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9"/>
  </p:notesMasterIdLst>
  <p:sldIdLst>
    <p:sldId id="256" r:id="rId5"/>
    <p:sldId id="271" r:id="rId6"/>
    <p:sldId id="272"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7F83"/>
    <a:srgbClr val="007A33"/>
    <a:srgbClr val="BA0C2F"/>
    <a:srgbClr val="BE0F34"/>
    <a:srgbClr val="0078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83" autoAdjust="0"/>
    <p:restoredTop sz="94646" autoAdjust="0"/>
  </p:normalViewPr>
  <p:slideViewPr>
    <p:cSldViewPr snapToGrid="0" snapToObjects="1">
      <p:cViewPr>
        <p:scale>
          <a:sx n="100" d="100"/>
          <a:sy n="100" d="100"/>
        </p:scale>
        <p:origin x="-72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29C723-1C88-456D-BF78-17AA4272471B}" type="datetimeFigureOut">
              <a:rPr lang="es-MX" smtClean="0"/>
              <a:t>18/06/2015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4A927-5520-4696-8CF9-78903E9ACECF}" type="slidenum">
              <a:rPr lang="es-MX" smtClean="0"/>
              <a:t>‹Nº›</a:t>
            </a:fld>
            <a:endParaRPr lang="es-MX"/>
          </a:p>
        </p:txBody>
      </p:sp>
    </p:spTree>
    <p:extLst>
      <p:ext uri="{BB962C8B-B14F-4D97-AF65-F5344CB8AC3E}">
        <p14:creationId xmlns:p14="http://schemas.microsoft.com/office/powerpoint/2010/main" val="3026296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¿Qué hay? Pantalla de Inicio</a:t>
            </a:r>
            <a:endParaRPr lang="es-MX" dirty="0"/>
          </a:p>
        </p:txBody>
      </p:sp>
      <p:sp>
        <p:nvSpPr>
          <p:cNvPr id="4" name="3 Marcador de número de diapositiva"/>
          <p:cNvSpPr>
            <a:spLocks noGrp="1"/>
          </p:cNvSpPr>
          <p:nvPr>
            <p:ph type="sldNum" sz="quarter" idx="10"/>
          </p:nvPr>
        </p:nvSpPr>
        <p:spPr/>
        <p:txBody>
          <a:bodyPr/>
          <a:lstStyle/>
          <a:p>
            <a:fld id="{EA64A927-5520-4696-8CF9-78903E9ACECF}" type="slidenum">
              <a:rPr lang="es-MX" smtClean="0"/>
              <a:t>4</a:t>
            </a:fld>
            <a:endParaRPr lang="es-MX"/>
          </a:p>
        </p:txBody>
      </p:sp>
    </p:spTree>
    <p:extLst>
      <p:ext uri="{BB962C8B-B14F-4D97-AF65-F5344CB8AC3E}">
        <p14:creationId xmlns:p14="http://schemas.microsoft.com/office/powerpoint/2010/main" val="1504805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También puedo buscar los programas</a:t>
            </a:r>
            <a:r>
              <a:rPr lang="es-MX" baseline="0" dirty="0" smtClean="0"/>
              <a:t> por estado, municipio o localidad.</a:t>
            </a:r>
            <a:endParaRPr lang="es-MX" dirty="0"/>
          </a:p>
        </p:txBody>
      </p:sp>
      <p:sp>
        <p:nvSpPr>
          <p:cNvPr id="4" name="3 Marcador de número de diapositiva"/>
          <p:cNvSpPr>
            <a:spLocks noGrp="1"/>
          </p:cNvSpPr>
          <p:nvPr>
            <p:ph type="sldNum" sz="quarter" idx="10"/>
          </p:nvPr>
        </p:nvSpPr>
        <p:spPr/>
        <p:txBody>
          <a:bodyPr/>
          <a:lstStyle/>
          <a:p>
            <a:fld id="{EA64A927-5520-4696-8CF9-78903E9ACECF}" type="slidenum">
              <a:rPr lang="es-MX" smtClean="0"/>
              <a:t>12</a:t>
            </a:fld>
            <a:endParaRPr lang="es-MX"/>
          </a:p>
        </p:txBody>
      </p:sp>
    </p:spTree>
    <p:extLst>
      <p:ext uri="{BB962C8B-B14F-4D97-AF65-F5344CB8AC3E}">
        <p14:creationId xmlns:p14="http://schemas.microsoft.com/office/powerpoint/2010/main" val="2005595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clasificaciones se ven de una por una.</a:t>
            </a:r>
            <a:endParaRPr lang="es-MX" dirty="0"/>
          </a:p>
        </p:txBody>
      </p:sp>
      <p:sp>
        <p:nvSpPr>
          <p:cNvPr id="4" name="3 Marcador de número de diapositiva"/>
          <p:cNvSpPr>
            <a:spLocks noGrp="1"/>
          </p:cNvSpPr>
          <p:nvPr>
            <p:ph type="sldNum" sz="quarter" idx="10"/>
          </p:nvPr>
        </p:nvSpPr>
        <p:spPr/>
        <p:txBody>
          <a:bodyPr/>
          <a:lstStyle/>
          <a:p>
            <a:fld id="{EA64A927-5520-4696-8CF9-78903E9ACECF}" type="slidenum">
              <a:rPr lang="es-MX" smtClean="0"/>
              <a:t>14</a:t>
            </a:fld>
            <a:endParaRPr lang="es-MX"/>
          </a:p>
        </p:txBody>
      </p:sp>
    </p:spTree>
    <p:extLst>
      <p:ext uri="{BB962C8B-B14F-4D97-AF65-F5344CB8AC3E}">
        <p14:creationId xmlns:p14="http://schemas.microsoft.com/office/powerpoint/2010/main" val="1064583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Calibri" pitchFamily="34" charset="0"/>
                <a:ea typeface="+mn-ea"/>
                <a:cs typeface="Adobe Caslon Pro"/>
              </a:rPr>
              <a:t>También puedes descargar #</a:t>
            </a:r>
            <a:r>
              <a:rPr lang="es-MX" dirty="0" err="1" smtClean="0">
                <a:latin typeface="Calibri" pitchFamily="34" charset="0"/>
                <a:ea typeface="+mn-ea"/>
                <a:cs typeface="Adobe Caslon Pro"/>
              </a:rPr>
              <a:t>DatosAbiertos</a:t>
            </a:r>
            <a:r>
              <a:rPr lang="es-MX" dirty="0" smtClean="0">
                <a:latin typeface="Calibri" pitchFamily="34" charset="0"/>
                <a:ea typeface="+mn-ea"/>
                <a:cs typeface="Adobe Caslon Pro"/>
              </a:rPr>
              <a:t> </a:t>
            </a:r>
            <a:endParaRPr lang="es-MX" dirty="0"/>
          </a:p>
        </p:txBody>
      </p:sp>
      <p:sp>
        <p:nvSpPr>
          <p:cNvPr id="4" name="3 Marcador de número de diapositiva"/>
          <p:cNvSpPr>
            <a:spLocks noGrp="1"/>
          </p:cNvSpPr>
          <p:nvPr>
            <p:ph type="sldNum" sz="quarter" idx="10"/>
          </p:nvPr>
        </p:nvSpPr>
        <p:spPr/>
        <p:txBody>
          <a:bodyPr/>
          <a:lstStyle/>
          <a:p>
            <a:fld id="{EA64A927-5520-4696-8CF9-78903E9ACECF}" type="slidenum">
              <a:rPr lang="es-MX" smtClean="0"/>
              <a:t>16</a:t>
            </a:fld>
            <a:endParaRPr lang="es-MX"/>
          </a:p>
        </p:txBody>
      </p:sp>
    </p:spTree>
    <p:extLst>
      <p:ext uri="{BB962C8B-B14F-4D97-AF65-F5344CB8AC3E}">
        <p14:creationId xmlns:p14="http://schemas.microsoft.com/office/powerpoint/2010/main" val="3824168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2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8ACDB3CC-F982-40F9-8DD6-BCC9AFBF44BD}" type="datetime1">
              <a:rPr lang="en-US" smtClean="0"/>
              <a:pPr/>
              <a:t>6/18/2015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pPr/>
              <a:t>‹Nº›</a:t>
            </a:fld>
            <a:endParaRPr lang="en-US"/>
          </a:p>
        </p:txBody>
      </p:sp>
      <p:sp>
        <p:nvSpPr>
          <p:cNvPr id="8" name="Title Placeholder 1"/>
          <p:cNvSpPr txBox="1">
            <a:spLocks/>
          </p:cNvSpPr>
          <p:nvPr userDrawn="1"/>
        </p:nvSpPr>
        <p:spPr>
          <a:xfrm>
            <a:off x="457200" y="274638"/>
            <a:ext cx="8229600" cy="1143000"/>
          </a:xfrm>
          <a:prstGeom prst="rect">
            <a:avLst/>
          </a:prstGeom>
        </p:spPr>
        <p:txBody>
          <a:bodyPr vert="horz" lIns="91440" tIns="45720" rIns="91440" bIns="45720" rtlCol="0" anchor="ctr">
            <a:noAutofit/>
          </a:bodyPr>
          <a:lstStyle>
            <a:lvl1pPr algn="r" defTabSz="457200" rtl="0" eaLnBrk="1" latinLnBrk="0" hangingPunct="1">
              <a:spcBef>
                <a:spcPct val="0"/>
              </a:spcBef>
              <a:buNone/>
              <a:defRPr sz="2000" kern="1200">
                <a:solidFill>
                  <a:srgbClr val="807F83"/>
                </a:solidFill>
                <a:latin typeface="Trajan Pro"/>
                <a:ea typeface="+mj-ea"/>
                <a:cs typeface="Trajan Pro"/>
              </a:defRPr>
            </a:lvl1pPr>
          </a:lstStyle>
          <a:p>
            <a:r>
              <a:rPr lang="en-US" smtClean="0"/>
              <a:t>Título</a:t>
            </a:r>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pPr/>
              <a:t>‹Nº›</a:t>
            </a:fld>
            <a:endParaRPr lang="en-US"/>
          </a:p>
        </p:txBody>
      </p:sp>
      <p:sp>
        <p:nvSpPr>
          <p:cNvPr id="7"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23622"/>
            <a:ext cx="2057400" cy="4502541"/>
          </a:xfrm>
        </p:spPr>
        <p:txBody>
          <a:bodyPr vert="eaVert"/>
          <a:lstStyle>
            <a:lvl1pPr>
              <a:defRPr>
                <a:solidFill>
                  <a:srgbClr val="807F83"/>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623622"/>
            <a:ext cx="6019800" cy="45025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pPr/>
              <a:t>‹Nº›</a:t>
            </a:fld>
            <a:endParaRPr lang="en-US"/>
          </a:p>
        </p:txBody>
      </p:sp>
      <p:sp>
        <p:nvSpPr>
          <p:cNvPr id="8" name="Title Placeholder 1"/>
          <p:cNvSpPr txBox="1">
            <a:spLocks/>
          </p:cNvSpPr>
          <p:nvPr userDrawn="1"/>
        </p:nvSpPr>
        <p:spPr>
          <a:xfrm>
            <a:off x="457200" y="274638"/>
            <a:ext cx="8229600" cy="1143000"/>
          </a:xfrm>
          <a:prstGeom prst="rect">
            <a:avLst/>
          </a:prstGeom>
        </p:spPr>
        <p:txBody>
          <a:bodyPr vert="horz" lIns="91440" tIns="45720" rIns="91440" bIns="45720" rtlCol="0" anchor="ctr">
            <a:noAutofit/>
          </a:bodyPr>
          <a:lstStyle>
            <a:lvl1pPr algn="r" defTabSz="457200" rtl="0" eaLnBrk="1" latinLnBrk="0" hangingPunct="1">
              <a:spcBef>
                <a:spcPct val="0"/>
              </a:spcBef>
              <a:buNone/>
              <a:defRPr sz="2000" kern="1200">
                <a:solidFill>
                  <a:srgbClr val="807F83"/>
                </a:solidFill>
                <a:latin typeface="Trajan Pro"/>
                <a:ea typeface="+mj-ea"/>
                <a:cs typeface="Trajan Pro"/>
              </a:defRPr>
            </a:lvl1pPr>
          </a:lstStyle>
          <a:p>
            <a:r>
              <a:rPr lang="en-US" smtClean="0"/>
              <a:t>Título</a:t>
            </a:r>
            <a:endParaRPr lang="en-US" dirty="0"/>
          </a:p>
        </p:txBody>
      </p:sp>
    </p:spTree>
    <p:extLst>
      <p:ext uri="{BB962C8B-B14F-4D97-AF65-F5344CB8AC3E}">
        <p14:creationId xmlns:p14="http://schemas.microsoft.com/office/powerpoint/2010/main" val="2417996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EB99C26-6330-46D5-99B3-DD249FA48542}" type="datetimeFigureOut">
              <a:rPr lang="es-MX" smtClean="0"/>
              <a:t>18/06/2015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707CD25-6CF0-4928-BB10-474B26D764ED}" type="slidenum">
              <a:rPr lang="es-MX" smtClean="0"/>
              <a:t>‹Nº›</a:t>
            </a:fld>
            <a:endParaRPr lang="es-MX"/>
          </a:p>
        </p:txBody>
      </p:sp>
    </p:spTree>
    <p:extLst>
      <p:ext uri="{BB962C8B-B14F-4D97-AF65-F5344CB8AC3E}">
        <p14:creationId xmlns:p14="http://schemas.microsoft.com/office/powerpoint/2010/main" val="138632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8C2560D-EC28-3B41-86E8-18F1CE0113B4}" type="datetimeFigureOut">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pPr/>
              <a:t>‹Nº›</a:t>
            </a:fld>
            <a:endParaRPr lang="en-US"/>
          </a:p>
        </p:txBody>
      </p:sp>
      <p:sp>
        <p:nvSpPr>
          <p:cNvPr id="7"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807F83"/>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‹Nº›</a:t>
            </a:fld>
            <a:endParaRPr lang="en-US"/>
          </a:p>
        </p:txBody>
      </p:sp>
      <p:sp>
        <p:nvSpPr>
          <p:cNvPr id="8" name="Title Placeholder 1"/>
          <p:cNvSpPr txBox="1">
            <a:spLocks/>
          </p:cNvSpPr>
          <p:nvPr userDrawn="1"/>
        </p:nvSpPr>
        <p:spPr>
          <a:xfrm>
            <a:off x="457200" y="274638"/>
            <a:ext cx="8229600" cy="1143000"/>
          </a:xfrm>
          <a:prstGeom prst="rect">
            <a:avLst/>
          </a:prstGeom>
        </p:spPr>
        <p:txBody>
          <a:bodyPr vert="horz" lIns="91440" tIns="45720" rIns="91440" bIns="45720" rtlCol="0" anchor="ctr">
            <a:noAutofit/>
          </a:bodyPr>
          <a:lstStyle>
            <a:lvl1pPr algn="r" defTabSz="457200" rtl="0" eaLnBrk="1" latinLnBrk="0" hangingPunct="1">
              <a:spcBef>
                <a:spcPct val="0"/>
              </a:spcBef>
              <a:buNone/>
              <a:defRPr sz="2000" kern="1200">
                <a:solidFill>
                  <a:srgbClr val="807F83"/>
                </a:solidFill>
                <a:latin typeface="Trajan Pro"/>
                <a:ea typeface="+mj-ea"/>
                <a:cs typeface="Trajan Pro"/>
              </a:defRPr>
            </a:lvl1pPr>
          </a:lstStyle>
          <a:p>
            <a:r>
              <a:rPr lang="en-US" smtClean="0"/>
              <a:t>Título</a:t>
            </a:r>
            <a:endParaRPr lang="en-US" dirty="0"/>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HCP">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3784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940300" y="1600200"/>
            <a:ext cx="3746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pPr/>
              <a:t>‹Nº›</a:t>
            </a:fld>
            <a:endParaRPr lang="en-US"/>
          </a:p>
        </p:txBody>
      </p:sp>
      <p:sp>
        <p:nvSpPr>
          <p:cNvPr id="9"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38100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81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14900" y="1535113"/>
            <a:ext cx="37719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914900" y="2174875"/>
            <a:ext cx="37719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68C2560D-EC28-3B41-86E8-18F1CE0113B4}" type="datetimeFigureOut">
              <a:rPr lang="en-US" smtClean="0"/>
              <a:pPr/>
              <a:t>6/18/2015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pPr/>
              <a:t>‹Nº›</a:t>
            </a:fld>
            <a:endParaRPr lang="en-US"/>
          </a:p>
        </p:txBody>
      </p:sp>
      <p:sp>
        <p:nvSpPr>
          <p:cNvPr id="10"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8C2560D-EC28-3B41-86E8-18F1CE0113B4}" type="datetimeFigureOut">
              <a:rPr lang="en-US" smtClean="0"/>
              <a:pPr/>
              <a:t>6/18/2015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pPr/>
              <a:t>‹Nº›</a:t>
            </a:fld>
            <a:endParaRPr lang="en-US"/>
          </a:p>
        </p:txBody>
      </p:sp>
      <p:sp>
        <p:nvSpPr>
          <p:cNvPr id="6"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pPr/>
              <a:t>6/18/2015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pPr/>
              <a:t>‹Nº›</a:t>
            </a:fld>
            <a:endParaRPr lang="en-US"/>
          </a:p>
        </p:txBody>
      </p:sp>
      <p:sp>
        <p:nvSpPr>
          <p:cNvPr id="7"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6900" y="1767944"/>
            <a:ext cx="4286250" cy="4358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767944"/>
            <a:ext cx="3784600" cy="4358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‹Nº›</a:t>
            </a:fld>
            <a:endParaRPr kumimoji="0" lang="en-US" dirty="0">
              <a:solidFill>
                <a:schemeClr val="accent3">
                  <a:shade val="75000"/>
                </a:schemeClr>
              </a:solidFill>
            </a:endParaRPr>
          </a:p>
        </p:txBody>
      </p:sp>
      <p:sp>
        <p:nvSpPr>
          <p:cNvPr id="8"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659703"/>
            <a:ext cx="5486400" cy="30678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pPr/>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pPr/>
              <a:t>‹Nº›</a:t>
            </a:fld>
            <a:endParaRPr lang="en-US"/>
          </a:p>
        </p:txBody>
      </p:sp>
      <p:sp>
        <p:nvSpPr>
          <p:cNvPr id="10" name="Title Placeholder 1"/>
          <p:cNvSpPr txBox="1">
            <a:spLocks/>
          </p:cNvSpPr>
          <p:nvPr userDrawn="1"/>
        </p:nvSpPr>
        <p:spPr>
          <a:xfrm>
            <a:off x="457200" y="274638"/>
            <a:ext cx="8229600" cy="1143000"/>
          </a:xfrm>
          <a:prstGeom prst="rect">
            <a:avLst/>
          </a:prstGeom>
        </p:spPr>
        <p:txBody>
          <a:bodyPr vert="horz" lIns="91440" tIns="45720" rIns="91440" bIns="45720" rtlCol="0" anchor="ctr">
            <a:noAutofit/>
          </a:bodyPr>
          <a:lstStyle>
            <a:lvl1pPr algn="r" defTabSz="457200" rtl="0" eaLnBrk="1" latinLnBrk="0" hangingPunct="1">
              <a:spcBef>
                <a:spcPct val="0"/>
              </a:spcBef>
              <a:buNone/>
              <a:defRPr sz="2000" kern="1200">
                <a:solidFill>
                  <a:srgbClr val="807F83"/>
                </a:solidFill>
                <a:latin typeface="Trajan Pro"/>
                <a:ea typeface="+mj-ea"/>
                <a:cs typeface="Trajan Pro"/>
              </a:defRPr>
            </a:lvl1pPr>
          </a:lstStyle>
          <a:p>
            <a:r>
              <a:rPr lang="en-US" smtClean="0"/>
              <a:t>Título</a:t>
            </a:r>
            <a:endParaRPr lang="en-US" dirty="0"/>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95000"/>
                <a:alpha val="53000"/>
              </a:schemeClr>
            </a:gs>
            <a:gs pos="0">
              <a:schemeClr val="bg1">
                <a:lumMod val="85000"/>
                <a:alpha val="47000"/>
              </a:schemeClr>
            </a:gs>
            <a:gs pos="50000">
              <a:schemeClr val="bg1">
                <a:alpha val="49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9" name="Rectángulo 8"/>
          <p:cNvSpPr/>
          <p:nvPr userDrawn="1"/>
        </p:nvSpPr>
        <p:spPr>
          <a:xfrm>
            <a:off x="457200" y="274638"/>
            <a:ext cx="6007999" cy="1143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8" name="Imagen 7" descr="Escudo Nacional de los Estados Unidos Mexicanos"/>
          <p:cNvPicPr>
            <a:picLocks noChangeAspect="1"/>
          </p:cNvPicPr>
          <p:nvPr userDrawn="1"/>
        </p:nvPicPr>
        <p:blipFill>
          <a:blip r:embed="rId14">
            <a:lum bright="70000" contrast="-70000"/>
            <a:alphaModFix amt="28000"/>
            <a:extLst>
              <a:ext uri="{28A0092B-C50C-407E-A947-70E740481C1C}">
                <a14:useLocalDpi xmlns:a14="http://schemas.microsoft.com/office/drawing/2010/main" val="0"/>
              </a:ext>
            </a:extLst>
          </a:blip>
          <a:stretch>
            <a:fillRect/>
          </a:stretch>
        </p:blipFill>
        <p:spPr>
          <a:xfrm>
            <a:off x="3011034" y="3008162"/>
            <a:ext cx="2857323" cy="2880000"/>
          </a:xfrm>
          <a:prstGeom prst="rect">
            <a:avLst/>
          </a:prstGeom>
          <a:blipFill rotWithShape="0">
            <a:blip r:embed="rId15">
              <a:lum bright="70000" contrast="-70000"/>
              <a:alphaModFix amt="28000"/>
            </a:blip>
            <a:stretch>
              <a:fillRect/>
            </a:stretch>
          </a:blipFill>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en-US" dirty="0" err="1" smtClean="0"/>
              <a:t>Título</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dobe Caslon Pro"/>
                <a:cs typeface="Adobe Caslon Pro"/>
              </a:defRPr>
            </a:lvl1pPr>
          </a:lstStyle>
          <a:p>
            <a:fld id="{68C2560D-EC28-3B41-86E8-18F1CE0113B4}" type="datetimeFigureOut">
              <a:rPr lang="en-US" smtClean="0"/>
              <a:pPr/>
              <a:t>6/18/2015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dobe Caslon Pro"/>
                <a:cs typeface="Adobe Caslon Pro"/>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dobe Caslon Pro"/>
                <a:cs typeface="Adobe Caslon Pro"/>
              </a:defRPr>
            </a:lvl1pPr>
          </a:lstStyle>
          <a:p>
            <a:fld id="{2066355A-084C-D24E-9AD2-7E4FC41EA627}" type="slidenum">
              <a:rPr lang="en-US" smtClean="0"/>
              <a:pPr/>
              <a:t>‹Nº›</a:t>
            </a:fld>
            <a:endParaRPr lang="en-US" dirty="0"/>
          </a:p>
        </p:txBody>
      </p:sp>
      <p:cxnSp>
        <p:nvCxnSpPr>
          <p:cNvPr id="21" name="Conector recto 20" descr="Barra de sepración roja"/>
          <p:cNvCxnSpPr/>
          <p:nvPr userDrawn="1"/>
        </p:nvCxnSpPr>
        <p:spPr>
          <a:xfrm>
            <a:off x="457200" y="1457364"/>
            <a:ext cx="8229600" cy="0"/>
          </a:xfrm>
          <a:prstGeom prst="line">
            <a:avLst/>
          </a:prstGeom>
          <a:ln>
            <a:solidFill>
              <a:srgbClr val="BE0F34"/>
            </a:solidFill>
          </a:ln>
        </p:spPr>
        <p:style>
          <a:lnRef idx="2">
            <a:schemeClr val="accent1"/>
          </a:lnRef>
          <a:fillRef idx="0">
            <a:schemeClr val="accent1"/>
          </a:fillRef>
          <a:effectRef idx="1">
            <a:schemeClr val="accent1"/>
          </a:effectRef>
          <a:fontRef idx="minor">
            <a:schemeClr val="tx1"/>
          </a:fontRef>
        </p:style>
      </p:cxnSp>
      <p:sp>
        <p:nvSpPr>
          <p:cNvPr id="22" name="Rectángulo 21" descr="Pleca en color gris inferior"/>
          <p:cNvSpPr/>
          <p:nvPr userDrawn="1"/>
        </p:nvSpPr>
        <p:spPr>
          <a:xfrm>
            <a:off x="457200" y="6126163"/>
            <a:ext cx="8229600" cy="230187"/>
          </a:xfrm>
          <a:prstGeom prst="rect">
            <a:avLst/>
          </a:prstGeom>
          <a:solidFill>
            <a:srgbClr val="807F8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 id="2147493467" r:id="rId12"/>
  </p:sldLayoutIdLst>
  <p:timing>
    <p:tnLst>
      <p:par>
        <p:cTn id="1" dur="indefinite" restart="never" nodeType="tmRoot"/>
      </p:par>
    </p:tnLst>
  </p:timing>
  <p:txStyles>
    <p:titleStyle>
      <a:lvl1pPr algn="r" defTabSz="457200" rtl="0" eaLnBrk="1" latinLnBrk="0" hangingPunct="1">
        <a:spcBef>
          <a:spcPct val="0"/>
        </a:spcBef>
        <a:buNone/>
        <a:defRPr sz="2000" kern="1200">
          <a:solidFill>
            <a:srgbClr val="807F83"/>
          </a:solidFill>
          <a:latin typeface="Trajan Pro"/>
          <a:ea typeface="+mj-ea"/>
          <a:cs typeface="Trajan Pro"/>
        </a:defRPr>
      </a:lvl1pPr>
    </p:titleStyle>
    <p:bodyStyle>
      <a:lvl1pPr marL="342900" indent="-342900" algn="l" defTabSz="457200" rtl="0" eaLnBrk="1" latinLnBrk="0" hangingPunct="1">
        <a:spcBef>
          <a:spcPct val="20000"/>
        </a:spcBef>
        <a:buFont typeface="Arial"/>
        <a:buChar char="•"/>
        <a:defRPr sz="3200" kern="1200">
          <a:solidFill>
            <a:srgbClr val="807F83"/>
          </a:solidFill>
          <a:latin typeface="Adobe Caslon Pro"/>
          <a:ea typeface="+mn-ea"/>
          <a:cs typeface="Adobe Caslon Pro"/>
        </a:defRPr>
      </a:lvl1pPr>
      <a:lvl2pPr marL="742950" indent="-285750" algn="l" defTabSz="457200" rtl="0" eaLnBrk="1" latinLnBrk="0" hangingPunct="1">
        <a:spcBef>
          <a:spcPct val="20000"/>
        </a:spcBef>
        <a:buFont typeface="Arial"/>
        <a:buChar char="–"/>
        <a:defRPr sz="2800" kern="1200">
          <a:solidFill>
            <a:srgbClr val="807F83"/>
          </a:solidFill>
          <a:latin typeface="Adobe Caslon Pro"/>
          <a:ea typeface="+mn-ea"/>
          <a:cs typeface="Adobe Caslon Pro"/>
        </a:defRPr>
      </a:lvl2pPr>
      <a:lvl3pPr marL="1143000" indent="-228600" algn="l" defTabSz="457200" rtl="0" eaLnBrk="1" latinLnBrk="0" hangingPunct="1">
        <a:spcBef>
          <a:spcPct val="20000"/>
        </a:spcBef>
        <a:buFont typeface="Arial"/>
        <a:buChar char="•"/>
        <a:defRPr sz="2400" kern="1200">
          <a:solidFill>
            <a:srgbClr val="807F83"/>
          </a:solidFill>
          <a:latin typeface="Adobe Caslon Pro"/>
          <a:ea typeface="+mn-ea"/>
          <a:cs typeface="Adobe Caslon Pro"/>
        </a:defRPr>
      </a:lvl3pPr>
      <a:lvl4pPr marL="1600200" indent="-228600" algn="l" defTabSz="457200" rtl="0" eaLnBrk="1" latinLnBrk="0" hangingPunct="1">
        <a:spcBef>
          <a:spcPct val="20000"/>
        </a:spcBef>
        <a:buFont typeface="Arial"/>
        <a:buChar char="–"/>
        <a:defRPr sz="2000" kern="1200">
          <a:solidFill>
            <a:srgbClr val="807F83"/>
          </a:solidFill>
          <a:latin typeface="Adobe Caslon Pro"/>
          <a:ea typeface="+mn-ea"/>
          <a:cs typeface="Adobe Caslon Pro"/>
        </a:defRPr>
      </a:lvl4pPr>
      <a:lvl5pPr marL="2057400" indent="-228600" algn="l" defTabSz="457200" rtl="0" eaLnBrk="1" latinLnBrk="0" hangingPunct="1">
        <a:spcBef>
          <a:spcPct val="20000"/>
        </a:spcBef>
        <a:buFont typeface="Arial"/>
        <a:buChar char="»"/>
        <a:defRPr sz="2000" kern="1200">
          <a:solidFill>
            <a:srgbClr val="807F83"/>
          </a:solidFill>
          <a:latin typeface="Adobe Caslon Pro"/>
          <a:ea typeface="+mn-ea"/>
          <a:cs typeface="Adobe Caslon Pr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slide" Target="slide1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slide" Target="slide14.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1.png"/><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slide" Target="slide18.xml"/><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30.png"/><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 Target="slide4.xml"/><Relationship Id="rId7" Type="http://schemas.openxmlformats.org/officeDocument/2006/relationships/slide" Target="slide12.xml"/><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slide" Target="slide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slide" Target="slide1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0">
          <a:gsLst>
            <a:gs pos="0">
              <a:schemeClr val="bg1">
                <a:lumMod val="85000"/>
                <a:alpha val="70000"/>
              </a:schemeClr>
            </a:gs>
            <a:gs pos="100000">
              <a:schemeClr val="bg1">
                <a:lumMod val="75000"/>
                <a:alpha val="70000"/>
              </a:schemeClr>
            </a:gs>
            <a:gs pos="84000">
              <a:schemeClr val="bg1">
                <a:lumMod val="85000"/>
                <a:alpha val="20000"/>
              </a:schemeClr>
            </a:gs>
            <a:gs pos="19000">
              <a:schemeClr val="bg1">
                <a:lumMod val="85000"/>
                <a:alpha val="20000"/>
              </a:schemeClr>
            </a:gs>
            <a:gs pos="50000">
              <a:schemeClr val="bg1">
                <a:alpha val="88000"/>
              </a:schemeClr>
            </a:gs>
          </a:gsLst>
          <a:lin ang="0" scaled="0"/>
          <a:tileRect/>
        </a:gradFill>
        <a:effectLst/>
      </p:bgPr>
    </p:bg>
    <p:spTree>
      <p:nvGrpSpPr>
        <p:cNvPr id="1" name=""/>
        <p:cNvGrpSpPr/>
        <p:nvPr/>
      </p:nvGrpSpPr>
      <p:grpSpPr>
        <a:xfrm>
          <a:off x="0" y="0"/>
          <a:ext cx="0" cy="0"/>
          <a:chOff x="0" y="0"/>
          <a:chExt cx="0" cy="0"/>
        </a:xfrm>
      </p:grpSpPr>
      <p:sp>
        <p:nvSpPr>
          <p:cNvPr id="5" name="Rectángulo 4" descr="Pleca en color gris"/>
          <p:cNvSpPr/>
          <p:nvPr/>
        </p:nvSpPr>
        <p:spPr>
          <a:xfrm>
            <a:off x="0" y="3366535"/>
            <a:ext cx="9144000" cy="3491465"/>
          </a:xfrm>
          <a:prstGeom prst="rect">
            <a:avLst/>
          </a:prstGeom>
          <a:solidFill>
            <a:srgbClr val="807F8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ítulo 1"/>
          <p:cNvSpPr>
            <a:spLocks noGrp="1"/>
          </p:cNvSpPr>
          <p:nvPr>
            <p:ph type="ctrTitle"/>
          </p:nvPr>
        </p:nvSpPr>
        <p:spPr>
          <a:xfrm>
            <a:off x="0" y="3636822"/>
            <a:ext cx="9144000" cy="1532976"/>
          </a:xfrm>
        </p:spPr>
        <p:txBody>
          <a:bodyPr/>
          <a:lstStyle/>
          <a:p>
            <a:pPr algn="ctr"/>
            <a:r>
              <a:rPr lang="es-ES" sz="3600" dirty="0" smtClean="0">
                <a:solidFill>
                  <a:srgbClr val="FFFFFF"/>
                </a:solidFill>
                <a:latin typeface="Calibri" pitchFamily="34" charset="0"/>
              </a:rPr>
              <a:t>Seguimiento del Gasto Federalizado</a:t>
            </a:r>
            <a:br>
              <a:rPr lang="es-ES" sz="3600" dirty="0" smtClean="0">
                <a:solidFill>
                  <a:srgbClr val="FFFFFF"/>
                </a:solidFill>
                <a:latin typeface="Calibri" pitchFamily="34" charset="0"/>
              </a:rPr>
            </a:br>
            <a:r>
              <a:rPr lang="es-ES" sz="3600" dirty="0" smtClean="0">
                <a:solidFill>
                  <a:srgbClr val="FFFFFF"/>
                </a:solidFill>
                <a:latin typeface="Calibri" pitchFamily="34" charset="0"/>
              </a:rPr>
              <a:t> en el Portal de Transparencia Presupuestaria</a:t>
            </a:r>
            <a:endParaRPr lang="es-ES" sz="3600" dirty="0">
              <a:solidFill>
                <a:srgbClr val="FFFFFF"/>
              </a:solidFill>
              <a:latin typeface="Calibri" pitchFamily="34" charset="0"/>
            </a:endParaRPr>
          </a:p>
        </p:txBody>
      </p:sp>
      <p:sp>
        <p:nvSpPr>
          <p:cNvPr id="3" name="Subtítulo 2"/>
          <p:cNvSpPr>
            <a:spLocks noGrp="1"/>
          </p:cNvSpPr>
          <p:nvPr>
            <p:ph type="subTitle" idx="1"/>
          </p:nvPr>
        </p:nvSpPr>
        <p:spPr>
          <a:xfrm>
            <a:off x="0" y="5358576"/>
            <a:ext cx="9143999" cy="577466"/>
          </a:xfrm>
        </p:spPr>
        <p:txBody>
          <a:bodyPr>
            <a:normAutofit/>
          </a:bodyPr>
          <a:lstStyle/>
          <a:p>
            <a:r>
              <a:rPr lang="es-ES" sz="2400" dirty="0" smtClean="0">
                <a:solidFill>
                  <a:schemeClr val="bg1"/>
                </a:solidFill>
                <a:latin typeface="Calibri" pitchFamily="34" charset="0"/>
                <a:cs typeface="Adobe Caslon Pro Bold"/>
              </a:rPr>
              <a:t>Unidad de Evaluación del Desempeño</a:t>
            </a:r>
            <a:endParaRPr lang="es-ES" sz="2400" dirty="0">
              <a:solidFill>
                <a:schemeClr val="bg1"/>
              </a:solidFill>
              <a:latin typeface="Calibri" pitchFamily="34" charset="0"/>
              <a:cs typeface="Adobe Caslon Pro Bold"/>
            </a:endParaRPr>
          </a:p>
        </p:txBody>
      </p:sp>
      <p:pic>
        <p:nvPicPr>
          <p:cNvPr id="12" name="Imagen 11" descr="Logotipo de la Secretaría de Hacienda y Crédito Público (SHC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7008" y="473328"/>
            <a:ext cx="2001190" cy="2314584"/>
          </a:xfrm>
          <a:prstGeom prst="rect">
            <a:avLst/>
          </a:prstGeom>
        </p:spPr>
      </p:pic>
      <p:grpSp>
        <p:nvGrpSpPr>
          <p:cNvPr id="16" name="Agrupar 15" descr="Ilustración"/>
          <p:cNvGrpSpPr/>
          <p:nvPr/>
        </p:nvGrpSpPr>
        <p:grpSpPr>
          <a:xfrm>
            <a:off x="3487008" y="4990843"/>
            <a:ext cx="1048416" cy="45719"/>
            <a:chOff x="1885284" y="4385501"/>
            <a:chExt cx="1471076" cy="39014"/>
          </a:xfrm>
        </p:grpSpPr>
        <p:cxnSp>
          <p:nvCxnSpPr>
            <p:cNvPr id="11" name="Conector recto 10"/>
            <p:cNvCxnSpPr/>
            <p:nvPr/>
          </p:nvCxnSpPr>
          <p:spPr>
            <a:xfrm>
              <a:off x="1885284" y="4385501"/>
              <a:ext cx="1471076" cy="0"/>
            </a:xfrm>
            <a:prstGeom prst="line">
              <a:avLst/>
            </a:prstGeom>
            <a:ln w="635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1885284" y="4424515"/>
              <a:ext cx="1471076" cy="0"/>
            </a:xfrm>
            <a:prstGeom prst="line">
              <a:avLst/>
            </a:prstGeom>
            <a:ln w="6350" cmpd="sng">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18" name="Agrupar 17" descr="Ilustración"/>
          <p:cNvGrpSpPr/>
          <p:nvPr/>
        </p:nvGrpSpPr>
        <p:grpSpPr>
          <a:xfrm>
            <a:off x="4592574" y="4990843"/>
            <a:ext cx="1048416" cy="45719"/>
            <a:chOff x="1885284" y="4385501"/>
            <a:chExt cx="1471076" cy="39014"/>
          </a:xfrm>
        </p:grpSpPr>
        <p:cxnSp>
          <p:nvCxnSpPr>
            <p:cNvPr id="19" name="Conector recto 18"/>
            <p:cNvCxnSpPr/>
            <p:nvPr/>
          </p:nvCxnSpPr>
          <p:spPr>
            <a:xfrm>
              <a:off x="1885284" y="4385501"/>
              <a:ext cx="1471076" cy="0"/>
            </a:xfrm>
            <a:prstGeom prst="line">
              <a:avLst/>
            </a:prstGeom>
            <a:ln w="6350"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Conector recto 19"/>
            <p:cNvCxnSpPr/>
            <p:nvPr/>
          </p:nvCxnSpPr>
          <p:spPr>
            <a:xfrm>
              <a:off x="1885284" y="4424515"/>
              <a:ext cx="1471076" cy="0"/>
            </a:xfrm>
            <a:prstGeom prst="line">
              <a:avLst/>
            </a:prstGeom>
            <a:ln w="6350" cmpd="sng">
              <a:solidFill>
                <a:srgbClr val="FFFF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80837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5009512"/>
          </a:xfrm>
          <a:prstGeom prst="rect">
            <a:avLst/>
          </a:prstGeom>
        </p:spPr>
      </p:pic>
      <p:pic>
        <p:nvPicPr>
          <p:cNvPr id="3077" name="Picture 5">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906" y="4188405"/>
            <a:ext cx="918980" cy="12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1 Título"/>
          <p:cNvSpPr>
            <a:spLocks noGrp="1"/>
          </p:cNvSpPr>
          <p:nvPr>
            <p:ph type="title"/>
          </p:nvPr>
        </p:nvSpPr>
        <p:spPr>
          <a:xfrm>
            <a:off x="457200" y="274638"/>
            <a:ext cx="8229600" cy="1143000"/>
          </a:xfrm>
        </p:spPr>
        <p:txBody>
          <a:bodyPr>
            <a:noAutofit/>
          </a:bodyPr>
          <a:lstStyle/>
          <a:p>
            <a:pPr algn="just"/>
            <a:r>
              <a:rPr lang="es-MX" dirty="0">
                <a:latin typeface="Calibri" pitchFamily="34" charset="0"/>
                <a:ea typeface="+mn-ea"/>
                <a:cs typeface="Adobe Caslon Pro"/>
              </a:rPr>
              <a:t>Consulta </a:t>
            </a:r>
            <a:r>
              <a:rPr lang="es-MX" dirty="0" smtClean="0">
                <a:latin typeface="Calibri" pitchFamily="34" charset="0"/>
                <a:ea typeface="+mn-ea"/>
                <a:cs typeface="Adobe Caslon Pro"/>
              </a:rPr>
              <a:t>detallada </a:t>
            </a:r>
            <a:r>
              <a:rPr lang="es-MX" dirty="0">
                <a:latin typeface="Calibri" pitchFamily="34" charset="0"/>
                <a:ea typeface="+mn-ea"/>
                <a:cs typeface="Adobe Caslon Pro"/>
              </a:rPr>
              <a:t>de algún proyecto para el que sí se haya registrado </a:t>
            </a:r>
            <a:r>
              <a:rPr lang="es-MX" dirty="0" smtClean="0">
                <a:latin typeface="Calibri" pitchFamily="34" charset="0"/>
                <a:ea typeface="+mn-ea"/>
                <a:cs typeface="Adobe Caslon Pro"/>
              </a:rPr>
              <a:t>información. </a:t>
            </a:r>
            <a:r>
              <a:rPr lang="es-MX" dirty="0">
                <a:latin typeface="Calibri" pitchFamily="34" charset="0"/>
                <a:ea typeface="+mn-ea"/>
                <a:cs typeface="Adobe Caslon Pro"/>
              </a:rPr>
              <a:t>P</a:t>
            </a:r>
            <a:r>
              <a:rPr lang="es-MX" dirty="0" smtClean="0">
                <a:latin typeface="Calibri" pitchFamily="34" charset="0"/>
                <a:ea typeface="+mn-ea"/>
                <a:cs typeface="Adobe Caslon Pro"/>
              </a:rPr>
              <a:t>or </a:t>
            </a:r>
            <a:r>
              <a:rPr lang="es-MX" dirty="0">
                <a:latin typeface="Calibri" pitchFamily="34" charset="0"/>
                <a:ea typeface="+mn-ea"/>
                <a:cs typeface="Adobe Caslon Pro"/>
              </a:rPr>
              <a:t>ejemplo el proyecto de cultura y turismo.</a:t>
            </a:r>
          </a:p>
        </p:txBody>
      </p:sp>
    </p:spTree>
    <p:extLst>
      <p:ext uri="{BB962C8B-B14F-4D97-AF65-F5344CB8AC3E}">
        <p14:creationId xmlns:p14="http://schemas.microsoft.com/office/powerpoint/2010/main" val="978464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876"/>
            <a:ext cx="9144000" cy="6562724"/>
          </a:xfrm>
          <a:prstGeom prst="rect">
            <a:avLst/>
          </a:prstGeom>
        </p:spPr>
      </p:pic>
    </p:spTree>
    <p:extLst>
      <p:ext uri="{BB962C8B-B14F-4D97-AF65-F5344CB8AC3E}">
        <p14:creationId xmlns:p14="http://schemas.microsoft.com/office/powerpoint/2010/main" val="3303720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dirty="0">
                <a:latin typeface="Calibri" pitchFamily="34" charset="0"/>
                <a:ea typeface="+mn-ea"/>
                <a:cs typeface="Adobe Caslon Pro"/>
              </a:rPr>
              <a:t>Al seleccionar alguna entidad federativa, es posible visualizar la totalidad de proyectos de alguna cobertura.</a:t>
            </a:r>
          </a:p>
        </p:txBody>
      </p:sp>
      <p:pic>
        <p:nvPicPr>
          <p:cNvPr id="4"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42" y="1659709"/>
            <a:ext cx="9139958" cy="4894441"/>
          </a:xfrm>
        </p:spPr>
      </p:pic>
      <p:sp>
        <p:nvSpPr>
          <p:cNvPr id="6" name="5 CuadroTexto"/>
          <p:cNvSpPr txBox="1"/>
          <p:nvPr/>
        </p:nvSpPr>
        <p:spPr>
          <a:xfrm>
            <a:off x="6588224" y="2852936"/>
            <a:ext cx="2016224" cy="1754326"/>
          </a:xfrm>
          <a:prstGeom prst="rect">
            <a:avLst/>
          </a:prstGeom>
          <a:solidFill>
            <a:schemeClr val="accent3">
              <a:lumMod val="20000"/>
              <a:lumOff val="80000"/>
            </a:schemeClr>
          </a:solidFill>
          <a:ln>
            <a:solidFill>
              <a:srgbClr val="00B050"/>
            </a:solidFill>
          </a:ln>
        </p:spPr>
        <p:txBody>
          <a:bodyPr wrap="square" rtlCol="0">
            <a:spAutoFit/>
          </a:bodyPr>
          <a:lstStyle/>
          <a:p>
            <a:pPr algn="ctr"/>
            <a:r>
              <a:rPr lang="es-MX" b="1" dirty="0" smtClean="0">
                <a:solidFill>
                  <a:srgbClr val="00B050"/>
                </a:solidFill>
              </a:rPr>
              <a:t>Para seleccionar municipio o localidad, es necesario seleccionar antes un estado</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949280"/>
            <a:ext cx="9144000" cy="58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8 Conector recto de flecha"/>
          <p:cNvCxnSpPr/>
          <p:nvPr/>
        </p:nvCxnSpPr>
        <p:spPr>
          <a:xfrm flipH="1" flipV="1">
            <a:off x="1331640" y="2492896"/>
            <a:ext cx="5256584" cy="64807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4099" name="Picture 3">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4656" y="2348880"/>
            <a:ext cx="236984" cy="248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5463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marL="457200" indent="-457200" algn="just">
              <a:buFont typeface="Arial" panose="020B0604020202020204" pitchFamily="34" charset="0"/>
              <a:buChar char="•"/>
            </a:pPr>
            <a:r>
              <a:rPr lang="es-MX" dirty="0">
                <a:latin typeface="Calibri" pitchFamily="34" charset="0"/>
                <a:ea typeface="+mn-ea"/>
                <a:cs typeface="Adobe Caslon Pro"/>
              </a:rPr>
              <a:t>Al seleccionar alguna entidad federativa, es posible visualizar la totalidad de proyectos de alguna cobertura.</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42" y="1659709"/>
            <a:ext cx="9139958" cy="4894441"/>
          </a:xfrm>
        </p:spPr>
      </p:pic>
      <p:sp>
        <p:nvSpPr>
          <p:cNvPr id="6" name="5 CuadroTexto"/>
          <p:cNvSpPr txBox="1"/>
          <p:nvPr/>
        </p:nvSpPr>
        <p:spPr>
          <a:xfrm>
            <a:off x="6588224" y="2852936"/>
            <a:ext cx="2016224" cy="1754326"/>
          </a:xfrm>
          <a:prstGeom prst="rect">
            <a:avLst/>
          </a:prstGeom>
          <a:solidFill>
            <a:schemeClr val="accent3">
              <a:lumMod val="20000"/>
              <a:lumOff val="80000"/>
            </a:schemeClr>
          </a:solidFill>
          <a:ln>
            <a:solidFill>
              <a:srgbClr val="00B050"/>
            </a:solidFill>
          </a:ln>
        </p:spPr>
        <p:txBody>
          <a:bodyPr wrap="square" rtlCol="0">
            <a:spAutoFit/>
          </a:bodyPr>
          <a:lstStyle/>
          <a:p>
            <a:pPr algn="ctr"/>
            <a:r>
              <a:rPr lang="es-MX" b="1" dirty="0" smtClean="0">
                <a:solidFill>
                  <a:srgbClr val="00B050"/>
                </a:solidFill>
              </a:rPr>
              <a:t>Para seleccionar municipio o localidad, es necesario seleccionar antes un estado</a:t>
            </a:r>
            <a:endParaRPr lang="es-MX" b="1" dirty="0">
              <a:solidFill>
                <a:srgbClr val="00B050"/>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49280"/>
            <a:ext cx="9144000" cy="58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76872"/>
            <a:ext cx="1370771" cy="2105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8 Conector recto de flecha"/>
          <p:cNvCxnSpPr/>
          <p:nvPr/>
        </p:nvCxnSpPr>
        <p:spPr>
          <a:xfrm flipH="1" flipV="1">
            <a:off x="1331640" y="2492896"/>
            <a:ext cx="5256584" cy="64807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5122"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3045611"/>
            <a:ext cx="1187624" cy="106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6150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43075"/>
            <a:ext cx="9144000" cy="4782269"/>
          </a:xfrm>
          <a:prstGeom prst="rect">
            <a:avLst/>
          </a:prstGeom>
        </p:spPr>
      </p:pic>
      <p:sp>
        <p:nvSpPr>
          <p:cNvPr id="5" name="1 Título"/>
          <p:cNvSpPr>
            <a:spLocks noGrp="1"/>
          </p:cNvSpPr>
          <p:nvPr>
            <p:ph type="title"/>
          </p:nvPr>
        </p:nvSpPr>
        <p:spPr>
          <a:xfrm>
            <a:off x="400050" y="7938"/>
            <a:ext cx="8229600" cy="1570186"/>
          </a:xfrm>
        </p:spPr>
        <p:txBody>
          <a:bodyPr>
            <a:noAutofit/>
          </a:bodyPr>
          <a:lstStyle/>
          <a:p>
            <a:pPr marL="457200" indent="-457200" algn="just">
              <a:buFont typeface="Arial" panose="020B0604020202020204" pitchFamily="34" charset="0"/>
              <a:buChar char="•"/>
            </a:pPr>
            <a:r>
              <a:rPr lang="es-MX" dirty="0">
                <a:latin typeface="Calibri" pitchFamily="34" charset="0"/>
                <a:ea typeface="+mn-ea"/>
                <a:cs typeface="Adobe Caslon Pro"/>
              </a:rPr>
              <a:t>Al aplicar algún filtro de entidad federativa, municipio o localidad, el mapa mostrará la totalidad de proyectos de la clasificación ciudadana que cuente con mayor cantidad de registros.</a:t>
            </a:r>
          </a:p>
        </p:txBody>
      </p:sp>
    </p:spTree>
    <p:extLst>
      <p:ext uri="{BB962C8B-B14F-4D97-AF65-F5344CB8AC3E}">
        <p14:creationId xmlns:p14="http://schemas.microsoft.com/office/powerpoint/2010/main" val="17560292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9776"/>
            <a:ext cx="8229600" cy="1143000"/>
          </a:xfrm>
        </p:spPr>
        <p:txBody>
          <a:bodyPr>
            <a:noAutofit/>
          </a:bodyPr>
          <a:lstStyle/>
          <a:p>
            <a:pPr marL="342900" indent="-342900" algn="just">
              <a:buFont typeface="Arial" panose="020B0604020202020204" pitchFamily="34" charset="0"/>
              <a:buChar char="•"/>
            </a:pPr>
            <a:r>
              <a:rPr lang="es-MX" dirty="0">
                <a:latin typeface="Calibri" pitchFamily="34" charset="0"/>
                <a:ea typeface="+mn-ea"/>
                <a:cs typeface="Adobe Caslon Pro"/>
              </a:rPr>
              <a:t>Es posible descargar la base de datos en formato abierto. Incluye la totalidad de los proyectos en ejecución, incluso aquellos para los que no se ha informado avance.</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2"/>
            <a:ext cx="9144000" cy="5050971"/>
          </a:xfrm>
          <a:prstGeom prst="rect">
            <a:avLst/>
          </a:prstGeom>
        </p:spPr>
      </p:pic>
      <p:pic>
        <p:nvPicPr>
          <p:cNvPr id="1027"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3868" y="6061491"/>
            <a:ext cx="2376263" cy="395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84901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60848"/>
            <a:ext cx="9144000" cy="4299857"/>
          </a:xfrm>
          <a:prstGeom prst="rect">
            <a:avLst/>
          </a:prstGeom>
        </p:spPr>
      </p:pic>
      <p:sp>
        <p:nvSpPr>
          <p:cNvPr id="5" name="1 Título"/>
          <p:cNvSpPr>
            <a:spLocks noGrp="1"/>
          </p:cNvSpPr>
          <p:nvPr>
            <p:ph type="title"/>
          </p:nvPr>
        </p:nvSpPr>
        <p:spPr>
          <a:xfrm>
            <a:off x="457200" y="304800"/>
            <a:ext cx="8229600" cy="1285874"/>
          </a:xfrm>
        </p:spPr>
        <p:txBody>
          <a:bodyPr>
            <a:noAutofit/>
          </a:bodyPr>
          <a:lstStyle/>
          <a:p>
            <a:pPr algn="just"/>
            <a:r>
              <a:rPr lang="es-MX" dirty="0" smtClean="0">
                <a:latin typeface="Calibri" pitchFamily="34" charset="0"/>
                <a:ea typeface="+mn-ea"/>
                <a:cs typeface="Adobe Caslon Pro"/>
              </a:rPr>
              <a:t>#Datos Abiertos: Se incluyen los </a:t>
            </a:r>
            <a:r>
              <a:rPr lang="es-MX" dirty="0">
                <a:latin typeface="Calibri" pitchFamily="34" charset="0"/>
                <a:ea typeface="+mn-ea"/>
                <a:cs typeface="Adobe Caslon Pro"/>
              </a:rPr>
              <a:t>proyectos de cobertura estatal que, al no contar con coordenadas para </a:t>
            </a:r>
            <a:r>
              <a:rPr lang="es-MX" dirty="0" err="1">
                <a:latin typeface="Calibri" pitchFamily="34" charset="0"/>
                <a:ea typeface="+mn-ea"/>
                <a:cs typeface="Adobe Caslon Pro"/>
              </a:rPr>
              <a:t>georreferenciarlos</a:t>
            </a:r>
            <a:r>
              <a:rPr lang="es-MX" dirty="0">
                <a:latin typeface="Calibri" pitchFamily="34" charset="0"/>
                <a:ea typeface="+mn-ea"/>
                <a:cs typeface="Adobe Caslon Pro"/>
              </a:rPr>
              <a:t>, no se despliegan en el mapa.</a:t>
            </a:r>
          </a:p>
        </p:txBody>
      </p:sp>
    </p:spTree>
    <p:extLst>
      <p:ext uri="{BB962C8B-B14F-4D97-AF65-F5344CB8AC3E}">
        <p14:creationId xmlns:p14="http://schemas.microsoft.com/office/powerpoint/2010/main" val="1325458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97768"/>
            <a:ext cx="8229600" cy="640432"/>
          </a:xfrm>
        </p:spPr>
        <p:txBody>
          <a:bodyPr>
            <a:normAutofit/>
          </a:bodyPr>
          <a:lstStyle/>
          <a:p>
            <a:r>
              <a:rPr lang="es-MX" sz="2400" dirty="0">
                <a:latin typeface="Soberana Titular" pitchFamily="50" charset="0"/>
              </a:rPr>
              <a:t>Ramo </a:t>
            </a:r>
            <a:r>
              <a:rPr lang="es-MX" sz="2400" dirty="0" smtClean="0">
                <a:latin typeface="Soberana Titular" pitchFamily="50" charset="0"/>
              </a:rPr>
              <a:t>23</a:t>
            </a:r>
            <a:endParaRPr lang="es-MX" sz="2000" b="1" dirty="0">
              <a:solidFill>
                <a:schemeClr val="accent1"/>
              </a:solidFill>
              <a:cs typeface="Soberana Sans Light"/>
            </a:endParaRPr>
          </a:p>
        </p:txBody>
      </p:sp>
      <p:sp>
        <p:nvSpPr>
          <p:cNvPr id="3" name="2 Marcador de contenido"/>
          <p:cNvSpPr>
            <a:spLocks noGrp="1"/>
          </p:cNvSpPr>
          <p:nvPr>
            <p:ph idx="1"/>
          </p:nvPr>
        </p:nvSpPr>
        <p:spPr>
          <a:xfrm>
            <a:off x="467544" y="1672209"/>
            <a:ext cx="8229600" cy="4997151"/>
          </a:xfrm>
        </p:spPr>
        <p:txBody>
          <a:bodyPr>
            <a:normAutofit/>
          </a:bodyPr>
          <a:lstStyle/>
          <a:p>
            <a:pPr algn="just"/>
            <a:r>
              <a:rPr lang="es-MX" sz="2200" dirty="0">
                <a:latin typeface="Calibri" pitchFamily="34" charset="0"/>
              </a:rPr>
              <a:t>Permite conocer los recursos aprobados por programa o fondo para cada entidad federativa y municipio, del Ramo General 23 “Provisiones Salariales y Económicas”.</a:t>
            </a:r>
          </a:p>
          <a:p>
            <a:pPr algn="just"/>
            <a:endParaRPr lang="es-MX" sz="2200" dirty="0">
              <a:latin typeface="Calibri" pitchFamily="34" charset="0"/>
            </a:endParaRPr>
          </a:p>
          <a:p>
            <a:pPr algn="just"/>
            <a:r>
              <a:rPr lang="es-MX" sz="2200" dirty="0">
                <a:latin typeface="Calibri" pitchFamily="34" charset="0"/>
              </a:rPr>
              <a:t>Se cuenta con los recursos </a:t>
            </a:r>
            <a:r>
              <a:rPr lang="es-MX" sz="2200" b="1" dirty="0">
                <a:latin typeface="Calibri" pitchFamily="34" charset="0"/>
              </a:rPr>
              <a:t>aprobados y pagados </a:t>
            </a:r>
            <a:r>
              <a:rPr lang="es-MX" sz="2200" dirty="0">
                <a:latin typeface="Calibri" pitchFamily="34" charset="0"/>
              </a:rPr>
              <a:t>(transferidos por la SHCP) por cada programa o fondo, para dar seguimiento a su ejercicio.</a:t>
            </a:r>
          </a:p>
          <a:p>
            <a:pPr algn="just"/>
            <a:endParaRPr lang="es-MX" sz="2200" dirty="0">
              <a:latin typeface="Calibri" pitchFamily="34" charset="0"/>
            </a:endParaRPr>
          </a:p>
          <a:p>
            <a:pPr algn="just"/>
            <a:r>
              <a:rPr lang="es-MX" sz="2200" dirty="0">
                <a:latin typeface="Calibri" pitchFamily="34" charset="0"/>
              </a:rPr>
              <a:t>Posibilidad de consultar </a:t>
            </a:r>
            <a:r>
              <a:rPr lang="es-MX" sz="2200" b="1" dirty="0">
                <a:latin typeface="Calibri" pitchFamily="34" charset="0"/>
              </a:rPr>
              <a:t>los lineamientos de cada fondo o programa </a:t>
            </a:r>
            <a:r>
              <a:rPr lang="es-MX" sz="2200" dirty="0">
                <a:latin typeface="Calibri" pitchFamily="34" charset="0"/>
              </a:rPr>
              <a:t>desde la propia aplicación, así como conocer de forma sencilla </a:t>
            </a:r>
            <a:r>
              <a:rPr lang="es-MX" sz="2200" b="1" dirty="0">
                <a:latin typeface="Calibri" pitchFamily="34" charset="0"/>
              </a:rPr>
              <a:t>el procedimiento para acceder a los recursos</a:t>
            </a:r>
            <a:r>
              <a:rPr lang="es-MX" sz="2200" dirty="0">
                <a:latin typeface="Calibri" pitchFamily="34" charset="0"/>
              </a:rPr>
              <a:t>.</a:t>
            </a:r>
          </a:p>
        </p:txBody>
      </p:sp>
      <p:sp>
        <p:nvSpPr>
          <p:cNvPr id="4" name="3 Rectángulo"/>
          <p:cNvSpPr/>
          <p:nvPr/>
        </p:nvSpPr>
        <p:spPr>
          <a:xfrm>
            <a:off x="1276350" y="838199"/>
            <a:ext cx="6600825" cy="646331"/>
          </a:xfrm>
          <a:prstGeom prst="rect">
            <a:avLst/>
          </a:prstGeom>
        </p:spPr>
        <p:txBody>
          <a:bodyPr wrap="square">
            <a:spAutoFit/>
          </a:bodyPr>
          <a:lstStyle/>
          <a:p>
            <a:pPr algn="ctr"/>
            <a:r>
              <a:rPr lang="es-MX" dirty="0">
                <a:latin typeface="Calibri" pitchFamily="34" charset="0"/>
                <a:cs typeface="Soberana Sans Light"/>
              </a:rPr>
              <a:t>http://www.transparenciapresupuestaria.gob.mx/es/PTP/EntidadesFederativas#MapasRamo23</a:t>
            </a:r>
            <a:endParaRPr lang="es-MX" dirty="0">
              <a:latin typeface="Calibri" pitchFamily="34" charset="0"/>
            </a:endParaRPr>
          </a:p>
        </p:txBody>
      </p:sp>
    </p:spTree>
    <p:extLst>
      <p:ext uri="{BB962C8B-B14F-4D97-AF65-F5344CB8AC3E}">
        <p14:creationId xmlns:p14="http://schemas.microsoft.com/office/powerpoint/2010/main" val="1202342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2519" t="2337" r="2946"/>
          <a:stretch/>
        </p:blipFill>
        <p:spPr>
          <a:xfrm>
            <a:off x="371774" y="0"/>
            <a:ext cx="8333296" cy="6093296"/>
          </a:xfrm>
          <a:prstGeom prst="rect">
            <a:avLst/>
          </a:prstGeom>
        </p:spPr>
      </p:pic>
      <p:pic>
        <p:nvPicPr>
          <p:cNvPr id="1027"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000" y="1988840"/>
            <a:ext cx="144000" cy="14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5589240"/>
            <a:ext cx="2832074" cy="1157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2002" y="3645280"/>
            <a:ext cx="136800" cy="230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7611" y="6093296"/>
            <a:ext cx="5477460" cy="65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3322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rotWithShape="1">
          <a:blip r:embed="rId2">
            <a:extLst>
              <a:ext uri="{28A0092B-C50C-407E-A947-70E740481C1C}">
                <a14:useLocalDpi xmlns:a14="http://schemas.microsoft.com/office/drawing/2010/main" val="0"/>
              </a:ext>
            </a:extLst>
          </a:blip>
          <a:srcRect l="2519" t="2337" r="2946"/>
          <a:stretch/>
        </p:blipFill>
        <p:spPr>
          <a:xfrm>
            <a:off x="371774" y="0"/>
            <a:ext cx="8333296" cy="6093296"/>
          </a:xfrm>
          <a:prstGeom prst="rect">
            <a:avLst/>
          </a:prstGeom>
        </p:spPr>
      </p:pic>
      <p:pic>
        <p:nvPicPr>
          <p:cNvPr id="1027"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9915" y="2348880"/>
            <a:ext cx="161925" cy="16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5589240"/>
            <a:ext cx="2832074" cy="1157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preferRelativeResize="0">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2002" y="3645280"/>
            <a:ext cx="136800" cy="230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7611" y="6093296"/>
            <a:ext cx="5477460" cy="65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5" y="1988840"/>
            <a:ext cx="3240360" cy="1744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6052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97768"/>
            <a:ext cx="8229600" cy="1143000"/>
          </a:xfrm>
        </p:spPr>
        <p:txBody>
          <a:bodyPr>
            <a:normAutofit/>
          </a:bodyPr>
          <a:lstStyle/>
          <a:p>
            <a:r>
              <a:rPr lang="es-MX" sz="2400" dirty="0">
                <a:latin typeface="Calibri" pitchFamily="34" charset="0"/>
              </a:rPr>
              <a:t>Índice de calidad de la información</a:t>
            </a:r>
          </a:p>
        </p:txBody>
      </p:sp>
      <p:sp>
        <p:nvSpPr>
          <p:cNvPr id="3" name="2 Marcador de contenido"/>
          <p:cNvSpPr>
            <a:spLocks noGrp="1"/>
          </p:cNvSpPr>
          <p:nvPr>
            <p:ph idx="1"/>
          </p:nvPr>
        </p:nvSpPr>
        <p:spPr>
          <a:xfrm>
            <a:off x="467544" y="1550318"/>
            <a:ext cx="8229600" cy="4997151"/>
          </a:xfrm>
        </p:spPr>
        <p:txBody>
          <a:bodyPr>
            <a:normAutofit/>
          </a:bodyPr>
          <a:lstStyle/>
          <a:p>
            <a:pPr algn="just"/>
            <a:r>
              <a:rPr lang="es-MX" sz="2200" dirty="0" smtClean="0">
                <a:latin typeface="Calibri" pitchFamily="34" charset="0"/>
              </a:rPr>
              <a:t>Mide la calidad en la información reportada por cada entidad federativa en los siguientes rubros:</a:t>
            </a:r>
          </a:p>
          <a:p>
            <a:pPr lvl="1" algn="just"/>
            <a:r>
              <a:rPr lang="es-MX" sz="2000" b="1" dirty="0" smtClean="0">
                <a:latin typeface="Calibri" pitchFamily="34" charset="0"/>
              </a:rPr>
              <a:t>Avance Financiero </a:t>
            </a:r>
          </a:p>
          <a:p>
            <a:pPr marL="803275" lvl="1" indent="0" algn="just">
              <a:buNone/>
            </a:pPr>
            <a:r>
              <a:rPr lang="es-MX" sz="1800" dirty="0" smtClean="0">
                <a:latin typeface="Calibri" pitchFamily="34" charset="0"/>
              </a:rPr>
              <a:t>Mide la diferencia entre los recursos transferidos y aquellos reportados como recaudados.</a:t>
            </a:r>
          </a:p>
          <a:p>
            <a:pPr lvl="1" algn="just"/>
            <a:r>
              <a:rPr lang="es-MX" sz="2000" b="1" dirty="0" smtClean="0">
                <a:latin typeface="Calibri" pitchFamily="34" charset="0"/>
              </a:rPr>
              <a:t>Indicadores</a:t>
            </a:r>
          </a:p>
          <a:p>
            <a:pPr marL="800100" lvl="1" indent="0" algn="just">
              <a:buNone/>
            </a:pPr>
            <a:r>
              <a:rPr lang="es-MX" sz="1800" dirty="0" smtClean="0">
                <a:latin typeface="Calibri" pitchFamily="34" charset="0"/>
              </a:rPr>
              <a:t>Mide el registro adecuado y completo de las metas y avances de los indicadores.</a:t>
            </a:r>
          </a:p>
          <a:p>
            <a:pPr lvl="1" algn="just"/>
            <a:r>
              <a:rPr lang="es-MX" sz="2000" b="1" dirty="0" smtClean="0">
                <a:latin typeface="Calibri" pitchFamily="34" charset="0"/>
              </a:rPr>
              <a:t>Gestión de Programas y Proyectos de Inversión</a:t>
            </a:r>
          </a:p>
          <a:p>
            <a:pPr marL="803275" lvl="1" indent="0" algn="just">
              <a:buNone/>
            </a:pPr>
            <a:r>
              <a:rPr lang="es-MX" sz="1800" dirty="0" smtClean="0">
                <a:latin typeface="Calibri" pitchFamily="34" charset="0"/>
              </a:rPr>
              <a:t>Mide la proporción de programas validados de aquellos que se encuentran en ejecución.</a:t>
            </a:r>
          </a:p>
          <a:p>
            <a:pPr algn="just"/>
            <a:r>
              <a:rPr lang="es-MX" sz="2200" dirty="0" smtClean="0">
                <a:latin typeface="Calibri" pitchFamily="34" charset="0"/>
              </a:rPr>
              <a:t>A mayor calificación del índice, mayor calidad de información, donde 0 es la mínima valoración y </a:t>
            </a:r>
            <a:r>
              <a:rPr lang="es-MX" sz="2200" b="1" dirty="0" smtClean="0">
                <a:latin typeface="Calibri" pitchFamily="34" charset="0"/>
              </a:rPr>
              <a:t>1 la mejor valoración</a:t>
            </a:r>
            <a:r>
              <a:rPr lang="es-MX" sz="2200" dirty="0" smtClean="0">
                <a:latin typeface="Calibri" pitchFamily="34" charset="0"/>
              </a:rPr>
              <a:t>.</a:t>
            </a:r>
            <a:endParaRPr lang="es-MX" sz="2200" dirty="0">
              <a:latin typeface="Calibri" pitchFamily="34" charset="0"/>
            </a:endParaRPr>
          </a:p>
        </p:txBody>
      </p:sp>
    </p:spTree>
    <p:extLst>
      <p:ext uri="{BB962C8B-B14F-4D97-AF65-F5344CB8AC3E}">
        <p14:creationId xmlns:p14="http://schemas.microsoft.com/office/powerpoint/2010/main" val="41386837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971676" y="2766839"/>
            <a:ext cx="4686300" cy="1015663"/>
          </a:xfrm>
          <a:prstGeom prst="rect">
            <a:avLst/>
          </a:prstGeom>
          <a:noFill/>
        </p:spPr>
        <p:txBody>
          <a:bodyPr wrap="square" rtlCol="0">
            <a:spAutoFit/>
          </a:bodyPr>
          <a:lstStyle/>
          <a:p>
            <a:pPr algn="ctr"/>
            <a:r>
              <a:rPr lang="es-MX" sz="6000" dirty="0" smtClean="0">
                <a:solidFill>
                  <a:srgbClr val="6E6E6E"/>
                </a:solidFill>
                <a:latin typeface="Calibri" pitchFamily="34" charset="0"/>
              </a:rPr>
              <a:t>Conoce más…</a:t>
            </a:r>
            <a:endParaRPr lang="es-MX" sz="6000" dirty="0">
              <a:solidFill>
                <a:srgbClr val="6E6E6E"/>
              </a:solidFill>
              <a:latin typeface="Calibri" pitchFamily="34" charset="0"/>
            </a:endParaRPr>
          </a:p>
        </p:txBody>
      </p:sp>
    </p:spTree>
    <p:extLst>
      <p:ext uri="{BB962C8B-B14F-4D97-AF65-F5344CB8AC3E}">
        <p14:creationId xmlns:p14="http://schemas.microsoft.com/office/powerpoint/2010/main" val="4026127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97768"/>
            <a:ext cx="8229600" cy="1143000"/>
          </a:xfrm>
        </p:spPr>
        <p:txBody>
          <a:bodyPr>
            <a:normAutofit/>
          </a:bodyPr>
          <a:lstStyle/>
          <a:p>
            <a:r>
              <a:rPr lang="es-MX" sz="2400" dirty="0">
                <a:latin typeface="Calibri" pitchFamily="34" charset="0"/>
              </a:rPr>
              <a:t>Diagnóstico sobre el avance en la implementación del </a:t>
            </a:r>
            <a:r>
              <a:rPr lang="es-MX" sz="2400" dirty="0" err="1">
                <a:latin typeface="Calibri" pitchFamily="34" charset="0"/>
              </a:rPr>
              <a:t>PbR</a:t>
            </a:r>
            <a:r>
              <a:rPr lang="es-MX" sz="2400" dirty="0">
                <a:latin typeface="Calibri" pitchFamily="34" charset="0"/>
              </a:rPr>
              <a:t>-SED</a:t>
            </a:r>
          </a:p>
        </p:txBody>
      </p:sp>
      <p:sp>
        <p:nvSpPr>
          <p:cNvPr id="3" name="2 Marcador de contenido"/>
          <p:cNvSpPr>
            <a:spLocks noGrp="1"/>
          </p:cNvSpPr>
          <p:nvPr>
            <p:ph idx="1"/>
          </p:nvPr>
        </p:nvSpPr>
        <p:spPr>
          <a:xfrm>
            <a:off x="467544" y="1700808"/>
            <a:ext cx="8229600" cy="4997151"/>
          </a:xfrm>
        </p:spPr>
        <p:txBody>
          <a:bodyPr>
            <a:normAutofit/>
          </a:bodyPr>
          <a:lstStyle/>
          <a:p>
            <a:pPr algn="just"/>
            <a:r>
              <a:rPr lang="es-MX" sz="2200" dirty="0">
                <a:latin typeface="Calibri" pitchFamily="34" charset="0"/>
              </a:rPr>
              <a:t>Se realiza con base en el análisis del nivel de capacidades existentes en los ámbitos clave de la gestión del gasto, mediante la aplicación de cuestionarios. </a:t>
            </a:r>
          </a:p>
          <a:p>
            <a:pPr algn="just"/>
            <a:endParaRPr lang="es-MX" sz="1600" dirty="0">
              <a:latin typeface="Calibri" pitchFamily="34" charset="0"/>
            </a:endParaRPr>
          </a:p>
          <a:p>
            <a:pPr algn="just"/>
            <a:r>
              <a:rPr lang="es-MX" sz="2200" dirty="0">
                <a:latin typeface="Calibri" pitchFamily="34" charset="0"/>
              </a:rPr>
              <a:t>Se ha realizado en tres ocasiones para entidades federativas: 2010, 2012 y 2014.</a:t>
            </a:r>
          </a:p>
          <a:p>
            <a:pPr algn="just"/>
            <a:endParaRPr lang="es-MX" sz="1600" dirty="0">
              <a:latin typeface="Calibri" pitchFamily="34" charset="0"/>
            </a:endParaRPr>
          </a:p>
          <a:p>
            <a:pPr algn="just"/>
            <a:r>
              <a:rPr lang="es-MX" sz="2200" dirty="0" smtClean="0">
                <a:latin typeface="Calibri" pitchFamily="34" charset="0"/>
              </a:rPr>
              <a:t>Se aplicó el primer </a:t>
            </a:r>
            <a:r>
              <a:rPr lang="es-MX" sz="2200" dirty="0">
                <a:latin typeface="Calibri" pitchFamily="34" charset="0"/>
              </a:rPr>
              <a:t>cuestionario municipal durante 2014.</a:t>
            </a:r>
          </a:p>
          <a:p>
            <a:pPr algn="just"/>
            <a:endParaRPr lang="es-MX" sz="1600" dirty="0">
              <a:latin typeface="Calibri" pitchFamily="34" charset="0"/>
            </a:endParaRPr>
          </a:p>
          <a:p>
            <a:pPr algn="just"/>
            <a:r>
              <a:rPr lang="es-MX" sz="2200" dirty="0">
                <a:latin typeface="Calibri" pitchFamily="34" charset="0"/>
              </a:rPr>
              <a:t>Valoración que va de 0 a 100%, donde </a:t>
            </a:r>
            <a:r>
              <a:rPr lang="es-MX" sz="2200" b="1" dirty="0">
                <a:latin typeface="Calibri" pitchFamily="34" charset="0"/>
              </a:rPr>
              <a:t>100% es una implementación completa del </a:t>
            </a:r>
            <a:r>
              <a:rPr lang="es-MX" sz="2200" b="1" dirty="0" err="1">
                <a:latin typeface="Calibri" pitchFamily="34" charset="0"/>
              </a:rPr>
              <a:t>PbR</a:t>
            </a:r>
            <a:r>
              <a:rPr lang="es-MX" sz="2200" b="1" dirty="0">
                <a:latin typeface="Calibri" pitchFamily="34" charset="0"/>
              </a:rPr>
              <a:t>-SED.</a:t>
            </a:r>
          </a:p>
        </p:txBody>
      </p:sp>
    </p:spTree>
    <p:extLst>
      <p:ext uri="{BB962C8B-B14F-4D97-AF65-F5344CB8AC3E}">
        <p14:creationId xmlns:p14="http://schemas.microsoft.com/office/powerpoint/2010/main" val="337767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752"/>
            <a:ext cx="8229600" cy="641573"/>
          </a:xfrm>
        </p:spPr>
        <p:txBody>
          <a:bodyPr>
            <a:normAutofit/>
          </a:bodyPr>
          <a:lstStyle/>
          <a:p>
            <a:r>
              <a:rPr lang="es-MX" sz="2700" dirty="0">
                <a:latin typeface="Calibri" pitchFamily="34" charset="0"/>
              </a:rPr>
              <a:t>Resultados por </a:t>
            </a:r>
            <a:r>
              <a:rPr lang="es-MX" sz="2400" dirty="0">
                <a:latin typeface="Calibri" pitchFamily="34" charset="0"/>
              </a:rPr>
              <a:t>entidad</a:t>
            </a:r>
            <a:r>
              <a:rPr lang="es-MX" sz="2700" dirty="0">
                <a:latin typeface="Calibri" pitchFamily="34" charset="0"/>
              </a:rPr>
              <a:t> </a:t>
            </a:r>
            <a:r>
              <a:rPr lang="es-MX" sz="2700" dirty="0" smtClean="0">
                <a:latin typeface="Calibri" pitchFamily="34" charset="0"/>
              </a:rPr>
              <a:t>federativa</a:t>
            </a:r>
            <a:endParaRPr lang="es-MX" sz="1800" b="1" dirty="0">
              <a:solidFill>
                <a:schemeClr val="accent1"/>
              </a:solidFill>
              <a:latin typeface="Calibri" pitchFamily="34" charset="0"/>
              <a:cs typeface="Soberana Sans Light"/>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8310"/>
            <a:ext cx="9144000" cy="5184576"/>
          </a:xfrm>
          <a:prstGeom prst="rect">
            <a:avLst/>
          </a:prstGeom>
        </p:spPr>
      </p:pic>
      <p:pic>
        <p:nvPicPr>
          <p:cNvPr id="3074" name="Picture 2">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1622325"/>
            <a:ext cx="1764000" cy="808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1245393" y="622429"/>
            <a:ext cx="6653213" cy="646331"/>
          </a:xfrm>
          <a:prstGeom prst="rect">
            <a:avLst/>
          </a:prstGeom>
        </p:spPr>
        <p:txBody>
          <a:bodyPr wrap="square">
            <a:spAutoFit/>
          </a:bodyPr>
          <a:lstStyle/>
          <a:p>
            <a:pPr algn="ctr"/>
            <a:r>
              <a:rPr lang="es-MX" dirty="0">
                <a:latin typeface="Calibri" pitchFamily="34" charset="0"/>
                <a:cs typeface="Soberana Sans Light"/>
              </a:rPr>
              <a:t>http://www.transparenciapresupuestaria.gob.mx/es/PTP/EntidadesFederativas#DiagnosticoPbR-SED</a:t>
            </a:r>
            <a:endParaRPr lang="es-MX" dirty="0">
              <a:latin typeface="Calibri" pitchFamily="34" charset="0"/>
            </a:endParaRPr>
          </a:p>
        </p:txBody>
      </p:sp>
    </p:spTree>
    <p:extLst>
      <p:ext uri="{BB962C8B-B14F-4D97-AF65-F5344CB8AC3E}">
        <p14:creationId xmlns:p14="http://schemas.microsoft.com/office/powerpoint/2010/main" val="967107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753"/>
            <a:ext cx="8229600" cy="670148"/>
          </a:xfrm>
        </p:spPr>
        <p:txBody>
          <a:bodyPr>
            <a:normAutofit/>
          </a:bodyPr>
          <a:lstStyle/>
          <a:p>
            <a:r>
              <a:rPr lang="es-MX" sz="2400" dirty="0">
                <a:latin typeface="Calibri" pitchFamily="34" charset="0"/>
              </a:rPr>
              <a:t>Resultados por </a:t>
            </a:r>
            <a:r>
              <a:rPr lang="es-MX" sz="2400" dirty="0" smtClean="0">
                <a:latin typeface="Calibri" pitchFamily="34" charset="0"/>
              </a:rPr>
              <a:t>municipio</a:t>
            </a:r>
            <a:endParaRPr lang="es-MX" sz="2400" b="1" dirty="0">
              <a:solidFill>
                <a:schemeClr val="accent1"/>
              </a:solidFill>
              <a:latin typeface="Calibri" pitchFamily="34" charset="0"/>
              <a:cs typeface="Soberana Sans Light"/>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59818"/>
            <a:ext cx="9144000" cy="5184576"/>
          </a:xfrm>
          <a:prstGeom prst="rect">
            <a:avLst/>
          </a:prstGeom>
        </p:spPr>
      </p:pic>
    </p:spTree>
    <p:extLst>
      <p:ext uri="{BB962C8B-B14F-4D97-AF65-F5344CB8AC3E}">
        <p14:creationId xmlns:p14="http://schemas.microsoft.com/office/powerpoint/2010/main" val="30260067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6856" y="188640"/>
            <a:ext cx="8229600" cy="735285"/>
          </a:xfrm>
        </p:spPr>
        <p:txBody>
          <a:bodyPr>
            <a:noAutofit/>
          </a:bodyPr>
          <a:lstStyle/>
          <a:p>
            <a:r>
              <a:rPr lang="es-MX" sz="2400" dirty="0">
                <a:latin typeface="Calibri" pitchFamily="34" charset="0"/>
              </a:rPr>
              <a:t>Para más </a:t>
            </a:r>
            <a:r>
              <a:rPr lang="es-MX" sz="2400" dirty="0" smtClean="0">
                <a:latin typeface="Calibri" pitchFamily="34" charset="0"/>
              </a:rPr>
              <a:t>información sobre los reportes ingresa a: </a:t>
            </a:r>
            <a:endParaRPr lang="es-MX" sz="2000" dirty="0">
              <a:solidFill>
                <a:srgbClr val="DA690B"/>
              </a:solidFill>
              <a:latin typeface="Calibri" pitchFamily="34" charset="0"/>
              <a:cs typeface="Soberana Sans Light"/>
            </a:endParaRPr>
          </a:p>
        </p:txBody>
      </p:sp>
      <p:sp>
        <p:nvSpPr>
          <p:cNvPr id="5" name="2 Marcador de contenido"/>
          <p:cNvSpPr>
            <a:spLocks noGrp="1"/>
          </p:cNvSpPr>
          <p:nvPr>
            <p:ph idx="1"/>
          </p:nvPr>
        </p:nvSpPr>
        <p:spPr>
          <a:xfrm>
            <a:off x="467544" y="1883296"/>
            <a:ext cx="8229600" cy="4997151"/>
          </a:xfrm>
        </p:spPr>
        <p:txBody>
          <a:bodyPr>
            <a:normAutofit/>
          </a:bodyPr>
          <a:lstStyle/>
          <a:p>
            <a:pPr marL="0" indent="0" algn="just">
              <a:buNone/>
            </a:pPr>
            <a:r>
              <a:rPr lang="es-MX" sz="2200" dirty="0">
                <a:latin typeface="Calibri" pitchFamily="34" charset="0"/>
              </a:rPr>
              <a:t>Donde podrás descargar:</a:t>
            </a:r>
          </a:p>
          <a:p>
            <a:pPr marL="0" indent="0" algn="just">
              <a:buNone/>
            </a:pPr>
            <a:endParaRPr lang="es-MX" sz="1050" dirty="0">
              <a:latin typeface="Calibri" pitchFamily="34" charset="0"/>
            </a:endParaRPr>
          </a:p>
          <a:p>
            <a:pPr algn="just"/>
            <a:r>
              <a:rPr lang="es-MX" sz="2000" dirty="0">
                <a:latin typeface="Calibri" pitchFamily="34" charset="0"/>
              </a:rPr>
              <a:t>Los lineamientos que rigen los reportes </a:t>
            </a:r>
            <a:r>
              <a:rPr lang="es-MX" sz="2000" dirty="0" smtClean="0">
                <a:latin typeface="Calibri" pitchFamily="34" charset="0"/>
              </a:rPr>
              <a:t>trimestrales.</a:t>
            </a:r>
            <a:endParaRPr lang="es-MX" sz="2000" dirty="0">
              <a:latin typeface="Calibri" pitchFamily="34" charset="0"/>
            </a:endParaRPr>
          </a:p>
          <a:p>
            <a:pPr algn="just"/>
            <a:r>
              <a:rPr lang="es-MX" sz="2000" dirty="0">
                <a:latin typeface="Calibri" pitchFamily="34" charset="0"/>
              </a:rPr>
              <a:t>Guías y manuales de captura por cada componente del </a:t>
            </a:r>
            <a:r>
              <a:rPr lang="es-MX" sz="2000" dirty="0" smtClean="0">
                <a:latin typeface="Calibri" pitchFamily="34" charset="0"/>
              </a:rPr>
              <a:t>sistema.</a:t>
            </a:r>
            <a:endParaRPr lang="es-MX" sz="2000" dirty="0">
              <a:latin typeface="Calibri" pitchFamily="34" charset="0"/>
            </a:endParaRPr>
          </a:p>
          <a:p>
            <a:pPr algn="just"/>
            <a:r>
              <a:rPr lang="es-MX" sz="2000" dirty="0">
                <a:latin typeface="Calibri" pitchFamily="34" charset="0"/>
              </a:rPr>
              <a:t>Presentaciones con las capacitaciones estatales impartidas por la </a:t>
            </a:r>
            <a:r>
              <a:rPr lang="es-MX" sz="2000" dirty="0" smtClean="0">
                <a:latin typeface="Calibri" pitchFamily="34" charset="0"/>
              </a:rPr>
              <a:t>SHCP.</a:t>
            </a:r>
            <a:endParaRPr lang="es-MX" sz="2000" dirty="0">
              <a:latin typeface="Calibri" pitchFamily="34" charset="0"/>
            </a:endParaRPr>
          </a:p>
          <a:p>
            <a:pPr algn="just"/>
            <a:r>
              <a:rPr lang="es-MX" sz="2000" dirty="0">
                <a:latin typeface="Calibri" pitchFamily="34" charset="0"/>
              </a:rPr>
              <a:t>Las Matrices de Indicadores para Resultados de cada Fondo de </a:t>
            </a:r>
            <a:r>
              <a:rPr lang="es-MX" sz="2000" dirty="0" smtClean="0">
                <a:latin typeface="Calibri" pitchFamily="34" charset="0"/>
              </a:rPr>
              <a:t>Aportaciones.</a:t>
            </a:r>
            <a:endParaRPr lang="es-MX" sz="2000" dirty="0">
              <a:latin typeface="Calibri" pitchFamily="34" charset="0"/>
            </a:endParaRPr>
          </a:p>
          <a:p>
            <a:pPr algn="just"/>
            <a:r>
              <a:rPr lang="es-MX" sz="2000" dirty="0">
                <a:latin typeface="Calibri" pitchFamily="34" charset="0"/>
              </a:rPr>
              <a:t>Contactos de los coordinadores de los Fondos de Aportaciones y del personal de la SHCP que administra el SFU.</a:t>
            </a:r>
          </a:p>
          <a:p>
            <a:pPr algn="just"/>
            <a:endParaRPr lang="es-MX" sz="2200" dirty="0" smtClean="0"/>
          </a:p>
        </p:txBody>
      </p:sp>
      <p:sp>
        <p:nvSpPr>
          <p:cNvPr id="3" name="2 Rectángulo"/>
          <p:cNvSpPr/>
          <p:nvPr/>
        </p:nvSpPr>
        <p:spPr>
          <a:xfrm>
            <a:off x="266700" y="1027242"/>
            <a:ext cx="8601075" cy="369332"/>
          </a:xfrm>
          <a:prstGeom prst="rect">
            <a:avLst/>
          </a:prstGeom>
        </p:spPr>
        <p:txBody>
          <a:bodyPr wrap="square">
            <a:spAutoFit/>
          </a:bodyPr>
          <a:lstStyle/>
          <a:p>
            <a:pPr algn="ctr"/>
            <a:r>
              <a:rPr lang="es-MX" dirty="0">
                <a:latin typeface="Calibri" pitchFamily="34" charset="0"/>
                <a:cs typeface="Soberana Sans Light"/>
              </a:rPr>
              <a:t>http://www.transparenciapresupuestaria.gob.mx/es/PTP/Formato_Unico</a:t>
            </a:r>
          </a:p>
        </p:txBody>
      </p:sp>
    </p:spTree>
    <p:extLst>
      <p:ext uri="{BB962C8B-B14F-4D97-AF65-F5344CB8AC3E}">
        <p14:creationId xmlns:p14="http://schemas.microsoft.com/office/powerpoint/2010/main" val="3423850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3875" y="53752"/>
            <a:ext cx="8229600" cy="755873"/>
          </a:xfrm>
        </p:spPr>
        <p:txBody>
          <a:bodyPr>
            <a:normAutofit fontScale="90000"/>
          </a:bodyPr>
          <a:lstStyle/>
          <a:p>
            <a:r>
              <a:rPr lang="es-MX" sz="2700" dirty="0">
                <a:latin typeface="Calibri" pitchFamily="34" charset="0"/>
              </a:rPr>
              <a:t>Resultados por entidad federativa</a:t>
            </a:r>
            <a:br>
              <a:rPr lang="es-MX" sz="2700" dirty="0">
                <a:latin typeface="Calibri" pitchFamily="34" charset="0"/>
              </a:rPr>
            </a:br>
            <a:endParaRPr lang="es-MX" sz="1800" b="1" dirty="0">
              <a:latin typeface="Calibri" pitchFamily="34" charset="0"/>
              <a:cs typeface="Soberana Sans Light"/>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5" y="1260060"/>
            <a:ext cx="9091669" cy="5697332"/>
          </a:xfrm>
          <a:prstGeom prst="rect">
            <a:avLst/>
          </a:prstGeom>
          <a:solidFill>
            <a:schemeClr val="bg1"/>
          </a:solidFill>
        </p:spPr>
      </p:pic>
      <p:sp>
        <p:nvSpPr>
          <p:cNvPr id="3" name="2 Rectángulo"/>
          <p:cNvSpPr/>
          <p:nvPr/>
        </p:nvSpPr>
        <p:spPr>
          <a:xfrm>
            <a:off x="1228919" y="594677"/>
            <a:ext cx="6667500" cy="646331"/>
          </a:xfrm>
          <a:prstGeom prst="rect">
            <a:avLst/>
          </a:prstGeom>
        </p:spPr>
        <p:txBody>
          <a:bodyPr wrap="square">
            <a:spAutoFit/>
          </a:bodyPr>
          <a:lstStyle/>
          <a:p>
            <a:pPr algn="ctr"/>
            <a:r>
              <a:rPr lang="es-MX" dirty="0">
                <a:latin typeface="Calibri" pitchFamily="34" charset="0"/>
              </a:rPr>
              <a:t>http://www.transparenciapresupuestaria.gob.mx/es/PTP/EntidadesFederativas#ComoReportan</a:t>
            </a:r>
          </a:p>
        </p:txBody>
      </p:sp>
    </p:spTree>
    <p:extLst>
      <p:ext uri="{BB962C8B-B14F-4D97-AF65-F5344CB8AC3E}">
        <p14:creationId xmlns:p14="http://schemas.microsoft.com/office/powerpoint/2010/main" val="1616665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84784"/>
            <a:ext cx="9144000" cy="5050971"/>
          </a:xfrm>
          <a:prstGeom prst="rect">
            <a:avLst/>
          </a:prstGeom>
        </p:spPr>
      </p:pic>
      <p:sp>
        <p:nvSpPr>
          <p:cNvPr id="7" name="6 Abrir llave"/>
          <p:cNvSpPr/>
          <p:nvPr/>
        </p:nvSpPr>
        <p:spPr>
          <a:xfrm rot="5400000">
            <a:off x="1799692" y="1232756"/>
            <a:ext cx="72008" cy="2592288"/>
          </a:xfrm>
          <a:prstGeom prst="lef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 name="7 Abrir llave"/>
          <p:cNvSpPr/>
          <p:nvPr/>
        </p:nvSpPr>
        <p:spPr>
          <a:xfrm rot="16200000" flipV="1">
            <a:off x="3815916" y="3609020"/>
            <a:ext cx="72008" cy="2592288"/>
          </a:xfrm>
          <a:prstGeom prst="lef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9 Abrir llave"/>
          <p:cNvSpPr/>
          <p:nvPr/>
        </p:nvSpPr>
        <p:spPr>
          <a:xfrm rot="16200000" flipV="1">
            <a:off x="7128284" y="3689411"/>
            <a:ext cx="72008" cy="2592288"/>
          </a:xfrm>
          <a:prstGeom prst="lef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10 Flecha abajo"/>
          <p:cNvSpPr/>
          <p:nvPr/>
        </p:nvSpPr>
        <p:spPr>
          <a:xfrm>
            <a:off x="467544" y="4761147"/>
            <a:ext cx="288032" cy="288032"/>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Abrir llave"/>
          <p:cNvSpPr/>
          <p:nvPr/>
        </p:nvSpPr>
        <p:spPr>
          <a:xfrm rot="5400000">
            <a:off x="1655676" y="4689140"/>
            <a:ext cx="72008" cy="2592288"/>
          </a:xfrm>
          <a:prstGeom prst="lef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3" name="1 Título"/>
          <p:cNvSpPr txBox="1">
            <a:spLocks/>
          </p:cNvSpPr>
          <p:nvPr/>
        </p:nvSpPr>
        <p:spPr>
          <a:xfrm>
            <a:off x="609600" y="188640"/>
            <a:ext cx="8229600" cy="7924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MX" sz="2400" dirty="0">
                <a:solidFill>
                  <a:srgbClr val="807F83"/>
                </a:solidFill>
                <a:latin typeface="Calibri" pitchFamily="34" charset="0"/>
                <a:cs typeface="Trajan Pro"/>
              </a:rPr>
              <a:t>Herramienta para dar seguimiento a los </a:t>
            </a:r>
            <a:r>
              <a:rPr lang="es-MX" sz="2400" dirty="0" smtClean="0">
                <a:solidFill>
                  <a:srgbClr val="807F83"/>
                </a:solidFill>
                <a:latin typeface="Calibri" pitchFamily="34" charset="0"/>
                <a:cs typeface="Trajan Pro"/>
              </a:rPr>
              <a:t>proyectos</a:t>
            </a:r>
            <a:endParaRPr lang="es-MX" sz="2400" dirty="0">
              <a:solidFill>
                <a:srgbClr val="807F83"/>
              </a:solidFill>
              <a:latin typeface="Calibri" pitchFamily="34" charset="0"/>
              <a:cs typeface="Trajan Pro"/>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2337" y="2204864"/>
            <a:ext cx="5688632" cy="327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364580" y="857845"/>
            <a:ext cx="6414840" cy="584775"/>
          </a:xfrm>
          <a:prstGeom prst="rect">
            <a:avLst/>
          </a:prstGeom>
        </p:spPr>
        <p:txBody>
          <a:bodyPr wrap="square">
            <a:spAutoFit/>
          </a:bodyPr>
          <a:lstStyle/>
          <a:p>
            <a:pPr algn="ctr"/>
            <a:r>
              <a:rPr lang="es-MX" sz="1600" dirty="0">
                <a:latin typeface="Calibri" pitchFamily="34" charset="0"/>
                <a:cs typeface="Soberana Sans Light"/>
              </a:rPr>
              <a:t>http://www.transparenciapresupuestaria.gob.mx/es/PTP/EntidadesFederativas#Seguimiento</a:t>
            </a:r>
          </a:p>
        </p:txBody>
      </p:sp>
    </p:spTree>
    <p:extLst>
      <p:ext uri="{BB962C8B-B14F-4D97-AF65-F5344CB8AC3E}">
        <p14:creationId xmlns:p14="http://schemas.microsoft.com/office/powerpoint/2010/main" val="392609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12"/>
                                        </p:tgtEl>
                                      </p:cBhvr>
                                    </p:animEffect>
                                    <p:set>
                                      <p:cBhvr>
                                        <p:cTn id="25" dur="1" fill="hold">
                                          <p:stCondLst>
                                            <p:cond delay="499"/>
                                          </p:stCondLst>
                                        </p:cTn>
                                        <p:tgtEl>
                                          <p:spTgt spid="1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05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nodeType="clickEffect">
                                  <p:stCondLst>
                                    <p:cond delay="0"/>
                                  </p:stCondLst>
                                  <p:childTnLst>
                                    <p:animScale>
                                      <p:cBhvr>
                                        <p:cTn id="33" dur="9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r>
              <a:rPr lang="es-MX" dirty="0">
                <a:latin typeface="Calibri" pitchFamily="34" charset="0"/>
                <a:ea typeface="+mn-ea"/>
                <a:cs typeface="Adobe Caslon Pro"/>
              </a:rPr>
              <a:t>Ingresar a alguna cobertura o seleccionar algún proyecto</a:t>
            </a:r>
            <a:br>
              <a:rPr lang="es-MX" dirty="0">
                <a:latin typeface="Calibri" pitchFamily="34" charset="0"/>
                <a:ea typeface="+mn-ea"/>
                <a:cs typeface="Adobe Caslon Pro"/>
              </a:rPr>
            </a:br>
            <a:r>
              <a:rPr lang="es-MX" dirty="0">
                <a:latin typeface="Calibri" pitchFamily="34" charset="0"/>
                <a:ea typeface="+mn-ea"/>
                <a:cs typeface="Adobe Caslon Pro"/>
              </a:rPr>
              <a:t>(en la vista inicial no se refleja la totalidad de proyectos, sólo una muestra). Empecemos con ingresar a algún proyecto.</a:t>
            </a:r>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42" y="1659709"/>
            <a:ext cx="9139958" cy="4894441"/>
          </a:xfrm>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49280"/>
            <a:ext cx="9144000" cy="58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1031" y="3422531"/>
            <a:ext cx="261938"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Llamada rectangular redondeada"/>
          <p:cNvSpPr/>
          <p:nvPr/>
        </p:nvSpPr>
        <p:spPr>
          <a:xfrm rot="675558">
            <a:off x="5397135" y="2975430"/>
            <a:ext cx="2232248" cy="1296144"/>
          </a:xfrm>
          <a:prstGeom prst="wedgeRoundRectCallout">
            <a:avLst/>
          </a:prstGeom>
          <a:solidFill>
            <a:schemeClr val="accent3">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00B050"/>
                </a:solidFill>
              </a:rPr>
              <a:t>Ingresar a algún estado o seleccionar alguno de los proyectos</a:t>
            </a:r>
            <a:endParaRPr lang="es-MX" b="1" dirty="0">
              <a:solidFill>
                <a:srgbClr val="00B050"/>
              </a:solidFill>
            </a:endParaRPr>
          </a:p>
        </p:txBody>
      </p:sp>
    </p:spTree>
    <p:extLst>
      <p:ext uri="{BB962C8B-B14F-4D97-AF65-F5344CB8AC3E}">
        <p14:creationId xmlns:p14="http://schemas.microsoft.com/office/powerpoint/2010/main" val="252587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ipe(down)">
                                      <p:cBhvr>
                                        <p:cTn id="7" dur="580">
                                          <p:stCondLst>
                                            <p:cond delay="0"/>
                                          </p:stCondLst>
                                        </p:cTn>
                                        <p:tgtEl>
                                          <p:spTgt spid="2053"/>
                                        </p:tgtEl>
                                      </p:cBhvr>
                                    </p:animEffect>
                                    <p:anim calcmode="lin" valueType="num">
                                      <p:cBhvr>
                                        <p:cTn id="8" dur="1822" tmFilter="0,0; 0.14,0.36; 0.43,0.73; 0.71,0.91; 1.0,1.0">
                                          <p:stCondLst>
                                            <p:cond delay="0"/>
                                          </p:stCondLst>
                                        </p:cTn>
                                        <p:tgtEl>
                                          <p:spTgt spid="205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3"/>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3"/>
                                        </p:tgtEl>
                                      </p:cBhvr>
                                      <p:to x="100000" y="60000"/>
                                    </p:animScale>
                                    <p:animScale>
                                      <p:cBhvr>
                                        <p:cTn id="14" dur="166" decel="50000">
                                          <p:stCondLst>
                                            <p:cond delay="676"/>
                                          </p:stCondLst>
                                        </p:cTn>
                                        <p:tgtEl>
                                          <p:spTgt spid="2053"/>
                                        </p:tgtEl>
                                      </p:cBhvr>
                                      <p:to x="100000" y="100000"/>
                                    </p:animScale>
                                    <p:animScale>
                                      <p:cBhvr>
                                        <p:cTn id="15" dur="26">
                                          <p:stCondLst>
                                            <p:cond delay="1312"/>
                                          </p:stCondLst>
                                        </p:cTn>
                                        <p:tgtEl>
                                          <p:spTgt spid="2053"/>
                                        </p:tgtEl>
                                      </p:cBhvr>
                                      <p:to x="100000" y="80000"/>
                                    </p:animScale>
                                    <p:animScale>
                                      <p:cBhvr>
                                        <p:cTn id="16" dur="166" decel="50000">
                                          <p:stCondLst>
                                            <p:cond delay="1338"/>
                                          </p:stCondLst>
                                        </p:cTn>
                                        <p:tgtEl>
                                          <p:spTgt spid="2053"/>
                                        </p:tgtEl>
                                      </p:cBhvr>
                                      <p:to x="100000" y="100000"/>
                                    </p:animScale>
                                    <p:animScale>
                                      <p:cBhvr>
                                        <p:cTn id="17" dur="26">
                                          <p:stCondLst>
                                            <p:cond delay="1642"/>
                                          </p:stCondLst>
                                        </p:cTn>
                                        <p:tgtEl>
                                          <p:spTgt spid="2053"/>
                                        </p:tgtEl>
                                      </p:cBhvr>
                                      <p:to x="100000" y="90000"/>
                                    </p:animScale>
                                    <p:animScale>
                                      <p:cBhvr>
                                        <p:cTn id="18" dur="166" decel="50000">
                                          <p:stCondLst>
                                            <p:cond delay="1668"/>
                                          </p:stCondLst>
                                        </p:cTn>
                                        <p:tgtEl>
                                          <p:spTgt spid="2053"/>
                                        </p:tgtEl>
                                      </p:cBhvr>
                                      <p:to x="100000" y="100000"/>
                                    </p:animScale>
                                    <p:animScale>
                                      <p:cBhvr>
                                        <p:cTn id="19" dur="26">
                                          <p:stCondLst>
                                            <p:cond delay="1808"/>
                                          </p:stCondLst>
                                        </p:cTn>
                                        <p:tgtEl>
                                          <p:spTgt spid="2053"/>
                                        </p:tgtEl>
                                      </p:cBhvr>
                                      <p:to x="100000" y="95000"/>
                                    </p:animScale>
                                    <p:animScale>
                                      <p:cBhvr>
                                        <p:cTn id="20" dur="166" decel="50000">
                                          <p:stCondLst>
                                            <p:cond delay="1834"/>
                                          </p:stCondLst>
                                        </p:cTn>
                                        <p:tgtEl>
                                          <p:spTgt spid="20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just">
              <a:lnSpc>
                <a:spcPct val="80000"/>
              </a:lnSpc>
            </a:pPr>
            <a:r>
              <a:rPr lang="es-MX" sz="2200" dirty="0">
                <a:latin typeface="Calibri" pitchFamily="34" charset="0"/>
                <a:ea typeface="+mn-ea"/>
                <a:cs typeface="Adobe Caslon Pro"/>
              </a:rPr>
              <a:t>Detalle de los proyectos en determinada </a:t>
            </a:r>
            <a:r>
              <a:rPr lang="es-MX" sz="2200" dirty="0" smtClean="0">
                <a:latin typeface="Calibri" pitchFamily="34" charset="0"/>
                <a:ea typeface="+mn-ea"/>
                <a:cs typeface="Adobe Caslon Pro"/>
              </a:rPr>
              <a:t>localidad.</a:t>
            </a:r>
            <a:endParaRPr lang="es-MX" sz="2200" dirty="0">
              <a:latin typeface="Calibri" pitchFamily="34" charset="0"/>
              <a:ea typeface="+mn-ea"/>
              <a:cs typeface="Adobe Caslon Pro"/>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5009512"/>
          </a:xfrm>
          <a:prstGeom prst="rect">
            <a:avLst/>
          </a:prstGeom>
        </p:spPr>
      </p:pic>
      <p:pic>
        <p:nvPicPr>
          <p:cNvPr id="3076" name="Picture 4">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906" y="3717032"/>
            <a:ext cx="918980" cy="12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906" y="4188405"/>
            <a:ext cx="918980" cy="12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72000" y="3024000"/>
            <a:ext cx="104775" cy="151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7860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lnSpc>
                <a:spcPct val="80000"/>
              </a:lnSpc>
            </a:pPr>
            <a:r>
              <a:rPr lang="es-MX" sz="2200" dirty="0">
                <a:latin typeface="Calibri" pitchFamily="34" charset="0"/>
                <a:ea typeface="+mn-ea"/>
                <a:cs typeface="Adobe Caslon Pro"/>
              </a:rPr>
              <a:t>Al seleccionar un proyecto, se despliega el listado de los proyectos registrados en esa localidad. Es posible filtrar por clasificación o ingresar a algún proyecto para conocer sus detalles.</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5009512"/>
          </a:xfrm>
          <a:prstGeom prst="rect">
            <a:avLst/>
          </a:prstGeom>
        </p:spPr>
      </p:pic>
      <p:pic>
        <p:nvPicPr>
          <p:cNvPr id="3076" name="Picture 4">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906" y="3717032"/>
            <a:ext cx="918980" cy="12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906" y="4188405"/>
            <a:ext cx="918980" cy="123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1891" y="3000098"/>
            <a:ext cx="1062995" cy="1557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171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078"/>
                                        </p:tgtEl>
                                      </p:cBhvr>
                                    </p:animEffect>
                                    <p:set>
                                      <p:cBhvr>
                                        <p:cTn id="7" dur="1" fill="hold">
                                          <p:stCondLst>
                                            <p:cond delay="499"/>
                                          </p:stCondLst>
                                        </p:cTn>
                                        <p:tgtEl>
                                          <p:spTgt spid="3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lnSpc>
                <a:spcPct val="80000"/>
              </a:lnSpc>
            </a:pPr>
            <a:r>
              <a:rPr lang="es-MX" sz="2200" dirty="0">
                <a:latin typeface="Calibri" pitchFamily="34" charset="0"/>
                <a:ea typeface="+mn-ea"/>
                <a:cs typeface="Adobe Caslon Pro"/>
              </a:rPr>
              <a:t>¿Qué pasa cuando se registró algún proyecto, pero no se le dio seguimiento a sus avances?</a:t>
            </a:r>
          </a:p>
        </p:txBody>
      </p:sp>
      <p:sp>
        <p:nvSpPr>
          <p:cNvPr id="6" name="5 Rectángulo"/>
          <p:cNvSpPr/>
          <p:nvPr/>
        </p:nvSpPr>
        <p:spPr>
          <a:xfrm>
            <a:off x="1691680" y="1772816"/>
            <a:ext cx="936104" cy="720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3419872" y="1772816"/>
            <a:ext cx="21602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5059315"/>
          </a:xfrm>
          <a:prstGeom prst="rect">
            <a:avLst/>
          </a:prstGeom>
        </p:spPr>
      </p:pic>
    </p:spTree>
    <p:extLst>
      <p:ext uri="{BB962C8B-B14F-4D97-AF65-F5344CB8AC3E}">
        <p14:creationId xmlns:p14="http://schemas.microsoft.com/office/powerpoint/2010/main" val="336532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just">
              <a:lnSpc>
                <a:spcPct val="80000"/>
              </a:lnSpc>
            </a:pPr>
            <a:r>
              <a:rPr lang="es-MX" dirty="0">
                <a:latin typeface="Calibri" pitchFamily="34" charset="0"/>
                <a:ea typeface="+mn-ea"/>
                <a:cs typeface="Adobe Caslon Pro"/>
              </a:rPr>
              <a:t>¿Qué pasa cuando se registró algún proyecto, pero no fue validado? Es importante </a:t>
            </a:r>
            <a:r>
              <a:rPr lang="es-MX" b="1" dirty="0">
                <a:latin typeface="Calibri" pitchFamily="34" charset="0"/>
                <a:ea typeface="+mn-ea"/>
                <a:cs typeface="Adobe Caslon Pro"/>
              </a:rPr>
              <a:t>revisar siempre el estatus </a:t>
            </a:r>
            <a:r>
              <a:rPr lang="es-MX" dirty="0">
                <a:latin typeface="Calibri" pitchFamily="34" charset="0"/>
                <a:ea typeface="+mn-ea"/>
                <a:cs typeface="Adobe Caslon Pro"/>
              </a:rPr>
              <a:t>de nuestros proyectos para garantizar que su </a:t>
            </a:r>
            <a:r>
              <a:rPr lang="es-MX" b="1" dirty="0">
                <a:latin typeface="Calibri" pitchFamily="34" charset="0"/>
                <a:ea typeface="+mn-ea"/>
                <a:cs typeface="Adobe Caslon Pro"/>
              </a:rPr>
              <a:t>información sea validada</a:t>
            </a:r>
            <a:r>
              <a:rPr lang="es-MX" dirty="0">
                <a:latin typeface="Calibri" pitchFamily="34" charset="0"/>
                <a:ea typeface="+mn-ea"/>
                <a:cs typeface="Adobe Caslon Pro"/>
              </a:rPr>
              <a:t> por la entidad federativa en el trimestre.</a:t>
            </a:r>
          </a:p>
        </p:txBody>
      </p:sp>
      <p:sp>
        <p:nvSpPr>
          <p:cNvPr id="6" name="5 Rectángulo"/>
          <p:cNvSpPr/>
          <p:nvPr/>
        </p:nvSpPr>
        <p:spPr>
          <a:xfrm>
            <a:off x="1691680" y="1772816"/>
            <a:ext cx="936104" cy="7200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3419872" y="1772816"/>
            <a:ext cx="21602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82053"/>
            <a:ext cx="9144000" cy="5059315"/>
          </a:xfrm>
          <a:prstGeom prst="rect">
            <a:avLst/>
          </a:prstGeom>
        </p:spPr>
      </p:pic>
    </p:spTree>
    <p:extLst>
      <p:ext uri="{BB962C8B-B14F-4D97-AF65-F5344CB8AC3E}">
        <p14:creationId xmlns:p14="http://schemas.microsoft.com/office/powerpoint/2010/main" val="2147040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spectro">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Precedente">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6E8CFBF3BB798347BFB322DC3590487B" ma:contentTypeVersion="0" ma:contentTypeDescription="Crear nuevo documento." ma:contentTypeScope="" ma:versionID="0f928f9218861230fb6a483b4cd1a444">
  <xsd:schema xmlns:xsd="http://www.w3.org/2001/XMLSchema" xmlns:xs="http://www.w3.org/2001/XMLSchema" xmlns:p="http://schemas.microsoft.com/office/2006/metadata/properties" targetNamespace="http://schemas.microsoft.com/office/2006/metadata/properties" ma:root="true" ma:fieldsID="ebba8a198e9bb40c3eeca6d0bd41257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purl.org/dc/terms/"/>
    <ds:schemaRef ds:uri="http://www.w3.org/XML/1998/namespace"/>
    <ds:schemaRef ds:uri="http://schemas.microsoft.com/office/2006/metadata/properties"/>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94419DC8-D0FD-4113-B728-5C30238F4E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ppt4F05.tmp</Template>
  <TotalTime>493</TotalTime>
  <Words>660</Words>
  <Application>Microsoft Office PowerPoint</Application>
  <PresentationFormat>Presentación en pantalla (4:3)</PresentationFormat>
  <Paragraphs>65</Paragraphs>
  <Slides>24</Slides>
  <Notes>4</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Office Theme</vt:lpstr>
      <vt:lpstr>Seguimiento del Gasto Federalizado  en el Portal de Transparencia Presupuestaria</vt:lpstr>
      <vt:lpstr>Índice de calidad de la información</vt:lpstr>
      <vt:lpstr>Resultados por entidad federativa </vt:lpstr>
      <vt:lpstr>Presentación de PowerPoint</vt:lpstr>
      <vt:lpstr>Ingresar a alguna cobertura o seleccionar algún proyecto (en la vista inicial no se refleja la totalidad de proyectos, sólo una muestra). Empecemos con ingresar a algún proyecto.</vt:lpstr>
      <vt:lpstr>Detalle de los proyectos en determinada localidad.</vt:lpstr>
      <vt:lpstr>Al seleccionar un proyecto, se despliega el listado de los proyectos registrados en esa localidad. Es posible filtrar por clasificación o ingresar a algún proyecto para conocer sus detalles.</vt:lpstr>
      <vt:lpstr>¿Qué pasa cuando se registró algún proyecto, pero no se le dio seguimiento a sus avances?</vt:lpstr>
      <vt:lpstr>¿Qué pasa cuando se registró algún proyecto, pero no fue validado? Es importante revisar siempre el estatus de nuestros proyectos para garantizar que su información sea validada por la entidad federativa en el trimestre.</vt:lpstr>
      <vt:lpstr>Consulta detallada de algún proyecto para el que sí se haya registrado información. Por ejemplo el proyecto de cultura y turismo.</vt:lpstr>
      <vt:lpstr>Presentación de PowerPoint</vt:lpstr>
      <vt:lpstr>Al seleccionar alguna entidad federativa, es posible visualizar la totalidad de proyectos de alguna cobertura.</vt:lpstr>
      <vt:lpstr>Al seleccionar alguna entidad federativa, es posible visualizar la totalidad de proyectos de alguna cobertura.</vt:lpstr>
      <vt:lpstr>Al aplicar algún filtro de entidad federativa, municipio o localidad, el mapa mostrará la totalidad de proyectos de la clasificación ciudadana que cuente con mayor cantidad de registros.</vt:lpstr>
      <vt:lpstr>Es posible descargar la base de datos en formato abierto. Incluye la totalidad de los proyectos en ejecución, incluso aquellos para los que no se ha informado avance.</vt:lpstr>
      <vt:lpstr>#Datos Abiertos: Se incluyen los proyectos de cobertura estatal que, al no contar con coordenadas para georreferenciarlos, no se despliegan en el mapa.</vt:lpstr>
      <vt:lpstr>Ramo 23</vt:lpstr>
      <vt:lpstr>Presentación de PowerPoint</vt:lpstr>
      <vt:lpstr>Presentación de PowerPoint</vt:lpstr>
      <vt:lpstr>Presentación de PowerPoint</vt:lpstr>
      <vt:lpstr>Diagnóstico sobre el avance en la implementación del PbR-SED</vt:lpstr>
      <vt:lpstr>Resultados por entidad federativa</vt:lpstr>
      <vt:lpstr>Resultados por municipio</vt:lpstr>
      <vt:lpstr>Para más información sobre los reportes ingresa 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SHCP</dc:creator>
  <cp:lastModifiedBy>Aura Erendira Martinez Oriol</cp:lastModifiedBy>
  <cp:revision>91</cp:revision>
  <dcterms:created xsi:type="dcterms:W3CDTF">2010-04-12T23:12:02Z</dcterms:created>
  <dcterms:modified xsi:type="dcterms:W3CDTF">2015-06-19T02:20:10Z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0x0101006E8CFBF3BB798347BFB322DC3590487B</vt:lpwstr>
  </property>
</Properties>
</file>