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83" r:id="rId3"/>
    <p:sldId id="312" r:id="rId4"/>
    <p:sldId id="377" r:id="rId5"/>
    <p:sldId id="376" r:id="rId6"/>
    <p:sldId id="368" r:id="rId7"/>
    <p:sldId id="369" r:id="rId8"/>
    <p:sldId id="372" r:id="rId9"/>
    <p:sldId id="355" r:id="rId10"/>
    <p:sldId id="381" r:id="rId11"/>
    <p:sldId id="382" r:id="rId12"/>
    <p:sldId id="264" r:id="rId13"/>
    <p:sldId id="367" r:id="rId14"/>
    <p:sldId id="290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B4B"/>
    <a:srgbClr val="4F4F4F"/>
    <a:srgbClr val="005392"/>
    <a:srgbClr val="00602B"/>
    <a:srgbClr val="00863D"/>
    <a:srgbClr val="009242"/>
    <a:srgbClr val="606060"/>
    <a:srgbClr val="724D04"/>
    <a:srgbClr val="B17807"/>
    <a:srgbClr val="49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4" d="100"/>
        <a:sy n="10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erardo.ramirezg\Documents\Presentaci&#243;n%20FAIS\Ranking%20Educaci&#243;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84512949095849"/>
          <c:y val="0.13658023481100753"/>
          <c:w val="0.7993766082401963"/>
          <c:h val="0.76723463380283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Obras por rubro de Gasto</c:v>
                </c:pt>
              </c:strCache>
            </c:strRef>
          </c:tx>
          <c:spPr>
            <a:solidFill>
              <a:srgbClr val="C00000"/>
            </a:solidFill>
            <a:ln w="34925">
              <a:noFill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FF5353"/>
                        </a:solidFill>
                      </a:rPr>
                      <a:t> </a:t>
                    </a:r>
                    <a:r>
                      <a:rPr lang="en-US" dirty="0" smtClean="0">
                        <a:solidFill>
                          <a:srgbClr val="FF5353"/>
                        </a:solidFill>
                      </a:rPr>
                      <a:t>$ 4,019,124,481.74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FF5353"/>
                        </a:solidFill>
                      </a:rPr>
                      <a:t> </a:t>
                    </a:r>
                    <a:r>
                      <a:rPr lang="en-US" dirty="0" smtClean="0">
                        <a:solidFill>
                          <a:srgbClr val="FF5353"/>
                        </a:solidFill>
                      </a:rPr>
                      <a:t>$ 550,598,622.50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5353"/>
                        </a:solidFill>
                      </a:rPr>
                      <a:t>$ 383,215,348.11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FF5353"/>
                        </a:solidFill>
                      </a:rPr>
                      <a:t> </a:t>
                    </a:r>
                    <a:r>
                      <a:rPr lang="en-US" dirty="0" smtClean="0">
                        <a:solidFill>
                          <a:srgbClr val="FF5353"/>
                        </a:solidFill>
                      </a:rPr>
                      <a:t>1,574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FF5353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Hoja1!$A$2:$A$4</c:f>
              <c:strCache>
                <c:ptCount val="3"/>
                <c:pt idx="0">
                  <c:v>DIRECTA</c:v>
                </c:pt>
                <c:pt idx="1">
                  <c:v>INDIRECTA</c:v>
                </c:pt>
                <c:pt idx="2">
                  <c:v>COMPLEMENTARIA</c:v>
                </c:pt>
              </c:strCache>
            </c:strRef>
          </c:cat>
          <c:val>
            <c:numRef>
              <c:f>Hoja1!$B$2:$B$4</c:f>
              <c:numCache>
                <c:formatCode>_-* #,##0_-;\-* #,##0_-;_-* "-"??_-;_-@_-</c:formatCode>
                <c:ptCount val="3"/>
                <c:pt idx="0">
                  <c:v>4019</c:v>
                </c:pt>
                <c:pt idx="1">
                  <c:v>550</c:v>
                </c:pt>
                <c:pt idx="2">
                  <c:v>383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395968"/>
        <c:axId val="39667968"/>
      </c:barChart>
      <c:catAx>
        <c:axId val="141395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 baseline="0">
                <a:solidFill>
                  <a:srgbClr val="C00000"/>
                </a:solidFill>
              </a:defRPr>
            </a:pPr>
            <a:endParaRPr lang="es-MX"/>
          </a:p>
        </c:txPr>
        <c:crossAx val="39667968"/>
        <c:crosses val="autoZero"/>
        <c:auto val="1"/>
        <c:lblAlgn val="ctr"/>
        <c:lblOffset val="100"/>
        <c:noMultiLvlLbl val="0"/>
      </c:catAx>
      <c:valAx>
        <c:axId val="39667968"/>
        <c:scaling>
          <c:orientation val="minMax"/>
        </c:scaling>
        <c:delete val="0"/>
        <c:axPos val="l"/>
        <c:numFmt formatCode="#,##0" sourceLinked="0"/>
        <c:majorTickMark val="cross"/>
        <c:minorTickMark val="none"/>
        <c:tickLblPos val="nextTo"/>
        <c:txPr>
          <a:bodyPr/>
          <a:lstStyle/>
          <a:p>
            <a:pPr>
              <a:defRPr sz="1050" b="0"/>
            </a:pPr>
            <a:endParaRPr lang="es-MX"/>
          </a:p>
        </c:txPr>
        <c:crossAx val="141395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Calibri" pitchFamily="34" charset="0"/>
        </a:defRPr>
      </a:pPr>
      <a:endParaRPr lang="es-MX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s-MX" sz="1200" dirty="0"/>
              <a:t>Ranking:</a:t>
            </a:r>
            <a:r>
              <a:rPr lang="es-MX" sz="1200" baseline="0" dirty="0"/>
              <a:t> Montos de recursos destinados a proyectos de Educación</a:t>
            </a:r>
            <a:endParaRPr lang="es-MX" sz="1200" dirty="0"/>
          </a:p>
          <a:p>
            <a:pPr>
              <a:defRPr sz="1200"/>
            </a:pPr>
            <a:r>
              <a:rPr lang="es-MX" sz="1200" b="0" dirty="0"/>
              <a:t>Por entidad Federativa (Números Reales)</a:t>
            </a:r>
          </a:p>
        </c:rich>
      </c:tx>
      <c:layout>
        <c:manualLayout>
          <c:xMode val="edge"/>
          <c:yMode val="edge"/>
          <c:x val="0.20930128133911047"/>
          <c:y val="2.0788935909478112E-4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9.4469300124095365E-2"/>
          <c:y val="0.11511255550666988"/>
          <c:w val="0.80872970132948196"/>
          <c:h val="0.810195752660478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Hoja1!$F$2</c:f>
              <c:strCache>
                <c:ptCount val="1"/>
                <c:pt idx="0">
                  <c:v>IMPORTE</c:v>
                </c:pt>
              </c:strCache>
            </c:strRef>
          </c:tx>
          <c:spPr>
            <a:solidFill>
              <a:srgbClr val="39471D"/>
            </a:solidFill>
          </c:spPr>
          <c:invertIfNegative val="0"/>
          <c:dLbls>
            <c:dLbl>
              <c:idx val="0"/>
              <c:layout>
                <c:manualLayout>
                  <c:x val="-3.1975613820686591E-4"/>
                  <c:y val="0.205764174350998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171323556642125E-3"/>
                  <c:y val="0.243175632000484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3543958078737381E-4"/>
                  <c:y val="0.237831107991367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24207495463467E-3"/>
                  <c:y val="0.256537152437607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163180942858147E-3"/>
                  <c:y val="0.237831318405698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1011507980595826E-3"/>
                  <c:y val="0.245848104419374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7255027219197866E-3"/>
                  <c:y val="0.235159056401140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2540273302966338E-3"/>
                  <c:y val="-5.8789764100285156E-2"/>
                </c:manualLayout>
              </c:layout>
              <c:spPr/>
              <c:txPr>
                <a:bodyPr rot="-5400000" vert="horz"/>
                <a:lstStyle/>
                <a:p>
                  <a:pPr>
                    <a:defRPr b="1">
                      <a:solidFill>
                        <a:srgbClr val="525252"/>
                      </a:solidFill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2517174017702814E-3"/>
                  <c:y val="-6.9479232947180947E-2"/>
                </c:manualLayout>
              </c:layout>
              <c:spPr/>
              <c:txPr>
                <a:bodyPr rot="-5400000" vert="horz"/>
                <a:lstStyle/>
                <a:p>
                  <a:pPr>
                    <a:defRPr b="1">
                      <a:solidFill>
                        <a:srgbClr val="525252"/>
                      </a:solidFill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4697441025071289E-3"/>
                  <c:y val="-7.2151284537408295E-2"/>
                </c:manualLayout>
              </c:layout>
              <c:spPr/>
              <c:txPr>
                <a:bodyPr rot="-5400000" vert="horz"/>
                <a:lstStyle/>
                <a:p>
                  <a:pPr>
                    <a:defRPr b="1">
                      <a:solidFill>
                        <a:srgbClr val="525252"/>
                      </a:solidFill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Hoja1!$D$3:$D$12</c:f>
              <c:strCache>
                <c:ptCount val="10"/>
                <c:pt idx="0">
                  <c:v>VER</c:v>
                </c:pt>
                <c:pt idx="1">
                  <c:v>PUE</c:v>
                </c:pt>
                <c:pt idx="2">
                  <c:v>MÉX</c:v>
                </c:pt>
                <c:pt idx="3">
                  <c:v>GRO</c:v>
                </c:pt>
                <c:pt idx="4">
                  <c:v>OAX</c:v>
                </c:pt>
                <c:pt idx="5">
                  <c:v>CHIS</c:v>
                </c:pt>
                <c:pt idx="6">
                  <c:v>MICH</c:v>
                </c:pt>
                <c:pt idx="7">
                  <c:v>CHIH</c:v>
                </c:pt>
                <c:pt idx="8">
                  <c:v>HGO</c:v>
                </c:pt>
                <c:pt idx="9">
                  <c:v>SLP</c:v>
                </c:pt>
              </c:strCache>
            </c:strRef>
          </c:cat>
          <c:val>
            <c:numRef>
              <c:f>Hoja1!$F$3:$F$12</c:f>
              <c:numCache>
                <c:formatCode>_("$"* #,##0.00_);_("$"* \(#,##0.00\);_("$"* "-"??_);_(@_)</c:formatCode>
                <c:ptCount val="10"/>
                <c:pt idx="0">
                  <c:v>781137127.96000004</c:v>
                </c:pt>
                <c:pt idx="1">
                  <c:v>682558770.22000015</c:v>
                </c:pt>
                <c:pt idx="2">
                  <c:v>589846372.94000006</c:v>
                </c:pt>
                <c:pt idx="3">
                  <c:v>521593984.06000024</c:v>
                </c:pt>
                <c:pt idx="4">
                  <c:v>457523004.95999944</c:v>
                </c:pt>
                <c:pt idx="5">
                  <c:v>398034758.38000041</c:v>
                </c:pt>
                <c:pt idx="6">
                  <c:v>276065503.70000005</c:v>
                </c:pt>
                <c:pt idx="7">
                  <c:v>171449857.56999907</c:v>
                </c:pt>
                <c:pt idx="8">
                  <c:v>149519150.23000002</c:v>
                </c:pt>
                <c:pt idx="9">
                  <c:v>111997170.11999999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50234624"/>
        <c:axId val="39670848"/>
      </c:barChart>
      <c:catAx>
        <c:axId val="15023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rgbClr val="004C22"/>
                </a:solidFill>
              </a:defRPr>
            </a:pPr>
            <a:endParaRPr lang="es-MX"/>
          </a:p>
        </c:txPr>
        <c:crossAx val="39670848"/>
        <c:crosses val="autoZero"/>
        <c:auto val="1"/>
        <c:lblAlgn val="ctr"/>
        <c:lblOffset val="100"/>
        <c:noMultiLvlLbl val="0"/>
      </c:catAx>
      <c:valAx>
        <c:axId val="39670848"/>
        <c:scaling>
          <c:orientation val="minMax"/>
          <c:max val="850000000"/>
          <c:min val="0"/>
        </c:scaling>
        <c:delete val="0"/>
        <c:axPos val="l"/>
        <c:majorGridlines/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>
                <a:solidFill>
                  <a:srgbClr val="434343"/>
                </a:solidFill>
              </a:defRPr>
            </a:pPr>
            <a:endParaRPr lang="es-MX"/>
          </a:p>
        </c:txPr>
        <c:crossAx val="1502346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84812891160241466"/>
          <c:y val="0.17280992347651611"/>
          <c:w val="0.1070853507932447"/>
          <c:h val="4.9145911670121424E-2"/>
        </c:manualLayout>
      </c:layout>
      <c:overlay val="0"/>
      <c:txPr>
        <a:bodyPr/>
        <a:lstStyle/>
        <a:p>
          <a:pPr>
            <a:defRPr b="1">
              <a:solidFill>
                <a:srgbClr val="00682F"/>
              </a:solidFill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>
          <a:latin typeface="+mn-lt"/>
        </a:defRPr>
      </a:pPr>
      <a:endParaRPr lang="es-MX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s-MX" sz="1400" b="1" i="0" baseline="0">
                <a:effectLst/>
              </a:rPr>
              <a:t>Ranking: Número de proyectos de Educación</a:t>
            </a:r>
            <a:endParaRPr lang="es-MX" sz="1400">
              <a:effectLst/>
            </a:endParaRPr>
          </a:p>
          <a:p>
            <a:pPr>
              <a:defRPr sz="1400"/>
            </a:pPr>
            <a:r>
              <a:rPr lang="es-MX" sz="1400" b="0" i="0" baseline="0">
                <a:effectLst/>
              </a:rPr>
              <a:t>Por entidad Federativa (Números Reales)</a:t>
            </a:r>
            <a:endParaRPr lang="es-MX" sz="1400">
              <a:effectLst/>
            </a:endParaRPr>
          </a:p>
        </c:rich>
      </c:tx>
      <c:layout>
        <c:manualLayout>
          <c:xMode val="edge"/>
          <c:yMode val="edge"/>
          <c:x val="0.28976618007529886"/>
          <c:y val="5.2498351913013901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9.4469300124095365E-2"/>
          <c:y val="0.16156204944754149"/>
          <c:w val="0.88507509783034444"/>
          <c:h val="0.7564556923527119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Hoja1!$E$2</c:f>
              <c:strCache>
                <c:ptCount val="1"/>
                <c:pt idx="0">
                  <c:v>CANTIDAD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3501022628972861E-17"/>
                  <c:y val="4.69766440181429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2,224</a:t>
                    </a:r>
                    <a:endParaRPr lang="en-US" b="1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4184515669330373E-3"/>
                  <c:y val="5.2196271131269921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1,778</a:t>
                    </a:r>
                    <a:endParaRPr lang="en-US" b="1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728558466114573E-3"/>
                  <c:y val="4.95864575747063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1,473</a:t>
                    </a:r>
                    <a:endParaRPr lang="en-US" b="1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5.741589824439691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1,140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4.958645757470633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1,014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9457116932229146E-3"/>
                  <c:y val="5.7415898244396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4728558466115655E-3"/>
                  <c:y val="5.4806084687833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4728558466114573E-3"/>
                  <c:y val="5.2196271131269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0800818103178289E-16"/>
                  <c:y val="4.9586457574706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6.0025506303829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Hoja1!$D$3:$D$12</c:f>
              <c:strCache>
                <c:ptCount val="10"/>
                <c:pt idx="0">
                  <c:v>VER</c:v>
                </c:pt>
                <c:pt idx="1">
                  <c:v>MICH</c:v>
                </c:pt>
                <c:pt idx="2">
                  <c:v>MÉX</c:v>
                </c:pt>
                <c:pt idx="3">
                  <c:v>GRO</c:v>
                </c:pt>
                <c:pt idx="4">
                  <c:v>OAX</c:v>
                </c:pt>
                <c:pt idx="5">
                  <c:v>PUE</c:v>
                </c:pt>
                <c:pt idx="6">
                  <c:v>CHIS</c:v>
                </c:pt>
                <c:pt idx="7">
                  <c:v>CHIH</c:v>
                </c:pt>
                <c:pt idx="8">
                  <c:v>GTO</c:v>
                </c:pt>
                <c:pt idx="9">
                  <c:v>SLP</c:v>
                </c:pt>
              </c:strCache>
            </c:strRef>
          </c:cat>
          <c:val>
            <c:numRef>
              <c:f>Hoja1!$E$3:$E$12</c:f>
              <c:numCache>
                <c:formatCode>0</c:formatCode>
                <c:ptCount val="10"/>
                <c:pt idx="0">
                  <c:v>2224</c:v>
                </c:pt>
                <c:pt idx="1">
                  <c:v>1778</c:v>
                </c:pt>
                <c:pt idx="2">
                  <c:v>1473</c:v>
                </c:pt>
                <c:pt idx="3">
                  <c:v>1140</c:v>
                </c:pt>
                <c:pt idx="4">
                  <c:v>1014</c:v>
                </c:pt>
                <c:pt idx="5">
                  <c:v>870</c:v>
                </c:pt>
                <c:pt idx="6">
                  <c:v>864</c:v>
                </c:pt>
                <c:pt idx="7">
                  <c:v>770</c:v>
                </c:pt>
                <c:pt idx="8">
                  <c:v>640</c:v>
                </c:pt>
                <c:pt idx="9">
                  <c:v>415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86478592"/>
        <c:axId val="33575424"/>
      </c:barChart>
      <c:catAx>
        <c:axId val="18647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4">
                    <a:lumMod val="75000"/>
                  </a:schemeClr>
                </a:solidFill>
              </a:defRPr>
            </a:pPr>
            <a:endParaRPr lang="es-MX"/>
          </a:p>
        </c:txPr>
        <c:crossAx val="33575424"/>
        <c:crosses val="autoZero"/>
        <c:auto val="1"/>
        <c:lblAlgn val="ctr"/>
        <c:lblOffset val="100"/>
        <c:noMultiLvlLbl val="0"/>
      </c:catAx>
      <c:valAx>
        <c:axId val="33575424"/>
        <c:scaling>
          <c:orientation val="minMax"/>
          <c:max val="2300"/>
          <c:min val="0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spPr>
          <a:ln w="9525">
            <a:noFill/>
          </a:ln>
        </c:spPr>
        <c:crossAx val="1864785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86456870141895159"/>
          <c:y val="0.20583866666885864"/>
          <c:w val="0.11777127137086203"/>
          <c:h val="4.4703659274952581E-2"/>
        </c:manualLayout>
      </c:layout>
      <c:overlay val="0"/>
      <c:txPr>
        <a:bodyPr/>
        <a:lstStyle/>
        <a:p>
          <a:pPr>
            <a:defRPr b="1">
              <a:solidFill>
                <a:schemeClr val="tx1">
                  <a:lumMod val="90000"/>
                  <a:lumOff val="10000"/>
                </a:schemeClr>
              </a:solidFill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>
          <a:latin typeface="+mn-lt"/>
        </a:defRPr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>
                <a:solidFill>
                  <a:srgbClr val="606060"/>
                </a:solidFill>
              </a:defRPr>
            </a:pPr>
            <a:r>
              <a:rPr lang="en-US" sz="1200" dirty="0" smtClean="0">
                <a:solidFill>
                  <a:srgbClr val="606060"/>
                </a:solidFill>
              </a:rPr>
              <a:t>MODALIDAD</a:t>
            </a:r>
            <a:r>
              <a:rPr lang="en-US" sz="1200" baseline="0" dirty="0" smtClean="0">
                <a:solidFill>
                  <a:srgbClr val="606060"/>
                </a:solidFill>
              </a:rPr>
              <a:t> DE LAS AULAS </a:t>
            </a:r>
          </a:p>
          <a:p>
            <a:pPr>
              <a:defRPr sz="1200">
                <a:solidFill>
                  <a:srgbClr val="606060"/>
                </a:solidFill>
              </a:defRPr>
            </a:pPr>
            <a:r>
              <a:rPr lang="en-US" sz="1200" b="0" baseline="0" dirty="0" smtClean="0">
                <a:solidFill>
                  <a:srgbClr val="606060"/>
                </a:solidFill>
              </a:rPr>
              <a:t>(</a:t>
            </a:r>
            <a:r>
              <a:rPr lang="en-US" sz="1200" b="0" baseline="0" dirty="0" err="1" smtClean="0">
                <a:solidFill>
                  <a:srgbClr val="606060"/>
                </a:solidFill>
              </a:rPr>
              <a:t>Millones</a:t>
            </a:r>
            <a:r>
              <a:rPr lang="en-US" sz="1200" b="0" baseline="0" dirty="0" smtClean="0">
                <a:solidFill>
                  <a:srgbClr val="606060"/>
                </a:solidFill>
              </a:rPr>
              <a:t> de Pesos)</a:t>
            </a:r>
            <a:endParaRPr lang="en-US" sz="1200" b="0" dirty="0">
              <a:solidFill>
                <a:srgbClr val="606060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610586288575942"/>
          <c:y val="0.13000565216119669"/>
          <c:w val="0.83001475071580688"/>
          <c:h val="0.771919007407255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CANTIDAD</c:v>
                </c:pt>
              </c:strCache>
            </c:strRef>
          </c:tx>
          <c:spPr>
            <a:solidFill>
              <a:srgbClr val="724D04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$</a:t>
                    </a:r>
                    <a:r>
                      <a:rPr lang="en-US" baseline="0" smtClean="0"/>
                      <a:t> 2,628.40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0409998009400469E-3"/>
                  <c:y val="-1.724002572881529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$</a:t>
                    </a:r>
                    <a:r>
                      <a:rPr lang="en-US" baseline="0" dirty="0" smtClean="0"/>
                      <a:t> 782.92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$ 13.37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$ 62.04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$ 17.54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B17807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Hoja1!$A$2:$A$6</c:f>
              <c:strCache>
                <c:ptCount val="5"/>
                <c:pt idx="0">
                  <c:v>CONS</c:v>
                </c:pt>
                <c:pt idx="1">
                  <c:v>MANT</c:v>
                </c:pt>
                <c:pt idx="2">
                  <c:v>EQU</c:v>
                </c:pt>
                <c:pt idx="3">
                  <c:v>AMP</c:v>
                </c:pt>
                <c:pt idx="4">
                  <c:v>REH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5164</c:v>
                </c:pt>
                <c:pt idx="1">
                  <c:v>3740</c:v>
                </c:pt>
                <c:pt idx="2">
                  <c:v>243</c:v>
                </c:pt>
                <c:pt idx="3">
                  <c:v>205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469696"/>
        <c:axId val="137727360"/>
      </c:barChart>
      <c:catAx>
        <c:axId val="1414696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724D04"/>
                </a:solidFill>
              </a:defRPr>
            </a:pPr>
            <a:endParaRPr lang="es-MX"/>
          </a:p>
        </c:txPr>
        <c:crossAx val="137727360"/>
        <c:crosses val="autoZero"/>
        <c:auto val="1"/>
        <c:lblAlgn val="ctr"/>
        <c:lblOffset val="100"/>
        <c:noMultiLvlLbl val="0"/>
      </c:catAx>
      <c:valAx>
        <c:axId val="137727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rgbClr val="606060"/>
                </a:solidFill>
              </a:defRPr>
            </a:pPr>
            <a:endParaRPr lang="es-MX"/>
          </a:p>
        </c:txPr>
        <c:crossAx val="1414696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100689604803487"/>
          <c:y val="0.14096277625048445"/>
          <c:w val="0.16819871383057838"/>
          <c:h val="5.5442972506231404E-2"/>
        </c:manualLayout>
      </c:layout>
      <c:overlay val="0"/>
      <c:txPr>
        <a:bodyPr/>
        <a:lstStyle/>
        <a:p>
          <a:pPr>
            <a:defRPr sz="1100" b="1">
              <a:solidFill>
                <a:srgbClr val="724D04"/>
              </a:solidFill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400">
          <a:latin typeface="Calibri" pitchFamily="34" charset="0"/>
        </a:defRPr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>
                <a:solidFill>
                  <a:srgbClr val="606060"/>
                </a:solidFill>
              </a:defRPr>
            </a:pPr>
            <a:r>
              <a:rPr lang="en-US" sz="1200" dirty="0" smtClean="0">
                <a:solidFill>
                  <a:srgbClr val="606060"/>
                </a:solidFill>
              </a:rPr>
              <a:t>MODALIDAD</a:t>
            </a:r>
            <a:r>
              <a:rPr lang="en-US" sz="1200" baseline="0" dirty="0" smtClean="0">
                <a:solidFill>
                  <a:srgbClr val="606060"/>
                </a:solidFill>
              </a:rPr>
              <a:t> DE COMEDORES ESCOLARES</a:t>
            </a:r>
          </a:p>
          <a:p>
            <a:pPr>
              <a:defRPr sz="1200">
                <a:solidFill>
                  <a:srgbClr val="606060"/>
                </a:solidFill>
              </a:defRPr>
            </a:pPr>
            <a:r>
              <a:rPr lang="en-US" sz="1200" b="0" baseline="0" dirty="0" smtClean="0">
                <a:solidFill>
                  <a:srgbClr val="606060"/>
                </a:solidFill>
              </a:rPr>
              <a:t>(</a:t>
            </a:r>
            <a:r>
              <a:rPr lang="en-US" sz="1200" b="0" baseline="0" dirty="0" err="1" smtClean="0">
                <a:solidFill>
                  <a:srgbClr val="606060"/>
                </a:solidFill>
              </a:rPr>
              <a:t>Millones</a:t>
            </a:r>
            <a:r>
              <a:rPr lang="en-US" sz="1200" b="0" baseline="0" dirty="0" smtClean="0">
                <a:solidFill>
                  <a:srgbClr val="606060"/>
                </a:solidFill>
              </a:rPr>
              <a:t> de Pesos)</a:t>
            </a:r>
            <a:endParaRPr lang="en-US" sz="1200" b="0" dirty="0">
              <a:solidFill>
                <a:srgbClr val="606060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610586288575942"/>
          <c:y val="0.13000565216119669"/>
          <c:w val="0.83001475071580688"/>
          <c:h val="0.771919007407255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CANTIDAD</c:v>
                </c:pt>
              </c:strCache>
            </c:strRef>
          </c:tx>
          <c:spPr>
            <a:solidFill>
              <a:srgbClr val="724D04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$</a:t>
                    </a:r>
                    <a:r>
                      <a:rPr lang="en-US" baseline="0" dirty="0" smtClean="0"/>
                      <a:t> 504.43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20499900469977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$</a:t>
                    </a:r>
                    <a:r>
                      <a:rPr lang="en-US" baseline="0" dirty="0" smtClean="0"/>
                      <a:t> 17.95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5616981659691633E-3"/>
                  <c:y val="5.746675242938433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$ 104.11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$ 14.84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$ 17.54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B17807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Hoja1!$A$2:$A$5</c:f>
              <c:strCache>
                <c:ptCount val="4"/>
                <c:pt idx="0">
                  <c:v>CONS</c:v>
                </c:pt>
                <c:pt idx="1">
                  <c:v>EQU</c:v>
                </c:pt>
                <c:pt idx="2">
                  <c:v>MANT</c:v>
                </c:pt>
                <c:pt idx="3">
                  <c:v>AMP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1296</c:v>
                </c:pt>
                <c:pt idx="1">
                  <c:v>241</c:v>
                </c:pt>
                <c:pt idx="2">
                  <c:v>133</c:v>
                </c:pt>
                <c:pt idx="3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773760"/>
        <c:axId val="138862592"/>
      </c:barChart>
      <c:catAx>
        <c:axId val="182773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724D04"/>
                </a:solidFill>
              </a:defRPr>
            </a:pPr>
            <a:endParaRPr lang="es-MX"/>
          </a:p>
        </c:txPr>
        <c:crossAx val="138862592"/>
        <c:crosses val="autoZero"/>
        <c:auto val="1"/>
        <c:lblAlgn val="ctr"/>
        <c:lblOffset val="100"/>
        <c:noMultiLvlLbl val="0"/>
      </c:catAx>
      <c:valAx>
        <c:axId val="138862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rgbClr val="606060"/>
                </a:solidFill>
              </a:defRPr>
            </a:pPr>
            <a:endParaRPr lang="es-MX"/>
          </a:p>
        </c:txPr>
        <c:crossAx val="182773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100689604803487"/>
          <c:y val="0.14096277625048445"/>
          <c:w val="0.16819871383057838"/>
          <c:h val="5.5442972506231404E-2"/>
        </c:manualLayout>
      </c:layout>
      <c:overlay val="0"/>
      <c:txPr>
        <a:bodyPr/>
        <a:lstStyle/>
        <a:p>
          <a:pPr>
            <a:defRPr sz="1100" b="1">
              <a:solidFill>
                <a:srgbClr val="724D04"/>
              </a:solidFill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400">
          <a:latin typeface="Calibri" pitchFamily="34" charset="0"/>
        </a:defRPr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>
                <a:solidFill>
                  <a:srgbClr val="606060"/>
                </a:solidFill>
              </a:defRPr>
            </a:pPr>
            <a:r>
              <a:rPr lang="en-US" sz="1200" dirty="0" smtClean="0">
                <a:solidFill>
                  <a:srgbClr val="606060"/>
                </a:solidFill>
              </a:rPr>
              <a:t>MODALIDAD</a:t>
            </a:r>
            <a:r>
              <a:rPr lang="en-US" sz="1200" baseline="0" dirty="0" smtClean="0">
                <a:solidFill>
                  <a:srgbClr val="606060"/>
                </a:solidFill>
              </a:rPr>
              <a:t> DE LOS SERVICIOS BASICOS</a:t>
            </a:r>
          </a:p>
          <a:p>
            <a:pPr>
              <a:defRPr sz="1200">
                <a:solidFill>
                  <a:srgbClr val="606060"/>
                </a:solidFill>
              </a:defRPr>
            </a:pPr>
            <a:r>
              <a:rPr lang="en-US" sz="1200" b="0" baseline="0" dirty="0" smtClean="0">
                <a:solidFill>
                  <a:srgbClr val="606060"/>
                </a:solidFill>
              </a:rPr>
              <a:t>(</a:t>
            </a:r>
            <a:r>
              <a:rPr lang="en-US" sz="1200" b="0" baseline="0" dirty="0" err="1" smtClean="0">
                <a:solidFill>
                  <a:srgbClr val="606060"/>
                </a:solidFill>
              </a:rPr>
              <a:t>Millones</a:t>
            </a:r>
            <a:r>
              <a:rPr lang="en-US" sz="1200" b="0" baseline="0" dirty="0" smtClean="0">
                <a:solidFill>
                  <a:srgbClr val="606060"/>
                </a:solidFill>
              </a:rPr>
              <a:t> de Pesos)</a:t>
            </a:r>
            <a:endParaRPr lang="en-US" sz="1200" b="0" dirty="0">
              <a:solidFill>
                <a:srgbClr val="606060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610586288575942"/>
          <c:y val="0.13000565216119669"/>
          <c:w val="0.83001475071580688"/>
          <c:h val="0.771919007407255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CANTIDAD</c:v>
                </c:pt>
              </c:strCache>
            </c:strRef>
          </c:tx>
          <c:spPr>
            <a:solidFill>
              <a:srgbClr val="724D04"/>
            </a:solidFill>
          </c:spPr>
          <c:invertIfNegative val="0"/>
          <c:dLbls>
            <c:dLbl>
              <c:idx val="0"/>
              <c:layout>
                <c:manualLayout>
                  <c:x val="-2.3104315517950785E-17"/>
                  <c:y val="-1.149335048587686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$</a:t>
                    </a:r>
                    <a:r>
                      <a:rPr lang="en-US" baseline="0" dirty="0" smtClean="0"/>
                      <a:t> 90.48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204999004700235E-3"/>
                  <c:y val="-8.620012864407597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$</a:t>
                    </a:r>
                    <a:r>
                      <a:rPr lang="en-US" baseline="0" dirty="0" smtClean="0"/>
                      <a:t> 38.64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$ 14.95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5614997014100708E-3"/>
                  <c:y val="8.620012864407545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$ 4.16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$ 0.073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rgbClr val="B17807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Hoja1!$A$2:$A$6</c:f>
              <c:strCache>
                <c:ptCount val="5"/>
                <c:pt idx="0">
                  <c:v>CONS</c:v>
                </c:pt>
                <c:pt idx="1">
                  <c:v>MANT</c:v>
                </c:pt>
                <c:pt idx="2">
                  <c:v>EQU</c:v>
                </c:pt>
                <c:pt idx="3">
                  <c:v>AMP</c:v>
                </c:pt>
                <c:pt idx="4">
                  <c:v>REH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383</c:v>
                </c:pt>
                <c:pt idx="1">
                  <c:v>263</c:v>
                </c:pt>
                <c:pt idx="2">
                  <c:v>68</c:v>
                </c:pt>
                <c:pt idx="3">
                  <c:v>25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002624"/>
        <c:axId val="138866048"/>
      </c:barChart>
      <c:catAx>
        <c:axId val="183002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724D04"/>
                </a:solidFill>
              </a:defRPr>
            </a:pPr>
            <a:endParaRPr lang="es-MX"/>
          </a:p>
        </c:txPr>
        <c:crossAx val="138866048"/>
        <c:crosses val="autoZero"/>
        <c:auto val="1"/>
        <c:lblAlgn val="ctr"/>
        <c:lblOffset val="100"/>
        <c:noMultiLvlLbl val="0"/>
      </c:catAx>
      <c:valAx>
        <c:axId val="138866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rgbClr val="606060"/>
                </a:solidFill>
              </a:defRPr>
            </a:pPr>
            <a:endParaRPr lang="es-MX"/>
          </a:p>
        </c:txPr>
        <c:crossAx val="183002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100689604803487"/>
          <c:y val="0.14096277625048445"/>
          <c:w val="0.16819871383057838"/>
          <c:h val="5.5442972506231404E-2"/>
        </c:manualLayout>
      </c:layout>
      <c:overlay val="0"/>
      <c:txPr>
        <a:bodyPr/>
        <a:lstStyle/>
        <a:p>
          <a:pPr>
            <a:defRPr sz="1100" b="1">
              <a:solidFill>
                <a:srgbClr val="724D04"/>
              </a:solidFill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400">
          <a:latin typeface="Calibri" pitchFamily="34" charset="0"/>
        </a:defRPr>
      </a:pPr>
      <a:endParaRPr lang="es-MX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0.15337</cdr:x>
      <cdr:y>0.00714</cdr:y>
    </cdr:from>
    <cdr:to>
      <cdr:x>0.81226</cdr:x>
      <cdr:y>0.12338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60211" y="33926"/>
          <a:ext cx="4554754" cy="55232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1400" b="1" dirty="0" smtClean="0">
              <a:solidFill>
                <a:srgbClr val="3B3B4B"/>
              </a:solidFill>
              <a:latin typeface="Calibri" pitchFamily="34" charset="0"/>
            </a:rPr>
            <a:t>NÚMERO Y MONTO DE PROYECTOS </a:t>
          </a:r>
          <a:r>
            <a:rPr lang="es-MX" sz="1400" b="1" dirty="0" smtClean="0">
              <a:solidFill>
                <a:schemeClr val="tx1">
                  <a:lumMod val="90000"/>
                  <a:lumOff val="10000"/>
                </a:schemeClr>
              </a:solidFill>
              <a:latin typeface="Calibri" pitchFamily="34" charset="0"/>
            </a:rPr>
            <a:t>DE EDUCACIÓN </a:t>
          </a:r>
        </a:p>
        <a:p xmlns:a="http://schemas.openxmlformats.org/drawingml/2006/main">
          <a:pPr algn="ctr"/>
          <a:r>
            <a:rPr lang="es-MX" sz="1400" dirty="0" smtClean="0">
              <a:solidFill>
                <a:schemeClr val="tx1">
                  <a:lumMod val="90000"/>
                  <a:lumOff val="10000"/>
                </a:schemeClr>
              </a:solidFill>
              <a:latin typeface="Calibri" pitchFamily="34" charset="0"/>
            </a:rPr>
            <a:t>(POR INCIDENCIA) </a:t>
          </a:r>
        </a:p>
        <a:p xmlns:a="http://schemas.openxmlformats.org/drawingml/2006/main">
          <a:pPr algn="ctr"/>
          <a:endParaRPr lang="es-MX" sz="1400" dirty="0">
            <a:solidFill>
              <a:schemeClr val="tx1">
                <a:lumMod val="90000"/>
                <a:lumOff val="10000"/>
              </a:schemeClr>
            </a:solidFill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0.22917</cdr:x>
      <cdr:y>0.47517</cdr:y>
    </cdr:from>
    <cdr:to>
      <cdr:x>0.33736</cdr:x>
      <cdr:y>0.53023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1584176" y="2257810"/>
          <a:ext cx="747924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rtlCol="0"/>
        <a:lstStyle xmlns:a="http://schemas.openxmlformats.org/drawingml/2006/main"/>
        <a:p xmlns:a="http://schemas.openxmlformats.org/drawingml/2006/main">
          <a:r>
            <a:rPr lang="es-MX" sz="1400" b="1" dirty="0" smtClean="0">
              <a:solidFill>
                <a:schemeClr val="bg1"/>
              </a:solidFill>
            </a:rPr>
            <a:t>11,247</a:t>
          </a:r>
          <a:endParaRPr lang="es-MX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0.47546</cdr:x>
      <cdr:y>0.82774</cdr:y>
    </cdr:from>
    <cdr:to>
      <cdr:x>0.61911</cdr:x>
      <cdr:y>0.8828</cdr:y>
    </cdr:to>
    <cdr:sp macro="" textlink="">
      <cdr:nvSpPr>
        <cdr:cNvPr id="4" name="1 CuadroTexto"/>
        <cdr:cNvSpPr txBox="1"/>
      </cdr:nvSpPr>
      <cdr:spPr>
        <a:xfrm xmlns:a="http://schemas.openxmlformats.org/drawingml/2006/main">
          <a:off x="2232248" y="3933056"/>
          <a:ext cx="674472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sz="1400" b="1" dirty="0" smtClean="0">
              <a:solidFill>
                <a:schemeClr val="bg1"/>
              </a:solidFill>
            </a:rPr>
            <a:t>2,137</a:t>
          </a:r>
          <a:endParaRPr lang="es-MX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0.74212</cdr:x>
      <cdr:y>0.83289</cdr:y>
    </cdr:from>
    <cdr:to>
      <cdr:x>0.88577</cdr:x>
      <cdr:y>0.88795</cdr:y>
    </cdr:to>
    <cdr:sp macro="" textlink="">
      <cdr:nvSpPr>
        <cdr:cNvPr id="5" name="1 CuadroTexto"/>
        <cdr:cNvSpPr txBox="1"/>
      </cdr:nvSpPr>
      <cdr:spPr>
        <a:xfrm xmlns:a="http://schemas.openxmlformats.org/drawingml/2006/main">
          <a:off x="5130072" y="3957546"/>
          <a:ext cx="993079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sz="1400" b="1" dirty="0" smtClean="0">
              <a:solidFill>
                <a:schemeClr val="bg1"/>
              </a:solidFill>
            </a:rPr>
            <a:t>993</a:t>
          </a:r>
          <a:endParaRPr lang="es-MX" sz="1400" b="1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0.48333</cdr:x>
      <cdr:y>0.42424</cdr:y>
    </cdr:from>
    <cdr:to>
      <cdr:x>0.50833</cdr:x>
      <cdr:y>0.4697</cdr:y>
    </cdr:to>
    <cdr:sp macro="" textlink="">
      <cdr:nvSpPr>
        <cdr:cNvPr id="2" name="17 Elipse"/>
        <cdr:cNvSpPr/>
      </cdr:nvSpPr>
      <cdr:spPr>
        <a:xfrm xmlns:a="http://schemas.openxmlformats.org/drawingml/2006/main">
          <a:off x="4176464" y="2016224"/>
          <a:ext cx="216024" cy="216024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s-MX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sz="1100" b="1" dirty="0">
              <a:solidFill>
                <a:srgbClr val="8A6900"/>
              </a:solidFill>
            </a:rPr>
            <a:t>5</a:t>
          </a:r>
          <a:endParaRPr lang="es-MX" b="1" dirty="0">
            <a:solidFill>
              <a:srgbClr val="8A6900"/>
            </a:solidFill>
          </a:endParaRPr>
        </a:p>
      </cdr:txBody>
    </cdr:sp>
  </cdr:relSizeAnchor>
  <cdr:relSizeAnchor xmlns:cdr="http://schemas.openxmlformats.org/drawingml/2006/chartDrawing">
    <cdr:from>
      <cdr:x>0.56667</cdr:x>
      <cdr:y>0.4697</cdr:y>
    </cdr:from>
    <cdr:to>
      <cdr:x>0.59167</cdr:x>
      <cdr:y>0.51515</cdr:y>
    </cdr:to>
    <cdr:sp macro="" textlink="">
      <cdr:nvSpPr>
        <cdr:cNvPr id="3" name="17 Elipse"/>
        <cdr:cNvSpPr/>
      </cdr:nvSpPr>
      <cdr:spPr>
        <a:xfrm xmlns:a="http://schemas.openxmlformats.org/drawingml/2006/main">
          <a:off x="4896544" y="2232248"/>
          <a:ext cx="216024" cy="216024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b="1" dirty="0">
              <a:solidFill>
                <a:srgbClr val="8A6900"/>
              </a:solidFill>
            </a:rPr>
            <a:t>6</a:t>
          </a:r>
        </a:p>
      </cdr:txBody>
    </cdr:sp>
  </cdr:relSizeAnchor>
  <cdr:relSizeAnchor xmlns:cdr="http://schemas.openxmlformats.org/drawingml/2006/chartDrawing">
    <cdr:from>
      <cdr:x>0.64167</cdr:x>
      <cdr:y>0.59091</cdr:y>
    </cdr:from>
    <cdr:to>
      <cdr:x>0.66667</cdr:x>
      <cdr:y>0.63636</cdr:y>
    </cdr:to>
    <cdr:sp macro="" textlink="">
      <cdr:nvSpPr>
        <cdr:cNvPr id="4" name="17 Elipse"/>
        <cdr:cNvSpPr/>
      </cdr:nvSpPr>
      <cdr:spPr>
        <a:xfrm xmlns:a="http://schemas.openxmlformats.org/drawingml/2006/main">
          <a:off x="5544616" y="2808312"/>
          <a:ext cx="216024" cy="216024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b="1" dirty="0">
              <a:solidFill>
                <a:srgbClr val="8A6900"/>
              </a:solidFill>
            </a:rPr>
            <a:t>7</a:t>
          </a:r>
        </a:p>
      </cdr:txBody>
    </cdr:sp>
  </cdr:relSizeAnchor>
  <cdr:relSizeAnchor xmlns:cdr="http://schemas.openxmlformats.org/drawingml/2006/chartDrawing">
    <cdr:from>
      <cdr:x>0.72881</cdr:x>
      <cdr:y>0.69697</cdr:y>
    </cdr:from>
    <cdr:to>
      <cdr:x>0.75381</cdr:x>
      <cdr:y>0.74242</cdr:y>
    </cdr:to>
    <cdr:sp macro="" textlink="">
      <cdr:nvSpPr>
        <cdr:cNvPr id="5" name="17 Elipse"/>
        <cdr:cNvSpPr/>
      </cdr:nvSpPr>
      <cdr:spPr>
        <a:xfrm xmlns:a="http://schemas.openxmlformats.org/drawingml/2006/main">
          <a:off x="6297624" y="3312368"/>
          <a:ext cx="216024" cy="21600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b="1" dirty="0">
              <a:solidFill>
                <a:srgbClr val="8A6900"/>
              </a:solidFill>
            </a:rPr>
            <a:t>8</a:t>
          </a:r>
        </a:p>
      </cdr:txBody>
    </cdr:sp>
  </cdr:relSizeAnchor>
  <cdr:relSizeAnchor xmlns:cdr="http://schemas.openxmlformats.org/drawingml/2006/chartDrawing">
    <cdr:from>
      <cdr:x>0.80833</cdr:x>
      <cdr:y>0.71212</cdr:y>
    </cdr:from>
    <cdr:to>
      <cdr:x>0.83333</cdr:x>
      <cdr:y>0.75757</cdr:y>
    </cdr:to>
    <cdr:sp macro="" textlink="">
      <cdr:nvSpPr>
        <cdr:cNvPr id="6" name="17 Elipse"/>
        <cdr:cNvSpPr/>
      </cdr:nvSpPr>
      <cdr:spPr>
        <a:xfrm xmlns:a="http://schemas.openxmlformats.org/drawingml/2006/main">
          <a:off x="6984776" y="3384376"/>
          <a:ext cx="216024" cy="216003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b="1" dirty="0">
              <a:solidFill>
                <a:srgbClr val="8A6900"/>
              </a:solidFill>
            </a:rPr>
            <a:t>9</a:t>
          </a:r>
        </a:p>
      </cdr:txBody>
    </cdr:sp>
  </cdr:relSizeAnchor>
  <cdr:relSizeAnchor xmlns:cdr="http://schemas.openxmlformats.org/drawingml/2006/chartDrawing">
    <cdr:from>
      <cdr:x>0.89167</cdr:x>
      <cdr:y>0.74242</cdr:y>
    </cdr:from>
    <cdr:to>
      <cdr:x>0.91667</cdr:x>
      <cdr:y>0.78788</cdr:y>
    </cdr:to>
    <cdr:sp macro="" textlink="">
      <cdr:nvSpPr>
        <cdr:cNvPr id="7" name="17 Elipse"/>
        <cdr:cNvSpPr/>
      </cdr:nvSpPr>
      <cdr:spPr>
        <a:xfrm xmlns:a="http://schemas.openxmlformats.org/drawingml/2006/main">
          <a:off x="7704856" y="3528392"/>
          <a:ext cx="216024" cy="216050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s-MX" b="1" dirty="0">
            <a:solidFill>
              <a:srgbClr val="8A6900"/>
            </a:solidFill>
          </a:endParaRPr>
        </a:p>
      </cdr:txBody>
    </cdr:sp>
  </cdr:relSizeAnchor>
  <cdr:relSizeAnchor xmlns:cdr="http://schemas.openxmlformats.org/drawingml/2006/chartDrawing">
    <cdr:from>
      <cdr:x>0.88704</cdr:x>
      <cdr:y>0.74242</cdr:y>
    </cdr:from>
    <cdr:to>
      <cdr:x>0.92663</cdr:x>
      <cdr:y>0.78788</cdr:y>
    </cdr:to>
    <cdr:sp macro="" textlink="">
      <cdr:nvSpPr>
        <cdr:cNvPr id="8" name="7 CuadroTexto"/>
        <cdr:cNvSpPr txBox="1"/>
      </cdr:nvSpPr>
      <cdr:spPr>
        <a:xfrm xmlns:a="http://schemas.openxmlformats.org/drawingml/2006/main">
          <a:off x="7664849" y="3528392"/>
          <a:ext cx="342095" cy="21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900" b="1" dirty="0" smtClean="0">
              <a:solidFill>
                <a:srgbClr val="8A6900"/>
              </a:solidFill>
            </a:rPr>
            <a:t>10</a:t>
          </a:r>
          <a:endParaRPr lang="es-MX" sz="900" b="1" dirty="0">
            <a:solidFill>
              <a:srgbClr val="8A690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23E9-1DD8-4106-B9AF-51A52EAD6AC5}" type="datetimeFigureOut">
              <a:rPr lang="es-MX" smtClean="0"/>
              <a:t>24/02/2015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A8B-2B77-4097-8621-79431F389653}" type="slidenum">
              <a:rPr lang="es-MX" smtClean="0"/>
              <a:t>‹Nº›</a:t>
            </a:fld>
            <a:endParaRPr lang="es-MX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23E9-1DD8-4106-B9AF-51A52EAD6AC5}" type="datetimeFigureOut">
              <a:rPr lang="es-MX" smtClean="0"/>
              <a:t>24/02/2015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A8B-2B77-4097-8621-79431F389653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23E9-1DD8-4106-B9AF-51A52EAD6AC5}" type="datetimeFigureOut">
              <a:rPr lang="es-MX" smtClean="0"/>
              <a:t>24/02/2015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A8B-2B77-4097-8621-79431F389653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23E9-1DD8-4106-B9AF-51A52EAD6AC5}" type="datetimeFigureOut">
              <a:rPr lang="es-MX" smtClean="0"/>
              <a:t>24/02/2015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A8B-2B77-4097-8621-79431F389653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23E9-1DD8-4106-B9AF-51A52EAD6AC5}" type="datetimeFigureOut">
              <a:rPr lang="es-MX" smtClean="0"/>
              <a:t>24/02/2015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A8B-2B77-4097-8621-79431F389653}" type="slidenum">
              <a:rPr lang="es-MX" smtClean="0"/>
              <a:t>‹Nº›</a:t>
            </a:fld>
            <a:endParaRPr lang="es-MX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23E9-1DD8-4106-B9AF-51A52EAD6AC5}" type="datetimeFigureOut">
              <a:rPr lang="es-MX" smtClean="0"/>
              <a:t>24/02/2015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A8B-2B77-4097-8621-79431F389653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23E9-1DD8-4106-B9AF-51A52EAD6AC5}" type="datetimeFigureOut">
              <a:rPr lang="es-MX" smtClean="0"/>
              <a:t>24/02/2015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A8B-2B77-4097-8621-79431F389653}" type="slidenum">
              <a:rPr lang="es-MX" smtClean="0"/>
              <a:t>‹Nº›</a:t>
            </a:fld>
            <a:endParaRPr lang="es-MX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23E9-1DD8-4106-B9AF-51A52EAD6AC5}" type="datetimeFigureOut">
              <a:rPr lang="es-MX" smtClean="0"/>
              <a:t>24/02/2015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A8B-2B77-4097-8621-79431F389653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23E9-1DD8-4106-B9AF-51A52EAD6AC5}" type="datetimeFigureOut">
              <a:rPr lang="es-MX" smtClean="0"/>
              <a:t>24/02/2015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A8B-2B77-4097-8621-79431F389653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23E9-1DD8-4106-B9AF-51A52EAD6AC5}" type="datetimeFigureOut">
              <a:rPr lang="es-MX" smtClean="0"/>
              <a:t>24/02/2015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A8B-2B77-4097-8621-79431F389653}" type="slidenum">
              <a:rPr lang="es-MX" smtClean="0"/>
              <a:t>‹Nº›</a:t>
            </a:fld>
            <a:endParaRPr lang="es-MX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23E9-1DD8-4106-B9AF-51A52EAD6AC5}" type="datetimeFigureOut">
              <a:rPr lang="es-MX" smtClean="0"/>
              <a:t>24/02/2015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BA8B-2B77-4097-8621-79431F389653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F7423E9-1DD8-4106-B9AF-51A52EAD6AC5}" type="datetimeFigureOut">
              <a:rPr lang="es-MX" smtClean="0"/>
              <a:t>24/02/2015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86DBA8B-2B77-4097-8621-79431F389653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848600" cy="949945"/>
          </a:xfrm>
          <a:ln cmpd="dbl">
            <a:noFill/>
          </a:ln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FONDO DE APORTACIONES PARA LA INFRAESTRUCTURA SOCIAL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</a:b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>F A I S</a:t>
            </a:r>
            <a:endParaRPr lang="es-MX" sz="11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499864"/>
          </a:xfrm>
        </p:spPr>
        <p:txBody>
          <a:bodyPr/>
          <a:lstStyle/>
          <a:p>
            <a:r>
              <a:rPr lang="es-MX" b="1" dirty="0" smtClean="0">
                <a:solidFill>
                  <a:srgbClr val="00863D"/>
                </a:solidFill>
                <a:latin typeface="Calibri" pitchFamily="34" charset="0"/>
                <a:cs typeface="Arial" pitchFamily="34" charset="0"/>
              </a:rPr>
              <a:t>EDUCACIÓN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026" name="Picture 2" descr="http://www.mayfe.com.mx/mayfe/img/sedes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95566"/>
            <a:ext cx="4392488" cy="168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11 Conector recto"/>
          <p:cNvCxnSpPr/>
          <p:nvPr/>
        </p:nvCxnSpPr>
        <p:spPr>
          <a:xfrm>
            <a:off x="755576" y="3356992"/>
            <a:ext cx="7776864" cy="0"/>
          </a:xfrm>
          <a:prstGeom prst="line">
            <a:avLst/>
          </a:prstGeom>
          <a:ln w="28575"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Rectángulo"/>
          <p:cNvSpPr/>
          <p:nvPr/>
        </p:nvSpPr>
        <p:spPr>
          <a:xfrm>
            <a:off x="7092280" y="6488668"/>
            <a:ext cx="1987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FEBRERO DEL 2015</a:t>
            </a:r>
          </a:p>
        </p:txBody>
      </p:sp>
    </p:spTree>
    <p:extLst>
      <p:ext uri="{BB962C8B-B14F-4D97-AF65-F5344CB8AC3E}">
        <p14:creationId xmlns:p14="http://schemas.microsoft.com/office/powerpoint/2010/main" val="359203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>
            <a:off x="107504" y="1340768"/>
            <a:ext cx="4014192" cy="0"/>
          </a:xfrm>
          <a:prstGeom prst="line">
            <a:avLst/>
          </a:prstGeom>
          <a:ln w="19050"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716016" y="1340768"/>
            <a:ext cx="4014192" cy="0"/>
          </a:xfrm>
          <a:prstGeom prst="line">
            <a:avLst/>
          </a:prstGeom>
          <a:ln w="19050">
            <a:solidFill>
              <a:srgbClr val="00863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://www.mayfe.com.mx/mayfe/img/sedeso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428107"/>
            <a:ext cx="2196244" cy="84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13 Rectángulo"/>
          <p:cNvSpPr/>
          <p:nvPr/>
        </p:nvSpPr>
        <p:spPr>
          <a:xfrm>
            <a:off x="107504" y="550421"/>
            <a:ext cx="4014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s-MX" altLang="es-MX" b="1" dirty="0">
                <a:solidFill>
                  <a:srgbClr val="005426"/>
                </a:solidFill>
                <a:latin typeface="Calibri" pitchFamily="34" charset="0"/>
              </a:rPr>
              <a:t>FONDO DE APORTACIONES PARA LA INFRAESTRUCTURA SOCIAL </a:t>
            </a:r>
            <a:r>
              <a:rPr lang="es-MX" altLang="es-MX" b="1" dirty="0">
                <a:solidFill>
                  <a:srgbClr val="C00000"/>
                </a:solidFill>
                <a:latin typeface="Calibri" pitchFamily="34" charset="0"/>
              </a:rPr>
              <a:t>F A I S 2014</a:t>
            </a:r>
          </a:p>
        </p:txBody>
      </p:sp>
      <p:pic>
        <p:nvPicPr>
          <p:cNvPr id="22" name="Imagen 2" descr="portada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/>
        </p:blipFill>
        <p:spPr bwMode="auto">
          <a:xfrm>
            <a:off x="0" y="1440160"/>
            <a:ext cx="9144000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2 Subtítulo"/>
          <p:cNvSpPr txBox="1">
            <a:spLocks/>
          </p:cNvSpPr>
          <p:nvPr/>
        </p:nvSpPr>
        <p:spPr bwMode="auto">
          <a:xfrm>
            <a:off x="1371600" y="6550422"/>
            <a:ext cx="64008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s-MX" sz="1200" b="1" dirty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México, D.F.• </a:t>
            </a:r>
            <a:r>
              <a:rPr lang="es-MX" sz="1200" b="1" dirty="0" smtClean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Febrero de 2015</a:t>
            </a:r>
            <a:endParaRPr lang="es-MX" sz="1200" b="1" dirty="0">
              <a:solidFill>
                <a:schemeClr val="bg1"/>
              </a:solidFill>
              <a:latin typeface="Calibri" pitchFamily="34" charset="0"/>
              <a:ea typeface="MS PGothic" charset="0"/>
              <a:cs typeface="MS PGothic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79512" y="1340768"/>
            <a:ext cx="12177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600" b="1" i="0" u="none" strike="noStrike" kern="1200" baseline="0">
                <a:solidFill>
                  <a:srgbClr val="5E5E5E"/>
                </a:solidFill>
                <a:latin typeface="Calibri" pitchFamily="34" charset="0"/>
                <a:ea typeface="+mn-ea"/>
                <a:cs typeface="+mn-cs"/>
              </a:defRPr>
            </a:pPr>
            <a:r>
              <a:rPr lang="en-US" dirty="0" smtClean="0">
                <a:solidFill>
                  <a:srgbClr val="4B4B4B"/>
                </a:solidFill>
                <a:latin typeface="Calibri" pitchFamily="34" charset="0"/>
              </a:rPr>
              <a:t>EDUCACIÓN</a:t>
            </a:r>
          </a:p>
        </p:txBody>
      </p:sp>
      <p:sp>
        <p:nvSpPr>
          <p:cNvPr id="34" name="33 Elipse"/>
          <p:cNvSpPr/>
          <p:nvPr/>
        </p:nvSpPr>
        <p:spPr>
          <a:xfrm>
            <a:off x="657664" y="1772816"/>
            <a:ext cx="2817333" cy="2572312"/>
          </a:xfrm>
          <a:prstGeom prst="ellipse">
            <a:avLst/>
          </a:prstGeom>
          <a:solidFill>
            <a:srgbClr val="F7BA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5" name="34 Elipse"/>
          <p:cNvSpPr/>
          <p:nvPr/>
        </p:nvSpPr>
        <p:spPr>
          <a:xfrm>
            <a:off x="820052" y="1916833"/>
            <a:ext cx="2518871" cy="2303174"/>
          </a:xfrm>
          <a:prstGeom prst="ellipse">
            <a:avLst/>
          </a:prstGeom>
          <a:solidFill>
            <a:srgbClr val="E19909"/>
          </a:solidFill>
          <a:ln>
            <a:solidFill>
              <a:srgbClr val="C083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 smtClean="0">
                <a:latin typeface="Calibri" pitchFamily="34" charset="0"/>
              </a:rPr>
              <a:t>1,739</a:t>
            </a:r>
            <a:endParaRPr lang="es-MX" sz="7200" b="1" dirty="0">
              <a:latin typeface="Calibri" pitchFamily="34" charset="0"/>
            </a:endParaRPr>
          </a:p>
          <a:p>
            <a:pPr algn="ctr"/>
            <a:r>
              <a:rPr lang="es-MX" sz="2000" b="1" dirty="0" smtClean="0">
                <a:latin typeface="Calibri" pitchFamily="34" charset="0"/>
              </a:rPr>
              <a:t>COMEDORES </a:t>
            </a:r>
            <a:r>
              <a:rPr lang="es-MX" sz="2000" b="1" dirty="0" smtClean="0">
                <a:latin typeface="Calibri" pitchFamily="34" charset="0"/>
              </a:rPr>
              <a:t>ESCOLARES</a:t>
            </a:r>
            <a:r>
              <a:rPr lang="es-MX" sz="2000" b="1" baseline="30000" dirty="0" smtClean="0">
                <a:latin typeface="Calibri" pitchFamily="34" charset="0"/>
              </a:rPr>
              <a:t>1</a:t>
            </a:r>
            <a:endParaRPr lang="es-MX" sz="4400" b="1" baseline="30000" dirty="0">
              <a:latin typeface="Calibri" pitchFamily="34" charset="0"/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1083012" y="4954523"/>
            <a:ext cx="2022924" cy="1138773"/>
          </a:xfrm>
          <a:prstGeom prst="rect">
            <a:avLst/>
          </a:prstGeom>
          <a:solidFill>
            <a:schemeClr val="bg1"/>
          </a:solidFill>
          <a:ln w="19050">
            <a:solidFill>
              <a:srgbClr val="E19909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3600" b="1" dirty="0" smtClean="0">
                <a:solidFill>
                  <a:srgbClr val="E1990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</a:t>
            </a:r>
            <a:r>
              <a:rPr lang="es-MX" sz="3600" b="1" dirty="0">
                <a:solidFill>
                  <a:srgbClr val="F8C66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</a:t>
            </a:r>
            <a:r>
              <a:rPr lang="es-MX" sz="3600" b="1" dirty="0" smtClean="0">
                <a:solidFill>
                  <a:srgbClr val="E1990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</a:t>
            </a:r>
            <a:r>
              <a:rPr lang="es-MX" sz="3600" b="1" dirty="0">
                <a:solidFill>
                  <a:srgbClr val="F8C66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</a:t>
            </a:r>
            <a:endParaRPr lang="es-MX" sz="3600" b="1" dirty="0">
              <a:solidFill>
                <a:srgbClr val="F8C66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es-MX" b="1" dirty="0">
                <a:solidFill>
                  <a:srgbClr val="E19909"/>
                </a:solidFill>
                <a:latin typeface="Calibri" pitchFamily="34" charset="0"/>
              </a:rPr>
              <a:t>715,087</a:t>
            </a:r>
          </a:p>
          <a:p>
            <a:pPr lvl="0" algn="ctr"/>
            <a:r>
              <a:rPr lang="es-MX" sz="1400" dirty="0" smtClean="0">
                <a:solidFill>
                  <a:srgbClr val="E19909"/>
                </a:solidFill>
                <a:latin typeface="Calibri" pitchFamily="34" charset="0"/>
              </a:rPr>
              <a:t>Beneficios </a:t>
            </a:r>
            <a:r>
              <a:rPr lang="es-MX" sz="1400" dirty="0">
                <a:solidFill>
                  <a:srgbClr val="E19909"/>
                </a:solidFill>
                <a:latin typeface="Calibri" pitchFamily="34" charset="0"/>
              </a:rPr>
              <a:t>a la Población</a:t>
            </a:r>
            <a:r>
              <a:rPr lang="es-MX" sz="1400" dirty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411008" y="4293096"/>
            <a:ext cx="31918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C48508"/>
                </a:solidFill>
                <a:latin typeface="Calibri" pitchFamily="34" charset="0"/>
              </a:rPr>
              <a:t>$ </a:t>
            </a:r>
            <a:r>
              <a:rPr lang="es-MX" sz="3200" b="1" dirty="0">
                <a:solidFill>
                  <a:srgbClr val="C48508"/>
                </a:solidFill>
                <a:latin typeface="Calibri" pitchFamily="34" charset="0"/>
              </a:rPr>
              <a:t>646,543,530.09 </a:t>
            </a:r>
          </a:p>
        </p:txBody>
      </p:sp>
      <p:sp>
        <p:nvSpPr>
          <p:cNvPr id="23" name="CuadroTexto 10"/>
          <p:cNvSpPr txBox="1"/>
          <p:nvPr/>
        </p:nvSpPr>
        <p:spPr>
          <a:xfrm>
            <a:off x="4644008" y="5877272"/>
            <a:ext cx="3960440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s-MX" sz="1100" b="1" dirty="0" smtClean="0">
                <a:solidFill>
                  <a:srgbClr val="515151"/>
                </a:solidFill>
                <a:latin typeface="Calibri" panose="020F0502020204030204" pitchFamily="34" charset="0"/>
              </a:rPr>
              <a:t>Fuente: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Elaboración propia con información de la MIDS 2014</a:t>
            </a:r>
          </a:p>
          <a:p>
            <a:pPr>
              <a:lnSpc>
                <a:spcPct val="120000"/>
              </a:lnSpc>
            </a:pPr>
            <a:r>
              <a:rPr lang="es-MX" sz="1100" b="1" dirty="0" smtClean="0">
                <a:solidFill>
                  <a:srgbClr val="5C5C5C"/>
                </a:solidFill>
                <a:latin typeface="Calibri" panose="020F0502020204030204" pitchFamily="34" charset="0"/>
              </a:rPr>
              <a:t>Nota</a:t>
            </a:r>
            <a:r>
              <a:rPr lang="es-MX" sz="1100" b="1" dirty="0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: (*)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Se desconoce la modalidad de 12 comedores escolares.</a:t>
            </a:r>
            <a:endParaRPr lang="es-MX" sz="1100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5" name="14 Gráfico"/>
          <p:cNvGraphicFramePr/>
          <p:nvPr>
            <p:extLst>
              <p:ext uri="{D42A27DB-BD31-4B8C-83A1-F6EECF244321}">
                <p14:modId xmlns:p14="http://schemas.microsoft.com/office/powerpoint/2010/main" val="1643423658"/>
              </p:ext>
            </p:extLst>
          </p:nvPr>
        </p:nvGraphicFramePr>
        <p:xfrm>
          <a:off x="3851920" y="1440160"/>
          <a:ext cx="5038683" cy="4419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15 Rectángulo"/>
          <p:cNvSpPr/>
          <p:nvPr/>
        </p:nvSpPr>
        <p:spPr>
          <a:xfrm>
            <a:off x="251520" y="6157870"/>
            <a:ext cx="4572000" cy="2954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1100" b="1" dirty="0">
                <a:solidFill>
                  <a:srgbClr val="5C5C5C"/>
                </a:solidFill>
                <a:latin typeface="Calibri" panose="020F0502020204030204" pitchFamily="34" charset="0"/>
              </a:rPr>
              <a:t>Nota</a:t>
            </a:r>
            <a:r>
              <a:rPr lang="es-MX" sz="1100" b="1" dirty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: </a:t>
            </a:r>
            <a:r>
              <a:rPr lang="es-MX" sz="1100" b="1" dirty="0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(1)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Contempla los niveles Preescolar, Primaria, Secundaria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.</a:t>
            </a:r>
            <a:endParaRPr lang="es-MX" sz="1100" dirty="0" smtClean="0">
              <a:solidFill>
                <a:srgbClr val="5C5C5C"/>
              </a:solidFill>
              <a:latin typeface="Calibri" panose="020F050202020403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0290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>
            <a:off x="107504" y="1340768"/>
            <a:ext cx="4014192" cy="0"/>
          </a:xfrm>
          <a:prstGeom prst="line">
            <a:avLst/>
          </a:prstGeom>
          <a:ln w="19050"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716016" y="1340768"/>
            <a:ext cx="4014192" cy="0"/>
          </a:xfrm>
          <a:prstGeom prst="line">
            <a:avLst/>
          </a:prstGeom>
          <a:ln w="19050">
            <a:solidFill>
              <a:srgbClr val="00863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://www.mayfe.com.mx/mayfe/img/sedeso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428107"/>
            <a:ext cx="2196244" cy="84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13 Rectángulo"/>
          <p:cNvSpPr/>
          <p:nvPr/>
        </p:nvSpPr>
        <p:spPr>
          <a:xfrm>
            <a:off x="107504" y="550421"/>
            <a:ext cx="4014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s-MX" altLang="es-MX" b="1" dirty="0">
                <a:solidFill>
                  <a:srgbClr val="005426"/>
                </a:solidFill>
                <a:latin typeface="Calibri" pitchFamily="34" charset="0"/>
              </a:rPr>
              <a:t>FONDO DE APORTACIONES PARA LA INFRAESTRUCTURA SOCIAL </a:t>
            </a:r>
            <a:r>
              <a:rPr lang="es-MX" altLang="es-MX" b="1" dirty="0">
                <a:solidFill>
                  <a:srgbClr val="C00000"/>
                </a:solidFill>
                <a:latin typeface="Calibri" pitchFamily="34" charset="0"/>
              </a:rPr>
              <a:t>F A I S 2014</a:t>
            </a:r>
          </a:p>
        </p:txBody>
      </p:sp>
      <p:pic>
        <p:nvPicPr>
          <p:cNvPr id="22" name="Imagen 2" descr="portada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/>
        </p:blipFill>
        <p:spPr bwMode="auto">
          <a:xfrm>
            <a:off x="0" y="1440160"/>
            <a:ext cx="9144000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2 Subtítulo"/>
          <p:cNvSpPr txBox="1">
            <a:spLocks/>
          </p:cNvSpPr>
          <p:nvPr/>
        </p:nvSpPr>
        <p:spPr bwMode="auto">
          <a:xfrm>
            <a:off x="1371600" y="6550422"/>
            <a:ext cx="64008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s-MX" sz="1200" b="1" dirty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México, D.F.• </a:t>
            </a:r>
            <a:r>
              <a:rPr lang="es-MX" sz="1200" b="1" dirty="0" smtClean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Febrero de 2015</a:t>
            </a:r>
            <a:endParaRPr lang="es-MX" sz="1200" b="1" dirty="0">
              <a:solidFill>
                <a:schemeClr val="bg1"/>
              </a:solidFill>
              <a:latin typeface="Calibri" pitchFamily="34" charset="0"/>
              <a:ea typeface="MS PGothic" charset="0"/>
              <a:cs typeface="MS PGothic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79512" y="1340768"/>
            <a:ext cx="12177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600" b="1" i="0" u="none" strike="noStrike" kern="1200" baseline="0">
                <a:solidFill>
                  <a:srgbClr val="5E5E5E"/>
                </a:solidFill>
                <a:latin typeface="Calibri" pitchFamily="34" charset="0"/>
                <a:ea typeface="+mn-ea"/>
                <a:cs typeface="+mn-cs"/>
              </a:defRPr>
            </a:pPr>
            <a:r>
              <a:rPr lang="en-US" dirty="0" smtClean="0">
                <a:solidFill>
                  <a:srgbClr val="4B4B4B"/>
                </a:solidFill>
                <a:latin typeface="Calibri" pitchFamily="34" charset="0"/>
              </a:rPr>
              <a:t>EDUCACIÓN</a:t>
            </a:r>
          </a:p>
        </p:txBody>
      </p:sp>
      <p:sp>
        <p:nvSpPr>
          <p:cNvPr id="34" name="33 Elipse"/>
          <p:cNvSpPr/>
          <p:nvPr/>
        </p:nvSpPr>
        <p:spPr>
          <a:xfrm>
            <a:off x="657664" y="1772816"/>
            <a:ext cx="2817333" cy="2572312"/>
          </a:xfrm>
          <a:prstGeom prst="ellipse">
            <a:avLst/>
          </a:prstGeom>
          <a:solidFill>
            <a:srgbClr val="F7BA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5" name="34 Elipse"/>
          <p:cNvSpPr/>
          <p:nvPr/>
        </p:nvSpPr>
        <p:spPr>
          <a:xfrm>
            <a:off x="820052" y="1916833"/>
            <a:ext cx="2518871" cy="2303174"/>
          </a:xfrm>
          <a:prstGeom prst="ellipse">
            <a:avLst/>
          </a:prstGeom>
          <a:solidFill>
            <a:srgbClr val="E19909"/>
          </a:solidFill>
          <a:ln>
            <a:solidFill>
              <a:srgbClr val="C083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 smtClean="0">
                <a:latin typeface="Calibri" pitchFamily="34" charset="0"/>
              </a:rPr>
              <a:t>745</a:t>
            </a:r>
            <a:endParaRPr lang="es-MX" sz="7200" b="1" dirty="0">
              <a:latin typeface="Calibri" pitchFamily="34" charset="0"/>
            </a:endParaRPr>
          </a:p>
          <a:p>
            <a:pPr algn="ctr"/>
            <a:r>
              <a:rPr lang="es-MX" sz="2000" b="1" dirty="0" smtClean="0">
                <a:latin typeface="Calibri" pitchFamily="34" charset="0"/>
              </a:rPr>
              <a:t>SERVICIOS </a:t>
            </a:r>
            <a:r>
              <a:rPr lang="es-MX" sz="2000" b="1" dirty="0" smtClean="0">
                <a:latin typeface="Calibri" pitchFamily="34" charset="0"/>
              </a:rPr>
              <a:t>BASICOS</a:t>
            </a:r>
            <a:r>
              <a:rPr lang="es-MX" sz="2000" b="1" baseline="30000" dirty="0" smtClean="0">
                <a:latin typeface="Calibri" pitchFamily="34" charset="0"/>
              </a:rPr>
              <a:t>1</a:t>
            </a:r>
            <a:endParaRPr lang="es-MX" sz="4400" b="1" baseline="30000" dirty="0">
              <a:latin typeface="Calibri" pitchFamily="34" charset="0"/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1083012" y="4869160"/>
            <a:ext cx="2022924" cy="1138773"/>
          </a:xfrm>
          <a:prstGeom prst="rect">
            <a:avLst/>
          </a:prstGeom>
          <a:solidFill>
            <a:schemeClr val="bg1"/>
          </a:solidFill>
          <a:ln w="19050">
            <a:solidFill>
              <a:srgbClr val="E19909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3600" b="1" dirty="0" smtClean="0">
                <a:solidFill>
                  <a:srgbClr val="E1990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</a:t>
            </a:r>
            <a:r>
              <a:rPr lang="es-MX" sz="3600" b="1" dirty="0">
                <a:solidFill>
                  <a:srgbClr val="F8C66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</a:t>
            </a:r>
            <a:r>
              <a:rPr lang="es-MX" sz="3600" b="1" dirty="0" smtClean="0">
                <a:solidFill>
                  <a:srgbClr val="E1990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</a:t>
            </a:r>
            <a:r>
              <a:rPr lang="es-MX" sz="3600" b="1" dirty="0">
                <a:solidFill>
                  <a:srgbClr val="F8C66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</a:t>
            </a:r>
            <a:endParaRPr lang="es-MX" sz="3600" b="1" dirty="0">
              <a:solidFill>
                <a:srgbClr val="F8C66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MX" b="1" dirty="0">
                <a:solidFill>
                  <a:srgbClr val="E19909"/>
                </a:solidFill>
                <a:latin typeface="Calibri" pitchFamily="34" charset="0"/>
              </a:rPr>
              <a:t>755,500</a:t>
            </a:r>
          </a:p>
          <a:p>
            <a:pPr lvl="0" algn="ctr"/>
            <a:r>
              <a:rPr lang="es-MX" sz="1400" dirty="0" smtClean="0">
                <a:solidFill>
                  <a:srgbClr val="E19909"/>
                </a:solidFill>
                <a:latin typeface="Calibri" pitchFamily="34" charset="0"/>
              </a:rPr>
              <a:t>Beneficios </a:t>
            </a:r>
            <a:r>
              <a:rPr lang="es-MX" sz="1400" dirty="0">
                <a:solidFill>
                  <a:srgbClr val="E19909"/>
                </a:solidFill>
                <a:latin typeface="Calibri" pitchFamily="34" charset="0"/>
              </a:rPr>
              <a:t>a la Población</a:t>
            </a:r>
            <a:r>
              <a:rPr lang="es-MX" sz="1400" dirty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411007" y="4293096"/>
            <a:ext cx="31919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b="1" dirty="0">
                <a:solidFill>
                  <a:srgbClr val="C08308"/>
                </a:solidFill>
                <a:latin typeface="Calibri" pitchFamily="34" charset="0"/>
              </a:rPr>
              <a:t>$ 148,951,336.56 </a:t>
            </a:r>
          </a:p>
        </p:txBody>
      </p:sp>
      <p:sp>
        <p:nvSpPr>
          <p:cNvPr id="23" name="CuadroTexto 10"/>
          <p:cNvSpPr txBox="1"/>
          <p:nvPr/>
        </p:nvSpPr>
        <p:spPr>
          <a:xfrm>
            <a:off x="4644008" y="5877272"/>
            <a:ext cx="3672408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s-MX" sz="1100" b="1" dirty="0" smtClean="0">
                <a:solidFill>
                  <a:srgbClr val="515151"/>
                </a:solidFill>
                <a:latin typeface="Calibri" panose="020F0502020204030204" pitchFamily="34" charset="0"/>
              </a:rPr>
              <a:t>Fuente: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Elaboración propia con información de la MIDS 2014</a:t>
            </a:r>
          </a:p>
          <a:p>
            <a:pPr>
              <a:lnSpc>
                <a:spcPct val="120000"/>
              </a:lnSpc>
            </a:pPr>
            <a:r>
              <a:rPr lang="es-MX" sz="1100" b="1" dirty="0" smtClean="0">
                <a:solidFill>
                  <a:srgbClr val="5C5C5C"/>
                </a:solidFill>
                <a:latin typeface="Calibri" panose="020F0502020204030204" pitchFamily="34" charset="0"/>
              </a:rPr>
              <a:t>Nota</a:t>
            </a:r>
            <a:r>
              <a:rPr lang="es-MX" sz="1100" b="1" dirty="0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: (*)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Se desconoce la modalidad de 5 servicios </a:t>
            </a:r>
            <a:r>
              <a:rPr lang="es-MX" sz="1100" dirty="0" err="1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basicos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.</a:t>
            </a:r>
            <a:endParaRPr lang="es-MX" sz="1100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6" name="15 Gráfico"/>
          <p:cNvGraphicFramePr/>
          <p:nvPr>
            <p:extLst>
              <p:ext uri="{D42A27DB-BD31-4B8C-83A1-F6EECF244321}">
                <p14:modId xmlns:p14="http://schemas.microsoft.com/office/powerpoint/2010/main" val="1806321756"/>
              </p:ext>
            </p:extLst>
          </p:nvPr>
        </p:nvGraphicFramePr>
        <p:xfrm>
          <a:off x="3851920" y="1440160"/>
          <a:ext cx="5038683" cy="4419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14 Rectángulo"/>
          <p:cNvSpPr/>
          <p:nvPr/>
        </p:nvSpPr>
        <p:spPr>
          <a:xfrm>
            <a:off x="306011" y="6021288"/>
            <a:ext cx="4572000" cy="4985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1100" b="1" dirty="0">
                <a:solidFill>
                  <a:srgbClr val="5C5C5C"/>
                </a:solidFill>
                <a:latin typeface="Calibri" panose="020F0502020204030204" pitchFamily="34" charset="0"/>
              </a:rPr>
              <a:t>Nota</a:t>
            </a:r>
            <a:r>
              <a:rPr lang="es-MX" sz="1100" b="1" dirty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: </a:t>
            </a:r>
            <a:r>
              <a:rPr lang="es-MX" sz="1100" b="1" dirty="0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(1)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Contempla los niveles Preescolar, Primaria, Secundaria </a:t>
            </a:r>
          </a:p>
          <a:p>
            <a:pPr>
              <a:lnSpc>
                <a:spcPct val="120000"/>
              </a:lnSpc>
            </a:pP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y Preparatoria.</a:t>
            </a:r>
            <a:endParaRPr lang="es-MX" sz="1100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90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>
            <a:off x="107504" y="1340768"/>
            <a:ext cx="4014192" cy="0"/>
          </a:xfrm>
          <a:prstGeom prst="line">
            <a:avLst/>
          </a:prstGeom>
          <a:ln w="19050"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716016" y="1340768"/>
            <a:ext cx="4014192" cy="0"/>
          </a:xfrm>
          <a:prstGeom prst="line">
            <a:avLst/>
          </a:prstGeom>
          <a:ln w="19050">
            <a:solidFill>
              <a:srgbClr val="00863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://www.mayfe.com.mx/mayfe/img/sedeso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428107"/>
            <a:ext cx="2196244" cy="84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2" descr="portada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/>
        </p:blipFill>
        <p:spPr bwMode="auto">
          <a:xfrm>
            <a:off x="0" y="1440160"/>
            <a:ext cx="9144000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605863"/>
              </p:ext>
            </p:extLst>
          </p:nvPr>
        </p:nvGraphicFramePr>
        <p:xfrm>
          <a:off x="284684" y="1943253"/>
          <a:ext cx="8424936" cy="41500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3020"/>
                <a:gridCol w="1656184"/>
                <a:gridCol w="1872208"/>
                <a:gridCol w="1800200"/>
                <a:gridCol w="1473324"/>
              </a:tblGrid>
              <a:tr h="2301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ENTIDAD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756" marR="6756" marT="67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FAIS 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756" marR="60808" marT="67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FISE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756" marR="60808" marT="67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FISMDF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756" marR="60808" marT="67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Proyectos de Educación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756" marR="6756" marT="67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449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AGUASCALIENTES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19,751,886.26 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19,751,886.26 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9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BAJA CALIFORNIA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41,305,758.02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41,305,758.02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9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BAJA CALIFORNIA SUR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</a:t>
                      </a:r>
                      <a:endParaRPr lang="es-MX" sz="100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9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CAMPECHE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9,775,914.40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9,775,914.40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9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COAHUILA DE ZARAGOZA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29,330,027.34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29,330,027.34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153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9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COLIMA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3,505,000.00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3,505,000.00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9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CHIAPAS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398,034,758.38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398,034,758.38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864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9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CHIHUAHUA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171,449,857.57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9,057,455.06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162,392,402.51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643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9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DISTRITO FEDERAL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92,869,296.34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92,869,296.34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9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DURANGO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38,967,915.58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38,967,915.58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355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9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GUANAJUATO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69,179,883.35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69,179,883.35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640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9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GUERRERO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521,593,984.06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521,593,984.06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1,140</a:t>
                      </a:r>
                      <a:endParaRPr lang="es-MX" sz="100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9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HIDALGO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149,519,150.23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149,519,150.23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398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9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JALISCO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45,612,256.52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45,612,256.52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199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9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MÉXICO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589,846,372.94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589,846,372.94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1,473</a:t>
                      </a:r>
                      <a:endParaRPr lang="es-MX" sz="100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9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MICHOACAN DE OCAMPO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276,065,503.70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276,065,503.70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1,778</a:t>
                      </a:r>
                      <a:endParaRPr lang="es-MX" sz="100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CuadroTexto 10"/>
          <p:cNvSpPr txBox="1"/>
          <p:nvPr/>
        </p:nvSpPr>
        <p:spPr>
          <a:xfrm>
            <a:off x="251520" y="6119718"/>
            <a:ext cx="36724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b="1" dirty="0" smtClean="0">
                <a:solidFill>
                  <a:srgbClr val="515151"/>
                </a:solidFill>
                <a:latin typeface="Calibri" panose="020F0502020204030204" pitchFamily="34" charset="0"/>
              </a:rPr>
              <a:t>Fuente: </a:t>
            </a:r>
            <a:r>
              <a:rPr lang="es-MX" sz="1050" dirty="0" smtClean="0">
                <a:solidFill>
                  <a:srgbClr val="5C5C5C"/>
                </a:solidFill>
                <a:latin typeface="Calibri" panose="020F0502020204030204" pitchFamily="34" charset="0"/>
              </a:rPr>
              <a:t>Elaboración propia con información de la MIDS 2014</a:t>
            </a:r>
            <a:endParaRPr lang="es-MX" sz="1050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5496" y="525267"/>
            <a:ext cx="4014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s-MX" altLang="es-MX" b="1" dirty="0">
                <a:solidFill>
                  <a:srgbClr val="005426"/>
                </a:solidFill>
                <a:latin typeface="Calibri" pitchFamily="34" charset="0"/>
              </a:rPr>
              <a:t>FONDO DE APORTACIONES PARA LA INFRAESTRUCTURA SOCIAL </a:t>
            </a:r>
            <a:r>
              <a:rPr lang="es-MX" altLang="es-MX" b="1" dirty="0">
                <a:solidFill>
                  <a:srgbClr val="C00000"/>
                </a:solidFill>
                <a:latin typeface="Calibri" pitchFamily="34" charset="0"/>
              </a:rPr>
              <a:t>F A I S 2014</a:t>
            </a:r>
          </a:p>
        </p:txBody>
      </p:sp>
      <p:sp>
        <p:nvSpPr>
          <p:cNvPr id="12" name="2 Subtítulo"/>
          <p:cNvSpPr txBox="1">
            <a:spLocks/>
          </p:cNvSpPr>
          <p:nvPr/>
        </p:nvSpPr>
        <p:spPr bwMode="auto">
          <a:xfrm>
            <a:off x="1371600" y="6550422"/>
            <a:ext cx="64008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s-MX" sz="1200" b="1" dirty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México, D.F.• </a:t>
            </a:r>
            <a:r>
              <a:rPr lang="es-MX" sz="1200" b="1" dirty="0" smtClean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Febrero de 2015</a:t>
            </a:r>
            <a:endParaRPr lang="es-MX" sz="1200" b="1" dirty="0">
              <a:solidFill>
                <a:schemeClr val="bg1"/>
              </a:solidFill>
              <a:latin typeface="Calibri" pitchFamily="34" charset="0"/>
              <a:ea typeface="MS PGothic" charset="0"/>
              <a:cs typeface="MS PGothic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871699" y="1455167"/>
            <a:ext cx="5220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rgbClr val="4F4F4F"/>
                </a:solidFill>
                <a:latin typeface="Calibri" pitchFamily="34" charset="0"/>
              </a:rPr>
              <a:t>DISTRIBUCIÓN FAIS POR RUBRO DE EDUCACIÓN </a:t>
            </a:r>
          </a:p>
          <a:p>
            <a:pPr algn="ctr"/>
            <a:r>
              <a:rPr lang="es-MX" sz="1200" dirty="0" smtClean="0">
                <a:solidFill>
                  <a:srgbClr val="4F4F4F"/>
                </a:solidFill>
                <a:latin typeface="Calibri" pitchFamily="34" charset="0"/>
              </a:rPr>
              <a:t>(POR ENTIDAD )</a:t>
            </a:r>
          </a:p>
        </p:txBody>
      </p:sp>
    </p:spTree>
    <p:extLst>
      <p:ext uri="{BB962C8B-B14F-4D97-AF65-F5344CB8AC3E}">
        <p14:creationId xmlns:p14="http://schemas.microsoft.com/office/powerpoint/2010/main" val="344685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>
            <a:off x="107504" y="1340768"/>
            <a:ext cx="4014192" cy="0"/>
          </a:xfrm>
          <a:prstGeom prst="line">
            <a:avLst/>
          </a:prstGeom>
          <a:ln w="19050"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716016" y="1340768"/>
            <a:ext cx="4014192" cy="0"/>
          </a:xfrm>
          <a:prstGeom prst="line">
            <a:avLst/>
          </a:prstGeom>
          <a:ln w="19050">
            <a:solidFill>
              <a:srgbClr val="00863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://www.mayfe.com.mx/mayfe/img/sedeso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428107"/>
            <a:ext cx="2196244" cy="84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35496" y="525267"/>
            <a:ext cx="4014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s-MX" altLang="es-MX" b="1" dirty="0">
                <a:solidFill>
                  <a:srgbClr val="005426"/>
                </a:solidFill>
                <a:latin typeface="Calibri" pitchFamily="34" charset="0"/>
              </a:rPr>
              <a:t>FONDO DE APORTACIONES PARA LA INFRAESTRUCTURA SOCIAL </a:t>
            </a:r>
            <a:r>
              <a:rPr lang="es-MX" altLang="es-MX" b="1" dirty="0">
                <a:solidFill>
                  <a:srgbClr val="C00000"/>
                </a:solidFill>
                <a:latin typeface="Calibri" pitchFamily="34" charset="0"/>
              </a:rPr>
              <a:t>F A I S 2014</a:t>
            </a:r>
          </a:p>
        </p:txBody>
      </p:sp>
      <p:pic>
        <p:nvPicPr>
          <p:cNvPr id="13" name="Imagen 2" descr="portada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/>
        </p:blipFill>
        <p:spPr bwMode="auto">
          <a:xfrm>
            <a:off x="0" y="1452459"/>
            <a:ext cx="9144000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565262"/>
              </p:ext>
            </p:extLst>
          </p:nvPr>
        </p:nvGraphicFramePr>
        <p:xfrm>
          <a:off x="251520" y="1916827"/>
          <a:ext cx="8478688" cy="42484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/>
                <a:gridCol w="1911917"/>
                <a:gridCol w="1832499"/>
                <a:gridCol w="1656184"/>
                <a:gridCol w="1565920"/>
              </a:tblGrid>
              <a:tr h="236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ENTIDAD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756" marR="6756" marT="67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FAIS 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756" marR="60808" marT="67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FISE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756" marR="60808" marT="67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FISMDF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756" marR="60808" marT="67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Proyectos de Educación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756" marR="6756" marT="67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515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MORELOS</a:t>
                      </a:r>
                    </a:p>
                  </a:txBody>
                  <a:tcPr marL="9525" marR="9525" marT="9525" marB="0"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26,445,058.72 </a:t>
                      </a:r>
                    </a:p>
                  </a:txBody>
                  <a:tcPr marL="9525" marR="9525" marT="9525" marB="0"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26,445,058.72 </a:t>
                      </a:r>
                    </a:p>
                  </a:txBody>
                  <a:tcPr marL="9525" marR="9525" marT="9525" marB="0"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5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NAYARIT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14,252,666.68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14,252,666.68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5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NUEVO LEON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19,052,586.45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19,052,586.45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5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OAXACA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457,523,004.96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457,523,004.96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1,014</a:t>
                      </a:r>
                      <a:endParaRPr lang="es-MX" sz="100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5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PUEBLA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682,558,770.22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84,600,000.00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597,958,770.22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869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5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QUERETARO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52,255,702.49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52,255,702.49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149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5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QUINTANA ROO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54,779,957.39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9,328,938.42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45,451,018.97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5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SAN LUIS POTOSI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111,997,170.12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111,997,170.12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415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5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SINALOA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79,310,493.11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3,417,433.25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75,893,059.86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355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5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SONORA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10,703,915.88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10,703,915.88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91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5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TABASCO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35,207,338.46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35,207,338.46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206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5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TAMAULIPAS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81,052,808.99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1,012,871.42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80,039,937.57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240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5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TLAXCALA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18,442,674.10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18,442,674.10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5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VERACRUZ</a:t>
                      </a:r>
                      <a:endParaRPr lang="es-MX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781,137,127.96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781,137,127.96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2,224</a:t>
                      </a:r>
                      <a:endParaRPr lang="es-MX" sz="100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58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YUCATAN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55,177,221.41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55,177,221.41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127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848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ZACATECAS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16,234,390.72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             -  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$                 16,234,390.72 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CuadroTexto 10"/>
          <p:cNvSpPr txBox="1"/>
          <p:nvPr/>
        </p:nvSpPr>
        <p:spPr>
          <a:xfrm>
            <a:off x="179512" y="6191726"/>
            <a:ext cx="36724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b="1" dirty="0" smtClean="0">
                <a:solidFill>
                  <a:srgbClr val="515151"/>
                </a:solidFill>
                <a:latin typeface="Calibri" panose="020F0502020204030204" pitchFamily="34" charset="0"/>
              </a:rPr>
              <a:t>Fuente: </a:t>
            </a:r>
            <a:r>
              <a:rPr lang="es-MX" sz="1050" dirty="0" smtClean="0">
                <a:solidFill>
                  <a:srgbClr val="5C5C5C"/>
                </a:solidFill>
                <a:latin typeface="Calibri" panose="020F0502020204030204" pitchFamily="34" charset="0"/>
              </a:rPr>
              <a:t>Elaboración propia con información de la MIDS 2014</a:t>
            </a:r>
            <a:endParaRPr lang="es-MX" sz="1050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2 Subtítulo"/>
          <p:cNvSpPr txBox="1">
            <a:spLocks/>
          </p:cNvSpPr>
          <p:nvPr/>
        </p:nvSpPr>
        <p:spPr bwMode="auto">
          <a:xfrm>
            <a:off x="1371600" y="6550422"/>
            <a:ext cx="64008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s-MX" sz="1200" b="1" dirty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México, D.F.• </a:t>
            </a:r>
            <a:r>
              <a:rPr lang="es-MX" sz="1200" b="1" dirty="0" smtClean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Febrero de 2015</a:t>
            </a:r>
            <a:endParaRPr lang="es-MX" sz="1200" b="1" dirty="0">
              <a:solidFill>
                <a:schemeClr val="bg1"/>
              </a:solidFill>
              <a:latin typeface="Calibri" pitchFamily="34" charset="0"/>
              <a:ea typeface="MS PGothic" charset="0"/>
              <a:cs typeface="MS PGothic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871699" y="1455167"/>
            <a:ext cx="5220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rgbClr val="4F4F4F"/>
                </a:solidFill>
                <a:latin typeface="Calibri" pitchFamily="34" charset="0"/>
              </a:rPr>
              <a:t>DISTRIBUCIÓN FAIS POR RUBRO DE EDUCACIÓN </a:t>
            </a:r>
          </a:p>
          <a:p>
            <a:pPr algn="ctr"/>
            <a:r>
              <a:rPr lang="es-MX" sz="1200" dirty="0" smtClean="0">
                <a:solidFill>
                  <a:srgbClr val="4F4F4F"/>
                </a:solidFill>
                <a:latin typeface="Calibri" pitchFamily="34" charset="0"/>
              </a:rPr>
              <a:t>(POR ENTIDAD )</a:t>
            </a:r>
          </a:p>
        </p:txBody>
      </p:sp>
    </p:spTree>
    <p:extLst>
      <p:ext uri="{BB962C8B-B14F-4D97-AF65-F5344CB8AC3E}">
        <p14:creationId xmlns:p14="http://schemas.microsoft.com/office/powerpoint/2010/main" val="31523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accent1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755576" y="3356992"/>
            <a:ext cx="7776864" cy="0"/>
          </a:xfrm>
          <a:prstGeom prst="line">
            <a:avLst/>
          </a:prstGeom>
          <a:ln w="28575"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ángulo 2"/>
          <p:cNvSpPr/>
          <p:nvPr/>
        </p:nvSpPr>
        <p:spPr>
          <a:xfrm>
            <a:off x="2286000" y="2744921"/>
            <a:ext cx="4572000" cy="19082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800" b="1" dirty="0"/>
              <a:t>GRACIAS</a:t>
            </a:r>
          </a:p>
          <a:p>
            <a:pPr algn="ctr">
              <a:defRPr/>
            </a:pPr>
            <a:endParaRPr lang="es-MX" b="1" dirty="0"/>
          </a:p>
          <a:p>
            <a:pPr algn="ctr">
              <a:defRPr/>
            </a:pPr>
            <a:r>
              <a:rPr lang="es-MX" b="1" dirty="0"/>
              <a:t>Ing. Ariel Álvarez Fernández</a:t>
            </a:r>
          </a:p>
          <a:p>
            <a:pPr algn="ctr">
              <a:defRPr/>
            </a:pPr>
            <a:r>
              <a:rPr lang="es-MX" b="1" dirty="0">
                <a:solidFill>
                  <a:srgbClr val="626262"/>
                </a:solidFill>
              </a:rPr>
              <a:t>Director General de Desarrollo Regional </a:t>
            </a:r>
          </a:p>
          <a:p>
            <a:pPr algn="ctr">
              <a:defRPr/>
            </a:pPr>
            <a:r>
              <a:rPr lang="es-MX" b="1" dirty="0">
                <a:solidFill>
                  <a:srgbClr val="626262"/>
                </a:solidFill>
              </a:rPr>
              <a:t>SEDESOL</a:t>
            </a:r>
          </a:p>
          <a:p>
            <a:pPr algn="ctr">
              <a:defRPr/>
            </a:pPr>
            <a:r>
              <a:rPr lang="es-MX" b="1" dirty="0">
                <a:solidFill>
                  <a:srgbClr val="0000CC"/>
                </a:solidFill>
              </a:rPr>
              <a:t>ariel.alvarez@sedesol.gob.mx</a:t>
            </a:r>
          </a:p>
        </p:txBody>
      </p:sp>
    </p:spTree>
    <p:extLst>
      <p:ext uri="{BB962C8B-B14F-4D97-AF65-F5344CB8AC3E}">
        <p14:creationId xmlns:p14="http://schemas.microsoft.com/office/powerpoint/2010/main" val="271475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7504" y="550421"/>
            <a:ext cx="4014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s-MX" altLang="es-MX" b="1" dirty="0">
                <a:solidFill>
                  <a:srgbClr val="005426"/>
                </a:solidFill>
                <a:latin typeface="Calibri" pitchFamily="34" charset="0"/>
              </a:rPr>
              <a:t>FONDO DE APORTACIONES PARA LA INFRAESTRUCTURA SOCIAL </a:t>
            </a:r>
            <a:r>
              <a:rPr lang="es-MX" altLang="es-MX" b="1" dirty="0" smtClean="0">
                <a:solidFill>
                  <a:srgbClr val="C00000"/>
                </a:solidFill>
                <a:latin typeface="Calibri" pitchFamily="34" charset="0"/>
              </a:rPr>
              <a:t>FAIS </a:t>
            </a:r>
            <a:r>
              <a:rPr lang="es-MX" altLang="es-MX" b="1" dirty="0">
                <a:solidFill>
                  <a:srgbClr val="C00000"/>
                </a:solidFill>
                <a:latin typeface="Calibri" pitchFamily="34" charset="0"/>
              </a:rPr>
              <a:t>2014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107504" y="1340768"/>
            <a:ext cx="4014192" cy="0"/>
          </a:xfrm>
          <a:prstGeom prst="line">
            <a:avLst/>
          </a:prstGeom>
          <a:ln w="19050"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716016" y="1340768"/>
            <a:ext cx="4014192" cy="0"/>
          </a:xfrm>
          <a:prstGeom prst="line">
            <a:avLst/>
          </a:prstGeom>
          <a:ln w="19050">
            <a:solidFill>
              <a:srgbClr val="00863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://www.mayfe.com.mx/mayfe/img/sedeso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428107"/>
            <a:ext cx="2196244" cy="84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2" descr="portada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/>
        </p:blipFill>
        <p:spPr bwMode="auto">
          <a:xfrm>
            <a:off x="0" y="1412776"/>
            <a:ext cx="9144000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2 Subtítulo"/>
          <p:cNvSpPr txBox="1">
            <a:spLocks/>
          </p:cNvSpPr>
          <p:nvPr/>
        </p:nvSpPr>
        <p:spPr bwMode="auto">
          <a:xfrm>
            <a:off x="1371600" y="6550422"/>
            <a:ext cx="64008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s-MX" sz="1200" b="1" dirty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México, D.F.• </a:t>
            </a:r>
            <a:r>
              <a:rPr lang="es-MX" sz="1200" b="1" dirty="0" smtClean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Febrero de 2015</a:t>
            </a:r>
            <a:endParaRPr lang="es-MX" sz="1200" b="1" dirty="0">
              <a:solidFill>
                <a:schemeClr val="bg1"/>
              </a:solidFill>
              <a:latin typeface="Calibri" pitchFamily="34" charset="0"/>
              <a:ea typeface="MS PGothic" charset="0"/>
              <a:cs typeface="MS PGothic" charset="0"/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757236" y="2084672"/>
            <a:ext cx="2647375" cy="2700663"/>
          </a:xfrm>
          <a:prstGeom prst="ellipse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CuadroTexto"/>
          <p:cNvSpPr txBox="1"/>
          <p:nvPr/>
        </p:nvSpPr>
        <p:spPr>
          <a:xfrm>
            <a:off x="-136199" y="3010975"/>
            <a:ext cx="4348159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rgbClr val="FF0000"/>
                </a:solidFill>
              </a:rPr>
              <a:t>14,377</a:t>
            </a:r>
            <a:r>
              <a:rPr lang="es-MX" sz="4400" b="1" dirty="0" smtClean="0">
                <a:solidFill>
                  <a:srgbClr val="00B050"/>
                </a:solidFill>
              </a:rPr>
              <a:t> </a:t>
            </a:r>
            <a:endParaRPr lang="es-MX" sz="4400" b="1" dirty="0">
              <a:solidFill>
                <a:srgbClr val="00B050"/>
              </a:solidFill>
            </a:endParaRPr>
          </a:p>
          <a:p>
            <a:pPr algn="ctr"/>
            <a:r>
              <a:rPr lang="es-MX" sz="1200" b="1" dirty="0" smtClean="0">
                <a:solidFill>
                  <a:srgbClr val="606060"/>
                </a:solidFill>
              </a:rPr>
              <a:t>PROYECTOS </a:t>
            </a:r>
          </a:p>
          <a:p>
            <a:pPr algn="ctr"/>
            <a:r>
              <a:rPr lang="es-MX" sz="1200" b="1" dirty="0" smtClean="0">
                <a:solidFill>
                  <a:srgbClr val="606060"/>
                </a:solidFill>
              </a:rPr>
              <a:t>DE EDUCACIÓN</a:t>
            </a:r>
          </a:p>
          <a:p>
            <a:pPr algn="ctr"/>
            <a:r>
              <a:rPr lang="es-MX" sz="1200" b="1" dirty="0" smtClean="0">
                <a:solidFill>
                  <a:srgbClr val="606060"/>
                </a:solidFill>
              </a:rPr>
              <a:t>REALIZADOS</a:t>
            </a:r>
          </a:p>
        </p:txBody>
      </p:sp>
      <p:sp>
        <p:nvSpPr>
          <p:cNvPr id="15" name="CuadroTexto 9"/>
          <p:cNvSpPr txBox="1"/>
          <p:nvPr/>
        </p:nvSpPr>
        <p:spPr>
          <a:xfrm>
            <a:off x="2699792" y="6191726"/>
            <a:ext cx="43924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515151"/>
                </a:solidFill>
                <a:latin typeface="Calibri" panose="020F0502020204030204" pitchFamily="34" charset="0"/>
              </a:rPr>
              <a:t>Fuente: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Elaboración propia con información de la MIDS 2014</a:t>
            </a:r>
            <a:endParaRPr lang="es-MX" sz="1100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1668594" y="2222154"/>
            <a:ext cx="735140" cy="877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dirty="0">
                <a:solidFill>
                  <a:srgbClr val="C00000"/>
                </a:solidFill>
                <a:sym typeface="Webdings"/>
              </a:rPr>
              <a:t></a:t>
            </a:r>
            <a:endParaRPr lang="es-MX" sz="5400" dirty="0">
              <a:solidFill>
                <a:srgbClr val="C00000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837751" y="4840737"/>
            <a:ext cx="2736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srgbClr val="C08308"/>
                </a:solidFill>
                <a:latin typeface="Calibri" pitchFamily="34" charset="0"/>
              </a:rPr>
              <a:t>$ </a:t>
            </a:r>
            <a:r>
              <a:rPr lang="es-MX" sz="2400" b="1" dirty="0" smtClean="0">
                <a:solidFill>
                  <a:srgbClr val="C08308"/>
                </a:solidFill>
                <a:latin typeface="Calibri" pitchFamily="34" charset="0"/>
              </a:rPr>
              <a:t>4,952,938,452.35</a:t>
            </a:r>
            <a:endParaRPr lang="es-MX" sz="2400" b="1" dirty="0">
              <a:solidFill>
                <a:srgbClr val="C08308"/>
              </a:solidFill>
              <a:latin typeface="Calibri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328599" y="5295835"/>
            <a:ext cx="1779351" cy="869469"/>
          </a:xfrm>
          <a:prstGeom prst="rect">
            <a:avLst/>
          </a:prstGeom>
          <a:solidFill>
            <a:schemeClr val="bg1"/>
          </a:solidFill>
          <a:ln w="19050">
            <a:solidFill>
              <a:srgbClr val="E19909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solidFill>
                  <a:srgbClr val="E1990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</a:t>
            </a:r>
            <a:r>
              <a:rPr lang="es-MX" sz="2800" b="1" dirty="0">
                <a:solidFill>
                  <a:srgbClr val="F7B73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</a:t>
            </a:r>
            <a:endParaRPr lang="es-MX" sz="2800" b="1" dirty="0">
              <a:solidFill>
                <a:srgbClr val="F7B737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es-MX" sz="1200" b="1" dirty="0" smtClean="0">
                <a:solidFill>
                  <a:srgbClr val="E1990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7,121,798</a:t>
            </a:r>
            <a:endParaRPr lang="es-MX" sz="1200" b="1" dirty="0">
              <a:solidFill>
                <a:srgbClr val="E1990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es-MX" sz="1050" dirty="0">
                <a:solidFill>
                  <a:srgbClr val="E1990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Beneficios a la Población 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2205904" y="5295834"/>
            <a:ext cx="1776723" cy="869469"/>
          </a:xfrm>
          <a:prstGeom prst="rect">
            <a:avLst/>
          </a:prstGeom>
          <a:solidFill>
            <a:schemeClr val="bg1"/>
          </a:solidFill>
          <a:ln w="19050">
            <a:solidFill>
              <a:srgbClr val="E19909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solidFill>
                  <a:srgbClr val="E1990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 </a:t>
            </a:r>
            <a:r>
              <a:rPr lang="es-MX" sz="2800" b="1" dirty="0">
                <a:solidFill>
                  <a:srgbClr val="F7B73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</a:t>
            </a:r>
            <a:r>
              <a:rPr lang="es-MX" sz="2800" b="1" dirty="0" smtClean="0">
                <a:solidFill>
                  <a:srgbClr val="E1990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 </a:t>
            </a:r>
          </a:p>
          <a:p>
            <a:pPr algn="ctr"/>
            <a:r>
              <a:rPr lang="es-MX" sz="1200" b="1" dirty="0" smtClean="0">
                <a:solidFill>
                  <a:srgbClr val="E1990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1,744,002</a:t>
            </a:r>
            <a:endParaRPr lang="es-MX" sz="1200" b="1" dirty="0">
              <a:solidFill>
                <a:srgbClr val="E1990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es-MX" sz="1050" dirty="0">
                <a:solidFill>
                  <a:srgbClr val="E1990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Beneficios a </a:t>
            </a:r>
            <a:r>
              <a:rPr lang="es-MX" sz="1050" dirty="0" smtClean="0">
                <a:solidFill>
                  <a:srgbClr val="E1990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Viviendas </a:t>
            </a:r>
            <a:endParaRPr lang="es-MX" sz="1050" dirty="0">
              <a:solidFill>
                <a:srgbClr val="E1990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21 Elipse"/>
          <p:cNvSpPr/>
          <p:nvPr/>
        </p:nvSpPr>
        <p:spPr>
          <a:xfrm>
            <a:off x="4641136" y="2982844"/>
            <a:ext cx="1391126" cy="1419128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51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3" name="22 Rectángulo"/>
          <p:cNvSpPr/>
          <p:nvPr/>
        </p:nvSpPr>
        <p:spPr>
          <a:xfrm>
            <a:off x="5060701" y="2966115"/>
            <a:ext cx="5509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>
                <a:solidFill>
                  <a:srgbClr val="0070C0"/>
                </a:solidFill>
                <a:sym typeface="Webdings"/>
              </a:rPr>
              <a:t></a:t>
            </a:r>
            <a:endParaRPr lang="es-MX" sz="2800" dirty="0">
              <a:solidFill>
                <a:srgbClr val="0070C0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355976" y="4475493"/>
            <a:ext cx="20008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000" b="1" dirty="0">
                <a:solidFill>
                  <a:srgbClr val="C08308"/>
                </a:solidFill>
                <a:latin typeface="Calibri" pitchFamily="34" charset="0"/>
              </a:rPr>
              <a:t>$ </a:t>
            </a:r>
            <a:r>
              <a:rPr lang="es-MX" sz="2000" b="1" dirty="0" smtClean="0">
                <a:solidFill>
                  <a:srgbClr val="C08308"/>
                </a:solidFill>
                <a:latin typeface="Calibri" pitchFamily="34" charset="0"/>
              </a:rPr>
              <a:t>107,416,698.15</a:t>
            </a:r>
            <a:endParaRPr lang="es-MX" sz="2000" b="1" dirty="0">
              <a:solidFill>
                <a:srgbClr val="C08308"/>
              </a:solidFill>
              <a:latin typeface="Calibri" pitchFamily="34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4732779" y="3398163"/>
            <a:ext cx="1238131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solidFill>
                  <a:srgbClr val="00B0F0"/>
                </a:solidFill>
              </a:rPr>
              <a:t>218</a:t>
            </a:r>
            <a:r>
              <a:rPr lang="es-MX" sz="2000" b="1" dirty="0">
                <a:solidFill>
                  <a:srgbClr val="00B0F0"/>
                </a:solidFill>
              </a:rPr>
              <a:t> </a:t>
            </a:r>
          </a:p>
          <a:p>
            <a:pPr algn="ctr"/>
            <a:r>
              <a:rPr lang="es-MX" sz="700" b="1" dirty="0">
                <a:solidFill>
                  <a:srgbClr val="5A5A5A"/>
                </a:solidFill>
              </a:rPr>
              <a:t>PROYECTOS </a:t>
            </a:r>
          </a:p>
          <a:p>
            <a:pPr algn="ctr"/>
            <a:r>
              <a:rPr lang="es-MX" sz="700" b="1" dirty="0">
                <a:solidFill>
                  <a:srgbClr val="5A5A5A"/>
                </a:solidFill>
              </a:rPr>
              <a:t>DE EDUCACIÓN</a:t>
            </a:r>
          </a:p>
          <a:p>
            <a:pPr algn="ctr"/>
            <a:r>
              <a:rPr lang="es-MX" sz="700" b="1" dirty="0">
                <a:solidFill>
                  <a:srgbClr val="5A5A5A"/>
                </a:solidFill>
              </a:rPr>
              <a:t>REALIZADOS</a:t>
            </a:r>
          </a:p>
        </p:txBody>
      </p:sp>
      <p:sp>
        <p:nvSpPr>
          <p:cNvPr id="26" name="25 Elipse"/>
          <p:cNvSpPr/>
          <p:nvPr/>
        </p:nvSpPr>
        <p:spPr>
          <a:xfrm>
            <a:off x="7150997" y="2982844"/>
            <a:ext cx="1391126" cy="1419128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8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7" name="26 Rectángulo"/>
          <p:cNvSpPr/>
          <p:nvPr/>
        </p:nvSpPr>
        <p:spPr>
          <a:xfrm>
            <a:off x="7590793" y="2984231"/>
            <a:ext cx="5509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>
                <a:solidFill>
                  <a:srgbClr val="009242"/>
                </a:solidFill>
                <a:sym typeface="Webdings"/>
              </a:rPr>
              <a:t></a:t>
            </a:r>
            <a:endParaRPr lang="es-MX" sz="2800" dirty="0">
              <a:solidFill>
                <a:srgbClr val="009242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6768054" y="4475493"/>
            <a:ext cx="21964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000" b="1" dirty="0">
                <a:solidFill>
                  <a:srgbClr val="C08308"/>
                </a:solidFill>
                <a:latin typeface="Calibri" pitchFamily="34" charset="0"/>
              </a:rPr>
              <a:t>$ 4,845,521,754.20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7242640" y="3398163"/>
            <a:ext cx="123813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B050"/>
                </a:solidFill>
              </a:rPr>
              <a:t>14,159</a:t>
            </a:r>
            <a:r>
              <a:rPr lang="es-MX" sz="2000" b="1" dirty="0" smtClean="0">
                <a:solidFill>
                  <a:srgbClr val="00B0F0"/>
                </a:solidFill>
              </a:rPr>
              <a:t> </a:t>
            </a:r>
            <a:endParaRPr lang="es-MX" sz="2000" b="1" dirty="0">
              <a:solidFill>
                <a:srgbClr val="00B0F0"/>
              </a:solidFill>
            </a:endParaRPr>
          </a:p>
          <a:p>
            <a:pPr algn="ctr"/>
            <a:r>
              <a:rPr lang="es-MX" sz="700" b="1" dirty="0">
                <a:solidFill>
                  <a:srgbClr val="5A5A5A"/>
                </a:solidFill>
              </a:rPr>
              <a:t>PROYECTOS </a:t>
            </a:r>
          </a:p>
          <a:p>
            <a:pPr algn="ctr"/>
            <a:r>
              <a:rPr lang="es-MX" sz="700" b="1" dirty="0">
                <a:solidFill>
                  <a:srgbClr val="5A5A5A"/>
                </a:solidFill>
              </a:rPr>
              <a:t>DE EDUCACIÓN</a:t>
            </a:r>
          </a:p>
          <a:p>
            <a:pPr algn="ctr"/>
            <a:r>
              <a:rPr lang="es-MX" sz="700" b="1" dirty="0">
                <a:solidFill>
                  <a:srgbClr val="5A5A5A"/>
                </a:solidFill>
              </a:rPr>
              <a:t>REALIZADOS</a:t>
            </a:r>
          </a:p>
        </p:txBody>
      </p:sp>
      <p:sp>
        <p:nvSpPr>
          <p:cNvPr id="30" name="29 Igual que"/>
          <p:cNvSpPr/>
          <p:nvPr/>
        </p:nvSpPr>
        <p:spPr>
          <a:xfrm>
            <a:off x="3779912" y="3507451"/>
            <a:ext cx="432048" cy="484021"/>
          </a:xfrm>
          <a:prstGeom prst="mathEqual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1" name="30 Más"/>
          <p:cNvSpPr/>
          <p:nvPr/>
        </p:nvSpPr>
        <p:spPr>
          <a:xfrm>
            <a:off x="6316172" y="3507451"/>
            <a:ext cx="416068" cy="432048"/>
          </a:xfrm>
          <a:prstGeom prst="mathPlu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2" name="31 CuadroTexto"/>
          <p:cNvSpPr txBox="1"/>
          <p:nvPr/>
        </p:nvSpPr>
        <p:spPr>
          <a:xfrm>
            <a:off x="4816768" y="2499339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5392"/>
                </a:solidFill>
                <a:latin typeface="Calibri" pitchFamily="34" charset="0"/>
              </a:rPr>
              <a:t>FISE</a:t>
            </a:r>
            <a:endParaRPr lang="es-MX" sz="2400" b="1" dirty="0">
              <a:solidFill>
                <a:srgbClr val="005392"/>
              </a:solidFill>
              <a:latin typeface="Calibri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7290207" y="2499339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602B"/>
                </a:solidFill>
                <a:latin typeface="Calibri" pitchFamily="34" charset="0"/>
              </a:rPr>
              <a:t>FISMDF</a:t>
            </a:r>
            <a:endParaRPr lang="es-MX" sz="2400" b="1" dirty="0">
              <a:solidFill>
                <a:srgbClr val="00602B"/>
              </a:solidFill>
              <a:latin typeface="Calibri" pitchFamily="34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71499" y="1412776"/>
            <a:ext cx="4644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srgbClr val="4F4F4F"/>
                </a:solidFill>
              </a:rPr>
              <a:t>DISTRIBUCIÓN FAIS – </a:t>
            </a:r>
            <a:r>
              <a:rPr lang="es-MX" sz="1200" dirty="0" smtClean="0">
                <a:solidFill>
                  <a:srgbClr val="4F4F4F"/>
                </a:solidFill>
              </a:rPr>
              <a:t>RUBRO DE EDUCACIÓN </a:t>
            </a:r>
          </a:p>
          <a:p>
            <a:endParaRPr lang="es-MX" sz="1200" dirty="0">
              <a:solidFill>
                <a:srgbClr val="4F4F4F"/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403648" y="1616983"/>
            <a:ext cx="1094522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</a:rPr>
              <a:t>FAIS</a:t>
            </a:r>
            <a:endParaRPr lang="es-MX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53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7504" y="550421"/>
            <a:ext cx="4014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s-MX" altLang="es-MX" b="1" dirty="0">
                <a:solidFill>
                  <a:srgbClr val="005426"/>
                </a:solidFill>
                <a:latin typeface="Calibri" pitchFamily="34" charset="0"/>
              </a:rPr>
              <a:t>FONDO DE APORTACIONES PARA LA INFRAESTRUCTURA SOCIAL </a:t>
            </a:r>
            <a:r>
              <a:rPr lang="es-MX" altLang="es-MX" b="1" dirty="0" smtClean="0">
                <a:solidFill>
                  <a:srgbClr val="C00000"/>
                </a:solidFill>
                <a:latin typeface="Calibri" pitchFamily="34" charset="0"/>
              </a:rPr>
              <a:t>FAIS </a:t>
            </a:r>
            <a:r>
              <a:rPr lang="es-MX" altLang="es-MX" b="1" dirty="0">
                <a:solidFill>
                  <a:srgbClr val="C00000"/>
                </a:solidFill>
                <a:latin typeface="Calibri" pitchFamily="34" charset="0"/>
              </a:rPr>
              <a:t>2014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107504" y="1340768"/>
            <a:ext cx="4014192" cy="0"/>
          </a:xfrm>
          <a:prstGeom prst="line">
            <a:avLst/>
          </a:prstGeom>
          <a:ln w="19050"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716016" y="1340768"/>
            <a:ext cx="4014192" cy="0"/>
          </a:xfrm>
          <a:prstGeom prst="line">
            <a:avLst/>
          </a:prstGeom>
          <a:ln w="19050">
            <a:solidFill>
              <a:srgbClr val="00863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://www.mayfe.com.mx/mayfe/img/sedeso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428107"/>
            <a:ext cx="2196244" cy="84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2" descr="portada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/>
        </p:blipFill>
        <p:spPr bwMode="auto">
          <a:xfrm>
            <a:off x="0" y="1412776"/>
            <a:ext cx="9144000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2 Subtítulo"/>
          <p:cNvSpPr txBox="1">
            <a:spLocks/>
          </p:cNvSpPr>
          <p:nvPr/>
        </p:nvSpPr>
        <p:spPr bwMode="auto">
          <a:xfrm>
            <a:off x="1371600" y="6550422"/>
            <a:ext cx="64008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s-MX" sz="1200" b="1" dirty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México, D.F.• </a:t>
            </a:r>
            <a:r>
              <a:rPr lang="es-MX" sz="1200" b="1" dirty="0" smtClean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Febrero de 2015</a:t>
            </a:r>
            <a:endParaRPr lang="es-MX" sz="1200" b="1" dirty="0">
              <a:solidFill>
                <a:schemeClr val="bg1"/>
              </a:solidFill>
              <a:latin typeface="Calibri" pitchFamily="34" charset="0"/>
              <a:ea typeface="MS PGothic" charset="0"/>
              <a:cs typeface="MS PGothic" charset="0"/>
            </a:endParaRPr>
          </a:p>
        </p:txBody>
      </p:sp>
      <p:sp>
        <p:nvSpPr>
          <p:cNvPr id="21" name="CuadroTexto 9"/>
          <p:cNvSpPr txBox="1"/>
          <p:nvPr/>
        </p:nvSpPr>
        <p:spPr>
          <a:xfrm>
            <a:off x="2627784" y="6119718"/>
            <a:ext cx="43924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515151"/>
                </a:solidFill>
                <a:latin typeface="Calibri" panose="020F0502020204030204" pitchFamily="34" charset="0"/>
              </a:rPr>
              <a:t>Fuente: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Elaboración propia con información de la MIDS 2014</a:t>
            </a:r>
          </a:p>
        </p:txBody>
      </p:sp>
      <p:graphicFrame>
        <p:nvGraphicFramePr>
          <p:cNvPr id="12" name="11 Gráfico"/>
          <p:cNvGraphicFramePr/>
          <p:nvPr>
            <p:extLst>
              <p:ext uri="{D42A27DB-BD31-4B8C-83A1-F6EECF244321}">
                <p14:modId xmlns:p14="http://schemas.microsoft.com/office/powerpoint/2010/main" val="2455082057"/>
              </p:ext>
            </p:extLst>
          </p:nvPr>
        </p:nvGraphicFramePr>
        <p:xfrm>
          <a:off x="899592" y="1484784"/>
          <a:ext cx="6912768" cy="475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4107904" y="2778034"/>
            <a:ext cx="35604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9A0000"/>
                </a:solidFill>
                <a:latin typeface="Calibri" pitchFamily="34" charset="0"/>
              </a:rPr>
              <a:t>14,377 </a:t>
            </a:r>
          </a:p>
          <a:p>
            <a:pPr algn="ctr"/>
            <a:r>
              <a:rPr lang="es-MX" sz="2000" dirty="0" smtClean="0">
                <a:solidFill>
                  <a:srgbClr val="9A0000"/>
                </a:solidFill>
                <a:latin typeface="Calibri" pitchFamily="34" charset="0"/>
              </a:rPr>
              <a:t>Proyectos </a:t>
            </a:r>
            <a:r>
              <a:rPr lang="es-MX" sz="2000" dirty="0">
                <a:solidFill>
                  <a:srgbClr val="9A0000"/>
                </a:solidFill>
                <a:latin typeface="Calibri" pitchFamily="34" charset="0"/>
              </a:rPr>
              <a:t>de </a:t>
            </a:r>
            <a:r>
              <a:rPr lang="es-MX" sz="2000" dirty="0" smtClean="0">
                <a:solidFill>
                  <a:srgbClr val="9A0000"/>
                </a:solidFill>
                <a:latin typeface="Calibri" pitchFamily="34" charset="0"/>
              </a:rPr>
              <a:t>Educación por </a:t>
            </a:r>
          </a:p>
          <a:p>
            <a:pPr algn="ctr"/>
            <a:r>
              <a:rPr lang="es-MX" sz="3200" b="1" dirty="0" smtClean="0">
                <a:solidFill>
                  <a:srgbClr val="C08308"/>
                </a:solidFill>
                <a:latin typeface="Calibri" pitchFamily="34" charset="0"/>
              </a:rPr>
              <a:t>$ 4,952,938,452.35</a:t>
            </a:r>
            <a:endParaRPr lang="es-MX" sz="32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85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7504" y="550421"/>
            <a:ext cx="4014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s-MX" altLang="es-MX" b="1" dirty="0">
                <a:solidFill>
                  <a:srgbClr val="005426"/>
                </a:solidFill>
                <a:latin typeface="Calibri" pitchFamily="34" charset="0"/>
              </a:rPr>
              <a:t>FONDO DE APORTACIONES PARA LA INFRAESTRUCTURA SOCIAL </a:t>
            </a:r>
            <a:r>
              <a:rPr lang="es-MX" altLang="es-MX" b="1" dirty="0" smtClean="0">
                <a:solidFill>
                  <a:srgbClr val="C00000"/>
                </a:solidFill>
                <a:latin typeface="Calibri" pitchFamily="34" charset="0"/>
              </a:rPr>
              <a:t>FAIS </a:t>
            </a:r>
            <a:r>
              <a:rPr lang="es-MX" altLang="es-MX" b="1" dirty="0">
                <a:solidFill>
                  <a:srgbClr val="C00000"/>
                </a:solidFill>
                <a:latin typeface="Calibri" pitchFamily="34" charset="0"/>
              </a:rPr>
              <a:t>2014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107504" y="1340768"/>
            <a:ext cx="4014192" cy="0"/>
          </a:xfrm>
          <a:prstGeom prst="line">
            <a:avLst/>
          </a:prstGeom>
          <a:ln w="19050"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716016" y="1340768"/>
            <a:ext cx="4014192" cy="0"/>
          </a:xfrm>
          <a:prstGeom prst="line">
            <a:avLst/>
          </a:prstGeom>
          <a:ln w="19050">
            <a:solidFill>
              <a:srgbClr val="00863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://www.mayfe.com.mx/mayfe/img/sedeso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428107"/>
            <a:ext cx="2196244" cy="84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2" descr="portada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/>
        </p:blipFill>
        <p:spPr bwMode="auto">
          <a:xfrm>
            <a:off x="0" y="1412776"/>
            <a:ext cx="9144000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2 Subtítulo"/>
          <p:cNvSpPr txBox="1">
            <a:spLocks/>
          </p:cNvSpPr>
          <p:nvPr/>
        </p:nvSpPr>
        <p:spPr bwMode="auto">
          <a:xfrm>
            <a:off x="1371600" y="6550422"/>
            <a:ext cx="64008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s-MX" sz="1200" b="1" dirty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México, D.F.• </a:t>
            </a:r>
            <a:r>
              <a:rPr lang="es-MX" sz="1200" b="1" dirty="0" smtClean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Febrero de 2015</a:t>
            </a:r>
            <a:endParaRPr lang="es-MX" sz="1200" b="1" dirty="0">
              <a:solidFill>
                <a:schemeClr val="bg1"/>
              </a:solidFill>
              <a:latin typeface="Calibri" pitchFamily="34" charset="0"/>
              <a:ea typeface="MS PGothic" charset="0"/>
              <a:cs typeface="MS PGothic" charset="0"/>
            </a:endParaRPr>
          </a:p>
        </p:txBody>
      </p:sp>
      <p:sp>
        <p:nvSpPr>
          <p:cNvPr id="21" name="CuadroTexto 9"/>
          <p:cNvSpPr txBox="1"/>
          <p:nvPr/>
        </p:nvSpPr>
        <p:spPr>
          <a:xfrm>
            <a:off x="2411760" y="6237312"/>
            <a:ext cx="43924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smtClean="0">
                <a:solidFill>
                  <a:srgbClr val="515151"/>
                </a:solidFill>
                <a:latin typeface="Calibri" panose="020F0502020204030204" pitchFamily="34" charset="0"/>
              </a:rPr>
              <a:t>Fuente: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Elaboración propia con información de la MIDS 2014</a:t>
            </a:r>
          </a:p>
        </p:txBody>
      </p:sp>
      <p:graphicFrame>
        <p:nvGraphicFramePr>
          <p:cNvPr id="12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9642639"/>
              </p:ext>
            </p:extLst>
          </p:nvPr>
        </p:nvGraphicFramePr>
        <p:xfrm>
          <a:off x="179512" y="1412776"/>
          <a:ext cx="864096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12 Elipse"/>
          <p:cNvSpPr/>
          <p:nvPr/>
        </p:nvSpPr>
        <p:spPr>
          <a:xfrm>
            <a:off x="1549116" y="1916832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smtClean="0">
                <a:solidFill>
                  <a:srgbClr val="007434"/>
                </a:solidFill>
              </a:rPr>
              <a:t>1</a:t>
            </a:r>
            <a:endParaRPr lang="es-MX" b="1" dirty="0">
              <a:solidFill>
                <a:srgbClr val="007434"/>
              </a:solidFill>
            </a:endParaRPr>
          </a:p>
        </p:txBody>
      </p:sp>
      <p:sp>
        <p:nvSpPr>
          <p:cNvPr id="15" name="14 Elipse"/>
          <p:cNvSpPr/>
          <p:nvPr/>
        </p:nvSpPr>
        <p:spPr>
          <a:xfrm>
            <a:off x="2303748" y="2358843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rgbClr val="007434"/>
                </a:solidFill>
              </a:rPr>
              <a:t>2</a:t>
            </a:r>
            <a:endParaRPr lang="es-MX" b="1" dirty="0">
              <a:solidFill>
                <a:srgbClr val="007434"/>
              </a:solidFill>
            </a:endParaRPr>
          </a:p>
        </p:txBody>
      </p:sp>
      <p:sp>
        <p:nvSpPr>
          <p:cNvPr id="17" name="16 Elipse"/>
          <p:cNvSpPr/>
          <p:nvPr/>
        </p:nvSpPr>
        <p:spPr>
          <a:xfrm>
            <a:off x="2951820" y="2780928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rgbClr val="007434"/>
                </a:solidFill>
              </a:rPr>
              <a:t>3</a:t>
            </a:r>
            <a:endParaRPr lang="es-MX" b="1" dirty="0">
              <a:solidFill>
                <a:srgbClr val="007434"/>
              </a:solidFill>
            </a:endParaRPr>
          </a:p>
        </p:txBody>
      </p:sp>
      <p:sp>
        <p:nvSpPr>
          <p:cNvPr id="18" name="17 Elipse"/>
          <p:cNvSpPr/>
          <p:nvPr/>
        </p:nvSpPr>
        <p:spPr>
          <a:xfrm>
            <a:off x="3656670" y="3132398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rgbClr val="8A6900"/>
                </a:solidFill>
              </a:rPr>
              <a:t>4</a:t>
            </a:r>
            <a:endParaRPr lang="es-MX" b="1" dirty="0">
              <a:solidFill>
                <a:srgbClr val="8A6900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03648" y="1844824"/>
            <a:ext cx="2048272" cy="42484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767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7504" y="550421"/>
            <a:ext cx="4014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s-MX" altLang="es-MX" b="1" dirty="0">
                <a:solidFill>
                  <a:srgbClr val="005426"/>
                </a:solidFill>
                <a:latin typeface="Calibri" pitchFamily="34" charset="0"/>
              </a:rPr>
              <a:t>FONDO DE APORTACIONES PARA LA INFRAESTRUCTURA SOCIAL </a:t>
            </a:r>
            <a:r>
              <a:rPr lang="es-MX" altLang="es-MX" b="1" dirty="0" smtClean="0">
                <a:solidFill>
                  <a:srgbClr val="C00000"/>
                </a:solidFill>
                <a:latin typeface="Calibri" pitchFamily="34" charset="0"/>
              </a:rPr>
              <a:t>FAIS </a:t>
            </a:r>
            <a:r>
              <a:rPr lang="es-MX" altLang="es-MX" b="1" dirty="0">
                <a:solidFill>
                  <a:srgbClr val="C00000"/>
                </a:solidFill>
                <a:latin typeface="Calibri" pitchFamily="34" charset="0"/>
              </a:rPr>
              <a:t>2014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107504" y="1340768"/>
            <a:ext cx="4014192" cy="0"/>
          </a:xfrm>
          <a:prstGeom prst="line">
            <a:avLst/>
          </a:prstGeom>
          <a:ln w="19050"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716016" y="1340768"/>
            <a:ext cx="4014192" cy="0"/>
          </a:xfrm>
          <a:prstGeom prst="line">
            <a:avLst/>
          </a:prstGeom>
          <a:ln w="19050">
            <a:solidFill>
              <a:srgbClr val="00863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://www.mayfe.com.mx/mayfe/img/sedeso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428107"/>
            <a:ext cx="2196244" cy="84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2" descr="portada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/>
        </p:blipFill>
        <p:spPr bwMode="auto">
          <a:xfrm>
            <a:off x="0" y="1412776"/>
            <a:ext cx="9144000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2 Subtítulo"/>
          <p:cNvSpPr txBox="1">
            <a:spLocks/>
          </p:cNvSpPr>
          <p:nvPr/>
        </p:nvSpPr>
        <p:spPr bwMode="auto">
          <a:xfrm>
            <a:off x="1371600" y="6550422"/>
            <a:ext cx="64008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s-MX" sz="1200" b="1" dirty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México, D.F.• </a:t>
            </a:r>
            <a:r>
              <a:rPr lang="es-MX" sz="1200" b="1" dirty="0" smtClean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Febrero de 2015</a:t>
            </a:r>
            <a:endParaRPr lang="es-MX" sz="1200" b="1" dirty="0">
              <a:solidFill>
                <a:schemeClr val="bg1"/>
              </a:solidFill>
              <a:latin typeface="Calibri" pitchFamily="34" charset="0"/>
              <a:ea typeface="MS PGothic" charset="0"/>
              <a:cs typeface="MS PGothic" charset="0"/>
            </a:endParaRPr>
          </a:p>
        </p:txBody>
      </p:sp>
      <p:sp>
        <p:nvSpPr>
          <p:cNvPr id="21" name="CuadroTexto 9"/>
          <p:cNvSpPr txBox="1"/>
          <p:nvPr/>
        </p:nvSpPr>
        <p:spPr>
          <a:xfrm>
            <a:off x="2411760" y="6165304"/>
            <a:ext cx="43924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smtClean="0">
                <a:solidFill>
                  <a:srgbClr val="515151"/>
                </a:solidFill>
                <a:latin typeface="Calibri" panose="020F0502020204030204" pitchFamily="34" charset="0"/>
              </a:rPr>
              <a:t>Fuente: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Elaboración propia con información de la MIDS 2014</a:t>
            </a:r>
          </a:p>
        </p:txBody>
      </p:sp>
      <p:graphicFrame>
        <p:nvGraphicFramePr>
          <p:cNvPr id="19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0379078"/>
              </p:ext>
            </p:extLst>
          </p:nvPr>
        </p:nvGraphicFramePr>
        <p:xfrm>
          <a:off x="107504" y="1412777"/>
          <a:ext cx="8622704" cy="4866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19 Elipse"/>
          <p:cNvSpPr/>
          <p:nvPr/>
        </p:nvSpPr>
        <p:spPr>
          <a:xfrm>
            <a:off x="1155576" y="2024844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smtClean="0">
                <a:solidFill>
                  <a:srgbClr val="007434"/>
                </a:solidFill>
              </a:rPr>
              <a:t>1</a:t>
            </a:r>
            <a:endParaRPr lang="es-MX" b="1" dirty="0">
              <a:solidFill>
                <a:srgbClr val="007434"/>
              </a:solidFill>
            </a:endParaRPr>
          </a:p>
        </p:txBody>
      </p:sp>
      <p:sp>
        <p:nvSpPr>
          <p:cNvPr id="22" name="21 Elipse"/>
          <p:cNvSpPr/>
          <p:nvPr/>
        </p:nvSpPr>
        <p:spPr>
          <a:xfrm>
            <a:off x="1957883" y="2736168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rgbClr val="007434"/>
                </a:solidFill>
              </a:rPr>
              <a:t>2</a:t>
            </a:r>
            <a:endParaRPr lang="es-MX" b="1" dirty="0">
              <a:solidFill>
                <a:srgbClr val="007434"/>
              </a:solidFill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2711979" y="3188407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rgbClr val="007434"/>
                </a:solidFill>
              </a:rPr>
              <a:t>3</a:t>
            </a:r>
            <a:endParaRPr lang="es-MX" b="1" dirty="0">
              <a:solidFill>
                <a:srgbClr val="007434"/>
              </a:solidFill>
            </a:endParaRPr>
          </a:p>
        </p:txBody>
      </p:sp>
      <p:sp>
        <p:nvSpPr>
          <p:cNvPr id="24" name="23 Elipse"/>
          <p:cNvSpPr/>
          <p:nvPr/>
        </p:nvSpPr>
        <p:spPr>
          <a:xfrm>
            <a:off x="3479154" y="3789040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rgbClr val="8A6900"/>
                </a:solidFill>
              </a:rPr>
              <a:t>4</a:t>
            </a:r>
            <a:endParaRPr lang="es-MX" b="1" dirty="0">
              <a:solidFill>
                <a:srgbClr val="8A6900"/>
              </a:solidFill>
            </a:endParaRPr>
          </a:p>
        </p:txBody>
      </p:sp>
      <p:sp>
        <p:nvSpPr>
          <p:cNvPr id="25" name="24 Elipse"/>
          <p:cNvSpPr/>
          <p:nvPr/>
        </p:nvSpPr>
        <p:spPr>
          <a:xfrm>
            <a:off x="4211960" y="4003154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rgbClr val="8A6900"/>
                </a:solidFill>
              </a:rPr>
              <a:t>5</a:t>
            </a:r>
            <a:endParaRPr lang="es-MX" b="1" dirty="0">
              <a:solidFill>
                <a:srgbClr val="8A6900"/>
              </a:solidFill>
            </a:endParaRPr>
          </a:p>
        </p:txBody>
      </p:sp>
      <p:sp>
        <p:nvSpPr>
          <p:cNvPr id="26" name="25 Elipse"/>
          <p:cNvSpPr/>
          <p:nvPr/>
        </p:nvSpPr>
        <p:spPr>
          <a:xfrm>
            <a:off x="5004048" y="4226793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rgbClr val="8A6900"/>
                </a:solidFill>
              </a:rPr>
              <a:t>6</a:t>
            </a:r>
            <a:endParaRPr lang="es-MX" b="1" dirty="0">
              <a:solidFill>
                <a:srgbClr val="8A6900"/>
              </a:solidFill>
            </a:endParaRPr>
          </a:p>
        </p:txBody>
      </p:sp>
      <p:sp>
        <p:nvSpPr>
          <p:cNvPr id="27" name="26 Elipse"/>
          <p:cNvSpPr/>
          <p:nvPr/>
        </p:nvSpPr>
        <p:spPr>
          <a:xfrm>
            <a:off x="5749255" y="4226793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rgbClr val="8A6900"/>
                </a:solidFill>
              </a:rPr>
              <a:t>7</a:t>
            </a:r>
            <a:endParaRPr lang="es-MX" b="1" dirty="0">
              <a:solidFill>
                <a:srgbClr val="8A6900"/>
              </a:solidFill>
            </a:endParaRPr>
          </a:p>
        </p:txBody>
      </p:sp>
      <p:sp>
        <p:nvSpPr>
          <p:cNvPr id="28" name="27 Elipse"/>
          <p:cNvSpPr/>
          <p:nvPr/>
        </p:nvSpPr>
        <p:spPr>
          <a:xfrm>
            <a:off x="6507088" y="4339369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rgbClr val="8A6900"/>
                </a:solidFill>
              </a:rPr>
              <a:t>8</a:t>
            </a:r>
            <a:endParaRPr lang="es-MX" b="1" dirty="0">
              <a:solidFill>
                <a:srgbClr val="8A6900"/>
              </a:solidFill>
            </a:endParaRPr>
          </a:p>
        </p:txBody>
      </p:sp>
      <p:sp>
        <p:nvSpPr>
          <p:cNvPr id="29" name="28 Elipse"/>
          <p:cNvSpPr/>
          <p:nvPr/>
        </p:nvSpPr>
        <p:spPr>
          <a:xfrm>
            <a:off x="7308304" y="4555393"/>
            <a:ext cx="216024" cy="216024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rgbClr val="8A6900"/>
                </a:solidFill>
              </a:rPr>
              <a:t>9</a:t>
            </a:r>
            <a:endParaRPr lang="es-MX" b="1" dirty="0">
              <a:solidFill>
                <a:srgbClr val="8A6900"/>
              </a:solidFill>
            </a:endParaRPr>
          </a:p>
        </p:txBody>
      </p:sp>
      <p:sp>
        <p:nvSpPr>
          <p:cNvPr id="31" name="17 Elipse"/>
          <p:cNvSpPr/>
          <p:nvPr/>
        </p:nvSpPr>
        <p:spPr>
          <a:xfrm>
            <a:off x="8042630" y="4941168"/>
            <a:ext cx="216024" cy="21605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 b="1" dirty="0">
              <a:solidFill>
                <a:srgbClr val="8A6900"/>
              </a:solidFill>
            </a:endParaRPr>
          </a:p>
        </p:txBody>
      </p:sp>
      <p:sp>
        <p:nvSpPr>
          <p:cNvPr id="32" name="2 CuadroTexto"/>
          <p:cNvSpPr txBox="1"/>
          <p:nvPr/>
        </p:nvSpPr>
        <p:spPr>
          <a:xfrm>
            <a:off x="8002622" y="4941168"/>
            <a:ext cx="342096" cy="21605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900" b="1" dirty="0" smtClean="0">
                <a:solidFill>
                  <a:srgbClr val="8A6900"/>
                </a:solidFill>
              </a:rPr>
              <a:t>10</a:t>
            </a:r>
            <a:endParaRPr lang="es-MX" sz="900" b="1" dirty="0">
              <a:solidFill>
                <a:srgbClr val="8A6900"/>
              </a:solidFill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971600" y="1916832"/>
            <a:ext cx="2270101" cy="42484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427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>
            <a:off x="107504" y="1340768"/>
            <a:ext cx="4014192" cy="0"/>
          </a:xfrm>
          <a:prstGeom prst="line">
            <a:avLst/>
          </a:prstGeom>
          <a:ln w="19050"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716016" y="1340768"/>
            <a:ext cx="4014192" cy="0"/>
          </a:xfrm>
          <a:prstGeom prst="line">
            <a:avLst/>
          </a:prstGeom>
          <a:ln w="19050">
            <a:solidFill>
              <a:srgbClr val="00863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://www.mayfe.com.mx/mayfe/img/sedeso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428107"/>
            <a:ext cx="2196244" cy="84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2" descr="portada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/>
        </p:blipFill>
        <p:spPr bwMode="auto">
          <a:xfrm>
            <a:off x="0" y="1440160"/>
            <a:ext cx="9144000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2 Subtítulo"/>
          <p:cNvSpPr txBox="1">
            <a:spLocks/>
          </p:cNvSpPr>
          <p:nvPr/>
        </p:nvSpPr>
        <p:spPr bwMode="auto">
          <a:xfrm>
            <a:off x="1371600" y="6550422"/>
            <a:ext cx="64008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s-MX" sz="1200" b="1" dirty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México, D.F.• </a:t>
            </a:r>
            <a:r>
              <a:rPr lang="es-MX" sz="1200" b="1" dirty="0" smtClean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Febrero de 2015</a:t>
            </a:r>
            <a:endParaRPr lang="es-MX" sz="1200" b="1" dirty="0">
              <a:solidFill>
                <a:schemeClr val="bg1"/>
              </a:solidFill>
              <a:latin typeface="Calibri" pitchFamily="34" charset="0"/>
              <a:ea typeface="MS PGothic" charset="0"/>
              <a:cs typeface="MS PGothic" charset="0"/>
            </a:endParaRPr>
          </a:p>
        </p:txBody>
      </p:sp>
      <p:sp>
        <p:nvSpPr>
          <p:cNvPr id="73" name="72 Rectángulo"/>
          <p:cNvSpPr/>
          <p:nvPr/>
        </p:nvSpPr>
        <p:spPr>
          <a:xfrm>
            <a:off x="107504" y="530096"/>
            <a:ext cx="44644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s-MX" altLang="es-MX" sz="1400" b="1" dirty="0" smtClean="0">
                <a:solidFill>
                  <a:srgbClr val="0070C0"/>
                </a:solidFill>
                <a:latin typeface="Calibri" pitchFamily="34" charset="0"/>
              </a:rPr>
              <a:t>CONCURRENCIA DE RECURSOS </a:t>
            </a:r>
            <a:r>
              <a:rPr lang="es-MX" altLang="es-MX" sz="1400" b="1" dirty="0" smtClean="0">
                <a:solidFill>
                  <a:srgbClr val="005426"/>
                </a:solidFill>
                <a:latin typeface="Calibri" pitchFamily="34" charset="0"/>
              </a:rPr>
              <a:t>- FONDO DE APORTACIONES PARA LA INFRAESTRUCTURA SOCIAL </a:t>
            </a:r>
          </a:p>
          <a:p>
            <a:pPr eaLnBrk="0" hangingPunct="0"/>
            <a:r>
              <a:rPr lang="es-MX" altLang="es-MX" sz="1400" b="1" dirty="0" smtClean="0">
                <a:solidFill>
                  <a:srgbClr val="C00000"/>
                </a:solidFill>
                <a:latin typeface="Calibri" pitchFamily="34" charset="0"/>
              </a:rPr>
              <a:t>FAIS 2014</a:t>
            </a:r>
            <a:endParaRPr lang="es-MX" altLang="es-MX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4" name="CuadroTexto 10"/>
          <p:cNvSpPr txBox="1"/>
          <p:nvPr/>
        </p:nvSpPr>
        <p:spPr>
          <a:xfrm>
            <a:off x="2683403" y="6093296"/>
            <a:ext cx="36724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515151"/>
                </a:solidFill>
                <a:latin typeface="Calibri" panose="020F0502020204030204" pitchFamily="34" charset="0"/>
              </a:rPr>
              <a:t>Fuente: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Elaboración propia con información de la MIDS 2014</a:t>
            </a:r>
            <a:endParaRPr lang="es-MX" sz="1100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75" name="74 CuadroTexto"/>
          <p:cNvSpPr txBox="1"/>
          <p:nvPr/>
        </p:nvSpPr>
        <p:spPr>
          <a:xfrm>
            <a:off x="3877222" y="2504872"/>
            <a:ext cx="945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  <a:latin typeface="Calibri" pitchFamily="34" charset="0"/>
              </a:rPr>
              <a:t>95.45%</a:t>
            </a:r>
            <a:endParaRPr lang="es-MX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7700488" y="2575672"/>
            <a:ext cx="96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  <a:latin typeface="Calibri" pitchFamily="34" charset="0"/>
              </a:rPr>
              <a:t>28.58%</a:t>
            </a:r>
            <a:endParaRPr lang="es-MX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251520" y="4811003"/>
            <a:ext cx="26411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C00000"/>
                </a:solidFill>
              </a:rPr>
              <a:t>$ 569,641,963.29</a:t>
            </a:r>
            <a:endParaRPr lang="es-MX" sz="2000" b="1" dirty="0">
              <a:solidFill>
                <a:srgbClr val="C00000"/>
              </a:solidFill>
            </a:endParaRPr>
          </a:p>
        </p:txBody>
      </p:sp>
      <p:sp>
        <p:nvSpPr>
          <p:cNvPr id="78" name="77 CuadroTexto"/>
          <p:cNvSpPr txBox="1"/>
          <p:nvPr/>
        </p:nvSpPr>
        <p:spPr>
          <a:xfrm>
            <a:off x="305410" y="5517232"/>
            <a:ext cx="84430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>
                <a:solidFill>
                  <a:srgbClr val="5C5C5C"/>
                </a:solidFill>
                <a:latin typeface="Calibri" panose="020F0502020204030204" pitchFamily="34" charset="0"/>
              </a:rPr>
              <a:t>Nota: </a:t>
            </a:r>
            <a:r>
              <a:rPr lang="es-MX" sz="1100" dirty="0">
                <a:solidFill>
                  <a:srgbClr val="5C5C5C"/>
                </a:solidFill>
                <a:latin typeface="Calibri" panose="020F0502020204030204" pitchFamily="34" charset="0"/>
              </a:rPr>
              <a:t>La concurrencia es la proporción de recursos obtenidos por otras fuentes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(aportaciones </a:t>
            </a:r>
            <a:r>
              <a:rPr lang="es-MX" sz="1100" dirty="0">
                <a:solidFill>
                  <a:srgbClr val="5C5C5C"/>
                </a:solidFill>
                <a:latin typeface="Calibri" panose="020F0502020204030204" pitchFamily="34" charset="0"/>
              </a:rPr>
              <a:t>federales, aportaciones estatales, aportaciones municipales y otras aportaciones) entre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la </a:t>
            </a:r>
            <a:r>
              <a:rPr lang="es-MX" sz="1100" dirty="0">
                <a:solidFill>
                  <a:srgbClr val="5C5C5C"/>
                </a:solidFill>
                <a:latin typeface="Calibri" panose="020F0502020204030204" pitchFamily="34" charset="0"/>
              </a:rPr>
              <a:t>I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nversión Total</a:t>
            </a:r>
            <a:r>
              <a:rPr lang="es-MX" sz="1100" dirty="0">
                <a:solidFill>
                  <a:srgbClr val="5C5C5C"/>
                </a:solidFill>
                <a:latin typeface="Calibri" panose="020F0502020204030204" pitchFamily="34" charset="0"/>
              </a:rPr>
              <a:t>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en Proyectos.</a:t>
            </a:r>
            <a:endParaRPr lang="es-MX" sz="1100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79" name="78 Elipse"/>
          <p:cNvSpPr/>
          <p:nvPr/>
        </p:nvSpPr>
        <p:spPr>
          <a:xfrm>
            <a:off x="1334079" y="2011235"/>
            <a:ext cx="538167" cy="538167"/>
          </a:xfrm>
          <a:prstGeom prst="ellipse">
            <a:avLst/>
          </a:prstGeom>
          <a:solidFill>
            <a:srgbClr val="FF8B8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0" name="79 Forma"/>
          <p:cNvSpPr/>
          <p:nvPr/>
        </p:nvSpPr>
        <p:spPr>
          <a:xfrm>
            <a:off x="577583" y="2511257"/>
            <a:ext cx="1352632" cy="1352631"/>
          </a:xfrm>
          <a:prstGeom prst="gear9">
            <a:avLst>
              <a:gd name="adj1" fmla="val 10000"/>
              <a:gd name="adj2" fmla="val 2679"/>
            </a:avLst>
          </a:prstGeom>
          <a:solidFill>
            <a:srgbClr val="C0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1" name="80 Elipse"/>
          <p:cNvSpPr/>
          <p:nvPr/>
        </p:nvSpPr>
        <p:spPr>
          <a:xfrm>
            <a:off x="1994760" y="3010820"/>
            <a:ext cx="161316" cy="161316"/>
          </a:xfrm>
          <a:prstGeom prst="ellipse">
            <a:avLst/>
          </a:prstGeom>
          <a:solidFill>
            <a:srgbClr val="FF8B8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2" name="81 Elipse"/>
          <p:cNvSpPr/>
          <p:nvPr/>
        </p:nvSpPr>
        <p:spPr>
          <a:xfrm>
            <a:off x="416267" y="3310525"/>
            <a:ext cx="161316" cy="161316"/>
          </a:xfrm>
          <a:prstGeom prst="ellipse">
            <a:avLst/>
          </a:prstGeom>
          <a:solidFill>
            <a:srgbClr val="FF8B8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82 Elipse"/>
          <p:cNvSpPr/>
          <p:nvPr/>
        </p:nvSpPr>
        <p:spPr>
          <a:xfrm>
            <a:off x="884038" y="2372650"/>
            <a:ext cx="161316" cy="161316"/>
          </a:xfrm>
          <a:prstGeom prst="ellipse">
            <a:avLst/>
          </a:prstGeom>
          <a:solidFill>
            <a:srgbClr val="FF8B8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4" name="83 Elipse"/>
          <p:cNvSpPr/>
          <p:nvPr/>
        </p:nvSpPr>
        <p:spPr>
          <a:xfrm>
            <a:off x="2237016" y="2682308"/>
            <a:ext cx="161316" cy="161316"/>
          </a:xfrm>
          <a:prstGeom prst="ellipse">
            <a:avLst/>
          </a:prstGeom>
          <a:solidFill>
            <a:srgbClr val="FF8B8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84 Elipse"/>
          <p:cNvSpPr/>
          <p:nvPr/>
        </p:nvSpPr>
        <p:spPr>
          <a:xfrm>
            <a:off x="1849582" y="3213711"/>
            <a:ext cx="161316" cy="161316"/>
          </a:xfrm>
          <a:prstGeom prst="ellipse">
            <a:avLst/>
          </a:prstGeom>
          <a:solidFill>
            <a:srgbClr val="FF8B8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85 Proceso"/>
          <p:cNvSpPr/>
          <p:nvPr/>
        </p:nvSpPr>
        <p:spPr>
          <a:xfrm rot="18734489">
            <a:off x="581191" y="2041168"/>
            <a:ext cx="317715" cy="327636"/>
          </a:xfrm>
          <a:prstGeom prst="flowChartProcess">
            <a:avLst/>
          </a:prstGeom>
          <a:solidFill>
            <a:srgbClr val="EE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7" name="86 Triángulo isósceles"/>
          <p:cNvSpPr/>
          <p:nvPr/>
        </p:nvSpPr>
        <p:spPr>
          <a:xfrm>
            <a:off x="1781460" y="2640723"/>
            <a:ext cx="319460" cy="327636"/>
          </a:xfrm>
          <a:prstGeom prst="triangle">
            <a:avLst/>
          </a:prstGeom>
          <a:solidFill>
            <a:srgbClr val="EE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8" name="87 Elipse"/>
          <p:cNvSpPr/>
          <p:nvPr/>
        </p:nvSpPr>
        <p:spPr>
          <a:xfrm>
            <a:off x="423743" y="2531318"/>
            <a:ext cx="286369" cy="274037"/>
          </a:xfrm>
          <a:prstGeom prst="ellipse">
            <a:avLst/>
          </a:prstGeom>
          <a:solidFill>
            <a:srgbClr val="FF535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88 Elipse"/>
          <p:cNvSpPr/>
          <p:nvPr/>
        </p:nvSpPr>
        <p:spPr>
          <a:xfrm>
            <a:off x="4327117" y="1639204"/>
            <a:ext cx="894762" cy="894762"/>
          </a:xfrm>
          <a:prstGeom prst="ellipse">
            <a:avLst/>
          </a:prstGeom>
          <a:solidFill>
            <a:srgbClr val="33CA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0" name="89 Forma"/>
          <p:cNvSpPr/>
          <p:nvPr/>
        </p:nvSpPr>
        <p:spPr>
          <a:xfrm>
            <a:off x="3570621" y="2495820"/>
            <a:ext cx="1352632" cy="1352631"/>
          </a:xfrm>
          <a:prstGeom prst="gear9">
            <a:avLst>
              <a:gd name="adj1" fmla="val 10000"/>
              <a:gd name="adj2" fmla="val 2679"/>
            </a:avLst>
          </a:prstGeom>
          <a:solidFill>
            <a:srgbClr val="00567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1" name="90 Elipse"/>
          <p:cNvSpPr/>
          <p:nvPr/>
        </p:nvSpPr>
        <p:spPr>
          <a:xfrm>
            <a:off x="4987798" y="2995383"/>
            <a:ext cx="161316" cy="161316"/>
          </a:xfrm>
          <a:prstGeom prst="ellipse">
            <a:avLst/>
          </a:prstGeom>
          <a:solidFill>
            <a:srgbClr val="33CA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2" name="91 Elipse"/>
          <p:cNvSpPr/>
          <p:nvPr/>
        </p:nvSpPr>
        <p:spPr>
          <a:xfrm>
            <a:off x="3409305" y="3295088"/>
            <a:ext cx="161316" cy="161316"/>
          </a:xfrm>
          <a:prstGeom prst="ellipse">
            <a:avLst/>
          </a:prstGeom>
          <a:solidFill>
            <a:srgbClr val="33CA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3" name="92 Elipse"/>
          <p:cNvSpPr/>
          <p:nvPr/>
        </p:nvSpPr>
        <p:spPr>
          <a:xfrm>
            <a:off x="4269434" y="2340440"/>
            <a:ext cx="161316" cy="161316"/>
          </a:xfrm>
          <a:prstGeom prst="ellipse">
            <a:avLst/>
          </a:prstGeom>
          <a:solidFill>
            <a:srgbClr val="33CA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4" name="93 Elipse"/>
          <p:cNvSpPr/>
          <p:nvPr/>
        </p:nvSpPr>
        <p:spPr>
          <a:xfrm>
            <a:off x="5230054" y="2666871"/>
            <a:ext cx="161316" cy="161316"/>
          </a:xfrm>
          <a:prstGeom prst="ellipse">
            <a:avLst/>
          </a:prstGeom>
          <a:solidFill>
            <a:srgbClr val="33CA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5" name="94 Elipse"/>
          <p:cNvSpPr/>
          <p:nvPr/>
        </p:nvSpPr>
        <p:spPr>
          <a:xfrm>
            <a:off x="4842620" y="3198274"/>
            <a:ext cx="161316" cy="161316"/>
          </a:xfrm>
          <a:prstGeom prst="ellipse">
            <a:avLst/>
          </a:prstGeom>
          <a:solidFill>
            <a:srgbClr val="33CA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6" name="95 Proceso"/>
          <p:cNvSpPr/>
          <p:nvPr/>
        </p:nvSpPr>
        <p:spPr>
          <a:xfrm rot="18734489">
            <a:off x="3786477" y="2208832"/>
            <a:ext cx="317715" cy="327636"/>
          </a:xfrm>
          <a:prstGeom prst="flowChartProcess">
            <a:avLst/>
          </a:prstGeom>
          <a:solidFill>
            <a:srgbClr val="007CA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7" name="96 Triángulo isósceles"/>
          <p:cNvSpPr/>
          <p:nvPr/>
        </p:nvSpPr>
        <p:spPr>
          <a:xfrm>
            <a:off x="4774498" y="2625286"/>
            <a:ext cx="319460" cy="327636"/>
          </a:xfrm>
          <a:prstGeom prst="triangle">
            <a:avLst/>
          </a:prstGeom>
          <a:solidFill>
            <a:srgbClr val="007CA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8" name="97 Elipse"/>
          <p:cNvSpPr/>
          <p:nvPr/>
        </p:nvSpPr>
        <p:spPr>
          <a:xfrm>
            <a:off x="3416781" y="2515881"/>
            <a:ext cx="286369" cy="274037"/>
          </a:xfrm>
          <a:prstGeom prst="ellipse">
            <a:avLst/>
          </a:prstGeom>
          <a:solidFill>
            <a:srgbClr val="00ADE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9" name="98 CuadroTexto"/>
          <p:cNvSpPr txBox="1"/>
          <p:nvPr/>
        </p:nvSpPr>
        <p:spPr>
          <a:xfrm>
            <a:off x="6962540" y="2558455"/>
            <a:ext cx="945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  <a:latin typeface="Calibri" pitchFamily="34" charset="0"/>
              </a:rPr>
              <a:t>95.45%</a:t>
            </a:r>
            <a:endParaRPr lang="es-MX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0" name="99 Forma"/>
          <p:cNvSpPr/>
          <p:nvPr/>
        </p:nvSpPr>
        <p:spPr>
          <a:xfrm>
            <a:off x="6655939" y="2549403"/>
            <a:ext cx="1352632" cy="1352631"/>
          </a:xfrm>
          <a:prstGeom prst="gear9">
            <a:avLst>
              <a:gd name="adj1" fmla="val 10000"/>
              <a:gd name="adj2" fmla="val 2679"/>
            </a:avLst>
          </a:prstGeom>
          <a:solidFill>
            <a:srgbClr val="00743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1" name="100 Elipse"/>
          <p:cNvSpPr/>
          <p:nvPr/>
        </p:nvSpPr>
        <p:spPr>
          <a:xfrm>
            <a:off x="8073116" y="3048966"/>
            <a:ext cx="161316" cy="161316"/>
          </a:xfrm>
          <a:prstGeom prst="ellipse">
            <a:avLst/>
          </a:prstGeom>
          <a:solidFill>
            <a:srgbClr val="1DFF8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2" name="101 Elipse"/>
          <p:cNvSpPr/>
          <p:nvPr/>
        </p:nvSpPr>
        <p:spPr>
          <a:xfrm>
            <a:off x="6494623" y="3348671"/>
            <a:ext cx="161316" cy="161316"/>
          </a:xfrm>
          <a:prstGeom prst="ellipse">
            <a:avLst/>
          </a:prstGeom>
          <a:solidFill>
            <a:srgbClr val="1DFF8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3" name="102 Elipse"/>
          <p:cNvSpPr/>
          <p:nvPr/>
        </p:nvSpPr>
        <p:spPr>
          <a:xfrm>
            <a:off x="7354752" y="2394023"/>
            <a:ext cx="161316" cy="161316"/>
          </a:xfrm>
          <a:prstGeom prst="ellipse">
            <a:avLst/>
          </a:prstGeom>
          <a:solidFill>
            <a:srgbClr val="1DFF8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4" name="103 Elipse"/>
          <p:cNvSpPr/>
          <p:nvPr/>
        </p:nvSpPr>
        <p:spPr>
          <a:xfrm>
            <a:off x="8315372" y="2720454"/>
            <a:ext cx="161316" cy="161316"/>
          </a:xfrm>
          <a:prstGeom prst="ellipse">
            <a:avLst/>
          </a:prstGeom>
          <a:solidFill>
            <a:srgbClr val="1DFF8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5" name="104 Elipse"/>
          <p:cNvSpPr/>
          <p:nvPr/>
        </p:nvSpPr>
        <p:spPr>
          <a:xfrm>
            <a:off x="7927938" y="3251857"/>
            <a:ext cx="161316" cy="161316"/>
          </a:xfrm>
          <a:prstGeom prst="ellipse">
            <a:avLst/>
          </a:prstGeom>
          <a:solidFill>
            <a:srgbClr val="1DFF8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6" name="105 Proceso"/>
          <p:cNvSpPr/>
          <p:nvPr/>
        </p:nvSpPr>
        <p:spPr>
          <a:xfrm rot="18734489">
            <a:off x="6803682" y="2135863"/>
            <a:ext cx="317715" cy="327636"/>
          </a:xfrm>
          <a:prstGeom prst="flowChartProcess">
            <a:avLst/>
          </a:prstGeom>
          <a:solidFill>
            <a:srgbClr val="00B45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7" name="106 Triángulo isósceles"/>
          <p:cNvSpPr/>
          <p:nvPr/>
        </p:nvSpPr>
        <p:spPr>
          <a:xfrm>
            <a:off x="7859816" y="2678869"/>
            <a:ext cx="319460" cy="327636"/>
          </a:xfrm>
          <a:prstGeom prst="triangle">
            <a:avLst/>
          </a:prstGeom>
          <a:solidFill>
            <a:srgbClr val="00B45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8" name="107 Elipse"/>
          <p:cNvSpPr/>
          <p:nvPr/>
        </p:nvSpPr>
        <p:spPr>
          <a:xfrm>
            <a:off x="6502099" y="2569464"/>
            <a:ext cx="286369" cy="274037"/>
          </a:xfrm>
          <a:prstGeom prst="ellipse">
            <a:avLst/>
          </a:prstGeom>
          <a:solidFill>
            <a:srgbClr val="00DE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9" name="108 CuadroTexto"/>
          <p:cNvSpPr txBox="1"/>
          <p:nvPr/>
        </p:nvSpPr>
        <p:spPr>
          <a:xfrm>
            <a:off x="1547664" y="4554702"/>
            <a:ext cx="1440160" cy="246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MX"/>
            </a:defPPr>
            <a:lvl1pPr algn="ctr">
              <a:defRPr sz="1000" b="1">
                <a:solidFill>
                  <a:srgbClr val="005674"/>
                </a:solidFill>
              </a:defRPr>
            </a:lvl1pPr>
          </a:lstStyle>
          <a:p>
            <a:r>
              <a:rPr lang="es-MX" dirty="0" smtClean="0">
                <a:solidFill>
                  <a:srgbClr val="C00000"/>
                </a:solidFill>
              </a:rPr>
              <a:t>$ 264,749,656.14 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110" name="109 CuadroTexto"/>
          <p:cNvSpPr txBox="1"/>
          <p:nvPr/>
        </p:nvSpPr>
        <p:spPr>
          <a:xfrm>
            <a:off x="179512" y="4554701"/>
            <a:ext cx="1343314" cy="25630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MX"/>
            </a:defPPr>
            <a:lvl1pPr algn="ctr">
              <a:defRPr sz="1000">
                <a:solidFill>
                  <a:srgbClr val="C0000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MX" b="1" dirty="0" smtClean="0">
                <a:solidFill>
                  <a:schemeClr val="bg1"/>
                </a:solidFill>
              </a:rPr>
              <a:t>$ 304,892,307.15</a:t>
            </a:r>
            <a:endParaRPr lang="es-MX" b="1" dirty="0">
              <a:solidFill>
                <a:schemeClr val="bg1"/>
              </a:solidFill>
            </a:endParaRPr>
          </a:p>
        </p:txBody>
      </p:sp>
      <p:cxnSp>
        <p:nvCxnSpPr>
          <p:cNvPr id="111" name="110 Conector recto"/>
          <p:cNvCxnSpPr/>
          <p:nvPr/>
        </p:nvCxnSpPr>
        <p:spPr>
          <a:xfrm>
            <a:off x="251520" y="4872930"/>
            <a:ext cx="273630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111 CuadroTexto"/>
          <p:cNvSpPr txBox="1"/>
          <p:nvPr/>
        </p:nvSpPr>
        <p:spPr>
          <a:xfrm>
            <a:off x="256415" y="4104066"/>
            <a:ext cx="1296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rgbClr val="C00000"/>
                </a:solidFill>
              </a:rPr>
              <a:t>RECURSOS FAIS</a:t>
            </a:r>
            <a:endParaRPr lang="es-MX" sz="1200" b="1" dirty="0">
              <a:solidFill>
                <a:srgbClr val="C00000"/>
              </a:solidFill>
            </a:endParaRPr>
          </a:p>
        </p:txBody>
      </p:sp>
      <p:sp>
        <p:nvSpPr>
          <p:cNvPr id="113" name="112 CuadroTexto"/>
          <p:cNvSpPr txBox="1"/>
          <p:nvPr/>
        </p:nvSpPr>
        <p:spPr>
          <a:xfrm>
            <a:off x="1569054" y="1762162"/>
            <a:ext cx="106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 smtClean="0">
                <a:solidFill>
                  <a:srgbClr val="C00000"/>
                </a:solidFill>
              </a:rPr>
              <a:t>OTROS RECURSOS</a:t>
            </a:r>
            <a:endParaRPr lang="es-MX" sz="900" b="1" dirty="0">
              <a:solidFill>
                <a:srgbClr val="C00000"/>
              </a:solidFill>
            </a:endParaRPr>
          </a:p>
        </p:txBody>
      </p:sp>
      <p:sp>
        <p:nvSpPr>
          <p:cNvPr id="114" name="113 CuadroTexto"/>
          <p:cNvSpPr txBox="1"/>
          <p:nvPr/>
        </p:nvSpPr>
        <p:spPr>
          <a:xfrm>
            <a:off x="323528" y="5172001"/>
            <a:ext cx="24482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C00000"/>
                </a:solidFill>
              </a:rPr>
              <a:t>INVERSIÓN TOTAL EN PROYECTOS </a:t>
            </a:r>
            <a:endParaRPr lang="es-MX" sz="900" dirty="0">
              <a:solidFill>
                <a:srgbClr val="C00000"/>
              </a:solidFill>
            </a:endParaRPr>
          </a:p>
        </p:txBody>
      </p:sp>
      <p:sp>
        <p:nvSpPr>
          <p:cNvPr id="115" name="114 CuadroTexto"/>
          <p:cNvSpPr txBox="1"/>
          <p:nvPr/>
        </p:nvSpPr>
        <p:spPr>
          <a:xfrm>
            <a:off x="1271199" y="2143260"/>
            <a:ext cx="7085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smtClean="0">
                <a:solidFill>
                  <a:srgbClr val="C00000"/>
                </a:solidFill>
              </a:rPr>
              <a:t>53.48%</a:t>
            </a:r>
            <a:endParaRPr lang="es-MX" sz="1100" b="1" dirty="0">
              <a:solidFill>
                <a:srgbClr val="C00000"/>
              </a:solidFill>
            </a:endParaRPr>
          </a:p>
        </p:txBody>
      </p:sp>
      <p:sp>
        <p:nvSpPr>
          <p:cNvPr id="116" name="115 CuadroTexto"/>
          <p:cNvSpPr txBox="1"/>
          <p:nvPr/>
        </p:nvSpPr>
        <p:spPr>
          <a:xfrm>
            <a:off x="849268" y="3024738"/>
            <a:ext cx="900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schemeClr val="tx2">
                    <a:lumMod val="95000"/>
                  </a:schemeClr>
                </a:solidFill>
              </a:rPr>
              <a:t>46.48%</a:t>
            </a:r>
            <a:endParaRPr lang="es-MX" sz="1400" b="1" dirty="0">
              <a:solidFill>
                <a:schemeClr val="tx2">
                  <a:lumMod val="95000"/>
                </a:schemeClr>
              </a:solidFill>
            </a:endParaRPr>
          </a:p>
        </p:txBody>
      </p:sp>
      <p:sp>
        <p:nvSpPr>
          <p:cNvPr id="117" name="116 Rectángulo"/>
          <p:cNvSpPr/>
          <p:nvPr/>
        </p:nvSpPr>
        <p:spPr>
          <a:xfrm>
            <a:off x="3371007" y="4811003"/>
            <a:ext cx="240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005674"/>
                </a:solidFill>
              </a:rPr>
              <a:t>$ 155,468,962.86</a:t>
            </a:r>
            <a:endParaRPr lang="es-MX" sz="2000" b="1" dirty="0">
              <a:solidFill>
                <a:srgbClr val="005674"/>
              </a:solidFill>
            </a:endParaRPr>
          </a:p>
        </p:txBody>
      </p:sp>
      <p:sp>
        <p:nvSpPr>
          <p:cNvPr id="118" name="117 CuadroTexto"/>
          <p:cNvSpPr txBox="1"/>
          <p:nvPr/>
        </p:nvSpPr>
        <p:spPr>
          <a:xfrm>
            <a:off x="4572000" y="4554702"/>
            <a:ext cx="1271306" cy="2563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MX" sz="1000" b="1" dirty="0" smtClean="0">
                <a:solidFill>
                  <a:srgbClr val="005674"/>
                </a:solidFill>
              </a:rPr>
              <a:t>$ 48,052,264.71</a:t>
            </a:r>
            <a:endParaRPr lang="es-MX" sz="1000" b="1" dirty="0">
              <a:solidFill>
                <a:srgbClr val="005674"/>
              </a:solidFill>
            </a:endParaRPr>
          </a:p>
        </p:txBody>
      </p:sp>
      <p:sp>
        <p:nvSpPr>
          <p:cNvPr id="119" name="118 CuadroTexto"/>
          <p:cNvSpPr txBox="1"/>
          <p:nvPr/>
        </p:nvSpPr>
        <p:spPr>
          <a:xfrm>
            <a:off x="3275856" y="4554701"/>
            <a:ext cx="1271306" cy="246221"/>
          </a:xfrm>
          <a:prstGeom prst="rect">
            <a:avLst/>
          </a:prstGeom>
          <a:solidFill>
            <a:srgbClr val="00567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MX"/>
            </a:defPPr>
            <a:lvl1pPr algn="ctr">
              <a:defRPr sz="1000">
                <a:solidFill>
                  <a:srgbClr val="C0000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MX" b="1" dirty="0" smtClean="0">
                <a:solidFill>
                  <a:schemeClr val="bg1"/>
                </a:solidFill>
              </a:rPr>
              <a:t>$ 107,416,698.15 </a:t>
            </a:r>
            <a:endParaRPr lang="es-MX" b="1" dirty="0">
              <a:solidFill>
                <a:schemeClr val="bg1"/>
              </a:solidFill>
            </a:endParaRPr>
          </a:p>
        </p:txBody>
      </p:sp>
      <p:cxnSp>
        <p:nvCxnSpPr>
          <p:cNvPr id="120" name="119 Conector recto"/>
          <p:cNvCxnSpPr/>
          <p:nvPr/>
        </p:nvCxnSpPr>
        <p:spPr>
          <a:xfrm>
            <a:off x="3275856" y="4872930"/>
            <a:ext cx="2736304" cy="0"/>
          </a:xfrm>
          <a:prstGeom prst="line">
            <a:avLst/>
          </a:prstGeom>
          <a:ln>
            <a:solidFill>
              <a:srgbClr val="0056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120 CuadroTexto"/>
          <p:cNvSpPr txBox="1"/>
          <p:nvPr/>
        </p:nvSpPr>
        <p:spPr>
          <a:xfrm>
            <a:off x="3347864" y="5172001"/>
            <a:ext cx="24482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005674"/>
                </a:solidFill>
              </a:rPr>
              <a:t>INVERSIÓN TOTAL EN PROYECTOS </a:t>
            </a:r>
            <a:endParaRPr lang="es-MX" sz="900" dirty="0">
              <a:solidFill>
                <a:srgbClr val="005674"/>
              </a:solidFill>
            </a:endParaRPr>
          </a:p>
        </p:txBody>
      </p:sp>
      <p:sp>
        <p:nvSpPr>
          <p:cNvPr id="122" name="121 CuadroTexto"/>
          <p:cNvSpPr txBox="1"/>
          <p:nvPr/>
        </p:nvSpPr>
        <p:spPr>
          <a:xfrm>
            <a:off x="3203847" y="4077072"/>
            <a:ext cx="1296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rgbClr val="005674"/>
                </a:solidFill>
              </a:rPr>
              <a:t>RECURSOS FISE</a:t>
            </a:r>
            <a:endParaRPr lang="es-MX" sz="1200" b="1" dirty="0">
              <a:solidFill>
                <a:srgbClr val="005674"/>
              </a:solidFill>
            </a:endParaRPr>
          </a:p>
        </p:txBody>
      </p:sp>
      <p:sp>
        <p:nvSpPr>
          <p:cNvPr id="123" name="122 Rectángulo"/>
          <p:cNvSpPr/>
          <p:nvPr/>
        </p:nvSpPr>
        <p:spPr>
          <a:xfrm>
            <a:off x="6179319" y="4869160"/>
            <a:ext cx="2569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007434"/>
                </a:solidFill>
              </a:rPr>
              <a:t>$ 414,173,000.43</a:t>
            </a:r>
            <a:endParaRPr lang="es-MX" sz="2000" b="1" dirty="0">
              <a:solidFill>
                <a:srgbClr val="007434"/>
              </a:solidFill>
            </a:endParaRPr>
          </a:p>
        </p:txBody>
      </p:sp>
      <p:sp>
        <p:nvSpPr>
          <p:cNvPr id="124" name="123 CuadroTexto"/>
          <p:cNvSpPr txBox="1"/>
          <p:nvPr/>
        </p:nvSpPr>
        <p:spPr>
          <a:xfrm>
            <a:off x="7621174" y="4554702"/>
            <a:ext cx="1343314" cy="246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MX" sz="1000" b="1" dirty="0" smtClean="0">
                <a:solidFill>
                  <a:srgbClr val="007434"/>
                </a:solidFill>
              </a:rPr>
              <a:t>$ 216,697,391.43 </a:t>
            </a:r>
            <a:endParaRPr lang="es-MX" sz="1000" b="1" dirty="0">
              <a:solidFill>
                <a:srgbClr val="007434"/>
              </a:solidFill>
            </a:endParaRPr>
          </a:p>
        </p:txBody>
      </p:sp>
      <p:sp>
        <p:nvSpPr>
          <p:cNvPr id="125" name="124 CuadroTexto"/>
          <p:cNvSpPr txBox="1"/>
          <p:nvPr/>
        </p:nvSpPr>
        <p:spPr>
          <a:xfrm>
            <a:off x="6174343" y="4554701"/>
            <a:ext cx="1421991" cy="246221"/>
          </a:xfrm>
          <a:prstGeom prst="rect">
            <a:avLst/>
          </a:prstGeom>
          <a:solidFill>
            <a:srgbClr val="00743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MX"/>
            </a:defPPr>
            <a:lvl1pPr algn="ctr">
              <a:defRPr sz="1000">
                <a:solidFill>
                  <a:srgbClr val="C0000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MX" b="1" dirty="0" smtClean="0">
                <a:solidFill>
                  <a:schemeClr val="bg1"/>
                </a:solidFill>
              </a:rPr>
              <a:t>$ 197,475,609.00</a:t>
            </a:r>
            <a:endParaRPr lang="es-MX" b="1" dirty="0">
              <a:solidFill>
                <a:schemeClr val="bg1"/>
              </a:solidFill>
            </a:endParaRPr>
          </a:p>
        </p:txBody>
      </p:sp>
      <p:cxnSp>
        <p:nvCxnSpPr>
          <p:cNvPr id="126" name="125 Conector recto"/>
          <p:cNvCxnSpPr/>
          <p:nvPr/>
        </p:nvCxnSpPr>
        <p:spPr>
          <a:xfrm>
            <a:off x="6228184" y="4872930"/>
            <a:ext cx="2736304" cy="0"/>
          </a:xfrm>
          <a:prstGeom prst="line">
            <a:avLst/>
          </a:prstGeom>
          <a:ln>
            <a:solidFill>
              <a:srgbClr val="0074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126 CuadroTexto"/>
          <p:cNvSpPr txBox="1"/>
          <p:nvPr/>
        </p:nvSpPr>
        <p:spPr>
          <a:xfrm>
            <a:off x="6300192" y="5172001"/>
            <a:ext cx="24482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smtClean="0">
                <a:solidFill>
                  <a:srgbClr val="007434"/>
                </a:solidFill>
              </a:rPr>
              <a:t>INVERSIÓN TOTAL EN PROYECTOS </a:t>
            </a:r>
            <a:endParaRPr lang="es-MX" sz="900" dirty="0">
              <a:solidFill>
                <a:srgbClr val="007434"/>
              </a:solidFill>
            </a:endParaRPr>
          </a:p>
        </p:txBody>
      </p:sp>
      <p:sp>
        <p:nvSpPr>
          <p:cNvPr id="128" name="127 CuadroTexto"/>
          <p:cNvSpPr txBox="1"/>
          <p:nvPr/>
        </p:nvSpPr>
        <p:spPr>
          <a:xfrm>
            <a:off x="6228184" y="4077072"/>
            <a:ext cx="1296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rgbClr val="007434"/>
                </a:solidFill>
              </a:rPr>
              <a:t>RECURSOS FISMDF</a:t>
            </a:r>
            <a:endParaRPr lang="es-MX" sz="1200" b="1" dirty="0">
              <a:solidFill>
                <a:srgbClr val="007434"/>
              </a:solidFill>
            </a:endParaRPr>
          </a:p>
        </p:txBody>
      </p:sp>
      <p:sp>
        <p:nvSpPr>
          <p:cNvPr id="129" name="128 CuadroTexto"/>
          <p:cNvSpPr txBox="1"/>
          <p:nvPr/>
        </p:nvSpPr>
        <p:spPr>
          <a:xfrm>
            <a:off x="5110613" y="1775585"/>
            <a:ext cx="106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 smtClean="0">
                <a:solidFill>
                  <a:srgbClr val="005674"/>
                </a:solidFill>
              </a:rPr>
              <a:t>OTROS RECURSOS</a:t>
            </a:r>
            <a:endParaRPr lang="es-MX" sz="900" b="1" dirty="0">
              <a:solidFill>
                <a:srgbClr val="005674"/>
              </a:solidFill>
            </a:endParaRPr>
          </a:p>
        </p:txBody>
      </p:sp>
      <p:sp>
        <p:nvSpPr>
          <p:cNvPr id="130" name="129 Elipse"/>
          <p:cNvSpPr/>
          <p:nvPr/>
        </p:nvSpPr>
        <p:spPr>
          <a:xfrm>
            <a:off x="7649162" y="1928350"/>
            <a:ext cx="538167" cy="538167"/>
          </a:xfrm>
          <a:prstGeom prst="ellipse">
            <a:avLst/>
          </a:prstGeom>
          <a:solidFill>
            <a:srgbClr val="00B45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130 CuadroTexto"/>
          <p:cNvSpPr txBox="1"/>
          <p:nvPr/>
        </p:nvSpPr>
        <p:spPr>
          <a:xfrm>
            <a:off x="7376414" y="1556792"/>
            <a:ext cx="106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 smtClean="0">
                <a:solidFill>
                  <a:srgbClr val="007434"/>
                </a:solidFill>
              </a:rPr>
              <a:t>OTROS RECURSOS</a:t>
            </a:r>
            <a:endParaRPr lang="es-MX" sz="900" b="1" dirty="0">
              <a:solidFill>
                <a:srgbClr val="007434"/>
              </a:solidFill>
            </a:endParaRPr>
          </a:p>
        </p:txBody>
      </p:sp>
      <p:sp>
        <p:nvSpPr>
          <p:cNvPr id="132" name="131 CuadroTexto"/>
          <p:cNvSpPr txBox="1"/>
          <p:nvPr/>
        </p:nvSpPr>
        <p:spPr>
          <a:xfrm>
            <a:off x="3843635" y="2968359"/>
            <a:ext cx="851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schemeClr val="tx2">
                    <a:lumMod val="95000"/>
                  </a:schemeClr>
                </a:solidFill>
              </a:rPr>
              <a:t>69.09%</a:t>
            </a:r>
            <a:endParaRPr lang="es-MX" sz="1400" b="1" dirty="0">
              <a:solidFill>
                <a:schemeClr val="tx2">
                  <a:lumMod val="95000"/>
                </a:schemeClr>
              </a:solidFill>
            </a:endParaRPr>
          </a:p>
        </p:txBody>
      </p:sp>
      <p:sp>
        <p:nvSpPr>
          <p:cNvPr id="133" name="132 CuadroTexto"/>
          <p:cNvSpPr txBox="1"/>
          <p:nvPr/>
        </p:nvSpPr>
        <p:spPr>
          <a:xfrm>
            <a:off x="4301568" y="1876714"/>
            <a:ext cx="990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5674"/>
                </a:solidFill>
              </a:rPr>
              <a:t>30.91%</a:t>
            </a:r>
            <a:endParaRPr lang="es-MX" sz="1600" b="1" dirty="0">
              <a:solidFill>
                <a:srgbClr val="005674"/>
              </a:solidFill>
            </a:endParaRPr>
          </a:p>
        </p:txBody>
      </p:sp>
      <p:sp>
        <p:nvSpPr>
          <p:cNvPr id="134" name="133 CuadroTexto"/>
          <p:cNvSpPr txBox="1"/>
          <p:nvPr/>
        </p:nvSpPr>
        <p:spPr>
          <a:xfrm>
            <a:off x="6962540" y="3063337"/>
            <a:ext cx="839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schemeClr val="tx2">
                    <a:lumMod val="95000"/>
                  </a:schemeClr>
                </a:solidFill>
              </a:rPr>
              <a:t>47.68%</a:t>
            </a:r>
            <a:endParaRPr lang="es-MX" sz="1400" b="1" dirty="0">
              <a:solidFill>
                <a:schemeClr val="tx2">
                  <a:lumMod val="95000"/>
                </a:schemeClr>
              </a:solidFill>
            </a:endParaRPr>
          </a:p>
        </p:txBody>
      </p:sp>
      <p:sp>
        <p:nvSpPr>
          <p:cNvPr id="135" name="134 CuadroTexto"/>
          <p:cNvSpPr txBox="1"/>
          <p:nvPr/>
        </p:nvSpPr>
        <p:spPr>
          <a:xfrm>
            <a:off x="7631274" y="2055333"/>
            <a:ext cx="6660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bg1"/>
                </a:solidFill>
              </a:rPr>
              <a:t>52.32%</a:t>
            </a:r>
            <a:endParaRPr lang="es-MX" sz="1000" b="1" dirty="0">
              <a:solidFill>
                <a:schemeClr val="bg1"/>
              </a:solidFill>
            </a:endParaRPr>
          </a:p>
        </p:txBody>
      </p:sp>
      <p:sp>
        <p:nvSpPr>
          <p:cNvPr id="136" name="135 CuadroTexto"/>
          <p:cNvSpPr txBox="1"/>
          <p:nvPr/>
        </p:nvSpPr>
        <p:spPr>
          <a:xfrm>
            <a:off x="1475655" y="4103494"/>
            <a:ext cx="1296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chemeClr val="bg1">
                    <a:lumMod val="50000"/>
                  </a:schemeClr>
                </a:solidFill>
              </a:rPr>
              <a:t>OTROS RECURSOS</a:t>
            </a:r>
            <a:endParaRPr lang="es-MX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7" name="136 CuadroTexto"/>
          <p:cNvSpPr txBox="1"/>
          <p:nvPr/>
        </p:nvSpPr>
        <p:spPr>
          <a:xfrm>
            <a:off x="4572000" y="4103494"/>
            <a:ext cx="1296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chemeClr val="bg1">
                    <a:lumMod val="50000"/>
                  </a:schemeClr>
                </a:solidFill>
              </a:rPr>
              <a:t>OTROS RECURSOS</a:t>
            </a:r>
            <a:endParaRPr lang="es-MX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8" name="137 CuadroTexto"/>
          <p:cNvSpPr txBox="1"/>
          <p:nvPr/>
        </p:nvSpPr>
        <p:spPr>
          <a:xfrm>
            <a:off x="7596335" y="4103494"/>
            <a:ext cx="1296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chemeClr val="bg1">
                    <a:lumMod val="50000"/>
                  </a:schemeClr>
                </a:solidFill>
              </a:rPr>
              <a:t>OTROS RECURSOS</a:t>
            </a:r>
            <a:endParaRPr lang="es-MX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68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>
            <a:off x="107504" y="1340768"/>
            <a:ext cx="4014192" cy="0"/>
          </a:xfrm>
          <a:prstGeom prst="line">
            <a:avLst/>
          </a:prstGeom>
          <a:ln w="19050"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716016" y="1340768"/>
            <a:ext cx="4014192" cy="0"/>
          </a:xfrm>
          <a:prstGeom prst="line">
            <a:avLst/>
          </a:prstGeom>
          <a:ln w="19050">
            <a:solidFill>
              <a:srgbClr val="00863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://www.mayfe.com.mx/mayfe/img/sedeso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428107"/>
            <a:ext cx="2196244" cy="84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2" descr="portada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/>
        </p:blipFill>
        <p:spPr bwMode="auto">
          <a:xfrm>
            <a:off x="0" y="1440160"/>
            <a:ext cx="9144000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2 Subtítulo"/>
          <p:cNvSpPr txBox="1">
            <a:spLocks/>
          </p:cNvSpPr>
          <p:nvPr/>
        </p:nvSpPr>
        <p:spPr bwMode="auto">
          <a:xfrm>
            <a:off x="1371600" y="6550422"/>
            <a:ext cx="64008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s-MX" sz="1200" b="1" dirty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México, D.F.• </a:t>
            </a:r>
            <a:r>
              <a:rPr lang="es-MX" sz="1200" b="1" dirty="0" smtClean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Febrero de 2015</a:t>
            </a:r>
            <a:endParaRPr lang="es-MX" sz="1200" b="1" dirty="0">
              <a:solidFill>
                <a:schemeClr val="bg1"/>
              </a:solidFill>
              <a:latin typeface="Calibri" pitchFamily="34" charset="0"/>
              <a:ea typeface="MS PGothic" charset="0"/>
              <a:cs typeface="MS PGothic" charset="0"/>
            </a:endParaRPr>
          </a:p>
        </p:txBody>
      </p:sp>
      <p:sp>
        <p:nvSpPr>
          <p:cNvPr id="10" name="CuadroTexto 10"/>
          <p:cNvSpPr txBox="1"/>
          <p:nvPr/>
        </p:nvSpPr>
        <p:spPr>
          <a:xfrm>
            <a:off x="2683403" y="6263734"/>
            <a:ext cx="36724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515151"/>
                </a:solidFill>
                <a:latin typeface="Calibri" panose="020F0502020204030204" pitchFamily="34" charset="0"/>
              </a:rPr>
              <a:t>Fuente: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Elaboración propia con información de la MIDS 2014</a:t>
            </a:r>
            <a:endParaRPr lang="es-MX" sz="1100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1906894" y="3086929"/>
            <a:ext cx="161316" cy="161316"/>
          </a:xfrm>
          <a:prstGeom prst="ellipse">
            <a:avLst/>
          </a:prstGeom>
          <a:solidFill>
            <a:srgbClr val="FF8B8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11 Elipse"/>
          <p:cNvSpPr/>
          <p:nvPr/>
        </p:nvSpPr>
        <p:spPr>
          <a:xfrm>
            <a:off x="726290" y="3406489"/>
            <a:ext cx="161316" cy="161316"/>
          </a:xfrm>
          <a:prstGeom prst="ellipse">
            <a:avLst/>
          </a:prstGeom>
          <a:solidFill>
            <a:srgbClr val="FF8B8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12 Elipse"/>
          <p:cNvSpPr/>
          <p:nvPr/>
        </p:nvSpPr>
        <p:spPr>
          <a:xfrm>
            <a:off x="636982" y="2669109"/>
            <a:ext cx="161316" cy="161316"/>
          </a:xfrm>
          <a:prstGeom prst="ellipse">
            <a:avLst/>
          </a:prstGeom>
          <a:solidFill>
            <a:srgbClr val="FF8B8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14 Elipse"/>
          <p:cNvSpPr/>
          <p:nvPr/>
        </p:nvSpPr>
        <p:spPr>
          <a:xfrm>
            <a:off x="2149150" y="2758417"/>
            <a:ext cx="161316" cy="161316"/>
          </a:xfrm>
          <a:prstGeom prst="ellipse">
            <a:avLst/>
          </a:prstGeom>
          <a:solidFill>
            <a:srgbClr val="FF8B8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16 Elipse"/>
          <p:cNvSpPr/>
          <p:nvPr/>
        </p:nvSpPr>
        <p:spPr>
          <a:xfrm>
            <a:off x="1761716" y="3289820"/>
            <a:ext cx="161316" cy="161316"/>
          </a:xfrm>
          <a:prstGeom prst="ellipse">
            <a:avLst/>
          </a:prstGeom>
          <a:solidFill>
            <a:srgbClr val="FF8B8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17 Cheurón"/>
          <p:cNvSpPr/>
          <p:nvPr/>
        </p:nvSpPr>
        <p:spPr>
          <a:xfrm rot="5400000">
            <a:off x="1087899" y="3740766"/>
            <a:ext cx="572683" cy="1093313"/>
          </a:xfrm>
          <a:prstGeom prst="chevron">
            <a:avLst>
              <a:gd name="adj" fmla="val 6231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18 Elipse"/>
          <p:cNvSpPr/>
          <p:nvPr/>
        </p:nvSpPr>
        <p:spPr>
          <a:xfrm>
            <a:off x="1952089" y="2182353"/>
            <a:ext cx="286369" cy="274037"/>
          </a:xfrm>
          <a:prstGeom prst="ellipse">
            <a:avLst/>
          </a:prstGeom>
          <a:solidFill>
            <a:srgbClr val="FF535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19 Pentágono regular"/>
          <p:cNvSpPr/>
          <p:nvPr/>
        </p:nvSpPr>
        <p:spPr>
          <a:xfrm>
            <a:off x="1076338" y="3356669"/>
            <a:ext cx="655273" cy="589746"/>
          </a:xfrm>
          <a:prstGeom prst="pentagon">
            <a:avLst/>
          </a:prstGeom>
          <a:solidFill>
            <a:srgbClr val="EE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1" name="20 Triángulo isósceles"/>
          <p:cNvSpPr/>
          <p:nvPr/>
        </p:nvSpPr>
        <p:spPr>
          <a:xfrm>
            <a:off x="1913575" y="3264914"/>
            <a:ext cx="319460" cy="327636"/>
          </a:xfrm>
          <a:prstGeom prst="triangle">
            <a:avLst/>
          </a:prstGeom>
          <a:solidFill>
            <a:srgbClr val="EE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Cheurón"/>
          <p:cNvSpPr/>
          <p:nvPr/>
        </p:nvSpPr>
        <p:spPr>
          <a:xfrm rot="5400000">
            <a:off x="1155188" y="4155572"/>
            <a:ext cx="438102" cy="836385"/>
          </a:xfrm>
          <a:prstGeom prst="chevron">
            <a:avLst>
              <a:gd name="adj" fmla="val 6231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22 Cheurón"/>
          <p:cNvSpPr/>
          <p:nvPr/>
        </p:nvSpPr>
        <p:spPr>
          <a:xfrm rot="5400000">
            <a:off x="1209950" y="4479468"/>
            <a:ext cx="328577" cy="626696"/>
          </a:xfrm>
          <a:prstGeom prst="chevron">
            <a:avLst>
              <a:gd name="adj" fmla="val 6231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23 Proceso"/>
          <p:cNvSpPr/>
          <p:nvPr/>
        </p:nvSpPr>
        <p:spPr>
          <a:xfrm>
            <a:off x="444437" y="2040929"/>
            <a:ext cx="317715" cy="327636"/>
          </a:xfrm>
          <a:prstGeom prst="flowChartProcess">
            <a:avLst/>
          </a:prstGeom>
          <a:solidFill>
            <a:srgbClr val="EE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Forma"/>
          <p:cNvSpPr/>
          <p:nvPr/>
        </p:nvSpPr>
        <p:spPr>
          <a:xfrm>
            <a:off x="697546" y="1963562"/>
            <a:ext cx="1352632" cy="1352631"/>
          </a:xfrm>
          <a:prstGeom prst="gear9">
            <a:avLst>
              <a:gd name="adj1" fmla="val 10000"/>
              <a:gd name="adj2" fmla="val 2679"/>
            </a:avLst>
          </a:prstGeom>
          <a:solidFill>
            <a:srgbClr val="C0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25 Elipse"/>
          <p:cNvSpPr/>
          <p:nvPr/>
        </p:nvSpPr>
        <p:spPr>
          <a:xfrm>
            <a:off x="350613" y="2506395"/>
            <a:ext cx="286369" cy="274037"/>
          </a:xfrm>
          <a:prstGeom prst="ellipse">
            <a:avLst/>
          </a:prstGeom>
          <a:solidFill>
            <a:srgbClr val="FF535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26 Proceso"/>
          <p:cNvSpPr/>
          <p:nvPr/>
        </p:nvSpPr>
        <p:spPr>
          <a:xfrm rot="18734489">
            <a:off x="535950" y="3023828"/>
            <a:ext cx="317715" cy="327636"/>
          </a:xfrm>
          <a:prstGeom prst="flowChartProcess">
            <a:avLst/>
          </a:prstGeom>
          <a:solidFill>
            <a:srgbClr val="EE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CuadroTexto"/>
          <p:cNvSpPr txBox="1"/>
          <p:nvPr/>
        </p:nvSpPr>
        <p:spPr>
          <a:xfrm>
            <a:off x="961154" y="2458748"/>
            <a:ext cx="945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  <a:latin typeface="Calibri" pitchFamily="34" charset="0"/>
              </a:rPr>
              <a:t>6.22%</a:t>
            </a:r>
            <a:endParaRPr lang="es-MX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9" name="28 Elipse"/>
          <p:cNvSpPr/>
          <p:nvPr/>
        </p:nvSpPr>
        <p:spPr>
          <a:xfrm>
            <a:off x="4894970" y="3086929"/>
            <a:ext cx="161316" cy="161316"/>
          </a:xfrm>
          <a:prstGeom prst="ellipse">
            <a:avLst/>
          </a:prstGeom>
          <a:solidFill>
            <a:srgbClr val="33CA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29 Elipse"/>
          <p:cNvSpPr/>
          <p:nvPr/>
        </p:nvSpPr>
        <p:spPr>
          <a:xfrm>
            <a:off x="3714366" y="3406489"/>
            <a:ext cx="161316" cy="161316"/>
          </a:xfrm>
          <a:prstGeom prst="ellipse">
            <a:avLst/>
          </a:prstGeom>
          <a:solidFill>
            <a:srgbClr val="33CA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30 Elipse"/>
          <p:cNvSpPr/>
          <p:nvPr/>
        </p:nvSpPr>
        <p:spPr>
          <a:xfrm>
            <a:off x="3625058" y="2669109"/>
            <a:ext cx="161316" cy="161316"/>
          </a:xfrm>
          <a:prstGeom prst="ellipse">
            <a:avLst/>
          </a:prstGeom>
          <a:solidFill>
            <a:srgbClr val="33CA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31 Elipse"/>
          <p:cNvSpPr/>
          <p:nvPr/>
        </p:nvSpPr>
        <p:spPr>
          <a:xfrm>
            <a:off x="5137226" y="2758417"/>
            <a:ext cx="161316" cy="161316"/>
          </a:xfrm>
          <a:prstGeom prst="ellipse">
            <a:avLst/>
          </a:prstGeom>
          <a:solidFill>
            <a:srgbClr val="33CA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32 Elipse"/>
          <p:cNvSpPr/>
          <p:nvPr/>
        </p:nvSpPr>
        <p:spPr>
          <a:xfrm>
            <a:off x="4749792" y="3289820"/>
            <a:ext cx="161316" cy="161316"/>
          </a:xfrm>
          <a:prstGeom prst="ellipse">
            <a:avLst/>
          </a:prstGeom>
          <a:solidFill>
            <a:srgbClr val="33CA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33 Cheurón"/>
          <p:cNvSpPr/>
          <p:nvPr/>
        </p:nvSpPr>
        <p:spPr>
          <a:xfrm rot="5400000">
            <a:off x="4075975" y="3740766"/>
            <a:ext cx="572683" cy="1093313"/>
          </a:xfrm>
          <a:prstGeom prst="chevron">
            <a:avLst>
              <a:gd name="adj" fmla="val 6231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5" name="34 Elipse"/>
          <p:cNvSpPr/>
          <p:nvPr/>
        </p:nvSpPr>
        <p:spPr>
          <a:xfrm>
            <a:off x="4940165" y="2182353"/>
            <a:ext cx="286369" cy="274037"/>
          </a:xfrm>
          <a:prstGeom prst="ellipse">
            <a:avLst/>
          </a:prstGeom>
          <a:solidFill>
            <a:srgbClr val="00ADE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6" name="35 Pentágono regular"/>
          <p:cNvSpPr/>
          <p:nvPr/>
        </p:nvSpPr>
        <p:spPr>
          <a:xfrm>
            <a:off x="4064414" y="3356669"/>
            <a:ext cx="655273" cy="589746"/>
          </a:xfrm>
          <a:prstGeom prst="pentagon">
            <a:avLst/>
          </a:prstGeom>
          <a:solidFill>
            <a:srgbClr val="007CA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36 Triángulo isósceles"/>
          <p:cNvSpPr/>
          <p:nvPr/>
        </p:nvSpPr>
        <p:spPr>
          <a:xfrm>
            <a:off x="4901651" y="3264914"/>
            <a:ext cx="319460" cy="327636"/>
          </a:xfrm>
          <a:prstGeom prst="triangle">
            <a:avLst/>
          </a:prstGeom>
          <a:solidFill>
            <a:srgbClr val="007CA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37 Cheurón"/>
          <p:cNvSpPr/>
          <p:nvPr/>
        </p:nvSpPr>
        <p:spPr>
          <a:xfrm rot="5400000">
            <a:off x="4143264" y="4155572"/>
            <a:ext cx="438102" cy="836385"/>
          </a:xfrm>
          <a:prstGeom prst="chevron">
            <a:avLst>
              <a:gd name="adj" fmla="val 6231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38 Cheurón"/>
          <p:cNvSpPr/>
          <p:nvPr/>
        </p:nvSpPr>
        <p:spPr>
          <a:xfrm rot="5400000">
            <a:off x="4198026" y="4479468"/>
            <a:ext cx="328577" cy="626696"/>
          </a:xfrm>
          <a:prstGeom prst="chevron">
            <a:avLst>
              <a:gd name="adj" fmla="val 6231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39 Proceso"/>
          <p:cNvSpPr/>
          <p:nvPr/>
        </p:nvSpPr>
        <p:spPr>
          <a:xfrm>
            <a:off x="3432513" y="2040929"/>
            <a:ext cx="317715" cy="327636"/>
          </a:xfrm>
          <a:prstGeom prst="flowChartProcess">
            <a:avLst/>
          </a:prstGeom>
          <a:solidFill>
            <a:srgbClr val="007CA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40 Forma"/>
          <p:cNvSpPr/>
          <p:nvPr/>
        </p:nvSpPr>
        <p:spPr>
          <a:xfrm>
            <a:off x="3723424" y="1963562"/>
            <a:ext cx="1352632" cy="1352631"/>
          </a:xfrm>
          <a:prstGeom prst="gear9">
            <a:avLst>
              <a:gd name="adj1" fmla="val 10000"/>
              <a:gd name="adj2" fmla="val 2679"/>
            </a:avLst>
          </a:prstGeom>
          <a:solidFill>
            <a:srgbClr val="00567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2" name="41 Elipse"/>
          <p:cNvSpPr/>
          <p:nvPr/>
        </p:nvSpPr>
        <p:spPr>
          <a:xfrm>
            <a:off x="3338689" y="2506395"/>
            <a:ext cx="286369" cy="274037"/>
          </a:xfrm>
          <a:prstGeom prst="ellipse">
            <a:avLst/>
          </a:prstGeom>
          <a:solidFill>
            <a:srgbClr val="00ADE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42 Proceso"/>
          <p:cNvSpPr/>
          <p:nvPr/>
        </p:nvSpPr>
        <p:spPr>
          <a:xfrm rot="18734489">
            <a:off x="3524026" y="3023828"/>
            <a:ext cx="317715" cy="327636"/>
          </a:xfrm>
          <a:prstGeom prst="flowChartProcess">
            <a:avLst/>
          </a:prstGeom>
          <a:solidFill>
            <a:srgbClr val="007CA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43 CuadroTexto"/>
          <p:cNvSpPr txBox="1"/>
          <p:nvPr/>
        </p:nvSpPr>
        <p:spPr>
          <a:xfrm>
            <a:off x="3949230" y="2458748"/>
            <a:ext cx="945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  <a:latin typeface="Calibri" pitchFamily="34" charset="0"/>
              </a:rPr>
              <a:t>41.74%</a:t>
            </a:r>
            <a:endParaRPr lang="es-MX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5" name="44 Elipse"/>
          <p:cNvSpPr/>
          <p:nvPr/>
        </p:nvSpPr>
        <p:spPr>
          <a:xfrm>
            <a:off x="7947741" y="3086929"/>
            <a:ext cx="161316" cy="161316"/>
          </a:xfrm>
          <a:prstGeom prst="ellipse">
            <a:avLst/>
          </a:prstGeom>
          <a:solidFill>
            <a:srgbClr val="1DFF8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6" name="45 Elipse"/>
          <p:cNvSpPr/>
          <p:nvPr/>
        </p:nvSpPr>
        <p:spPr>
          <a:xfrm>
            <a:off x="6767137" y="3406489"/>
            <a:ext cx="161316" cy="161316"/>
          </a:xfrm>
          <a:prstGeom prst="ellipse">
            <a:avLst/>
          </a:prstGeom>
          <a:solidFill>
            <a:srgbClr val="1DFF8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7" name="46 Elipse"/>
          <p:cNvSpPr/>
          <p:nvPr/>
        </p:nvSpPr>
        <p:spPr>
          <a:xfrm>
            <a:off x="6677829" y="2669109"/>
            <a:ext cx="161316" cy="161316"/>
          </a:xfrm>
          <a:prstGeom prst="ellipse">
            <a:avLst/>
          </a:prstGeom>
          <a:solidFill>
            <a:srgbClr val="1DFF8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8" name="47 Elipse"/>
          <p:cNvSpPr/>
          <p:nvPr/>
        </p:nvSpPr>
        <p:spPr>
          <a:xfrm>
            <a:off x="8189997" y="2758417"/>
            <a:ext cx="161316" cy="161316"/>
          </a:xfrm>
          <a:prstGeom prst="ellipse">
            <a:avLst/>
          </a:prstGeom>
          <a:solidFill>
            <a:srgbClr val="1DFF8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48 Elipse"/>
          <p:cNvSpPr/>
          <p:nvPr/>
        </p:nvSpPr>
        <p:spPr>
          <a:xfrm>
            <a:off x="7802563" y="3289820"/>
            <a:ext cx="161316" cy="161316"/>
          </a:xfrm>
          <a:prstGeom prst="ellipse">
            <a:avLst/>
          </a:prstGeom>
          <a:solidFill>
            <a:srgbClr val="1DFF8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0" name="49 Cheurón"/>
          <p:cNvSpPr/>
          <p:nvPr/>
        </p:nvSpPr>
        <p:spPr>
          <a:xfrm rot="5400000">
            <a:off x="7128746" y="3740766"/>
            <a:ext cx="572683" cy="1093313"/>
          </a:xfrm>
          <a:prstGeom prst="chevron">
            <a:avLst>
              <a:gd name="adj" fmla="val 6231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1" name="50 Elipse"/>
          <p:cNvSpPr/>
          <p:nvPr/>
        </p:nvSpPr>
        <p:spPr>
          <a:xfrm>
            <a:off x="7992936" y="2182353"/>
            <a:ext cx="286369" cy="274037"/>
          </a:xfrm>
          <a:prstGeom prst="ellipse">
            <a:avLst/>
          </a:prstGeom>
          <a:solidFill>
            <a:srgbClr val="00DE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51 Pentágono regular"/>
          <p:cNvSpPr/>
          <p:nvPr/>
        </p:nvSpPr>
        <p:spPr>
          <a:xfrm>
            <a:off x="7117185" y="3356669"/>
            <a:ext cx="655273" cy="589746"/>
          </a:xfrm>
          <a:prstGeom prst="pentagon">
            <a:avLst/>
          </a:prstGeom>
          <a:solidFill>
            <a:srgbClr val="00B45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3" name="52 Triángulo isósceles"/>
          <p:cNvSpPr/>
          <p:nvPr/>
        </p:nvSpPr>
        <p:spPr>
          <a:xfrm>
            <a:off x="7954422" y="3264914"/>
            <a:ext cx="319460" cy="327636"/>
          </a:xfrm>
          <a:prstGeom prst="triangle">
            <a:avLst/>
          </a:prstGeom>
          <a:solidFill>
            <a:srgbClr val="00B45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4" name="53 Cheurón"/>
          <p:cNvSpPr/>
          <p:nvPr/>
        </p:nvSpPr>
        <p:spPr>
          <a:xfrm rot="5400000">
            <a:off x="7196035" y="4155572"/>
            <a:ext cx="438102" cy="836385"/>
          </a:xfrm>
          <a:prstGeom prst="chevron">
            <a:avLst>
              <a:gd name="adj" fmla="val 6231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5" name="54 Cheurón"/>
          <p:cNvSpPr/>
          <p:nvPr/>
        </p:nvSpPr>
        <p:spPr>
          <a:xfrm rot="5400000">
            <a:off x="7250797" y="4479468"/>
            <a:ext cx="328577" cy="626696"/>
          </a:xfrm>
          <a:prstGeom prst="chevron">
            <a:avLst>
              <a:gd name="adj" fmla="val 6231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6" name="55 Proceso"/>
          <p:cNvSpPr/>
          <p:nvPr/>
        </p:nvSpPr>
        <p:spPr>
          <a:xfrm>
            <a:off x="6485284" y="2040929"/>
            <a:ext cx="317715" cy="327636"/>
          </a:xfrm>
          <a:prstGeom prst="flowChartProcess">
            <a:avLst/>
          </a:prstGeom>
          <a:solidFill>
            <a:srgbClr val="00B45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7" name="56 Forma"/>
          <p:cNvSpPr/>
          <p:nvPr/>
        </p:nvSpPr>
        <p:spPr>
          <a:xfrm>
            <a:off x="6738393" y="1963562"/>
            <a:ext cx="1352632" cy="1352631"/>
          </a:xfrm>
          <a:prstGeom prst="gear9">
            <a:avLst>
              <a:gd name="adj1" fmla="val 10000"/>
              <a:gd name="adj2" fmla="val 2679"/>
            </a:avLst>
          </a:prstGeom>
          <a:solidFill>
            <a:srgbClr val="00743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8" name="57 Elipse"/>
          <p:cNvSpPr/>
          <p:nvPr/>
        </p:nvSpPr>
        <p:spPr>
          <a:xfrm>
            <a:off x="6391460" y="2506395"/>
            <a:ext cx="286369" cy="274037"/>
          </a:xfrm>
          <a:prstGeom prst="ellipse">
            <a:avLst/>
          </a:prstGeom>
          <a:solidFill>
            <a:srgbClr val="00DE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9" name="58 Proceso"/>
          <p:cNvSpPr/>
          <p:nvPr/>
        </p:nvSpPr>
        <p:spPr>
          <a:xfrm rot="18734489">
            <a:off x="6576797" y="3023828"/>
            <a:ext cx="317715" cy="327636"/>
          </a:xfrm>
          <a:prstGeom prst="flowChartProcess">
            <a:avLst/>
          </a:prstGeom>
          <a:solidFill>
            <a:srgbClr val="00B45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0" name="59 CuadroTexto"/>
          <p:cNvSpPr txBox="1"/>
          <p:nvPr/>
        </p:nvSpPr>
        <p:spPr>
          <a:xfrm>
            <a:off x="7002001" y="2458748"/>
            <a:ext cx="96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  <a:latin typeface="Calibri" pitchFamily="34" charset="0"/>
              </a:rPr>
              <a:t>5.67%</a:t>
            </a:r>
            <a:endParaRPr lang="es-MX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1" name="60 Llamada rectangular redondeada"/>
          <p:cNvSpPr/>
          <p:nvPr/>
        </p:nvSpPr>
        <p:spPr>
          <a:xfrm>
            <a:off x="1424110" y="1484785"/>
            <a:ext cx="760965" cy="461665"/>
          </a:xfrm>
          <a:prstGeom prst="wedgeRoundRectCallout">
            <a:avLst>
              <a:gd name="adj1" fmla="val -50971"/>
              <a:gd name="adj2" fmla="val 155102"/>
              <a:gd name="adj3" fmla="val 16667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altLang="es-MX" b="1" dirty="0" smtClean="0">
                <a:solidFill>
                  <a:srgbClr val="454545"/>
                </a:solidFill>
                <a:latin typeface="Calibri" pitchFamily="34" charset="0"/>
              </a:rPr>
              <a:t>FAIS</a:t>
            </a:r>
            <a:endParaRPr lang="es-MX" b="1" dirty="0">
              <a:solidFill>
                <a:srgbClr val="454545"/>
              </a:solidFill>
              <a:latin typeface="Calibri" pitchFamily="34" charset="0"/>
            </a:endParaRPr>
          </a:p>
        </p:txBody>
      </p:sp>
      <p:sp>
        <p:nvSpPr>
          <p:cNvPr id="62" name="61 Llamada rectangular redondeada"/>
          <p:cNvSpPr/>
          <p:nvPr/>
        </p:nvSpPr>
        <p:spPr>
          <a:xfrm>
            <a:off x="4459107" y="1484785"/>
            <a:ext cx="760965" cy="461665"/>
          </a:xfrm>
          <a:prstGeom prst="wedgeRoundRectCallout">
            <a:avLst>
              <a:gd name="adj1" fmla="val -50971"/>
              <a:gd name="adj2" fmla="val 155102"/>
              <a:gd name="adj3" fmla="val 16667"/>
            </a:avLst>
          </a:prstGeom>
          <a:solidFill>
            <a:schemeClr val="bg1"/>
          </a:solidFill>
          <a:ln>
            <a:solidFill>
              <a:srgbClr val="0056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454545"/>
                </a:solidFill>
                <a:latin typeface="Calibri" pitchFamily="34" charset="0"/>
              </a:rPr>
              <a:t>FISE</a:t>
            </a:r>
            <a:endParaRPr lang="es-MX" b="1" dirty="0">
              <a:solidFill>
                <a:srgbClr val="454545"/>
              </a:solidFill>
              <a:latin typeface="Calibri" pitchFamily="34" charset="0"/>
            </a:endParaRPr>
          </a:p>
        </p:txBody>
      </p:sp>
      <p:sp>
        <p:nvSpPr>
          <p:cNvPr id="63" name="62 Llamada rectangular redondeada"/>
          <p:cNvSpPr/>
          <p:nvPr/>
        </p:nvSpPr>
        <p:spPr>
          <a:xfrm>
            <a:off x="7452320" y="1484784"/>
            <a:ext cx="1053669" cy="461665"/>
          </a:xfrm>
          <a:prstGeom prst="wedgeRoundRectCallout">
            <a:avLst>
              <a:gd name="adj1" fmla="val -50971"/>
              <a:gd name="adj2" fmla="val 155102"/>
              <a:gd name="adj3" fmla="val 16667"/>
            </a:avLst>
          </a:prstGeom>
          <a:solidFill>
            <a:schemeClr val="bg1"/>
          </a:solidFill>
          <a:ln>
            <a:solidFill>
              <a:srgbClr val="0074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454545"/>
                </a:solidFill>
                <a:latin typeface="Calibri" pitchFamily="34" charset="0"/>
              </a:rPr>
              <a:t>FISMDF</a:t>
            </a:r>
            <a:endParaRPr lang="es-MX" b="1" dirty="0">
              <a:solidFill>
                <a:srgbClr val="454545"/>
              </a:solidFill>
              <a:latin typeface="Calibri" pitchFamily="34" charset="0"/>
            </a:endParaRPr>
          </a:p>
        </p:txBody>
      </p:sp>
      <p:sp>
        <p:nvSpPr>
          <p:cNvPr id="64" name="63 Rectángulo"/>
          <p:cNvSpPr/>
          <p:nvPr/>
        </p:nvSpPr>
        <p:spPr>
          <a:xfrm>
            <a:off x="153790" y="5103476"/>
            <a:ext cx="24019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C00000"/>
                </a:solidFill>
              </a:rPr>
              <a:t>  </a:t>
            </a:r>
            <a:r>
              <a:rPr lang="es-MX" sz="2000" dirty="0" smtClean="0">
                <a:solidFill>
                  <a:srgbClr val="C00000"/>
                </a:solidFill>
              </a:rPr>
              <a:t>894 </a:t>
            </a:r>
            <a:endParaRPr lang="es-MX" sz="2000" dirty="0">
              <a:solidFill>
                <a:srgbClr val="C00000"/>
              </a:solidFill>
            </a:endParaRPr>
          </a:p>
          <a:p>
            <a:pPr algn="ctr"/>
            <a:r>
              <a:rPr lang="es-MX" sz="2000" dirty="0" smtClean="0">
                <a:solidFill>
                  <a:srgbClr val="C00000"/>
                </a:solidFill>
              </a:rPr>
              <a:t> </a:t>
            </a:r>
            <a:r>
              <a:rPr lang="es-MX" sz="2000" b="1" dirty="0">
                <a:solidFill>
                  <a:srgbClr val="C00000"/>
                </a:solidFill>
              </a:rPr>
              <a:t> </a:t>
            </a:r>
            <a:r>
              <a:rPr lang="es-MX" sz="2000" b="1" dirty="0" smtClean="0">
                <a:solidFill>
                  <a:srgbClr val="C00000"/>
                </a:solidFill>
              </a:rPr>
              <a:t>14,377 </a:t>
            </a:r>
            <a:endParaRPr lang="es-MX" sz="2000" b="1" dirty="0">
              <a:solidFill>
                <a:srgbClr val="C00000"/>
              </a:solidFill>
            </a:endParaRPr>
          </a:p>
        </p:txBody>
      </p:sp>
      <p:sp>
        <p:nvSpPr>
          <p:cNvPr id="65" name="64 Rectángulo"/>
          <p:cNvSpPr/>
          <p:nvPr/>
        </p:nvSpPr>
        <p:spPr>
          <a:xfrm>
            <a:off x="3563888" y="5103477"/>
            <a:ext cx="1512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rgbClr val="005674"/>
                </a:solidFill>
              </a:rPr>
              <a:t>91</a:t>
            </a:r>
            <a:endParaRPr lang="es-MX" sz="2000" dirty="0">
              <a:solidFill>
                <a:srgbClr val="005674"/>
              </a:solidFill>
            </a:endParaRPr>
          </a:p>
          <a:p>
            <a:pPr algn="ctr"/>
            <a:r>
              <a:rPr lang="es-MX" sz="2000" b="1" dirty="0">
                <a:solidFill>
                  <a:srgbClr val="005674"/>
                </a:solidFill>
              </a:rPr>
              <a:t> </a:t>
            </a:r>
            <a:r>
              <a:rPr lang="es-MX" sz="2000" b="1" dirty="0" smtClean="0">
                <a:solidFill>
                  <a:srgbClr val="005674"/>
                </a:solidFill>
              </a:rPr>
              <a:t>218 </a:t>
            </a:r>
            <a:endParaRPr lang="es-MX" sz="2000" b="1" dirty="0">
              <a:solidFill>
                <a:srgbClr val="005674"/>
              </a:solidFill>
            </a:endParaRPr>
          </a:p>
          <a:p>
            <a:pPr algn="ctr"/>
            <a:r>
              <a:rPr lang="es-MX" sz="2000" b="1" dirty="0" smtClean="0">
                <a:solidFill>
                  <a:srgbClr val="005674"/>
                </a:solidFill>
              </a:rPr>
              <a:t> </a:t>
            </a:r>
            <a:endParaRPr lang="es-MX" sz="2000" b="1" dirty="0">
              <a:solidFill>
                <a:srgbClr val="005674"/>
              </a:solidFill>
            </a:endParaRPr>
          </a:p>
        </p:txBody>
      </p:sp>
      <p:sp>
        <p:nvSpPr>
          <p:cNvPr id="66" name="65 Rectángulo"/>
          <p:cNvSpPr/>
          <p:nvPr/>
        </p:nvSpPr>
        <p:spPr>
          <a:xfrm>
            <a:off x="6508391" y="5084317"/>
            <a:ext cx="18080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007434"/>
                </a:solidFill>
              </a:rPr>
              <a:t> </a:t>
            </a:r>
            <a:r>
              <a:rPr lang="es-MX" sz="2000" dirty="0" smtClean="0">
                <a:solidFill>
                  <a:srgbClr val="007434"/>
                </a:solidFill>
              </a:rPr>
              <a:t>803 </a:t>
            </a:r>
            <a:endParaRPr lang="es-MX" sz="2000" dirty="0">
              <a:solidFill>
                <a:srgbClr val="007434"/>
              </a:solidFill>
            </a:endParaRPr>
          </a:p>
          <a:p>
            <a:pPr algn="ctr"/>
            <a:r>
              <a:rPr lang="es-MX" sz="2000" b="1" dirty="0">
                <a:solidFill>
                  <a:srgbClr val="007434"/>
                </a:solidFill>
              </a:rPr>
              <a:t>  </a:t>
            </a:r>
            <a:r>
              <a:rPr lang="es-MX" sz="2000" b="1" dirty="0" smtClean="0">
                <a:solidFill>
                  <a:srgbClr val="007434"/>
                </a:solidFill>
              </a:rPr>
              <a:t>14,159 </a:t>
            </a:r>
            <a:endParaRPr lang="es-MX" sz="2000" b="1" dirty="0">
              <a:solidFill>
                <a:srgbClr val="007434"/>
              </a:solidFill>
            </a:endParaRPr>
          </a:p>
          <a:p>
            <a:pPr algn="ctr"/>
            <a:r>
              <a:rPr lang="es-MX" sz="2000" b="1" dirty="0" smtClean="0">
                <a:solidFill>
                  <a:srgbClr val="007434"/>
                </a:solidFill>
              </a:rPr>
              <a:t> </a:t>
            </a:r>
            <a:endParaRPr lang="es-MX" sz="2000" b="1" dirty="0">
              <a:solidFill>
                <a:srgbClr val="007434"/>
              </a:solidFill>
            </a:endParaRPr>
          </a:p>
        </p:txBody>
      </p:sp>
      <p:cxnSp>
        <p:nvCxnSpPr>
          <p:cNvPr id="67" name="66 Conector recto"/>
          <p:cNvCxnSpPr/>
          <p:nvPr/>
        </p:nvCxnSpPr>
        <p:spPr>
          <a:xfrm>
            <a:off x="933864" y="5451321"/>
            <a:ext cx="97384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 flipV="1">
            <a:off x="3851920" y="5443810"/>
            <a:ext cx="963907" cy="1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/>
          <p:nvPr/>
        </p:nvCxnSpPr>
        <p:spPr>
          <a:xfrm>
            <a:off x="6948264" y="5443811"/>
            <a:ext cx="984016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CuadroTexto"/>
          <p:cNvSpPr txBox="1"/>
          <p:nvPr/>
        </p:nvSpPr>
        <p:spPr>
          <a:xfrm>
            <a:off x="493798" y="5846867"/>
            <a:ext cx="79715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>
                <a:solidFill>
                  <a:srgbClr val="5C5C5C"/>
                </a:solidFill>
                <a:latin typeface="Calibri" panose="020F0502020204030204" pitchFamily="34" charset="0"/>
              </a:rPr>
              <a:t>Nota: </a:t>
            </a:r>
            <a:r>
              <a:rPr lang="es-MX" sz="1100" dirty="0">
                <a:solidFill>
                  <a:srgbClr val="5C5C5C"/>
                </a:solidFill>
                <a:latin typeface="Calibri" panose="020F0502020204030204" pitchFamily="34" charset="0"/>
              </a:rPr>
              <a:t>La concurrencia es la proporción de los proyectos ejecutados con otras fuentes ( aportaciones federales, aportaciones estatales, aportaciones municipales y otras aportaciones) entre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el total de proyectos.</a:t>
            </a:r>
            <a:endParaRPr lang="es-MX" sz="1100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sp>
        <p:nvSpPr>
          <p:cNvPr id="71" name="70 Rectángulo"/>
          <p:cNvSpPr/>
          <p:nvPr/>
        </p:nvSpPr>
        <p:spPr>
          <a:xfrm>
            <a:off x="107504" y="530096"/>
            <a:ext cx="44644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s-MX" altLang="es-MX" sz="1400" b="1" dirty="0" smtClean="0">
                <a:solidFill>
                  <a:srgbClr val="0070C0"/>
                </a:solidFill>
                <a:latin typeface="Calibri" pitchFamily="34" charset="0"/>
              </a:rPr>
              <a:t>CONCURRENCIA DE RECURSOS </a:t>
            </a:r>
            <a:r>
              <a:rPr lang="es-MX" altLang="es-MX" sz="1400" b="1" dirty="0" smtClean="0">
                <a:solidFill>
                  <a:srgbClr val="005426"/>
                </a:solidFill>
                <a:latin typeface="Calibri" pitchFamily="34" charset="0"/>
              </a:rPr>
              <a:t>- FONDO DE APORTACIONES PARA LA INFRAESTRUCTURA SOCIAL </a:t>
            </a:r>
          </a:p>
          <a:p>
            <a:pPr eaLnBrk="0" hangingPunct="0"/>
            <a:r>
              <a:rPr lang="es-MX" altLang="es-MX" sz="1400" b="1" dirty="0" smtClean="0">
                <a:solidFill>
                  <a:srgbClr val="C00000"/>
                </a:solidFill>
                <a:latin typeface="Calibri" pitchFamily="34" charset="0"/>
              </a:rPr>
              <a:t>FAIS 2014</a:t>
            </a:r>
            <a:endParaRPr lang="es-MX" altLang="es-MX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36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840" y="2924944"/>
            <a:ext cx="7848600" cy="936104"/>
          </a:xfrm>
          <a:ln cmpd="dbl">
            <a:noFill/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s-MX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</a:br>
            <a:r>
              <a:rPr lang="es-MX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s-MX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</a:b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s-MX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</a:br>
            <a:r>
              <a:rPr lang="es-MX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pitchFamily="34" charset="0"/>
              </a:rPr>
              <a:t>FONDO DE APORTACIONES PARA LA INFRAESTRUCTURA SOCIAL</a:t>
            </a:r>
            <a:r>
              <a:rPr lang="es-MX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s-MX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</a:br>
            <a:r>
              <a:rPr lang="es-MX" sz="1000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.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</a:b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>TIPO DE PROYECTOS</a:t>
            </a:r>
            <a:endParaRPr lang="es-MX" sz="11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9" name="8 Conector recto"/>
          <p:cNvCxnSpPr/>
          <p:nvPr/>
        </p:nvCxnSpPr>
        <p:spPr>
          <a:xfrm>
            <a:off x="755576" y="3356992"/>
            <a:ext cx="7776864" cy="0"/>
          </a:xfrm>
          <a:prstGeom prst="line">
            <a:avLst/>
          </a:prstGeom>
          <a:ln w="28575"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9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>
            <a:off x="107504" y="1340768"/>
            <a:ext cx="4014192" cy="0"/>
          </a:xfrm>
          <a:prstGeom prst="line">
            <a:avLst/>
          </a:prstGeom>
          <a:ln w="19050"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716016" y="1340768"/>
            <a:ext cx="4014192" cy="0"/>
          </a:xfrm>
          <a:prstGeom prst="line">
            <a:avLst/>
          </a:prstGeom>
          <a:ln w="19050">
            <a:solidFill>
              <a:srgbClr val="00863D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://www.mayfe.com.mx/mayfe/img/sedeso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428107"/>
            <a:ext cx="2196244" cy="84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13 Rectángulo"/>
          <p:cNvSpPr/>
          <p:nvPr/>
        </p:nvSpPr>
        <p:spPr>
          <a:xfrm>
            <a:off x="107504" y="550421"/>
            <a:ext cx="4014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s-MX" altLang="es-MX" b="1" dirty="0">
                <a:solidFill>
                  <a:srgbClr val="005426"/>
                </a:solidFill>
                <a:latin typeface="Calibri" pitchFamily="34" charset="0"/>
              </a:rPr>
              <a:t>FONDO DE APORTACIONES PARA LA INFRAESTRUCTURA SOCIAL </a:t>
            </a:r>
            <a:r>
              <a:rPr lang="es-MX" altLang="es-MX" b="1" dirty="0">
                <a:solidFill>
                  <a:srgbClr val="C00000"/>
                </a:solidFill>
                <a:latin typeface="Calibri" pitchFamily="34" charset="0"/>
              </a:rPr>
              <a:t>F A I S 2014</a:t>
            </a:r>
          </a:p>
        </p:txBody>
      </p:sp>
      <p:pic>
        <p:nvPicPr>
          <p:cNvPr id="22" name="Imagen 2" descr="portada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/>
        </p:blipFill>
        <p:spPr bwMode="auto">
          <a:xfrm>
            <a:off x="0" y="1440160"/>
            <a:ext cx="9144000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2 Subtítulo"/>
          <p:cNvSpPr txBox="1">
            <a:spLocks/>
          </p:cNvSpPr>
          <p:nvPr/>
        </p:nvSpPr>
        <p:spPr bwMode="auto">
          <a:xfrm>
            <a:off x="1371600" y="6550422"/>
            <a:ext cx="64008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s-MX" sz="1200" b="1" dirty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México, D.F.• </a:t>
            </a:r>
            <a:r>
              <a:rPr lang="es-MX" sz="1200" b="1" dirty="0" smtClean="0">
                <a:solidFill>
                  <a:schemeClr val="bg1"/>
                </a:solidFill>
                <a:latin typeface="Calibri" pitchFamily="34" charset="0"/>
                <a:ea typeface="MS PGothic" charset="0"/>
                <a:cs typeface="MS PGothic" charset="0"/>
              </a:rPr>
              <a:t>Febrero de 2015</a:t>
            </a:r>
            <a:endParaRPr lang="es-MX" sz="1200" b="1" dirty="0">
              <a:solidFill>
                <a:schemeClr val="bg1"/>
              </a:solidFill>
              <a:latin typeface="Calibri" pitchFamily="34" charset="0"/>
              <a:ea typeface="MS PGothic" charset="0"/>
              <a:cs typeface="MS PGothic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179512" y="1340768"/>
            <a:ext cx="12177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600" b="1" i="0" u="none" strike="noStrike" kern="1200" baseline="0">
                <a:solidFill>
                  <a:srgbClr val="5E5E5E"/>
                </a:solidFill>
                <a:latin typeface="Calibri" pitchFamily="34" charset="0"/>
                <a:ea typeface="+mn-ea"/>
                <a:cs typeface="+mn-cs"/>
              </a:defRPr>
            </a:pPr>
            <a:r>
              <a:rPr lang="en-US" dirty="0" smtClean="0">
                <a:solidFill>
                  <a:srgbClr val="4B4B4B"/>
                </a:solidFill>
                <a:latin typeface="Calibri" pitchFamily="34" charset="0"/>
              </a:rPr>
              <a:t>EDUCACIÓN</a:t>
            </a:r>
          </a:p>
        </p:txBody>
      </p:sp>
      <p:sp>
        <p:nvSpPr>
          <p:cNvPr id="34" name="33 Elipse"/>
          <p:cNvSpPr/>
          <p:nvPr/>
        </p:nvSpPr>
        <p:spPr>
          <a:xfrm>
            <a:off x="657664" y="1772816"/>
            <a:ext cx="2817333" cy="2572312"/>
          </a:xfrm>
          <a:prstGeom prst="ellipse">
            <a:avLst/>
          </a:prstGeom>
          <a:solidFill>
            <a:srgbClr val="F7BA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5" name="34 Elipse"/>
          <p:cNvSpPr/>
          <p:nvPr/>
        </p:nvSpPr>
        <p:spPr>
          <a:xfrm>
            <a:off x="820052" y="1916833"/>
            <a:ext cx="2518871" cy="2303174"/>
          </a:xfrm>
          <a:prstGeom prst="ellipse">
            <a:avLst/>
          </a:prstGeom>
          <a:solidFill>
            <a:srgbClr val="E19909"/>
          </a:solidFill>
          <a:ln>
            <a:solidFill>
              <a:srgbClr val="C083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 smtClean="0">
                <a:latin typeface="Calibri" pitchFamily="34" charset="0"/>
              </a:rPr>
              <a:t>9,390</a:t>
            </a:r>
            <a:endParaRPr lang="es-MX" sz="7200" b="1" dirty="0">
              <a:latin typeface="Calibri" pitchFamily="34" charset="0"/>
            </a:endParaRPr>
          </a:p>
          <a:p>
            <a:pPr algn="ctr"/>
            <a:r>
              <a:rPr lang="es-MX" sz="2000" b="1" dirty="0" smtClean="0">
                <a:latin typeface="Calibri" pitchFamily="34" charset="0"/>
              </a:rPr>
              <a:t>AULAS</a:t>
            </a:r>
            <a:r>
              <a:rPr lang="es-MX" sz="2000" b="1" baseline="30000" dirty="0" smtClean="0">
                <a:latin typeface="Calibri" pitchFamily="34" charset="0"/>
              </a:rPr>
              <a:t>1</a:t>
            </a:r>
            <a:endParaRPr lang="es-MX" sz="4400" b="1" baseline="30000" dirty="0">
              <a:latin typeface="Calibri" pitchFamily="34" charset="0"/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1083012" y="4869160"/>
            <a:ext cx="2022924" cy="1138773"/>
          </a:xfrm>
          <a:prstGeom prst="rect">
            <a:avLst/>
          </a:prstGeom>
          <a:solidFill>
            <a:schemeClr val="bg1"/>
          </a:solidFill>
          <a:ln w="19050">
            <a:solidFill>
              <a:srgbClr val="E19909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3600" b="1" dirty="0" smtClean="0">
                <a:solidFill>
                  <a:srgbClr val="E1990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</a:t>
            </a:r>
            <a:r>
              <a:rPr lang="es-MX" sz="3600" b="1" dirty="0">
                <a:solidFill>
                  <a:srgbClr val="F8C66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</a:t>
            </a:r>
            <a:r>
              <a:rPr lang="es-MX" sz="3600" b="1" dirty="0" smtClean="0">
                <a:solidFill>
                  <a:srgbClr val="E1990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</a:t>
            </a:r>
            <a:r>
              <a:rPr lang="es-MX" sz="3600" b="1" dirty="0">
                <a:solidFill>
                  <a:srgbClr val="F8C66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ebdings" panose="05030102010509060703" pitchFamily="18" charset="2"/>
              </a:rPr>
              <a:t></a:t>
            </a:r>
            <a:endParaRPr lang="es-MX" sz="3600" b="1" dirty="0">
              <a:solidFill>
                <a:srgbClr val="F8C66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es-MX" b="1" dirty="0" smtClean="0">
                <a:solidFill>
                  <a:srgbClr val="E19909"/>
                </a:solidFill>
                <a:latin typeface="Calibri" pitchFamily="34" charset="0"/>
              </a:rPr>
              <a:t>4,307,178</a:t>
            </a:r>
          </a:p>
          <a:p>
            <a:pPr lvl="0" algn="ctr"/>
            <a:r>
              <a:rPr lang="es-MX" sz="1400" dirty="0" smtClean="0">
                <a:solidFill>
                  <a:srgbClr val="E19909"/>
                </a:solidFill>
                <a:latin typeface="Calibri" pitchFamily="34" charset="0"/>
              </a:rPr>
              <a:t>Beneficios </a:t>
            </a:r>
            <a:r>
              <a:rPr lang="es-MX" sz="1400" dirty="0">
                <a:solidFill>
                  <a:srgbClr val="E19909"/>
                </a:solidFill>
                <a:latin typeface="Calibri" pitchFamily="34" charset="0"/>
              </a:rPr>
              <a:t>a la Población</a:t>
            </a:r>
            <a:r>
              <a:rPr lang="es-MX" sz="1400" dirty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306011" y="4293096"/>
            <a:ext cx="3401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b="1" dirty="0">
                <a:solidFill>
                  <a:srgbClr val="C08308"/>
                </a:solidFill>
                <a:latin typeface="Calibri" pitchFamily="34" charset="0"/>
              </a:rPr>
              <a:t>$</a:t>
            </a:r>
            <a:r>
              <a:rPr lang="es-MX" sz="2800" b="1" dirty="0">
                <a:solidFill>
                  <a:srgbClr val="C08308"/>
                </a:solidFill>
                <a:latin typeface="Calibri" pitchFamily="34" charset="0"/>
              </a:rPr>
              <a:t> </a:t>
            </a:r>
            <a:r>
              <a:rPr lang="es-MX" sz="3200" b="1" dirty="0" smtClean="0">
                <a:solidFill>
                  <a:srgbClr val="C08308"/>
                </a:solidFill>
                <a:latin typeface="Calibri" pitchFamily="34" charset="0"/>
              </a:rPr>
              <a:t>3,510,596,810.20</a:t>
            </a:r>
            <a:endParaRPr lang="es-MX" sz="2800" b="1" dirty="0">
              <a:solidFill>
                <a:srgbClr val="C08308"/>
              </a:solidFill>
              <a:latin typeface="Calibri" pitchFamily="34" charset="0"/>
            </a:endParaRPr>
          </a:p>
        </p:txBody>
      </p:sp>
      <p:sp>
        <p:nvSpPr>
          <p:cNvPr id="23" name="CuadroTexto 10"/>
          <p:cNvSpPr txBox="1"/>
          <p:nvPr/>
        </p:nvSpPr>
        <p:spPr>
          <a:xfrm>
            <a:off x="4716016" y="5733256"/>
            <a:ext cx="3672408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s-MX" sz="1100" b="1" dirty="0" smtClean="0">
                <a:solidFill>
                  <a:srgbClr val="515151"/>
                </a:solidFill>
                <a:latin typeface="Calibri" panose="020F0502020204030204" pitchFamily="34" charset="0"/>
              </a:rPr>
              <a:t>Fuente: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</a:rPr>
              <a:t>Elaboración propia con información de la MIDS 2014</a:t>
            </a:r>
          </a:p>
          <a:p>
            <a:pPr>
              <a:lnSpc>
                <a:spcPct val="120000"/>
              </a:lnSpc>
            </a:pPr>
            <a:r>
              <a:rPr lang="es-MX" sz="1100" b="1" dirty="0" smtClean="0">
                <a:solidFill>
                  <a:srgbClr val="5C5C5C"/>
                </a:solidFill>
                <a:latin typeface="Calibri" panose="020F0502020204030204" pitchFamily="34" charset="0"/>
              </a:rPr>
              <a:t>Nota</a:t>
            </a:r>
            <a:r>
              <a:rPr lang="es-MX" sz="1100" b="1" dirty="0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: (*)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Se desconoce la modalidad de 12 aulas.</a:t>
            </a:r>
            <a:endParaRPr lang="es-MX" sz="1100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2099760476"/>
              </p:ext>
            </p:extLst>
          </p:nvPr>
        </p:nvGraphicFramePr>
        <p:xfrm>
          <a:off x="3851920" y="1440160"/>
          <a:ext cx="5038683" cy="4419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1 Rectángulo"/>
          <p:cNvSpPr/>
          <p:nvPr/>
        </p:nvSpPr>
        <p:spPr>
          <a:xfrm>
            <a:off x="306011" y="6021288"/>
            <a:ext cx="4572000" cy="4985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MX" sz="1100" b="1" dirty="0">
                <a:solidFill>
                  <a:srgbClr val="5C5C5C"/>
                </a:solidFill>
                <a:latin typeface="Calibri" panose="020F0502020204030204" pitchFamily="34" charset="0"/>
              </a:rPr>
              <a:t>Nota</a:t>
            </a:r>
            <a:r>
              <a:rPr lang="es-MX" sz="1100" b="1" dirty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: </a:t>
            </a:r>
            <a:r>
              <a:rPr lang="es-MX" sz="1100" b="1" dirty="0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(1) </a:t>
            </a: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Contempla los niveles Preescolar, Primaria, Secundaria </a:t>
            </a:r>
          </a:p>
          <a:p>
            <a:pPr>
              <a:lnSpc>
                <a:spcPct val="120000"/>
              </a:lnSpc>
            </a:pPr>
            <a:r>
              <a:rPr lang="es-MX" sz="1100" dirty="0" smtClean="0">
                <a:solidFill>
                  <a:srgbClr val="5C5C5C"/>
                </a:solidFill>
                <a:latin typeface="Calibri" panose="020F0502020204030204" pitchFamily="34" charset="0"/>
                <a:sym typeface="Wingdings" pitchFamily="2" charset="2"/>
              </a:rPr>
              <a:t>y Preparatoria.</a:t>
            </a:r>
            <a:endParaRPr lang="es-MX" sz="1100" dirty="0">
              <a:solidFill>
                <a:srgbClr val="5C5C5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90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Personalizado 11">
      <a:dk1>
        <a:srgbClr val="292934"/>
      </a:dk1>
      <a:lt1>
        <a:srgbClr val="FFFFFF"/>
      </a:lt1>
      <a:dk2>
        <a:srgbClr val="FFFFFF"/>
      </a:dk2>
      <a:lt2>
        <a:srgbClr val="F3F2DC"/>
      </a:lt2>
      <a:accent1>
        <a:srgbClr val="7F7F7F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3915</TotalTime>
  <Words>1226</Words>
  <Application>Microsoft Office PowerPoint</Application>
  <PresentationFormat>Presentación en pantalla (4:3)</PresentationFormat>
  <Paragraphs>399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Claridad</vt:lpstr>
      <vt:lpstr>FONDO DE APORTACIONES PARA LA INFRAESTRUCTURA SOCIAL F A I 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FONDO DE APORTACIONES PARA LA INFRAESTRUCTURA SOCIAL . TIPO DE PROYECTOS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FONDO DE APORTACIONES PARA LA INFRAESTRUCTURA SOCIAL F A I S    (año)   (ENTIDAD)</dc:title>
  <dc:creator>Alejandra Huerta Pineda</dc:creator>
  <cp:lastModifiedBy>Gerardo Ramirez Garcia</cp:lastModifiedBy>
  <cp:revision>265</cp:revision>
  <dcterms:created xsi:type="dcterms:W3CDTF">2014-12-18T00:16:47Z</dcterms:created>
  <dcterms:modified xsi:type="dcterms:W3CDTF">2015-02-24T23:45:54Z</dcterms:modified>
</cp:coreProperties>
</file>