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99" r:id="rId3"/>
    <p:sldId id="296" r:id="rId4"/>
    <p:sldId id="297" r:id="rId5"/>
    <p:sldId id="298" r:id="rId6"/>
    <p:sldId id="257" r:id="rId7"/>
    <p:sldId id="258" r:id="rId8"/>
    <p:sldId id="259" r:id="rId9"/>
    <p:sldId id="260" r:id="rId10"/>
    <p:sldId id="307" r:id="rId11"/>
    <p:sldId id="308" r:id="rId12"/>
    <p:sldId id="264" r:id="rId13"/>
    <p:sldId id="262" r:id="rId14"/>
    <p:sldId id="289" r:id="rId15"/>
    <p:sldId id="265" r:id="rId16"/>
    <p:sldId id="305" r:id="rId17"/>
    <p:sldId id="306" r:id="rId18"/>
    <p:sldId id="266" r:id="rId19"/>
    <p:sldId id="267" r:id="rId20"/>
    <p:sldId id="309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6" r:id="rId29"/>
    <p:sldId id="291" r:id="rId30"/>
    <p:sldId id="310" r:id="rId31"/>
    <p:sldId id="292" r:id="rId32"/>
    <p:sldId id="293" r:id="rId33"/>
    <p:sldId id="294" r:id="rId34"/>
    <p:sldId id="295" r:id="rId35"/>
    <p:sldId id="304" r:id="rId36"/>
    <p:sldId id="301" r:id="rId37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ropbox\UNDP_POBREZATRANSITORIA\Tablas%20Nuevas\Tablas%20Modelo%20Nacional%20con%20PH%20y%20NS_Isidr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'C4.M1Nac_Isidro'!$D$10:$D$11</c:f>
              <c:strCache>
                <c:ptCount val="1"/>
                <c:pt idx="0">
                  <c:v>Tpn menos Tpp (2006-2008)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'C4.M1Nac_Isidro'!$A$12:$A$22</c:f>
              <c:strCache>
                <c:ptCount val="11"/>
                <c:pt idx="0">
                  <c:v>Educación</c:v>
                </c:pt>
                <c:pt idx="2">
                  <c:v>Servic. de salud</c:v>
                </c:pt>
                <c:pt idx="4">
                  <c:v>Seguridad social</c:v>
                </c:pt>
                <c:pt idx="6">
                  <c:v>Vivienda</c:v>
                </c:pt>
                <c:pt idx="8">
                  <c:v>Servicios básicos</c:v>
                </c:pt>
                <c:pt idx="10">
                  <c:v>Alimentación</c:v>
                </c:pt>
              </c:strCache>
            </c:strRef>
          </c:cat>
          <c:val>
            <c:numRef>
              <c:f>'C4.M1Nac_Isidro'!$D$12:$D$22</c:f>
              <c:numCache>
                <c:formatCode>General</c:formatCode>
                <c:ptCount val="11"/>
                <c:pt idx="0" formatCode="0.0">
                  <c:v>-8.0233581818181818</c:v>
                </c:pt>
                <c:pt idx="2" formatCode="0.0">
                  <c:v>-8.7357874747474824</c:v>
                </c:pt>
                <c:pt idx="4" formatCode="0.0">
                  <c:v>-15.504512727272726</c:v>
                </c:pt>
                <c:pt idx="6" formatCode="0.0">
                  <c:v>-19.48584060606062</c:v>
                </c:pt>
                <c:pt idx="8" formatCode="0.0">
                  <c:v>-15.299382020202035</c:v>
                </c:pt>
                <c:pt idx="10" formatCode="0.0">
                  <c:v>-16.100171010101004</c:v>
                </c:pt>
              </c:numCache>
            </c:numRef>
          </c:val>
        </c:ser>
        <c:ser>
          <c:idx val="4"/>
          <c:order val="1"/>
          <c:tx>
            <c:strRef>
              <c:f>'C4.M1Nac_Isidro'!$F$10:$F$11</c:f>
              <c:strCache>
                <c:ptCount val="1"/>
                <c:pt idx="0">
                  <c:v>Tnp menos Tpp (2006-2008)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'C4.M1Nac_Isidro'!$A$12:$A$22</c:f>
              <c:strCache>
                <c:ptCount val="11"/>
                <c:pt idx="0">
                  <c:v>Educación</c:v>
                </c:pt>
                <c:pt idx="2">
                  <c:v>Servic. de salud</c:v>
                </c:pt>
                <c:pt idx="4">
                  <c:v>Seguridad social</c:v>
                </c:pt>
                <c:pt idx="6">
                  <c:v>Vivienda</c:v>
                </c:pt>
                <c:pt idx="8">
                  <c:v>Servicios básicos</c:v>
                </c:pt>
                <c:pt idx="10">
                  <c:v>Alimentación</c:v>
                </c:pt>
              </c:strCache>
            </c:strRef>
          </c:cat>
          <c:val>
            <c:numRef>
              <c:f>'C4.M1Nac_Isidro'!$F$12:$F$22</c:f>
              <c:numCache>
                <c:formatCode>General</c:formatCode>
                <c:ptCount val="11"/>
                <c:pt idx="0" formatCode="0.0">
                  <c:v>-17.241552020202022</c:v>
                </c:pt>
                <c:pt idx="2" formatCode="0.0">
                  <c:v>-1.7323945454545893</c:v>
                </c:pt>
                <c:pt idx="4" formatCode="0.0">
                  <c:v>-3.2925043434343451</c:v>
                </c:pt>
                <c:pt idx="6" formatCode="0.0">
                  <c:v>-21.922187676767692</c:v>
                </c:pt>
                <c:pt idx="8" formatCode="0.0">
                  <c:v>-17.901438484848502</c:v>
                </c:pt>
                <c:pt idx="10" formatCode="0.0">
                  <c:v>-9.8355780808080908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994560"/>
        <c:axId val="90996096"/>
      </c:barChart>
      <c:catAx>
        <c:axId val="90994560"/>
        <c:scaling>
          <c:orientation val="minMax"/>
        </c:scaling>
        <c:delete val="0"/>
        <c:axPos val="b"/>
        <c:majorTickMark val="out"/>
        <c:minorTickMark val="none"/>
        <c:tickLblPos val="nextTo"/>
        <c:crossAx val="90996096"/>
        <c:crosses val="autoZero"/>
        <c:auto val="1"/>
        <c:lblAlgn val="ctr"/>
        <c:lblOffset val="100"/>
        <c:noMultiLvlLbl val="0"/>
      </c:catAx>
      <c:valAx>
        <c:axId val="9099609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909945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74FB63E-B6E4-4232-9BBD-F26D39375A8F}" type="datetimeFigureOut">
              <a:rPr lang="es-MX" smtClean="0"/>
              <a:t>14/06/2013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E427172-6527-4538-8AE2-7C9645627C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0262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BD74B-04C5-45E6-AC92-50EDD9568949}" type="datetimeFigureOut">
              <a:rPr lang="en-US" smtClean="0"/>
              <a:t>6/14/2013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381A0C-412F-450B-B422-7295B853B6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51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1A0C-412F-450B-B422-7295B853B6F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978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6705-298E-4B10-AFA6-D5E6CD750E55}" type="datetimeFigureOut">
              <a:rPr lang="es-MX" smtClean="0"/>
              <a:t>14/06/2013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9671-3BA8-4F68-9630-CC9FECBCA1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6392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6705-298E-4B10-AFA6-D5E6CD750E55}" type="datetimeFigureOut">
              <a:rPr lang="es-MX" smtClean="0"/>
              <a:t>14/06/2013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9671-3BA8-4F68-9630-CC9FECBCA1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8534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6705-298E-4B10-AFA6-D5E6CD750E55}" type="datetimeFigureOut">
              <a:rPr lang="es-MX" smtClean="0"/>
              <a:t>14/06/2013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9671-3BA8-4F68-9630-CC9FECBCA1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9193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6705-298E-4B10-AFA6-D5E6CD750E55}" type="datetimeFigureOut">
              <a:rPr lang="es-MX" smtClean="0"/>
              <a:t>14/06/2013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9671-3BA8-4F68-9630-CC9FECBCA1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8172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6705-298E-4B10-AFA6-D5E6CD750E55}" type="datetimeFigureOut">
              <a:rPr lang="es-MX" smtClean="0"/>
              <a:t>14/06/2013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9671-3BA8-4F68-9630-CC9FECBCA1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7678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6705-298E-4B10-AFA6-D5E6CD750E55}" type="datetimeFigureOut">
              <a:rPr lang="es-MX" smtClean="0"/>
              <a:t>14/06/2013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9671-3BA8-4F68-9630-CC9FECBCA1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1605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6705-298E-4B10-AFA6-D5E6CD750E55}" type="datetimeFigureOut">
              <a:rPr lang="es-MX" smtClean="0"/>
              <a:t>14/06/2013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9671-3BA8-4F68-9630-CC9FECBCA1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2110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6705-298E-4B10-AFA6-D5E6CD750E55}" type="datetimeFigureOut">
              <a:rPr lang="es-MX" smtClean="0"/>
              <a:t>14/06/2013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9671-3BA8-4F68-9630-CC9FECBCA1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4572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6705-298E-4B10-AFA6-D5E6CD750E55}" type="datetimeFigureOut">
              <a:rPr lang="es-MX" smtClean="0"/>
              <a:t>14/06/2013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9671-3BA8-4F68-9630-CC9FECBCA1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3446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6705-298E-4B10-AFA6-D5E6CD750E55}" type="datetimeFigureOut">
              <a:rPr lang="es-MX" smtClean="0"/>
              <a:t>14/06/2013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9671-3BA8-4F68-9630-CC9FECBCA1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8403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6705-298E-4B10-AFA6-D5E6CD750E55}" type="datetimeFigureOut">
              <a:rPr lang="es-MX" smtClean="0"/>
              <a:t>14/06/2013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9671-3BA8-4F68-9630-CC9FECBCA1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0893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86705-298E-4B10-AFA6-D5E6CD750E55}" type="datetimeFigureOut">
              <a:rPr lang="es-MX" smtClean="0"/>
              <a:t>14/06/2013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B9671-3BA8-4F68-9630-CC9FECBCA1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7242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MX" b="1" cap="small" dirty="0"/>
              <a:t>Evaluación de la dinámica de la pobreza y de la vulnerabilidad de los ingresos en México durante el período 2006-2010.</a:t>
            </a:r>
            <a:r>
              <a:rPr lang="es-MX" b="1" i="1" cap="small" dirty="0"/>
              <a:t/>
            </a:r>
            <a:br>
              <a:rPr lang="es-MX" b="1" i="1" cap="small" dirty="0"/>
            </a:br>
            <a:r>
              <a:rPr lang="es-MX" b="1" cap="small" dirty="0"/>
              <a:t> </a:t>
            </a:r>
            <a:r>
              <a:rPr lang="es-MX" dirty="0"/>
              <a:t/>
            </a:r>
            <a:br>
              <a:rPr lang="es-MX" dirty="0"/>
            </a:br>
            <a:r>
              <a:rPr lang="es-MX" sz="3600" dirty="0" smtClean="0">
                <a:latin typeface="+mn-lt"/>
              </a:rPr>
              <a:t>Gerardo Franco </a:t>
            </a:r>
            <a:r>
              <a:rPr lang="es-MX" sz="3600" dirty="0" err="1" smtClean="0">
                <a:latin typeface="+mn-lt"/>
              </a:rPr>
              <a:t>Parrillat</a:t>
            </a:r>
            <a:r>
              <a:rPr lang="es-MX" sz="3600" dirty="0" smtClean="0">
                <a:latin typeface="+mn-lt"/>
              </a:rPr>
              <a:t/>
            </a:r>
            <a:br>
              <a:rPr lang="es-MX" sz="3600" dirty="0" smtClean="0">
                <a:latin typeface="+mn-lt"/>
              </a:rPr>
            </a:br>
            <a:r>
              <a:rPr lang="es-MX" sz="3600" cap="small" dirty="0" smtClean="0">
                <a:latin typeface="+mn-lt"/>
              </a:rPr>
              <a:t>Víctor </a:t>
            </a:r>
            <a:r>
              <a:rPr lang="es-MX" sz="3600" cap="small" dirty="0">
                <a:latin typeface="+mn-lt"/>
              </a:rPr>
              <a:t>Hugo Pérez </a:t>
            </a:r>
            <a:r>
              <a:rPr lang="es-MX" sz="3600" dirty="0">
                <a:latin typeface="+mn-lt"/>
              </a:rPr>
              <a:t/>
            </a:r>
            <a:br>
              <a:rPr lang="es-MX" sz="3600" dirty="0">
                <a:latin typeface="+mn-lt"/>
              </a:rPr>
            </a:br>
            <a:r>
              <a:rPr lang="es-MX" sz="3600" cap="small" dirty="0">
                <a:latin typeface="+mn-lt"/>
              </a:rPr>
              <a:t>Isidro Soloaga</a:t>
            </a:r>
            <a:r>
              <a:rPr lang="es-MX" sz="3600" dirty="0">
                <a:latin typeface="+mn-lt"/>
              </a:rPr>
              <a:t/>
            </a:r>
            <a:br>
              <a:rPr lang="es-MX" sz="3600" dirty="0">
                <a:latin typeface="+mn-lt"/>
              </a:rPr>
            </a:br>
            <a:r>
              <a:rPr lang="es-MX" dirty="0" smtClean="0"/>
              <a:t>Seminario SEDESOL-Junio 14 2013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1736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1 Título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s-MX" dirty="0" smtClean="0"/>
                  <a:t>Procedimiento: Se estima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MX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s-MX" i="1">
                            <a:latin typeface="Cambria Math"/>
                          </a:rPr>
                          <m:t>𝑖</m:t>
                        </m:r>
                        <m:r>
                          <a:rPr lang="es-MX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s-MX" b="0" i="1" smtClean="0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s-MX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MX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MX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s-MX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s-MX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s-MX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s-MX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s-MX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MX" i="1">
                                <a:latin typeface="Cambria Math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s-MX" i="1">
                            <a:latin typeface="Cambria Math"/>
                          </a:rPr>
                          <m:t>𝑖</m:t>
                        </m:r>
                        <m:r>
                          <a:rPr lang="es-MX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MX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MX" i="1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s-MX" i="1">
                            <a:latin typeface="Cambria Math"/>
                          </a:rPr>
                          <m:t>𝑖</m:t>
                        </m:r>
                        <m:r>
                          <a:rPr lang="es-MX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MX" dirty="0" smtClean="0"/>
                  <a:t> </a:t>
                </a:r>
                <a:r>
                  <a:rPr lang="es-MX" dirty="0" smtClean="0"/>
                  <a:t/>
                </a:r>
                <a:br>
                  <a:rPr lang="es-MX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s-MX" sz="20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s-MX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MX" sz="2000" i="1">
                                <a:latin typeface="Cambria Math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s-MX" sz="2000" i="1">
                            <a:latin typeface="Cambria Math"/>
                          </a:rPr>
                          <m:t>𝑖</m:t>
                        </m:r>
                        <m:r>
                          <a:rPr lang="es-MX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s-MX" sz="2000" i="1">
                        <a:latin typeface="Cambria Math"/>
                      </a:rPr>
                      <m:t> =</m:t>
                    </m:r>
                    <m:sSub>
                      <m:sSubPr>
                        <m:ctrlPr>
                          <a:rPr lang="es-MX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s-MX" sz="20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s-MX" sz="2000" i="1">
                            <a:latin typeface="Cambria Math"/>
                          </a:rPr>
                          <m:t>𝑖</m:t>
                        </m:r>
                        <m:r>
                          <a:rPr lang="es-MX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s-MX" sz="2000" i="1">
                        <a:latin typeface="Cambria Math"/>
                      </a:rPr>
                      <m:t>−</m:t>
                    </m:r>
                    <m:acc>
                      <m:accPr>
                        <m:chr m:val="̂"/>
                        <m:ctrlPr>
                          <a:rPr lang="es-MX" sz="2000" i="1">
                            <a:latin typeface="Cambria Math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s-MX" sz="2000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s-MX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MX" sz="2000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s-MX" sz="20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s-MX" sz="20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es-MX" sz="2000" i="1">
                                <a:latin typeface="Cambria Math"/>
                              </a:rPr>
                              <m:t>1</m:t>
                            </m:r>
                          </m:sup>
                        </m:sSup>
                      </m:e>
                    </m:acc>
                  </m:oMath>
                </a14:m>
                <a:r>
                  <a:rPr lang="es-MX" sz="2000" dirty="0"/>
                  <a:t>, se elige aleatoriamente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MX" sz="2000" i="1"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s-MX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MX" sz="2000" i="1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</m:acc>
                      </m:e>
                      <m:sub>
                        <m:r>
                          <a:rPr lang="es-MX" sz="2000" i="1">
                            <a:latin typeface="Cambria Math"/>
                          </a:rPr>
                          <m:t>𝑖</m:t>
                        </m:r>
                        <m:r>
                          <a:rPr lang="es-MX" sz="20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𝑒𝑛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s-MX" sz="2000" dirty="0"/>
                  <a:t> y se genera:</a:t>
                </a:r>
                <a:br>
                  <a:rPr lang="es-MX" sz="2000" dirty="0"/>
                </a:br>
                <a:r>
                  <a:rPr lang="es-MX" sz="2000" dirty="0"/>
                  <a:t>      </a:t>
                </a:r>
                <a14:m>
                  <m:oMath xmlns:m="http://schemas.openxmlformats.org/officeDocument/2006/math">
                    <m:r>
                      <a:rPr lang="es-MX" sz="2000">
                        <a:latin typeface="Cambria Math"/>
                      </a:rPr>
                      <m:t> </m:t>
                    </m:r>
                    <m:acc>
                      <m:accPr>
                        <m:chr m:val="̂"/>
                        <m:ctrlPr>
                          <a:rPr lang="es-MX" sz="2000" i="1">
                            <a:latin typeface="Cambria Math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s-MX" sz="2000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s-MX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MX" sz="2000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s-MX" sz="20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s-MX" sz="20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es-MX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acc>
                    <m:r>
                      <a:rPr lang="es-MX" sz="2000" i="1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s-MX" sz="2000" i="1">
                            <a:latin typeface="Cambria Math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s-MX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s-MX" sz="2000" i="1"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s-MX" sz="2000" i="1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s-MX" sz="2000" i="1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</m:e>
                    </m:acc>
                    <m:sSubSup>
                      <m:sSubSupPr>
                        <m:ctrlPr>
                          <a:rPr lang="es-MX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s-MX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s-MX" sz="2000" i="1">
                            <a:latin typeface="Cambria Math"/>
                          </a:rPr>
                          <m:t>𝑖</m:t>
                        </m:r>
                        <m:r>
                          <a:rPr lang="es-MX" sz="20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s-MX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s-MX" sz="2000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s-MX" sz="2000" i="1"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s-MX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MX" sz="2000" i="1">
                                <a:latin typeface="Cambria Math"/>
                              </a:rPr>
                              <m:t>𝜀</m:t>
                            </m:r>
                          </m:e>
                        </m:acc>
                      </m:e>
                      <m:sub>
                        <m:r>
                          <a:rPr lang="es-MX" sz="2000" i="1">
                            <a:latin typeface="Cambria Math"/>
                          </a:rPr>
                          <m:t>𝑖</m:t>
                        </m:r>
                        <m:r>
                          <a:rPr lang="es-MX" sz="20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𝑒𝑛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s-MX" sz="2000" b="1" dirty="0" smtClean="0"/>
              </a:p>
            </p:txBody>
          </p:sp>
        </mc:Choice>
        <mc:Fallback>
          <p:sp>
            <p:nvSpPr>
              <p:cNvPr id="2" name="1 Títul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472" y="1706440"/>
            <a:ext cx="8229600" cy="4281339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ingreso</a:t>
            </a:r>
            <a:endParaRPr lang="en-US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2123728" y="2276872"/>
            <a:ext cx="0" cy="30243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2123728" y="5301208"/>
            <a:ext cx="4680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 flipV="1">
            <a:off x="2987824" y="4005064"/>
            <a:ext cx="0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flipV="1">
            <a:off x="6688986" y="424694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flipV="1">
            <a:off x="6666185" y="4653136"/>
            <a:ext cx="22801" cy="6785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flipV="1">
            <a:off x="4211960" y="3717032"/>
            <a:ext cx="0" cy="5796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4627363" y="4216442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b</a:t>
            </a:r>
            <a:r>
              <a:rPr lang="es-MX" b="1" dirty="0" smtClean="0"/>
              <a:t>1</a:t>
            </a:r>
            <a:r>
              <a:rPr lang="es-MX" dirty="0" smtClean="0"/>
              <a:t>x</a:t>
            </a:r>
            <a:r>
              <a:rPr lang="es-MX" b="1" dirty="0" smtClean="0"/>
              <a:t>2</a:t>
            </a:r>
            <a:endParaRPr lang="en-US" b="1" dirty="0"/>
          </a:p>
        </p:txBody>
      </p:sp>
      <p:sp>
        <p:nvSpPr>
          <p:cNvPr id="22" name="21 Cerrar llave"/>
          <p:cNvSpPr/>
          <p:nvPr/>
        </p:nvSpPr>
        <p:spPr>
          <a:xfrm>
            <a:off x="3181896" y="3090664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22 Cerrar llave"/>
          <p:cNvSpPr/>
          <p:nvPr/>
        </p:nvSpPr>
        <p:spPr>
          <a:xfrm>
            <a:off x="6850402" y="4246942"/>
            <a:ext cx="77724" cy="45649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23 CuadroTexto"/>
          <p:cNvSpPr txBox="1"/>
          <p:nvPr/>
        </p:nvSpPr>
        <p:spPr>
          <a:xfrm>
            <a:off x="7020272" y="5269850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tiempo</a:t>
            </a:r>
            <a:endParaRPr lang="en-US" dirty="0"/>
          </a:p>
        </p:txBody>
      </p:sp>
      <p:sp>
        <p:nvSpPr>
          <p:cNvPr id="29" name="28 CuadroTexto"/>
          <p:cNvSpPr txBox="1"/>
          <p:nvPr/>
        </p:nvSpPr>
        <p:spPr>
          <a:xfrm>
            <a:off x="3296102" y="3207504"/>
            <a:ext cx="775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error1</a:t>
            </a:r>
            <a:endParaRPr lang="en-US" dirty="0"/>
          </a:p>
        </p:txBody>
      </p:sp>
      <p:sp>
        <p:nvSpPr>
          <p:cNvPr id="30" name="29 CuadroTexto"/>
          <p:cNvSpPr txBox="1"/>
          <p:nvPr/>
        </p:nvSpPr>
        <p:spPr>
          <a:xfrm>
            <a:off x="7120989" y="4246942"/>
            <a:ext cx="775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error2</a:t>
            </a:r>
            <a:endParaRPr lang="en-US" dirty="0"/>
          </a:p>
        </p:txBody>
      </p:sp>
      <p:sp>
        <p:nvSpPr>
          <p:cNvPr id="31" name="30 CuadroTexto"/>
          <p:cNvSpPr txBox="1"/>
          <p:nvPr/>
        </p:nvSpPr>
        <p:spPr>
          <a:xfrm>
            <a:off x="3115178" y="4062276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b1x1</a:t>
            </a:r>
            <a:endParaRPr lang="en-US" dirty="0"/>
          </a:p>
        </p:txBody>
      </p:sp>
      <p:cxnSp>
        <p:nvCxnSpPr>
          <p:cNvPr id="19" name="18 Conector recto de flecha"/>
          <p:cNvCxnSpPr/>
          <p:nvPr/>
        </p:nvCxnSpPr>
        <p:spPr>
          <a:xfrm flipV="1">
            <a:off x="4211960" y="4296680"/>
            <a:ext cx="0" cy="9731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4433882" y="3650349"/>
            <a:ext cx="2320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error1 en 2= promedio</a:t>
            </a:r>
          </a:p>
          <a:p>
            <a:r>
              <a:rPr lang="es-MX" dirty="0" smtClean="0"/>
              <a:t>de 100 errores de1</a:t>
            </a:r>
            <a:endParaRPr lang="en-US" dirty="0"/>
          </a:p>
        </p:txBody>
      </p:sp>
      <p:sp>
        <p:nvSpPr>
          <p:cNvPr id="25" name="24 Cerrar llave"/>
          <p:cNvSpPr/>
          <p:nvPr/>
        </p:nvSpPr>
        <p:spPr>
          <a:xfrm>
            <a:off x="4386264" y="3755380"/>
            <a:ext cx="77724" cy="5796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25 CuadroTexto"/>
          <p:cNvSpPr txBox="1"/>
          <p:nvPr/>
        </p:nvSpPr>
        <p:spPr>
          <a:xfrm>
            <a:off x="6801030" y="4702748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b2x2</a:t>
            </a:r>
            <a:endParaRPr lang="en-US" dirty="0"/>
          </a:p>
        </p:txBody>
      </p:sp>
      <p:sp>
        <p:nvSpPr>
          <p:cNvPr id="27" name="26 CuadroTexto"/>
          <p:cNvSpPr txBox="1"/>
          <p:nvPr/>
        </p:nvSpPr>
        <p:spPr>
          <a:xfrm>
            <a:off x="5371615" y="1962310"/>
            <a:ext cx="2506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Ingreso  de la persona </a:t>
            </a:r>
            <a:r>
              <a:rPr lang="es-MX" b="1" i="1" dirty="0" smtClean="0"/>
              <a:t>i</a:t>
            </a:r>
            <a:r>
              <a:rPr lang="en-US" dirty="0" smtClean="0"/>
              <a:t> </a:t>
            </a:r>
          </a:p>
          <a:p>
            <a:r>
              <a:rPr lang="en-US" dirty="0"/>
              <a:t>e</a:t>
            </a:r>
            <a:r>
              <a:rPr lang="en-US" dirty="0" smtClean="0"/>
              <a:t>n </a:t>
            </a:r>
            <a:r>
              <a:rPr lang="es-MX" dirty="0" smtClean="0"/>
              <a:t>t1 </a:t>
            </a:r>
            <a:r>
              <a:rPr lang="en-US" dirty="0"/>
              <a:t>(</a:t>
            </a:r>
            <a:r>
              <a:rPr lang="en-US" dirty="0" err="1"/>
              <a:t>Identificada</a:t>
            </a:r>
            <a:r>
              <a:rPr lang="en-US" dirty="0"/>
              <a:t> en </a:t>
            </a:r>
            <a:r>
              <a:rPr lang="en-US" dirty="0" smtClean="0"/>
              <a:t>t2)</a:t>
            </a:r>
            <a:endParaRPr lang="es-MX" dirty="0" smtClean="0"/>
          </a:p>
        </p:txBody>
      </p:sp>
      <p:sp>
        <p:nvSpPr>
          <p:cNvPr id="8" name="7 Flecha abajo"/>
          <p:cNvSpPr/>
          <p:nvPr/>
        </p:nvSpPr>
        <p:spPr>
          <a:xfrm>
            <a:off x="4071764" y="2285476"/>
            <a:ext cx="504056" cy="2683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27 Conector recto de flecha"/>
          <p:cNvCxnSpPr/>
          <p:nvPr/>
        </p:nvCxnSpPr>
        <p:spPr>
          <a:xfrm flipV="1">
            <a:off x="2987824" y="3166119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42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000" b="1" dirty="0" smtClean="0"/>
              <a:t>Con esto se estiman las transiciones, en este caso de NP pasó a P.</a:t>
            </a:r>
            <a:endParaRPr lang="es-MX" sz="2000" b="1" dirty="0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472" y="1706440"/>
            <a:ext cx="8229600" cy="4281339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ingreso</a:t>
            </a:r>
            <a:endParaRPr lang="en-US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2123728" y="2276872"/>
            <a:ext cx="0" cy="30243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2123728" y="5301208"/>
            <a:ext cx="4680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 flipV="1">
            <a:off x="2987824" y="4005064"/>
            <a:ext cx="0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flipV="1">
            <a:off x="6688986" y="424694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flipV="1">
            <a:off x="6666185" y="4653136"/>
            <a:ext cx="22801" cy="6785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flipV="1">
            <a:off x="4211960" y="3717032"/>
            <a:ext cx="0" cy="5796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4627363" y="4216442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b</a:t>
            </a:r>
            <a:r>
              <a:rPr lang="es-MX" b="1" dirty="0" smtClean="0"/>
              <a:t>1</a:t>
            </a:r>
            <a:r>
              <a:rPr lang="es-MX" dirty="0" smtClean="0"/>
              <a:t>x</a:t>
            </a:r>
            <a:r>
              <a:rPr lang="es-MX" b="1" dirty="0" smtClean="0"/>
              <a:t>2</a:t>
            </a:r>
            <a:endParaRPr lang="en-US" b="1" dirty="0"/>
          </a:p>
        </p:txBody>
      </p:sp>
      <p:sp>
        <p:nvSpPr>
          <p:cNvPr id="22" name="21 Cerrar llave"/>
          <p:cNvSpPr/>
          <p:nvPr/>
        </p:nvSpPr>
        <p:spPr>
          <a:xfrm>
            <a:off x="3181896" y="3090664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22 Cerrar llave"/>
          <p:cNvSpPr/>
          <p:nvPr/>
        </p:nvSpPr>
        <p:spPr>
          <a:xfrm>
            <a:off x="6850402" y="4246942"/>
            <a:ext cx="77724" cy="45649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23 CuadroTexto"/>
          <p:cNvSpPr txBox="1"/>
          <p:nvPr/>
        </p:nvSpPr>
        <p:spPr>
          <a:xfrm>
            <a:off x="7020272" y="5269850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tiempo</a:t>
            </a:r>
            <a:endParaRPr lang="en-US" dirty="0"/>
          </a:p>
        </p:txBody>
      </p:sp>
      <p:sp>
        <p:nvSpPr>
          <p:cNvPr id="29" name="28 CuadroTexto"/>
          <p:cNvSpPr txBox="1"/>
          <p:nvPr/>
        </p:nvSpPr>
        <p:spPr>
          <a:xfrm>
            <a:off x="3296102" y="3207504"/>
            <a:ext cx="775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error1</a:t>
            </a:r>
            <a:endParaRPr lang="en-US" dirty="0"/>
          </a:p>
        </p:txBody>
      </p:sp>
      <p:sp>
        <p:nvSpPr>
          <p:cNvPr id="30" name="29 CuadroTexto"/>
          <p:cNvSpPr txBox="1"/>
          <p:nvPr/>
        </p:nvSpPr>
        <p:spPr>
          <a:xfrm>
            <a:off x="7195938" y="4308214"/>
            <a:ext cx="775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error2</a:t>
            </a:r>
            <a:endParaRPr lang="en-US" dirty="0"/>
          </a:p>
        </p:txBody>
      </p:sp>
      <p:sp>
        <p:nvSpPr>
          <p:cNvPr id="31" name="30 CuadroTexto"/>
          <p:cNvSpPr txBox="1"/>
          <p:nvPr/>
        </p:nvSpPr>
        <p:spPr>
          <a:xfrm>
            <a:off x="3115178" y="4062276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b1x1</a:t>
            </a:r>
            <a:endParaRPr lang="en-US" dirty="0"/>
          </a:p>
        </p:txBody>
      </p:sp>
      <p:cxnSp>
        <p:nvCxnSpPr>
          <p:cNvPr id="19" name="18 Conector recto de flecha"/>
          <p:cNvCxnSpPr/>
          <p:nvPr/>
        </p:nvCxnSpPr>
        <p:spPr>
          <a:xfrm flipV="1">
            <a:off x="4211960" y="4296680"/>
            <a:ext cx="0" cy="9731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4433882" y="3650349"/>
            <a:ext cx="2320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error1 en 2= promedio</a:t>
            </a:r>
          </a:p>
          <a:p>
            <a:r>
              <a:rPr lang="es-MX" dirty="0" smtClean="0"/>
              <a:t>de 100 errores de1</a:t>
            </a:r>
            <a:endParaRPr lang="en-US" dirty="0"/>
          </a:p>
        </p:txBody>
      </p:sp>
      <p:sp>
        <p:nvSpPr>
          <p:cNvPr id="25" name="24 Cerrar llave"/>
          <p:cNvSpPr/>
          <p:nvPr/>
        </p:nvSpPr>
        <p:spPr>
          <a:xfrm>
            <a:off x="4386264" y="3755380"/>
            <a:ext cx="77724" cy="5796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25 CuadroTexto"/>
          <p:cNvSpPr txBox="1"/>
          <p:nvPr/>
        </p:nvSpPr>
        <p:spPr>
          <a:xfrm>
            <a:off x="6801030" y="4702748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b2x2</a:t>
            </a:r>
            <a:endParaRPr lang="en-US" dirty="0"/>
          </a:p>
        </p:txBody>
      </p:sp>
      <p:sp>
        <p:nvSpPr>
          <p:cNvPr id="27" name="26 CuadroTexto"/>
          <p:cNvSpPr txBox="1"/>
          <p:nvPr/>
        </p:nvSpPr>
        <p:spPr>
          <a:xfrm>
            <a:off x="5371615" y="1962310"/>
            <a:ext cx="2506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Ingreso  de la persona </a:t>
            </a:r>
            <a:r>
              <a:rPr lang="es-MX" b="1" i="1" dirty="0" smtClean="0"/>
              <a:t>i</a:t>
            </a:r>
            <a:r>
              <a:rPr lang="en-US" dirty="0" smtClean="0"/>
              <a:t> </a:t>
            </a:r>
          </a:p>
          <a:p>
            <a:r>
              <a:rPr lang="en-US" dirty="0"/>
              <a:t>e</a:t>
            </a:r>
            <a:r>
              <a:rPr lang="en-US" dirty="0" smtClean="0"/>
              <a:t>n </a:t>
            </a:r>
            <a:r>
              <a:rPr lang="es-MX" dirty="0" smtClean="0"/>
              <a:t>t1 </a:t>
            </a:r>
            <a:r>
              <a:rPr lang="en-US" dirty="0"/>
              <a:t>(</a:t>
            </a:r>
            <a:r>
              <a:rPr lang="en-US" dirty="0" err="1"/>
              <a:t>Identificada</a:t>
            </a:r>
            <a:r>
              <a:rPr lang="en-US" dirty="0"/>
              <a:t> en </a:t>
            </a:r>
            <a:r>
              <a:rPr lang="en-US" dirty="0" smtClean="0"/>
              <a:t>t2)</a:t>
            </a:r>
            <a:endParaRPr lang="es-MX" dirty="0" smtClean="0"/>
          </a:p>
        </p:txBody>
      </p:sp>
      <p:sp>
        <p:nvSpPr>
          <p:cNvPr id="8" name="7 Flecha abajo"/>
          <p:cNvSpPr/>
          <p:nvPr/>
        </p:nvSpPr>
        <p:spPr>
          <a:xfrm>
            <a:off x="4071764" y="2285476"/>
            <a:ext cx="504056" cy="2683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27 Conector recto de flecha"/>
          <p:cNvCxnSpPr/>
          <p:nvPr/>
        </p:nvCxnSpPr>
        <p:spPr>
          <a:xfrm flipV="1">
            <a:off x="2987824" y="3166119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2123728" y="4062276"/>
            <a:ext cx="6336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7971600" y="3789040"/>
            <a:ext cx="462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36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dirty="0" smtClean="0"/>
              <a:t>Por  lo tanto las transiciones quedarían:</a:t>
            </a:r>
            <a:endParaRPr lang="es-MX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3 Marcador de contenido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439992884"/>
                  </p:ext>
                </p:extLst>
              </p:nvPr>
            </p:nvGraphicFramePr>
            <p:xfrm>
              <a:off x="457200" y="1600200"/>
              <a:ext cx="8229600" cy="2931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43200"/>
                    <a:gridCol w="2743200"/>
                    <a:gridCol w="274320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s-MX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MX" dirty="0" smtClean="0"/>
                            <a:t>Se necesita</a:t>
                          </a:r>
                          <a:endParaRPr lang="es-MX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MX" dirty="0" smtClean="0"/>
                            <a:t>Se estima</a:t>
                          </a:r>
                          <a:endParaRPr lang="es-MX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MX" dirty="0" smtClean="0"/>
                            <a:t>PP (“crónica”)</a:t>
                          </a:r>
                          <a:endParaRPr lang="es-MX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s-MX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MX">
                                        <a:latin typeface="Cambria Math"/>
                                      </a:rPr>
                                      <m:t>Pr</m:t>
                                    </m:r>
                                  </m:fName>
                                  <m:e>
                                    <m:d>
                                      <m:dPr>
                                        <m:endChr m:val="|"/>
                                        <m:ctrlPr>
                                          <a:rPr lang="es-MX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MX" i="1">
                                            <a:latin typeface="Cambria Math"/>
                                          </a:rPr>
                                          <m:t> </m:t>
                                        </m:r>
                                        <m:sSub>
                                          <m:sSubPr>
                                            <m:ctrlPr>
                                              <a:rPr lang="es-MX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MX" i="1"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s-MX" i="1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s-MX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s-MX" i="1">
                                            <a:latin typeface="Cambria Math"/>
                                          </a:rPr>
                                          <m:t>&lt;</m:t>
                                        </m:r>
                                        <m:r>
                                          <a:rPr lang="es-MX" i="1">
                                            <a:latin typeface="Cambria Math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</m:e>
                                </m:func>
                                <m:sSub>
                                  <m:sSubPr>
                                    <m:ctrlPr>
                                      <a:rPr lang="es-MX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s-MX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s-MX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MX" b="0" i="1" smtClean="0">
                                    <a:latin typeface="Cambria Math"/>
                                  </a:rPr>
                                  <m:t>&lt;</m:t>
                                </m:r>
                                <m:r>
                                  <a:rPr lang="es-MX" i="1">
                                    <a:latin typeface="Cambria Math"/>
                                  </a:rPr>
                                  <m:t>𝑧</m:t>
                                </m:r>
                                <m:r>
                                  <a:rPr lang="es-MX" i="1">
                                    <a:latin typeface="Cambria Math"/>
                                  </a:rPr>
                                  <m:t> )</m:t>
                                </m:r>
                              </m:oMath>
                            </m:oMathPara>
                          </a14:m>
                          <a:endParaRPr lang="es-MX" dirty="0" smtClean="0"/>
                        </a:p>
                        <a:p>
                          <a:endParaRPr lang="es-MX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s-MX" sz="180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ES" sz="1800">
                                        <a:latin typeface="Cambria Math"/>
                                      </a:rPr>
                                      <m:t>Pr</m:t>
                                    </m:r>
                                  </m:fName>
                                  <m:e>
                                    <m:d>
                                      <m:dPr>
                                        <m:endChr m:val="|"/>
                                        <m:ctrlPr>
                                          <a:rPr lang="es-MX" sz="180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MX" sz="1800" i="1">
                                            <a:latin typeface="Cambria Math"/>
                                          </a:rPr>
                                          <m:t> </m:t>
                                        </m:r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s-MX" sz="1800" i="1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s-MX" sz="1800" i="1">
                                                    <a:latin typeface="Cambria Math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s-MX" sz="1800" i="1">
                                                        <a:latin typeface="Cambria Math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s-MX" sz="1800" i="1">
                                                        <a:latin typeface="Cambria Math"/>
                                                      </a:rPr>
                                                      <m:t>𝑦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s-MX" sz="1800" i="1">
                                                        <a:latin typeface="Cambria Math"/>
                                                      </a:rPr>
                                                      <m:t>𝑖</m:t>
                                                    </m:r>
                                                    <m:r>
                                                      <a:rPr lang="es-MX" sz="1800" i="1">
                                                        <a:latin typeface="Cambria Math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  <m:sup>
                                                <m:r>
                                                  <a:rPr lang="es-MX" sz="1800" i="1">
                                                    <a:latin typeface="Cambria Math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e>
                                        </m:acc>
                                        <m:r>
                                          <a:rPr lang="es-MX" sz="1800" b="0" i="1" smtClean="0">
                                            <a:latin typeface="Cambria Math"/>
                                          </a:rPr>
                                          <m:t>&lt;</m:t>
                                        </m:r>
                                        <m:r>
                                          <a:rPr lang="es-MX" sz="1800" i="1">
                                            <a:latin typeface="Cambria Math"/>
                                          </a:rPr>
                                          <m:t>𝑧</m:t>
                                        </m:r>
                                        <m:r>
                                          <a:rPr lang="es-ES" sz="1800" i="1">
                                            <a:latin typeface="Cambria Math"/>
                                          </a:rPr>
                                          <m:t>,</m:t>
                                        </m:r>
                                      </m:e>
                                    </m:d>
                                    <m:sSubSup>
                                      <m:sSubSupPr>
                                        <m:ctrlPr>
                                          <a:rPr lang="es-MX" sz="1800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s-MX" sz="1800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s-MX" sz="18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es-MX" sz="18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es-MX" sz="18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func>
                                <m:r>
                                  <a:rPr lang="es-MX" sz="1800" b="0" i="1" smtClean="0">
                                    <a:latin typeface="Cambria Math"/>
                                  </a:rPr>
                                  <m:t>&lt;</m:t>
                                </m:r>
                                <m:r>
                                  <a:rPr lang="es-MX" sz="1800" i="1" smtClean="0">
                                    <a:latin typeface="Cambria Math"/>
                                  </a:rPr>
                                  <m:t>𝑧</m:t>
                                </m:r>
                                <m:r>
                                  <a:rPr lang="es-ES" sz="1800" i="1">
                                    <a:latin typeface="Cambria Math"/>
                                  </a:rPr>
                                  <m:t>) </m:t>
                                </m:r>
                              </m:oMath>
                            </m:oMathPara>
                          </a14:m>
                          <a:endParaRPr lang="es-MX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MX" dirty="0" smtClean="0"/>
                            <a:t>P-NP (“ascendente”)</a:t>
                          </a:r>
                          <a:endParaRPr lang="es-MX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s-MX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MX">
                                        <a:latin typeface="Cambria Math"/>
                                      </a:rPr>
                                      <m:t>Pr</m:t>
                                    </m:r>
                                  </m:fName>
                                  <m:e>
                                    <m:d>
                                      <m:dPr>
                                        <m:endChr m:val="|"/>
                                        <m:ctrlPr>
                                          <a:rPr lang="es-MX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MX" i="1">
                                            <a:latin typeface="Cambria Math"/>
                                          </a:rPr>
                                          <m:t> </m:t>
                                        </m:r>
                                        <m:sSub>
                                          <m:sSubPr>
                                            <m:ctrlPr>
                                              <a:rPr lang="es-MX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MX" i="1"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s-MX" i="1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s-MX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s-MX" i="1">
                                            <a:latin typeface="Cambria Math"/>
                                          </a:rPr>
                                          <m:t>&lt;</m:t>
                                        </m:r>
                                        <m:r>
                                          <a:rPr lang="es-MX" i="1">
                                            <a:latin typeface="Cambria Math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</m:e>
                                </m:func>
                                <m:sSub>
                                  <m:sSubPr>
                                    <m:ctrlPr>
                                      <a:rPr lang="es-MX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s-MX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s-MX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MX" i="1">
                                    <a:latin typeface="Cambria Math"/>
                                  </a:rPr>
                                  <m:t>&gt;</m:t>
                                </m:r>
                                <m:r>
                                  <a:rPr lang="es-MX" i="1">
                                    <a:latin typeface="Cambria Math"/>
                                  </a:rPr>
                                  <m:t>𝑧</m:t>
                                </m:r>
                                <m:r>
                                  <a:rPr lang="es-MX" i="1">
                                    <a:latin typeface="Cambria Math"/>
                                  </a:rPr>
                                  <m:t> ) </m:t>
                                </m:r>
                              </m:oMath>
                            </m:oMathPara>
                          </a14:m>
                          <a:endParaRPr lang="es-MX" dirty="0" smtClean="0"/>
                        </a:p>
                        <a:p>
                          <a:endParaRPr lang="es-MX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s-MX" sz="180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ES" sz="1800">
                                        <a:latin typeface="Cambria Math"/>
                                      </a:rPr>
                                      <m:t>Pr</m:t>
                                    </m:r>
                                  </m:fName>
                                  <m:e>
                                    <m:d>
                                      <m:dPr>
                                        <m:endChr m:val="|"/>
                                        <m:ctrlPr>
                                          <a:rPr lang="es-MX" sz="180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MX" sz="1800" i="1">
                                            <a:latin typeface="Cambria Math"/>
                                          </a:rPr>
                                          <m:t> </m:t>
                                        </m:r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s-MX" sz="1800" i="1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s-MX" sz="1800" i="1">
                                                    <a:latin typeface="Cambria Math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s-MX" sz="1800" i="1">
                                                        <a:latin typeface="Cambria Math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s-MX" sz="1800" i="1">
                                                        <a:latin typeface="Cambria Math"/>
                                                      </a:rPr>
                                                      <m:t>𝑦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s-MX" sz="1800" i="1">
                                                        <a:latin typeface="Cambria Math"/>
                                                      </a:rPr>
                                                      <m:t>𝑖</m:t>
                                                    </m:r>
                                                    <m:r>
                                                      <a:rPr lang="es-MX" sz="1800" i="1">
                                                        <a:latin typeface="Cambria Math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  <m:sup>
                                                <m:r>
                                                  <a:rPr lang="es-MX" sz="1800" i="1">
                                                    <a:latin typeface="Cambria Math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e>
                                        </m:acc>
                                        <m:r>
                                          <a:rPr lang="es-MX" sz="1800" b="0" i="1" smtClean="0">
                                            <a:latin typeface="Cambria Math"/>
                                          </a:rPr>
                                          <m:t>&lt;</m:t>
                                        </m:r>
                                        <m:r>
                                          <a:rPr lang="es-MX" sz="1800" i="1">
                                            <a:latin typeface="Cambria Math"/>
                                          </a:rPr>
                                          <m:t>𝑧</m:t>
                                        </m:r>
                                        <m:r>
                                          <a:rPr lang="es-ES" sz="1800" i="1">
                                            <a:latin typeface="Cambria Math"/>
                                          </a:rPr>
                                          <m:t>,</m:t>
                                        </m:r>
                                      </m:e>
                                    </m:d>
                                    <m:sSubSup>
                                      <m:sSubSupPr>
                                        <m:ctrlPr>
                                          <a:rPr lang="es-MX" sz="1800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s-MX" sz="1800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s-MX" sz="18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es-MX" sz="18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es-MX" sz="18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func>
                                <m:r>
                                  <a:rPr lang="es-MX" sz="1800" b="0" i="1" smtClean="0">
                                    <a:latin typeface="Cambria Math"/>
                                  </a:rPr>
                                  <m:t>&gt;</m:t>
                                </m:r>
                                <m:r>
                                  <a:rPr lang="es-MX" sz="1800" i="1" smtClean="0">
                                    <a:latin typeface="Cambria Math"/>
                                  </a:rPr>
                                  <m:t>𝑧</m:t>
                                </m:r>
                                <m:r>
                                  <a:rPr lang="es-ES" sz="1800" i="1">
                                    <a:latin typeface="Cambria Math"/>
                                  </a:rPr>
                                  <m:t>) </m:t>
                                </m:r>
                              </m:oMath>
                            </m:oMathPara>
                          </a14:m>
                          <a:endParaRPr lang="es-MX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MX" dirty="0" smtClean="0"/>
                            <a:t>NP-P (“descendente”)</a:t>
                          </a:r>
                          <a:endParaRPr lang="es-MX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s-MX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MX">
                                        <a:latin typeface="Cambria Math"/>
                                      </a:rPr>
                                      <m:t>Pr</m:t>
                                    </m:r>
                                  </m:fName>
                                  <m:e>
                                    <m:d>
                                      <m:dPr>
                                        <m:endChr m:val="|"/>
                                        <m:ctrlPr>
                                          <a:rPr lang="es-MX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MX" i="1">
                                            <a:latin typeface="Cambria Math"/>
                                          </a:rPr>
                                          <m:t> </m:t>
                                        </m:r>
                                        <m:sSub>
                                          <m:sSubPr>
                                            <m:ctrlPr>
                                              <a:rPr lang="es-MX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MX" i="1"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s-MX" i="1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s-MX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s-MX" b="0" i="1" smtClean="0">
                                            <a:latin typeface="Cambria Math"/>
                                          </a:rPr>
                                          <m:t>&gt;</m:t>
                                        </m:r>
                                        <m:r>
                                          <a:rPr lang="es-MX" i="1">
                                            <a:latin typeface="Cambria Math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</m:e>
                                </m:func>
                                <m:sSub>
                                  <m:sSubPr>
                                    <m:ctrlPr>
                                      <a:rPr lang="es-MX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s-MX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s-MX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MX" b="0" i="1" smtClean="0">
                                    <a:latin typeface="Cambria Math"/>
                                  </a:rPr>
                                  <m:t>&lt;</m:t>
                                </m:r>
                                <m:r>
                                  <a:rPr lang="es-MX" i="1">
                                    <a:latin typeface="Cambria Math"/>
                                  </a:rPr>
                                  <m:t>𝑧</m:t>
                                </m:r>
                                <m:r>
                                  <a:rPr lang="es-MX" i="1">
                                    <a:latin typeface="Cambria Math"/>
                                  </a:rPr>
                                  <m:t> ) </m:t>
                                </m:r>
                              </m:oMath>
                            </m:oMathPara>
                          </a14:m>
                          <a:endParaRPr lang="es-MX" dirty="0" smtClean="0"/>
                        </a:p>
                        <a:p>
                          <a:endParaRPr lang="es-MX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s-MX" sz="180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ES" sz="1800">
                                        <a:latin typeface="Cambria Math"/>
                                      </a:rPr>
                                      <m:t>Pr</m:t>
                                    </m:r>
                                  </m:fName>
                                  <m:e>
                                    <m:d>
                                      <m:dPr>
                                        <m:endChr m:val="|"/>
                                        <m:ctrlPr>
                                          <a:rPr lang="es-MX" sz="180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MX" sz="1800" i="1">
                                            <a:latin typeface="Cambria Math"/>
                                          </a:rPr>
                                          <m:t> </m:t>
                                        </m:r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s-MX" sz="1800" i="1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s-MX" sz="1800" i="1">
                                                    <a:latin typeface="Cambria Math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s-MX" sz="1800" i="1">
                                                        <a:latin typeface="Cambria Math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s-MX" sz="1800" i="1">
                                                        <a:latin typeface="Cambria Math"/>
                                                      </a:rPr>
                                                      <m:t>𝑦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s-MX" sz="1800" i="1">
                                                        <a:latin typeface="Cambria Math"/>
                                                      </a:rPr>
                                                      <m:t>𝑖</m:t>
                                                    </m:r>
                                                    <m:r>
                                                      <a:rPr lang="es-MX" sz="1800" i="1">
                                                        <a:latin typeface="Cambria Math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  <m:sup>
                                                <m:r>
                                                  <a:rPr lang="es-MX" sz="1800" i="1">
                                                    <a:latin typeface="Cambria Math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e>
                                        </m:acc>
                                        <m:r>
                                          <a:rPr lang="es-MX" sz="1800" b="0" i="1" smtClean="0">
                                            <a:latin typeface="Cambria Math"/>
                                          </a:rPr>
                                          <m:t>&gt;</m:t>
                                        </m:r>
                                        <m:r>
                                          <a:rPr lang="es-MX" sz="1800" i="1">
                                            <a:latin typeface="Cambria Math"/>
                                          </a:rPr>
                                          <m:t>𝑧</m:t>
                                        </m:r>
                                        <m:r>
                                          <a:rPr lang="es-ES" sz="1800" i="1">
                                            <a:latin typeface="Cambria Math"/>
                                          </a:rPr>
                                          <m:t>,</m:t>
                                        </m:r>
                                      </m:e>
                                    </m:d>
                                    <m:sSubSup>
                                      <m:sSubSupPr>
                                        <m:ctrlPr>
                                          <a:rPr lang="es-MX" sz="1800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s-MX" sz="1800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s-MX" sz="18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es-MX" sz="18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es-MX" sz="18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func>
                                <m:r>
                                  <a:rPr lang="es-MX" sz="1800" b="0" i="1" smtClean="0">
                                    <a:latin typeface="Cambria Math"/>
                                  </a:rPr>
                                  <m:t>&lt;</m:t>
                                </m:r>
                                <m:r>
                                  <a:rPr lang="es-MX" sz="1800" i="1" smtClean="0">
                                    <a:latin typeface="Cambria Math"/>
                                  </a:rPr>
                                  <m:t>𝑧</m:t>
                                </m:r>
                                <m:r>
                                  <a:rPr lang="es-ES" sz="1800" i="1">
                                    <a:latin typeface="Cambria Math"/>
                                  </a:rPr>
                                  <m:t>) </m:t>
                                </m:r>
                              </m:oMath>
                            </m:oMathPara>
                          </a14:m>
                          <a:endParaRPr lang="es-MX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MX" dirty="0" smtClean="0"/>
                            <a:t>NP-NP (“NP</a:t>
                          </a:r>
                          <a:r>
                            <a:rPr lang="es-MX" baseline="0" dirty="0" smtClean="0"/>
                            <a:t> sostenida”)</a:t>
                          </a:r>
                          <a:endParaRPr lang="es-MX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s-MX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MX">
                                        <a:latin typeface="Cambria Math"/>
                                      </a:rPr>
                                      <m:t>Pr</m:t>
                                    </m:r>
                                  </m:fName>
                                  <m:e>
                                    <m:d>
                                      <m:dPr>
                                        <m:endChr m:val="|"/>
                                        <m:ctrlPr>
                                          <a:rPr lang="es-MX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MX" i="1">
                                            <a:latin typeface="Cambria Math"/>
                                          </a:rPr>
                                          <m:t> </m:t>
                                        </m:r>
                                        <m:sSub>
                                          <m:sSubPr>
                                            <m:ctrlPr>
                                              <a:rPr lang="es-MX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MX" i="1"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s-MX" i="1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s-MX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s-MX" b="0" i="1" smtClean="0">
                                            <a:latin typeface="Cambria Math"/>
                                          </a:rPr>
                                          <m:t>&gt;</m:t>
                                        </m:r>
                                        <m:r>
                                          <a:rPr lang="es-MX" i="1">
                                            <a:latin typeface="Cambria Math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</m:e>
                                </m:func>
                                <m:sSub>
                                  <m:sSubPr>
                                    <m:ctrlPr>
                                      <a:rPr lang="es-MX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s-MX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s-MX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MX" i="1">
                                    <a:latin typeface="Cambria Math"/>
                                  </a:rPr>
                                  <m:t>&gt;</m:t>
                                </m:r>
                                <m:r>
                                  <a:rPr lang="es-MX" i="1">
                                    <a:latin typeface="Cambria Math"/>
                                  </a:rPr>
                                  <m:t>𝑧</m:t>
                                </m:r>
                                <m:r>
                                  <a:rPr lang="es-MX" i="1">
                                    <a:latin typeface="Cambria Math"/>
                                  </a:rPr>
                                  <m:t> ) </m:t>
                                </m:r>
                              </m:oMath>
                            </m:oMathPara>
                          </a14:m>
                          <a:endParaRPr lang="es-MX" dirty="0" smtClean="0"/>
                        </a:p>
                        <a:p>
                          <a:endParaRPr lang="es-MX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s-MX" sz="180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ES" sz="1800">
                                        <a:latin typeface="Cambria Math"/>
                                      </a:rPr>
                                      <m:t>Pr</m:t>
                                    </m:r>
                                  </m:fName>
                                  <m:e>
                                    <m:d>
                                      <m:dPr>
                                        <m:endChr m:val="|"/>
                                        <m:ctrlPr>
                                          <a:rPr lang="es-MX" sz="180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MX" sz="1800" i="1">
                                            <a:latin typeface="Cambria Math"/>
                                          </a:rPr>
                                          <m:t> </m:t>
                                        </m:r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s-MX" sz="1800" i="1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s-MX" sz="1800" i="1">
                                                    <a:latin typeface="Cambria Math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s-MX" sz="1800" i="1">
                                                        <a:latin typeface="Cambria Math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s-MX" sz="1800" i="1">
                                                        <a:latin typeface="Cambria Math"/>
                                                      </a:rPr>
                                                      <m:t>𝑦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s-MX" sz="1800" i="1">
                                                        <a:latin typeface="Cambria Math"/>
                                                      </a:rPr>
                                                      <m:t>𝑖</m:t>
                                                    </m:r>
                                                    <m:r>
                                                      <a:rPr lang="es-MX" sz="1800" i="1">
                                                        <a:latin typeface="Cambria Math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  <m:sup>
                                                <m:r>
                                                  <a:rPr lang="es-MX" sz="1800" i="1">
                                                    <a:latin typeface="Cambria Math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e>
                                        </m:acc>
                                        <m:r>
                                          <a:rPr lang="es-MX" sz="1800" b="0" i="1" smtClean="0">
                                            <a:latin typeface="Cambria Math"/>
                                          </a:rPr>
                                          <m:t>&gt;</m:t>
                                        </m:r>
                                        <m:r>
                                          <a:rPr lang="es-MX" sz="1800" i="1">
                                            <a:latin typeface="Cambria Math"/>
                                          </a:rPr>
                                          <m:t>𝑧</m:t>
                                        </m:r>
                                        <m:r>
                                          <a:rPr lang="es-ES" sz="1800" i="1">
                                            <a:latin typeface="Cambria Math"/>
                                          </a:rPr>
                                          <m:t>,</m:t>
                                        </m:r>
                                      </m:e>
                                    </m:d>
                                    <m:sSubSup>
                                      <m:sSubSupPr>
                                        <m:ctrlPr>
                                          <a:rPr lang="es-MX" sz="1800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s-MX" sz="1800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s-MX" sz="18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es-MX" sz="18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es-MX" sz="18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func>
                                <m:r>
                                  <a:rPr lang="es-MX" sz="1800" b="0" i="1" smtClean="0">
                                    <a:latin typeface="Cambria Math"/>
                                  </a:rPr>
                                  <m:t>&gt;</m:t>
                                </m:r>
                                <m:r>
                                  <a:rPr lang="es-MX" sz="1800" i="1" smtClean="0">
                                    <a:latin typeface="Cambria Math"/>
                                  </a:rPr>
                                  <m:t>𝑧</m:t>
                                </m:r>
                                <m:r>
                                  <a:rPr lang="es-ES" sz="1800" i="1">
                                    <a:latin typeface="Cambria Math"/>
                                  </a:rPr>
                                  <m:t>) </m:t>
                                </m:r>
                              </m:oMath>
                            </m:oMathPara>
                          </a14:m>
                          <a:endParaRPr lang="es-MX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3 Marcador de contenido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439992884"/>
                  </p:ext>
                </p:extLst>
              </p:nvPr>
            </p:nvGraphicFramePr>
            <p:xfrm>
              <a:off x="457200" y="1600200"/>
              <a:ext cx="8229600" cy="2931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43200"/>
                    <a:gridCol w="2743200"/>
                    <a:gridCol w="274320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s-MX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MX" dirty="0" smtClean="0"/>
                            <a:t>Se necesita</a:t>
                          </a:r>
                          <a:endParaRPr lang="es-MX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MX" dirty="0" smtClean="0"/>
                            <a:t>Se estima</a:t>
                          </a:r>
                          <a:endParaRPr lang="es-MX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s-MX" dirty="0" smtClean="0"/>
                            <a:t>PP (“crónica”)</a:t>
                          </a:r>
                          <a:endParaRPr lang="es-MX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000" t="-62857" r="-1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000" t="-62857" b="-300000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s-MX" dirty="0" smtClean="0"/>
                            <a:t>P-NP (“ascendente”)</a:t>
                          </a:r>
                          <a:endParaRPr lang="es-MX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000" t="-164423" r="-100000" b="-2028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000" t="-164423" b="-202885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s-MX" dirty="0" smtClean="0"/>
                            <a:t>NP-P (“descendente”)</a:t>
                          </a:r>
                          <a:endParaRPr lang="es-MX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000" t="-261905" r="-100000" b="-10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000" t="-261905" b="-100952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s-MX" dirty="0" smtClean="0"/>
                            <a:t>NP-NP (“NP</a:t>
                          </a:r>
                          <a:r>
                            <a:rPr lang="es-MX" baseline="0" dirty="0" smtClean="0"/>
                            <a:t> sostenida”)</a:t>
                          </a:r>
                          <a:endParaRPr lang="es-MX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000" t="-361905" r="-100000" b="-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000" t="-361905" b="-95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1577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Extensión a pobreza multidimensional</a:t>
            </a:r>
            <a:r>
              <a:rPr lang="es-MX" i="1" dirty="0" smtClean="0"/>
              <a:t/>
            </a:r>
            <a:br>
              <a:rPr lang="es-MX" i="1" dirty="0" smtClean="0"/>
            </a:br>
            <a:endParaRPr lang="es-MX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s-MX" sz="2400" i="1" dirty="0" smtClean="0"/>
                  <a:t>Anclamos las carencias sociales en el año 2008 y vemos las transiciones. Por ejemplo 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s-MX" sz="24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ES" sz="240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endChr m:val="|"/>
                            <m:ctrlPr>
                              <a:rPr lang="es-MX" sz="24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s-MX" sz="2400" i="1">
                                <a:latin typeface="Cambria Math"/>
                              </a:rPr>
                              <m:t> </m:t>
                            </m:r>
                            <m:acc>
                              <m:accPr>
                                <m:chr m:val="̂"/>
                                <m:ctrlPr>
                                  <a:rPr lang="es-MX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p>
                                  <m:sSupPr>
                                    <m:ctrlPr>
                                      <a:rPr lang="es-MX" sz="2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s-MX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MX" sz="2400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s-MX" sz="24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es-MX" sz="24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s-MX" sz="24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acc>
                            <m:r>
                              <a:rPr lang="es-MX" sz="2400" b="0" i="1" smtClean="0">
                                <a:latin typeface="Cambria Math"/>
                              </a:rPr>
                              <m:t>&lt;</m:t>
                            </m:r>
                            <m:r>
                              <a:rPr lang="es-MX" sz="2400" i="1">
                                <a:latin typeface="Cambria Math"/>
                              </a:rPr>
                              <m:t>𝑧</m:t>
                            </m:r>
                            <m:r>
                              <a:rPr lang="es-ES" sz="2400" i="1">
                                <a:latin typeface="Cambria Math"/>
                              </a:rPr>
                              <m:t>,</m:t>
                            </m:r>
                          </m:e>
                        </m:d>
                        <m:sSubSup>
                          <m:sSubSupPr>
                            <m:ctrlPr>
                              <a:rPr lang="es-MX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s-MX" sz="24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s-MX" sz="2400" i="1">
                                <a:latin typeface="Cambria Math"/>
                              </a:rPr>
                              <m:t>𝑖</m:t>
                            </m:r>
                            <m:r>
                              <a:rPr lang="es-MX" sz="2400" i="1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s-MX" sz="24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func>
                    <m:r>
                      <a:rPr lang="es-MX" sz="2400" b="0" i="1" smtClean="0">
                        <a:latin typeface="Cambria Math"/>
                      </a:rPr>
                      <m:t>&gt;</m:t>
                    </m:r>
                    <m:r>
                      <a:rPr lang="es-MX" sz="2400" i="1" smtClean="0">
                        <a:latin typeface="Cambria Math"/>
                      </a:rPr>
                      <m:t>𝑧</m:t>
                    </m:r>
                    <m:r>
                      <a:rPr lang="es-ES" sz="2400" i="1">
                        <a:latin typeface="Cambria Math"/>
                      </a:rPr>
                      <m:t>) </m:t>
                    </m:r>
                    <m:r>
                      <a:rPr lang="es-MX" sz="24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s-MX" sz="2400" i="1" dirty="0" smtClean="0"/>
                  <a:t> pasa a ser: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s-MX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ES" sz="240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endChr m:val="|"/>
                            <m:ctrlPr>
                              <a:rPr lang="es-MX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s-MX" sz="2400" i="1">
                                <a:latin typeface="Cambria Math"/>
                              </a:rPr>
                              <m:t> </m:t>
                            </m:r>
                            <m:acc>
                              <m:accPr>
                                <m:chr m:val="̂"/>
                                <m:ctrlPr>
                                  <a:rPr lang="es-MX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p>
                                  <m:sSupPr>
                                    <m:ctrlPr>
                                      <a:rPr lang="es-MX" sz="2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s-MX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MX" sz="2400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s-MX" sz="24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es-MX" sz="24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s-MX" sz="24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acc>
                            <m:r>
                              <a:rPr lang="es-MX" sz="2400" b="0" i="1" smtClean="0">
                                <a:latin typeface="Cambria Math"/>
                              </a:rPr>
                              <m:t>&lt;</m:t>
                            </m:r>
                            <m:r>
                              <a:rPr lang="es-MX" sz="2400" i="1">
                                <a:latin typeface="Cambria Math"/>
                              </a:rPr>
                              <m:t>𝑧</m:t>
                            </m:r>
                            <m:r>
                              <a:rPr lang="es-ES" sz="2400" i="1">
                                <a:latin typeface="Cambria Math"/>
                              </a:rPr>
                              <m:t>, </m:t>
                            </m:r>
                            <m:sSubSup>
                              <m:sSubSupPr>
                                <m:ctrlPr>
                                  <a:rPr lang="es-MX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sSub>
                                  <m:sSubPr>
                                    <m:ctrlPr>
                                      <a:rPr lang="es-MX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2400" i="1">
                                        <a:latin typeface="Cambria Math"/>
                                      </a:rPr>
                                      <m:t>𝑇𝑟</m:t>
                                    </m:r>
                                    <m:r>
                                      <a:rPr lang="es-ES" sz="2400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s-MX" sz="2400" i="1">
                                        <a:latin typeface="Cambria Math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s-MX" sz="2400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s-ES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MX" sz="2400" i="1">
                                    <a:latin typeface="Cambria Math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s-MX" sz="24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s-ES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s-MX" sz="2400" i="1">
                                    <a:latin typeface="Cambria Math"/>
                                  </a:rPr>
                                  <m:t>𝑡</m:t>
                                </m:r>
                              </m:sup>
                            </m:sSubSup>
                            <m:r>
                              <a:rPr lang="es-ES" sz="2400" i="1">
                                <a:latin typeface="Cambria Math"/>
                              </a:rPr>
                              <m:t>)≥1</m:t>
                            </m:r>
                          </m:e>
                        </m:d>
                        <m:sSubSup>
                          <m:sSubSupPr>
                            <m:ctrlPr>
                              <a:rPr lang="es-MX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s-MX" sz="24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s-MX" sz="2400" i="1">
                                <a:latin typeface="Cambria Math"/>
                              </a:rPr>
                              <m:t>𝑖</m:t>
                            </m:r>
                            <m:r>
                              <a:rPr lang="es-MX" sz="2400" i="1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s-MX" sz="24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func>
                    <m:r>
                      <a:rPr lang="es-MX" sz="2400" b="0" i="1" smtClean="0">
                        <a:latin typeface="Cambria Math"/>
                      </a:rPr>
                      <m:t>&gt;</m:t>
                    </m:r>
                    <m:r>
                      <a:rPr lang="es-MX" sz="2400" i="1" smtClean="0">
                        <a:latin typeface="Cambria Math"/>
                      </a:rPr>
                      <m:t>𝑧</m:t>
                    </m:r>
                    <m:r>
                      <a:rPr lang="es-ES" sz="2400" i="1"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s-MX" sz="2400" i="1">
                            <a:latin typeface="Cambria Math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s-MX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MX" sz="2400" i="1">
                                <a:latin typeface="Cambria Math"/>
                              </a:rPr>
                              <m:t>𝑇𝑟</m:t>
                            </m:r>
                            <m:r>
                              <a:rPr lang="es-ES" sz="2400" i="1">
                                <a:latin typeface="Cambria Math"/>
                              </a:rPr>
                              <m:t>(</m:t>
                            </m:r>
                            <m:r>
                              <a:rPr lang="es-MX" sz="2400" i="1"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es-MX" sz="2400" i="1">
                                <a:latin typeface="Cambria Math"/>
                              </a:rPr>
                              <m:t>𝑖</m:t>
                            </m:r>
                            <m:r>
                              <a:rPr lang="es-ES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s-MX" sz="2400" i="1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s-MX" sz="2400" i="1">
                            <a:latin typeface="Cambria Math"/>
                          </a:rPr>
                          <m:t>𝑖</m:t>
                        </m:r>
                        <m:r>
                          <a:rPr lang="es-ES" sz="2400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s-MX" sz="2400" i="1"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s-ES" sz="2400" i="1">
                        <a:latin typeface="Cambria Math"/>
                      </a:rPr>
                      <m:t>)≥1 )</m:t>
                    </m:r>
                  </m:oMath>
                </a14:m>
                <a:endParaRPr lang="es-MX" sz="2400" i="1" dirty="0" smtClean="0"/>
              </a:p>
              <a:p>
                <a:r>
                  <a:rPr lang="es-ES" sz="2400" dirty="0" smtClean="0"/>
                  <a:t>Donde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MX" sz="2400" i="1" smtClean="0">
                            <a:latin typeface="Cambria Math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s-MX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MX" sz="2400" i="1">
                                <a:latin typeface="Cambria Math"/>
                              </a:rPr>
                              <m:t>𝑇𝑟</m:t>
                            </m:r>
                            <m:r>
                              <a:rPr lang="es-ES" sz="2400" i="1">
                                <a:latin typeface="Cambria Math"/>
                              </a:rPr>
                              <m:t>(</m:t>
                            </m:r>
                            <m:r>
                              <a:rPr lang="es-MX" sz="2400" i="1"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es-MX" sz="2400" i="1">
                                <a:latin typeface="Cambria Math"/>
                              </a:rPr>
                              <m:t>𝑖</m:t>
                            </m:r>
                            <m:r>
                              <a:rPr lang="es-ES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s-MX" sz="2400" i="1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s-MX" sz="2400" i="1">
                            <a:latin typeface="Cambria Math"/>
                          </a:rPr>
                          <m:t>𝑖</m:t>
                        </m:r>
                        <m:r>
                          <a:rPr lang="es-ES" sz="2400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s-MX" sz="2400" i="1"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s-ES" sz="2400" i="1">
                        <a:latin typeface="Cambria Math"/>
                      </a:rPr>
                      <m:t>)≥1</m:t>
                    </m:r>
                  </m:oMath>
                </a14:m>
                <a:r>
                  <a:rPr lang="es-MX" sz="2800" dirty="0" smtClean="0"/>
                  <a:t> implica que tiene alguna carencia social </a:t>
                </a:r>
              </a:p>
              <a:p>
                <a:endParaRPr lang="es-MX" sz="2800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978578"/>
              </p:ext>
            </p:extLst>
          </p:nvPr>
        </p:nvGraphicFramePr>
        <p:xfrm>
          <a:off x="3707904" y="4221088"/>
          <a:ext cx="1524000" cy="3905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2000"/>
                <a:gridCol w="7620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B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A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C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D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34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Transiciones posibles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1290627"/>
              </p:ext>
            </p:extLst>
          </p:nvPr>
        </p:nvGraphicFramePr>
        <p:xfrm>
          <a:off x="467543" y="1196757"/>
          <a:ext cx="8136904" cy="26730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1131"/>
                <a:gridCol w="1183598"/>
                <a:gridCol w="1769557"/>
                <a:gridCol w="1183598"/>
                <a:gridCol w="1769557"/>
                <a:gridCol w="1069463"/>
              </a:tblGrid>
              <a:tr h="2960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2008</a:t>
                      </a:r>
                      <a:endParaRPr lang="es-MX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2008</a:t>
                      </a:r>
                      <a:endParaRPr lang="es-MX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Situación en el 2008</a:t>
                      </a:r>
                      <a:endParaRPr lang="es-MX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2010</a:t>
                      </a:r>
                      <a:endParaRPr lang="es-MX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Situación en el 2010</a:t>
                      </a:r>
                      <a:endParaRPr lang="es-MX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effectLst/>
                        </a:rPr>
                        <a:t>Pero no se  sabe si</a:t>
                      </a:r>
                      <a:r>
                        <a:rPr lang="es-MX" sz="1000" dirty="0" smtClean="0">
                          <a:effectLst/>
                        </a:rPr>
                        <a:t>:</a:t>
                      </a: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MX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20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W08&gt;1</a:t>
                      </a:r>
                      <a:endParaRPr lang="es-MX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Y08&gt;LBE</a:t>
                      </a:r>
                      <a:endParaRPr lang="es-MX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Vulnerables por </a:t>
                      </a:r>
                      <a:r>
                        <a:rPr lang="es-ES" sz="1600" dirty="0" err="1">
                          <a:effectLst/>
                        </a:rPr>
                        <a:t>car.sociales</a:t>
                      </a:r>
                      <a:endParaRPr lang="es-MX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Y10&gt;LBE</a:t>
                      </a:r>
                      <a:endParaRPr lang="es-MX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Vulnerables por </a:t>
                      </a:r>
                      <a:r>
                        <a:rPr lang="es-ES" sz="1600" dirty="0" err="1">
                          <a:effectLst/>
                        </a:rPr>
                        <a:t>car.sociales</a:t>
                      </a:r>
                      <a:endParaRPr lang="es-MX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W10&gt;1</a:t>
                      </a:r>
                      <a:endParaRPr lang="es-MX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W10&lt;1</a:t>
                      </a:r>
                      <a:endParaRPr lang="es-MX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20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W08&gt;1</a:t>
                      </a:r>
                      <a:endParaRPr lang="es-MX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Y08&gt;LBE</a:t>
                      </a:r>
                      <a:endParaRPr lang="es-MX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Vulnerables por car.sociales</a:t>
                      </a:r>
                      <a:endParaRPr lang="es-MX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Y10&lt;LBE</a:t>
                      </a:r>
                      <a:endParaRPr lang="es-MX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Pobres multidimensionales</a:t>
                      </a:r>
                      <a:endParaRPr lang="es-MX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W10&gt;1</a:t>
                      </a:r>
                      <a:endParaRPr lang="es-MX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W10&lt;1</a:t>
                      </a:r>
                      <a:endParaRPr lang="es-MX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20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W08&gt;1</a:t>
                      </a:r>
                      <a:endParaRPr lang="es-MX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Y08&lt;LBE</a:t>
                      </a:r>
                      <a:endParaRPr lang="es-MX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Pobres multidimensionales</a:t>
                      </a:r>
                      <a:endParaRPr lang="es-MX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Y10&gt;LBE</a:t>
                      </a:r>
                      <a:endParaRPr lang="es-MX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Vulnerables por </a:t>
                      </a:r>
                      <a:r>
                        <a:rPr lang="es-ES" sz="1600" dirty="0" err="1">
                          <a:effectLst/>
                        </a:rPr>
                        <a:t>car.sociales</a:t>
                      </a:r>
                      <a:endParaRPr lang="es-MX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W10&gt;1</a:t>
                      </a:r>
                      <a:endParaRPr lang="es-MX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W10&lt;1</a:t>
                      </a:r>
                      <a:endParaRPr lang="es-MX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20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W08&gt;1</a:t>
                      </a:r>
                      <a:endParaRPr lang="es-MX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Y08&lt;LBE</a:t>
                      </a:r>
                      <a:endParaRPr lang="es-MX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Pobres multidimensionales</a:t>
                      </a:r>
                      <a:endParaRPr lang="es-MX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Y10&lt;LBE</a:t>
                      </a:r>
                      <a:endParaRPr lang="es-MX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Pobres multidimensionales</a:t>
                      </a:r>
                      <a:endParaRPr lang="es-MX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W10&gt;1</a:t>
                      </a:r>
                      <a:endParaRPr lang="es-MX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W10&lt;1</a:t>
                      </a:r>
                      <a:endParaRPr lang="es-MX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60168"/>
              </p:ext>
            </p:extLst>
          </p:nvPr>
        </p:nvGraphicFramePr>
        <p:xfrm>
          <a:off x="539552" y="4149080"/>
          <a:ext cx="7920881" cy="2398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0305"/>
                <a:gridCol w="1152175"/>
                <a:gridCol w="1722578"/>
                <a:gridCol w="1152175"/>
                <a:gridCol w="1722578"/>
                <a:gridCol w="1041070"/>
              </a:tblGrid>
              <a:tr h="2218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MX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MX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MX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86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W08&lt;1</a:t>
                      </a:r>
                      <a:endParaRPr lang="es-MX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Y08&gt;LBE</a:t>
                      </a:r>
                      <a:endParaRPr lang="es-MX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No pobres/no vulnerables</a:t>
                      </a:r>
                      <a:endParaRPr lang="es-MX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Y10&gt;LBE</a:t>
                      </a:r>
                      <a:endParaRPr lang="es-MX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No pobres/no vulnerables</a:t>
                      </a:r>
                      <a:endParaRPr lang="es-MX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W10&gt;1</a:t>
                      </a:r>
                      <a:endParaRPr lang="es-MX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W10&lt;1</a:t>
                      </a:r>
                      <a:endParaRPr lang="es-MX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86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W08&lt;1</a:t>
                      </a:r>
                      <a:endParaRPr lang="es-MX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Y08&gt;LBE</a:t>
                      </a:r>
                      <a:endParaRPr lang="es-MX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No pobres/no vulnerables</a:t>
                      </a:r>
                      <a:endParaRPr lang="es-MX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Y10&lt;LBE</a:t>
                      </a:r>
                      <a:endParaRPr lang="es-MX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Vulnerables por ingreso</a:t>
                      </a:r>
                      <a:endParaRPr lang="es-MX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W10&gt;1</a:t>
                      </a:r>
                      <a:endParaRPr lang="es-MX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W10&lt;1</a:t>
                      </a:r>
                      <a:endParaRPr lang="es-MX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86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W08&lt;1</a:t>
                      </a:r>
                      <a:endParaRPr lang="es-MX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Y08&lt;LBE</a:t>
                      </a:r>
                      <a:endParaRPr lang="es-MX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Vulnerables por ingreso</a:t>
                      </a:r>
                      <a:endParaRPr lang="es-MX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Y10&gt;LBE</a:t>
                      </a:r>
                      <a:endParaRPr lang="es-MX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No pobres/no vulnerables</a:t>
                      </a:r>
                      <a:endParaRPr lang="es-MX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W10&gt;1</a:t>
                      </a:r>
                      <a:endParaRPr lang="es-MX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W10&lt;1</a:t>
                      </a:r>
                      <a:endParaRPr lang="es-MX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86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W08&lt;1</a:t>
                      </a:r>
                      <a:endParaRPr lang="es-MX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Y08&lt;LBE</a:t>
                      </a:r>
                      <a:endParaRPr lang="es-MX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Vulnerables por ingreso</a:t>
                      </a:r>
                      <a:endParaRPr lang="es-MX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Y10&lt;LBE</a:t>
                      </a:r>
                      <a:endParaRPr lang="es-MX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Vulnerables por ingreso</a:t>
                      </a:r>
                      <a:endParaRPr lang="es-MX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W10&gt;1</a:t>
                      </a:r>
                      <a:endParaRPr lang="es-MX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W10&lt;1</a:t>
                      </a:r>
                      <a:endParaRPr lang="es-MX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933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600" dirty="0"/>
              <a:t>Fiabilidad de las estimaciones y análisis de sensibilidad.</a:t>
            </a:r>
            <a:br>
              <a:rPr lang="es-MX" sz="3600" dirty="0"/>
            </a:br>
            <a:endParaRPr lang="es-MX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s-MX" dirty="0" smtClean="0"/>
                  <a:t>2 condiciones para que las estimaciones sean consistentes:</a:t>
                </a:r>
              </a:p>
              <a:p>
                <a:pPr lvl="1"/>
                <a:r>
                  <a:rPr lang="es-MX" dirty="0" smtClean="0"/>
                  <a:t>a) Et1 y Et2 deben ser encuestas de igual diseño (ENIGH 2006, 2008 y 2010 cumplen con esto).</a:t>
                </a:r>
              </a:p>
              <a:p>
                <a:pPr lvl="1"/>
                <a:r>
                  <a:rPr lang="es-MX" dirty="0"/>
                  <a:t>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i="1">
                            <a:latin typeface="Cambria Math"/>
                          </a:rPr>
                        </m:ctrlPr>
                      </m:sSubPr>
                      <m:e>
                        <m:r>
                          <a:rPr lang="es-MX" i="1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s-MX" i="1">
                            <a:latin typeface="Cambria Math"/>
                          </a:rPr>
                          <m:t>𝑖</m:t>
                        </m:r>
                        <m:r>
                          <a:rPr lang="es-MX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s-MX" i="1">
                        <a:latin typeface="Cambria Math"/>
                      </a:rPr>
                      <m:t> </m:t>
                    </m:r>
                  </m:oMath>
                </a14:m>
                <a:r>
                  <a:rPr lang="es-MX" dirty="0"/>
                  <a:t>debe ser independiente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i="1">
                            <a:latin typeface="Cambria Math"/>
                          </a:rPr>
                        </m:ctrlPr>
                      </m:sSubPr>
                      <m:e>
                        <m:r>
                          <a:rPr lang="es-MX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s-MX" i="1">
                            <a:latin typeface="Cambria Math"/>
                          </a:rPr>
                          <m:t>𝑖</m:t>
                        </m:r>
                        <m:r>
                          <a:rPr lang="es-MX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s-MX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s-MX" dirty="0" smtClean="0"/>
                  <a:t>lo que no se cumple si: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s-MX" i="1">
                            <a:latin typeface="Cambria Math"/>
                          </a:rPr>
                        </m:ctrlPr>
                      </m:sSubPr>
                      <m:e>
                        <m:r>
                          <a:rPr lang="es-MX" i="1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s-MX" i="1">
                            <a:latin typeface="Cambria Math"/>
                          </a:rPr>
                          <m:t>𝑖</m:t>
                        </m:r>
                        <m:r>
                          <a:rPr lang="es-MX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MX" dirty="0" smtClean="0"/>
                  <a:t> tiene un efecto fijo idiosincrático (si estuvo por arriba de </a:t>
                </a:r>
                <a:r>
                  <a:rPr lang="es-MX" dirty="0" err="1" smtClean="0"/>
                  <a:t>yhat</a:t>
                </a:r>
                <a:r>
                  <a:rPr lang="es-MX" dirty="0" smtClean="0"/>
                  <a:t> en 1, entonces tenderá a estar por arriba de </a:t>
                </a:r>
                <a:r>
                  <a:rPr lang="es-MX" dirty="0" err="1" smtClean="0"/>
                  <a:t>yhat</a:t>
                </a:r>
                <a:r>
                  <a:rPr lang="es-MX" dirty="0" smtClean="0"/>
                  <a:t> en t2 también)</a:t>
                </a:r>
                <a:r>
                  <a:rPr lang="es-MX" dirty="0" smtClean="0">
                    <a:sym typeface="Wingdings" pitchFamily="2" charset="2"/>
                  </a:rPr>
                  <a:t></a:t>
                </a:r>
                <a:r>
                  <a:rPr lang="es-MX" b="1" dirty="0" smtClean="0">
                    <a:sym typeface="Wingdings" pitchFamily="2" charset="2"/>
                  </a:rPr>
                  <a:t>reduce la probabilidad de transición</a:t>
                </a:r>
                <a:endParaRPr lang="es-MX" b="1" dirty="0" smtClean="0"/>
              </a:p>
              <a:p>
                <a:pPr lvl="2"/>
                <a:r>
                  <a:rPr lang="es-MX" dirty="0" smtClean="0"/>
                  <a:t>Existen </a:t>
                </a:r>
                <a:r>
                  <a:rPr lang="es-MX" dirty="0"/>
                  <a:t>choques al ingreso de características no transitorias. </a:t>
                </a:r>
                <a:r>
                  <a:rPr lang="es-MX" dirty="0" smtClean="0"/>
                  <a:t>Ni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s-MX" i="1">
                            <a:latin typeface="Cambria Math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s-MX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s-MX" i="1"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s-MX" i="1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s-MX" i="1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</m:e>
                    </m:acc>
                    <m:r>
                      <a:rPr lang="es-MX" i="1">
                        <a:latin typeface="Cambria Math"/>
                      </a:rPr>
                      <m:t> </m:t>
                    </m:r>
                    <m:r>
                      <a:rPr lang="es-MX" b="0" i="1" smtClean="0">
                        <a:latin typeface="Cambria Math"/>
                      </a:rPr>
                      <m:t>𝑛𝑖</m:t>
                    </m:r>
                    <m:r>
                      <a:rPr lang="es-MX" b="0" i="1" smtClean="0">
                        <a:latin typeface="Cambria Math"/>
                      </a:rPr>
                      <m:t>   </m:t>
                    </m:r>
                    <m:sSubSup>
                      <m:sSubSupPr>
                        <m:ctrlPr>
                          <a:rPr lang="es-MX" b="0" i="1" smtClean="0"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s-MX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MX" b="0" i="1" smtClean="0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</m:acc>
                      </m:e>
                      <m:sub>
                        <m:r>
                          <a:rPr lang="es-MX" b="0" i="1" smtClean="0">
                            <a:latin typeface="Cambria Math"/>
                          </a:rPr>
                          <m:t>𝑖</m:t>
                        </m:r>
                        <m:r>
                          <a:rPr lang="es-MX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s-MX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s-MX" i="1">
                        <a:latin typeface="Cambria Math"/>
                      </a:rPr>
                      <m:t> </m:t>
                    </m:r>
                  </m:oMath>
                </a14:m>
                <a:r>
                  <a:rPr lang="es-MX" dirty="0" smtClean="0"/>
                  <a:t> capturan </a:t>
                </a:r>
                <a:r>
                  <a:rPr lang="es-MX" dirty="0"/>
                  <a:t>el efecto del choque </a:t>
                </a:r>
                <a:r>
                  <a:rPr lang="es-MX" dirty="0" smtClean="0"/>
                  <a:t>(asumen </a:t>
                </a:r>
                <a:r>
                  <a:rPr lang="es-MX" dirty="0"/>
                  <a:t>que las condiciones estructurales no </a:t>
                </a:r>
                <a:r>
                  <a:rPr lang="es-MX" dirty="0" smtClean="0"/>
                  <a:t>cambian.</a:t>
                </a:r>
              </a:p>
              <a:p>
                <a:pPr lvl="2"/>
                <a:endParaRPr lang="es-MX" dirty="0" smtClean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 r="-1407" b="-1617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488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1 Título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pPr lvl="2"/>
                <a:r>
                  <a:rPr lang="es-MX" dirty="0" smtClean="0"/>
                  <a:t>Problema 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MX" i="1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s-MX" i="1">
                            <a:latin typeface="Cambria Math"/>
                          </a:rPr>
                          <m:t>𝑖</m:t>
                        </m:r>
                        <m:r>
                          <a:rPr lang="es-MX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MX" dirty="0" smtClean="0"/>
                  <a:t> tiene un efecto fijo idiosincrático (si estuvo por arriba de </a:t>
                </a:r>
                <a:r>
                  <a:rPr lang="es-MX" dirty="0" err="1" smtClean="0"/>
                  <a:t>yhat</a:t>
                </a:r>
                <a:r>
                  <a:rPr lang="es-MX" dirty="0" smtClean="0"/>
                  <a:t> en 1, entonces tenderá a estar por arriba de </a:t>
                </a:r>
                <a:r>
                  <a:rPr lang="es-MX" dirty="0" err="1" smtClean="0"/>
                  <a:t>yhat</a:t>
                </a:r>
                <a:r>
                  <a:rPr lang="es-MX" dirty="0" smtClean="0"/>
                  <a:t> en t2 también)</a:t>
                </a:r>
                <a:r>
                  <a:rPr lang="es-MX" dirty="0" smtClean="0">
                    <a:sym typeface="Wingdings" pitchFamily="2" charset="2"/>
                  </a:rPr>
                  <a:t></a:t>
                </a:r>
                <a:r>
                  <a:rPr lang="es-MX" b="1" dirty="0" smtClean="0">
                    <a:sym typeface="Wingdings" pitchFamily="2" charset="2"/>
                  </a:rPr>
                  <a:t>le da inercia al ingreso y</a:t>
                </a:r>
                <a:r>
                  <a:rPr lang="es-MX" dirty="0" smtClean="0">
                    <a:sym typeface="Wingdings" pitchFamily="2" charset="2"/>
                  </a:rPr>
                  <a:t> </a:t>
                </a:r>
                <a:r>
                  <a:rPr lang="es-MX" b="1" dirty="0" smtClean="0">
                    <a:sym typeface="Wingdings" pitchFamily="2" charset="2"/>
                  </a:rPr>
                  <a:t>reduce </a:t>
                </a:r>
                <a:r>
                  <a:rPr lang="es-MX" b="1" dirty="0" smtClean="0">
                    <a:sym typeface="Wingdings" pitchFamily="2" charset="2"/>
                  </a:rPr>
                  <a:t>la probabilidad de </a:t>
                </a:r>
                <a:r>
                  <a:rPr lang="es-MX" b="1" dirty="0" smtClean="0">
                    <a:sym typeface="Wingdings" pitchFamily="2" charset="2"/>
                  </a:rPr>
                  <a:t>transición. Si no considero esto, estoy sobre-estimando las transiciones</a:t>
                </a:r>
                <a:endParaRPr lang="es-MX" b="1" dirty="0" smtClean="0"/>
              </a:p>
            </p:txBody>
          </p:sp>
        </mc:Choice>
        <mc:Fallback>
          <p:sp>
            <p:nvSpPr>
              <p:cNvPr id="2" name="1 Títul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370"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ingreso</a:t>
            </a:r>
            <a:endParaRPr lang="en-US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2123728" y="2276872"/>
            <a:ext cx="0" cy="30243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2123728" y="5301208"/>
            <a:ext cx="4680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2123728" y="3789040"/>
            <a:ext cx="4680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 flipV="1">
            <a:off x="2987824" y="4005064"/>
            <a:ext cx="0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flipV="1">
            <a:off x="2987824" y="3153420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flipV="1">
            <a:off x="4463988" y="4401108"/>
            <a:ext cx="0" cy="900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flipV="1">
            <a:off x="4463988" y="3537012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4627363" y="4216442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b2x2</a:t>
            </a:r>
            <a:endParaRPr lang="en-US" dirty="0"/>
          </a:p>
        </p:txBody>
      </p:sp>
      <p:sp>
        <p:nvSpPr>
          <p:cNvPr id="22" name="21 Cerrar llave"/>
          <p:cNvSpPr/>
          <p:nvPr/>
        </p:nvSpPr>
        <p:spPr>
          <a:xfrm>
            <a:off x="3181896" y="3090664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22 Cerrar llave"/>
          <p:cNvSpPr/>
          <p:nvPr/>
        </p:nvSpPr>
        <p:spPr>
          <a:xfrm>
            <a:off x="4576316" y="3585468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23 CuadroTexto"/>
          <p:cNvSpPr txBox="1"/>
          <p:nvPr/>
        </p:nvSpPr>
        <p:spPr>
          <a:xfrm>
            <a:off x="7020272" y="5269850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tiempo</a:t>
            </a:r>
            <a:endParaRPr lang="en-US" dirty="0"/>
          </a:p>
        </p:txBody>
      </p:sp>
      <p:sp>
        <p:nvSpPr>
          <p:cNvPr id="29" name="28 CuadroTexto"/>
          <p:cNvSpPr txBox="1"/>
          <p:nvPr/>
        </p:nvSpPr>
        <p:spPr>
          <a:xfrm>
            <a:off x="3296102" y="3207504"/>
            <a:ext cx="775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error1</a:t>
            </a:r>
            <a:endParaRPr lang="en-US" dirty="0"/>
          </a:p>
        </p:txBody>
      </p:sp>
      <p:sp>
        <p:nvSpPr>
          <p:cNvPr id="30" name="29 CuadroTexto"/>
          <p:cNvSpPr txBox="1"/>
          <p:nvPr/>
        </p:nvSpPr>
        <p:spPr>
          <a:xfrm>
            <a:off x="4879451" y="3858002"/>
            <a:ext cx="1482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e</a:t>
            </a:r>
            <a:r>
              <a:rPr lang="es-MX" dirty="0" smtClean="0"/>
              <a:t>rror2=error1</a:t>
            </a:r>
            <a:endParaRPr lang="en-US" dirty="0"/>
          </a:p>
        </p:txBody>
      </p:sp>
      <p:sp>
        <p:nvSpPr>
          <p:cNvPr id="31" name="30 CuadroTexto"/>
          <p:cNvSpPr txBox="1"/>
          <p:nvPr/>
        </p:nvSpPr>
        <p:spPr>
          <a:xfrm>
            <a:off x="3115178" y="4062276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b1x2</a:t>
            </a:r>
            <a:endParaRPr lang="en-US" dirty="0"/>
          </a:p>
        </p:txBody>
      </p:sp>
      <p:sp>
        <p:nvSpPr>
          <p:cNvPr id="32" name="31 CuadroTexto"/>
          <p:cNvSpPr txBox="1"/>
          <p:nvPr/>
        </p:nvSpPr>
        <p:spPr>
          <a:xfrm>
            <a:off x="6516216" y="3818012"/>
            <a:ext cx="23204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versus: </a:t>
            </a:r>
          </a:p>
          <a:p>
            <a:r>
              <a:rPr lang="es-MX" dirty="0" smtClean="0"/>
              <a:t>error1 en 2= promedio</a:t>
            </a:r>
          </a:p>
          <a:p>
            <a:r>
              <a:rPr lang="es-MX" dirty="0" smtClean="0"/>
              <a:t>de 100 errores de1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38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1 Título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pPr lvl="2"/>
                <a:r>
                  <a:rPr lang="es-MX" dirty="0" smtClean="0"/>
                  <a:t>Problema 2: Existen </a:t>
                </a:r>
                <a:r>
                  <a:rPr lang="es-MX" dirty="0"/>
                  <a:t>choques al ingreso de características no transitorias. </a:t>
                </a:r>
                <a:r>
                  <a:rPr lang="es-MX" dirty="0" smtClean="0"/>
                  <a:t>Ni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s-MX" i="1">
                            <a:latin typeface="Cambria Math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s-MX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s-MX" i="1"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s-MX" i="1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s-MX" i="1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</m:e>
                    </m:acc>
                    <m:r>
                      <a:rPr lang="es-MX" i="1">
                        <a:latin typeface="Cambria Math"/>
                      </a:rPr>
                      <m:t> </m:t>
                    </m:r>
                    <m:r>
                      <a:rPr lang="es-MX" b="0" i="1" smtClean="0">
                        <a:latin typeface="Cambria Math"/>
                      </a:rPr>
                      <m:t>𝑛𝑖</m:t>
                    </m:r>
                    <m:r>
                      <a:rPr lang="es-MX" b="0" i="1" smtClean="0">
                        <a:latin typeface="Cambria Math"/>
                      </a:rPr>
                      <m:t>   </m:t>
                    </m:r>
                    <m:sSubSup>
                      <m:sSubSupPr>
                        <m:ctrlPr>
                          <a:rPr lang="es-MX" b="0" i="1" smtClean="0"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s-MX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MX" b="0" i="1" smtClean="0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</m:acc>
                      </m:e>
                      <m:sub>
                        <m:r>
                          <a:rPr lang="es-MX" b="0" i="1" smtClean="0">
                            <a:latin typeface="Cambria Math"/>
                          </a:rPr>
                          <m:t>𝑖</m:t>
                        </m:r>
                        <m:r>
                          <a:rPr lang="es-MX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s-MX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s-MX" i="1">
                        <a:latin typeface="Cambria Math"/>
                      </a:rPr>
                      <m:t> </m:t>
                    </m:r>
                  </m:oMath>
                </a14:m>
                <a:r>
                  <a:rPr lang="es-MX" dirty="0" smtClean="0"/>
                  <a:t> capturan </a:t>
                </a:r>
                <a:r>
                  <a:rPr lang="es-MX" dirty="0"/>
                  <a:t>el efecto del choque </a:t>
                </a:r>
                <a:r>
                  <a:rPr lang="es-MX" dirty="0" smtClean="0"/>
                  <a:t>(nuestras estimaciones asumen </a:t>
                </a:r>
                <a:r>
                  <a:rPr lang="es-MX" dirty="0"/>
                  <a:t>que las condiciones estructurales no </a:t>
                </a:r>
                <a:r>
                  <a:rPr lang="es-MX" dirty="0" smtClean="0"/>
                  <a:t>cambian</a:t>
                </a:r>
                <a:r>
                  <a:rPr lang="es-MX" dirty="0" smtClean="0"/>
                  <a:t>.</a:t>
                </a:r>
                <a:br>
                  <a:rPr lang="es-MX" dirty="0" smtClean="0"/>
                </a:br>
                <a:endParaRPr lang="es-MX" b="1" dirty="0" smtClean="0"/>
              </a:p>
            </p:txBody>
          </p:sp>
        </mc:Choice>
        <mc:Fallback>
          <p:sp>
            <p:nvSpPr>
              <p:cNvPr id="2" name="1 Títul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ingreso</a:t>
            </a:r>
            <a:endParaRPr lang="en-US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2123728" y="2276872"/>
            <a:ext cx="0" cy="30243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 flipV="1">
            <a:off x="2123728" y="5269850"/>
            <a:ext cx="6576256" cy="313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2123728" y="3789040"/>
            <a:ext cx="4680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 flipV="1">
            <a:off x="2987824" y="4005064"/>
            <a:ext cx="0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flipV="1">
            <a:off x="2987824" y="3153420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flipV="1">
            <a:off x="4463988" y="4401108"/>
            <a:ext cx="0" cy="900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flipV="1">
            <a:off x="4463988" y="3858002"/>
            <a:ext cx="0" cy="5431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4642206" y="4401108"/>
            <a:ext cx="42950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b</a:t>
            </a:r>
            <a:r>
              <a:rPr lang="es-MX" dirty="0" smtClean="0"/>
              <a:t>1x2, donde x2 no refleja cambios</a:t>
            </a:r>
          </a:p>
          <a:p>
            <a:r>
              <a:rPr lang="es-MX" dirty="0" smtClean="0"/>
              <a:t> estructurales, pérdida de un miembro de la</a:t>
            </a:r>
          </a:p>
          <a:p>
            <a:r>
              <a:rPr lang="es-MX" dirty="0" smtClean="0"/>
              <a:t>familia, una inundación, etc.</a:t>
            </a:r>
          </a:p>
          <a:p>
            <a:endParaRPr lang="en-US" dirty="0"/>
          </a:p>
        </p:txBody>
      </p:sp>
      <p:sp>
        <p:nvSpPr>
          <p:cNvPr id="22" name="21 Cerrar llave"/>
          <p:cNvSpPr/>
          <p:nvPr/>
        </p:nvSpPr>
        <p:spPr>
          <a:xfrm>
            <a:off x="3181896" y="3207504"/>
            <a:ext cx="155448" cy="7975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22 Cerrar llave"/>
          <p:cNvSpPr/>
          <p:nvPr/>
        </p:nvSpPr>
        <p:spPr>
          <a:xfrm>
            <a:off x="4627362" y="3858002"/>
            <a:ext cx="104401" cy="64186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23 CuadroTexto"/>
          <p:cNvSpPr txBox="1"/>
          <p:nvPr/>
        </p:nvSpPr>
        <p:spPr>
          <a:xfrm>
            <a:off x="7020272" y="5269850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tiempo</a:t>
            </a:r>
            <a:endParaRPr lang="en-US" dirty="0"/>
          </a:p>
        </p:txBody>
      </p:sp>
      <p:sp>
        <p:nvSpPr>
          <p:cNvPr id="29" name="28 CuadroTexto"/>
          <p:cNvSpPr txBox="1"/>
          <p:nvPr/>
        </p:nvSpPr>
        <p:spPr>
          <a:xfrm>
            <a:off x="3296102" y="3207504"/>
            <a:ext cx="775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error1</a:t>
            </a:r>
            <a:endParaRPr lang="en-US" dirty="0"/>
          </a:p>
        </p:txBody>
      </p:sp>
      <p:sp>
        <p:nvSpPr>
          <p:cNvPr id="30" name="29 CuadroTexto"/>
          <p:cNvSpPr txBox="1"/>
          <p:nvPr/>
        </p:nvSpPr>
        <p:spPr>
          <a:xfrm>
            <a:off x="4879451" y="3858002"/>
            <a:ext cx="382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error2= promedio de 100 errores de t1</a:t>
            </a:r>
            <a:endParaRPr lang="en-US" dirty="0"/>
          </a:p>
        </p:txBody>
      </p:sp>
      <p:sp>
        <p:nvSpPr>
          <p:cNvPr id="31" name="30 CuadroTexto"/>
          <p:cNvSpPr txBox="1"/>
          <p:nvPr/>
        </p:nvSpPr>
        <p:spPr>
          <a:xfrm>
            <a:off x="3115178" y="4062276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b1x2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18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Límite superior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 smtClean="0"/>
              <a:t>En presencia de la correlación de errores, las estimaciones propuestas por </a:t>
            </a:r>
            <a:r>
              <a:rPr lang="es-MX" dirty="0" err="1" smtClean="0"/>
              <a:t>Lanjow</a:t>
            </a:r>
            <a:r>
              <a:rPr lang="es-MX" dirty="0" smtClean="0"/>
              <a:t>  et al. </a:t>
            </a:r>
            <a:r>
              <a:rPr lang="es-MX" i="1" dirty="0"/>
              <a:t>s</a:t>
            </a:r>
            <a:r>
              <a:rPr lang="es-MX" i="1" dirty="0" smtClean="0"/>
              <a:t>obre-estimarán</a:t>
            </a:r>
            <a:r>
              <a:rPr lang="es-MX" dirty="0" smtClean="0"/>
              <a:t> las transiciones.</a:t>
            </a:r>
          </a:p>
          <a:p>
            <a:r>
              <a:rPr lang="es-MX" dirty="0" err="1"/>
              <a:t>Lanjow</a:t>
            </a:r>
            <a:r>
              <a:rPr lang="es-MX" dirty="0"/>
              <a:t> et al</a:t>
            </a:r>
            <a:r>
              <a:rPr lang="es-MX" dirty="0" smtClean="0"/>
              <a:t>. (</a:t>
            </a:r>
            <a:r>
              <a:rPr lang="es-MX" dirty="0"/>
              <a:t>2011) muestran </a:t>
            </a:r>
            <a:r>
              <a:rPr lang="es-MX" dirty="0" smtClean="0"/>
              <a:t>con datos auténticos de panel que </a:t>
            </a:r>
            <a:r>
              <a:rPr lang="es-MX" dirty="0"/>
              <a:t>el no considerar la correlación de errores </a:t>
            </a:r>
            <a:r>
              <a:rPr lang="es-MX" dirty="0" smtClean="0"/>
              <a:t>los pasos 1 a 3 de más arriba generan </a:t>
            </a:r>
            <a:r>
              <a:rPr lang="es-MX" dirty="0"/>
              <a:t>un </a:t>
            </a:r>
            <a:r>
              <a:rPr lang="es-MX" i="1" dirty="0"/>
              <a:t>límite superior</a:t>
            </a:r>
            <a:r>
              <a:rPr lang="es-MX" dirty="0"/>
              <a:t> para los estimadores de </a:t>
            </a:r>
            <a:r>
              <a:rPr lang="es-MX" dirty="0" smtClean="0"/>
              <a:t>movilidad.</a:t>
            </a:r>
          </a:p>
          <a:p>
            <a:r>
              <a:rPr lang="es-MX" dirty="0" smtClean="0"/>
              <a:t>El problema disminuye al considerar efectos fijos que controlen por </a:t>
            </a:r>
            <a:r>
              <a:rPr lang="es-MX" dirty="0" err="1" smtClean="0"/>
              <a:t>shocks</a:t>
            </a:r>
            <a:r>
              <a:rPr lang="es-MX" dirty="0" smtClean="0"/>
              <a:t>  geográficos.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6828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Límite inferior</a:t>
            </a:r>
            <a:endParaRPr lang="es-MX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s-MX" dirty="0" smtClean="0"/>
                  <a:t>En el caso extremo, la correlación de errores será 1, con lo cual podría usarse el error </a:t>
                </a:r>
                <a:r>
                  <a:rPr lang="es-MX" i="1" dirty="0" smtClean="0"/>
                  <a:t>en t2 </a:t>
                </a:r>
                <a:r>
                  <a:rPr lang="es-MX" dirty="0" smtClean="0"/>
                  <a:t>de la unidad </a:t>
                </a:r>
                <a:r>
                  <a:rPr lang="es-MX" i="1" dirty="0" smtClean="0"/>
                  <a:t>i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s-MX" i="1" baseline="-25000"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s-MX" i="1" baseline="-2500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MX" i="1" baseline="-25000">
                                <a:latin typeface="Cambria Math"/>
                              </a:rPr>
                              <m:t>𝜀</m:t>
                            </m:r>
                          </m:e>
                        </m:acc>
                      </m:e>
                      <m:sub>
                        <m:r>
                          <a:rPr lang="es-MX" i="1" baseline="-25000">
                            <a:latin typeface="Cambria Math"/>
                          </a:rPr>
                          <m:t>𝑖</m:t>
                        </m:r>
                        <m:r>
                          <a:rPr lang="es-MX" i="1" baseline="-2500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s-MX" i="1" baseline="-2500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s-MX" i="1" baseline="-2500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s-MX" i="1" baseline="-25000">
                            <a:latin typeface="Cambria Math"/>
                          </a:rPr>
                        </m:ctrlPr>
                      </m:sSubSupPr>
                      <m:e>
                        <m:r>
                          <a:rPr lang="es-MX" i="1" baseline="-2500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s-MX" i="1" baseline="-25000">
                            <a:latin typeface="Cambria Math"/>
                          </a:rPr>
                          <m:t>𝑖</m:t>
                        </m:r>
                        <m:r>
                          <a:rPr lang="es-MX" i="1" baseline="-2500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s-MX" i="1" baseline="-2500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s-MX" i="1" baseline="-25000"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es-MX" i="1" baseline="-25000"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s-MX" i="1" baseline="-2500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MX" i="1" baseline="-25000">
                                <a:latin typeface="Cambria Math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s-MX" i="1" baseline="-2500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s-MX" i="1" baseline="-25000">
                            <a:latin typeface="Cambria Math"/>
                          </a:rPr>
                          <m:t>′</m:t>
                        </m:r>
                      </m:sup>
                    </m:sSubSup>
                    <m:sSubSup>
                      <m:sSubSupPr>
                        <m:ctrlPr>
                          <a:rPr lang="es-MX" i="1" baseline="-25000">
                            <a:latin typeface="Cambria Math"/>
                          </a:rPr>
                        </m:ctrlPr>
                      </m:sSubSupPr>
                      <m:e>
                        <m:r>
                          <a:rPr lang="es-MX" i="1" baseline="-2500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s-MX" i="1" baseline="-25000">
                            <a:latin typeface="Cambria Math"/>
                          </a:rPr>
                          <m:t>𝑖</m:t>
                        </m:r>
                        <m:r>
                          <a:rPr lang="es-MX" i="1" baseline="-2500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s-MX" i="1" baseline="-2500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s-MX" dirty="0" smtClean="0"/>
              </a:p>
              <a:p>
                <a:endParaRPr lang="es-MX" dirty="0" smtClean="0"/>
              </a:p>
              <a:p>
                <a:r>
                  <a:rPr lang="es-MX" dirty="0" smtClean="0"/>
                  <a:t>Para estimar: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s-MX" i="1" baseline="-25000"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s-MX" i="1" baseline="-2500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MX" i="1" baseline="-25000"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s-MX" i="1" baseline="-25000">
                            <a:latin typeface="Cambria Math"/>
                          </a:rPr>
                          <m:t>𝑖</m:t>
                        </m:r>
                        <m:r>
                          <a:rPr lang="es-MX" i="1" baseline="-2500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s-MX" i="1" baseline="-2500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s-MX" i="1" baseline="-2500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s-MX" i="1" baseline="-25000"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s-MX" i="1" baseline="-2500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MX" i="1" baseline="-25000">
                                <a:latin typeface="Cambria Math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s-MX" i="1" baseline="-2500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s-MX" i="1" baseline="-25000">
                            <a:latin typeface="Cambria Math"/>
                          </a:rPr>
                          <m:t>′</m:t>
                        </m:r>
                      </m:sup>
                    </m:sSubSup>
                    <m:sSubSup>
                      <m:sSubSupPr>
                        <m:ctrlPr>
                          <a:rPr lang="es-MX" i="1" baseline="-25000">
                            <a:latin typeface="Cambria Math"/>
                          </a:rPr>
                        </m:ctrlPr>
                      </m:sSubSupPr>
                      <m:e>
                        <m:r>
                          <a:rPr lang="es-MX" i="1" baseline="-2500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s-MX" i="1" baseline="-25000">
                            <a:latin typeface="Cambria Math"/>
                          </a:rPr>
                          <m:t>𝑖</m:t>
                        </m:r>
                        <m:r>
                          <a:rPr lang="es-MX" i="1" baseline="-2500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s-MX" i="1" baseline="-2500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s-MX" i="1" baseline="-25000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s-MX" i="1" baseline="-25000"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s-MX" i="1" baseline="-2500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MX" i="1" baseline="-25000">
                                <a:latin typeface="Cambria Math"/>
                              </a:rPr>
                              <m:t>𝜀</m:t>
                            </m:r>
                          </m:e>
                        </m:acc>
                      </m:e>
                      <m:sub>
                        <m:r>
                          <a:rPr lang="es-MX" i="1" baseline="-25000">
                            <a:latin typeface="Cambria Math"/>
                          </a:rPr>
                          <m:t>𝑖</m:t>
                        </m:r>
                        <m:r>
                          <a:rPr lang="es-MX" i="1" baseline="-2500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s-MX" i="1" baseline="-2500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s-MX" baseline="-25000" dirty="0" smtClean="0"/>
              </a:p>
              <a:p>
                <a:endParaRPr lang="es-MX" dirty="0" smtClean="0"/>
              </a:p>
              <a:p>
                <a:r>
                  <a:rPr lang="es-MX" dirty="0" smtClean="0"/>
                  <a:t>Y se computan  las transiciones del tipo: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s-MX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MX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endChr m:val="|"/>
                            <m:ctrlPr>
                              <a:rPr lang="es-MX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s-MX" i="1">
                                <a:latin typeface="Cambria Math"/>
                              </a:rPr>
                              <m:t> </m:t>
                            </m:r>
                            <m:sSubSup>
                              <m:sSubSupPr>
                                <m:ctrlPr>
                                  <a:rPr lang="es-MX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es-MX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MX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s-MX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s-MX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s-MX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s-MX" i="1">
                                <a:latin typeface="Cambria Math"/>
                              </a:rPr>
                              <m:t>&lt;</m:t>
                            </m:r>
                            <m:r>
                              <a:rPr lang="es-MX" i="1">
                                <a:latin typeface="Cambria Math"/>
                              </a:rPr>
                              <m:t>𝑧</m:t>
                            </m:r>
                          </m:e>
                        </m:d>
                      </m:e>
                    </m:func>
                    <m:sSub>
                      <m:sSubPr>
                        <m:ctrlPr>
                          <a:rPr lang="es-MX" i="1">
                            <a:latin typeface="Cambria Math"/>
                          </a:rPr>
                        </m:ctrlPr>
                      </m:sSubPr>
                      <m:e>
                        <m:r>
                          <a:rPr lang="es-MX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s-MX" i="1">
                            <a:latin typeface="Cambria Math"/>
                          </a:rPr>
                          <m:t>𝑖</m:t>
                        </m:r>
                        <m:r>
                          <a:rPr lang="es-MX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s-MX" b="0" i="1" smtClean="0">
                        <a:latin typeface="Cambria Math"/>
                      </a:rPr>
                      <m:t>&lt;</m:t>
                    </m:r>
                    <m:r>
                      <a:rPr lang="es-MX" i="1">
                        <a:latin typeface="Cambria Math"/>
                      </a:rPr>
                      <m:t>𝑧</m:t>
                    </m:r>
                    <m:r>
                      <a:rPr lang="es-MX" i="1">
                        <a:latin typeface="Cambria Math"/>
                      </a:rPr>
                      <m:t> ) </m:t>
                    </m:r>
                  </m:oMath>
                </a14:m>
                <a:r>
                  <a:rPr lang="es-MX" dirty="0"/>
                  <a:t> </a:t>
                </a:r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022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425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Hallazgos:</a:t>
            </a:r>
            <a:endParaRPr lang="es-MX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064896" cy="5697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429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1 Título"/>
              <p:cNvSpPr>
                <a:spLocks noGrp="1"/>
              </p:cNvSpPr>
              <p:nvPr>
                <p:ph type="title"/>
              </p:nvPr>
            </p:nvSpPr>
            <p:spPr>
              <a:xfrm>
                <a:off x="461020" y="260648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s-MX" dirty="0" smtClean="0"/>
                  <a:t>Procedimiento:</a:t>
                </a:r>
                <a:r>
                  <a:rPr lang="es-MX" sz="2000" dirty="0"/>
                  <a:t>    </a:t>
                </a:r>
                <a14:m>
                  <m:oMath xmlns:m="http://schemas.openxmlformats.org/officeDocument/2006/math">
                    <m:r>
                      <a:rPr lang="es-MX" sz="2000">
                        <a:latin typeface="Cambria Math"/>
                      </a:rPr>
                      <m:t> </m:t>
                    </m:r>
                    <m:acc>
                      <m:accPr>
                        <m:chr m:val="̂"/>
                        <m:ctrlPr>
                          <a:rPr lang="es-MX" sz="2000" i="1">
                            <a:latin typeface="Cambria Math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s-MX" sz="2000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s-MX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MX" sz="2000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s-MX" sz="20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s-MX" sz="20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es-MX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acc>
                    <m:r>
                      <a:rPr lang="es-MX" sz="2000" i="1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s-MX" sz="2000" i="1">
                            <a:latin typeface="Cambria Math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s-MX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s-MX" sz="2000" i="1"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s-MX" sz="2000" i="1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s-MX" sz="2000" i="1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</m:e>
                    </m:acc>
                    <m:sSubSup>
                      <m:sSubSupPr>
                        <m:ctrlPr>
                          <a:rPr lang="es-MX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s-MX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s-MX" sz="2000" i="1">
                            <a:latin typeface="Cambria Math"/>
                          </a:rPr>
                          <m:t>𝑖</m:t>
                        </m:r>
                        <m:r>
                          <a:rPr lang="es-MX" sz="20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s-MX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s-MX" sz="2000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s-MX" sz="2000" i="1"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s-MX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MX" sz="2000" i="1">
                                <a:latin typeface="Cambria Math"/>
                              </a:rPr>
                              <m:t>𝜀</m:t>
                            </m:r>
                          </m:e>
                        </m:acc>
                      </m:e>
                      <m:sub>
                        <m:r>
                          <a:rPr lang="es-MX" sz="2000" i="1">
                            <a:latin typeface="Cambria Math"/>
                          </a:rPr>
                          <m:t>𝑖</m:t>
                        </m:r>
                        <m:r>
                          <a:rPr lang="es-MX" sz="20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s-MX" sz="2000" b="1" dirty="0" smtClean="0"/>
              </a:p>
            </p:txBody>
          </p:sp>
        </mc:Choice>
        <mc:Fallback>
          <p:sp>
            <p:nvSpPr>
              <p:cNvPr id="2" name="1 Títul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1020" y="260648"/>
                <a:ext cx="8229600" cy="1143000"/>
              </a:xfrm>
              <a:blipFill rotWithShape="1">
                <a:blip r:embed="rId2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472" y="1706440"/>
            <a:ext cx="8229600" cy="4281339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ingreso</a:t>
            </a:r>
            <a:endParaRPr lang="en-US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2123728" y="2276872"/>
            <a:ext cx="0" cy="30243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2123728" y="5301208"/>
            <a:ext cx="4680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 flipV="1">
            <a:off x="2987824" y="4005064"/>
            <a:ext cx="0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flipV="1">
            <a:off x="6688986" y="424694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flipV="1">
            <a:off x="6666185" y="4653136"/>
            <a:ext cx="22801" cy="6785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flipV="1">
            <a:off x="4211960" y="3717032"/>
            <a:ext cx="0" cy="5796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4627363" y="4216442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b</a:t>
            </a:r>
            <a:r>
              <a:rPr lang="es-MX" b="1" dirty="0" smtClean="0"/>
              <a:t>1</a:t>
            </a:r>
            <a:r>
              <a:rPr lang="es-MX" dirty="0" smtClean="0"/>
              <a:t>x</a:t>
            </a:r>
            <a:r>
              <a:rPr lang="es-MX" b="1" dirty="0" smtClean="0"/>
              <a:t>2</a:t>
            </a:r>
            <a:endParaRPr lang="en-US" b="1" dirty="0"/>
          </a:p>
        </p:txBody>
      </p:sp>
      <p:sp>
        <p:nvSpPr>
          <p:cNvPr id="22" name="21 Cerrar llave"/>
          <p:cNvSpPr/>
          <p:nvPr/>
        </p:nvSpPr>
        <p:spPr>
          <a:xfrm>
            <a:off x="3181896" y="3090664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22 Cerrar llave"/>
          <p:cNvSpPr/>
          <p:nvPr/>
        </p:nvSpPr>
        <p:spPr>
          <a:xfrm>
            <a:off x="6850402" y="4246942"/>
            <a:ext cx="77724" cy="45649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23 CuadroTexto"/>
          <p:cNvSpPr txBox="1"/>
          <p:nvPr/>
        </p:nvSpPr>
        <p:spPr>
          <a:xfrm>
            <a:off x="7020272" y="5269850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tiempo</a:t>
            </a:r>
            <a:endParaRPr lang="en-US" dirty="0"/>
          </a:p>
        </p:txBody>
      </p:sp>
      <p:sp>
        <p:nvSpPr>
          <p:cNvPr id="29" name="28 CuadroTexto"/>
          <p:cNvSpPr txBox="1"/>
          <p:nvPr/>
        </p:nvSpPr>
        <p:spPr>
          <a:xfrm>
            <a:off x="3296102" y="3207504"/>
            <a:ext cx="775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error1</a:t>
            </a:r>
            <a:endParaRPr lang="en-US" dirty="0"/>
          </a:p>
        </p:txBody>
      </p:sp>
      <p:sp>
        <p:nvSpPr>
          <p:cNvPr id="30" name="29 CuadroTexto"/>
          <p:cNvSpPr txBox="1"/>
          <p:nvPr/>
        </p:nvSpPr>
        <p:spPr>
          <a:xfrm>
            <a:off x="7120989" y="4246942"/>
            <a:ext cx="775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error2</a:t>
            </a:r>
            <a:endParaRPr lang="en-US" dirty="0"/>
          </a:p>
        </p:txBody>
      </p:sp>
      <p:sp>
        <p:nvSpPr>
          <p:cNvPr id="31" name="30 CuadroTexto"/>
          <p:cNvSpPr txBox="1"/>
          <p:nvPr/>
        </p:nvSpPr>
        <p:spPr>
          <a:xfrm>
            <a:off x="3115178" y="4062276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b1x1</a:t>
            </a:r>
            <a:endParaRPr lang="en-US" dirty="0"/>
          </a:p>
        </p:txBody>
      </p:sp>
      <p:cxnSp>
        <p:nvCxnSpPr>
          <p:cNvPr id="19" name="18 Conector recto de flecha"/>
          <p:cNvCxnSpPr/>
          <p:nvPr/>
        </p:nvCxnSpPr>
        <p:spPr>
          <a:xfrm flipV="1">
            <a:off x="4211960" y="4296680"/>
            <a:ext cx="0" cy="9731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Cerrar llave"/>
          <p:cNvSpPr/>
          <p:nvPr/>
        </p:nvSpPr>
        <p:spPr>
          <a:xfrm>
            <a:off x="4386264" y="3755380"/>
            <a:ext cx="77724" cy="5796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25 CuadroTexto"/>
          <p:cNvSpPr txBox="1"/>
          <p:nvPr/>
        </p:nvSpPr>
        <p:spPr>
          <a:xfrm>
            <a:off x="6801030" y="4702748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b2x2</a:t>
            </a:r>
            <a:endParaRPr lang="en-US" dirty="0"/>
          </a:p>
        </p:txBody>
      </p:sp>
      <p:sp>
        <p:nvSpPr>
          <p:cNvPr id="27" name="26 CuadroTexto"/>
          <p:cNvSpPr txBox="1"/>
          <p:nvPr/>
        </p:nvSpPr>
        <p:spPr>
          <a:xfrm>
            <a:off x="5371615" y="1962310"/>
            <a:ext cx="2506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Ingreso  de la persona </a:t>
            </a:r>
            <a:r>
              <a:rPr lang="es-MX" b="1" i="1" dirty="0" smtClean="0"/>
              <a:t>i</a:t>
            </a:r>
            <a:r>
              <a:rPr lang="en-US" dirty="0" smtClean="0"/>
              <a:t> </a:t>
            </a:r>
          </a:p>
          <a:p>
            <a:r>
              <a:rPr lang="en-US" dirty="0"/>
              <a:t>e</a:t>
            </a:r>
            <a:r>
              <a:rPr lang="en-US" dirty="0" smtClean="0"/>
              <a:t>n </a:t>
            </a:r>
            <a:r>
              <a:rPr lang="es-MX" dirty="0" smtClean="0"/>
              <a:t>t1 </a:t>
            </a:r>
            <a:r>
              <a:rPr lang="en-US" dirty="0"/>
              <a:t>(</a:t>
            </a:r>
            <a:r>
              <a:rPr lang="en-US" dirty="0" err="1"/>
              <a:t>Identificada</a:t>
            </a:r>
            <a:r>
              <a:rPr lang="en-US" dirty="0"/>
              <a:t> en </a:t>
            </a:r>
            <a:r>
              <a:rPr lang="en-US" dirty="0" smtClean="0"/>
              <a:t>t2)</a:t>
            </a:r>
            <a:endParaRPr lang="es-MX" dirty="0" smtClean="0"/>
          </a:p>
        </p:txBody>
      </p:sp>
      <p:sp>
        <p:nvSpPr>
          <p:cNvPr id="8" name="7 Flecha abajo"/>
          <p:cNvSpPr/>
          <p:nvPr/>
        </p:nvSpPr>
        <p:spPr>
          <a:xfrm>
            <a:off x="4071764" y="2285476"/>
            <a:ext cx="504056" cy="2683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27 Conector recto de flecha"/>
          <p:cNvCxnSpPr/>
          <p:nvPr/>
        </p:nvCxnSpPr>
        <p:spPr>
          <a:xfrm flipV="1">
            <a:off x="2987824" y="3166119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CuadroTexto"/>
          <p:cNvSpPr txBox="1"/>
          <p:nvPr/>
        </p:nvSpPr>
        <p:spPr>
          <a:xfrm>
            <a:off x="4491620" y="3845549"/>
            <a:ext cx="775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error2</a:t>
            </a:r>
            <a:endParaRPr lang="en-US" dirty="0"/>
          </a:p>
        </p:txBody>
      </p:sp>
      <p:sp>
        <p:nvSpPr>
          <p:cNvPr id="6" name="5 Forma libre"/>
          <p:cNvSpPr/>
          <p:nvPr/>
        </p:nvSpPr>
        <p:spPr>
          <a:xfrm>
            <a:off x="5016500" y="3105690"/>
            <a:ext cx="2562900" cy="1164736"/>
          </a:xfrm>
          <a:custGeom>
            <a:avLst/>
            <a:gdLst>
              <a:gd name="connsiteX0" fmla="*/ 0 w 2562900"/>
              <a:gd name="connsiteY0" fmla="*/ 755110 h 1164736"/>
              <a:gd name="connsiteX1" fmla="*/ 1460500 w 2562900"/>
              <a:gd name="connsiteY1" fmla="*/ 5810 h 1164736"/>
              <a:gd name="connsiteX2" fmla="*/ 2501900 w 2562900"/>
              <a:gd name="connsiteY2" fmla="*/ 1110710 h 1164736"/>
              <a:gd name="connsiteX3" fmla="*/ 2438400 w 2562900"/>
              <a:gd name="connsiteY3" fmla="*/ 996410 h 1164736"/>
              <a:gd name="connsiteX4" fmla="*/ 2425700 w 2562900"/>
              <a:gd name="connsiteY4" fmla="*/ 1021810 h 116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2900" h="1164736">
                <a:moveTo>
                  <a:pt x="0" y="755110"/>
                </a:moveTo>
                <a:cubicBezTo>
                  <a:pt x="521758" y="350826"/>
                  <a:pt x="1043517" y="-53457"/>
                  <a:pt x="1460500" y="5810"/>
                </a:cubicBezTo>
                <a:cubicBezTo>
                  <a:pt x="1877483" y="65077"/>
                  <a:pt x="2338917" y="945610"/>
                  <a:pt x="2501900" y="1110710"/>
                </a:cubicBezTo>
                <a:cubicBezTo>
                  <a:pt x="2664883" y="1275810"/>
                  <a:pt x="2451100" y="1011227"/>
                  <a:pt x="2438400" y="996410"/>
                </a:cubicBezTo>
                <a:cubicBezTo>
                  <a:pt x="2425700" y="981593"/>
                  <a:pt x="2425700" y="1001701"/>
                  <a:pt x="2425700" y="102181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Comprobaciones empíricas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/>
              <a:t>Indonesia, Vietnam, Chile Nicaragua y Perú con panel data encontraron que el desempeño del modelo aquí propuesto se encuentra en niveles aceptables, y que en general las estimaciones más cercanas a la verdadera movilidad son las del límite superior (</a:t>
            </a:r>
            <a:r>
              <a:rPr lang="es-MX" dirty="0" err="1" smtClean="0"/>
              <a:t>bootstrap</a:t>
            </a:r>
            <a:r>
              <a:rPr lang="es-MX" dirty="0" smtClean="0"/>
              <a:t> de errores del modelo de ingreso en t1 para predecir el error que tendría el ingreso imputado a alguien con las características X de t2)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4701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Datos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MX" dirty="0" smtClean="0"/>
              <a:t>Por </a:t>
            </a:r>
            <a:r>
              <a:rPr lang="es-MX" dirty="0"/>
              <a:t>restricciones en los datos sobre las carencias sociales para el 2006, se usará como año pivote al 2008, año en el que se determinaran las carencias sociales</a:t>
            </a:r>
            <a:r>
              <a:rPr lang="es-MX" dirty="0" smtClean="0"/>
              <a:t>.</a:t>
            </a:r>
          </a:p>
          <a:p>
            <a:endParaRPr lang="es-MX" dirty="0" smtClean="0"/>
          </a:p>
          <a:p>
            <a:r>
              <a:rPr lang="es-MX" dirty="0" smtClean="0"/>
              <a:t>Módulo </a:t>
            </a:r>
            <a:r>
              <a:rPr lang="es-MX" dirty="0"/>
              <a:t>de Condiciones Socioeconómicas de la Encuesta Nacional de ingresos y Gastos de los Hogares (MCS-ENIGH), en sus levantamientos 2008 y 2010, que son los datos que utiliza el Consejo Nacional de Evaluación de la Política de Desarrollo Social (CONEVAL) para la medición oficial de la pobreza en </a:t>
            </a:r>
            <a:r>
              <a:rPr lang="es-MX" dirty="0" smtClean="0"/>
              <a:t>México.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9390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Distribución del ingreso en los tres años (valores de agosto 2008)</a:t>
            </a:r>
            <a:endParaRPr lang="es-MX" dirty="0"/>
          </a:p>
        </p:txBody>
      </p:sp>
      <p:pic>
        <p:nvPicPr>
          <p:cNvPr id="4" name="1 Imagen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986" y="1990486"/>
            <a:ext cx="5116027" cy="374539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104206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Selección de variables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MX" dirty="0" smtClean="0"/>
              <a:t>El objetivo no es explicar los determinantes del ingreso de las familias sino obtener estimaciones con </a:t>
            </a:r>
            <a:r>
              <a:rPr lang="es-MX" dirty="0" err="1" smtClean="0"/>
              <a:t>Xs</a:t>
            </a:r>
            <a:r>
              <a:rPr lang="es-MX" dirty="0" smtClean="0"/>
              <a:t> que puedan considerarse fijas o relativamente fijas en dos períodos.</a:t>
            </a:r>
          </a:p>
          <a:p>
            <a:r>
              <a:rPr lang="es-MX" dirty="0" smtClean="0"/>
              <a:t>Características </a:t>
            </a:r>
            <a:r>
              <a:rPr lang="es-MX" dirty="0"/>
              <a:t>de la jefatura del hogar (sexo, edad, nivel educativo, ocupación, acceso a servicios de salud, entre otras</a:t>
            </a:r>
            <a:r>
              <a:rPr lang="es-MX" dirty="0" smtClean="0"/>
              <a:t>),</a:t>
            </a:r>
          </a:p>
          <a:p>
            <a:r>
              <a:rPr lang="es-MX" dirty="0" smtClean="0"/>
              <a:t>Composición </a:t>
            </a:r>
            <a:r>
              <a:rPr lang="es-MX" dirty="0"/>
              <a:t>del hogar (tamaño, dependencia demográfica, entre </a:t>
            </a:r>
            <a:r>
              <a:rPr lang="es-MX" dirty="0" smtClean="0"/>
              <a:t>otras)</a:t>
            </a:r>
          </a:p>
          <a:p>
            <a:r>
              <a:rPr lang="es-MX" dirty="0" smtClean="0"/>
              <a:t>Características </a:t>
            </a:r>
            <a:r>
              <a:rPr lang="es-MX" dirty="0"/>
              <a:t>de la vivienda (tenencia de la vivienda, equipamiento, ubicación en localidades rurales</a:t>
            </a:r>
            <a:r>
              <a:rPr lang="es-MX" dirty="0" smtClean="0"/>
              <a:t>)</a:t>
            </a:r>
          </a:p>
          <a:p>
            <a:r>
              <a:rPr lang="es-MX" dirty="0" smtClean="0"/>
              <a:t>Variables </a:t>
            </a:r>
            <a:r>
              <a:rPr lang="es-MX" dirty="0"/>
              <a:t>de contexto a nivel municipal que permitieran capturar efectos más allá del entorno inmediato del hogar (por ejemplo, porcentaje de alumnos con un nivel insuficiente en la prueba EXCALE o el porcentaje de viviendas a nivel municipal con acceso a ciertos bienes y servicios)</a:t>
            </a:r>
            <a:r>
              <a:rPr lang="es-MX" dirty="0" smtClean="0">
                <a:effectLst/>
              </a:rPr>
              <a:t>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7692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3 modelos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dirty="0" smtClean="0"/>
              <a:t>En </a:t>
            </a:r>
            <a:r>
              <a:rPr lang="es-MX" dirty="0"/>
              <a:t>el </a:t>
            </a:r>
            <a:r>
              <a:rPr lang="es-MX" b="1" dirty="0"/>
              <a:t>Modelo 1</a:t>
            </a:r>
            <a:r>
              <a:rPr lang="es-MX" dirty="0"/>
              <a:t> </a:t>
            </a:r>
            <a:r>
              <a:rPr lang="es-MX" dirty="0" smtClean="0"/>
              <a:t>todas </a:t>
            </a:r>
            <a:r>
              <a:rPr lang="es-MX" dirty="0"/>
              <a:t>las variables incorporadas fueran significativas a un nivel de 5 por ciento y se maximizara la R cuadrada</a:t>
            </a:r>
            <a:r>
              <a:rPr lang="es-MX" dirty="0" smtClean="0"/>
              <a:t>.</a:t>
            </a:r>
          </a:p>
          <a:p>
            <a:r>
              <a:rPr lang="es-MX" dirty="0" smtClean="0"/>
              <a:t>En </a:t>
            </a:r>
            <a:r>
              <a:rPr lang="es-MX" dirty="0"/>
              <a:t>el </a:t>
            </a:r>
            <a:r>
              <a:rPr lang="es-MX" b="1" dirty="0"/>
              <a:t>Modelo 2</a:t>
            </a:r>
            <a:r>
              <a:rPr lang="es-MX" dirty="0"/>
              <a:t> se realizó este mismo proceso, pero a través del método </a:t>
            </a:r>
            <a:r>
              <a:rPr lang="es-MX" dirty="0" err="1"/>
              <a:t>stepwise</a:t>
            </a:r>
            <a:r>
              <a:rPr lang="es-MX" dirty="0"/>
              <a:t> (1</a:t>
            </a:r>
            <a:r>
              <a:rPr lang="es-MX" dirty="0" smtClean="0"/>
              <a:t>).</a:t>
            </a:r>
          </a:p>
          <a:p>
            <a:r>
              <a:rPr lang="es-MX" b="1" dirty="0" smtClean="0"/>
              <a:t>Modelo </a:t>
            </a:r>
            <a:r>
              <a:rPr lang="es-MX" b="1" dirty="0"/>
              <a:t>3</a:t>
            </a:r>
            <a:r>
              <a:rPr lang="es-MX" dirty="0"/>
              <a:t> se decidió incorporar únicamente aquellas variables cuya media no fuera estadísticamente distinta en los levantamientos que se están comparando, seleccionando además mediante el método </a:t>
            </a:r>
            <a:r>
              <a:rPr lang="es-MX" dirty="0" err="1"/>
              <a:t>stepwise</a:t>
            </a:r>
            <a:r>
              <a:rPr lang="es-MX" dirty="0"/>
              <a:t> a las incorporadas en el modelo final.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8810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9730403"/>
              </p:ext>
            </p:extLst>
          </p:nvPr>
        </p:nvGraphicFramePr>
        <p:xfrm>
          <a:off x="457201" y="332654"/>
          <a:ext cx="8147248" cy="41553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340"/>
                <a:gridCol w="148340"/>
                <a:gridCol w="2021325"/>
                <a:gridCol w="148340"/>
                <a:gridCol w="598247"/>
                <a:gridCol w="598247"/>
                <a:gridCol w="598247"/>
                <a:gridCol w="148340"/>
                <a:gridCol w="598247"/>
                <a:gridCol w="598247"/>
                <a:gridCol w="598247"/>
                <a:gridCol w="148340"/>
                <a:gridCol w="598247"/>
                <a:gridCol w="598247"/>
                <a:gridCol w="598247"/>
              </a:tblGrid>
              <a:tr h="578108">
                <a:tc gridSpan="1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Modelos de regresión lineal del ingreso per cápita en precios constante de agosto de 2008, 2006-2008-2010</a:t>
                      </a:r>
                      <a:endParaRPr lang="es-MX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5781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571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</a:rPr>
                        <a:t>Todas las</a:t>
                      </a:r>
                      <a:r>
                        <a:rPr lang="es-MX" sz="1400" baseline="0" dirty="0" smtClean="0">
                          <a:effectLst/>
                        </a:rPr>
                        <a:t> variables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Selección mediante SW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Variables comparables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5571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2006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2008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2010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2006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2008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2010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2006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2008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2010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5058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Número de variables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40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45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41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43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41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48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32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32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35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5058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Observaciones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20,407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58,500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59,334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20,410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56,990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60,952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20,717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59,487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59,612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660696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R</a:t>
                      </a:r>
                      <a:r>
                        <a:rPr lang="es-MX" sz="1400" baseline="30000">
                          <a:effectLst/>
                        </a:rPr>
                        <a:t>2</a:t>
                      </a:r>
                      <a:r>
                        <a:rPr lang="es-MX" sz="1400">
                          <a:effectLst/>
                        </a:rPr>
                        <a:t> ajustada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0.623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0.541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0.518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0.616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0.541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0.523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0.562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0.426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0.395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098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Resultados: 2006 con X_2008 (</a:t>
            </a:r>
            <a:r>
              <a:rPr lang="es-MX" dirty="0" err="1" smtClean="0"/>
              <a:t>ls</a:t>
            </a:r>
            <a:r>
              <a:rPr lang="es-MX" dirty="0" smtClean="0"/>
              <a:t>)</a:t>
            </a:r>
            <a:endParaRPr lang="es-MX" dirty="0"/>
          </a:p>
        </p:txBody>
      </p:sp>
      <p:pic>
        <p:nvPicPr>
          <p:cNvPr id="5" name="5 Imagen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128792" cy="4752528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60932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Resultados 2010 con X_2008 (</a:t>
            </a:r>
            <a:r>
              <a:rPr lang="es-MX" dirty="0" err="1" smtClean="0"/>
              <a:t>ls</a:t>
            </a:r>
            <a:r>
              <a:rPr lang="es-MX" dirty="0" smtClean="0"/>
              <a:t>)</a:t>
            </a:r>
            <a:endParaRPr lang="es-MX" dirty="0"/>
          </a:p>
        </p:txBody>
      </p:sp>
      <p:pic>
        <p:nvPicPr>
          <p:cNvPr id="5" name="10 Imagen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272808" cy="4752528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76421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Matrices de transición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3611477"/>
              </p:ext>
            </p:extLst>
          </p:nvPr>
        </p:nvGraphicFramePr>
        <p:xfrm>
          <a:off x="323527" y="1988838"/>
          <a:ext cx="8064897" cy="3763822"/>
        </p:xfrm>
        <a:graphic>
          <a:graphicData uri="http://schemas.openxmlformats.org/drawingml/2006/table">
            <a:tbl>
              <a:tblPr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088233"/>
                <a:gridCol w="711083"/>
                <a:gridCol w="1194535"/>
                <a:gridCol w="965281"/>
                <a:gridCol w="1089541"/>
                <a:gridCol w="1194958"/>
                <a:gridCol w="821266"/>
              </a:tblGrid>
              <a:tr h="426081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 dirty="0">
                          <a:effectLst/>
                        </a:rPr>
                        <a:t> 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2006-2008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2008-2010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2010-2008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05791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 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Estimada (Muestra 2008)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Estimada (Muestra 2010) 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Estimada (Muestra 2008)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11581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 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</a:rPr>
                        <a:t>Límite inferior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</a:rPr>
                        <a:t>Límite superior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</a:rPr>
                        <a:t>Límite inferior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</a:rPr>
                        <a:t>Límite superior</a:t>
                      </a:r>
                      <a:r>
                        <a:rPr lang="es-MX" sz="1600" u="none" strike="noStrike" baseline="30000">
                          <a:effectLst/>
                        </a:rPr>
                        <a:t>a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</a:rPr>
                        <a:t>Límite inferior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</a:rPr>
                        <a:t>Límite superior</a:t>
                      </a:r>
                      <a:r>
                        <a:rPr lang="es-MX" sz="1600" u="none" strike="noStrike" baseline="30000">
                          <a:effectLst/>
                        </a:rPr>
                        <a:t>a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05791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 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 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 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 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 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 dirty="0">
                          <a:effectLst/>
                        </a:rPr>
                        <a:t> 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 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40579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u="none" strike="noStrike" dirty="0">
                          <a:effectLst/>
                        </a:rPr>
                        <a:t>Pobreza </a:t>
                      </a:r>
                      <a:r>
                        <a:rPr lang="es-MX" sz="1600" u="none" strike="noStrike" dirty="0" smtClean="0">
                          <a:effectLst/>
                        </a:rPr>
                        <a:t>crónica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35.8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25717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27.2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25717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42.5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25717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32.2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25717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 dirty="0">
                          <a:effectLst/>
                        </a:rPr>
                        <a:t>40.8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25717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30.4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257175" marT="9525" marB="0" anchor="b"/>
                </a:tc>
              </a:tr>
              <a:tr h="40579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u="none" strike="noStrike" dirty="0">
                          <a:effectLst/>
                        </a:rPr>
                        <a:t>Transición </a:t>
                      </a:r>
                      <a:r>
                        <a:rPr lang="es-MX" sz="1600" u="none" strike="noStrike" dirty="0" smtClean="0">
                          <a:effectLst/>
                        </a:rPr>
                        <a:t>ascendente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2.2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25717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 dirty="0">
                          <a:effectLst/>
                        </a:rPr>
                        <a:t>9.9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25717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2.8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25717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 dirty="0">
                          <a:effectLst/>
                        </a:rPr>
                        <a:t>9.9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25717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 dirty="0">
                          <a:effectLst/>
                        </a:rPr>
                        <a:t>4.1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25717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 dirty="0">
                          <a:effectLst/>
                        </a:rPr>
                        <a:t>12.0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25717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0579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u="none" strike="noStrike" dirty="0">
                          <a:effectLst/>
                        </a:rPr>
                        <a:t>Transición </a:t>
                      </a:r>
                      <a:r>
                        <a:rPr lang="es-MX" sz="1600" u="none" strike="noStrike" dirty="0" smtClean="0">
                          <a:effectLst/>
                        </a:rPr>
                        <a:t>descendente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7.1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25717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 dirty="0">
                          <a:effectLst/>
                        </a:rPr>
                        <a:t>15.8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25717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5.0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25717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 dirty="0">
                          <a:effectLst/>
                        </a:rPr>
                        <a:t>15.7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25717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1.6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25717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 dirty="0">
                          <a:effectLst/>
                        </a:rPr>
                        <a:t>11.9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25717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0579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u="none" strike="noStrike" dirty="0">
                          <a:effectLst/>
                        </a:rPr>
                        <a:t>No pobres </a:t>
                      </a:r>
                      <a:r>
                        <a:rPr lang="es-MX" sz="1600" u="none" strike="noStrike" dirty="0" smtClean="0">
                          <a:effectLst/>
                        </a:rPr>
                        <a:t>sostenible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54.9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25717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 dirty="0">
                          <a:effectLst/>
                        </a:rPr>
                        <a:t>47.1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25717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49.7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25717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42.3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25717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53.5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25717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 dirty="0">
                          <a:effectLst/>
                        </a:rPr>
                        <a:t>45.6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25717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642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Pobreza multidimensional</a:t>
            </a:r>
            <a:endParaRPr lang="es-MX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9" t="11467" r="14305" b="5463"/>
          <a:stretch>
            <a:fillRect/>
          </a:stretch>
        </p:blipFill>
        <p:spPr bwMode="auto">
          <a:xfrm>
            <a:off x="730791" y="1600201"/>
            <a:ext cx="5641409" cy="319695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87076"/>
              </p:ext>
            </p:extLst>
          </p:nvPr>
        </p:nvGraphicFramePr>
        <p:xfrm>
          <a:off x="1187624" y="5445224"/>
          <a:ext cx="6096000" cy="762000"/>
        </p:xfrm>
        <a:graphic>
          <a:graphicData uri="http://schemas.openxmlformats.org/drawingml/2006/table">
            <a:tbl>
              <a:tblPr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2286000"/>
                <a:gridCol w="762000"/>
                <a:gridCol w="762000"/>
              </a:tblGrid>
              <a:tr h="190500">
                <a:tc gridSpan="5">
                  <a:txBody>
                    <a:bodyPr/>
                    <a:lstStyle/>
                    <a:p>
                      <a:pPr algn="ct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B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>
                          <a:effectLst/>
                        </a:rPr>
                        <a:t>C son pobres multidimensionales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C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D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B son vulnerables por carencias sociales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>
                          <a:effectLst/>
                        </a:rPr>
                        <a:t>B+C es el % de población con alguna carencia </a:t>
                      </a:r>
                      <a:r>
                        <a:rPr lang="es-MX" sz="1100" u="none" strike="noStrike" dirty="0" smtClean="0">
                          <a:effectLst/>
                        </a:rPr>
                        <a:t>social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559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Cómo usar esta información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 smtClean="0"/>
              <a:t>Podemos ver las características promedio de la población en cada una de las casillas para ver si hay elementos distintivos que ayuden a la política pública.</a:t>
            </a:r>
          </a:p>
          <a:p>
            <a:r>
              <a:rPr lang="es-MX" dirty="0" smtClean="0"/>
              <a:t>En particular, nos puede interesar qué diferencia a las personas que habiendo estado en situación de no pobreza en el 2006 pasó a situación de pobreza en el 2008 (T</a:t>
            </a:r>
            <a:r>
              <a:rPr lang="es-MX" sz="1900" dirty="0" smtClean="0"/>
              <a:t>NP</a:t>
            </a:r>
            <a:r>
              <a:rPr lang="en-US" dirty="0" smtClean="0">
                <a:sym typeface="Wingdings" pitchFamily="2" charset="2"/>
              </a:rPr>
              <a:t>T</a:t>
            </a:r>
            <a:r>
              <a:rPr lang="en-US" sz="2200" dirty="0" smtClean="0">
                <a:sym typeface="Wingdings" pitchFamily="2" charset="2"/>
              </a:rPr>
              <a:t>P</a:t>
            </a:r>
            <a:r>
              <a:rPr lang="en-US" dirty="0" smtClean="0">
                <a:sym typeface="Wingdings" pitchFamily="2" charset="2"/>
              </a:rPr>
              <a:t>)</a:t>
            </a:r>
            <a:r>
              <a:rPr lang="es-MX" dirty="0" smtClean="0"/>
              <a:t> con aquellas que pasaron de situación de pobreza a otra de no pobreza en el mismo período</a:t>
            </a:r>
            <a:r>
              <a:rPr lang="es-MX" dirty="0"/>
              <a:t> </a:t>
            </a:r>
            <a:r>
              <a:rPr lang="es-MX" dirty="0" smtClean="0"/>
              <a:t>(T</a:t>
            </a:r>
            <a:r>
              <a:rPr lang="es-MX" sz="2600" dirty="0" smtClean="0"/>
              <a:t>P</a:t>
            </a:r>
            <a:r>
              <a:rPr lang="en-US" dirty="0" smtClean="0">
                <a:sym typeface="Wingdings" pitchFamily="2" charset="2"/>
              </a:rPr>
              <a:t>T</a:t>
            </a:r>
            <a:r>
              <a:rPr lang="en-US" sz="2600" dirty="0" smtClean="0">
                <a:sym typeface="Wingdings" pitchFamily="2" charset="2"/>
              </a:rPr>
              <a:t>NP</a:t>
            </a:r>
            <a:r>
              <a:rPr lang="en-US" dirty="0">
                <a:sym typeface="Wingdings" pitchFamily="2" charset="2"/>
              </a:rPr>
              <a:t>)</a:t>
            </a:r>
            <a:r>
              <a:rPr lang="es-MX" dirty="0" smtClean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41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Carencias sociales de cada grupo: </a:t>
            </a:r>
            <a:r>
              <a:rPr lang="es-MX" sz="2700" dirty="0" smtClean="0"/>
              <a:t>2008</a:t>
            </a:r>
            <a:r>
              <a:rPr lang="es-MX" sz="2700" dirty="0">
                <a:sym typeface="Wingdings"/>
              </a:rPr>
              <a:t></a:t>
            </a:r>
            <a:r>
              <a:rPr lang="es-MX" sz="2700" dirty="0"/>
              <a:t>2006</a:t>
            </a:r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352927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794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Carencias sociales de cada </a:t>
            </a:r>
            <a:r>
              <a:rPr lang="es-MX" dirty="0" smtClean="0"/>
              <a:t>grupo</a:t>
            </a:r>
            <a:br>
              <a:rPr lang="es-MX" dirty="0" smtClean="0"/>
            </a:br>
            <a:r>
              <a:rPr lang="es-MX" sz="2400" dirty="0" smtClean="0"/>
              <a:t>2008</a:t>
            </a:r>
            <a:r>
              <a:rPr lang="es-MX" sz="2400" dirty="0" smtClean="0">
                <a:sym typeface="Wingdings"/>
              </a:rPr>
              <a:t></a:t>
            </a:r>
            <a:r>
              <a:rPr lang="es-MX" sz="2400" dirty="0" smtClean="0"/>
              <a:t>2010</a:t>
            </a:r>
            <a:endParaRPr lang="es-MX" sz="2400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272807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199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dirty="0" smtClean="0"/>
              <a:t>Diferencias de carencias entre los grupos </a:t>
            </a:r>
            <a:r>
              <a:rPr lang="es-MX" sz="2800" dirty="0" err="1" smtClean="0"/>
              <a:t>Tnp</a:t>
            </a:r>
            <a:r>
              <a:rPr lang="es-MX" sz="2800" dirty="0" smtClean="0"/>
              <a:t> y </a:t>
            </a:r>
            <a:r>
              <a:rPr lang="es-MX" sz="2800" dirty="0" err="1" smtClean="0"/>
              <a:t>Tpn</a:t>
            </a:r>
            <a:r>
              <a:rPr lang="es-MX" sz="3200" dirty="0" smtClean="0"/>
              <a:t>:</a:t>
            </a:r>
            <a:br>
              <a:rPr lang="es-MX" sz="3200" dirty="0" smtClean="0"/>
            </a:br>
            <a:r>
              <a:rPr lang="es-MX" sz="3200" dirty="0" smtClean="0"/>
              <a:t>2008</a:t>
            </a:r>
            <a:r>
              <a:rPr lang="es-MX" sz="3200" dirty="0">
                <a:sym typeface="Wingdings"/>
              </a:rPr>
              <a:t></a:t>
            </a:r>
            <a:r>
              <a:rPr lang="es-MX" sz="3200" dirty="0" smtClean="0"/>
              <a:t>2006 y 2008</a:t>
            </a:r>
            <a:r>
              <a:rPr lang="es-MX" sz="3200" dirty="0">
                <a:sym typeface="Wingdings"/>
              </a:rPr>
              <a:t></a:t>
            </a:r>
            <a:r>
              <a:rPr lang="es-MX" sz="3200" dirty="0" smtClean="0"/>
              <a:t>2010</a:t>
            </a:r>
            <a:endParaRPr lang="es-MX" sz="3200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7704856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75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800" dirty="0"/>
              <a:t>Diferencias de carencias entre los grupos </a:t>
            </a:r>
            <a:r>
              <a:rPr lang="es-MX" sz="2800" dirty="0" err="1"/>
              <a:t>Tnp</a:t>
            </a:r>
            <a:r>
              <a:rPr lang="es-MX" sz="2800" dirty="0"/>
              <a:t> y </a:t>
            </a:r>
            <a:r>
              <a:rPr lang="es-MX" sz="2800" dirty="0" err="1" smtClean="0"/>
              <a:t>Tpn</a:t>
            </a:r>
            <a:r>
              <a:rPr lang="es-MX" sz="2800" dirty="0" smtClean="0"/>
              <a:t> con el grupo </a:t>
            </a:r>
            <a:r>
              <a:rPr lang="es-MX" sz="2800" dirty="0" err="1" smtClean="0"/>
              <a:t>Tpp</a:t>
            </a:r>
            <a:r>
              <a:rPr lang="es-MX" sz="2800" dirty="0" smtClean="0"/>
              <a:t>.  </a:t>
            </a:r>
            <a:r>
              <a:rPr lang="es-MX" sz="2400" dirty="0" smtClean="0"/>
              <a:t>2008</a:t>
            </a:r>
            <a:r>
              <a:rPr lang="es-MX" sz="2400" dirty="0">
                <a:sym typeface="Wingdings"/>
              </a:rPr>
              <a:t></a:t>
            </a:r>
            <a:r>
              <a:rPr lang="es-MX" sz="2400" dirty="0"/>
              <a:t>2006 y 2008</a:t>
            </a:r>
            <a:r>
              <a:rPr lang="es-MX" sz="2400" dirty="0">
                <a:sym typeface="Wingdings"/>
              </a:rPr>
              <a:t></a:t>
            </a:r>
            <a:r>
              <a:rPr lang="es-MX" sz="2400" dirty="0"/>
              <a:t>2010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344023"/>
              </p:ext>
            </p:extLst>
          </p:nvPr>
        </p:nvGraphicFramePr>
        <p:xfrm>
          <a:off x="457200" y="1600201"/>
          <a:ext cx="6995120" cy="3917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956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Hallazgos:</a:t>
            </a:r>
            <a:endParaRPr lang="es-MX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064896" cy="5697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993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/>
              <a:t>Estas dinámicas señalan a las carencias en Salud y Seguridad Social como factores distintivos tanto de la población en </a:t>
            </a:r>
            <a:r>
              <a:rPr lang="es-MX" b="1" dirty="0" err="1"/>
              <a:t>Tpn</a:t>
            </a:r>
            <a:r>
              <a:rPr lang="es-MX" b="1" dirty="0"/>
              <a:t> como de la población en </a:t>
            </a:r>
            <a:r>
              <a:rPr lang="es-MX" b="1" dirty="0" err="1"/>
              <a:t>Tnp</a:t>
            </a:r>
            <a:r>
              <a:rPr lang="es-MX" b="1" dirty="0"/>
              <a:t>, lo cual sería congruente con la hipótesis que señala a la vulnerabilidad a choques de salud y del mercado laboral como una inhibidora común para salir (o para no entrar) en situaciones de pobreza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94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3" t="10728" r="24431" b="8121"/>
          <a:stretch>
            <a:fillRect/>
          </a:stretch>
        </p:blipFill>
        <p:spPr bwMode="auto">
          <a:xfrm>
            <a:off x="899593" y="1600201"/>
            <a:ext cx="5040559" cy="3268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066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Indicadores de pobreza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8213297"/>
              </p:ext>
            </p:extLst>
          </p:nvPr>
        </p:nvGraphicFramePr>
        <p:xfrm>
          <a:off x="467545" y="1162532"/>
          <a:ext cx="8064896" cy="50503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07033"/>
                <a:gridCol w="861738"/>
                <a:gridCol w="861738"/>
                <a:gridCol w="861738"/>
                <a:gridCol w="999860"/>
                <a:gridCol w="999860"/>
                <a:gridCol w="972929"/>
              </a:tblGrid>
              <a:tr h="30685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Indicador de Incidencia</a:t>
                      </a:r>
                      <a:endParaRPr lang="es-MX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2008</a:t>
                      </a:r>
                      <a:endParaRPr lang="es-MX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2010</a:t>
                      </a:r>
                      <a:endParaRPr lang="es-MX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Diferencia</a:t>
                      </a:r>
                      <a:endParaRPr lang="es-MX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6304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%</a:t>
                      </a:r>
                      <a:endParaRPr lang="es-MX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Millones de Personas</a:t>
                      </a:r>
                      <a:endParaRPr lang="es-MX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%</a:t>
                      </a:r>
                      <a:endParaRPr lang="es-MX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Millones de Personas</a:t>
                      </a:r>
                      <a:endParaRPr lang="es-MX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Puntos porcentuales</a:t>
                      </a:r>
                      <a:endParaRPr lang="es-MX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Millones de Personas</a:t>
                      </a:r>
                      <a:endParaRPr lang="es-MX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912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Pobreza Multidimensional</a:t>
                      </a:r>
                      <a:endParaRPr lang="es-MX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44.5</a:t>
                      </a:r>
                      <a:endParaRPr lang="es-MX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48.8</a:t>
                      </a:r>
                      <a:endParaRPr lang="es-MX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46.2</a:t>
                      </a:r>
                      <a:endParaRPr lang="es-MX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52</a:t>
                      </a:r>
                      <a:endParaRPr lang="es-MX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1.7</a:t>
                      </a:r>
                      <a:endParaRPr lang="es-MX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3.2</a:t>
                      </a:r>
                      <a:endParaRPr lang="es-MX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26554">
                <a:tc>
                  <a:txBody>
                    <a:bodyPr/>
                    <a:lstStyle/>
                    <a:p>
                      <a:pPr marL="214630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Pobreza multidimensional moderada</a:t>
                      </a:r>
                      <a:endParaRPr lang="es-MX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33.9</a:t>
                      </a:r>
                      <a:endParaRPr lang="es-MX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37.2</a:t>
                      </a:r>
                      <a:endParaRPr lang="es-MX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35.8</a:t>
                      </a:r>
                      <a:endParaRPr lang="es-MX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40.3</a:t>
                      </a:r>
                      <a:endParaRPr lang="es-MX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1.9</a:t>
                      </a:r>
                      <a:endParaRPr lang="es-MX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3.1</a:t>
                      </a:r>
                      <a:endParaRPr lang="es-MX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26554">
                <a:tc>
                  <a:txBody>
                    <a:bodyPr/>
                    <a:lstStyle/>
                    <a:p>
                      <a:pPr marL="214630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Pobreza multidimensional extrema</a:t>
                      </a:r>
                      <a:endParaRPr lang="es-MX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10.6</a:t>
                      </a:r>
                      <a:endParaRPr lang="es-MX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11.7</a:t>
                      </a:r>
                      <a:endParaRPr lang="es-MX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10.4</a:t>
                      </a:r>
                      <a:endParaRPr lang="es-MX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11.7</a:t>
                      </a:r>
                      <a:endParaRPr lang="es-MX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-0.2*</a:t>
                      </a:r>
                      <a:endParaRPr lang="es-MX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0</a:t>
                      </a:r>
                      <a:endParaRPr lang="es-MX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753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Población vulnerable por carencias sociales</a:t>
                      </a:r>
                      <a:endParaRPr lang="es-MX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33</a:t>
                      </a:r>
                      <a:endParaRPr lang="es-MX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36.2</a:t>
                      </a:r>
                      <a:endParaRPr lang="es-MX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28.7</a:t>
                      </a:r>
                      <a:endParaRPr lang="es-MX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32.3</a:t>
                      </a:r>
                      <a:endParaRPr lang="es-MX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-4.3</a:t>
                      </a:r>
                      <a:endParaRPr lang="es-MX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-3.9</a:t>
                      </a:r>
                      <a:endParaRPr lang="es-MX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753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Población vulnerable por ingresos</a:t>
                      </a:r>
                      <a:endParaRPr lang="es-MX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4.5</a:t>
                      </a:r>
                      <a:endParaRPr lang="es-MX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4.9</a:t>
                      </a:r>
                      <a:endParaRPr lang="es-MX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5.8</a:t>
                      </a:r>
                      <a:endParaRPr lang="es-MX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6.5</a:t>
                      </a:r>
                      <a:endParaRPr lang="es-MX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1.3</a:t>
                      </a:r>
                      <a:endParaRPr lang="es-MX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1.6</a:t>
                      </a:r>
                      <a:endParaRPr lang="es-MX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630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Población no pobre multidimensional y no vulnerable</a:t>
                      </a:r>
                      <a:endParaRPr lang="es-MX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18</a:t>
                      </a:r>
                      <a:endParaRPr lang="es-MX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19.7</a:t>
                      </a:r>
                      <a:endParaRPr lang="es-MX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19.3</a:t>
                      </a:r>
                      <a:endParaRPr lang="es-MX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21.8</a:t>
                      </a:r>
                      <a:endParaRPr lang="es-MX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1.3</a:t>
                      </a:r>
                      <a:endParaRPr lang="es-MX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2.1</a:t>
                      </a:r>
                      <a:endParaRPr lang="es-MX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0272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Objetivo, determinar las transiciones </a:t>
            </a:r>
            <a:r>
              <a:rPr lang="es-MX" dirty="0"/>
              <a:t>de </a:t>
            </a:r>
            <a:r>
              <a:rPr lang="es-MX" dirty="0" smtClean="0"/>
              <a:t>situaciones de pobreza 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5266803"/>
              </p:ext>
            </p:extLst>
          </p:nvPr>
        </p:nvGraphicFramePr>
        <p:xfrm>
          <a:off x="899592" y="2060848"/>
          <a:ext cx="6552727" cy="26642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10616"/>
                <a:gridCol w="851535"/>
                <a:gridCol w="995288"/>
                <a:gridCol w="995288"/>
              </a:tblGrid>
              <a:tr h="435371">
                <a:tc>
                  <a:txBody>
                    <a:bodyPr/>
                    <a:lstStyle/>
                    <a:p>
                      <a:endParaRPr lang="es-MX" sz="10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Condición de Pobreza en t=2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9228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Condición de Pobreza en t=1</a:t>
                      </a:r>
                      <a:endParaRPr lang="es-MX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</a:rPr>
                        <a:t>En situación de pobreza</a:t>
                      </a:r>
                      <a:endParaRPr lang="es-MX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</a:rPr>
                        <a:t>No está en situación</a:t>
                      </a:r>
                      <a:r>
                        <a:rPr lang="es-MX" sz="1100" baseline="0" dirty="0" smtClean="0">
                          <a:effectLst/>
                        </a:rPr>
                        <a:t> de pobreza</a:t>
                      </a:r>
                      <a:endParaRPr lang="es-MX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Total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3537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</a:rPr>
                        <a:t>Población en situación de pobreza</a:t>
                      </a:r>
                      <a:endParaRPr lang="es-MX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err="1">
                          <a:effectLst/>
                        </a:rPr>
                        <a:t>T</a:t>
                      </a:r>
                      <a:r>
                        <a:rPr lang="es-MX" sz="1100" baseline="-25000" dirty="0" err="1">
                          <a:effectLst/>
                        </a:rPr>
                        <a:t>pp</a:t>
                      </a:r>
                      <a:endParaRPr lang="es-MX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T</a:t>
                      </a:r>
                      <a:r>
                        <a:rPr lang="es-MX" sz="1100" baseline="-25000">
                          <a:effectLst/>
                        </a:rPr>
                        <a:t>pn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P</a:t>
                      </a:r>
                      <a:r>
                        <a:rPr lang="es-MX" sz="1100" baseline="-25000">
                          <a:effectLst/>
                        </a:rPr>
                        <a:t>1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3537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+mn-lt"/>
                          <a:ea typeface="+mn-ea"/>
                        </a:rPr>
                        <a:t>Población</a:t>
                      </a:r>
                      <a:r>
                        <a:rPr lang="es-MX" sz="1100" baseline="0" dirty="0" smtClean="0">
                          <a:effectLst/>
                          <a:latin typeface="+mn-lt"/>
                          <a:ea typeface="+mn-ea"/>
                        </a:rPr>
                        <a:t> que no está en situación de pobreza</a:t>
                      </a:r>
                      <a:endParaRPr lang="es-MX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T</a:t>
                      </a:r>
                      <a:r>
                        <a:rPr lang="es-MX" sz="1100" baseline="-25000">
                          <a:effectLst/>
                        </a:rPr>
                        <a:t>np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T</a:t>
                      </a:r>
                      <a:r>
                        <a:rPr lang="es-MX" sz="1100" baseline="-25000">
                          <a:effectLst/>
                        </a:rPr>
                        <a:t>nn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1-P</a:t>
                      </a:r>
                      <a:r>
                        <a:rPr lang="es-MX" sz="1100" baseline="-25000">
                          <a:effectLst/>
                        </a:rPr>
                        <a:t>1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3537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TOTAL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P</a:t>
                      </a:r>
                      <a:r>
                        <a:rPr lang="es-MX" sz="1100" baseline="-25000">
                          <a:effectLst/>
                        </a:rPr>
                        <a:t>2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1-P</a:t>
                      </a:r>
                      <a:r>
                        <a:rPr lang="es-MX" sz="1100" baseline="-25000">
                          <a:effectLst/>
                        </a:rPr>
                        <a:t>2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1</a:t>
                      </a:r>
                      <a:endParaRPr lang="es-MX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619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Metodología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Lanjouw</a:t>
            </a:r>
            <a:r>
              <a:rPr lang="en-US" dirty="0"/>
              <a:t>, P., </a:t>
            </a:r>
            <a:r>
              <a:rPr lang="en-US" dirty="0" err="1"/>
              <a:t>Luoto</a:t>
            </a:r>
            <a:r>
              <a:rPr lang="en-US" dirty="0"/>
              <a:t>, J., &amp; McKenzie, D. (2011, January). </a:t>
            </a:r>
            <a:r>
              <a:rPr lang="en-US" dirty="0" smtClean="0"/>
              <a:t>Using </a:t>
            </a:r>
            <a:r>
              <a:rPr lang="en-US" dirty="0"/>
              <a:t>Repeated Cross-Section to Explore Movements in and out of Poverty. </a:t>
            </a:r>
            <a:r>
              <a:rPr lang="en-US" i="1" dirty="0"/>
              <a:t>Policy Research Working Paper</a:t>
            </a:r>
            <a:r>
              <a:rPr lang="en-US" dirty="0"/>
              <a:t>(5550</a:t>
            </a:r>
            <a:r>
              <a:rPr lang="en-US" dirty="0" smtClean="0"/>
              <a:t>).</a:t>
            </a:r>
          </a:p>
          <a:p>
            <a:r>
              <a:rPr lang="en-US" dirty="0" err="1" smtClean="0"/>
              <a:t>Lanjouw</a:t>
            </a:r>
            <a:r>
              <a:rPr lang="en-US" dirty="0"/>
              <a:t>, P., </a:t>
            </a:r>
            <a:r>
              <a:rPr lang="en-US" dirty="0" err="1"/>
              <a:t>Luchhetti</a:t>
            </a:r>
            <a:r>
              <a:rPr lang="en-US" dirty="0"/>
              <a:t>, L., Cruces, G., </a:t>
            </a:r>
            <a:r>
              <a:rPr lang="en-US" dirty="0" err="1"/>
              <a:t>Perova</a:t>
            </a:r>
            <a:r>
              <a:rPr lang="en-US" dirty="0"/>
              <a:t>, E., </a:t>
            </a:r>
            <a:r>
              <a:rPr lang="en-US" dirty="0" err="1"/>
              <a:t>Vakis</a:t>
            </a:r>
            <a:r>
              <a:rPr lang="en-US" dirty="0"/>
              <a:t>, R., y </a:t>
            </a:r>
            <a:r>
              <a:rPr lang="en-US" dirty="0" err="1"/>
              <a:t>Viollaz</a:t>
            </a:r>
            <a:r>
              <a:rPr lang="en-US" dirty="0"/>
              <a:t>, M. (2012)  </a:t>
            </a:r>
            <a:r>
              <a:rPr lang="en-US" i="1" dirty="0"/>
              <a:t>Intra-generational mobility and repeated cross-sections: a three-country validation </a:t>
            </a:r>
            <a:r>
              <a:rPr lang="en-US" i="1" dirty="0" err="1"/>
              <a:t>excersise</a:t>
            </a:r>
            <a:r>
              <a:rPr lang="en-US" dirty="0"/>
              <a:t>. </a:t>
            </a:r>
            <a:r>
              <a:rPr lang="es-MX" dirty="0" err="1"/>
              <a:t>Mimeo</a:t>
            </a:r>
            <a:r>
              <a:rPr lang="es-MX" dirty="0"/>
              <a:t>. Trabajo presentado en la XXI conferencia de LACEA, Lima Perú, Noviembre 2012</a:t>
            </a:r>
            <a:r>
              <a:rPr lang="es-MX" dirty="0" smtClean="0"/>
              <a:t>.</a:t>
            </a:r>
          </a:p>
          <a:p>
            <a:r>
              <a:rPr lang="en-US" dirty="0" err="1" smtClean="0"/>
              <a:t>Elbers</a:t>
            </a:r>
            <a:r>
              <a:rPr lang="en-US" dirty="0" smtClean="0"/>
              <a:t>, C., </a:t>
            </a:r>
            <a:r>
              <a:rPr lang="en-US" dirty="0" err="1" smtClean="0"/>
              <a:t>Lanjouw</a:t>
            </a:r>
            <a:r>
              <a:rPr lang="en-US" dirty="0" smtClean="0"/>
              <a:t>, J., &amp; </a:t>
            </a:r>
            <a:r>
              <a:rPr lang="en-US" dirty="0" err="1" smtClean="0"/>
              <a:t>Lanjouw</a:t>
            </a:r>
            <a:r>
              <a:rPr lang="en-US" dirty="0" smtClean="0"/>
              <a:t>, P. (2003). Micro-Level Estimation of Poverty and Inequality. </a:t>
            </a:r>
            <a:r>
              <a:rPr lang="es-MX" i="1" dirty="0" err="1" smtClean="0"/>
              <a:t>Econometrica</a:t>
            </a:r>
            <a:r>
              <a:rPr lang="es-MX" i="1" dirty="0" smtClean="0"/>
              <a:t>, 71</a:t>
            </a:r>
            <a:r>
              <a:rPr lang="es-MX" dirty="0" smtClean="0"/>
              <a:t>(1), 355-.64.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4599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Aplicación empírica</a:t>
            </a:r>
            <a:endParaRPr lang="es-MX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4929411"/>
              </a:xfrm>
            </p:spPr>
            <p:txBody>
              <a:bodyPr>
                <a:normAutofit/>
              </a:bodyPr>
              <a:lstStyle/>
              <a:p>
                <a:r>
                  <a:rPr lang="es-MX" dirty="0" smtClean="0"/>
                  <a:t>El problema es la ausencia de datos de panel con la información necesaria.</a:t>
                </a:r>
              </a:p>
              <a:p>
                <a:r>
                  <a:rPr lang="es-MX" dirty="0" smtClean="0"/>
                  <a:t>Se consideran entonces 2 encuestas de corte transversal </a:t>
                </a:r>
                <a:r>
                  <a:rPr lang="es-MX" i="1" dirty="0" smtClean="0"/>
                  <a:t>Et</a:t>
                </a:r>
                <a:r>
                  <a:rPr lang="es-MX" i="1" baseline="-25000" dirty="0" smtClean="0"/>
                  <a:t>1 y </a:t>
                </a:r>
                <a:r>
                  <a:rPr lang="es-MX" i="1" dirty="0" smtClean="0"/>
                  <a:t>Et</a:t>
                </a:r>
                <a:r>
                  <a:rPr lang="es-MX" i="1" baseline="-25000" dirty="0" smtClean="0"/>
                  <a:t>2</a:t>
                </a:r>
                <a:r>
                  <a:rPr lang="es-MX" dirty="0"/>
                  <a:t> </a:t>
                </a:r>
                <a:r>
                  <a:rPr lang="es-MX" dirty="0" smtClean="0"/>
                  <a:t>(misma población y representatividad)</a:t>
                </a:r>
              </a:p>
              <a:p>
                <a:r>
                  <a:rPr lang="es-MX" dirty="0" smtClean="0"/>
                  <a:t>Ecuaciones de ingreso para ambos períodos: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MX" i="1">
                            <a:latin typeface="Cambria Math"/>
                          </a:rPr>
                        </m:ctrlPr>
                      </m:sSubPr>
                      <m:e>
                        <m:r>
                          <a:rPr lang="es-MX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s-MX" i="1">
                            <a:latin typeface="Cambria Math"/>
                          </a:rPr>
                          <m:t>𝑖</m:t>
                        </m:r>
                        <m:r>
                          <a:rPr lang="es-MX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s-MX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s-MX" i="1">
                            <a:latin typeface="Cambria Math"/>
                          </a:rPr>
                        </m:ctrlPr>
                      </m:sSubSupPr>
                      <m:e>
                        <m:r>
                          <a:rPr lang="es-MX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s-MX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s-MX" i="1">
                            <a:latin typeface="Cambria Math"/>
                          </a:rPr>
                          <m:t>′</m:t>
                        </m:r>
                      </m:sup>
                    </m:sSubSup>
                    <m:sSub>
                      <m:sSubPr>
                        <m:ctrlPr>
                          <a:rPr lang="es-MX" i="1">
                            <a:latin typeface="Cambria Math"/>
                          </a:rPr>
                        </m:ctrlPr>
                      </m:sSubPr>
                      <m:e>
                        <m:r>
                          <a:rPr lang="es-MX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s-MX" i="1">
                            <a:latin typeface="Cambria Math"/>
                          </a:rPr>
                          <m:t>𝑖</m:t>
                        </m:r>
                        <m:r>
                          <a:rPr lang="es-MX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s-MX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s-MX" i="1">
                            <a:latin typeface="Cambria Math"/>
                          </a:rPr>
                        </m:ctrlPr>
                      </m:sSubPr>
                      <m:e>
                        <m:r>
                          <a:rPr lang="es-MX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s-MX" i="1">
                            <a:latin typeface="Cambria Math"/>
                          </a:rPr>
                          <m:t>𝑖</m:t>
                        </m:r>
                        <m:r>
                          <a:rPr lang="es-MX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s-MX" i="1">
                        <a:latin typeface="Cambria Math"/>
                      </a:rPr>
                      <m:t> </m:t>
                    </m:r>
                  </m:oMath>
                </a14:m>
                <a:r>
                  <a:rPr lang="es-MX" dirty="0" smtClean="0"/>
                  <a:t> (</a:t>
                </a:r>
                <a:r>
                  <a:rPr lang="es-MX" sz="2600" dirty="0" smtClean="0"/>
                  <a:t>donde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s-MX" sz="26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s-MX" sz="26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s-MX" sz="2600" dirty="0" smtClean="0"/>
                  <a:t> se observa tanto en t1 como en t2 (etnicidad, edad, escolaridad, etc.))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MX" i="1">
                            <a:latin typeface="Cambria Math"/>
                          </a:rPr>
                        </m:ctrlPr>
                      </m:sSubPr>
                      <m:e>
                        <m:r>
                          <a:rPr lang="es-MX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s-MX" i="1">
                            <a:latin typeface="Cambria Math"/>
                          </a:rPr>
                          <m:t>𝑖</m:t>
                        </m:r>
                        <m:r>
                          <a:rPr lang="es-MX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s-MX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s-MX" i="1">
                            <a:latin typeface="Cambria Math"/>
                          </a:rPr>
                        </m:ctrlPr>
                      </m:sSubSupPr>
                      <m:e>
                        <m:r>
                          <a:rPr lang="es-MX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s-MX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s-MX" i="1">
                            <a:latin typeface="Cambria Math"/>
                          </a:rPr>
                          <m:t>′</m:t>
                        </m:r>
                      </m:sup>
                    </m:sSubSup>
                    <m:sSub>
                      <m:sSubPr>
                        <m:ctrlPr>
                          <a:rPr lang="es-MX" i="1">
                            <a:latin typeface="Cambria Math"/>
                          </a:rPr>
                        </m:ctrlPr>
                      </m:sSubPr>
                      <m:e>
                        <m:r>
                          <a:rPr lang="es-MX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s-MX" i="1">
                            <a:latin typeface="Cambria Math"/>
                          </a:rPr>
                          <m:t>𝑖</m:t>
                        </m:r>
                        <m:r>
                          <a:rPr lang="es-MX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s-MX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s-MX" i="1">
                            <a:latin typeface="Cambria Math"/>
                          </a:rPr>
                        </m:ctrlPr>
                      </m:sSubPr>
                      <m:e>
                        <m:r>
                          <a:rPr lang="es-MX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s-MX" i="1">
                            <a:latin typeface="Cambria Math"/>
                          </a:rPr>
                          <m:t>𝑖</m:t>
                        </m:r>
                        <m:r>
                          <a:rPr lang="es-MX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s-MX" i="1">
                        <a:latin typeface="Cambria Math"/>
                      </a:rPr>
                      <m:t> </m:t>
                    </m:r>
                  </m:oMath>
                </a14:m>
                <a:endParaRPr lang="es-MX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4929411"/>
              </a:xfrm>
              <a:blipFill rotWithShape="1">
                <a:blip r:embed="rId2"/>
                <a:stretch>
                  <a:fillRect l="-1630" t="-1607" r="-741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704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Estimaciones de movilidad</a:t>
            </a:r>
            <a:endParaRPr lang="es-MX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8760"/>
                <a:ext cx="8229600" cy="5400600"/>
              </a:xfrm>
              <a:ln>
                <a:solidFill>
                  <a:schemeClr val="accent1"/>
                </a:solidFill>
              </a:ln>
            </p:spPr>
            <p:txBody>
              <a:bodyPr>
                <a:normAutofit fontScale="92500" lnSpcReduction="20000"/>
              </a:bodyPr>
              <a:lstStyle/>
              <a:p>
                <a:r>
                  <a:rPr lang="es-MX" i="1" dirty="0" smtClean="0"/>
                  <a:t>Queremos conocer relaciones del tipo: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s-MX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MX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endChr m:val="|"/>
                            <m:ctrlPr>
                              <a:rPr lang="es-MX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s-MX" i="1"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s-MX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MX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s-MX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s-MX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s-MX" i="1">
                                <a:latin typeface="Cambria Math"/>
                              </a:rPr>
                              <m:t>&lt;</m:t>
                            </m:r>
                            <m:r>
                              <a:rPr lang="es-MX" i="1">
                                <a:latin typeface="Cambria Math"/>
                              </a:rPr>
                              <m:t>𝑧</m:t>
                            </m:r>
                          </m:e>
                        </m:d>
                      </m:e>
                    </m:func>
                    <m:sSub>
                      <m:sSubPr>
                        <m:ctrlPr>
                          <a:rPr lang="es-MX" i="1">
                            <a:latin typeface="Cambria Math"/>
                          </a:rPr>
                        </m:ctrlPr>
                      </m:sSubPr>
                      <m:e>
                        <m:r>
                          <a:rPr lang="es-MX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s-MX" i="1">
                            <a:latin typeface="Cambria Math"/>
                          </a:rPr>
                          <m:t>𝑖</m:t>
                        </m:r>
                        <m:r>
                          <a:rPr lang="es-MX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s-MX" i="1">
                        <a:latin typeface="Cambria Math"/>
                      </a:rPr>
                      <m:t>&gt;</m:t>
                    </m:r>
                    <m:r>
                      <a:rPr lang="es-MX" i="1">
                        <a:latin typeface="Cambria Math"/>
                      </a:rPr>
                      <m:t>𝑧</m:t>
                    </m:r>
                    <m:r>
                      <a:rPr lang="es-MX" i="1">
                        <a:latin typeface="Cambria Math"/>
                      </a:rPr>
                      <m:t> )  </m:t>
                    </m:r>
                  </m:oMath>
                </a14:m>
                <a:r>
                  <a:rPr lang="en-US" b="0" dirty="0" smtClean="0">
                    <a:sym typeface="Wingdings" pitchFamily="2" charset="2"/>
                  </a:rPr>
                  <a:t></a:t>
                </a:r>
                <a:r>
                  <a:rPr lang="en-US" b="0" dirty="0" err="1" smtClean="0">
                    <a:sym typeface="Wingdings" pitchFamily="2" charset="2"/>
                  </a:rPr>
                  <a:t>es</a:t>
                </a:r>
                <a:r>
                  <a:rPr lang="en-US" b="0" dirty="0" smtClean="0">
                    <a:sym typeface="Wingdings" pitchFamily="2" charset="2"/>
                  </a:rPr>
                  <a:t> el </a:t>
                </a:r>
                <a:r>
                  <a:rPr lang="en-US" b="0" dirty="0" err="1" smtClean="0">
                    <a:sym typeface="Wingdings" pitchFamily="2" charset="2"/>
                  </a:rPr>
                  <a:t>mismo</a:t>
                </a:r>
                <a:r>
                  <a:rPr lang="en-US" b="0" dirty="0" smtClean="0">
                    <a:sym typeface="Wingdings" pitchFamily="2" charset="2"/>
                  </a:rPr>
                  <a:t> </a:t>
                </a:r>
                <a:r>
                  <a:rPr lang="en-US" b="0" i="1" dirty="0" smtClean="0">
                    <a:sym typeface="Wingdings" pitchFamily="2" charset="2"/>
                  </a:rPr>
                  <a:t>i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endParaRPr lang="en-US" b="0" i="1" dirty="0" smtClean="0"/>
              </a:p>
              <a:p>
                <a:r>
                  <a:rPr lang="es-MX" b="1" dirty="0" smtClean="0"/>
                  <a:t>Paso </a:t>
                </a:r>
                <a:r>
                  <a:rPr lang="es-MX" b="1" dirty="0" smtClean="0"/>
                  <a:t>1:</a:t>
                </a:r>
                <a:r>
                  <a:rPr lang="es-MX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i="1">
                            <a:latin typeface="Cambria Math"/>
                          </a:rPr>
                        </m:ctrlPr>
                      </m:sSubPr>
                      <m:e>
                        <m:r>
                          <a:rPr lang="es-MX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s-MX" i="1">
                            <a:latin typeface="Cambria Math"/>
                          </a:rPr>
                          <m:t>𝑖</m:t>
                        </m:r>
                        <m:r>
                          <a:rPr lang="es-MX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s-MX" b="0" i="1" smtClean="0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s-MX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MX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MX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s-MX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s-MX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s-MX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s-MX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s-MX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MX" i="1">
                                <a:latin typeface="Cambria Math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s-MX" i="1">
                            <a:latin typeface="Cambria Math"/>
                          </a:rPr>
                          <m:t>𝑖</m:t>
                        </m:r>
                        <m:r>
                          <a:rPr lang="es-MX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s-MX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s-MX" i="1" smtClean="0"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s-MX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MX" i="1">
                                <a:latin typeface="Cambria Math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s-MX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s-MX" i="1">
                            <a:latin typeface="Cambria Math"/>
                          </a:rPr>
                          <m:t>′</m:t>
                        </m:r>
                      </m:sup>
                    </m:sSubSup>
                    <m:sSub>
                      <m:sSubPr>
                        <m:ctrlPr>
                          <a:rPr lang="es-MX" i="1">
                            <a:latin typeface="Cambria Math"/>
                          </a:rPr>
                        </m:ctrlPr>
                      </m:sSubPr>
                      <m:e>
                        <m:r>
                          <a:rPr lang="es-MX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s-MX" i="1">
                            <a:latin typeface="Cambria Math"/>
                          </a:rPr>
                          <m:t>𝑖</m:t>
                        </m:r>
                        <m:r>
                          <a:rPr lang="es-MX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MX" dirty="0" smtClean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s-MX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MX" i="1">
                                <a:latin typeface="Cambria Math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s-MX" i="1">
                            <a:latin typeface="Cambria Math"/>
                          </a:rPr>
                          <m:t>𝑖</m:t>
                        </m:r>
                        <m:r>
                          <a:rPr lang="es-MX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s-MX" dirty="0" smtClean="0"/>
              </a:p>
              <a:p>
                <a:r>
                  <a:rPr lang="es-MX" b="1" dirty="0" smtClean="0"/>
                  <a:t>Paso 2:</a:t>
                </a:r>
                <a:r>
                  <a:rPr lang="es-MX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s-MX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MX" i="1">
                                <a:latin typeface="Cambria Math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s-MX" i="1">
                            <a:latin typeface="Cambria Math"/>
                          </a:rPr>
                          <m:t>𝑖</m:t>
                        </m:r>
                        <m:r>
                          <a:rPr lang="es-MX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s-MX" i="1">
                        <a:latin typeface="Cambria Math"/>
                      </a:rPr>
                      <m:t> =</m:t>
                    </m:r>
                    <m:sSub>
                      <m:sSubPr>
                        <m:ctrlPr>
                          <a:rPr lang="es-MX" i="1">
                            <a:latin typeface="Cambria Math"/>
                          </a:rPr>
                        </m:ctrlPr>
                      </m:sSubPr>
                      <m:e>
                        <m:r>
                          <a:rPr lang="es-MX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s-MX" i="1">
                            <a:latin typeface="Cambria Math"/>
                          </a:rPr>
                          <m:t>𝑖</m:t>
                        </m:r>
                        <m:r>
                          <a:rPr lang="es-MX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s-MX" i="1">
                        <a:latin typeface="Cambria Math"/>
                      </a:rPr>
                      <m:t>−</m:t>
                    </m:r>
                    <m:acc>
                      <m:accPr>
                        <m:chr m:val="̂"/>
                        <m:ctrlPr>
                          <a:rPr lang="es-MX" i="1">
                            <a:latin typeface="Cambria Math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s-MX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s-MX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MX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s-MX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s-MX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es-MX" i="1">
                                <a:latin typeface="Cambria Math"/>
                              </a:rPr>
                              <m:t>1</m:t>
                            </m:r>
                          </m:sup>
                        </m:sSup>
                      </m:e>
                    </m:acc>
                  </m:oMath>
                </a14:m>
                <a:r>
                  <a:rPr lang="es-MX" dirty="0" smtClean="0"/>
                  <a:t>, se elige aleatoriamente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MX" i="1" smtClean="0"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s-MX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MX" i="1" smtClean="0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</m:acc>
                      </m:e>
                      <m:sub>
                        <m:r>
                          <a:rPr lang="es-MX" b="0" i="1" smtClean="0">
                            <a:latin typeface="Cambria Math"/>
                          </a:rPr>
                          <m:t>𝑖</m:t>
                        </m:r>
                        <m:r>
                          <a:rPr lang="es-MX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𝑒𝑛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s-MX" dirty="0" smtClean="0"/>
                  <a:t> y se genera:</a:t>
                </a:r>
              </a:p>
              <a:p>
                <a:pPr marL="0" indent="0" algn="ctr">
                  <a:buNone/>
                </a:pPr>
                <a:r>
                  <a:rPr lang="es-MX" b="0" dirty="0" smtClean="0"/>
                  <a:t>      </a:t>
                </a:r>
                <a14:m>
                  <m:oMath xmlns:m="http://schemas.openxmlformats.org/officeDocument/2006/math">
                    <m:r>
                      <a:rPr lang="es-MX" b="0" i="0" smtClean="0">
                        <a:latin typeface="Cambria Math"/>
                      </a:rPr>
                      <m:t> </m:t>
                    </m:r>
                    <m:acc>
                      <m:accPr>
                        <m:chr m:val="̂"/>
                        <m:ctrlPr>
                          <a:rPr lang="es-MX" i="1">
                            <a:latin typeface="Cambria Math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s-MX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s-MX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MX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s-MX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s-MX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es-MX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acc>
                    <m:r>
                      <a:rPr lang="es-MX" i="1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s-MX" i="1">
                            <a:latin typeface="Cambria Math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s-MX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s-MX" i="1"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s-MX" i="1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s-MX" i="1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</m:e>
                    </m:acc>
                    <m:sSubSup>
                      <m:sSubSupPr>
                        <m:ctrlPr>
                          <a:rPr lang="es-MX" i="1">
                            <a:latin typeface="Cambria Math"/>
                          </a:rPr>
                        </m:ctrlPr>
                      </m:sSubSupPr>
                      <m:e>
                        <m:r>
                          <a:rPr lang="es-MX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s-MX" i="1">
                            <a:latin typeface="Cambria Math"/>
                          </a:rPr>
                          <m:t>𝑖</m:t>
                        </m:r>
                        <m:r>
                          <a:rPr lang="es-MX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s-MX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s-MX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s-MX" i="1"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s-MX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MX" i="1">
                                <a:latin typeface="Cambria Math"/>
                              </a:rPr>
                              <m:t>𝜀</m:t>
                            </m:r>
                          </m:e>
                        </m:acc>
                      </m:e>
                      <m:sub>
                        <m:r>
                          <a:rPr lang="es-MX" i="1">
                            <a:latin typeface="Cambria Math"/>
                          </a:rPr>
                          <m:t>𝑖</m:t>
                        </m:r>
                        <m:r>
                          <a:rPr lang="es-MX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𝑒𝑛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s-MX" i="1">
                        <a:latin typeface="Cambria Math"/>
                      </a:rPr>
                      <m:t> </m:t>
                    </m:r>
                  </m:oMath>
                </a14:m>
                <a:r>
                  <a:rPr lang="es-MX" dirty="0" smtClean="0"/>
                  <a:t> (100 </a:t>
                </a:r>
                <a:r>
                  <a:rPr lang="es-MX" dirty="0" smtClean="0"/>
                  <a:t>veces y se saca el promedio): </a:t>
                </a:r>
                <a:r>
                  <a:rPr lang="es-MX" dirty="0" smtClean="0"/>
                  <a:t>cuál habría sido el ingreso per </a:t>
                </a:r>
                <a:r>
                  <a:rPr lang="es-MX" dirty="0" err="1" smtClean="0"/>
                  <a:t>capita</a:t>
                </a:r>
                <a:r>
                  <a:rPr lang="es-MX" dirty="0" smtClean="0"/>
                  <a:t> de una familia con características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MX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s-MX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s-MX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s-MX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s-MX" dirty="0" smtClean="0"/>
                  <a:t> en el período 1? </a:t>
                </a:r>
                <a:r>
                  <a:rPr lang="es-MX" sz="2400" dirty="0" smtClean="0"/>
                  <a:t>(supra 2 indica que se usan datos de la encuesta 2)</a:t>
                </a:r>
              </a:p>
              <a:p>
                <a:r>
                  <a:rPr lang="es-MX" b="1" dirty="0" smtClean="0"/>
                  <a:t>Paso 3:</a:t>
                </a:r>
                <a:r>
                  <a:rPr lang="es-MX" dirty="0" smtClean="0"/>
                  <a:t> Se calculan las transiciones deseadas:</a:t>
                </a:r>
              </a:p>
              <a:p>
                <a:pPr marL="0" indent="0">
                  <a:buNone/>
                </a:pPr>
                <a:r>
                  <a:rPr lang="es-MX" dirty="0"/>
                  <a:t> </a:t>
                </a:r>
                <a:r>
                  <a:rPr lang="es-MX" dirty="0" smtClean="0"/>
                  <a:t>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s-MX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MX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endChr m:val="|"/>
                            <m:ctrlPr>
                              <a:rPr lang="es-MX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s-MX" i="1">
                                <a:latin typeface="Cambria Math"/>
                              </a:rPr>
                              <m:t> </m:t>
                            </m:r>
                            <m:acc>
                              <m:accPr>
                                <m:chr m:val="̂"/>
                                <m:ctrlPr>
                                  <a:rPr lang="es-MX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p>
                                  <m:sSupPr>
                                    <m:ctrlPr>
                                      <a:rPr lang="es-MX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s-MX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MX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s-MX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es-MX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s-MX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acc>
                            <m:r>
                              <a:rPr lang="es-MX" i="1" smtClean="0">
                                <a:latin typeface="Cambria Math"/>
                              </a:rPr>
                              <m:t>&lt;</m:t>
                            </m:r>
                            <m:r>
                              <a:rPr lang="es-MX" i="1">
                                <a:latin typeface="Cambria Math"/>
                              </a:rPr>
                              <m:t>𝑧</m:t>
                            </m:r>
                          </m:e>
                        </m:d>
                      </m:e>
                    </m:func>
                    <m:sSubSup>
                      <m:sSubSupPr>
                        <m:ctrlPr>
                          <a:rPr lang="es-MX" i="1">
                            <a:latin typeface="Cambria Math"/>
                          </a:rPr>
                        </m:ctrlPr>
                      </m:sSubSupPr>
                      <m:e>
                        <m:r>
                          <a:rPr lang="es-MX" i="1">
                            <a:latin typeface="Cambria Math"/>
                          </a:rPr>
                          <m:t> </m:t>
                        </m:r>
                        <m:sSubSup>
                          <m:sSubSupPr>
                            <m:ctrlPr>
                              <a:rPr lang="es-MX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s-MX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s-MX" i="1">
                                <a:latin typeface="Cambria Math"/>
                              </a:rPr>
                              <m:t>𝑖</m:t>
                            </m:r>
                            <m:r>
                              <a:rPr lang="es-MX" i="1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s-MX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  <m:sub/>
                      <m:sup/>
                    </m:sSubSup>
                    <m:r>
                      <a:rPr lang="es-MX" i="1" smtClean="0">
                        <a:latin typeface="Cambria Math"/>
                      </a:rPr>
                      <m:t>&gt;</m:t>
                    </m:r>
                    <m:r>
                      <a:rPr lang="es-MX" i="1">
                        <a:latin typeface="Cambria Math"/>
                      </a:rPr>
                      <m:t>𝑧</m:t>
                    </m:r>
                    <m:r>
                      <a:rPr lang="es-MX" i="1">
                        <a:latin typeface="Cambria Math"/>
                      </a:rPr>
                      <m:t>) </m:t>
                    </m:r>
                  </m:oMath>
                </a14:m>
                <a:r>
                  <a:rPr lang="es-MX" dirty="0" smtClean="0"/>
                  <a:t> </a:t>
                </a:r>
              </a:p>
              <a:p>
                <a:pPr marL="0" indent="0">
                  <a:buNone/>
                </a:pPr>
                <a:endParaRPr lang="es-MX" sz="2400" dirty="0" smtClean="0"/>
              </a:p>
              <a:p>
                <a:pPr marL="0" indent="0">
                  <a:buNone/>
                </a:pPr>
                <a:endParaRPr lang="es-MX" sz="2400" dirty="0" smtClean="0"/>
              </a:p>
              <a:p>
                <a:pPr marL="0" indent="0">
                  <a:buNone/>
                </a:pPr>
                <a:endParaRPr lang="es-MX" sz="2400" dirty="0" smtClean="0"/>
              </a:p>
            </p:txBody>
          </p:sp>
        </mc:Choice>
        <mc:Fallback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8760"/>
                <a:ext cx="8229600" cy="5400600"/>
              </a:xfrm>
              <a:blipFill rotWithShape="1">
                <a:blip r:embed="rId3"/>
                <a:stretch>
                  <a:fillRect l="-1405" t="-2815" r="-1923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29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</TotalTime>
  <Words>2426</Words>
  <Application>Microsoft Office PowerPoint</Application>
  <PresentationFormat>Presentación en pantalla (4:3)</PresentationFormat>
  <Paragraphs>421</Paragraphs>
  <Slides>36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7" baseType="lpstr">
      <vt:lpstr>Tema de Office</vt:lpstr>
      <vt:lpstr>Evaluación de la dinámica de la pobreza y de la vulnerabilidad de los ingresos en México durante el período 2006-2010.   Gerardo Franco Parrillat Víctor Hugo Pérez  Isidro Soloaga Seminario SEDESOL-Junio 14 2013</vt:lpstr>
      <vt:lpstr>Hallazgos:</vt:lpstr>
      <vt:lpstr>Pobreza multidimensional</vt:lpstr>
      <vt:lpstr>Presentación de PowerPoint</vt:lpstr>
      <vt:lpstr>Indicadores de pobreza</vt:lpstr>
      <vt:lpstr>Objetivo, determinar las transiciones de situaciones de pobreza </vt:lpstr>
      <vt:lpstr>Metodología</vt:lpstr>
      <vt:lpstr>Aplicación empírica</vt:lpstr>
      <vt:lpstr>Estimaciones de movilidad</vt:lpstr>
      <vt:lpstr>Procedimiento: Se estimay_i1=(y_i1 ) ̂+e ̂_i1  ε_i1  e ̂_i1  =y_i1-(〖y_i1〗^1 ) ̂, se elige aleatoriamente ε ̃_i1^1en2 y se genera:        (〖y_i1〗^2 ) ̂=(β_1^′ ) ̂x_i1^2+ε ̃_i1^1en2</vt:lpstr>
      <vt:lpstr>Con esto se estiman las transiciones, en este caso de NP pasó a P.</vt:lpstr>
      <vt:lpstr>Por  lo tanto las transiciones quedarían:</vt:lpstr>
      <vt:lpstr>Extensión a pobreza multidimensional </vt:lpstr>
      <vt:lpstr>Transiciones posibles</vt:lpstr>
      <vt:lpstr>Fiabilidad de las estimaciones y análisis de sensibilidad. </vt:lpstr>
      <vt:lpstr>Problema 1: ε_i1 tiene un efecto fijo idiosincrático (si estuvo por arriba de yhat en 1, entonces tenderá a estar por arriba de yhat en t2 también)le da inercia al ingreso y reduce la probabilidad de transición. Si no considero esto, estoy sobre-estimando las transiciones</vt:lpstr>
      <vt:lpstr>Problema 2: Existen choques al ingreso de características no transitorias. Ni  (β_1^′ ) ̂  ni   ε ̃_i1^2   capturan el efecto del choque (nuestras estimaciones asumen que las condiciones estructurales no cambian. </vt:lpstr>
      <vt:lpstr>Límite superior </vt:lpstr>
      <vt:lpstr>Límite inferior</vt:lpstr>
      <vt:lpstr>Procedimiento:     (〖y_i1〗^2 ) ̂=(β_1^′ ) ̂x_i1^2+ε ̃_i1^2</vt:lpstr>
      <vt:lpstr>Comprobaciones empíricas</vt:lpstr>
      <vt:lpstr>Datos</vt:lpstr>
      <vt:lpstr>Distribución del ingreso en los tres años (valores de agosto 2008)</vt:lpstr>
      <vt:lpstr>Selección de variables</vt:lpstr>
      <vt:lpstr>3 modelos</vt:lpstr>
      <vt:lpstr>Presentación de PowerPoint</vt:lpstr>
      <vt:lpstr>Resultados: 2006 con X_2008 (ls)</vt:lpstr>
      <vt:lpstr>Resultados 2010 con X_2008 (ls)</vt:lpstr>
      <vt:lpstr>Matrices de transición</vt:lpstr>
      <vt:lpstr>Cómo usar esta información</vt:lpstr>
      <vt:lpstr>Carencias sociales de cada grupo: 20082006</vt:lpstr>
      <vt:lpstr>Carencias sociales de cada grupo 20082010</vt:lpstr>
      <vt:lpstr>Diferencias de carencias entre los grupos Tnp y Tpn: 20082006 y 20082010</vt:lpstr>
      <vt:lpstr>Diferencias de carencias entre los grupos Tnp y Tpn con el grupo Tpp.  20082006 y 20082010</vt:lpstr>
      <vt:lpstr>Hallazgos: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Evaluación de la dinámica de la pobreza y de la vulnerabilidad de los ingresos en México durante el período 2006-2010.   Víctor Hugo Pérez  Isidro Soloaga Seminario CIDE-Noviembre 29 2012</dc:title>
  <dc:creator>Soloaga Isidro</dc:creator>
  <cp:lastModifiedBy>Isidro</cp:lastModifiedBy>
  <cp:revision>31</cp:revision>
  <cp:lastPrinted>2013-06-13T21:43:22Z</cp:lastPrinted>
  <dcterms:created xsi:type="dcterms:W3CDTF">2012-11-29T12:43:52Z</dcterms:created>
  <dcterms:modified xsi:type="dcterms:W3CDTF">2013-06-14T14:25:53Z</dcterms:modified>
</cp:coreProperties>
</file>