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804" r:id="rId3"/>
    <p:sldMasterId id="2147483828" r:id="rId4"/>
    <p:sldMasterId id="2147483915" r:id="rId5"/>
    <p:sldMasterId id="2147483940" r:id="rId6"/>
    <p:sldMasterId id="2147483952" r:id="rId7"/>
  </p:sldMasterIdLst>
  <p:notesMasterIdLst>
    <p:notesMasterId r:id="rId54"/>
  </p:notesMasterIdLst>
  <p:handoutMasterIdLst>
    <p:handoutMasterId r:id="rId55"/>
  </p:handoutMasterIdLst>
  <p:sldIdLst>
    <p:sldId id="318" r:id="rId8"/>
    <p:sldId id="998" r:id="rId9"/>
    <p:sldId id="999" r:id="rId10"/>
    <p:sldId id="1000" r:id="rId11"/>
    <p:sldId id="1001" r:id="rId12"/>
    <p:sldId id="1002" r:id="rId13"/>
    <p:sldId id="1003" r:id="rId14"/>
    <p:sldId id="912" r:id="rId15"/>
    <p:sldId id="1008" r:id="rId16"/>
    <p:sldId id="1009" r:id="rId17"/>
    <p:sldId id="1017" r:id="rId18"/>
    <p:sldId id="897" r:id="rId19"/>
    <p:sldId id="979" r:id="rId20"/>
    <p:sldId id="980" r:id="rId21"/>
    <p:sldId id="906" r:id="rId22"/>
    <p:sldId id="981" r:id="rId23"/>
    <p:sldId id="907" r:id="rId24"/>
    <p:sldId id="982" r:id="rId25"/>
    <p:sldId id="913" r:id="rId26"/>
    <p:sldId id="985" r:id="rId27"/>
    <p:sldId id="908" r:id="rId28"/>
    <p:sldId id="1027" r:id="rId29"/>
    <p:sldId id="1028" r:id="rId30"/>
    <p:sldId id="910" r:id="rId31"/>
    <p:sldId id="1012" r:id="rId32"/>
    <p:sldId id="990" r:id="rId33"/>
    <p:sldId id="991" r:id="rId34"/>
    <p:sldId id="918" r:id="rId35"/>
    <p:sldId id="992" r:id="rId36"/>
    <p:sldId id="996" r:id="rId37"/>
    <p:sldId id="1007" r:id="rId38"/>
    <p:sldId id="1016" r:id="rId39"/>
    <p:sldId id="1011" r:id="rId40"/>
    <p:sldId id="1010" r:id="rId41"/>
    <p:sldId id="1013" r:id="rId42"/>
    <p:sldId id="1015" r:id="rId43"/>
    <p:sldId id="1029" r:id="rId44"/>
    <p:sldId id="1018" r:id="rId45"/>
    <p:sldId id="1019" r:id="rId46"/>
    <p:sldId id="1020" r:id="rId47"/>
    <p:sldId id="1021" r:id="rId48"/>
    <p:sldId id="1022" r:id="rId49"/>
    <p:sldId id="1023" r:id="rId50"/>
    <p:sldId id="1024" r:id="rId51"/>
    <p:sldId id="1025" r:id="rId52"/>
    <p:sldId id="1026" r:id="rId53"/>
  </p:sldIdLst>
  <p:sldSz cx="9144000" cy="6858000" type="screen4x3"/>
  <p:notesSz cx="7019925" cy="9305925"/>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26" autoAdjust="0"/>
    <p:restoredTop sz="95504" autoAdjust="0"/>
  </p:normalViewPr>
  <p:slideViewPr>
    <p:cSldViewPr>
      <p:cViewPr>
        <p:scale>
          <a:sx n="75" d="100"/>
          <a:sy n="75" d="100"/>
        </p:scale>
        <p:origin x="-1224" y="-8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910"/>
    </p:cViewPr>
  </p:sorterViewPr>
  <p:notesViewPr>
    <p:cSldViewPr>
      <p:cViewPr varScale="1">
        <p:scale>
          <a:sx n="80" d="100"/>
          <a:sy n="80" d="100"/>
        </p:scale>
        <p:origin x="-1974" y="-78"/>
      </p:cViewPr>
      <p:guideLst>
        <p:guide orient="horz" pos="2931"/>
        <p:guide pos="221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Administrador\Configuraci&#243;n%20local\Archivos%20temporales%20de%20Internet\Content.Outlook\GYXTD43Y\cambio%203.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Documents%20and%20Settings\Administrador\Mis%20documentos\Evaluaci&#243;n\Consideraciones%20Presupuestales_MHS\act%20maddison.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oleObject" Target="file:///C:\Documents%20and%20Settings\Administrador\Mis%20documentos\Ejercicios%20Gonzalo\datos\GINI%20Razon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477943725402805E-2"/>
          <c:y val="0"/>
          <c:w val="0.94417937491442872"/>
          <c:h val="0.83476175486895277"/>
        </c:manualLayout>
      </c:layout>
      <c:barChart>
        <c:barDir val="col"/>
        <c:grouping val="clustered"/>
        <c:varyColors val="0"/>
        <c:ser>
          <c:idx val="3"/>
          <c:order val="2"/>
          <c:tx>
            <c:strRef>
              <c:f>Hoja1!$D$1</c:f>
              <c:strCache>
                <c:ptCount val="1"/>
                <c:pt idx="0">
                  <c:v>2010</c:v>
                </c:pt>
              </c:strCache>
            </c:strRef>
          </c:tx>
          <c:spPr>
            <a:solidFill>
              <a:srgbClr val="339933"/>
            </a:solidFill>
            <a:scene3d>
              <a:camera prst="orthographicFront"/>
              <a:lightRig rig="threePt" dir="t"/>
            </a:scene3d>
            <a:sp3d>
              <a:bevelT/>
            </a:sp3d>
          </c:spPr>
          <c:invertIfNegative val="0"/>
          <c:dLbls>
            <c:numFmt formatCode="#,##0.0" sourceLinked="0"/>
            <c:txPr>
              <a:bodyPr rot="-2700000"/>
              <a:lstStyle/>
              <a:p>
                <a:pPr>
                  <a:defRPr sz="800">
                    <a:latin typeface="Arial" pitchFamily="34" charset="0"/>
                    <a:cs typeface="Arial" pitchFamily="34" charset="0"/>
                  </a:defRPr>
                </a:pPr>
                <a:endParaRPr lang="es-MX"/>
              </a:p>
            </c:txPr>
            <c:dLblPos val="outEnd"/>
            <c:showLegendKey val="0"/>
            <c:showVal val="1"/>
            <c:showCatName val="0"/>
            <c:showSerName val="0"/>
            <c:showPercent val="0"/>
            <c:showBubbleSize val="0"/>
            <c:showLeaderLines val="0"/>
          </c:dLbls>
          <c:cat>
            <c:strRef>
              <c:f>Hoja1!$A$2:$A$33</c:f>
              <c:strCache>
                <c:ptCount val="32"/>
                <c:pt idx="0">
                  <c:v>Guerrero</c:v>
                </c:pt>
                <c:pt idx="1">
                  <c:v>Oaxaca</c:v>
                </c:pt>
                <c:pt idx="2">
                  <c:v>Chiapas</c:v>
                </c:pt>
                <c:pt idx="3">
                  <c:v>Tabasco</c:v>
                </c:pt>
                <c:pt idx="4">
                  <c:v>Veracruz</c:v>
                </c:pt>
                <c:pt idx="5">
                  <c:v>Puebla</c:v>
                </c:pt>
                <c:pt idx="6">
                  <c:v>San Luis Potosí</c:v>
                </c:pt>
                <c:pt idx="7">
                  <c:v>Yucatán</c:v>
                </c:pt>
                <c:pt idx="8">
                  <c:v>Hidalgo</c:v>
                </c:pt>
                <c:pt idx="9">
                  <c:v>Michoacán</c:v>
                </c:pt>
                <c:pt idx="10">
                  <c:v>Campeche</c:v>
                </c:pt>
                <c:pt idx="11">
                  <c:v>Guanajuato</c:v>
                </c:pt>
                <c:pt idx="12">
                  <c:v>Morelos</c:v>
                </c:pt>
                <c:pt idx="13">
                  <c:v>Querétaro</c:v>
                </c:pt>
                <c:pt idx="14">
                  <c:v>Nayarit</c:v>
                </c:pt>
                <c:pt idx="15">
                  <c:v>Durango</c:v>
                </c:pt>
                <c:pt idx="16">
                  <c:v>Zacatecas</c:v>
                </c:pt>
                <c:pt idx="17">
                  <c:v>México</c:v>
                </c:pt>
                <c:pt idx="18">
                  <c:v>Sinaloa</c:v>
                </c:pt>
                <c:pt idx="19">
                  <c:v>Quintana Roo</c:v>
                </c:pt>
                <c:pt idx="20">
                  <c:v>Sonora</c:v>
                </c:pt>
                <c:pt idx="21">
                  <c:v>Tamaulipas</c:v>
                </c:pt>
                <c:pt idx="22">
                  <c:v>Baja California Sur</c:v>
                </c:pt>
                <c:pt idx="23">
                  <c:v>Tlaxcala</c:v>
                </c:pt>
                <c:pt idx="24">
                  <c:v>Chihuahua</c:v>
                </c:pt>
                <c:pt idx="25">
                  <c:v>Baja California</c:v>
                </c:pt>
                <c:pt idx="26">
                  <c:v>Jalisco</c:v>
                </c:pt>
                <c:pt idx="27">
                  <c:v>Coahuila</c:v>
                </c:pt>
                <c:pt idx="28">
                  <c:v>Nuevo León</c:v>
                </c:pt>
                <c:pt idx="29">
                  <c:v>Colima</c:v>
                </c:pt>
                <c:pt idx="30">
                  <c:v>Aguascalientes</c:v>
                </c:pt>
                <c:pt idx="31">
                  <c:v>Distrito Federal</c:v>
                </c:pt>
              </c:strCache>
            </c:strRef>
          </c:cat>
          <c:val>
            <c:numRef>
              <c:f>Hoja1!$D$2:$D$33</c:f>
              <c:numCache>
                <c:formatCode>0.0</c:formatCode>
                <c:ptCount val="32"/>
                <c:pt idx="0">
                  <c:v>50.283080000000005</c:v>
                </c:pt>
                <c:pt idx="1">
                  <c:v>47.995110000000238</c:v>
                </c:pt>
                <c:pt idx="2">
                  <c:v>39.846979999999995</c:v>
                </c:pt>
                <c:pt idx="3">
                  <c:v>34.415610000000001</c:v>
                </c:pt>
                <c:pt idx="4">
                  <c:v>34.332680000000003</c:v>
                </c:pt>
                <c:pt idx="5">
                  <c:v>28.99932999999988</c:v>
                </c:pt>
                <c:pt idx="6">
                  <c:v>27.296749999999847</c:v>
                </c:pt>
                <c:pt idx="7">
                  <c:v>23.830410000000001</c:v>
                </c:pt>
                <c:pt idx="8">
                  <c:v>23.747770000000003</c:v>
                </c:pt>
                <c:pt idx="9">
                  <c:v>22.386310000000002</c:v>
                </c:pt>
                <c:pt idx="10">
                  <c:v>22.175960000000035</c:v>
                </c:pt>
                <c:pt idx="11">
                  <c:v>17.931989999999999</c:v>
                </c:pt>
                <c:pt idx="12">
                  <c:v>17.14968</c:v>
                </c:pt>
                <c:pt idx="13">
                  <c:v>16.969080000000002</c:v>
                </c:pt>
                <c:pt idx="14">
                  <c:v>16.23602</c:v>
                </c:pt>
                <c:pt idx="15">
                  <c:v>14.839920000000001</c:v>
                </c:pt>
                <c:pt idx="16">
                  <c:v>14.789870000000001</c:v>
                </c:pt>
                <c:pt idx="17">
                  <c:v>14.461030000000004</c:v>
                </c:pt>
                <c:pt idx="18">
                  <c:v>14.346369999999999</c:v>
                </c:pt>
                <c:pt idx="19">
                  <c:v>14.34376</c:v>
                </c:pt>
                <c:pt idx="20">
                  <c:v>13.706919999999998</c:v>
                </c:pt>
                <c:pt idx="21">
                  <c:v>13.688849999999999</c:v>
                </c:pt>
                <c:pt idx="22">
                  <c:v>13.19143</c:v>
                </c:pt>
                <c:pt idx="23">
                  <c:v>10.28299</c:v>
                </c:pt>
                <c:pt idx="24">
                  <c:v>9.3561100000000028</c:v>
                </c:pt>
                <c:pt idx="25">
                  <c:v>9.1938900000000015</c:v>
                </c:pt>
                <c:pt idx="26">
                  <c:v>8.89086</c:v>
                </c:pt>
                <c:pt idx="27">
                  <c:v>7.1557599999999955</c:v>
                </c:pt>
                <c:pt idx="28">
                  <c:v>5.5232299999999999</c:v>
                </c:pt>
                <c:pt idx="29">
                  <c:v>4.1394200000000003</c:v>
                </c:pt>
                <c:pt idx="30">
                  <c:v>4.0398399999999999</c:v>
                </c:pt>
                <c:pt idx="31">
                  <c:v>3.4646000000000003</c:v>
                </c:pt>
              </c:numCache>
            </c:numRef>
          </c:val>
        </c:ser>
        <c:dLbls>
          <c:showLegendKey val="0"/>
          <c:showVal val="0"/>
          <c:showCatName val="0"/>
          <c:showSerName val="0"/>
          <c:showPercent val="0"/>
          <c:showBubbleSize val="0"/>
        </c:dLbls>
        <c:gapWidth val="150"/>
        <c:axId val="80200064"/>
        <c:axId val="80201600"/>
      </c:barChart>
      <c:lineChart>
        <c:grouping val="standard"/>
        <c:varyColors val="0"/>
        <c:ser>
          <c:idx val="2"/>
          <c:order val="0"/>
          <c:tx>
            <c:strRef>
              <c:f>Hoja1!$B$1</c:f>
              <c:strCache>
                <c:ptCount val="1"/>
                <c:pt idx="0">
                  <c:v>1990</c:v>
                </c:pt>
              </c:strCache>
            </c:strRef>
          </c:tx>
          <c:spPr>
            <a:ln w="38100">
              <a:noFill/>
            </a:ln>
          </c:spPr>
          <c:marker>
            <c:symbol val="circle"/>
            <c:size val="6"/>
            <c:spPr>
              <a:noFill/>
              <a:ln>
                <a:noFill/>
              </a:ln>
            </c:spPr>
          </c:marker>
          <c:cat>
            <c:strRef>
              <c:f>Hoja1!$A$2:$A$33</c:f>
              <c:strCache>
                <c:ptCount val="32"/>
                <c:pt idx="0">
                  <c:v>Guerrero</c:v>
                </c:pt>
                <c:pt idx="1">
                  <c:v>Oaxaca</c:v>
                </c:pt>
                <c:pt idx="2">
                  <c:v>Chiapas</c:v>
                </c:pt>
                <c:pt idx="3">
                  <c:v>Tabasco</c:v>
                </c:pt>
                <c:pt idx="4">
                  <c:v>Veracruz</c:v>
                </c:pt>
                <c:pt idx="5">
                  <c:v>Puebla</c:v>
                </c:pt>
                <c:pt idx="6">
                  <c:v>San Luis Potosí</c:v>
                </c:pt>
                <c:pt idx="7">
                  <c:v>Yucatán</c:v>
                </c:pt>
                <c:pt idx="8">
                  <c:v>Hidalgo</c:v>
                </c:pt>
                <c:pt idx="9">
                  <c:v>Michoacán</c:v>
                </c:pt>
                <c:pt idx="10">
                  <c:v>Campeche</c:v>
                </c:pt>
                <c:pt idx="11">
                  <c:v>Guanajuato</c:v>
                </c:pt>
                <c:pt idx="12">
                  <c:v>Morelos</c:v>
                </c:pt>
                <c:pt idx="13">
                  <c:v>Querétaro</c:v>
                </c:pt>
                <c:pt idx="14">
                  <c:v>Nayarit</c:v>
                </c:pt>
                <c:pt idx="15">
                  <c:v>Durango</c:v>
                </c:pt>
                <c:pt idx="16">
                  <c:v>Zacatecas</c:v>
                </c:pt>
                <c:pt idx="17">
                  <c:v>México</c:v>
                </c:pt>
                <c:pt idx="18">
                  <c:v>Sinaloa</c:v>
                </c:pt>
                <c:pt idx="19">
                  <c:v>Quintana Roo</c:v>
                </c:pt>
                <c:pt idx="20">
                  <c:v>Sonora</c:v>
                </c:pt>
                <c:pt idx="21">
                  <c:v>Tamaulipas</c:v>
                </c:pt>
                <c:pt idx="22">
                  <c:v>Baja California Sur</c:v>
                </c:pt>
                <c:pt idx="23">
                  <c:v>Tlaxcala</c:v>
                </c:pt>
                <c:pt idx="24">
                  <c:v>Chihuahua</c:v>
                </c:pt>
                <c:pt idx="25">
                  <c:v>Baja California</c:v>
                </c:pt>
                <c:pt idx="26">
                  <c:v>Jalisco</c:v>
                </c:pt>
                <c:pt idx="27">
                  <c:v>Coahuila</c:v>
                </c:pt>
                <c:pt idx="28">
                  <c:v>Nuevo León</c:v>
                </c:pt>
                <c:pt idx="29">
                  <c:v>Colima</c:v>
                </c:pt>
                <c:pt idx="30">
                  <c:v>Aguascalientes</c:v>
                </c:pt>
                <c:pt idx="31">
                  <c:v>Distrito Federal</c:v>
                </c:pt>
              </c:strCache>
            </c:strRef>
          </c:cat>
          <c:val>
            <c:numRef>
              <c:f>Hoja1!$B$2:$B$33</c:f>
              <c:numCache>
                <c:formatCode>0.0</c:formatCode>
                <c:ptCount val="32"/>
                <c:pt idx="0">
                  <c:v>72.181179999999998</c:v>
                </c:pt>
                <c:pt idx="1">
                  <c:v>77.473749999999981</c:v>
                </c:pt>
                <c:pt idx="2">
                  <c:v>71.949850000000026</c:v>
                </c:pt>
                <c:pt idx="3">
                  <c:v>56.041710000000002</c:v>
                </c:pt>
                <c:pt idx="4">
                  <c:v>63.432180000000002</c:v>
                </c:pt>
                <c:pt idx="5">
                  <c:v>62.19444</c:v>
                </c:pt>
                <c:pt idx="6">
                  <c:v>58.350439999999999</c:v>
                </c:pt>
                <c:pt idx="7">
                  <c:v>60.443429999999999</c:v>
                </c:pt>
                <c:pt idx="8">
                  <c:v>65.007290000000026</c:v>
                </c:pt>
                <c:pt idx="9">
                  <c:v>52.699280000000002</c:v>
                </c:pt>
                <c:pt idx="10">
                  <c:v>61.660010000000113</c:v>
                </c:pt>
                <c:pt idx="11">
                  <c:v>45.508510000000172</c:v>
                </c:pt>
                <c:pt idx="12">
                  <c:v>42.287910000000011</c:v>
                </c:pt>
                <c:pt idx="13">
                  <c:v>48.712440000000001</c:v>
                </c:pt>
                <c:pt idx="14">
                  <c:v>48.946100000000001</c:v>
                </c:pt>
                <c:pt idx="15">
                  <c:v>50.43862</c:v>
                </c:pt>
                <c:pt idx="16">
                  <c:v>58.589600000000004</c:v>
                </c:pt>
                <c:pt idx="17">
                  <c:v>32.849229999999999</c:v>
                </c:pt>
                <c:pt idx="18">
                  <c:v>50.067570000000003</c:v>
                </c:pt>
                <c:pt idx="19">
                  <c:v>49.36806</c:v>
                </c:pt>
                <c:pt idx="20">
                  <c:v>38.099740000000011</c:v>
                </c:pt>
                <c:pt idx="21">
                  <c:v>45.411679999999997</c:v>
                </c:pt>
                <c:pt idx="22">
                  <c:v>38.908080000000005</c:v>
                </c:pt>
                <c:pt idx="23">
                  <c:v>49.000700000000002</c:v>
                </c:pt>
                <c:pt idx="24">
                  <c:v>36.914770000000004</c:v>
                </c:pt>
                <c:pt idx="25">
                  <c:v>37.511969999999998</c:v>
                </c:pt>
                <c:pt idx="26">
                  <c:v>26.671579999999999</c:v>
                </c:pt>
                <c:pt idx="27">
                  <c:v>34.321940000000005</c:v>
                </c:pt>
                <c:pt idx="28">
                  <c:v>21.63551</c:v>
                </c:pt>
                <c:pt idx="29">
                  <c:v>24.382409999999872</c:v>
                </c:pt>
                <c:pt idx="30">
                  <c:v>17.562850000000001</c:v>
                </c:pt>
                <c:pt idx="31">
                  <c:v>9.5737100000000002</c:v>
                </c:pt>
              </c:numCache>
            </c:numRef>
          </c:val>
          <c:smooth val="0"/>
        </c:ser>
        <c:ser>
          <c:idx val="1"/>
          <c:order val="1"/>
          <c:tx>
            <c:strRef>
              <c:f>Hoja1!$C$1</c:f>
              <c:strCache>
                <c:ptCount val="1"/>
                <c:pt idx="0">
                  <c:v>2000</c:v>
                </c:pt>
              </c:strCache>
            </c:strRef>
          </c:tx>
          <c:spPr>
            <a:ln w="38100">
              <a:solidFill>
                <a:schemeClr val="accent2"/>
              </a:solidFill>
            </a:ln>
          </c:spPr>
          <c:marker>
            <c:symbol val="circle"/>
            <c:size val="6"/>
          </c:marker>
          <c:cat>
            <c:strRef>
              <c:f>Hoja1!$A$2:$A$33</c:f>
              <c:strCache>
                <c:ptCount val="32"/>
                <c:pt idx="0">
                  <c:v>Guerrero</c:v>
                </c:pt>
                <c:pt idx="1">
                  <c:v>Oaxaca</c:v>
                </c:pt>
                <c:pt idx="2">
                  <c:v>Chiapas</c:v>
                </c:pt>
                <c:pt idx="3">
                  <c:v>Tabasco</c:v>
                </c:pt>
                <c:pt idx="4">
                  <c:v>Veracruz</c:v>
                </c:pt>
                <c:pt idx="5">
                  <c:v>Puebla</c:v>
                </c:pt>
                <c:pt idx="6">
                  <c:v>San Luis Potosí</c:v>
                </c:pt>
                <c:pt idx="7">
                  <c:v>Yucatán</c:v>
                </c:pt>
                <c:pt idx="8">
                  <c:v>Hidalgo</c:v>
                </c:pt>
                <c:pt idx="9">
                  <c:v>Michoacán</c:v>
                </c:pt>
                <c:pt idx="10">
                  <c:v>Campeche</c:v>
                </c:pt>
                <c:pt idx="11">
                  <c:v>Guanajuato</c:v>
                </c:pt>
                <c:pt idx="12">
                  <c:v>Morelos</c:v>
                </c:pt>
                <c:pt idx="13">
                  <c:v>Querétaro</c:v>
                </c:pt>
                <c:pt idx="14">
                  <c:v>Nayarit</c:v>
                </c:pt>
                <c:pt idx="15">
                  <c:v>Durango</c:v>
                </c:pt>
                <c:pt idx="16">
                  <c:v>Zacatecas</c:v>
                </c:pt>
                <c:pt idx="17">
                  <c:v>México</c:v>
                </c:pt>
                <c:pt idx="18">
                  <c:v>Sinaloa</c:v>
                </c:pt>
                <c:pt idx="19">
                  <c:v>Quintana Roo</c:v>
                </c:pt>
                <c:pt idx="20">
                  <c:v>Sonora</c:v>
                </c:pt>
                <c:pt idx="21">
                  <c:v>Tamaulipas</c:v>
                </c:pt>
                <c:pt idx="22">
                  <c:v>Baja California Sur</c:v>
                </c:pt>
                <c:pt idx="23">
                  <c:v>Tlaxcala</c:v>
                </c:pt>
                <c:pt idx="24">
                  <c:v>Chihuahua</c:v>
                </c:pt>
                <c:pt idx="25">
                  <c:v>Baja California</c:v>
                </c:pt>
                <c:pt idx="26">
                  <c:v>Jalisco</c:v>
                </c:pt>
                <c:pt idx="27">
                  <c:v>Coahuila</c:v>
                </c:pt>
                <c:pt idx="28">
                  <c:v>Nuevo León</c:v>
                </c:pt>
                <c:pt idx="29">
                  <c:v>Colima</c:v>
                </c:pt>
                <c:pt idx="30">
                  <c:v>Aguascalientes</c:v>
                </c:pt>
                <c:pt idx="31">
                  <c:v>Distrito Federal</c:v>
                </c:pt>
              </c:strCache>
            </c:strRef>
          </c:cat>
          <c:val>
            <c:numRef>
              <c:f>Hoja1!$C$2:$C$33</c:f>
              <c:numCache>
                <c:formatCode>0.0</c:formatCode>
                <c:ptCount val="32"/>
                <c:pt idx="0">
                  <c:v>66.187829999999991</c:v>
                </c:pt>
                <c:pt idx="1">
                  <c:v>67.156729999999982</c:v>
                </c:pt>
                <c:pt idx="2">
                  <c:v>58.13138</c:v>
                </c:pt>
                <c:pt idx="3">
                  <c:v>41.041079999999994</c:v>
                </c:pt>
                <c:pt idx="4">
                  <c:v>52.960240000000006</c:v>
                </c:pt>
                <c:pt idx="5">
                  <c:v>49.293070000000164</c:v>
                </c:pt>
                <c:pt idx="6">
                  <c:v>45.781770000000002</c:v>
                </c:pt>
                <c:pt idx="7">
                  <c:v>47.423470000000002</c:v>
                </c:pt>
                <c:pt idx="8">
                  <c:v>45.135410000000164</c:v>
                </c:pt>
                <c:pt idx="9">
                  <c:v>41.665940000000013</c:v>
                </c:pt>
                <c:pt idx="10">
                  <c:v>46.404639999999993</c:v>
                </c:pt>
                <c:pt idx="11">
                  <c:v>30.435839999999907</c:v>
                </c:pt>
                <c:pt idx="12">
                  <c:v>29.601670000000031</c:v>
                </c:pt>
                <c:pt idx="13">
                  <c:v>30.579600000000003</c:v>
                </c:pt>
                <c:pt idx="14">
                  <c:v>31.231470000000005</c:v>
                </c:pt>
                <c:pt idx="15">
                  <c:v>31.431039999999989</c:v>
                </c:pt>
                <c:pt idx="16">
                  <c:v>37.987360000000002</c:v>
                </c:pt>
                <c:pt idx="17">
                  <c:v>22.711459999999999</c:v>
                </c:pt>
                <c:pt idx="18">
                  <c:v>33.895440000000001</c:v>
                </c:pt>
                <c:pt idx="19">
                  <c:v>25.68432</c:v>
                </c:pt>
                <c:pt idx="20">
                  <c:v>25.225439999999836</c:v>
                </c:pt>
                <c:pt idx="21">
                  <c:v>28.966170000000002</c:v>
                </c:pt>
                <c:pt idx="22">
                  <c:v>25.363409999999899</c:v>
                </c:pt>
                <c:pt idx="23">
                  <c:v>26.549529999999873</c:v>
                </c:pt>
                <c:pt idx="24">
                  <c:v>18.24456</c:v>
                </c:pt>
                <c:pt idx="25">
                  <c:v>24.15803</c:v>
                </c:pt>
                <c:pt idx="26">
                  <c:v>17.317950000000156</c:v>
                </c:pt>
                <c:pt idx="27">
                  <c:v>19.084350000000001</c:v>
                </c:pt>
                <c:pt idx="28">
                  <c:v>10.904640000000002</c:v>
                </c:pt>
                <c:pt idx="29">
                  <c:v>11.5867</c:v>
                </c:pt>
                <c:pt idx="30">
                  <c:v>8.1102599999999985</c:v>
                </c:pt>
                <c:pt idx="31">
                  <c:v>4.6030699999999998</c:v>
                </c:pt>
              </c:numCache>
            </c:numRef>
          </c:val>
          <c:smooth val="0"/>
        </c:ser>
        <c:dLbls>
          <c:showLegendKey val="0"/>
          <c:showVal val="0"/>
          <c:showCatName val="0"/>
          <c:showSerName val="0"/>
          <c:showPercent val="0"/>
          <c:showBubbleSize val="0"/>
        </c:dLbls>
        <c:marker val="1"/>
        <c:smooth val="0"/>
        <c:axId val="80200064"/>
        <c:axId val="80201600"/>
      </c:lineChart>
      <c:catAx>
        <c:axId val="80200064"/>
        <c:scaling>
          <c:orientation val="minMax"/>
        </c:scaling>
        <c:delete val="1"/>
        <c:axPos val="b"/>
        <c:majorTickMark val="out"/>
        <c:minorTickMark val="none"/>
        <c:tickLblPos val="none"/>
        <c:crossAx val="80201600"/>
        <c:crosses val="autoZero"/>
        <c:auto val="1"/>
        <c:lblAlgn val="ctr"/>
        <c:lblOffset val="100"/>
        <c:noMultiLvlLbl val="0"/>
      </c:catAx>
      <c:valAx>
        <c:axId val="80201600"/>
        <c:scaling>
          <c:orientation val="minMax"/>
          <c:max val="80"/>
        </c:scaling>
        <c:delete val="1"/>
        <c:axPos val="l"/>
        <c:numFmt formatCode="0.0" sourceLinked="0"/>
        <c:majorTickMark val="out"/>
        <c:minorTickMark val="none"/>
        <c:tickLblPos val="none"/>
        <c:crossAx val="80200064"/>
        <c:crosses val="autoZero"/>
        <c:crossBetween val="between"/>
        <c:majorUnit val="5"/>
        <c:minorUnit val="1"/>
      </c:valAx>
      <c:spPr>
        <a:noFill/>
        <a:ln w="25400">
          <a:noFill/>
        </a:ln>
      </c:spPr>
    </c:plotArea>
    <c:plotVisOnly val="1"/>
    <c:dispBlanksAs val="zero"/>
    <c:showDLblsOverMax val="0"/>
  </c:chart>
  <c:txPr>
    <a:bodyPr/>
    <a:lstStyle/>
    <a:p>
      <a:pPr>
        <a:defRPr sz="180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477943725402805E-2"/>
          <c:y val="0"/>
          <c:w val="0.94417937491442872"/>
          <c:h val="0.83476175486895277"/>
        </c:manualLayout>
      </c:layout>
      <c:lineChart>
        <c:grouping val="standard"/>
        <c:varyColors val="0"/>
        <c:ser>
          <c:idx val="2"/>
          <c:order val="0"/>
          <c:tx>
            <c:strRef>
              <c:f>Hoja1!$B$1</c:f>
              <c:strCache>
                <c:ptCount val="1"/>
                <c:pt idx="0">
                  <c:v>1990</c:v>
                </c:pt>
              </c:strCache>
            </c:strRef>
          </c:tx>
          <c:spPr>
            <a:ln w="38100">
              <a:solidFill>
                <a:srgbClr val="996633"/>
              </a:solidFill>
            </a:ln>
          </c:spPr>
          <c:marker>
            <c:symbol val="circle"/>
            <c:size val="6"/>
            <c:spPr>
              <a:solidFill>
                <a:srgbClr val="663300"/>
              </a:solidFill>
              <a:ln>
                <a:solidFill>
                  <a:srgbClr val="9B7D31"/>
                </a:solidFill>
              </a:ln>
            </c:spPr>
          </c:marker>
          <c:dLbls>
            <c:numFmt formatCode="#,##0.0" sourceLinked="0"/>
            <c:txPr>
              <a:bodyPr rot="-2700000"/>
              <a:lstStyle/>
              <a:p>
                <a:pPr>
                  <a:defRPr sz="800">
                    <a:latin typeface="Arial" pitchFamily="34" charset="0"/>
                    <a:cs typeface="Arial" pitchFamily="34" charset="0"/>
                  </a:defRPr>
                </a:pPr>
                <a:endParaRPr lang="es-MX"/>
              </a:p>
            </c:txPr>
            <c:dLblPos val="t"/>
            <c:showLegendKey val="0"/>
            <c:showVal val="1"/>
            <c:showCatName val="0"/>
            <c:showSerName val="0"/>
            <c:showPercent val="0"/>
            <c:showBubbleSize val="0"/>
            <c:showLeaderLines val="0"/>
          </c:dLbls>
          <c:cat>
            <c:strRef>
              <c:f>Hoja1!$A$2:$A$33</c:f>
              <c:strCache>
                <c:ptCount val="32"/>
                <c:pt idx="0">
                  <c:v>Guerrero</c:v>
                </c:pt>
                <c:pt idx="1">
                  <c:v>Oaxaca</c:v>
                </c:pt>
                <c:pt idx="2">
                  <c:v>Chiapas</c:v>
                </c:pt>
                <c:pt idx="3">
                  <c:v>Tabasco</c:v>
                </c:pt>
                <c:pt idx="4">
                  <c:v>Veracruz</c:v>
                </c:pt>
                <c:pt idx="5">
                  <c:v>Puebla</c:v>
                </c:pt>
                <c:pt idx="6">
                  <c:v>San Luis Potosí</c:v>
                </c:pt>
                <c:pt idx="7">
                  <c:v>Yucatán</c:v>
                </c:pt>
                <c:pt idx="8">
                  <c:v>Hidalgo</c:v>
                </c:pt>
                <c:pt idx="9">
                  <c:v>Michoacán</c:v>
                </c:pt>
                <c:pt idx="10">
                  <c:v>Campeche</c:v>
                </c:pt>
                <c:pt idx="11">
                  <c:v>Guanajuato</c:v>
                </c:pt>
                <c:pt idx="12">
                  <c:v>Morelos</c:v>
                </c:pt>
                <c:pt idx="13">
                  <c:v>Querétaro</c:v>
                </c:pt>
                <c:pt idx="14">
                  <c:v>Nayarit</c:v>
                </c:pt>
                <c:pt idx="15">
                  <c:v>Durango</c:v>
                </c:pt>
                <c:pt idx="16">
                  <c:v>Zacatecas</c:v>
                </c:pt>
                <c:pt idx="17">
                  <c:v>México</c:v>
                </c:pt>
                <c:pt idx="18">
                  <c:v>Sinaloa</c:v>
                </c:pt>
                <c:pt idx="19">
                  <c:v>Quintana Roo</c:v>
                </c:pt>
                <c:pt idx="20">
                  <c:v>Sonora</c:v>
                </c:pt>
                <c:pt idx="21">
                  <c:v>Tamaulipas</c:v>
                </c:pt>
                <c:pt idx="22">
                  <c:v>Baja California Sur</c:v>
                </c:pt>
                <c:pt idx="23">
                  <c:v>Tlaxcala</c:v>
                </c:pt>
                <c:pt idx="24">
                  <c:v>Chihuahua</c:v>
                </c:pt>
                <c:pt idx="25">
                  <c:v>Baja California</c:v>
                </c:pt>
                <c:pt idx="26">
                  <c:v>Jalisco</c:v>
                </c:pt>
                <c:pt idx="27">
                  <c:v>Coahuila</c:v>
                </c:pt>
                <c:pt idx="28">
                  <c:v>Nuevo León</c:v>
                </c:pt>
                <c:pt idx="29">
                  <c:v>Colima</c:v>
                </c:pt>
                <c:pt idx="30">
                  <c:v>Aguascalientes</c:v>
                </c:pt>
                <c:pt idx="31">
                  <c:v>Distrito Federal</c:v>
                </c:pt>
              </c:strCache>
            </c:strRef>
          </c:cat>
          <c:val>
            <c:numRef>
              <c:f>Hoja1!$B$2:$B$33</c:f>
              <c:numCache>
                <c:formatCode>0.0</c:formatCode>
                <c:ptCount val="32"/>
                <c:pt idx="0">
                  <c:v>72.181179999999998</c:v>
                </c:pt>
                <c:pt idx="1">
                  <c:v>77.473749999999981</c:v>
                </c:pt>
                <c:pt idx="2">
                  <c:v>71.949850000000026</c:v>
                </c:pt>
                <c:pt idx="3">
                  <c:v>56.041710000000002</c:v>
                </c:pt>
                <c:pt idx="4">
                  <c:v>63.432180000000002</c:v>
                </c:pt>
                <c:pt idx="5">
                  <c:v>62.19444</c:v>
                </c:pt>
                <c:pt idx="6">
                  <c:v>58.350439999999999</c:v>
                </c:pt>
                <c:pt idx="7">
                  <c:v>60.443429999999999</c:v>
                </c:pt>
                <c:pt idx="8">
                  <c:v>65.007290000000026</c:v>
                </c:pt>
                <c:pt idx="9">
                  <c:v>52.699280000000002</c:v>
                </c:pt>
                <c:pt idx="10">
                  <c:v>61.660010000000113</c:v>
                </c:pt>
                <c:pt idx="11">
                  <c:v>45.508510000000165</c:v>
                </c:pt>
                <c:pt idx="12">
                  <c:v>42.287910000000011</c:v>
                </c:pt>
                <c:pt idx="13">
                  <c:v>48.712440000000001</c:v>
                </c:pt>
                <c:pt idx="14">
                  <c:v>48.946100000000001</c:v>
                </c:pt>
                <c:pt idx="15">
                  <c:v>50.43862</c:v>
                </c:pt>
                <c:pt idx="16">
                  <c:v>58.589600000000004</c:v>
                </c:pt>
                <c:pt idx="17">
                  <c:v>32.849229999999999</c:v>
                </c:pt>
                <c:pt idx="18">
                  <c:v>50.067570000000003</c:v>
                </c:pt>
                <c:pt idx="19">
                  <c:v>49.36806</c:v>
                </c:pt>
                <c:pt idx="20">
                  <c:v>38.099740000000011</c:v>
                </c:pt>
                <c:pt idx="21">
                  <c:v>45.411679999999997</c:v>
                </c:pt>
                <c:pt idx="22">
                  <c:v>38.908080000000005</c:v>
                </c:pt>
                <c:pt idx="23">
                  <c:v>49.000700000000002</c:v>
                </c:pt>
                <c:pt idx="24">
                  <c:v>36.914770000000004</c:v>
                </c:pt>
                <c:pt idx="25">
                  <c:v>37.511969999999998</c:v>
                </c:pt>
                <c:pt idx="26">
                  <c:v>26.671579999999999</c:v>
                </c:pt>
                <c:pt idx="27">
                  <c:v>34.321940000000005</c:v>
                </c:pt>
                <c:pt idx="28">
                  <c:v>21.63551</c:v>
                </c:pt>
                <c:pt idx="29">
                  <c:v>24.382409999999876</c:v>
                </c:pt>
                <c:pt idx="30">
                  <c:v>17.562850000000001</c:v>
                </c:pt>
                <c:pt idx="31">
                  <c:v>9.5737100000000002</c:v>
                </c:pt>
              </c:numCache>
            </c:numRef>
          </c:val>
          <c:smooth val="0"/>
        </c:ser>
        <c:dLbls>
          <c:showLegendKey val="0"/>
          <c:showVal val="0"/>
          <c:showCatName val="0"/>
          <c:showSerName val="0"/>
          <c:showPercent val="0"/>
          <c:showBubbleSize val="0"/>
        </c:dLbls>
        <c:marker val="1"/>
        <c:smooth val="0"/>
        <c:axId val="80257792"/>
        <c:axId val="80259328"/>
      </c:lineChart>
      <c:catAx>
        <c:axId val="80257792"/>
        <c:scaling>
          <c:orientation val="minMax"/>
        </c:scaling>
        <c:delete val="0"/>
        <c:axPos val="b"/>
        <c:majorTickMark val="out"/>
        <c:minorTickMark val="none"/>
        <c:tickLblPos val="nextTo"/>
        <c:txPr>
          <a:bodyPr/>
          <a:lstStyle/>
          <a:p>
            <a:pPr>
              <a:defRPr sz="800">
                <a:latin typeface="Arial" pitchFamily="34" charset="0"/>
                <a:cs typeface="Arial" pitchFamily="34" charset="0"/>
              </a:defRPr>
            </a:pPr>
            <a:endParaRPr lang="es-MX"/>
          </a:p>
        </c:txPr>
        <c:crossAx val="80259328"/>
        <c:crosses val="autoZero"/>
        <c:auto val="1"/>
        <c:lblAlgn val="ctr"/>
        <c:lblOffset val="100"/>
        <c:noMultiLvlLbl val="0"/>
      </c:catAx>
      <c:valAx>
        <c:axId val="80259328"/>
        <c:scaling>
          <c:orientation val="minMax"/>
          <c:max val="80"/>
        </c:scaling>
        <c:delete val="0"/>
        <c:axPos val="l"/>
        <c:numFmt formatCode="0.0" sourceLinked="0"/>
        <c:majorTickMark val="out"/>
        <c:minorTickMark val="none"/>
        <c:tickLblPos val="nextTo"/>
        <c:txPr>
          <a:bodyPr/>
          <a:lstStyle/>
          <a:p>
            <a:pPr>
              <a:defRPr sz="1000" b="1">
                <a:latin typeface="Arial" pitchFamily="34" charset="0"/>
                <a:cs typeface="Arial" pitchFamily="34" charset="0"/>
              </a:defRPr>
            </a:pPr>
            <a:endParaRPr lang="es-MX"/>
          </a:p>
        </c:txPr>
        <c:crossAx val="80257792"/>
        <c:crosses val="autoZero"/>
        <c:crossBetween val="between"/>
        <c:majorUnit val="5"/>
        <c:minorUnit val="1"/>
      </c:valAx>
    </c:plotArea>
    <c:plotVisOnly val="1"/>
    <c:dispBlanksAs val="zero"/>
    <c:showDLblsOverMax val="0"/>
  </c:chart>
  <c:txPr>
    <a:bodyPr/>
    <a:lstStyle/>
    <a:p>
      <a:pPr>
        <a:defRPr sz="1800"/>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err="1" smtClean="0">
                <a:latin typeface="Tahoma" pitchFamily="34" charset="0"/>
                <a:cs typeface="Tahoma" pitchFamily="34" charset="0"/>
              </a:rPr>
              <a:t>Estados</a:t>
            </a:r>
            <a:r>
              <a:rPr lang="en-US" sz="1600" dirty="0" smtClean="0">
                <a:latin typeface="Tahoma" pitchFamily="34" charset="0"/>
                <a:cs typeface="Tahoma" pitchFamily="34" charset="0"/>
              </a:rPr>
              <a:t> </a:t>
            </a:r>
            <a:r>
              <a:rPr lang="en-US" sz="1600" dirty="0" err="1" smtClean="0">
                <a:latin typeface="Tahoma" pitchFamily="34" charset="0"/>
                <a:cs typeface="Tahoma" pitchFamily="34" charset="0"/>
              </a:rPr>
              <a:t>Unidos</a:t>
            </a:r>
            <a:r>
              <a:rPr lang="en-US" sz="1600" baseline="0" dirty="0" smtClean="0">
                <a:latin typeface="Tahoma" pitchFamily="34" charset="0"/>
                <a:cs typeface="Tahoma" pitchFamily="34" charset="0"/>
              </a:rPr>
              <a:t> </a:t>
            </a:r>
            <a:r>
              <a:rPr lang="en-US" sz="1600" baseline="0" dirty="0" err="1" smtClean="0">
                <a:latin typeface="Tahoma" pitchFamily="34" charset="0"/>
                <a:cs typeface="Tahoma" pitchFamily="34" charset="0"/>
              </a:rPr>
              <a:t>Mexicanos</a:t>
            </a:r>
            <a:endParaRPr lang="en-US" sz="1600" dirty="0">
              <a:latin typeface="Tahoma" pitchFamily="34" charset="0"/>
              <a:cs typeface="Tahoma" pitchFamily="34" charset="0"/>
            </a:endParaRPr>
          </a:p>
        </c:rich>
      </c:tx>
      <c:layout>
        <c:manualLayout>
          <c:xMode val="edge"/>
          <c:yMode val="edge"/>
          <c:x val="0.28908283141359131"/>
          <c:y val="0"/>
        </c:manualLayout>
      </c:layout>
      <c:overlay val="1"/>
    </c:title>
    <c:autoTitleDeleted val="0"/>
    <c:view3D>
      <c:rotX val="15"/>
      <c:rotY val="20"/>
      <c:rAngAx val="1"/>
    </c:view3D>
    <c:floor>
      <c:thickness val="0"/>
    </c:floor>
    <c:sideWall>
      <c:thickness val="0"/>
    </c:sideWall>
    <c:backWall>
      <c:thickness val="0"/>
    </c:backWall>
    <c:plotArea>
      <c:layout>
        <c:manualLayout>
          <c:layoutTarget val="inner"/>
          <c:xMode val="edge"/>
          <c:yMode val="edge"/>
          <c:x val="5.3938959404760185E-2"/>
          <c:y val="2.5295986581796255E-3"/>
          <c:w val="0.94606087441623554"/>
          <c:h val="0.77907552434964789"/>
        </c:manualLayout>
      </c:layout>
      <c:bar3DChart>
        <c:barDir val="col"/>
        <c:grouping val="clustered"/>
        <c:varyColors val="0"/>
        <c:ser>
          <c:idx val="0"/>
          <c:order val="0"/>
          <c:tx>
            <c:strRef>
              <c:f>Hoja1!$B$1</c:f>
              <c:strCache>
                <c:ptCount val="1"/>
                <c:pt idx="0">
                  <c:v>Porcentaje</c:v>
                </c:pt>
              </c:strCache>
            </c:strRef>
          </c:tx>
          <c:spPr>
            <a:solidFill>
              <a:srgbClr val="3399FF"/>
            </a:solidFill>
            <a:ln>
              <a:noFill/>
            </a:ln>
            <a:scene3d>
              <a:camera prst="orthographicFront"/>
              <a:lightRig rig="threePt" dir="t"/>
            </a:scene3d>
            <a:sp3d prstMaterial="matte">
              <a:bevelT/>
              <a:bevelB/>
            </a:sp3d>
          </c:spPr>
          <c:invertIfNegative val="0"/>
          <c:dPt>
            <c:idx val="0"/>
            <c:invertIfNegative val="0"/>
            <c:bubble3D val="0"/>
            <c:spPr>
              <a:solidFill>
                <a:srgbClr val="663300"/>
              </a:solidFill>
              <a:ln>
                <a:noFill/>
              </a:ln>
              <a:scene3d>
                <a:camera prst="orthographicFront"/>
                <a:lightRig rig="threePt" dir="t"/>
              </a:scene3d>
              <a:sp3d prstMaterial="matte">
                <a:bevelT/>
                <a:bevelB/>
              </a:sp3d>
            </c:spPr>
          </c:dPt>
          <c:dPt>
            <c:idx val="1"/>
            <c:invertIfNegative val="0"/>
            <c:bubble3D val="0"/>
            <c:spPr>
              <a:solidFill>
                <a:srgbClr val="333399"/>
              </a:solidFill>
              <a:ln>
                <a:noFill/>
              </a:ln>
              <a:scene3d>
                <a:camera prst="orthographicFront"/>
                <a:lightRig rig="threePt" dir="t"/>
              </a:scene3d>
              <a:sp3d prstMaterial="matte">
                <a:bevelT/>
                <a:bevelB/>
              </a:sp3d>
            </c:spPr>
          </c:dPt>
          <c:dPt>
            <c:idx val="2"/>
            <c:invertIfNegative val="0"/>
            <c:bubble3D val="0"/>
            <c:spPr>
              <a:solidFill>
                <a:srgbClr val="339933"/>
              </a:solidFill>
              <a:ln>
                <a:noFill/>
              </a:ln>
              <a:scene3d>
                <a:camera prst="orthographicFront"/>
                <a:lightRig rig="threePt" dir="t"/>
              </a:scene3d>
              <a:sp3d prstMaterial="matte">
                <a:bevelT/>
                <a:bevelB/>
              </a:sp3d>
            </c:spPr>
          </c:dPt>
          <c:dLbls>
            <c:dLbl>
              <c:idx val="0"/>
              <c:layout>
                <c:manualLayout>
                  <c:x val="1.5072364780919455E-2"/>
                  <c:y val="0.15165826617114744"/>
                </c:manualLayout>
              </c:layout>
              <c:showLegendKey val="0"/>
              <c:showVal val="1"/>
              <c:showCatName val="0"/>
              <c:showSerName val="0"/>
              <c:showPercent val="0"/>
              <c:showBubbleSize val="0"/>
            </c:dLbl>
            <c:dLbl>
              <c:idx val="1"/>
              <c:layout>
                <c:manualLayout>
                  <c:x val="2.5086853568579738E-2"/>
                  <c:y val="0.15391994293846561"/>
                </c:manualLayout>
              </c:layout>
              <c:showLegendKey val="0"/>
              <c:showVal val="1"/>
              <c:showCatName val="0"/>
              <c:showSerName val="0"/>
              <c:showPercent val="0"/>
              <c:showBubbleSize val="0"/>
            </c:dLbl>
            <c:dLbl>
              <c:idx val="2"/>
              <c:layout>
                <c:manualLayout>
                  <c:x val="2.9182281015721432E-2"/>
                  <c:y val="0.15586671481981104"/>
                </c:manualLayout>
              </c:layout>
              <c:numFmt formatCode="#,##0.0" sourceLinked="0"/>
              <c:spPr>
                <a:noFill/>
              </c:spPr>
              <c:txPr>
                <a:bodyPr/>
                <a:lstStyle/>
                <a:p>
                  <a:pPr>
                    <a:defRPr sz="1500" b="1">
                      <a:solidFill>
                        <a:schemeClr val="bg1"/>
                      </a:solidFill>
                      <a:latin typeface="Arial" pitchFamily="34" charset="0"/>
                      <a:cs typeface="Arial" pitchFamily="34" charset="0"/>
                    </a:defRPr>
                  </a:pPr>
                  <a:endParaRPr lang="es-MX"/>
                </a:p>
              </c:txPr>
              <c:showLegendKey val="0"/>
              <c:showVal val="1"/>
              <c:showCatName val="0"/>
              <c:showSerName val="0"/>
              <c:showPercent val="0"/>
              <c:showBubbleSize val="0"/>
            </c:dLbl>
            <c:dLbl>
              <c:idx val="3"/>
              <c:layout>
                <c:manualLayout>
                  <c:x val="3.0862256826831448E-2"/>
                  <c:y val="0.14361730562831801"/>
                </c:manualLayout>
              </c:layout>
              <c:showLegendKey val="0"/>
              <c:showVal val="1"/>
              <c:showCatName val="0"/>
              <c:showSerName val="0"/>
              <c:showPercent val="0"/>
              <c:showBubbleSize val="0"/>
            </c:dLbl>
            <c:numFmt formatCode="#,##0.0" sourceLinked="0"/>
            <c:txPr>
              <a:bodyPr/>
              <a:lstStyle/>
              <a:p>
                <a:pPr>
                  <a:defRPr sz="1500" b="1">
                    <a:solidFill>
                      <a:schemeClr val="bg1"/>
                    </a:solidFill>
                    <a:latin typeface="Arial" pitchFamily="34" charset="0"/>
                    <a:cs typeface="Arial" pitchFamily="34" charset="0"/>
                  </a:defRPr>
                </a:pPr>
                <a:endParaRPr lang="es-MX"/>
              </a:p>
            </c:txPr>
            <c:showLegendKey val="0"/>
            <c:showVal val="1"/>
            <c:showCatName val="0"/>
            <c:showSerName val="0"/>
            <c:showPercent val="0"/>
            <c:showBubbleSize val="0"/>
            <c:showLeaderLines val="0"/>
          </c:dLbls>
          <c:cat>
            <c:strRef>
              <c:f>Hoja1!$A$2:$A$4</c:f>
              <c:strCache>
                <c:ptCount val="3"/>
                <c:pt idx="0">
                  <c:v>1990</c:v>
                </c:pt>
                <c:pt idx="1">
                  <c:v>2000</c:v>
                </c:pt>
                <c:pt idx="2">
                  <c:v>2010</c:v>
                </c:pt>
              </c:strCache>
            </c:strRef>
          </c:cat>
          <c:val>
            <c:numRef>
              <c:f>Hoja1!$B$2:$B$4</c:f>
              <c:numCache>
                <c:formatCode>General</c:formatCode>
                <c:ptCount val="3"/>
                <c:pt idx="0">
                  <c:v>44.3</c:v>
                </c:pt>
                <c:pt idx="1">
                  <c:v>32.300000000000004</c:v>
                </c:pt>
                <c:pt idx="2">
                  <c:v>19.3</c:v>
                </c:pt>
              </c:numCache>
            </c:numRef>
          </c:val>
        </c:ser>
        <c:dLbls>
          <c:showLegendKey val="0"/>
          <c:showVal val="1"/>
          <c:showCatName val="0"/>
          <c:showSerName val="0"/>
          <c:showPercent val="0"/>
          <c:showBubbleSize val="0"/>
        </c:dLbls>
        <c:gapWidth val="50"/>
        <c:gapDepth val="50"/>
        <c:shape val="cylinder"/>
        <c:axId val="80477568"/>
        <c:axId val="80766080"/>
        <c:axId val="0"/>
      </c:bar3DChart>
      <c:catAx>
        <c:axId val="80477568"/>
        <c:scaling>
          <c:orientation val="minMax"/>
        </c:scaling>
        <c:delete val="0"/>
        <c:axPos val="b"/>
        <c:numFmt formatCode="General" sourceLinked="1"/>
        <c:majorTickMark val="out"/>
        <c:minorTickMark val="none"/>
        <c:tickLblPos val="nextTo"/>
        <c:txPr>
          <a:bodyPr/>
          <a:lstStyle/>
          <a:p>
            <a:pPr>
              <a:defRPr sz="1400" b="1">
                <a:solidFill>
                  <a:schemeClr val="tx1"/>
                </a:solidFill>
                <a:latin typeface="Arial" pitchFamily="34" charset="0"/>
                <a:cs typeface="Arial" pitchFamily="34" charset="0"/>
              </a:defRPr>
            </a:pPr>
            <a:endParaRPr lang="es-MX"/>
          </a:p>
        </c:txPr>
        <c:crossAx val="80766080"/>
        <c:crosses val="autoZero"/>
        <c:auto val="1"/>
        <c:lblAlgn val="ctr"/>
        <c:lblOffset val="100"/>
        <c:noMultiLvlLbl val="0"/>
      </c:catAx>
      <c:valAx>
        <c:axId val="80766080"/>
        <c:scaling>
          <c:orientation val="minMax"/>
        </c:scaling>
        <c:delete val="1"/>
        <c:axPos val="l"/>
        <c:numFmt formatCode="#,##0.0" sourceLinked="0"/>
        <c:majorTickMark val="out"/>
        <c:minorTickMark val="none"/>
        <c:tickLblPos val="none"/>
        <c:crossAx val="80477568"/>
        <c:crosses val="autoZero"/>
        <c:crossBetween val="between"/>
      </c:valAx>
      <c:spPr>
        <a:noFill/>
        <a:ln w="25400">
          <a:noFill/>
        </a:ln>
      </c:spPr>
    </c:plotArea>
    <c:plotVisOnly val="1"/>
    <c:dispBlanksAs val="gap"/>
    <c:showDLblsOverMax val="0"/>
  </c:chart>
  <c:txPr>
    <a:bodyPr/>
    <a:lstStyle/>
    <a:p>
      <a:pPr>
        <a:defRPr sz="1800"/>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49350279972655"/>
          <c:y val="3.9687309356600801E-2"/>
          <c:w val="0.82715675123942844"/>
          <c:h val="0.69266557896479275"/>
        </c:manualLayout>
      </c:layout>
      <c:barChart>
        <c:barDir val="col"/>
        <c:grouping val="stacked"/>
        <c:varyColors val="0"/>
        <c:ser>
          <c:idx val="0"/>
          <c:order val="0"/>
          <c:tx>
            <c:strRef>
              <c:f>'1'!$A$9</c:f>
              <c:strCache>
                <c:ptCount val="1"/>
                <c:pt idx="0">
                  <c:v>Ramo 28: Participaciones a Entidades Federativas</c:v>
                </c:pt>
              </c:strCache>
            </c:strRef>
          </c:tx>
          <c:invertIfNegative val="0"/>
          <c:cat>
            <c:numRef>
              <c:f>'1'!$B$8:$D$8</c:f>
              <c:numCache>
                <c:formatCode>@</c:formatCode>
                <c:ptCount val="3"/>
                <c:pt idx="0">
                  <c:v>1997</c:v>
                </c:pt>
                <c:pt idx="1">
                  <c:v>1998</c:v>
                </c:pt>
                <c:pt idx="2">
                  <c:v>2009</c:v>
                </c:pt>
              </c:numCache>
            </c:numRef>
          </c:cat>
          <c:val>
            <c:numRef>
              <c:f>'1'!$B$9:$D$9</c:f>
              <c:numCache>
                <c:formatCode>#,##0.0</c:formatCode>
                <c:ptCount val="3"/>
                <c:pt idx="0">
                  <c:v>40147.381072501725</c:v>
                </c:pt>
                <c:pt idx="1">
                  <c:v>76000</c:v>
                </c:pt>
                <c:pt idx="2">
                  <c:v>375717.32431900094</c:v>
                </c:pt>
              </c:numCache>
            </c:numRef>
          </c:val>
        </c:ser>
        <c:ser>
          <c:idx val="1"/>
          <c:order val="1"/>
          <c:tx>
            <c:strRef>
              <c:f>'1'!$A$10</c:f>
              <c:strCache>
                <c:ptCount val="1"/>
                <c:pt idx="0">
                  <c:v>Ramo 33: Aportaciones Federales a Entidades Federativas y Municipios</c:v>
                </c:pt>
              </c:strCache>
            </c:strRef>
          </c:tx>
          <c:invertIfNegative val="0"/>
          <c:cat>
            <c:numRef>
              <c:f>'1'!$B$8:$D$8</c:f>
              <c:numCache>
                <c:formatCode>@</c:formatCode>
                <c:ptCount val="3"/>
                <c:pt idx="0">
                  <c:v>1997</c:v>
                </c:pt>
                <c:pt idx="1">
                  <c:v>1998</c:v>
                </c:pt>
                <c:pt idx="2">
                  <c:v>2009</c:v>
                </c:pt>
              </c:numCache>
            </c:numRef>
          </c:cat>
          <c:val>
            <c:numRef>
              <c:f>'1'!$B$10:$D$10</c:f>
              <c:numCache>
                <c:formatCode>#,##0.0</c:formatCode>
                <c:ptCount val="3"/>
                <c:pt idx="0">
                  <c:v>0</c:v>
                </c:pt>
                <c:pt idx="1">
                  <c:v>76000</c:v>
                </c:pt>
                <c:pt idx="2">
                  <c:v>412466.5</c:v>
                </c:pt>
              </c:numCache>
            </c:numRef>
          </c:val>
        </c:ser>
        <c:ser>
          <c:idx val="2"/>
          <c:order val="2"/>
          <c:tx>
            <c:strRef>
              <c:f>'1'!$A$11</c:f>
              <c:strCache>
                <c:ptCount val="1"/>
                <c:pt idx="0">
                  <c:v>Ramo 25: Previsiones y Aportaciones para los Sistemas de Educación Básica, Normal Tecnológica y de Adultos</c:v>
                </c:pt>
              </c:strCache>
            </c:strRef>
          </c:tx>
          <c:invertIfNegative val="0"/>
          <c:cat>
            <c:numRef>
              <c:f>'1'!$B$8:$D$8</c:f>
              <c:numCache>
                <c:formatCode>@</c:formatCode>
                <c:ptCount val="3"/>
                <c:pt idx="0">
                  <c:v>1997</c:v>
                </c:pt>
                <c:pt idx="1">
                  <c:v>1998</c:v>
                </c:pt>
                <c:pt idx="2">
                  <c:v>2009</c:v>
                </c:pt>
              </c:numCache>
            </c:numRef>
          </c:cat>
          <c:val>
            <c:numRef>
              <c:f>'1'!$B$11:$D$11</c:f>
              <c:numCache>
                <c:formatCode>#,##0.0</c:formatCode>
                <c:ptCount val="3"/>
                <c:pt idx="0">
                  <c:v>28258.025376165911</c:v>
                </c:pt>
                <c:pt idx="1">
                  <c:v>30000</c:v>
                </c:pt>
                <c:pt idx="2">
                  <c:v>26980.400000000001</c:v>
                </c:pt>
              </c:numCache>
            </c:numRef>
          </c:val>
        </c:ser>
        <c:dLbls>
          <c:showLegendKey val="0"/>
          <c:showVal val="0"/>
          <c:showCatName val="0"/>
          <c:showSerName val="0"/>
          <c:showPercent val="0"/>
          <c:showBubbleSize val="0"/>
        </c:dLbls>
        <c:gapWidth val="150"/>
        <c:overlap val="100"/>
        <c:axId val="80485760"/>
        <c:axId val="80565376"/>
      </c:barChart>
      <c:catAx>
        <c:axId val="80485760"/>
        <c:scaling>
          <c:orientation val="minMax"/>
        </c:scaling>
        <c:delete val="0"/>
        <c:axPos val="b"/>
        <c:numFmt formatCode="@" sourceLinked="1"/>
        <c:majorTickMark val="out"/>
        <c:minorTickMark val="none"/>
        <c:tickLblPos val="nextTo"/>
        <c:txPr>
          <a:bodyPr/>
          <a:lstStyle/>
          <a:p>
            <a:pPr>
              <a:defRPr sz="1800" b="1">
                <a:solidFill>
                  <a:schemeClr val="accent1"/>
                </a:solidFill>
              </a:defRPr>
            </a:pPr>
            <a:endParaRPr lang="es-MX"/>
          </a:p>
        </c:txPr>
        <c:crossAx val="80565376"/>
        <c:crosses val="autoZero"/>
        <c:auto val="1"/>
        <c:lblAlgn val="ctr"/>
        <c:lblOffset val="100"/>
        <c:noMultiLvlLbl val="0"/>
      </c:catAx>
      <c:valAx>
        <c:axId val="80565376"/>
        <c:scaling>
          <c:orientation val="minMax"/>
          <c:max val="850000"/>
          <c:min val="0"/>
        </c:scaling>
        <c:delete val="0"/>
        <c:axPos val="l"/>
        <c:numFmt formatCode="#,##0" sourceLinked="0"/>
        <c:majorTickMark val="out"/>
        <c:minorTickMark val="none"/>
        <c:tickLblPos val="nextTo"/>
        <c:txPr>
          <a:bodyPr/>
          <a:lstStyle/>
          <a:p>
            <a:pPr>
              <a:defRPr sz="1200" b="1">
                <a:solidFill>
                  <a:schemeClr val="accent1"/>
                </a:solidFill>
              </a:defRPr>
            </a:pPr>
            <a:endParaRPr lang="es-MX"/>
          </a:p>
        </c:txPr>
        <c:crossAx val="80485760"/>
        <c:crosses val="autoZero"/>
        <c:crossBetween val="between"/>
      </c:valAx>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7415546681578462E-2"/>
          <c:y val="2.5062803790171152E-2"/>
          <c:w val="0.91916167085275058"/>
          <c:h val="0.84165026371209961"/>
        </c:manualLayout>
      </c:layout>
      <c:lineChart>
        <c:grouping val="standard"/>
        <c:varyColors val="0"/>
        <c:ser>
          <c:idx val="0"/>
          <c:order val="0"/>
          <c:tx>
            <c:strRef>
              <c:f>Maddison!$A$9</c:f>
              <c:strCache>
                <c:ptCount val="1"/>
                <c:pt idx="0">
                  <c:v>México</c:v>
                </c:pt>
              </c:strCache>
            </c:strRef>
          </c:tx>
          <c:spPr>
            <a:ln w="38100">
              <a:solidFill>
                <a:srgbClr val="DE0000"/>
              </a:solidFill>
            </a:ln>
          </c:spPr>
          <c:marker>
            <c:symbol val="triangle"/>
            <c:size val="5"/>
            <c:spPr>
              <a:solidFill>
                <a:srgbClr val="DE0000"/>
              </a:solidFill>
              <a:ln>
                <a:solidFill>
                  <a:srgbClr val="DE0000"/>
                </a:solidFill>
              </a:ln>
            </c:spPr>
          </c:marker>
          <c:cat>
            <c:numRef>
              <c:f>Maddison!$B$8:$BJ$8</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Maddison!$B$9:$BJ$9</c:f>
              <c:numCache>
                <c:formatCode>#,##0</c:formatCode>
                <c:ptCount val="61"/>
                <c:pt idx="0">
                  <c:v>2365.0192837117397</c:v>
                </c:pt>
                <c:pt idx="1">
                  <c:v>2477.3831859281568</c:v>
                </c:pt>
                <c:pt idx="2">
                  <c:v>2503.9877334092562</c:v>
                </c:pt>
                <c:pt idx="3">
                  <c:v>2439.0873479626798</c:v>
                </c:pt>
                <c:pt idx="4">
                  <c:v>2605.1411376780393</c:v>
                </c:pt>
                <c:pt idx="5">
                  <c:v>2742.4001168056875</c:v>
                </c:pt>
                <c:pt idx="6">
                  <c:v>2842.8187144680801</c:v>
                </c:pt>
                <c:pt idx="7">
                  <c:v>2964.7401205887168</c:v>
                </c:pt>
                <c:pt idx="8">
                  <c:v>3025.0992233264642</c:v>
                </c:pt>
                <c:pt idx="9">
                  <c:v>3016.4379109497872</c:v>
                </c:pt>
                <c:pt idx="10">
                  <c:v>3155.2026186603139</c:v>
                </c:pt>
                <c:pt idx="11">
                  <c:v>3172.1124212808286</c:v>
                </c:pt>
                <c:pt idx="12">
                  <c:v>3210.9492154770192</c:v>
                </c:pt>
                <c:pt idx="13">
                  <c:v>3342.5582684785104</c:v>
                </c:pt>
                <c:pt idx="14">
                  <c:v>3593.6842333706268</c:v>
                </c:pt>
                <c:pt idx="15">
                  <c:v>3701.9742792136503</c:v>
                </c:pt>
                <c:pt idx="16">
                  <c:v>3812.5325649033252</c:v>
                </c:pt>
                <c:pt idx="17">
                  <c:v>3922.4045708062276</c:v>
                </c:pt>
                <c:pt idx="18">
                  <c:v>4072.5742098410578</c:v>
                </c:pt>
                <c:pt idx="19">
                  <c:v>4185.4845601707721</c:v>
                </c:pt>
                <c:pt idx="20">
                  <c:v>4319.6459970806754</c:v>
                </c:pt>
                <c:pt idx="21">
                  <c:v>4364.8874616108014</c:v>
                </c:pt>
                <c:pt idx="22">
                  <c:v>4601.9335351446334</c:v>
                </c:pt>
                <c:pt idx="23">
                  <c:v>4852.5901222300145</c:v>
                </c:pt>
                <c:pt idx="24">
                  <c:v>5012.7836384852944</c:v>
                </c:pt>
                <c:pt idx="25">
                  <c:v>5158.3402200912096</c:v>
                </c:pt>
                <c:pt idx="26">
                  <c:v>5243.7670970043755</c:v>
                </c:pt>
                <c:pt idx="27">
                  <c:v>5293.2736361130374</c:v>
                </c:pt>
                <c:pt idx="28">
                  <c:v>5595.136852967541</c:v>
                </c:pt>
                <c:pt idx="29">
                  <c:v>5967.5684320975224</c:v>
                </c:pt>
                <c:pt idx="30">
                  <c:v>6320.3940557924598</c:v>
                </c:pt>
                <c:pt idx="31">
                  <c:v>6716.8350765679152</c:v>
                </c:pt>
                <c:pt idx="32">
                  <c:v>6513.7229424129509</c:v>
                </c:pt>
                <c:pt idx="33">
                  <c:v>6087.5744506271485</c:v>
                </c:pt>
                <c:pt idx="34">
                  <c:v>6162.4553753483397</c:v>
                </c:pt>
                <c:pt idx="35">
                  <c:v>6194.114741023971</c:v>
                </c:pt>
                <c:pt idx="36">
                  <c:v>5834.2787188004459</c:v>
                </c:pt>
                <c:pt idx="37">
                  <c:v>5817.9418583236275</c:v>
                </c:pt>
                <c:pt idx="38">
                  <c:v>5770.8794336384017</c:v>
                </c:pt>
                <c:pt idx="39">
                  <c:v>5898.8324805801694</c:v>
                </c:pt>
                <c:pt idx="40">
                  <c:v>6084.9108221137394</c:v>
                </c:pt>
                <c:pt idx="41">
                  <c:v>6226.3874844557149</c:v>
                </c:pt>
                <c:pt idx="42">
                  <c:v>6333.4749349769263</c:v>
                </c:pt>
                <c:pt idx="43">
                  <c:v>6339.1581653132534</c:v>
                </c:pt>
                <c:pt idx="44">
                  <c:v>6503.915964957253</c:v>
                </c:pt>
                <c:pt idx="45">
                  <c:v>6001.4737454755295</c:v>
                </c:pt>
                <c:pt idx="46">
                  <c:v>6209.2460099425862</c:v>
                </c:pt>
                <c:pt idx="47">
                  <c:v>6525.4502037047851</c:v>
                </c:pt>
                <c:pt idx="48">
                  <c:v>6753.2758750949897</c:v>
                </c:pt>
                <c:pt idx="49">
                  <c:v>6915.4674850118245</c:v>
                </c:pt>
                <c:pt idx="50">
                  <c:v>7274.6781588329495</c:v>
                </c:pt>
                <c:pt idx="51">
                  <c:v>7177.2623377801929</c:v>
                </c:pt>
                <c:pt idx="52">
                  <c:v>7145.3602811407254</c:v>
                </c:pt>
                <c:pt idx="53">
                  <c:v>7158.9073849065371</c:v>
                </c:pt>
                <c:pt idx="54">
                  <c:v>7357.1930928010324</c:v>
                </c:pt>
                <c:pt idx="55">
                  <c:v>7511.0093741976143</c:v>
                </c:pt>
                <c:pt idx="56">
                  <c:v>7795.0647059631019</c:v>
                </c:pt>
                <c:pt idx="57">
                  <c:v>7972.1149663805454</c:v>
                </c:pt>
                <c:pt idx="58">
                  <c:v>7978.7986765543683</c:v>
                </c:pt>
                <c:pt idx="59" formatCode="General">
                  <c:v>7396.9911890667654</c:v>
                </c:pt>
                <c:pt idx="60" formatCode="General">
                  <c:v>7628.4155287850053</c:v>
                </c:pt>
              </c:numCache>
            </c:numRef>
          </c:val>
          <c:smooth val="0"/>
        </c:ser>
        <c:ser>
          <c:idx val="1"/>
          <c:order val="1"/>
          <c:tx>
            <c:strRef>
              <c:f>Maddison!$A$10</c:f>
              <c:strCache>
                <c:ptCount val="1"/>
                <c:pt idx="0">
                  <c:v>Chile </c:v>
                </c:pt>
              </c:strCache>
            </c:strRef>
          </c:tx>
          <c:spPr>
            <a:ln w="38100">
              <a:solidFill>
                <a:srgbClr val="1E1E7E"/>
              </a:solidFill>
            </a:ln>
          </c:spPr>
          <c:marker>
            <c:symbol val="circle"/>
            <c:size val="5"/>
            <c:spPr>
              <a:solidFill>
                <a:srgbClr val="1E1E7E"/>
              </a:solidFill>
              <a:ln>
                <a:solidFill>
                  <a:srgbClr val="1E1E7E"/>
                </a:solidFill>
              </a:ln>
            </c:spPr>
          </c:marker>
          <c:cat>
            <c:numRef>
              <c:f>Maddison!$B$8:$BJ$8</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Maddison!$B$10:$BJ$10</c:f>
              <c:numCache>
                <c:formatCode>#,##0</c:formatCode>
                <c:ptCount val="61"/>
                <c:pt idx="0">
                  <c:v>3669.7417976228239</c:v>
                </c:pt>
                <c:pt idx="1">
                  <c:v>3730.9978397716359</c:v>
                </c:pt>
                <c:pt idx="2">
                  <c:v>3893.0318496927393</c:v>
                </c:pt>
                <c:pt idx="3">
                  <c:v>4112.1311815961744</c:v>
                </c:pt>
                <c:pt idx="4">
                  <c:v>3907.2538063020975</c:v>
                </c:pt>
                <c:pt idx="5">
                  <c:v>3975.3890997633343</c:v>
                </c:pt>
                <c:pt idx="6">
                  <c:v>3956.8060514514132</c:v>
                </c:pt>
                <c:pt idx="7">
                  <c:v>4264.1997865717558</c:v>
                </c:pt>
                <c:pt idx="8">
                  <c:v>4391.5595761480072</c:v>
                </c:pt>
                <c:pt idx="9">
                  <c:v>4042.0266947445293</c:v>
                </c:pt>
                <c:pt idx="10">
                  <c:v>4270.2772307836149</c:v>
                </c:pt>
                <c:pt idx="11">
                  <c:v>4366.3048581031762</c:v>
                </c:pt>
                <c:pt idx="12">
                  <c:v>4465.2469226316534</c:v>
                </c:pt>
                <c:pt idx="13">
                  <c:v>4639.284081503225</c:v>
                </c:pt>
                <c:pt idx="14">
                  <c:v>4638.2883586495127</c:v>
                </c:pt>
                <c:pt idx="15">
                  <c:v>4577.1385377720135</c:v>
                </c:pt>
                <c:pt idx="16">
                  <c:v>4984.4535088447865</c:v>
                </c:pt>
                <c:pt idx="17">
                  <c:v>5045.8058150833194</c:v>
                </c:pt>
                <c:pt idx="18">
                  <c:v>5127.6448771781115</c:v>
                </c:pt>
                <c:pt idx="19">
                  <c:v>5220.4383233007775</c:v>
                </c:pt>
                <c:pt idx="20">
                  <c:v>5231.429388612516</c:v>
                </c:pt>
                <c:pt idx="21">
                  <c:v>5597.3089192947982</c:v>
                </c:pt>
                <c:pt idx="22">
                  <c:v>5428.5602186221504</c:v>
                </c:pt>
                <c:pt idx="23">
                  <c:v>5033.6803061126784</c:v>
                </c:pt>
                <c:pt idx="24">
                  <c:v>4991.9856938139574</c:v>
                </c:pt>
                <c:pt idx="25">
                  <c:v>4273.2926547864754</c:v>
                </c:pt>
                <c:pt idx="26">
                  <c:v>4347.0255614905709</c:v>
                </c:pt>
                <c:pt idx="27">
                  <c:v>4700.0844688143725</c:v>
                </c:pt>
                <c:pt idx="28">
                  <c:v>5010.6606703094949</c:v>
                </c:pt>
                <c:pt idx="29">
                  <c:v>5344.660999238522</c:v>
                </c:pt>
                <c:pt idx="30">
                  <c:v>5680.4148631525359</c:v>
                </c:pt>
                <c:pt idx="31">
                  <c:v>5932.445915985566</c:v>
                </c:pt>
                <c:pt idx="32">
                  <c:v>5034.9481747410528</c:v>
                </c:pt>
                <c:pt idx="33">
                  <c:v>4810.2289032158733</c:v>
                </c:pt>
                <c:pt idx="34">
                  <c:v>5010.8884213748734</c:v>
                </c:pt>
                <c:pt idx="35">
                  <c:v>5029.5541667597063</c:v>
                </c:pt>
                <c:pt idx="36">
                  <c:v>5227.4188544536601</c:v>
                </c:pt>
                <c:pt idx="37">
                  <c:v>5480.2437836401459</c:v>
                </c:pt>
                <c:pt idx="38">
                  <c:v>5780.3973938489298</c:v>
                </c:pt>
                <c:pt idx="39">
                  <c:v>6282.8974423662985</c:v>
                </c:pt>
                <c:pt idx="40">
                  <c:v>6400.944335125957</c:v>
                </c:pt>
                <c:pt idx="41">
                  <c:v>6794.5587894217724</c:v>
                </c:pt>
                <c:pt idx="42">
                  <c:v>7505.0578312044045</c:v>
                </c:pt>
                <c:pt idx="43">
                  <c:v>7905.1298313453444</c:v>
                </c:pt>
                <c:pt idx="44">
                  <c:v>8399.3059824769225</c:v>
                </c:pt>
                <c:pt idx="45">
                  <c:v>8973.2151982597024</c:v>
                </c:pt>
                <c:pt idx="46">
                  <c:v>9504.9224142297171</c:v>
                </c:pt>
                <c:pt idx="47">
                  <c:v>9996.757880153873</c:v>
                </c:pt>
                <c:pt idx="48">
                  <c:v>10186.488532395631</c:v>
                </c:pt>
                <c:pt idx="49">
                  <c:v>9984.1152074327165</c:v>
                </c:pt>
                <c:pt idx="50">
                  <c:v>10309.098843228729</c:v>
                </c:pt>
                <c:pt idx="51">
                  <c:v>10534.903917852032</c:v>
                </c:pt>
                <c:pt idx="52">
                  <c:v>10645.575335397174</c:v>
                </c:pt>
                <c:pt idx="53">
                  <c:v>10942.189892802458</c:v>
                </c:pt>
                <c:pt idx="54">
                  <c:v>11478.593079060369</c:v>
                </c:pt>
                <c:pt idx="55">
                  <c:v>12000.875273522965</c:v>
                </c:pt>
                <c:pt idx="56">
                  <c:v>12431.676057210079</c:v>
                </c:pt>
                <c:pt idx="57">
                  <c:v>12893.829735034349</c:v>
                </c:pt>
                <c:pt idx="58">
                  <c:v>13185.122158745598</c:v>
                </c:pt>
                <c:pt idx="59" formatCode="General">
                  <c:v>12806.467702360011</c:v>
                </c:pt>
                <c:pt idx="60" formatCode="General">
                  <c:v>13249.884722268624</c:v>
                </c:pt>
              </c:numCache>
            </c:numRef>
          </c:val>
          <c:smooth val="0"/>
        </c:ser>
        <c:ser>
          <c:idx val="4"/>
          <c:order val="2"/>
          <c:tx>
            <c:strRef>
              <c:f>Maddison!$A$13</c:f>
              <c:strCache>
                <c:ptCount val="1"/>
                <c:pt idx="0">
                  <c:v>Portugal</c:v>
                </c:pt>
              </c:strCache>
            </c:strRef>
          </c:tx>
          <c:spPr>
            <a:ln w="44450">
              <a:solidFill>
                <a:srgbClr val="3BA7C9"/>
              </a:solidFill>
              <a:prstDash val="sysDash"/>
            </a:ln>
          </c:spPr>
          <c:marker>
            <c:symbol val="none"/>
          </c:marker>
          <c:cat>
            <c:numRef>
              <c:f>Maddison!$B$8:$BJ$8</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Maddison!$B$13:$BJ$13</c:f>
              <c:numCache>
                <c:formatCode>#,##0</c:formatCode>
                <c:ptCount val="61"/>
                <c:pt idx="0">
                  <c:v>2086.4054958396259</c:v>
                </c:pt>
                <c:pt idx="1">
                  <c:v>2167.6629074526381</c:v>
                </c:pt>
                <c:pt idx="2">
                  <c:v>2161.3760182030651</c:v>
                </c:pt>
                <c:pt idx="3">
                  <c:v>2297.9502153526946</c:v>
                </c:pt>
                <c:pt idx="4">
                  <c:v>2393.3921062082709</c:v>
                </c:pt>
                <c:pt idx="5">
                  <c:v>2474.7486367715064</c:v>
                </c:pt>
                <c:pt idx="6">
                  <c:v>2564.070351758794</c:v>
                </c:pt>
                <c:pt idx="7">
                  <c:v>2658.8716948393758</c:v>
                </c:pt>
                <c:pt idx="8">
                  <c:v>2672.3143819858142</c:v>
                </c:pt>
                <c:pt idx="9">
                  <c:v>2794.0479046593505</c:v>
                </c:pt>
                <c:pt idx="10">
                  <c:v>2955.8356479688382</c:v>
                </c:pt>
                <c:pt idx="11">
                  <c:v>3119.1868190273426</c:v>
                </c:pt>
                <c:pt idx="12">
                  <c:v>3330.4507860485</c:v>
                </c:pt>
                <c:pt idx="13">
                  <c:v>3504.1182170542652</c:v>
                </c:pt>
                <c:pt idx="14">
                  <c:v>3718.3885996163331</c:v>
                </c:pt>
                <c:pt idx="15">
                  <c:v>3992.3977280818522</c:v>
                </c:pt>
                <c:pt idx="16">
                  <c:v>4163.9952573335677</c:v>
                </c:pt>
                <c:pt idx="17">
                  <c:v>4481.1600571240215</c:v>
                </c:pt>
                <c:pt idx="18">
                  <c:v>4873.3687692333024</c:v>
                </c:pt>
                <c:pt idx="19">
                  <c:v>4986.5892802180888</c:v>
                </c:pt>
                <c:pt idx="20">
                  <c:v>5472.8997589615446</c:v>
                </c:pt>
                <c:pt idx="21">
                  <c:v>5870.7851108676432</c:v>
                </c:pt>
                <c:pt idx="22">
                  <c:v>6355.4225261832817</c:v>
                </c:pt>
                <c:pt idx="23">
                  <c:v>7062.9849765205909</c:v>
                </c:pt>
                <c:pt idx="24">
                  <c:v>7047.6902278447633</c:v>
                </c:pt>
                <c:pt idx="25">
                  <c:v>6517.2047021120197</c:v>
                </c:pt>
                <c:pt idx="26">
                  <c:v>6814.1970926951535</c:v>
                </c:pt>
                <c:pt idx="27">
                  <c:v>7165.6696955270854</c:v>
                </c:pt>
                <c:pt idx="28">
                  <c:v>7339.9953396200335</c:v>
                </c:pt>
                <c:pt idx="29">
                  <c:v>7733.3061855755541</c:v>
                </c:pt>
                <c:pt idx="30">
                  <c:v>8044.2430812657249</c:v>
                </c:pt>
                <c:pt idx="31">
                  <c:v>8114.4526861155646</c:v>
                </c:pt>
                <c:pt idx="32">
                  <c:v>8279.6042455869247</c:v>
                </c:pt>
                <c:pt idx="33">
                  <c:v>8254.6590475943503</c:v>
                </c:pt>
                <c:pt idx="34">
                  <c:v>8088.8082580884293</c:v>
                </c:pt>
                <c:pt idx="35">
                  <c:v>8305.9922450731483</c:v>
                </c:pt>
                <c:pt idx="36">
                  <c:v>8641.006212420165</c:v>
                </c:pt>
                <c:pt idx="37">
                  <c:v>9185.1079681086449</c:v>
                </c:pt>
                <c:pt idx="38">
                  <c:v>9867.73899309226</c:v>
                </c:pt>
                <c:pt idx="39">
                  <c:v>10371.911249525992</c:v>
                </c:pt>
                <c:pt idx="40">
                  <c:v>10826.399980892273</c:v>
                </c:pt>
                <c:pt idx="41">
                  <c:v>11303.5006911851</c:v>
                </c:pt>
                <c:pt idx="42">
                  <c:v>11416.670668827068</c:v>
                </c:pt>
                <c:pt idx="43">
                  <c:v>11138.352029217682</c:v>
                </c:pt>
                <c:pt idx="44">
                  <c:v>11178.691106002756</c:v>
                </c:pt>
                <c:pt idx="45">
                  <c:v>11613.604280103316</c:v>
                </c:pt>
                <c:pt idx="46">
                  <c:v>11994.419110733585</c:v>
                </c:pt>
                <c:pt idx="47">
                  <c:v>12426.638748927979</c:v>
                </c:pt>
                <c:pt idx="48">
                  <c:v>12939.092960781347</c:v>
                </c:pt>
                <c:pt idx="49">
                  <c:v>13355.626909087425</c:v>
                </c:pt>
                <c:pt idx="50">
                  <c:v>13813.425581512132</c:v>
                </c:pt>
                <c:pt idx="51">
                  <c:v>14021.32119633537</c:v>
                </c:pt>
                <c:pt idx="52">
                  <c:v>14067.842727916814</c:v>
                </c:pt>
                <c:pt idx="53">
                  <c:v>13896.624556117104</c:v>
                </c:pt>
                <c:pt idx="54">
                  <c:v>14047.792005906418</c:v>
                </c:pt>
                <c:pt idx="55">
                  <c:v>14117.831442337276</c:v>
                </c:pt>
                <c:pt idx="56">
                  <c:v>14261.913449816187</c:v>
                </c:pt>
                <c:pt idx="57">
                  <c:v>14482.230112349756</c:v>
                </c:pt>
                <c:pt idx="58">
                  <c:v>14436.011917305666</c:v>
                </c:pt>
                <c:pt idx="59" formatCode="General">
                  <c:v>14015.042116946788</c:v>
                </c:pt>
                <c:pt idx="60" formatCode="General">
                  <c:v>14026.189200470522</c:v>
                </c:pt>
              </c:numCache>
            </c:numRef>
          </c:val>
          <c:smooth val="0"/>
        </c:ser>
        <c:ser>
          <c:idx val="3"/>
          <c:order val="3"/>
          <c:tx>
            <c:strRef>
              <c:f>Maddison!$A$12</c:f>
              <c:strCache>
                <c:ptCount val="1"/>
                <c:pt idx="0">
                  <c:v>España</c:v>
                </c:pt>
              </c:strCache>
            </c:strRef>
          </c:tx>
          <c:spPr>
            <a:ln w="63500" cmpd="dbl">
              <a:solidFill>
                <a:srgbClr val="FC8004"/>
              </a:solidFill>
            </a:ln>
          </c:spPr>
          <c:marker>
            <c:symbol val="none"/>
          </c:marker>
          <c:cat>
            <c:numRef>
              <c:f>Maddison!$B$8:$BJ$8</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Maddison!$B$12:$BJ$12</c:f>
              <c:numCache>
                <c:formatCode>#,##0</c:formatCode>
                <c:ptCount val="61"/>
                <c:pt idx="0">
                  <c:v>2188.9705659377451</c:v>
                </c:pt>
                <c:pt idx="1">
                  <c:v>2386.4929017976888</c:v>
                </c:pt>
                <c:pt idx="2">
                  <c:v>2558.4704939111812</c:v>
                </c:pt>
                <c:pt idx="3">
                  <c:v>2527.6238183638097</c:v>
                </c:pt>
                <c:pt idx="4">
                  <c:v>2695.5914219113129</c:v>
                </c:pt>
                <c:pt idx="5">
                  <c:v>2778.3249248902025</c:v>
                </c:pt>
                <c:pt idx="6">
                  <c:v>2977.8754231613616</c:v>
                </c:pt>
                <c:pt idx="7">
                  <c:v>3046.1154011307831</c:v>
                </c:pt>
                <c:pt idx="8">
                  <c:v>3149.8175723875011</c:v>
                </c:pt>
                <c:pt idx="9">
                  <c:v>3050.4518883739602</c:v>
                </c:pt>
                <c:pt idx="10">
                  <c:v>3071.6499331439081</c:v>
                </c:pt>
                <c:pt idx="11">
                  <c:v>3436.0394842151604</c:v>
                </c:pt>
                <c:pt idx="12">
                  <c:v>3799.5304008166613</c:v>
                </c:pt>
                <c:pt idx="13">
                  <c:v>4151.3741370698954</c:v>
                </c:pt>
                <c:pt idx="14">
                  <c:v>4514.9372439853705</c:v>
                </c:pt>
                <c:pt idx="15">
                  <c:v>4762.2355846408263</c:v>
                </c:pt>
                <c:pt idx="16">
                  <c:v>5059.7536821718904</c:v>
                </c:pt>
                <c:pt idx="17">
                  <c:v>5334.1105972476635</c:v>
                </c:pt>
                <c:pt idx="18">
                  <c:v>5588.1740714102334</c:v>
                </c:pt>
                <c:pt idx="19">
                  <c:v>6032.0411520152302</c:v>
                </c:pt>
                <c:pt idx="20">
                  <c:v>6319.1336974542364</c:v>
                </c:pt>
                <c:pt idx="21">
                  <c:v>6618.4713953969604</c:v>
                </c:pt>
                <c:pt idx="22">
                  <c:v>7099.2917745204504</c:v>
                </c:pt>
                <c:pt idx="23">
                  <c:v>7661.3421311010716</c:v>
                </c:pt>
                <c:pt idx="24">
                  <c:v>8149.4332967440105</c:v>
                </c:pt>
                <c:pt idx="25">
                  <c:v>8346.301907276651</c:v>
                </c:pt>
                <c:pt idx="26">
                  <c:v>8599.2691568523769</c:v>
                </c:pt>
                <c:pt idx="27">
                  <c:v>8833.0634759461009</c:v>
                </c:pt>
                <c:pt idx="28">
                  <c:v>9022.997021733021</c:v>
                </c:pt>
                <c:pt idx="29">
                  <c:v>9068.0879851280642</c:v>
                </c:pt>
                <c:pt idx="30">
                  <c:v>9202.50979237299</c:v>
                </c:pt>
                <c:pt idx="31">
                  <c:v>9185.7126206596931</c:v>
                </c:pt>
                <c:pt idx="32">
                  <c:v>9293.0026372109241</c:v>
                </c:pt>
                <c:pt idx="33">
                  <c:v>9477.8029196707557</c:v>
                </c:pt>
                <c:pt idx="34">
                  <c:v>9570.975428553149</c:v>
                </c:pt>
                <c:pt idx="35">
                  <c:v>9721.7705748092503</c:v>
                </c:pt>
                <c:pt idx="36">
                  <c:v>9997.9962568548708</c:v>
                </c:pt>
                <c:pt idx="37">
                  <c:v>10520.051824167042</c:v>
                </c:pt>
                <c:pt idx="38">
                  <c:v>11045.995659176613</c:v>
                </c:pt>
                <c:pt idx="39">
                  <c:v>11581.576550095993</c:v>
                </c:pt>
                <c:pt idx="40">
                  <c:v>12054.808890774042</c:v>
                </c:pt>
                <c:pt idx="41">
                  <c:v>12327.06195601531</c:v>
                </c:pt>
                <c:pt idx="42">
                  <c:v>12413.917676939862</c:v>
                </c:pt>
                <c:pt idx="43">
                  <c:v>12261.639422871274</c:v>
                </c:pt>
                <c:pt idx="44">
                  <c:v>12533.812202205516</c:v>
                </c:pt>
                <c:pt idx="45">
                  <c:v>12860.397895744762</c:v>
                </c:pt>
                <c:pt idx="46">
                  <c:v>13152.49525516</c:v>
                </c:pt>
                <c:pt idx="47">
                  <c:v>13643.24990259365</c:v>
                </c:pt>
                <c:pt idx="48">
                  <c:v>14236.246541423914</c:v>
                </c:pt>
                <c:pt idx="49">
                  <c:v>14871.801584766681</c:v>
                </c:pt>
                <c:pt idx="50">
                  <c:v>15621.719678146515</c:v>
                </c:pt>
                <c:pt idx="51">
                  <c:v>16163.327737518784</c:v>
                </c:pt>
                <c:pt idx="52">
                  <c:v>16572.834026818044</c:v>
                </c:pt>
                <c:pt idx="53">
                  <c:v>17059.177824292179</c:v>
                </c:pt>
                <c:pt idx="54">
                  <c:v>17588.189702384116</c:v>
                </c:pt>
                <c:pt idx="55">
                  <c:v>18193.961339328751</c:v>
                </c:pt>
                <c:pt idx="56">
                  <c:v>18895.316239912016</c:v>
                </c:pt>
                <c:pt idx="57">
                  <c:v>19551.158666156127</c:v>
                </c:pt>
                <c:pt idx="58">
                  <c:v>19706.255587191354</c:v>
                </c:pt>
                <c:pt idx="59" formatCode="General">
                  <c:v>18763.51435926494</c:v>
                </c:pt>
                <c:pt idx="60" formatCode="General">
                  <c:v>18609.738850401201</c:v>
                </c:pt>
              </c:numCache>
            </c:numRef>
          </c:val>
          <c:smooth val="0"/>
        </c:ser>
        <c:ser>
          <c:idx val="6"/>
          <c:order val="4"/>
          <c:tx>
            <c:strRef>
              <c:f>Maddison!$A$15</c:f>
              <c:strCache>
                <c:ptCount val="1"/>
                <c:pt idx="0">
                  <c:v>Corea del Sur</c:v>
                </c:pt>
              </c:strCache>
            </c:strRef>
          </c:tx>
          <c:spPr>
            <a:ln w="38100">
              <a:solidFill>
                <a:schemeClr val="tx1"/>
              </a:solidFill>
            </a:ln>
          </c:spPr>
          <c:marker>
            <c:symbol val="star"/>
            <c:size val="5"/>
            <c:spPr>
              <a:noFill/>
              <a:ln>
                <a:solidFill>
                  <a:prstClr val="black"/>
                </a:solidFill>
              </a:ln>
            </c:spPr>
          </c:marker>
          <c:cat>
            <c:numRef>
              <c:f>Maddison!$B$8:$BJ$8</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Maddison!$B$15:$BJ$15</c:f>
              <c:numCache>
                <c:formatCode>#,##0</c:formatCode>
                <c:ptCount val="61"/>
                <c:pt idx="0">
                  <c:v>853.8902207071161</c:v>
                </c:pt>
                <c:pt idx="1">
                  <c:v>787.02104105303908</c:v>
                </c:pt>
                <c:pt idx="2">
                  <c:v>835.27584176705989</c:v>
                </c:pt>
                <c:pt idx="3">
                  <c:v>1071.676293551747</c:v>
                </c:pt>
                <c:pt idx="4">
                  <c:v>1123.9561752110981</c:v>
                </c:pt>
                <c:pt idx="5">
                  <c:v>1168.8564416373879</c:v>
                </c:pt>
                <c:pt idx="6">
                  <c:v>1148.8692323460098</c:v>
                </c:pt>
                <c:pt idx="7">
                  <c:v>1205.6669086668608</c:v>
                </c:pt>
                <c:pt idx="8">
                  <c:v>1233.8292933462151</c:v>
                </c:pt>
                <c:pt idx="9">
                  <c:v>1242.7593101345199</c:v>
                </c:pt>
                <c:pt idx="10">
                  <c:v>1226.3891343415578</c:v>
                </c:pt>
                <c:pt idx="11">
                  <c:v>1246.5915890322115</c:v>
                </c:pt>
                <c:pt idx="12">
                  <c:v>1245.1785666230151</c:v>
                </c:pt>
                <c:pt idx="13">
                  <c:v>1315.5188819239761</c:v>
                </c:pt>
                <c:pt idx="14">
                  <c:v>1389.6512292738491</c:v>
                </c:pt>
                <c:pt idx="15">
                  <c:v>1436.3351332520458</c:v>
                </c:pt>
                <c:pt idx="16">
                  <c:v>1569.3368664220711</c:v>
                </c:pt>
                <c:pt idx="17">
                  <c:v>1644.65168763068</c:v>
                </c:pt>
                <c:pt idx="18">
                  <c:v>1812.0500680977998</c:v>
                </c:pt>
                <c:pt idx="19">
                  <c:v>2040.007608419985</c:v>
                </c:pt>
                <c:pt idx="20">
                  <c:v>2167.3335194318115</c:v>
                </c:pt>
                <c:pt idx="21">
                  <c:v>2332.3601861144061</c:v>
                </c:pt>
                <c:pt idx="22">
                  <c:v>2456.469183703925</c:v>
                </c:pt>
                <c:pt idx="23">
                  <c:v>2824.2596777507097</c:v>
                </c:pt>
                <c:pt idx="24">
                  <c:v>3015.2484722702652</c:v>
                </c:pt>
                <c:pt idx="25">
                  <c:v>3161.7017658229638</c:v>
                </c:pt>
                <c:pt idx="26">
                  <c:v>3476.4082543223649</c:v>
                </c:pt>
                <c:pt idx="27">
                  <c:v>3774.5910637830716</c:v>
                </c:pt>
                <c:pt idx="28">
                  <c:v>4063.913125692241</c:v>
                </c:pt>
                <c:pt idx="29">
                  <c:v>4294.026749080891</c:v>
                </c:pt>
                <c:pt idx="30">
                  <c:v>4114.1013534781241</c:v>
                </c:pt>
                <c:pt idx="31">
                  <c:v>4301.8619425147854</c:v>
                </c:pt>
                <c:pt idx="32">
                  <c:v>4557.2903422672025</c:v>
                </c:pt>
                <c:pt idx="33">
                  <c:v>5006.9656727637757</c:v>
                </c:pt>
                <c:pt idx="34">
                  <c:v>5374.6225808048903</c:v>
                </c:pt>
                <c:pt idx="35">
                  <c:v>5670.3916090771918</c:v>
                </c:pt>
                <c:pt idx="36">
                  <c:v>6262.968894065154</c:v>
                </c:pt>
                <c:pt idx="37">
                  <c:v>6915.9098553649465</c:v>
                </c:pt>
                <c:pt idx="38">
                  <c:v>7620.5895648449959</c:v>
                </c:pt>
                <c:pt idx="39">
                  <c:v>8027.3033522579999</c:v>
                </c:pt>
                <c:pt idx="40">
                  <c:v>8704.4251090529997</c:v>
                </c:pt>
                <c:pt idx="41">
                  <c:v>9404.3049207266431</c:v>
                </c:pt>
                <c:pt idx="42">
                  <c:v>9803.2065972655091</c:v>
                </c:pt>
                <c:pt idx="43">
                  <c:v>10231.867043115019</c:v>
                </c:pt>
                <c:pt idx="44">
                  <c:v>10973.993008059018</c:v>
                </c:pt>
                <c:pt idx="45">
                  <c:v>11850.489017883327</c:v>
                </c:pt>
                <c:pt idx="46">
                  <c:v>12578.661886621183</c:v>
                </c:pt>
                <c:pt idx="47">
                  <c:v>13066.023315022296</c:v>
                </c:pt>
                <c:pt idx="48">
                  <c:v>12281.612788764112</c:v>
                </c:pt>
                <c:pt idx="49">
                  <c:v>13350.034770040396</c:v>
                </c:pt>
                <c:pt idx="50">
                  <c:v>14374.586801270621</c:v>
                </c:pt>
                <c:pt idx="51">
                  <c:v>14947.259846371438</c:v>
                </c:pt>
                <c:pt idx="52">
                  <c:v>15763.573776875497</c:v>
                </c:pt>
                <c:pt idx="53">
                  <c:v>16177.350010326993</c:v>
                </c:pt>
                <c:pt idx="54">
                  <c:v>16873.43966306408</c:v>
                </c:pt>
                <c:pt idx="55">
                  <c:v>17493.058089571503</c:v>
                </c:pt>
                <c:pt idx="56">
                  <c:v>18357.432027941497</c:v>
                </c:pt>
                <c:pt idx="57">
                  <c:v>19243.029057651802</c:v>
                </c:pt>
                <c:pt idx="58">
                  <c:v>19613.847152109724</c:v>
                </c:pt>
                <c:pt idx="59" formatCode="General">
                  <c:v>19591.431260233214</c:v>
                </c:pt>
                <c:pt idx="60" formatCode="General">
                  <c:v>20412.329584189913</c:v>
                </c:pt>
              </c:numCache>
            </c:numRef>
          </c:val>
          <c:smooth val="0"/>
        </c:ser>
        <c:ser>
          <c:idx val="5"/>
          <c:order val="5"/>
          <c:tx>
            <c:strRef>
              <c:f>Maddison!$A$14</c:f>
              <c:strCache>
                <c:ptCount val="1"/>
                <c:pt idx="0">
                  <c:v>Japón</c:v>
                </c:pt>
              </c:strCache>
            </c:strRef>
          </c:tx>
          <c:spPr>
            <a:ln w="53975">
              <a:solidFill>
                <a:srgbClr val="660066"/>
              </a:solidFill>
              <a:prstDash val="sysDot"/>
            </a:ln>
          </c:spPr>
          <c:marker>
            <c:symbol val="none"/>
          </c:marker>
          <c:cat>
            <c:numRef>
              <c:f>Maddison!$B$8:$BJ$8</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Maddison!$B$14:$BJ$14</c:f>
              <c:numCache>
                <c:formatCode>#,##0</c:formatCode>
                <c:ptCount val="61"/>
                <c:pt idx="0">
                  <c:v>1920.7207207207211</c:v>
                </c:pt>
                <c:pt idx="1">
                  <c:v>2125.6085093759507</c:v>
                </c:pt>
                <c:pt idx="2">
                  <c:v>2336.4246820965195</c:v>
                </c:pt>
                <c:pt idx="3">
                  <c:v>2474.3436961037892</c:v>
                </c:pt>
                <c:pt idx="4">
                  <c:v>2581.8698745064612</c:v>
                </c:pt>
                <c:pt idx="5">
                  <c:v>2770.7491371714532</c:v>
                </c:pt>
                <c:pt idx="6">
                  <c:v>2947.8701055396305</c:v>
                </c:pt>
                <c:pt idx="7">
                  <c:v>3135.8733525238822</c:v>
                </c:pt>
                <c:pt idx="8">
                  <c:v>3288.8953216089972</c:v>
                </c:pt>
                <c:pt idx="9">
                  <c:v>3553.9357364986022</c:v>
                </c:pt>
                <c:pt idx="10">
                  <c:v>3986.4328857788587</c:v>
                </c:pt>
                <c:pt idx="11">
                  <c:v>4426.2842242053421</c:v>
                </c:pt>
                <c:pt idx="12">
                  <c:v>4776.5168283411522</c:v>
                </c:pt>
                <c:pt idx="13">
                  <c:v>5128.6442560700734</c:v>
                </c:pt>
                <c:pt idx="14">
                  <c:v>5667.6904578194726</c:v>
                </c:pt>
                <c:pt idx="15">
                  <c:v>5933.7476120909278</c:v>
                </c:pt>
                <c:pt idx="16">
                  <c:v>6505.5315792792244</c:v>
                </c:pt>
                <c:pt idx="17">
                  <c:v>7152.2936227134114</c:v>
                </c:pt>
                <c:pt idx="18">
                  <c:v>7983.3134093113858</c:v>
                </c:pt>
                <c:pt idx="19">
                  <c:v>8874.088897385167</c:v>
                </c:pt>
                <c:pt idx="20">
                  <c:v>9713.9514330029051</c:v>
                </c:pt>
                <c:pt idx="21">
                  <c:v>10040.324215724026</c:v>
                </c:pt>
                <c:pt idx="22">
                  <c:v>10733.599560840017</c:v>
                </c:pt>
                <c:pt idx="23">
                  <c:v>11433.802064833166</c:v>
                </c:pt>
                <c:pt idx="24">
                  <c:v>11144.520200748892</c:v>
                </c:pt>
                <c:pt idx="25">
                  <c:v>11343.781059229359</c:v>
                </c:pt>
                <c:pt idx="26">
                  <c:v>11668.967903931567</c:v>
                </c:pt>
                <c:pt idx="27">
                  <c:v>12063.854975732371</c:v>
                </c:pt>
                <c:pt idx="28">
                  <c:v>12584.878299706463</c:v>
                </c:pt>
                <c:pt idx="29">
                  <c:v>13163.097132669967</c:v>
                </c:pt>
                <c:pt idx="30">
                  <c:v>13427.729937687249</c:v>
                </c:pt>
                <c:pt idx="31">
                  <c:v>13754.451708405097</c:v>
                </c:pt>
                <c:pt idx="32">
                  <c:v>14078.37040258014</c:v>
                </c:pt>
                <c:pt idx="33">
                  <c:v>14306.872890504885</c:v>
                </c:pt>
                <c:pt idx="34">
                  <c:v>14772.586962917891</c:v>
                </c:pt>
                <c:pt idx="35">
                  <c:v>15331.25084080833</c:v>
                </c:pt>
                <c:pt idx="36">
                  <c:v>15679.381063001287</c:v>
                </c:pt>
                <c:pt idx="37">
                  <c:v>16251.293857282768</c:v>
                </c:pt>
                <c:pt idx="38">
                  <c:v>17184.637844274261</c:v>
                </c:pt>
                <c:pt idx="39">
                  <c:v>17942.5136567634</c:v>
                </c:pt>
                <c:pt idx="40">
                  <c:v>18789.07131596643</c:v>
                </c:pt>
                <c:pt idx="41">
                  <c:v>19354.578465298509</c:v>
                </c:pt>
                <c:pt idx="42">
                  <c:v>19482.498448268921</c:v>
                </c:pt>
                <c:pt idx="43">
                  <c:v>19477.665653177297</c:v>
                </c:pt>
                <c:pt idx="44">
                  <c:v>19637.148299110933</c:v>
                </c:pt>
                <c:pt idx="45">
                  <c:v>19979.411246403892</c:v>
                </c:pt>
                <c:pt idx="46">
                  <c:v>20615.693127615796</c:v>
                </c:pt>
                <c:pt idx="47">
                  <c:v>20929.031406352686</c:v>
                </c:pt>
                <c:pt idx="48">
                  <c:v>20266.725713245025</c:v>
                </c:pt>
                <c:pt idx="49">
                  <c:v>20197.676256078688</c:v>
                </c:pt>
                <c:pt idx="50">
                  <c:v>20737.605441532716</c:v>
                </c:pt>
                <c:pt idx="51">
                  <c:v>20736.122924739313</c:v>
                </c:pt>
                <c:pt idx="52">
                  <c:v>20755.273730805817</c:v>
                </c:pt>
                <c:pt idx="53">
                  <c:v>21091.914131817397</c:v>
                </c:pt>
                <c:pt idx="54">
                  <c:v>21576.270787574522</c:v>
                </c:pt>
                <c:pt idx="55">
                  <c:v>21976.391164916848</c:v>
                </c:pt>
                <c:pt idx="56">
                  <c:v>22419.785907540299</c:v>
                </c:pt>
                <c:pt idx="57">
                  <c:v>22950.201282242469</c:v>
                </c:pt>
                <c:pt idx="58">
                  <c:v>22815.512852743384</c:v>
                </c:pt>
                <c:pt idx="59" formatCode="General">
                  <c:v>21652.46949355512</c:v>
                </c:pt>
                <c:pt idx="60" formatCode="General">
                  <c:v>22078.294632478497</c:v>
                </c:pt>
              </c:numCache>
            </c:numRef>
          </c:val>
          <c:smooth val="0"/>
        </c:ser>
        <c:ser>
          <c:idx val="2"/>
          <c:order val="6"/>
          <c:tx>
            <c:strRef>
              <c:f>Maddison!$A$11</c:f>
              <c:strCache>
                <c:ptCount val="1"/>
                <c:pt idx="0">
                  <c:v>Irlanda</c:v>
                </c:pt>
              </c:strCache>
            </c:strRef>
          </c:tx>
          <c:spPr>
            <a:ln w="38100">
              <a:solidFill>
                <a:srgbClr val="2AA82A"/>
              </a:solidFill>
            </a:ln>
          </c:spPr>
          <c:marker>
            <c:symbol val="square"/>
            <c:size val="5"/>
            <c:spPr>
              <a:solidFill>
                <a:srgbClr val="2AA82A"/>
              </a:solidFill>
              <a:ln>
                <a:solidFill>
                  <a:srgbClr val="2AA82A"/>
                </a:solidFill>
              </a:ln>
            </c:spPr>
          </c:marker>
          <c:cat>
            <c:numRef>
              <c:f>Maddison!$B$8:$BJ$8</c:f>
              <c:numCache>
                <c:formatCode>General</c:formatCode>
                <c:ptCount val="6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numCache>
            </c:numRef>
          </c:cat>
          <c:val>
            <c:numRef>
              <c:f>Maddison!$B$11:$BJ$11</c:f>
              <c:numCache>
                <c:formatCode>#,##0</c:formatCode>
                <c:ptCount val="61"/>
                <c:pt idx="0">
                  <c:v>3452.8983624129182</c:v>
                </c:pt>
                <c:pt idx="1">
                  <c:v>3544.0681969553052</c:v>
                </c:pt>
                <c:pt idx="2">
                  <c:v>3642.4226903998297</c:v>
                </c:pt>
                <c:pt idx="3">
                  <c:v>3746.8051386501429</c:v>
                </c:pt>
                <c:pt idx="4">
                  <c:v>3793.9654089238888</c:v>
                </c:pt>
                <c:pt idx="5">
                  <c:v>3920.2601527433771</c:v>
                </c:pt>
                <c:pt idx="6">
                  <c:v>3897.0687535769762</c:v>
                </c:pt>
                <c:pt idx="7">
                  <c:v>3914.2247639165867</c:v>
                </c:pt>
                <c:pt idx="8">
                  <c:v>3869.5124919253649</c:v>
                </c:pt>
                <c:pt idx="9">
                  <c:v>4038.2815443041445</c:v>
                </c:pt>
                <c:pt idx="10">
                  <c:v>4282.1327683616337</c:v>
                </c:pt>
                <c:pt idx="11">
                  <c:v>4508.3915835788102</c:v>
                </c:pt>
                <c:pt idx="12">
                  <c:v>4636.0424028268535</c:v>
                </c:pt>
                <c:pt idx="13">
                  <c:v>4821.4035087719294</c:v>
                </c:pt>
                <c:pt idx="14">
                  <c:v>4985.6843575418989</c:v>
                </c:pt>
                <c:pt idx="15">
                  <c:v>5051.4603616133554</c:v>
                </c:pt>
                <c:pt idx="16">
                  <c:v>5080.4438280166405</c:v>
                </c:pt>
                <c:pt idx="17">
                  <c:v>5351.8844177786968</c:v>
                </c:pt>
                <c:pt idx="18">
                  <c:v>5769.6137339055804</c:v>
                </c:pt>
                <c:pt idx="19">
                  <c:v>6089.3491933278901</c:v>
                </c:pt>
                <c:pt idx="20">
                  <c:v>6199.4508660723404</c:v>
                </c:pt>
                <c:pt idx="21">
                  <c:v>6353.6245509183091</c:v>
                </c:pt>
                <c:pt idx="22">
                  <c:v>6662.8091522285395</c:v>
                </c:pt>
                <c:pt idx="23">
                  <c:v>6866.7838084081695</c:v>
                </c:pt>
                <c:pt idx="24">
                  <c:v>7042.4428653735358</c:v>
                </c:pt>
                <c:pt idx="25">
                  <c:v>7316.2748245365556</c:v>
                </c:pt>
                <c:pt idx="26">
                  <c:v>7302.4970568188337</c:v>
                </c:pt>
                <c:pt idx="27">
                  <c:v>7795.4705217152114</c:v>
                </c:pt>
                <c:pt idx="28">
                  <c:v>8249.8491249244034</c:v>
                </c:pt>
                <c:pt idx="29">
                  <c:v>8366.4865506798851</c:v>
                </c:pt>
                <c:pt idx="30">
                  <c:v>8540.7233166715669</c:v>
                </c:pt>
                <c:pt idx="31">
                  <c:v>8716.0945577045968</c:v>
                </c:pt>
                <c:pt idx="32">
                  <c:v>8821.2643678162549</c:v>
                </c:pt>
                <c:pt idx="33">
                  <c:v>8739.7260273972606</c:v>
                </c:pt>
                <c:pt idx="34">
                  <c:v>9055.5398129781806</c:v>
                </c:pt>
                <c:pt idx="35">
                  <c:v>9305.9322033898297</c:v>
                </c:pt>
                <c:pt idx="36">
                  <c:v>9264.7931083181484</c:v>
                </c:pt>
                <c:pt idx="37">
                  <c:v>9698.2965620497744</c:v>
                </c:pt>
                <c:pt idx="38">
                  <c:v>10234.304170444129</c:v>
                </c:pt>
                <c:pt idx="39">
                  <c:v>10879.824661277467</c:v>
                </c:pt>
                <c:pt idx="40">
                  <c:v>11817.741291830755</c:v>
                </c:pt>
                <c:pt idx="41">
                  <c:v>11968.773344676974</c:v>
                </c:pt>
                <c:pt idx="42">
                  <c:v>12275.083900023405</c:v>
                </c:pt>
                <c:pt idx="43">
                  <c:v>12533.07032881421</c:v>
                </c:pt>
                <c:pt idx="44">
                  <c:v>13191.078115681385</c:v>
                </c:pt>
                <c:pt idx="45">
                  <c:v>14388.531720851281</c:v>
                </c:pt>
                <c:pt idx="46">
                  <c:v>15480.997778003179</c:v>
                </c:pt>
                <c:pt idx="47">
                  <c:v>17142.896548747696</c:v>
                </c:pt>
                <c:pt idx="48">
                  <c:v>18265.136997293357</c:v>
                </c:pt>
                <c:pt idx="49">
                  <c:v>19921.650945924433</c:v>
                </c:pt>
                <c:pt idx="50">
                  <c:v>21551.339903842039</c:v>
                </c:pt>
                <c:pt idx="51">
                  <c:v>22605.067763573901</c:v>
                </c:pt>
                <c:pt idx="52">
                  <c:v>23822.713967345509</c:v>
                </c:pt>
                <c:pt idx="53">
                  <c:v>24601.537758570696</c:v>
                </c:pt>
                <c:pt idx="54">
                  <c:v>25379.399923114866</c:v>
                </c:pt>
                <c:pt idx="55">
                  <c:v>26643.334771032296</c:v>
                </c:pt>
                <c:pt idx="56">
                  <c:v>27760.333904857696</c:v>
                </c:pt>
                <c:pt idx="57">
                  <c:v>29090.410860225362</c:v>
                </c:pt>
                <c:pt idx="58">
                  <c:v>27898.383082871303</c:v>
                </c:pt>
                <c:pt idx="59" formatCode="General">
                  <c:v>25841.711095089679</c:v>
                </c:pt>
                <c:pt idx="60" formatCode="General">
                  <c:v>25366.277335288931</c:v>
                </c:pt>
              </c:numCache>
            </c:numRef>
          </c:val>
          <c:smooth val="0"/>
        </c:ser>
        <c:dLbls>
          <c:showLegendKey val="0"/>
          <c:showVal val="0"/>
          <c:showCatName val="0"/>
          <c:showSerName val="0"/>
          <c:showPercent val="0"/>
          <c:showBubbleSize val="0"/>
        </c:dLbls>
        <c:marker val="1"/>
        <c:smooth val="0"/>
        <c:axId val="89652224"/>
        <c:axId val="91563136"/>
      </c:lineChart>
      <c:catAx>
        <c:axId val="89652224"/>
        <c:scaling>
          <c:orientation val="minMax"/>
        </c:scaling>
        <c:delete val="0"/>
        <c:axPos val="b"/>
        <c:numFmt formatCode="General" sourceLinked="1"/>
        <c:majorTickMark val="out"/>
        <c:minorTickMark val="none"/>
        <c:tickLblPos val="nextTo"/>
        <c:txPr>
          <a:bodyPr rot="-5400000" vert="horz"/>
          <a:lstStyle/>
          <a:p>
            <a:pPr>
              <a:defRPr lang="es-MX"/>
            </a:pPr>
            <a:endParaRPr lang="es-MX"/>
          </a:p>
        </c:txPr>
        <c:crossAx val="91563136"/>
        <c:crosses val="autoZero"/>
        <c:auto val="1"/>
        <c:lblAlgn val="ctr"/>
        <c:lblOffset val="100"/>
        <c:noMultiLvlLbl val="0"/>
      </c:catAx>
      <c:valAx>
        <c:axId val="91563136"/>
        <c:scaling>
          <c:orientation val="minMax"/>
        </c:scaling>
        <c:delete val="0"/>
        <c:axPos val="l"/>
        <c:numFmt formatCode="#,##0" sourceLinked="1"/>
        <c:majorTickMark val="out"/>
        <c:minorTickMark val="none"/>
        <c:tickLblPos val="nextTo"/>
        <c:txPr>
          <a:bodyPr/>
          <a:lstStyle/>
          <a:p>
            <a:pPr>
              <a:defRPr lang="es-MX"/>
            </a:pPr>
            <a:endParaRPr lang="es-MX"/>
          </a:p>
        </c:txPr>
        <c:crossAx val="89652224"/>
        <c:crosses val="autoZero"/>
        <c:crossBetween val="between"/>
      </c:valAx>
      <c:spPr>
        <a:noFill/>
        <a:ln w="25400">
          <a:noFill/>
        </a:ln>
      </c:spPr>
    </c:plotArea>
    <c:legend>
      <c:legendPos val="b"/>
      <c:overlay val="0"/>
      <c:txPr>
        <a:bodyPr/>
        <a:lstStyle/>
        <a:p>
          <a:pPr>
            <a:defRPr lang="es-MX"/>
          </a:pPr>
          <a:endParaRPr lang="es-MX"/>
        </a:p>
      </c:txPr>
    </c:legend>
    <c:plotVisOnly val="1"/>
    <c:dispBlanksAs val="gap"/>
    <c:showDLblsOverMax val="0"/>
  </c:chart>
  <c:spPr>
    <a:noFill/>
    <a:ln>
      <a:noFill/>
    </a:ln>
  </c:spPr>
  <c:txPr>
    <a:bodyPr/>
    <a:lstStyle/>
    <a:p>
      <a:pPr>
        <a:defRPr b="1"/>
      </a:pPr>
      <a:endParaRPr lang="es-MX"/>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4851616669965731E-2"/>
          <c:y val="2.1788353169427409E-2"/>
          <c:w val="0.9138425531976575"/>
          <c:h val="0.8358968644453566"/>
        </c:manualLayout>
      </c:layout>
      <c:lineChart>
        <c:grouping val="standard"/>
        <c:varyColors val="0"/>
        <c:ser>
          <c:idx val="0"/>
          <c:order val="0"/>
          <c:tx>
            <c:strRef>
              <c:f>Hoja1!$B$3</c:f>
              <c:strCache>
                <c:ptCount val="1"/>
                <c:pt idx="0">
                  <c:v>ICTPC</c:v>
                </c:pt>
              </c:strCache>
            </c:strRef>
          </c:tx>
          <c:spPr>
            <a:ln w="31750">
              <a:solidFill>
                <a:srgbClr val="8AAC46"/>
              </a:solidFill>
            </a:ln>
          </c:spPr>
          <c:marker>
            <c:spPr>
              <a:solidFill>
                <a:srgbClr val="8AAC46"/>
              </a:solidFill>
              <a:ln>
                <a:solidFill>
                  <a:srgbClr val="8AAC46"/>
                </a:solidFill>
              </a:ln>
            </c:spPr>
          </c:marker>
          <c:cat>
            <c:numRef>
              <c:f>Hoja1!$C$2:$O$2</c:f>
              <c:numCache>
                <c:formatCode>General</c:formatCode>
                <c:ptCount val="13"/>
                <c:pt idx="0">
                  <c:v>1984</c:v>
                </c:pt>
                <c:pt idx="1">
                  <c:v>1989</c:v>
                </c:pt>
                <c:pt idx="2">
                  <c:v>1992</c:v>
                </c:pt>
                <c:pt idx="3">
                  <c:v>1994</c:v>
                </c:pt>
                <c:pt idx="4">
                  <c:v>1996</c:v>
                </c:pt>
                <c:pt idx="5">
                  <c:v>1998</c:v>
                </c:pt>
                <c:pt idx="6">
                  <c:v>2000</c:v>
                </c:pt>
                <c:pt idx="7">
                  <c:v>2002</c:v>
                </c:pt>
                <c:pt idx="8">
                  <c:v>2004</c:v>
                </c:pt>
                <c:pt idx="9">
                  <c:v>2005</c:v>
                </c:pt>
                <c:pt idx="10">
                  <c:v>2006</c:v>
                </c:pt>
                <c:pt idx="11">
                  <c:v>2008</c:v>
                </c:pt>
                <c:pt idx="12">
                  <c:v>2010</c:v>
                </c:pt>
              </c:numCache>
            </c:numRef>
          </c:cat>
          <c:val>
            <c:numRef>
              <c:f>Hoja1!$C$3:$O$3</c:f>
              <c:numCache>
                <c:formatCode>0.0000</c:formatCode>
                <c:ptCount val="13"/>
                <c:pt idx="0">
                  <c:v>0.49220214000000001</c:v>
                </c:pt>
                <c:pt idx="1">
                  <c:v>0.54213741999999998</c:v>
                </c:pt>
                <c:pt idx="2">
                  <c:v>0.53751609999999594</c:v>
                </c:pt>
                <c:pt idx="3">
                  <c:v>0.5461435</c:v>
                </c:pt>
                <c:pt idx="4">
                  <c:v>0.52615249999999958</c:v>
                </c:pt>
                <c:pt idx="5">
                  <c:v>0.54816589999999998</c:v>
                </c:pt>
                <c:pt idx="6">
                  <c:v>0.54622729999999997</c:v>
                </c:pt>
                <c:pt idx="7">
                  <c:v>0.51524440000000005</c:v>
                </c:pt>
                <c:pt idx="8">
                  <c:v>0.52316439999999687</c:v>
                </c:pt>
                <c:pt idx="9">
                  <c:v>0.5258197999999995</c:v>
                </c:pt>
                <c:pt idx="10">
                  <c:v>0.51517659999999688</c:v>
                </c:pt>
                <c:pt idx="11">
                  <c:v>0.5223350999999995</c:v>
                </c:pt>
                <c:pt idx="12">
                  <c:v>0.49528610000000156</c:v>
                </c:pt>
              </c:numCache>
            </c:numRef>
          </c:val>
          <c:smooth val="0"/>
        </c:ser>
        <c:ser>
          <c:idx val="1"/>
          <c:order val="1"/>
          <c:tx>
            <c:strRef>
              <c:f>Hoja1!$B$4</c:f>
              <c:strCache>
                <c:ptCount val="1"/>
                <c:pt idx="0">
                  <c:v>IMPC</c:v>
                </c:pt>
              </c:strCache>
            </c:strRef>
          </c:tx>
          <c:spPr>
            <a:ln w="25400">
              <a:solidFill>
                <a:srgbClr val="C0504D"/>
              </a:solidFill>
            </a:ln>
          </c:spPr>
          <c:marker>
            <c:symbol val="diamond"/>
            <c:size val="9"/>
            <c:spPr>
              <a:solidFill>
                <a:srgbClr val="C0504D"/>
              </a:solidFill>
              <a:ln>
                <a:solidFill>
                  <a:srgbClr val="C0504D"/>
                </a:solidFill>
              </a:ln>
            </c:spPr>
          </c:marker>
          <c:cat>
            <c:numRef>
              <c:f>Hoja1!$C$2:$O$2</c:f>
              <c:numCache>
                <c:formatCode>General</c:formatCode>
                <c:ptCount val="13"/>
                <c:pt idx="0">
                  <c:v>1984</c:v>
                </c:pt>
                <c:pt idx="1">
                  <c:v>1989</c:v>
                </c:pt>
                <c:pt idx="2">
                  <c:v>1992</c:v>
                </c:pt>
                <c:pt idx="3">
                  <c:v>1994</c:v>
                </c:pt>
                <c:pt idx="4">
                  <c:v>1996</c:v>
                </c:pt>
                <c:pt idx="5">
                  <c:v>1998</c:v>
                </c:pt>
                <c:pt idx="6">
                  <c:v>2000</c:v>
                </c:pt>
                <c:pt idx="7">
                  <c:v>2002</c:v>
                </c:pt>
                <c:pt idx="8">
                  <c:v>2004</c:v>
                </c:pt>
                <c:pt idx="9">
                  <c:v>2005</c:v>
                </c:pt>
                <c:pt idx="10">
                  <c:v>2006</c:v>
                </c:pt>
                <c:pt idx="11">
                  <c:v>2008</c:v>
                </c:pt>
                <c:pt idx="12">
                  <c:v>2010</c:v>
                </c:pt>
              </c:numCache>
            </c:numRef>
          </c:cat>
          <c:val>
            <c:numRef>
              <c:f>Hoja1!$C$4:$O$4</c:f>
              <c:numCache>
                <c:formatCode>0.0000</c:formatCode>
                <c:ptCount val="13"/>
                <c:pt idx="0">
                  <c:v>0.50985630999999687</c:v>
                </c:pt>
                <c:pt idx="1">
                  <c:v>0.54857243999999949</c:v>
                </c:pt>
                <c:pt idx="2">
                  <c:v>0.56039369999999999</c:v>
                </c:pt>
                <c:pt idx="3">
                  <c:v>0.57377330000000004</c:v>
                </c:pt>
                <c:pt idx="4">
                  <c:v>0.55090320000000004</c:v>
                </c:pt>
                <c:pt idx="5">
                  <c:v>0.57578819999999997</c:v>
                </c:pt>
                <c:pt idx="6">
                  <c:v>0.56109880000000312</c:v>
                </c:pt>
                <c:pt idx="7">
                  <c:v>0.5331070999999995</c:v>
                </c:pt>
                <c:pt idx="8">
                  <c:v>0.53981629999999958</c:v>
                </c:pt>
                <c:pt idx="9">
                  <c:v>0.54397059999999997</c:v>
                </c:pt>
                <c:pt idx="10">
                  <c:v>0.53001549999999997</c:v>
                </c:pt>
                <c:pt idx="11">
                  <c:v>0.54708769999999951</c:v>
                </c:pt>
                <c:pt idx="12">
                  <c:v>0.5186847</c:v>
                </c:pt>
              </c:numCache>
            </c:numRef>
          </c:val>
          <c:smooth val="0"/>
        </c:ser>
        <c:ser>
          <c:idx val="2"/>
          <c:order val="2"/>
          <c:tx>
            <c:strRef>
              <c:f>Hoja1!$B$5</c:f>
              <c:strCache>
                <c:ptCount val="1"/>
                <c:pt idx="0">
                  <c:v>ICTPC por persona</c:v>
                </c:pt>
              </c:strCache>
            </c:strRef>
          </c:tx>
          <c:spPr>
            <a:ln w="31750">
              <a:solidFill>
                <a:srgbClr val="765B97"/>
              </a:solidFill>
            </a:ln>
          </c:spPr>
          <c:marker>
            <c:symbol val="diamond"/>
            <c:size val="9"/>
            <c:spPr>
              <a:solidFill>
                <a:srgbClr val="765B97"/>
              </a:solidFill>
              <a:ln>
                <a:solidFill>
                  <a:srgbClr val="765B97"/>
                </a:solidFill>
              </a:ln>
            </c:spPr>
          </c:marker>
          <c:cat>
            <c:numRef>
              <c:f>Hoja1!$C$2:$O$2</c:f>
              <c:numCache>
                <c:formatCode>General</c:formatCode>
                <c:ptCount val="13"/>
                <c:pt idx="0">
                  <c:v>1984</c:v>
                </c:pt>
                <c:pt idx="1">
                  <c:v>1989</c:v>
                </c:pt>
                <c:pt idx="2">
                  <c:v>1992</c:v>
                </c:pt>
                <c:pt idx="3">
                  <c:v>1994</c:v>
                </c:pt>
                <c:pt idx="4">
                  <c:v>1996</c:v>
                </c:pt>
                <c:pt idx="5">
                  <c:v>1998</c:v>
                </c:pt>
                <c:pt idx="6">
                  <c:v>2000</c:v>
                </c:pt>
                <c:pt idx="7">
                  <c:v>2002</c:v>
                </c:pt>
                <c:pt idx="8">
                  <c:v>2004</c:v>
                </c:pt>
                <c:pt idx="9">
                  <c:v>2005</c:v>
                </c:pt>
                <c:pt idx="10">
                  <c:v>2006</c:v>
                </c:pt>
                <c:pt idx="11">
                  <c:v>2008</c:v>
                </c:pt>
                <c:pt idx="12">
                  <c:v>2010</c:v>
                </c:pt>
              </c:numCache>
            </c:numRef>
          </c:cat>
          <c:val>
            <c:numRef>
              <c:f>Hoja1!$C$5:$O$5</c:f>
              <c:numCache>
                <c:formatCode>0.0000</c:formatCode>
                <c:ptCount val="13"/>
                <c:pt idx="0">
                  <c:v>0.48016763000000001</c:v>
                </c:pt>
                <c:pt idx="1">
                  <c:v>0.52261133999999998</c:v>
                </c:pt>
                <c:pt idx="2">
                  <c:v>0.52453259999999513</c:v>
                </c:pt>
                <c:pt idx="3">
                  <c:v>0.53415639999999687</c:v>
                </c:pt>
                <c:pt idx="4">
                  <c:v>0.51758629999999628</c:v>
                </c:pt>
                <c:pt idx="5">
                  <c:v>0.52739360000000002</c:v>
                </c:pt>
                <c:pt idx="6">
                  <c:v>0.52988239999999687</c:v>
                </c:pt>
                <c:pt idx="7">
                  <c:v>0.49958950000000185</c:v>
                </c:pt>
                <c:pt idx="8">
                  <c:v>0.49803600000000031</c:v>
                </c:pt>
                <c:pt idx="9">
                  <c:v>0.50616449999999957</c:v>
                </c:pt>
                <c:pt idx="10">
                  <c:v>0.49431500000000156</c:v>
                </c:pt>
                <c:pt idx="11">
                  <c:v>0.49808570000000185</c:v>
                </c:pt>
                <c:pt idx="12">
                  <c:v>0.47368150000000031</c:v>
                </c:pt>
              </c:numCache>
            </c:numRef>
          </c:val>
          <c:smooth val="0"/>
        </c:ser>
        <c:ser>
          <c:idx val="3"/>
          <c:order val="3"/>
          <c:tx>
            <c:strRef>
              <c:f>Hoja1!$B$6</c:f>
              <c:strCache>
                <c:ptCount val="1"/>
                <c:pt idx="0">
                  <c:v>IMPC por persona</c:v>
                </c:pt>
              </c:strCache>
            </c:strRef>
          </c:tx>
          <c:spPr>
            <a:ln w="31750">
              <a:solidFill>
                <a:srgbClr val="4376B3"/>
              </a:solidFill>
            </a:ln>
          </c:spPr>
          <c:marker>
            <c:symbol val="diamond"/>
            <c:size val="9"/>
            <c:spPr>
              <a:solidFill>
                <a:srgbClr val="4376B3"/>
              </a:solidFill>
              <a:ln>
                <a:solidFill>
                  <a:srgbClr val="4376B3"/>
                </a:solidFill>
              </a:ln>
            </c:spPr>
          </c:marker>
          <c:cat>
            <c:numRef>
              <c:f>Hoja1!$C$2:$O$2</c:f>
              <c:numCache>
                <c:formatCode>General</c:formatCode>
                <c:ptCount val="13"/>
                <c:pt idx="0">
                  <c:v>1984</c:v>
                </c:pt>
                <c:pt idx="1">
                  <c:v>1989</c:v>
                </c:pt>
                <c:pt idx="2">
                  <c:v>1992</c:v>
                </c:pt>
                <c:pt idx="3">
                  <c:v>1994</c:v>
                </c:pt>
                <c:pt idx="4">
                  <c:v>1996</c:v>
                </c:pt>
                <c:pt idx="5">
                  <c:v>1998</c:v>
                </c:pt>
                <c:pt idx="6">
                  <c:v>2000</c:v>
                </c:pt>
                <c:pt idx="7">
                  <c:v>2002</c:v>
                </c:pt>
                <c:pt idx="8">
                  <c:v>2004</c:v>
                </c:pt>
                <c:pt idx="9">
                  <c:v>2005</c:v>
                </c:pt>
                <c:pt idx="10">
                  <c:v>2006</c:v>
                </c:pt>
                <c:pt idx="11">
                  <c:v>2008</c:v>
                </c:pt>
                <c:pt idx="12">
                  <c:v>2010</c:v>
                </c:pt>
              </c:numCache>
            </c:numRef>
          </c:cat>
          <c:val>
            <c:numRef>
              <c:f>Hoja1!$C$6:$O$6</c:f>
              <c:numCache>
                <c:formatCode>0.0000</c:formatCode>
                <c:ptCount val="13"/>
                <c:pt idx="0">
                  <c:v>0.48936204000000139</c:v>
                </c:pt>
                <c:pt idx="1">
                  <c:v>0.53213445000000004</c:v>
                </c:pt>
                <c:pt idx="2">
                  <c:v>0.5450138999999995</c:v>
                </c:pt>
                <c:pt idx="3">
                  <c:v>0.55809059999999999</c:v>
                </c:pt>
                <c:pt idx="4">
                  <c:v>0.54076009999999997</c:v>
                </c:pt>
                <c:pt idx="5">
                  <c:v>0.54855569999999998</c:v>
                </c:pt>
                <c:pt idx="6">
                  <c:v>0.53959029999999997</c:v>
                </c:pt>
                <c:pt idx="7">
                  <c:v>0.51334919999999951</c:v>
                </c:pt>
                <c:pt idx="8">
                  <c:v>0.50849860000000002</c:v>
                </c:pt>
                <c:pt idx="9">
                  <c:v>0.51832520000000004</c:v>
                </c:pt>
                <c:pt idx="10">
                  <c:v>0.50578999999999996</c:v>
                </c:pt>
                <c:pt idx="11">
                  <c:v>0.51604150000000004</c:v>
                </c:pt>
                <c:pt idx="12">
                  <c:v>0.49302980000000185</c:v>
                </c:pt>
              </c:numCache>
            </c:numRef>
          </c:val>
          <c:smooth val="0"/>
        </c:ser>
        <c:ser>
          <c:idx val="4"/>
          <c:order val="4"/>
          <c:tx>
            <c:v>ICTPC </c:v>
          </c:tx>
          <c:spPr>
            <a:ln w="50800">
              <a:solidFill>
                <a:srgbClr val="67B5BD"/>
              </a:solidFill>
            </a:ln>
            <a:effectLst>
              <a:outerShdw blurRad="50800" dist="38100" dir="8100000" algn="tr" rotWithShape="0">
                <a:prstClr val="black">
                  <a:alpha val="40000"/>
                </a:prstClr>
              </a:outerShdw>
            </a:effectLst>
          </c:spPr>
          <c:marker>
            <c:symbol val="diamond"/>
            <c:size val="9"/>
            <c:spPr>
              <a:solidFill>
                <a:srgbClr val="67B5BD"/>
              </a:solidFill>
              <a:ln>
                <a:solidFill>
                  <a:srgbClr val="67B5BD"/>
                </a:solidFill>
              </a:ln>
              <a:effectLst>
                <a:outerShdw blurRad="50800" dist="38100" dir="8100000" algn="tr" rotWithShape="0">
                  <a:prstClr val="black">
                    <a:alpha val="40000"/>
                  </a:prstClr>
                </a:outerShdw>
              </a:effectLst>
            </c:spPr>
          </c:marker>
          <c:cat>
            <c:numRef>
              <c:f>Hoja1!$C$2:$O$2</c:f>
              <c:numCache>
                <c:formatCode>General</c:formatCode>
                <c:ptCount val="13"/>
                <c:pt idx="0">
                  <c:v>1984</c:v>
                </c:pt>
                <c:pt idx="1">
                  <c:v>1989</c:v>
                </c:pt>
                <c:pt idx="2">
                  <c:v>1992</c:v>
                </c:pt>
                <c:pt idx="3">
                  <c:v>1994</c:v>
                </c:pt>
                <c:pt idx="4">
                  <c:v>1996</c:v>
                </c:pt>
                <c:pt idx="5">
                  <c:v>1998</c:v>
                </c:pt>
                <c:pt idx="6">
                  <c:v>2000</c:v>
                </c:pt>
                <c:pt idx="7">
                  <c:v>2002</c:v>
                </c:pt>
                <c:pt idx="8">
                  <c:v>2004</c:v>
                </c:pt>
                <c:pt idx="9">
                  <c:v>2005</c:v>
                </c:pt>
                <c:pt idx="10">
                  <c:v>2006</c:v>
                </c:pt>
                <c:pt idx="11">
                  <c:v>2008</c:v>
                </c:pt>
                <c:pt idx="12">
                  <c:v>2010</c:v>
                </c:pt>
              </c:numCache>
            </c:numRef>
          </c:cat>
          <c:val>
            <c:numRef>
              <c:f>Hoja1!$C$7:$O$7</c:f>
              <c:numCache>
                <c:formatCode>General</c:formatCode>
                <c:ptCount val="13"/>
                <c:pt idx="11" formatCode="0.000">
                  <c:v>0.51</c:v>
                </c:pt>
                <c:pt idx="12" formatCode="0.000">
                  <c:v>0.51</c:v>
                </c:pt>
              </c:numCache>
            </c:numRef>
          </c:val>
          <c:smooth val="0"/>
        </c:ser>
        <c:ser>
          <c:idx val="5"/>
          <c:order val="5"/>
          <c:tx>
            <c:v>INTPC</c:v>
          </c:tx>
          <c:spPr>
            <a:ln w="50800">
              <a:solidFill>
                <a:srgbClr val="F69544"/>
              </a:solidFill>
              <a:prstDash val="sysDash"/>
            </a:ln>
            <a:effectLst>
              <a:outerShdw blurRad="50800" dist="38100" dir="8100000" algn="tr" rotWithShape="0">
                <a:prstClr val="black">
                  <a:alpha val="40000"/>
                </a:prstClr>
              </a:outerShdw>
            </a:effectLst>
          </c:spPr>
          <c:marker>
            <c:symbol val="diamond"/>
            <c:size val="9"/>
            <c:spPr>
              <a:solidFill>
                <a:srgbClr val="F69544"/>
              </a:solidFill>
              <a:ln>
                <a:solidFill>
                  <a:srgbClr val="F69544"/>
                </a:solidFill>
              </a:ln>
              <a:effectLst>
                <a:outerShdw blurRad="50800" dist="38100" dir="8100000" algn="tr" rotWithShape="0">
                  <a:prstClr val="black">
                    <a:alpha val="40000"/>
                  </a:prstClr>
                </a:outerShdw>
              </a:effectLst>
            </c:spPr>
          </c:marker>
          <c:dPt>
            <c:idx val="3"/>
            <c:marker>
              <c:symbol val="none"/>
            </c:marker>
            <c:bubble3D val="0"/>
          </c:dPt>
          <c:dPt>
            <c:idx val="4"/>
            <c:marker>
              <c:symbol val="none"/>
            </c:marker>
            <c:bubble3D val="0"/>
          </c:dPt>
          <c:dPt>
            <c:idx val="5"/>
            <c:marker>
              <c:symbol val="none"/>
            </c:marker>
            <c:bubble3D val="0"/>
          </c:dPt>
          <c:dPt>
            <c:idx val="6"/>
            <c:marker>
              <c:symbol val="diamond"/>
              <c:size val="10"/>
            </c:marker>
            <c:bubble3D val="0"/>
          </c:dPt>
          <c:dPt>
            <c:idx val="7"/>
            <c:marker>
              <c:symbol val="none"/>
            </c:marker>
            <c:bubble3D val="0"/>
          </c:dPt>
          <c:dPt>
            <c:idx val="8"/>
            <c:marker>
              <c:symbol val="none"/>
            </c:marker>
            <c:bubble3D val="0"/>
          </c:dPt>
          <c:dPt>
            <c:idx val="9"/>
            <c:marker>
              <c:symbol val="none"/>
            </c:marker>
            <c:bubble3D val="0"/>
          </c:dPt>
          <c:dPt>
            <c:idx val="11"/>
            <c:bubble3D val="0"/>
            <c:spPr>
              <a:ln w="50800">
                <a:solidFill>
                  <a:srgbClr val="F69544"/>
                </a:solidFill>
                <a:prstDash val="solid"/>
              </a:ln>
              <a:effectLst>
                <a:outerShdw blurRad="50800" dist="38100" dir="8100000" algn="tr" rotWithShape="0">
                  <a:prstClr val="black">
                    <a:alpha val="40000"/>
                  </a:prstClr>
                </a:outerShdw>
              </a:effectLst>
            </c:spPr>
          </c:dPt>
          <c:dPt>
            <c:idx val="12"/>
            <c:bubble3D val="0"/>
            <c:spPr>
              <a:ln w="50800">
                <a:solidFill>
                  <a:srgbClr val="F69544"/>
                </a:solidFill>
                <a:prstDash val="solid"/>
              </a:ln>
              <a:effectLst>
                <a:outerShdw blurRad="50800" dist="38100" dir="8100000" algn="tr" rotWithShape="0">
                  <a:prstClr val="black">
                    <a:alpha val="40000"/>
                  </a:prstClr>
                </a:outerShdw>
              </a:effectLst>
            </c:spPr>
          </c:dPt>
          <c:val>
            <c:numRef>
              <c:f>Hoja1!$C$8:$O$8</c:f>
              <c:numCache>
                <c:formatCode>General</c:formatCode>
                <c:ptCount val="13"/>
                <c:pt idx="2" formatCode="0.000">
                  <c:v>0.54300000000000004</c:v>
                </c:pt>
                <c:pt idx="3" formatCode="0.000">
                  <c:v>0.54525000000000001</c:v>
                </c:pt>
                <c:pt idx="4" formatCode="0.000">
                  <c:v>0.54749999999999999</c:v>
                </c:pt>
                <c:pt idx="5" formatCode="0.000">
                  <c:v>0.54975000000000063</c:v>
                </c:pt>
                <c:pt idx="6" formatCode="0.000">
                  <c:v>0.55200000000000005</c:v>
                </c:pt>
                <c:pt idx="7" formatCode="0.000">
                  <c:v>0.54300000000000004</c:v>
                </c:pt>
                <c:pt idx="8" formatCode="0.000">
                  <c:v>0.53400000000000003</c:v>
                </c:pt>
                <c:pt idx="9" formatCode="0.000">
                  <c:v>0.52500000000000002</c:v>
                </c:pt>
                <c:pt idx="10" formatCode="0.000">
                  <c:v>0.51600000000000001</c:v>
                </c:pt>
                <c:pt idx="11" formatCode="0.000">
                  <c:v>0.52828199999999959</c:v>
                </c:pt>
                <c:pt idx="12" formatCode="0.000">
                  <c:v>0.5010519999999995</c:v>
                </c:pt>
              </c:numCache>
            </c:numRef>
          </c:val>
          <c:smooth val="0"/>
        </c:ser>
        <c:dLbls>
          <c:showLegendKey val="0"/>
          <c:showVal val="0"/>
          <c:showCatName val="0"/>
          <c:showSerName val="0"/>
          <c:showPercent val="0"/>
          <c:showBubbleSize val="0"/>
        </c:dLbls>
        <c:marker val="1"/>
        <c:smooth val="0"/>
        <c:axId val="109166976"/>
        <c:axId val="109168512"/>
      </c:lineChart>
      <c:catAx>
        <c:axId val="109166976"/>
        <c:scaling>
          <c:orientation val="minMax"/>
        </c:scaling>
        <c:delete val="0"/>
        <c:axPos val="b"/>
        <c:numFmt formatCode="General" sourceLinked="1"/>
        <c:majorTickMark val="out"/>
        <c:minorTickMark val="none"/>
        <c:tickLblPos val="nextTo"/>
        <c:crossAx val="109168512"/>
        <c:crosses val="autoZero"/>
        <c:auto val="1"/>
        <c:lblAlgn val="ctr"/>
        <c:lblOffset val="100"/>
        <c:noMultiLvlLbl val="0"/>
      </c:catAx>
      <c:valAx>
        <c:axId val="109168512"/>
        <c:scaling>
          <c:orientation val="minMax"/>
          <c:max val="0.65000000000000335"/>
          <c:min val="0.4"/>
        </c:scaling>
        <c:delete val="0"/>
        <c:axPos val="l"/>
        <c:majorGridlines/>
        <c:numFmt formatCode="0.000" sourceLinked="0"/>
        <c:majorTickMark val="out"/>
        <c:minorTickMark val="none"/>
        <c:tickLblPos val="nextTo"/>
        <c:crossAx val="109166976"/>
        <c:crosses val="autoZero"/>
        <c:crossBetween val="between"/>
      </c:valAx>
    </c:plotArea>
    <c:legend>
      <c:legendPos val="b"/>
      <c:layout>
        <c:manualLayout>
          <c:xMode val="edge"/>
          <c:yMode val="edge"/>
          <c:x val="5.5085796127468823E-3"/>
          <c:y val="0.94203713453051963"/>
          <c:w val="0.98131190205938734"/>
          <c:h val="4.3522038180637733E-2"/>
        </c:manualLayout>
      </c:layout>
      <c:overlay val="0"/>
      <c:txPr>
        <a:bodyPr/>
        <a:lstStyle/>
        <a:p>
          <a:pPr>
            <a:defRPr sz="1100"/>
          </a:pPr>
          <a:endParaRPr lang="es-MX"/>
        </a:p>
      </c:txPr>
    </c:legend>
    <c:plotVisOnly val="1"/>
    <c:dispBlanksAs val="gap"/>
    <c:showDLblsOverMax val="0"/>
  </c:chart>
  <c:spPr>
    <a:noFill/>
    <a:ln>
      <a:noFill/>
    </a:ln>
  </c:spPr>
  <c:txPr>
    <a:bodyPr/>
    <a:lstStyle/>
    <a:p>
      <a:pPr>
        <a:defRPr sz="1200" b="1">
          <a:latin typeface="Calibri" pitchFamily="34" charset="0"/>
        </a:defRPr>
      </a:pPr>
      <a:endParaRPr lang="es-MX"/>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0.32158</cdr:x>
      <cdr:y>0.00779</cdr:y>
    </cdr:from>
    <cdr:to>
      <cdr:x>0.67012</cdr:x>
      <cdr:y>0.06905</cdr:y>
    </cdr:to>
    <cdr:sp macro="" textlink="">
      <cdr:nvSpPr>
        <cdr:cNvPr id="9" name="8 CuadroTexto"/>
        <cdr:cNvSpPr txBox="1"/>
      </cdr:nvSpPr>
      <cdr:spPr>
        <a:xfrm xmlns:a="http://schemas.openxmlformats.org/drawingml/2006/main">
          <a:off x="2790466" y="36004"/>
          <a:ext cx="3024336" cy="2832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S" sz="1600" b="1" i="1" dirty="0">
              <a:solidFill>
                <a:schemeClr val="accent1"/>
              </a:solidFill>
              <a:effectLst/>
            </a:rPr>
            <a:t>*Millones de pesos de 2009</a:t>
          </a:r>
        </a:p>
      </cdr:txBody>
    </cdr:sp>
  </cdr:relSizeAnchor>
</c:userShapes>
</file>

<file path=ppt/drawings/drawing2.xml><?xml version="1.0" encoding="utf-8"?>
<c:userShapes xmlns:c="http://schemas.openxmlformats.org/drawingml/2006/chart">
  <cdr:relSizeAnchor xmlns:cdr="http://schemas.openxmlformats.org/drawingml/2006/chartDrawing">
    <cdr:from>
      <cdr:x>0.10773</cdr:x>
      <cdr:y>0.06786</cdr:y>
    </cdr:from>
    <cdr:to>
      <cdr:x>0.75003</cdr:x>
      <cdr:y>0.24819</cdr:y>
    </cdr:to>
    <cdr:sp macro="" textlink="">
      <cdr:nvSpPr>
        <cdr:cNvPr id="2" name="4 CuadroTexto"/>
        <cdr:cNvSpPr txBox="1"/>
      </cdr:nvSpPr>
      <cdr:spPr>
        <a:xfrm xmlns:a="http://schemas.openxmlformats.org/drawingml/2006/main">
          <a:off x="936101" y="345984"/>
          <a:ext cx="5581155" cy="919401"/>
        </a:xfrm>
        <a:prstGeom xmlns:a="http://schemas.openxmlformats.org/drawingml/2006/main" prst="roundRect">
          <a:avLst/>
        </a:prstGeom>
        <a:solidFill xmlns:a="http://schemas.openxmlformats.org/drawingml/2006/main">
          <a:srgbClr val="00B050">
            <a:alpha val="70000"/>
          </a:srgbClr>
        </a:solidFill>
        <a:ln xmlns:a="http://schemas.openxmlformats.org/drawingml/2006/main" w="22225" cap="rnd">
          <a:noFill/>
        </a:ln>
        <a:effectLst xmlns:a="http://schemas.openxmlformats.org/drawingml/2006/main"/>
        <a:scene3d xmlns:a="http://schemas.openxmlformats.org/drawingml/2006/main">
          <a:camera prst="orthographicFront">
            <a:rot lat="0" lon="0" rev="0"/>
          </a:camera>
          <a:lightRig rig="contrasting" dir="t">
            <a:rot lat="0" lon="0" rev="7800000"/>
          </a:lightRig>
        </a:scene3d>
        <a:sp3d xmlns:a="http://schemas.openxmlformats.org/drawingml/2006/main">
          <a:bevelT w="139700" h="139700"/>
        </a:sp3d>
      </cdr:spPr>
      <cdr:txBody>
        <a:bodyPr xmlns:a="http://schemas.openxmlformats.org/drawingml/2006/main" wrap="square" rtlCol="0">
          <a:spAutoFit/>
        </a:bodyPr>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just"/>
          <a:r>
            <a:rPr lang="es-MX" sz="1600" dirty="0" smtClean="0">
              <a:solidFill>
                <a:schemeClr val="bg1"/>
              </a:solidFill>
              <a:effectLst>
                <a:outerShdw blurRad="50800" dist="38100" algn="l" rotWithShape="0">
                  <a:prstClr val="black">
                    <a:alpha val="40000"/>
                  </a:prstClr>
                </a:outerShdw>
              </a:effectLst>
              <a:latin typeface="Futura Lt" pitchFamily="34" charset="0"/>
            </a:rPr>
            <a:t>Adicionalmente al problema de la crisis coyuntural de 2008-2009, la economía mexicana no ha tenido un buen desempeño en el largo plazo</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42777" cy="465615"/>
          </a:xfrm>
          <a:prstGeom prst="rect">
            <a:avLst/>
          </a:prstGeom>
        </p:spPr>
        <p:txBody>
          <a:bodyPr vert="horz" lIns="93283" tIns="46642" rIns="93283" bIns="46642" rtlCol="0"/>
          <a:lstStyle>
            <a:lvl1pPr algn="l" fontAlgn="auto">
              <a:spcBef>
                <a:spcPts val="0"/>
              </a:spcBef>
              <a:spcAft>
                <a:spcPts val="0"/>
              </a:spcAft>
              <a:defRPr sz="1200">
                <a:latin typeface="+mn-lt"/>
              </a:defRPr>
            </a:lvl1pPr>
          </a:lstStyle>
          <a:p>
            <a:pPr>
              <a:defRPr/>
            </a:pPr>
            <a:endParaRPr lang="es-MX" dirty="0"/>
          </a:p>
        </p:txBody>
      </p:sp>
      <p:sp>
        <p:nvSpPr>
          <p:cNvPr id="3" name="2 Marcador de fecha"/>
          <p:cNvSpPr>
            <a:spLocks noGrp="1"/>
          </p:cNvSpPr>
          <p:nvPr>
            <p:ph type="dt" sz="quarter" idx="1"/>
          </p:nvPr>
        </p:nvSpPr>
        <p:spPr>
          <a:xfrm>
            <a:off x="3975529" y="0"/>
            <a:ext cx="3042776" cy="465615"/>
          </a:xfrm>
          <a:prstGeom prst="rect">
            <a:avLst/>
          </a:prstGeom>
        </p:spPr>
        <p:txBody>
          <a:bodyPr vert="horz" lIns="93283" tIns="46642" rIns="93283" bIns="46642" rtlCol="0"/>
          <a:lstStyle>
            <a:lvl1pPr algn="r" fontAlgn="auto">
              <a:spcBef>
                <a:spcPts val="0"/>
              </a:spcBef>
              <a:spcAft>
                <a:spcPts val="0"/>
              </a:spcAft>
              <a:defRPr sz="1200">
                <a:latin typeface="+mn-lt"/>
              </a:defRPr>
            </a:lvl1pPr>
          </a:lstStyle>
          <a:p>
            <a:pPr>
              <a:defRPr/>
            </a:pPr>
            <a:fld id="{7703E04D-1E9A-4AAC-83BF-279779A51855}" type="datetimeFigureOut">
              <a:rPr lang="es-MX"/>
              <a:pPr>
                <a:defRPr/>
              </a:pPr>
              <a:t>30/01/2013</a:t>
            </a:fld>
            <a:endParaRPr lang="es-MX" dirty="0"/>
          </a:p>
        </p:txBody>
      </p:sp>
      <p:sp>
        <p:nvSpPr>
          <p:cNvPr id="4" name="3 Marcador de pie de página"/>
          <p:cNvSpPr>
            <a:spLocks noGrp="1"/>
          </p:cNvSpPr>
          <p:nvPr>
            <p:ph type="ftr" sz="quarter" idx="2"/>
          </p:nvPr>
        </p:nvSpPr>
        <p:spPr>
          <a:xfrm>
            <a:off x="1" y="8838722"/>
            <a:ext cx="3042777" cy="465615"/>
          </a:xfrm>
          <a:prstGeom prst="rect">
            <a:avLst/>
          </a:prstGeom>
        </p:spPr>
        <p:txBody>
          <a:bodyPr vert="horz" lIns="93283" tIns="46642" rIns="93283" bIns="46642" rtlCol="0" anchor="b"/>
          <a:lstStyle>
            <a:lvl1pPr algn="l" fontAlgn="auto">
              <a:spcBef>
                <a:spcPts val="0"/>
              </a:spcBef>
              <a:spcAft>
                <a:spcPts val="0"/>
              </a:spcAft>
              <a:defRPr sz="1200">
                <a:latin typeface="+mn-lt"/>
              </a:defRPr>
            </a:lvl1pPr>
          </a:lstStyle>
          <a:p>
            <a:pPr>
              <a:defRPr/>
            </a:pPr>
            <a:endParaRPr lang="es-MX" dirty="0"/>
          </a:p>
        </p:txBody>
      </p:sp>
      <p:sp>
        <p:nvSpPr>
          <p:cNvPr id="5" name="4 Marcador de número de diapositiva"/>
          <p:cNvSpPr>
            <a:spLocks noGrp="1"/>
          </p:cNvSpPr>
          <p:nvPr>
            <p:ph type="sldNum" sz="quarter" idx="3"/>
          </p:nvPr>
        </p:nvSpPr>
        <p:spPr>
          <a:xfrm>
            <a:off x="3975529" y="8838722"/>
            <a:ext cx="3042776" cy="465615"/>
          </a:xfrm>
          <a:prstGeom prst="rect">
            <a:avLst/>
          </a:prstGeom>
        </p:spPr>
        <p:txBody>
          <a:bodyPr vert="horz" lIns="93283" tIns="46642" rIns="93283" bIns="46642" rtlCol="0" anchor="b"/>
          <a:lstStyle>
            <a:lvl1pPr algn="r" fontAlgn="auto">
              <a:spcBef>
                <a:spcPts val="0"/>
              </a:spcBef>
              <a:spcAft>
                <a:spcPts val="0"/>
              </a:spcAft>
              <a:defRPr sz="1200">
                <a:latin typeface="+mn-lt"/>
              </a:defRPr>
            </a:lvl1pPr>
          </a:lstStyle>
          <a:p>
            <a:pPr>
              <a:defRPr/>
            </a:pPr>
            <a:fld id="{CE17A659-4F35-4925-A8DC-EBC83B635941}" type="slidenum">
              <a:rPr lang="es-MX"/>
              <a:pPr>
                <a:defRPr/>
              </a:pPr>
              <a:t>‹Nº›</a:t>
            </a:fld>
            <a:endParaRPr lang="es-MX" dirty="0"/>
          </a:p>
        </p:txBody>
      </p:sp>
    </p:spTree>
    <p:extLst>
      <p:ext uri="{BB962C8B-B14F-4D97-AF65-F5344CB8AC3E}">
        <p14:creationId xmlns:p14="http://schemas.microsoft.com/office/powerpoint/2010/main" val="947806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3042777" cy="465615"/>
          </a:xfrm>
          <a:prstGeom prst="rect">
            <a:avLst/>
          </a:prstGeom>
        </p:spPr>
        <p:txBody>
          <a:bodyPr vert="horz" lIns="93283" tIns="46642" rIns="93283" bIns="46642" rtlCol="0"/>
          <a:lstStyle>
            <a:lvl1pPr algn="l" fontAlgn="auto">
              <a:spcBef>
                <a:spcPts val="0"/>
              </a:spcBef>
              <a:spcAft>
                <a:spcPts val="0"/>
              </a:spcAft>
              <a:defRPr sz="1200">
                <a:latin typeface="+mn-lt"/>
              </a:defRPr>
            </a:lvl1pPr>
          </a:lstStyle>
          <a:p>
            <a:pPr>
              <a:defRPr/>
            </a:pPr>
            <a:endParaRPr lang="es-MX" dirty="0"/>
          </a:p>
        </p:txBody>
      </p:sp>
      <p:sp>
        <p:nvSpPr>
          <p:cNvPr id="3" name="2 Marcador de fecha"/>
          <p:cNvSpPr>
            <a:spLocks noGrp="1"/>
          </p:cNvSpPr>
          <p:nvPr>
            <p:ph type="dt" idx="1"/>
          </p:nvPr>
        </p:nvSpPr>
        <p:spPr>
          <a:xfrm>
            <a:off x="3975529" y="0"/>
            <a:ext cx="3042776" cy="465615"/>
          </a:xfrm>
          <a:prstGeom prst="rect">
            <a:avLst/>
          </a:prstGeom>
        </p:spPr>
        <p:txBody>
          <a:bodyPr vert="horz" lIns="93283" tIns="46642" rIns="93283" bIns="46642" rtlCol="0"/>
          <a:lstStyle>
            <a:lvl1pPr algn="r" fontAlgn="auto">
              <a:spcBef>
                <a:spcPts val="0"/>
              </a:spcBef>
              <a:spcAft>
                <a:spcPts val="0"/>
              </a:spcAft>
              <a:defRPr sz="1200">
                <a:latin typeface="+mn-lt"/>
              </a:defRPr>
            </a:lvl1pPr>
          </a:lstStyle>
          <a:p>
            <a:pPr>
              <a:defRPr/>
            </a:pPr>
            <a:fld id="{A28A0AEC-2B51-4FBD-9283-3654470EF7D1}" type="datetimeFigureOut">
              <a:rPr lang="es-MX"/>
              <a:pPr>
                <a:defRPr/>
              </a:pPr>
              <a:t>30/01/2013</a:t>
            </a:fld>
            <a:endParaRPr lang="es-MX" dirty="0"/>
          </a:p>
        </p:txBody>
      </p:sp>
      <p:sp>
        <p:nvSpPr>
          <p:cNvPr id="4" name="3 Marcador de imagen de diapositiva"/>
          <p:cNvSpPr>
            <a:spLocks noGrp="1" noRot="1" noChangeAspect="1"/>
          </p:cNvSpPr>
          <p:nvPr>
            <p:ph type="sldImg" idx="2"/>
          </p:nvPr>
        </p:nvSpPr>
        <p:spPr>
          <a:xfrm>
            <a:off x="1184275" y="696913"/>
            <a:ext cx="4656138" cy="3490912"/>
          </a:xfrm>
          <a:prstGeom prst="rect">
            <a:avLst/>
          </a:prstGeom>
          <a:noFill/>
          <a:ln w="12700">
            <a:solidFill>
              <a:prstClr val="black"/>
            </a:solidFill>
          </a:ln>
        </p:spPr>
        <p:txBody>
          <a:bodyPr vert="horz" lIns="93283" tIns="46642" rIns="93283" bIns="46642" rtlCol="0" anchor="ctr"/>
          <a:lstStyle/>
          <a:p>
            <a:pPr lvl="0"/>
            <a:endParaRPr lang="es-MX" noProof="0" dirty="0"/>
          </a:p>
        </p:txBody>
      </p:sp>
      <p:sp>
        <p:nvSpPr>
          <p:cNvPr id="5" name="4 Marcador de notas"/>
          <p:cNvSpPr>
            <a:spLocks noGrp="1"/>
          </p:cNvSpPr>
          <p:nvPr>
            <p:ph type="body" sz="quarter" idx="3"/>
          </p:nvPr>
        </p:nvSpPr>
        <p:spPr>
          <a:xfrm>
            <a:off x="702802" y="4420950"/>
            <a:ext cx="5615940" cy="4187349"/>
          </a:xfrm>
          <a:prstGeom prst="rect">
            <a:avLst/>
          </a:prstGeom>
        </p:spPr>
        <p:txBody>
          <a:bodyPr vert="horz" lIns="93283" tIns="46642" rIns="93283" bIns="46642"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1" y="8838722"/>
            <a:ext cx="3042777" cy="465615"/>
          </a:xfrm>
          <a:prstGeom prst="rect">
            <a:avLst/>
          </a:prstGeom>
        </p:spPr>
        <p:txBody>
          <a:bodyPr vert="horz" lIns="93283" tIns="46642" rIns="93283" bIns="46642" rtlCol="0" anchor="b"/>
          <a:lstStyle>
            <a:lvl1pPr algn="l" fontAlgn="auto">
              <a:spcBef>
                <a:spcPts val="0"/>
              </a:spcBef>
              <a:spcAft>
                <a:spcPts val="0"/>
              </a:spcAft>
              <a:defRPr sz="1200">
                <a:latin typeface="+mn-lt"/>
              </a:defRPr>
            </a:lvl1pPr>
          </a:lstStyle>
          <a:p>
            <a:pPr>
              <a:defRPr/>
            </a:pPr>
            <a:endParaRPr lang="es-MX" dirty="0"/>
          </a:p>
        </p:txBody>
      </p:sp>
      <p:sp>
        <p:nvSpPr>
          <p:cNvPr id="7" name="6 Marcador de número de diapositiva"/>
          <p:cNvSpPr>
            <a:spLocks noGrp="1"/>
          </p:cNvSpPr>
          <p:nvPr>
            <p:ph type="sldNum" sz="quarter" idx="5"/>
          </p:nvPr>
        </p:nvSpPr>
        <p:spPr>
          <a:xfrm>
            <a:off x="3975529" y="8838722"/>
            <a:ext cx="3042776" cy="465615"/>
          </a:xfrm>
          <a:prstGeom prst="rect">
            <a:avLst/>
          </a:prstGeom>
        </p:spPr>
        <p:txBody>
          <a:bodyPr vert="horz" lIns="93283" tIns="46642" rIns="93283" bIns="46642" rtlCol="0" anchor="b"/>
          <a:lstStyle>
            <a:lvl1pPr algn="r" fontAlgn="auto">
              <a:spcBef>
                <a:spcPts val="0"/>
              </a:spcBef>
              <a:spcAft>
                <a:spcPts val="0"/>
              </a:spcAft>
              <a:defRPr sz="1200">
                <a:latin typeface="+mn-lt"/>
              </a:defRPr>
            </a:lvl1pPr>
          </a:lstStyle>
          <a:p>
            <a:pPr>
              <a:defRPr/>
            </a:pPr>
            <a:fld id="{84BEFD05-943C-4A42-B10C-08E6ACD0F4F6}" type="slidenum">
              <a:rPr lang="es-MX"/>
              <a:pPr>
                <a:defRPr/>
              </a:pPr>
              <a:t>‹Nº›</a:t>
            </a:fld>
            <a:endParaRPr lang="es-MX" dirty="0"/>
          </a:p>
        </p:txBody>
      </p:sp>
    </p:spTree>
    <p:extLst>
      <p:ext uri="{BB962C8B-B14F-4D97-AF65-F5344CB8AC3E}">
        <p14:creationId xmlns:p14="http://schemas.microsoft.com/office/powerpoint/2010/main" val="2672469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34A3B89-504D-4B28-B999-67EB2D9A3E29}" type="slidenum">
              <a:rPr lang="es-ES" smtClean="0">
                <a:solidFill>
                  <a:prstClr val="black"/>
                </a:solidFill>
              </a:rPr>
              <a:pPr>
                <a:defRPr/>
              </a:pPr>
              <a:t>2</a:t>
            </a:fld>
            <a:endParaRPr lang="es-E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481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34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9BD9A91-001B-4D8F-AAF2-14A918BDB637}" type="slidenum">
              <a:rPr lang="es-ES" smtClean="0">
                <a:solidFill>
                  <a:prstClr val="black"/>
                </a:solidFill>
                <a:latin typeface="Times" pitchFamily="18" charset="0"/>
              </a:rPr>
              <a:pPr>
                <a:defRPr/>
              </a:pPr>
              <a:t>3</a:t>
            </a:fld>
            <a:endParaRPr lang="es-ES" dirty="0" smtClean="0">
              <a:solidFill>
                <a:prstClr val="black"/>
              </a:solidFill>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19460" name="3 Marcador de número de diapositiva"/>
          <p:cNvSpPr txBox="1">
            <a:spLocks noGrp="1"/>
          </p:cNvSpPr>
          <p:nvPr/>
        </p:nvSpPr>
        <p:spPr bwMode="auto">
          <a:xfrm>
            <a:off x="3975528" y="8838722"/>
            <a:ext cx="3042777" cy="465615"/>
          </a:xfrm>
          <a:prstGeom prst="rect">
            <a:avLst/>
          </a:prstGeom>
          <a:noFill/>
          <a:ln w="9525">
            <a:noFill/>
            <a:miter lim="800000"/>
            <a:headEnd/>
            <a:tailEnd/>
          </a:ln>
        </p:spPr>
        <p:txBody>
          <a:bodyPr lIns="91541" tIns="45770" rIns="91541" bIns="45770" anchor="b"/>
          <a:lstStyle/>
          <a:p>
            <a:pPr algn="r" eaLnBrk="0" hangingPunct="0"/>
            <a:fld id="{556341CC-9D9D-479E-8585-353A4ADC8BAE}" type="slidenum">
              <a:rPr lang="es-ES" sz="1200">
                <a:solidFill>
                  <a:prstClr val="black"/>
                </a:solidFill>
                <a:latin typeface="Times" charset="0"/>
                <a:ea typeface="Arial Unicode MS" pitchFamily="34" charset="-128"/>
                <a:cs typeface="Arial Unicode MS" pitchFamily="34" charset="-128"/>
              </a:rPr>
              <a:pPr algn="r" eaLnBrk="0" hangingPunct="0"/>
              <a:t>39</a:t>
            </a:fld>
            <a:endParaRPr lang="es-ES" sz="1200">
              <a:solidFill>
                <a:prstClr val="black"/>
              </a:solidFill>
              <a:latin typeface="Times" charset="0"/>
              <a:ea typeface="Arial Unicode MS" pitchFamily="34" charset="-128"/>
              <a:cs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19460" name="3 Marcador de número de diapositiva"/>
          <p:cNvSpPr txBox="1">
            <a:spLocks noGrp="1"/>
          </p:cNvSpPr>
          <p:nvPr/>
        </p:nvSpPr>
        <p:spPr bwMode="auto">
          <a:xfrm>
            <a:off x="3975528" y="8838722"/>
            <a:ext cx="3042777" cy="465615"/>
          </a:xfrm>
          <a:prstGeom prst="rect">
            <a:avLst/>
          </a:prstGeom>
          <a:noFill/>
          <a:ln w="9525">
            <a:noFill/>
            <a:miter lim="800000"/>
            <a:headEnd/>
            <a:tailEnd/>
          </a:ln>
        </p:spPr>
        <p:txBody>
          <a:bodyPr lIns="91541" tIns="45770" rIns="91541" bIns="45770" anchor="b"/>
          <a:lstStyle/>
          <a:p>
            <a:pPr algn="r" eaLnBrk="0" hangingPunct="0"/>
            <a:fld id="{556341CC-9D9D-479E-8585-353A4ADC8BAE}" type="slidenum">
              <a:rPr lang="es-ES" sz="1200">
                <a:solidFill>
                  <a:prstClr val="black"/>
                </a:solidFill>
                <a:latin typeface="Times" charset="0"/>
                <a:ea typeface="Arial Unicode MS" pitchFamily="34" charset="-128"/>
                <a:cs typeface="Arial Unicode MS" pitchFamily="34" charset="-128"/>
              </a:rPr>
              <a:pPr algn="r" eaLnBrk="0" hangingPunct="0"/>
              <a:t>40</a:t>
            </a:fld>
            <a:endParaRPr lang="es-ES" sz="1200">
              <a:solidFill>
                <a:prstClr val="black"/>
              </a:solidFill>
              <a:latin typeface="Times" charset="0"/>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19460" name="3 Marcador de número de diapositiva"/>
          <p:cNvSpPr txBox="1">
            <a:spLocks noGrp="1"/>
          </p:cNvSpPr>
          <p:nvPr/>
        </p:nvSpPr>
        <p:spPr bwMode="auto">
          <a:xfrm>
            <a:off x="3975528" y="8838722"/>
            <a:ext cx="3042777" cy="465615"/>
          </a:xfrm>
          <a:prstGeom prst="rect">
            <a:avLst/>
          </a:prstGeom>
          <a:noFill/>
          <a:ln w="9525">
            <a:noFill/>
            <a:miter lim="800000"/>
            <a:headEnd/>
            <a:tailEnd/>
          </a:ln>
        </p:spPr>
        <p:txBody>
          <a:bodyPr lIns="91541" tIns="45770" rIns="91541" bIns="45770" anchor="b"/>
          <a:lstStyle/>
          <a:p>
            <a:pPr algn="r" eaLnBrk="0" hangingPunct="0"/>
            <a:fld id="{556341CC-9D9D-479E-8585-353A4ADC8BAE}" type="slidenum">
              <a:rPr lang="es-ES" sz="1200">
                <a:solidFill>
                  <a:prstClr val="black"/>
                </a:solidFill>
                <a:latin typeface="Times" charset="0"/>
                <a:ea typeface="Arial Unicode MS" pitchFamily="34" charset="-128"/>
                <a:cs typeface="Arial Unicode MS" pitchFamily="34" charset="-128"/>
              </a:rPr>
              <a:pPr algn="r" eaLnBrk="0" hangingPunct="0"/>
              <a:t>42</a:t>
            </a:fld>
            <a:endParaRPr lang="es-ES" sz="1200">
              <a:solidFill>
                <a:prstClr val="black"/>
              </a:solidFill>
              <a:latin typeface="Times" charset="0"/>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19460" name="3 Marcador de número de diapositiva"/>
          <p:cNvSpPr txBox="1">
            <a:spLocks noGrp="1"/>
          </p:cNvSpPr>
          <p:nvPr/>
        </p:nvSpPr>
        <p:spPr bwMode="auto">
          <a:xfrm>
            <a:off x="3975528" y="8838722"/>
            <a:ext cx="3042777" cy="465615"/>
          </a:xfrm>
          <a:prstGeom prst="rect">
            <a:avLst/>
          </a:prstGeom>
          <a:noFill/>
          <a:ln w="9525">
            <a:noFill/>
            <a:miter lim="800000"/>
            <a:headEnd/>
            <a:tailEnd/>
          </a:ln>
        </p:spPr>
        <p:txBody>
          <a:bodyPr lIns="91541" tIns="45770" rIns="91541" bIns="45770" anchor="b"/>
          <a:lstStyle/>
          <a:p>
            <a:pPr algn="r" eaLnBrk="0" hangingPunct="0"/>
            <a:fld id="{556341CC-9D9D-479E-8585-353A4ADC8BAE}" type="slidenum">
              <a:rPr lang="es-ES" sz="1200">
                <a:solidFill>
                  <a:prstClr val="black"/>
                </a:solidFill>
                <a:latin typeface="Times" charset="0"/>
                <a:ea typeface="Arial Unicode MS" pitchFamily="34" charset="-128"/>
                <a:cs typeface="Arial Unicode MS" pitchFamily="34" charset="-128"/>
              </a:rPr>
              <a:pPr algn="r" eaLnBrk="0" hangingPunct="0"/>
              <a:t>43</a:t>
            </a:fld>
            <a:endParaRPr lang="es-ES" sz="1200">
              <a:solidFill>
                <a:prstClr val="black"/>
              </a:solidFill>
              <a:latin typeface="Times" charset="0"/>
              <a:ea typeface="Arial Unicode MS" pitchFamily="34" charset="-128"/>
              <a:cs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
        <p:nvSpPr>
          <p:cNvPr id="19460" name="3 Marcador de número de diapositiva"/>
          <p:cNvSpPr txBox="1">
            <a:spLocks noGrp="1"/>
          </p:cNvSpPr>
          <p:nvPr/>
        </p:nvSpPr>
        <p:spPr bwMode="auto">
          <a:xfrm>
            <a:off x="3975528" y="8838722"/>
            <a:ext cx="3042777" cy="465615"/>
          </a:xfrm>
          <a:prstGeom prst="rect">
            <a:avLst/>
          </a:prstGeom>
          <a:noFill/>
          <a:ln w="9525">
            <a:noFill/>
            <a:miter lim="800000"/>
            <a:headEnd/>
            <a:tailEnd/>
          </a:ln>
        </p:spPr>
        <p:txBody>
          <a:bodyPr lIns="91541" tIns="45770" rIns="91541" bIns="45770" anchor="b"/>
          <a:lstStyle/>
          <a:p>
            <a:pPr algn="r" eaLnBrk="0" hangingPunct="0"/>
            <a:fld id="{556341CC-9D9D-479E-8585-353A4ADC8BAE}" type="slidenum">
              <a:rPr lang="es-ES" sz="1200">
                <a:solidFill>
                  <a:prstClr val="black"/>
                </a:solidFill>
                <a:latin typeface="Times" charset="0"/>
                <a:ea typeface="Arial Unicode MS" pitchFamily="34" charset="-128"/>
                <a:cs typeface="Arial Unicode MS" pitchFamily="34" charset="-128"/>
              </a:rPr>
              <a:pPr algn="r" eaLnBrk="0" hangingPunct="0"/>
              <a:t>44</a:t>
            </a:fld>
            <a:endParaRPr lang="es-ES" sz="1200">
              <a:solidFill>
                <a:prstClr val="black"/>
              </a:solidFill>
              <a:latin typeface="Times" charset="0"/>
              <a:ea typeface="Arial Unicode MS" pitchFamily="34" charset="-128"/>
              <a:cs typeface="Arial Unicode MS"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pPr>
              <a:defRPr/>
            </a:pPr>
            <a:fld id="{E34A3B89-504D-4B28-B999-67EB2D9A3E29}" type="slidenum">
              <a:rPr lang="es-ES" smtClean="0">
                <a:solidFill>
                  <a:prstClr val="black"/>
                </a:solidFill>
              </a:rPr>
              <a:pPr>
                <a:defRPr/>
              </a:pPr>
              <a:t>45</a:t>
            </a:fld>
            <a:endParaRPr lang="es-E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D1EC8C79-1491-4447-ABF3-2CFE0A540476}" type="datetime1">
              <a:rPr lang="es-MX" smtClean="0"/>
              <a:pPr>
                <a:defRPr/>
              </a:pPr>
              <a:t>30/01/2013</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932540FD-4685-4C86-8639-485446553E28}" type="slidenum">
              <a:rPr lang="es-MX"/>
              <a:pPr>
                <a:defRPr/>
              </a:pPr>
              <a:t>‹Nº›</a:t>
            </a:fld>
            <a:endParaRPr lang="es-MX" dirty="0"/>
          </a:p>
        </p:txBody>
      </p:sp>
    </p:spTree>
    <p:extLst>
      <p:ext uri="{BB962C8B-B14F-4D97-AF65-F5344CB8AC3E}">
        <p14:creationId xmlns:p14="http://schemas.microsoft.com/office/powerpoint/2010/main" val="93726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FE725B6-182D-474D-AB05-89CA6D20886C}" type="datetime1">
              <a:rPr lang="es-MX" smtClean="0"/>
              <a:pPr>
                <a:defRPr/>
              </a:pPr>
              <a:t>30/01/2013</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FD9A104A-1EF7-4DA0-AA09-94E7AA387B06}" type="slidenum">
              <a:rPr lang="es-MX"/>
              <a:pPr>
                <a:defRPr/>
              </a:pPr>
              <a:t>‹Nº›</a:t>
            </a:fld>
            <a:endParaRPr lang="es-MX" dirty="0"/>
          </a:p>
        </p:txBody>
      </p:sp>
    </p:spTree>
    <p:extLst>
      <p:ext uri="{BB962C8B-B14F-4D97-AF65-F5344CB8AC3E}">
        <p14:creationId xmlns:p14="http://schemas.microsoft.com/office/powerpoint/2010/main" val="4251314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90D79868-2108-4ACA-A99A-6CF9801A30EF}" type="datetime1">
              <a:rPr lang="es-MX" smtClean="0"/>
              <a:pPr>
                <a:defRPr/>
              </a:pPr>
              <a:t>30/01/2013</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1BEC7478-D242-4EEF-A92E-9BF5C3775EE7}" type="slidenum">
              <a:rPr lang="es-MX"/>
              <a:pPr>
                <a:defRPr/>
              </a:pPr>
              <a:t>‹Nº›</a:t>
            </a:fld>
            <a:endParaRPr lang="es-MX" dirty="0"/>
          </a:p>
        </p:txBody>
      </p:sp>
    </p:spTree>
    <p:extLst>
      <p:ext uri="{BB962C8B-B14F-4D97-AF65-F5344CB8AC3E}">
        <p14:creationId xmlns:p14="http://schemas.microsoft.com/office/powerpoint/2010/main" val="1610358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4D2C3F34-3806-40D1-8345-408431E5B034}" type="datetime1">
              <a:rPr lang="es-MX" smtClean="0"/>
              <a:pPr>
                <a:defRPr/>
              </a:pPr>
              <a:t>30/01/2013</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1C7567B9-5C23-41C6-87B3-C6BAE6EABD69}" type="slidenum">
              <a:rPr lang="es-MX"/>
              <a:pPr>
                <a:defRPr/>
              </a:pPr>
              <a:t>‹Nº›</a:t>
            </a:fld>
            <a:endParaRPr lang="es-MX" dirty="0"/>
          </a:p>
        </p:txBody>
      </p:sp>
    </p:spTree>
    <p:extLst>
      <p:ext uri="{BB962C8B-B14F-4D97-AF65-F5344CB8AC3E}">
        <p14:creationId xmlns:p14="http://schemas.microsoft.com/office/powerpoint/2010/main" val="1353265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09811AE6-04FE-4912-AABD-3BF8C7A5EBF3}" type="datetime1">
              <a:rPr lang="es-MX" smtClean="0"/>
              <a:pPr>
                <a:defRPr/>
              </a:pPr>
              <a:t>30/01/2013</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045849C8-E425-42FA-8528-B4766F9AD22C}" type="slidenum">
              <a:rPr lang="es-MX"/>
              <a:pPr>
                <a:defRPr/>
              </a:pPr>
              <a:t>‹Nº›</a:t>
            </a:fld>
            <a:endParaRPr lang="es-MX" dirty="0"/>
          </a:p>
        </p:txBody>
      </p:sp>
    </p:spTree>
    <p:extLst>
      <p:ext uri="{BB962C8B-B14F-4D97-AF65-F5344CB8AC3E}">
        <p14:creationId xmlns:p14="http://schemas.microsoft.com/office/powerpoint/2010/main" val="1877293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42714A3F-906C-4725-B105-486FFB3A21EF}" type="datetime1">
              <a:rPr lang="es-MX" smtClean="0"/>
              <a:pPr>
                <a:defRPr/>
              </a:pPr>
              <a:t>30/01/2013</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8D7E3BB3-0079-4486-9836-6085C6FF247A}" type="slidenum">
              <a:rPr lang="es-MX"/>
              <a:pPr>
                <a:defRPr/>
              </a:pPr>
              <a:t>‹Nº›</a:t>
            </a:fld>
            <a:endParaRPr lang="es-MX" dirty="0"/>
          </a:p>
        </p:txBody>
      </p:sp>
    </p:spTree>
    <p:extLst>
      <p:ext uri="{BB962C8B-B14F-4D97-AF65-F5344CB8AC3E}">
        <p14:creationId xmlns:p14="http://schemas.microsoft.com/office/powerpoint/2010/main" val="2653855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pic>
        <p:nvPicPr>
          <p:cNvPr id="3" name="6 Imagen" descr="Untitled-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146050"/>
            <a:ext cx="86423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arcador de texto"/>
          <p:cNvSpPr>
            <a:spLocks noGrp="1"/>
          </p:cNvSpPr>
          <p:nvPr>
            <p:ph type="body" sz="quarter" idx="13"/>
          </p:nvPr>
        </p:nvSpPr>
        <p:spPr>
          <a:xfrm>
            <a:off x="250825" y="2708275"/>
            <a:ext cx="8642350" cy="3241675"/>
          </a:xfrm>
        </p:spPr>
        <p:txBody>
          <a:bodyPr/>
          <a:lstStyle>
            <a:lvl1pPr>
              <a:defRPr>
                <a:solidFill>
                  <a:schemeClr val="tx2">
                    <a:lumMod val="60000"/>
                    <a:lumOff val="40000"/>
                  </a:schemeClr>
                </a:solidFill>
                <a:latin typeface="Garamond" pitchFamily="18" charset="0"/>
              </a:defRPr>
            </a:lvl1pPr>
            <a:lvl2pPr>
              <a:defRPr>
                <a:solidFill>
                  <a:schemeClr val="tx2">
                    <a:lumMod val="60000"/>
                    <a:lumOff val="40000"/>
                  </a:schemeClr>
                </a:solidFill>
                <a:latin typeface="Garamond" pitchFamily="18" charset="0"/>
              </a:defRPr>
            </a:lvl2pPr>
            <a:lvl3pPr>
              <a:defRPr>
                <a:solidFill>
                  <a:schemeClr val="tx2">
                    <a:lumMod val="60000"/>
                    <a:lumOff val="40000"/>
                  </a:schemeClr>
                </a:solidFill>
                <a:latin typeface="Garamond" pitchFamily="18" charset="0"/>
              </a:defRPr>
            </a:lvl3pPr>
            <a:lvl4pPr>
              <a:defRPr>
                <a:solidFill>
                  <a:schemeClr val="tx2">
                    <a:lumMod val="60000"/>
                    <a:lumOff val="40000"/>
                  </a:schemeClr>
                </a:solidFill>
                <a:latin typeface="Garamond" pitchFamily="18" charset="0"/>
              </a:defRPr>
            </a:lvl4pPr>
            <a:lvl5pPr>
              <a:defRPr>
                <a:solidFill>
                  <a:schemeClr val="tx2">
                    <a:lumMod val="60000"/>
                    <a:lumOff val="40000"/>
                  </a:schemeClr>
                </a:solidFill>
                <a:latin typeface="Garamond" pitchFamily="18" charset="0"/>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MX" dirty="0"/>
          </a:p>
        </p:txBody>
      </p:sp>
      <p:sp>
        <p:nvSpPr>
          <p:cNvPr id="4" name="1 Marcador de fecha"/>
          <p:cNvSpPr>
            <a:spLocks noGrp="1"/>
          </p:cNvSpPr>
          <p:nvPr>
            <p:ph type="dt" sz="half" idx="14"/>
          </p:nvPr>
        </p:nvSpPr>
        <p:spPr/>
        <p:txBody>
          <a:bodyPr/>
          <a:lstStyle>
            <a:lvl1pPr>
              <a:defRPr/>
            </a:lvl1pPr>
          </a:lstStyle>
          <a:p>
            <a:pPr>
              <a:defRPr/>
            </a:pPr>
            <a:fld id="{24530ECB-5714-406E-A368-FBCD03A3E609}" type="datetime1">
              <a:rPr lang="es-MX" smtClean="0"/>
              <a:pPr>
                <a:defRPr/>
              </a:pPr>
              <a:t>30/01/2013</a:t>
            </a:fld>
            <a:endParaRPr lang="es-MX" dirty="0"/>
          </a:p>
        </p:txBody>
      </p:sp>
      <p:sp>
        <p:nvSpPr>
          <p:cNvPr id="5" name="2 Marcador de pie de página"/>
          <p:cNvSpPr>
            <a:spLocks noGrp="1"/>
          </p:cNvSpPr>
          <p:nvPr>
            <p:ph type="ftr" sz="quarter" idx="15"/>
          </p:nvPr>
        </p:nvSpPr>
        <p:spPr/>
        <p:txBody>
          <a:bodyPr/>
          <a:lstStyle>
            <a:lvl1pPr>
              <a:defRPr/>
            </a:lvl1pPr>
          </a:lstStyle>
          <a:p>
            <a:pPr>
              <a:defRPr/>
            </a:pPr>
            <a:endParaRPr lang="es-MX" dirty="0"/>
          </a:p>
        </p:txBody>
      </p:sp>
      <p:sp>
        <p:nvSpPr>
          <p:cNvPr id="6" name="3 Marcador de número de diapositiva"/>
          <p:cNvSpPr>
            <a:spLocks noGrp="1"/>
          </p:cNvSpPr>
          <p:nvPr>
            <p:ph type="sldNum" sz="quarter" idx="16"/>
          </p:nvPr>
        </p:nvSpPr>
        <p:spPr/>
        <p:txBody>
          <a:bodyPr/>
          <a:lstStyle>
            <a:lvl1pPr>
              <a:defRPr/>
            </a:lvl1pPr>
          </a:lstStyle>
          <a:p>
            <a:pPr>
              <a:defRPr/>
            </a:pPr>
            <a:fld id="{5206A2AB-F66E-4588-BE3D-1AD6FFD34601}" type="slidenum">
              <a:rPr lang="es-MX"/>
              <a:pPr>
                <a:defRPr/>
              </a:pPr>
              <a:t>‹Nº›</a:t>
            </a:fld>
            <a:endParaRPr lang="es-MX" dirty="0"/>
          </a:p>
        </p:txBody>
      </p:sp>
    </p:spTree>
    <p:extLst>
      <p:ext uri="{BB962C8B-B14F-4D97-AF65-F5344CB8AC3E}">
        <p14:creationId xmlns:p14="http://schemas.microsoft.com/office/powerpoint/2010/main" val="4186584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D5F7F7FD-3222-466D-ACB7-86BC82F4DCF2}" type="datetime1">
              <a:rPr lang="es-MX" smtClean="0"/>
              <a:pPr>
                <a:defRPr/>
              </a:pPr>
              <a:t>30/01/2013</a:t>
            </a:fld>
            <a:endParaRPr lang="es-MX" dirty="0"/>
          </a:p>
        </p:txBody>
      </p:sp>
      <p:sp>
        <p:nvSpPr>
          <p:cNvPr id="4" name="4 Marcador de pie de página"/>
          <p:cNvSpPr>
            <a:spLocks noGrp="1"/>
          </p:cNvSpPr>
          <p:nvPr>
            <p:ph type="ftr" sz="quarter" idx="11"/>
          </p:nvPr>
        </p:nvSpPr>
        <p:spPr/>
        <p:txBody>
          <a:bodyPr/>
          <a:lstStyle>
            <a:lvl1pPr>
              <a:defRPr/>
            </a:lvl1pPr>
          </a:lstStyle>
          <a:p>
            <a:pPr>
              <a:defRPr/>
            </a:pPr>
            <a:endParaRPr lang="es-MX" dirty="0"/>
          </a:p>
        </p:txBody>
      </p:sp>
      <p:sp>
        <p:nvSpPr>
          <p:cNvPr id="5" name="5 Marcador de número de diapositiva"/>
          <p:cNvSpPr>
            <a:spLocks noGrp="1"/>
          </p:cNvSpPr>
          <p:nvPr>
            <p:ph type="sldNum" sz="quarter" idx="12"/>
          </p:nvPr>
        </p:nvSpPr>
        <p:spPr/>
        <p:txBody>
          <a:bodyPr/>
          <a:lstStyle>
            <a:lvl1pPr>
              <a:defRPr/>
            </a:lvl1pPr>
          </a:lstStyle>
          <a:p>
            <a:pPr>
              <a:defRPr/>
            </a:pPr>
            <a:fld id="{1AFAEC26-7B83-4F88-A858-AE610F5F6C8A}" type="slidenum">
              <a:rPr lang="es-MX"/>
              <a:pPr>
                <a:defRPr/>
              </a:pPr>
              <a:t>‹Nº›</a:t>
            </a:fld>
            <a:endParaRPr lang="es-MX" dirty="0"/>
          </a:p>
        </p:txBody>
      </p:sp>
    </p:spTree>
    <p:extLst>
      <p:ext uri="{BB962C8B-B14F-4D97-AF65-F5344CB8AC3E}">
        <p14:creationId xmlns:p14="http://schemas.microsoft.com/office/powerpoint/2010/main" val="1561035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202600120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23420675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3935519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AFFFFD5D-DD0C-4243-A249-83A4A8BDAB16}" type="datetime1">
              <a:rPr lang="es-MX" smtClean="0"/>
              <a:pPr>
                <a:defRPr/>
              </a:pPr>
              <a:t>30/01/2013</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EFDFBF48-CBB0-4E39-AB65-87C9FDF15312}" type="slidenum">
              <a:rPr lang="es-MX"/>
              <a:pPr>
                <a:defRPr/>
              </a:pPr>
              <a:t>‹Nº›</a:t>
            </a:fld>
            <a:endParaRPr lang="es-MX" dirty="0"/>
          </a:p>
        </p:txBody>
      </p:sp>
    </p:spTree>
    <p:extLst>
      <p:ext uri="{BB962C8B-B14F-4D97-AF65-F5344CB8AC3E}">
        <p14:creationId xmlns:p14="http://schemas.microsoft.com/office/powerpoint/2010/main" val="3514019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33076725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42952328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33111001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05255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43944342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75477647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84555196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92860310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115157588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26394812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A40B838-B95E-4164-A3DB-AF6979992DB8}" type="datetime1">
              <a:rPr lang="es-MX" smtClean="0"/>
              <a:pPr>
                <a:defRPr/>
              </a:pPr>
              <a:t>30/01/2013</a:t>
            </a:fld>
            <a:endParaRPr lang="es-MX" dirty="0"/>
          </a:p>
        </p:txBody>
      </p:sp>
      <p:sp>
        <p:nvSpPr>
          <p:cNvPr id="5" name="4 Marcador de pie de página"/>
          <p:cNvSpPr>
            <a:spLocks noGrp="1"/>
          </p:cNvSpPr>
          <p:nvPr>
            <p:ph type="ftr" sz="quarter" idx="11"/>
          </p:nvPr>
        </p:nvSpPr>
        <p:spPr/>
        <p:txBody>
          <a:bodyPr/>
          <a:lstStyle>
            <a:lvl1pPr>
              <a:defRPr/>
            </a:lvl1pPr>
          </a:lstStyle>
          <a:p>
            <a:pPr>
              <a:defRPr/>
            </a:pPr>
            <a:endParaRPr lang="es-MX" dirty="0"/>
          </a:p>
        </p:txBody>
      </p:sp>
      <p:sp>
        <p:nvSpPr>
          <p:cNvPr id="6" name="5 Marcador de número de diapositiva"/>
          <p:cNvSpPr>
            <a:spLocks noGrp="1"/>
          </p:cNvSpPr>
          <p:nvPr>
            <p:ph type="sldNum" sz="quarter" idx="12"/>
          </p:nvPr>
        </p:nvSpPr>
        <p:spPr/>
        <p:txBody>
          <a:bodyPr/>
          <a:lstStyle>
            <a:lvl1pPr>
              <a:defRPr/>
            </a:lvl1pPr>
          </a:lstStyle>
          <a:p>
            <a:pPr>
              <a:defRPr/>
            </a:pPr>
            <a:fld id="{713B2149-D61D-47EF-A342-650F1185E873}" type="slidenum">
              <a:rPr lang="es-MX"/>
              <a:pPr>
                <a:defRPr/>
              </a:pPr>
              <a:t>‹Nº›</a:t>
            </a:fld>
            <a:endParaRPr lang="es-MX" dirty="0"/>
          </a:p>
        </p:txBody>
      </p:sp>
    </p:spTree>
    <p:extLst>
      <p:ext uri="{BB962C8B-B14F-4D97-AF65-F5344CB8AC3E}">
        <p14:creationId xmlns:p14="http://schemas.microsoft.com/office/powerpoint/2010/main" val="3886670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solidFill>
                  <a:schemeClr val="accent2"/>
                </a:solidFill>
                <a:latin typeface="Tahoma" pitchFamily="34" charset="0"/>
                <a:cs typeface="Tahoma" pitchFamily="34" charset="0"/>
              </a:defRPr>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06520091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45413262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36716369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44376233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43580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98677896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97922354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0260299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24022819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D1EC8C79-1491-4447-ABF3-2CFE0A540476}" type="datetime1">
              <a:rPr lang="es-MX" smtClean="0">
                <a:solidFill>
                  <a:prstClr val="black">
                    <a:tint val="75000"/>
                  </a:prstClr>
                </a:solidFill>
              </a:rPr>
              <a:pPr>
                <a:defRPr/>
              </a:pPr>
              <a:t>30/01/2013</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932540FD-4685-4C86-8639-485446553E28}" type="slidenum">
              <a:rPr lang="es-MX">
                <a:solidFill>
                  <a:prstClr val="black">
                    <a:tint val="75000"/>
                  </a:prstClr>
                </a:solidFill>
              </a:rPr>
              <a:pPr>
                <a:defRPr/>
              </a:pPr>
              <a:t>‹Nº›</a:t>
            </a:fld>
            <a:endParaRPr lang="es-MX" dirty="0">
              <a:solidFill>
                <a:prstClr val="black">
                  <a:tint val="75000"/>
                </a:prstClr>
              </a:solidFill>
            </a:endParaRPr>
          </a:p>
        </p:txBody>
      </p:sp>
    </p:spTree>
    <p:extLst>
      <p:ext uri="{BB962C8B-B14F-4D97-AF65-F5344CB8AC3E}">
        <p14:creationId xmlns:p14="http://schemas.microsoft.com/office/powerpoint/2010/main" val="10030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86767618-CB86-4BBA-8F56-803331A54AA4}" type="datetime1">
              <a:rPr lang="es-MX" smtClean="0"/>
              <a:pPr>
                <a:defRPr/>
              </a:pPr>
              <a:t>30/01/2013</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308103ED-B41B-45F1-A6F8-41FFE4A0B5FF}" type="slidenum">
              <a:rPr lang="es-MX"/>
              <a:pPr>
                <a:defRPr/>
              </a:pPr>
              <a:t>‹Nº›</a:t>
            </a:fld>
            <a:endParaRPr lang="es-MX" dirty="0"/>
          </a:p>
        </p:txBody>
      </p:sp>
    </p:spTree>
    <p:extLst>
      <p:ext uri="{BB962C8B-B14F-4D97-AF65-F5344CB8AC3E}">
        <p14:creationId xmlns:p14="http://schemas.microsoft.com/office/powerpoint/2010/main" val="1033297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AFFFFD5D-DD0C-4243-A249-83A4A8BDAB16}" type="datetime1">
              <a:rPr lang="es-MX" smtClean="0">
                <a:solidFill>
                  <a:prstClr val="black">
                    <a:tint val="75000"/>
                  </a:prstClr>
                </a:solidFill>
              </a:rPr>
              <a:pPr>
                <a:defRPr/>
              </a:pPr>
              <a:t>30/01/2013</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EFDFBF48-CBB0-4E39-AB65-87C9FDF15312}" type="slidenum">
              <a:rPr lang="es-MX">
                <a:solidFill>
                  <a:prstClr val="black">
                    <a:tint val="75000"/>
                  </a:prstClr>
                </a:solidFill>
              </a:rPr>
              <a:pPr>
                <a:defRPr/>
              </a:pPr>
              <a:t>‹Nº›</a:t>
            </a:fld>
            <a:endParaRPr lang="es-MX" dirty="0">
              <a:solidFill>
                <a:prstClr val="black">
                  <a:tint val="75000"/>
                </a:prstClr>
              </a:solidFill>
            </a:endParaRPr>
          </a:p>
        </p:txBody>
      </p:sp>
    </p:spTree>
    <p:extLst>
      <p:ext uri="{BB962C8B-B14F-4D97-AF65-F5344CB8AC3E}">
        <p14:creationId xmlns:p14="http://schemas.microsoft.com/office/powerpoint/2010/main" val="1959531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A40B838-B95E-4164-A3DB-AF6979992DB8}" type="datetime1">
              <a:rPr lang="es-MX" smtClean="0">
                <a:solidFill>
                  <a:prstClr val="black">
                    <a:tint val="75000"/>
                  </a:prstClr>
                </a:solidFill>
              </a:rPr>
              <a:pPr>
                <a:defRPr/>
              </a:pPr>
              <a:t>30/01/2013</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713B2149-D61D-47EF-A342-650F1185E873}" type="slidenum">
              <a:rPr lang="es-MX">
                <a:solidFill>
                  <a:prstClr val="black">
                    <a:tint val="75000"/>
                  </a:prstClr>
                </a:solidFill>
              </a:rPr>
              <a:pPr>
                <a:defRPr/>
              </a:pPr>
              <a:t>‹Nº›</a:t>
            </a:fld>
            <a:endParaRPr lang="es-MX" dirty="0">
              <a:solidFill>
                <a:prstClr val="black">
                  <a:tint val="75000"/>
                </a:prstClr>
              </a:solidFill>
            </a:endParaRPr>
          </a:p>
        </p:txBody>
      </p:sp>
    </p:spTree>
    <p:extLst>
      <p:ext uri="{BB962C8B-B14F-4D97-AF65-F5344CB8AC3E}">
        <p14:creationId xmlns:p14="http://schemas.microsoft.com/office/powerpoint/2010/main" val="2101298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86767618-CB86-4BBA-8F56-803331A54AA4}" type="datetime1">
              <a:rPr lang="es-MX" smtClean="0">
                <a:solidFill>
                  <a:prstClr val="black">
                    <a:tint val="75000"/>
                  </a:prstClr>
                </a:solidFill>
              </a:rPr>
              <a:pPr>
                <a:defRPr/>
              </a:pPr>
              <a:t>30/01/2013</a:t>
            </a:fld>
            <a:endParaRPr lang="es-MX"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308103ED-B41B-45F1-A6F8-41FFE4A0B5FF}" type="slidenum">
              <a:rPr lang="es-MX">
                <a:solidFill>
                  <a:prstClr val="black">
                    <a:tint val="75000"/>
                  </a:prstClr>
                </a:solidFill>
              </a:rPr>
              <a:pPr>
                <a:defRPr/>
              </a:pPr>
              <a:t>‹Nº›</a:t>
            </a:fld>
            <a:endParaRPr lang="es-MX" dirty="0">
              <a:solidFill>
                <a:prstClr val="black">
                  <a:tint val="75000"/>
                </a:prstClr>
              </a:solidFill>
            </a:endParaRPr>
          </a:p>
        </p:txBody>
      </p:sp>
    </p:spTree>
    <p:extLst>
      <p:ext uri="{BB962C8B-B14F-4D97-AF65-F5344CB8AC3E}">
        <p14:creationId xmlns:p14="http://schemas.microsoft.com/office/powerpoint/2010/main" val="29743973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9B0E2CE0-75E3-468C-907C-8E8A6A0DEACE}" type="datetime1">
              <a:rPr lang="es-MX" smtClean="0">
                <a:solidFill>
                  <a:prstClr val="black">
                    <a:tint val="75000"/>
                  </a:prstClr>
                </a:solidFill>
              </a:rPr>
              <a:pPr>
                <a:defRPr/>
              </a:pPr>
              <a:t>30/01/2013</a:t>
            </a:fld>
            <a:endParaRPr lang="es-MX" dirty="0">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2998DFED-B31D-41EF-910A-B5F31B668CC3}" type="slidenum">
              <a:rPr lang="es-MX">
                <a:solidFill>
                  <a:prstClr val="black">
                    <a:tint val="75000"/>
                  </a:prstClr>
                </a:solidFill>
              </a:rPr>
              <a:pPr>
                <a:defRPr/>
              </a:pPr>
              <a:t>‹Nº›</a:t>
            </a:fld>
            <a:endParaRPr lang="es-MX" dirty="0">
              <a:solidFill>
                <a:prstClr val="black">
                  <a:tint val="75000"/>
                </a:prstClr>
              </a:solidFill>
            </a:endParaRPr>
          </a:p>
        </p:txBody>
      </p:sp>
    </p:spTree>
    <p:extLst>
      <p:ext uri="{BB962C8B-B14F-4D97-AF65-F5344CB8AC3E}">
        <p14:creationId xmlns:p14="http://schemas.microsoft.com/office/powerpoint/2010/main" val="19613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9E7B4AAE-CB5F-4C61-8C17-AF28EBD33233}" type="datetime1">
              <a:rPr lang="es-MX" smtClean="0">
                <a:solidFill>
                  <a:prstClr val="black">
                    <a:tint val="75000"/>
                  </a:prstClr>
                </a:solidFill>
              </a:rPr>
              <a:pPr>
                <a:defRPr/>
              </a:pPr>
              <a:t>30/01/2013</a:t>
            </a:fld>
            <a:endParaRPr lang="es-MX"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73DF5D4D-6B6E-45DC-810B-C03856364670}" type="slidenum">
              <a:rPr lang="es-MX">
                <a:solidFill>
                  <a:prstClr val="black">
                    <a:tint val="75000"/>
                  </a:prstClr>
                </a:solidFill>
              </a:rPr>
              <a:pPr>
                <a:defRPr/>
              </a:pPr>
              <a:t>‹Nº›</a:t>
            </a:fld>
            <a:endParaRPr lang="es-MX" dirty="0">
              <a:solidFill>
                <a:prstClr val="black">
                  <a:tint val="75000"/>
                </a:prstClr>
              </a:solidFill>
            </a:endParaRPr>
          </a:p>
        </p:txBody>
      </p:sp>
    </p:spTree>
    <p:extLst>
      <p:ext uri="{BB962C8B-B14F-4D97-AF65-F5344CB8AC3E}">
        <p14:creationId xmlns:p14="http://schemas.microsoft.com/office/powerpoint/2010/main" val="6264254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620788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3 Marcador de fecha"/>
          <p:cNvSpPr>
            <a:spLocks noGrp="1"/>
          </p:cNvSpPr>
          <p:nvPr>
            <p:ph type="dt" sz="half" idx="10"/>
          </p:nvPr>
        </p:nvSpPr>
        <p:spPr/>
        <p:txBody>
          <a:bodyPr/>
          <a:lstStyle>
            <a:lvl1pPr>
              <a:defRPr/>
            </a:lvl1pPr>
          </a:lstStyle>
          <a:p>
            <a:pPr>
              <a:defRPr/>
            </a:pPr>
            <a:fld id="{2B2C0838-9FE5-4361-A591-097E6C26C535}" type="datetime1">
              <a:rPr lang="es-MX" smtClean="0">
                <a:solidFill>
                  <a:prstClr val="black">
                    <a:tint val="75000"/>
                  </a:prstClr>
                </a:solidFill>
              </a:rPr>
              <a:pPr>
                <a:defRPr/>
              </a:pPr>
              <a:t>30/01/2013</a:t>
            </a:fld>
            <a:endParaRPr lang="es-MX" dirty="0">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3AE7B037-E44E-4882-8767-102F0AF580CF}" type="slidenum">
              <a:rPr lang="es-MX">
                <a:solidFill>
                  <a:prstClr val="black">
                    <a:tint val="75000"/>
                  </a:prstClr>
                </a:solidFill>
              </a:rPr>
              <a:pPr>
                <a:defRPr/>
              </a:pPr>
              <a:t>‹Nº›</a:t>
            </a:fld>
            <a:endParaRPr lang="es-MX" dirty="0">
              <a:solidFill>
                <a:prstClr val="black">
                  <a:tint val="75000"/>
                </a:prstClr>
              </a:solidFill>
            </a:endParaRPr>
          </a:p>
        </p:txBody>
      </p:sp>
    </p:spTree>
    <p:extLst>
      <p:ext uri="{BB962C8B-B14F-4D97-AF65-F5344CB8AC3E}">
        <p14:creationId xmlns:p14="http://schemas.microsoft.com/office/powerpoint/2010/main" val="3120618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33C1053-CEDB-4D85-BCC0-01A32CD19906}" type="datetime1">
              <a:rPr lang="es-MX" smtClean="0">
                <a:solidFill>
                  <a:prstClr val="black">
                    <a:tint val="75000"/>
                  </a:prstClr>
                </a:solidFill>
              </a:rPr>
              <a:pPr>
                <a:defRPr/>
              </a:pPr>
              <a:t>30/01/2013</a:t>
            </a:fld>
            <a:endParaRPr lang="es-MX"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E26318F-31AC-4E2A-AF2C-F169476EA875}" type="slidenum">
              <a:rPr lang="es-MX">
                <a:solidFill>
                  <a:prstClr val="black">
                    <a:tint val="75000"/>
                  </a:prstClr>
                </a:solidFill>
              </a:rPr>
              <a:pPr>
                <a:defRPr/>
              </a:pPr>
              <a:t>‹Nº›</a:t>
            </a:fld>
            <a:endParaRPr lang="es-MX" dirty="0">
              <a:solidFill>
                <a:prstClr val="black">
                  <a:tint val="75000"/>
                </a:prstClr>
              </a:solidFill>
            </a:endParaRPr>
          </a:p>
        </p:txBody>
      </p:sp>
    </p:spTree>
    <p:extLst>
      <p:ext uri="{BB962C8B-B14F-4D97-AF65-F5344CB8AC3E}">
        <p14:creationId xmlns:p14="http://schemas.microsoft.com/office/powerpoint/2010/main" val="800975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FE725B6-182D-474D-AB05-89CA6D20886C}" type="datetime1">
              <a:rPr lang="es-MX" smtClean="0">
                <a:solidFill>
                  <a:prstClr val="black">
                    <a:tint val="75000"/>
                  </a:prstClr>
                </a:solidFill>
              </a:rPr>
              <a:pPr>
                <a:defRPr/>
              </a:pPr>
              <a:t>30/01/2013</a:t>
            </a:fld>
            <a:endParaRPr lang="es-MX" dirty="0">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D9A104A-1EF7-4DA0-AA09-94E7AA387B06}" type="slidenum">
              <a:rPr lang="es-MX">
                <a:solidFill>
                  <a:prstClr val="black">
                    <a:tint val="75000"/>
                  </a:prstClr>
                </a:solidFill>
              </a:rPr>
              <a:pPr>
                <a:defRPr/>
              </a:pPr>
              <a:t>‹Nº›</a:t>
            </a:fld>
            <a:endParaRPr lang="es-MX" dirty="0">
              <a:solidFill>
                <a:prstClr val="black">
                  <a:tint val="75000"/>
                </a:prstClr>
              </a:solidFill>
            </a:endParaRPr>
          </a:p>
        </p:txBody>
      </p:sp>
    </p:spTree>
    <p:extLst>
      <p:ext uri="{BB962C8B-B14F-4D97-AF65-F5344CB8AC3E}">
        <p14:creationId xmlns:p14="http://schemas.microsoft.com/office/powerpoint/2010/main" val="20323763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90D79868-2108-4ACA-A99A-6CF9801A30EF}" type="datetime1">
              <a:rPr lang="es-MX" smtClean="0">
                <a:solidFill>
                  <a:prstClr val="black">
                    <a:tint val="75000"/>
                  </a:prstClr>
                </a:solidFill>
              </a:rPr>
              <a:pPr>
                <a:defRPr/>
              </a:pPr>
              <a:t>30/01/2013</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BEC7478-D242-4EEF-A92E-9BF5C3775EE7}" type="slidenum">
              <a:rPr lang="es-MX">
                <a:solidFill>
                  <a:prstClr val="black">
                    <a:tint val="75000"/>
                  </a:prstClr>
                </a:solidFill>
              </a:rPr>
              <a:pPr>
                <a:defRPr/>
              </a:pPr>
              <a:t>‹Nº›</a:t>
            </a:fld>
            <a:endParaRPr lang="es-MX" dirty="0">
              <a:solidFill>
                <a:prstClr val="black">
                  <a:tint val="75000"/>
                </a:prstClr>
              </a:solidFill>
            </a:endParaRPr>
          </a:p>
        </p:txBody>
      </p:sp>
    </p:spTree>
    <p:extLst>
      <p:ext uri="{BB962C8B-B14F-4D97-AF65-F5344CB8AC3E}">
        <p14:creationId xmlns:p14="http://schemas.microsoft.com/office/powerpoint/2010/main" val="150658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9B0E2CE0-75E3-468C-907C-8E8A6A0DEACE}" type="datetime1">
              <a:rPr lang="es-MX" smtClean="0"/>
              <a:pPr>
                <a:defRPr/>
              </a:pPr>
              <a:t>30/01/2013</a:t>
            </a:fld>
            <a:endParaRPr lang="es-MX" dirty="0"/>
          </a:p>
        </p:txBody>
      </p:sp>
      <p:sp>
        <p:nvSpPr>
          <p:cNvPr id="8" name="4 Marcador de pie de página"/>
          <p:cNvSpPr>
            <a:spLocks noGrp="1"/>
          </p:cNvSpPr>
          <p:nvPr>
            <p:ph type="ftr" sz="quarter" idx="11"/>
          </p:nvPr>
        </p:nvSpPr>
        <p:spPr/>
        <p:txBody>
          <a:bodyPr/>
          <a:lstStyle>
            <a:lvl1pPr>
              <a:defRPr/>
            </a:lvl1pPr>
          </a:lstStyle>
          <a:p>
            <a:pPr>
              <a:defRPr/>
            </a:pPr>
            <a:endParaRPr lang="es-MX" dirty="0"/>
          </a:p>
        </p:txBody>
      </p:sp>
      <p:sp>
        <p:nvSpPr>
          <p:cNvPr id="9" name="5 Marcador de número de diapositiva"/>
          <p:cNvSpPr>
            <a:spLocks noGrp="1"/>
          </p:cNvSpPr>
          <p:nvPr>
            <p:ph type="sldNum" sz="quarter" idx="12"/>
          </p:nvPr>
        </p:nvSpPr>
        <p:spPr/>
        <p:txBody>
          <a:bodyPr/>
          <a:lstStyle>
            <a:lvl1pPr>
              <a:defRPr/>
            </a:lvl1pPr>
          </a:lstStyle>
          <a:p>
            <a:pPr>
              <a:defRPr/>
            </a:pPr>
            <a:fld id="{2998DFED-B31D-41EF-910A-B5F31B668CC3}" type="slidenum">
              <a:rPr lang="es-MX"/>
              <a:pPr>
                <a:defRPr/>
              </a:pPr>
              <a:t>‹Nº›</a:t>
            </a:fld>
            <a:endParaRPr lang="es-MX" dirty="0"/>
          </a:p>
        </p:txBody>
      </p:sp>
    </p:spTree>
    <p:extLst>
      <p:ext uri="{BB962C8B-B14F-4D97-AF65-F5344CB8AC3E}">
        <p14:creationId xmlns:p14="http://schemas.microsoft.com/office/powerpoint/2010/main" val="29927020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4D2C3F34-3806-40D1-8345-408431E5B034}" type="datetime1">
              <a:rPr lang="es-MX" smtClean="0">
                <a:solidFill>
                  <a:prstClr val="black">
                    <a:tint val="75000"/>
                  </a:prstClr>
                </a:solidFill>
              </a:rPr>
              <a:pPr>
                <a:defRPr/>
              </a:pPr>
              <a:t>30/01/2013</a:t>
            </a:fld>
            <a:endParaRPr lang="es-MX" dirty="0">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MX"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1C7567B9-5C23-41C6-87B3-C6BAE6EABD69}" type="slidenum">
              <a:rPr lang="es-MX">
                <a:solidFill>
                  <a:prstClr val="black">
                    <a:tint val="75000"/>
                  </a:prstClr>
                </a:solidFill>
              </a:rPr>
              <a:pPr>
                <a:defRPr/>
              </a:pPr>
              <a:t>‹Nº›</a:t>
            </a:fld>
            <a:endParaRPr lang="es-MX" dirty="0">
              <a:solidFill>
                <a:prstClr val="black">
                  <a:tint val="75000"/>
                </a:prstClr>
              </a:solidFill>
            </a:endParaRPr>
          </a:p>
        </p:txBody>
      </p:sp>
    </p:spTree>
    <p:extLst>
      <p:ext uri="{BB962C8B-B14F-4D97-AF65-F5344CB8AC3E}">
        <p14:creationId xmlns:p14="http://schemas.microsoft.com/office/powerpoint/2010/main" val="7069355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3"/>
          <p:cNvSpPr>
            <a:spLocks noGrp="1" noChangeArrowheads="1"/>
          </p:cNvSpPr>
          <p:nvPr>
            <p:ph type="sldNum" sz="quarter" idx="10"/>
          </p:nvPr>
        </p:nvSpPr>
        <p:spPr>
          <a:xfrm>
            <a:off x="7910513" y="6500834"/>
            <a:ext cx="1125537" cy="333375"/>
          </a:xfrm>
          <a:ln/>
        </p:spPr>
        <p:txBody>
          <a:bodyPr/>
          <a:lstStyle>
            <a:lvl1pPr>
              <a:defRPr/>
            </a:lvl1pPr>
          </a:lstStyle>
          <a:p>
            <a:pPr>
              <a:defRPr/>
            </a:pPr>
            <a:fld id="{8D14A23B-415F-4E1A-8E66-2F59C85D8705}"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40610229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sldNum" sz="quarter" idx="10"/>
          </p:nvPr>
        </p:nvSpPr>
        <p:spPr>
          <a:xfrm>
            <a:off x="7910513" y="6500834"/>
            <a:ext cx="1125537" cy="333375"/>
          </a:xfrm>
          <a:ln/>
        </p:spPr>
        <p:txBody>
          <a:bodyPr/>
          <a:lstStyle>
            <a:lvl1pPr>
              <a:defRPr/>
            </a:lvl1pPr>
          </a:lstStyle>
          <a:p>
            <a:pPr>
              <a:defRPr/>
            </a:pPr>
            <a:fld id="{626D527F-0A3A-4CE3-82DD-DA93F1BDB9A5}"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15893997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3"/>
          <p:cNvSpPr>
            <a:spLocks noGrp="1" noChangeArrowheads="1"/>
          </p:cNvSpPr>
          <p:nvPr>
            <p:ph type="sldNum" sz="quarter" idx="10"/>
          </p:nvPr>
        </p:nvSpPr>
        <p:spPr>
          <a:xfrm>
            <a:off x="7910513" y="6500834"/>
            <a:ext cx="1125537" cy="333375"/>
          </a:xfrm>
          <a:ln/>
        </p:spPr>
        <p:txBody>
          <a:bodyPr/>
          <a:lstStyle>
            <a:lvl1pPr>
              <a:defRPr/>
            </a:lvl1pPr>
          </a:lstStyle>
          <a:p>
            <a:pPr>
              <a:defRPr/>
            </a:pPr>
            <a:fld id="{570C6FBE-D2F9-4C35-863C-AD5A147F79D5}"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3520952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3"/>
          <p:cNvSpPr>
            <a:spLocks noGrp="1" noChangeArrowheads="1"/>
          </p:cNvSpPr>
          <p:nvPr>
            <p:ph type="sldNum" sz="quarter" idx="10"/>
          </p:nvPr>
        </p:nvSpPr>
        <p:spPr>
          <a:xfrm>
            <a:off x="7910513" y="6500834"/>
            <a:ext cx="1125537" cy="333375"/>
          </a:xfrm>
          <a:ln/>
        </p:spPr>
        <p:txBody>
          <a:bodyPr/>
          <a:lstStyle>
            <a:lvl1pPr>
              <a:defRPr/>
            </a:lvl1pPr>
          </a:lstStyle>
          <a:p>
            <a:pPr>
              <a:defRPr/>
            </a:pPr>
            <a:fld id="{75473109-ED3C-4FBF-9FA7-CBC0F295BE42}"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34322786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3"/>
          <p:cNvSpPr>
            <a:spLocks noGrp="1" noChangeArrowheads="1"/>
          </p:cNvSpPr>
          <p:nvPr>
            <p:ph type="sldNum" sz="quarter" idx="10"/>
          </p:nvPr>
        </p:nvSpPr>
        <p:spPr>
          <a:xfrm>
            <a:off x="7910513" y="6500834"/>
            <a:ext cx="1125537" cy="333375"/>
          </a:xfrm>
          <a:ln/>
        </p:spPr>
        <p:txBody>
          <a:bodyPr/>
          <a:lstStyle>
            <a:lvl1pPr>
              <a:defRPr/>
            </a:lvl1pPr>
          </a:lstStyle>
          <a:p>
            <a:pPr>
              <a:defRPr/>
            </a:pPr>
            <a:fld id="{0D26839B-8D4D-4E69-84F4-1425A15B00E1}"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20225620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Rectangle 3"/>
          <p:cNvSpPr>
            <a:spLocks noGrp="1" noChangeArrowheads="1"/>
          </p:cNvSpPr>
          <p:nvPr>
            <p:ph type="sldNum" sz="quarter" idx="10"/>
          </p:nvPr>
        </p:nvSpPr>
        <p:spPr>
          <a:xfrm>
            <a:off x="7910513" y="6500834"/>
            <a:ext cx="1125537" cy="333375"/>
          </a:xfrm>
          <a:ln/>
        </p:spPr>
        <p:txBody>
          <a:bodyPr/>
          <a:lstStyle>
            <a:lvl1pPr>
              <a:defRPr/>
            </a:lvl1pPr>
          </a:lstStyle>
          <a:p>
            <a:pPr>
              <a:defRPr/>
            </a:pPr>
            <a:fld id="{2564AD5C-805C-4E81-BC6E-C924517D0995}"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40916305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xfrm>
            <a:off x="7910513" y="6500834"/>
            <a:ext cx="1125537" cy="333375"/>
          </a:xfrm>
          <a:ln/>
        </p:spPr>
        <p:txBody>
          <a:bodyPr/>
          <a:lstStyle>
            <a:lvl1pPr>
              <a:defRPr/>
            </a:lvl1pPr>
          </a:lstStyle>
          <a:p>
            <a:pPr>
              <a:defRPr/>
            </a:pPr>
            <a:fld id="{483D1567-B688-4AA7-BDC5-82713F698D1B}"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11747164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sldNum" sz="quarter" idx="10"/>
          </p:nvPr>
        </p:nvSpPr>
        <p:spPr>
          <a:xfrm>
            <a:off x="7910513" y="6500834"/>
            <a:ext cx="1125537" cy="333375"/>
          </a:xfrm>
          <a:ln/>
        </p:spPr>
        <p:txBody>
          <a:bodyPr/>
          <a:lstStyle>
            <a:lvl1pPr>
              <a:defRPr/>
            </a:lvl1pPr>
          </a:lstStyle>
          <a:p>
            <a:pPr>
              <a:defRPr/>
            </a:pPr>
            <a:fld id="{2CD9EF75-B567-4730-9849-8C78C74DD2D6}"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11034045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3"/>
          <p:cNvSpPr>
            <a:spLocks noGrp="1" noChangeArrowheads="1"/>
          </p:cNvSpPr>
          <p:nvPr>
            <p:ph type="sldNum" sz="quarter" idx="10"/>
          </p:nvPr>
        </p:nvSpPr>
        <p:spPr>
          <a:xfrm>
            <a:off x="7910513" y="6500834"/>
            <a:ext cx="1125537" cy="333375"/>
          </a:xfrm>
          <a:ln/>
        </p:spPr>
        <p:txBody>
          <a:bodyPr/>
          <a:lstStyle>
            <a:lvl1pPr>
              <a:defRPr/>
            </a:lvl1pPr>
          </a:lstStyle>
          <a:p>
            <a:pPr>
              <a:defRPr/>
            </a:pPr>
            <a:fld id="{9BA94267-238C-4D56-AEC0-289EC85C2072}"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205300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9E7B4AAE-CB5F-4C61-8C17-AF28EBD33233}" type="datetime1">
              <a:rPr lang="es-MX" smtClean="0"/>
              <a:pPr>
                <a:defRPr/>
              </a:pPr>
              <a:t>30/01/2013</a:t>
            </a:fld>
            <a:endParaRPr lang="es-MX" dirty="0"/>
          </a:p>
        </p:txBody>
      </p:sp>
      <p:sp>
        <p:nvSpPr>
          <p:cNvPr id="4" name="4 Marcador de pie de página"/>
          <p:cNvSpPr>
            <a:spLocks noGrp="1"/>
          </p:cNvSpPr>
          <p:nvPr>
            <p:ph type="ftr" sz="quarter" idx="11"/>
          </p:nvPr>
        </p:nvSpPr>
        <p:spPr/>
        <p:txBody>
          <a:bodyPr/>
          <a:lstStyle>
            <a:lvl1pPr>
              <a:defRPr/>
            </a:lvl1pPr>
          </a:lstStyle>
          <a:p>
            <a:pPr>
              <a:defRPr/>
            </a:pPr>
            <a:endParaRPr lang="es-MX" dirty="0"/>
          </a:p>
        </p:txBody>
      </p:sp>
      <p:sp>
        <p:nvSpPr>
          <p:cNvPr id="5" name="5 Marcador de número de diapositiva"/>
          <p:cNvSpPr>
            <a:spLocks noGrp="1"/>
          </p:cNvSpPr>
          <p:nvPr>
            <p:ph type="sldNum" sz="quarter" idx="12"/>
          </p:nvPr>
        </p:nvSpPr>
        <p:spPr/>
        <p:txBody>
          <a:bodyPr/>
          <a:lstStyle>
            <a:lvl1pPr>
              <a:defRPr/>
            </a:lvl1pPr>
          </a:lstStyle>
          <a:p>
            <a:pPr>
              <a:defRPr/>
            </a:pPr>
            <a:fld id="{73DF5D4D-6B6E-45DC-810B-C03856364670}" type="slidenum">
              <a:rPr lang="es-MX"/>
              <a:pPr>
                <a:defRPr/>
              </a:pPr>
              <a:t>‹Nº›</a:t>
            </a:fld>
            <a:endParaRPr lang="es-MX" dirty="0"/>
          </a:p>
        </p:txBody>
      </p:sp>
    </p:spTree>
    <p:extLst>
      <p:ext uri="{BB962C8B-B14F-4D97-AF65-F5344CB8AC3E}">
        <p14:creationId xmlns:p14="http://schemas.microsoft.com/office/powerpoint/2010/main" val="17640944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sldNum" sz="quarter" idx="10"/>
          </p:nvPr>
        </p:nvSpPr>
        <p:spPr>
          <a:xfrm>
            <a:off x="7910513" y="6500834"/>
            <a:ext cx="1125537" cy="333375"/>
          </a:xfrm>
          <a:ln/>
        </p:spPr>
        <p:txBody>
          <a:bodyPr/>
          <a:lstStyle>
            <a:lvl1pPr>
              <a:defRPr/>
            </a:lvl1pPr>
          </a:lstStyle>
          <a:p>
            <a:pPr>
              <a:defRPr/>
            </a:pPr>
            <a:fld id="{28CD8F83-5397-4017-857B-ED5C0A33D350}"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31545803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3"/>
          <p:cNvSpPr>
            <a:spLocks noGrp="1" noChangeArrowheads="1"/>
          </p:cNvSpPr>
          <p:nvPr>
            <p:ph type="sldNum" sz="quarter" idx="10"/>
          </p:nvPr>
        </p:nvSpPr>
        <p:spPr>
          <a:xfrm>
            <a:off x="7910513" y="6500834"/>
            <a:ext cx="1125537" cy="333375"/>
          </a:xfrm>
          <a:ln/>
        </p:spPr>
        <p:txBody>
          <a:bodyPr/>
          <a:lstStyle>
            <a:lvl1pPr>
              <a:defRPr/>
            </a:lvl1pPr>
          </a:lstStyle>
          <a:p>
            <a:pPr>
              <a:defRPr/>
            </a:pPr>
            <a:fld id="{2DB22741-E114-4B71-9D51-DF252374E87B}"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41191650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182163770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096354417"/>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solidFill>
                  <a:schemeClr val="accent2"/>
                </a:solidFill>
                <a:latin typeface="Tahoma" pitchFamily="34" charset="0"/>
                <a:cs typeface="Tahoma" pitchFamily="34" charset="0"/>
              </a:defRPr>
            </a:lvl1p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55838593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58975643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23474314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332724569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03167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2036921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09211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92413237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74817091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31487259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MX" dirty="0"/>
          </a:p>
        </p:txBody>
      </p:sp>
      <p:sp>
        <p:nvSpPr>
          <p:cNvPr id="3" name="3 Marcador de fecha"/>
          <p:cNvSpPr>
            <a:spLocks noGrp="1"/>
          </p:cNvSpPr>
          <p:nvPr>
            <p:ph type="dt" sz="half" idx="10"/>
          </p:nvPr>
        </p:nvSpPr>
        <p:spPr/>
        <p:txBody>
          <a:bodyPr/>
          <a:lstStyle>
            <a:lvl1pPr>
              <a:defRPr/>
            </a:lvl1pPr>
          </a:lstStyle>
          <a:p>
            <a:pPr>
              <a:defRPr/>
            </a:pPr>
            <a:fld id="{2B2C0838-9FE5-4361-A591-097E6C26C535}" type="datetime1">
              <a:rPr lang="es-MX" smtClean="0"/>
              <a:pPr>
                <a:defRPr/>
              </a:pPr>
              <a:t>30/01/2013</a:t>
            </a:fld>
            <a:endParaRPr lang="es-MX" dirty="0"/>
          </a:p>
        </p:txBody>
      </p:sp>
      <p:sp>
        <p:nvSpPr>
          <p:cNvPr id="4" name="4 Marcador de pie de página"/>
          <p:cNvSpPr>
            <a:spLocks noGrp="1"/>
          </p:cNvSpPr>
          <p:nvPr>
            <p:ph type="ftr" sz="quarter" idx="11"/>
          </p:nvPr>
        </p:nvSpPr>
        <p:spPr/>
        <p:txBody>
          <a:bodyPr/>
          <a:lstStyle>
            <a:lvl1pPr>
              <a:defRPr/>
            </a:lvl1pPr>
          </a:lstStyle>
          <a:p>
            <a:pPr>
              <a:defRPr/>
            </a:pPr>
            <a:endParaRPr lang="es-MX" dirty="0"/>
          </a:p>
        </p:txBody>
      </p:sp>
      <p:sp>
        <p:nvSpPr>
          <p:cNvPr id="5" name="5 Marcador de número de diapositiva"/>
          <p:cNvSpPr>
            <a:spLocks noGrp="1"/>
          </p:cNvSpPr>
          <p:nvPr>
            <p:ph type="sldNum" sz="quarter" idx="12"/>
          </p:nvPr>
        </p:nvSpPr>
        <p:spPr/>
        <p:txBody>
          <a:bodyPr/>
          <a:lstStyle>
            <a:lvl1pPr>
              <a:defRPr/>
            </a:lvl1pPr>
          </a:lstStyle>
          <a:p>
            <a:pPr>
              <a:defRPr/>
            </a:pPr>
            <a:fld id="{3AE7B037-E44E-4882-8767-102F0AF580CF}" type="slidenum">
              <a:rPr lang="es-MX"/>
              <a:pPr>
                <a:defRPr/>
              </a:pPr>
              <a:t>‹Nº›</a:t>
            </a:fld>
            <a:endParaRPr lang="es-MX" dirty="0"/>
          </a:p>
        </p:txBody>
      </p:sp>
    </p:spTree>
    <p:extLst>
      <p:ext uri="{BB962C8B-B14F-4D97-AF65-F5344CB8AC3E}">
        <p14:creationId xmlns:p14="http://schemas.microsoft.com/office/powerpoint/2010/main" val="205994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33C1053-CEDB-4D85-BCC0-01A32CD19906}" type="datetime1">
              <a:rPr lang="es-MX" smtClean="0"/>
              <a:pPr>
                <a:defRPr/>
              </a:pPr>
              <a:t>30/01/2013</a:t>
            </a:fld>
            <a:endParaRPr lang="es-MX" dirty="0"/>
          </a:p>
        </p:txBody>
      </p:sp>
      <p:sp>
        <p:nvSpPr>
          <p:cNvPr id="6" name="4 Marcador de pie de página"/>
          <p:cNvSpPr>
            <a:spLocks noGrp="1"/>
          </p:cNvSpPr>
          <p:nvPr>
            <p:ph type="ftr" sz="quarter" idx="11"/>
          </p:nvPr>
        </p:nvSpPr>
        <p:spPr/>
        <p:txBody>
          <a:bodyPr/>
          <a:lstStyle>
            <a:lvl1pPr>
              <a:defRPr/>
            </a:lvl1pPr>
          </a:lstStyle>
          <a:p>
            <a:pPr>
              <a:defRPr/>
            </a:pPr>
            <a:endParaRPr lang="es-MX" dirty="0"/>
          </a:p>
        </p:txBody>
      </p:sp>
      <p:sp>
        <p:nvSpPr>
          <p:cNvPr id="7" name="5 Marcador de número de diapositiva"/>
          <p:cNvSpPr>
            <a:spLocks noGrp="1"/>
          </p:cNvSpPr>
          <p:nvPr>
            <p:ph type="sldNum" sz="quarter" idx="12"/>
          </p:nvPr>
        </p:nvSpPr>
        <p:spPr/>
        <p:txBody>
          <a:bodyPr/>
          <a:lstStyle>
            <a:lvl1pPr>
              <a:defRPr/>
            </a:lvl1pPr>
          </a:lstStyle>
          <a:p>
            <a:pPr>
              <a:defRPr/>
            </a:pPr>
            <a:fld id="{FE26318F-31AC-4E2A-AF2C-F169476EA875}" type="slidenum">
              <a:rPr lang="es-MX"/>
              <a:pPr>
                <a:defRPr/>
              </a:pPr>
              <a:t>‹Nº›</a:t>
            </a:fld>
            <a:endParaRPr lang="es-MX" dirty="0"/>
          </a:p>
        </p:txBody>
      </p:sp>
    </p:spTree>
    <p:extLst>
      <p:ext uri="{BB962C8B-B14F-4D97-AF65-F5344CB8AC3E}">
        <p14:creationId xmlns:p14="http://schemas.microsoft.com/office/powerpoint/2010/main" val="1767890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5.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1.jpe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jpe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7.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C1DDAA0-2FC2-414C-8088-66258BD29C14}" type="datetime1">
              <a:rPr lang="es-MX" smtClean="0"/>
              <a:pPr>
                <a:defRPr/>
              </a:pPr>
              <a:t>30/01/2013</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2CE4630-A946-45FD-94B9-C7F8B0A72557}" type="slidenum">
              <a:rPr lang="es-MX"/>
              <a:pPr>
                <a:defRPr/>
              </a:pPr>
              <a:t>‹Nº›</a:t>
            </a:fld>
            <a:endParaRPr lang="es-MX" dirty="0"/>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76" r:id="rId7"/>
    <p:sldLayoutId id="2147483768" r:id="rId8"/>
    <p:sldLayoutId id="2147483769" r:id="rId9"/>
    <p:sldLayoutId id="2147483770" r:id="rId10"/>
    <p:sldLayoutId id="2147483771" r:id="rId11"/>
    <p:sldLayoutId id="214748377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Garamond" pitchFamily="18" charset="0"/>
        </a:defRPr>
      </a:lvl2pPr>
      <a:lvl3pPr algn="ctr" rtl="0" eaLnBrk="0" fontAlgn="base" hangingPunct="0">
        <a:spcBef>
          <a:spcPct val="0"/>
        </a:spcBef>
        <a:spcAft>
          <a:spcPct val="0"/>
        </a:spcAft>
        <a:defRPr sz="4400">
          <a:solidFill>
            <a:schemeClr val="tx1"/>
          </a:solidFill>
          <a:latin typeface="Garamond" pitchFamily="18" charset="0"/>
        </a:defRPr>
      </a:lvl3pPr>
      <a:lvl4pPr algn="ctr" rtl="0" eaLnBrk="0" fontAlgn="base" hangingPunct="0">
        <a:spcBef>
          <a:spcPct val="0"/>
        </a:spcBef>
        <a:spcAft>
          <a:spcPct val="0"/>
        </a:spcAft>
        <a:defRPr sz="4400">
          <a:solidFill>
            <a:schemeClr val="tx1"/>
          </a:solidFill>
          <a:latin typeface="Garamond" pitchFamily="18" charset="0"/>
        </a:defRPr>
      </a:lvl4pPr>
      <a:lvl5pPr algn="ctr" rtl="0" eaLnBrk="0" fontAlgn="base" hangingPunct="0">
        <a:spcBef>
          <a:spcPct val="0"/>
        </a:spcBef>
        <a:spcAft>
          <a:spcPct val="0"/>
        </a:spcAft>
        <a:defRPr sz="4400">
          <a:solidFill>
            <a:schemeClr val="tx1"/>
          </a:solidFill>
          <a:latin typeface="Garamond" pitchFamily="18" charset="0"/>
        </a:defRPr>
      </a:lvl5pPr>
      <a:lvl6pPr marL="457200" algn="ctr" rtl="0" fontAlgn="base">
        <a:spcBef>
          <a:spcPct val="0"/>
        </a:spcBef>
        <a:spcAft>
          <a:spcPct val="0"/>
        </a:spcAft>
        <a:defRPr sz="4400">
          <a:solidFill>
            <a:schemeClr val="tx1"/>
          </a:solidFill>
          <a:latin typeface="Garamond" pitchFamily="18" charset="0"/>
        </a:defRPr>
      </a:lvl6pPr>
      <a:lvl7pPr marL="914400" algn="ctr" rtl="0" fontAlgn="base">
        <a:spcBef>
          <a:spcPct val="0"/>
        </a:spcBef>
        <a:spcAft>
          <a:spcPct val="0"/>
        </a:spcAft>
        <a:defRPr sz="4400">
          <a:solidFill>
            <a:schemeClr val="tx1"/>
          </a:solidFill>
          <a:latin typeface="Garamond" pitchFamily="18" charset="0"/>
        </a:defRPr>
      </a:lvl7pPr>
      <a:lvl8pPr marL="1371600" algn="ctr" rtl="0" fontAlgn="base">
        <a:spcBef>
          <a:spcPct val="0"/>
        </a:spcBef>
        <a:spcAft>
          <a:spcPct val="0"/>
        </a:spcAft>
        <a:defRPr sz="4400">
          <a:solidFill>
            <a:schemeClr val="tx1"/>
          </a:solidFill>
          <a:latin typeface="Garamond" pitchFamily="18" charset="0"/>
        </a:defRPr>
      </a:lvl8pPr>
      <a:lvl9pPr marL="1828800" algn="ctr" rtl="0" fontAlgn="base">
        <a:spcBef>
          <a:spcPct val="0"/>
        </a:spcBef>
        <a:spcAft>
          <a:spcPct val="0"/>
        </a:spcAft>
        <a:defRPr sz="4400">
          <a:solidFill>
            <a:schemeClr val="tx1"/>
          </a:solidFill>
          <a:latin typeface="Garamond"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62803F1-A9B1-4DAF-BD62-2B3F0915976A}" type="datetime1">
              <a:rPr lang="es-MX" smtClean="0"/>
              <a:pPr>
                <a:defRPr/>
              </a:pPr>
              <a:t>30/01/2013</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AFC4CC5-DA20-4F34-A6C7-CA66B283B2D8}" type="slidenum">
              <a:rPr lang="es-MX"/>
              <a:pPr>
                <a:defRPr/>
              </a:pPr>
              <a:t>‹Nº›</a:t>
            </a:fld>
            <a:endParaRPr lang="es-MX" dirty="0"/>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7" r:id="rId3"/>
    <p:sldLayoutId id="2147483775" r:id="rId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Tree>
    <p:extLst>
      <p:ext uri="{BB962C8B-B14F-4D97-AF65-F5344CB8AC3E}">
        <p14:creationId xmlns:p14="http://schemas.microsoft.com/office/powerpoint/2010/main" val="11605838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Tree>
    <p:extLst>
      <p:ext uri="{BB962C8B-B14F-4D97-AF65-F5344CB8AC3E}">
        <p14:creationId xmlns:p14="http://schemas.microsoft.com/office/powerpoint/2010/main" val="418035651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C1DDAA0-2FC2-414C-8088-66258BD29C14}" type="datetime1">
              <a:rPr lang="es-MX" smtClean="0">
                <a:solidFill>
                  <a:prstClr val="black">
                    <a:tint val="75000"/>
                  </a:prstClr>
                </a:solidFill>
              </a:rPr>
              <a:pPr>
                <a:defRPr/>
              </a:pPr>
              <a:t>30/01/2013</a:t>
            </a:fld>
            <a:endParaRPr lang="es-MX"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MX"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2CE4630-A946-45FD-94B9-C7F8B0A72557}" type="slidenum">
              <a:rPr lang="es-MX">
                <a:solidFill>
                  <a:prstClr val="black">
                    <a:tint val="75000"/>
                  </a:prstClr>
                </a:solidFill>
              </a:rPr>
              <a:pPr>
                <a:defRPr/>
              </a:pPr>
              <a:t>‹Nº›</a:t>
            </a:fld>
            <a:endParaRPr lang="es-MX" dirty="0">
              <a:solidFill>
                <a:prstClr val="black">
                  <a:tint val="75000"/>
                </a:prstClr>
              </a:solidFill>
            </a:endParaRPr>
          </a:p>
        </p:txBody>
      </p:sp>
    </p:spTree>
    <p:extLst>
      <p:ext uri="{BB962C8B-B14F-4D97-AF65-F5344CB8AC3E}">
        <p14:creationId xmlns:p14="http://schemas.microsoft.com/office/powerpoint/2010/main" val="1462129183"/>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Garamond" pitchFamily="18" charset="0"/>
        </a:defRPr>
      </a:lvl2pPr>
      <a:lvl3pPr algn="ctr" rtl="0" eaLnBrk="0" fontAlgn="base" hangingPunct="0">
        <a:spcBef>
          <a:spcPct val="0"/>
        </a:spcBef>
        <a:spcAft>
          <a:spcPct val="0"/>
        </a:spcAft>
        <a:defRPr sz="4400">
          <a:solidFill>
            <a:schemeClr val="tx1"/>
          </a:solidFill>
          <a:latin typeface="Garamond" pitchFamily="18" charset="0"/>
        </a:defRPr>
      </a:lvl3pPr>
      <a:lvl4pPr algn="ctr" rtl="0" eaLnBrk="0" fontAlgn="base" hangingPunct="0">
        <a:spcBef>
          <a:spcPct val="0"/>
        </a:spcBef>
        <a:spcAft>
          <a:spcPct val="0"/>
        </a:spcAft>
        <a:defRPr sz="4400">
          <a:solidFill>
            <a:schemeClr val="tx1"/>
          </a:solidFill>
          <a:latin typeface="Garamond" pitchFamily="18" charset="0"/>
        </a:defRPr>
      </a:lvl4pPr>
      <a:lvl5pPr algn="ctr" rtl="0" eaLnBrk="0" fontAlgn="base" hangingPunct="0">
        <a:spcBef>
          <a:spcPct val="0"/>
        </a:spcBef>
        <a:spcAft>
          <a:spcPct val="0"/>
        </a:spcAft>
        <a:defRPr sz="4400">
          <a:solidFill>
            <a:schemeClr val="tx1"/>
          </a:solidFill>
          <a:latin typeface="Garamond" pitchFamily="18" charset="0"/>
        </a:defRPr>
      </a:lvl5pPr>
      <a:lvl6pPr marL="457200" algn="ctr" rtl="0" fontAlgn="base">
        <a:spcBef>
          <a:spcPct val="0"/>
        </a:spcBef>
        <a:spcAft>
          <a:spcPct val="0"/>
        </a:spcAft>
        <a:defRPr sz="4400">
          <a:solidFill>
            <a:schemeClr val="tx1"/>
          </a:solidFill>
          <a:latin typeface="Garamond" pitchFamily="18" charset="0"/>
        </a:defRPr>
      </a:lvl6pPr>
      <a:lvl7pPr marL="914400" algn="ctr" rtl="0" fontAlgn="base">
        <a:spcBef>
          <a:spcPct val="0"/>
        </a:spcBef>
        <a:spcAft>
          <a:spcPct val="0"/>
        </a:spcAft>
        <a:defRPr sz="4400">
          <a:solidFill>
            <a:schemeClr val="tx1"/>
          </a:solidFill>
          <a:latin typeface="Garamond" pitchFamily="18" charset="0"/>
        </a:defRPr>
      </a:lvl7pPr>
      <a:lvl8pPr marL="1371600" algn="ctr" rtl="0" fontAlgn="base">
        <a:spcBef>
          <a:spcPct val="0"/>
        </a:spcBef>
        <a:spcAft>
          <a:spcPct val="0"/>
        </a:spcAft>
        <a:defRPr sz="4400">
          <a:solidFill>
            <a:schemeClr val="tx1"/>
          </a:solidFill>
          <a:latin typeface="Garamond" pitchFamily="18" charset="0"/>
        </a:defRPr>
      </a:lvl8pPr>
      <a:lvl9pPr marL="1828800" algn="ctr" rtl="0" fontAlgn="base">
        <a:spcBef>
          <a:spcPct val="0"/>
        </a:spcBef>
        <a:spcAft>
          <a:spcPct val="0"/>
        </a:spcAft>
        <a:defRPr sz="4400">
          <a:solidFill>
            <a:schemeClr val="tx1"/>
          </a:solidFill>
          <a:latin typeface="Garamond"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4099" name="Rectangle 3"/>
          <p:cNvSpPr>
            <a:spLocks noGrp="1" noChangeArrowheads="1"/>
          </p:cNvSpPr>
          <p:nvPr>
            <p:ph type="sldNum" sz="quarter" idx="4"/>
          </p:nvPr>
        </p:nvSpPr>
        <p:spPr bwMode="auto">
          <a:xfrm>
            <a:off x="7910513" y="6551613"/>
            <a:ext cx="1125537"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b="1">
                <a:solidFill>
                  <a:schemeClr val="bg1"/>
                </a:solidFill>
                <a:latin typeface="Arial" pitchFamily="34" charset="0"/>
              </a:defRPr>
            </a:lvl1pPr>
          </a:lstStyle>
          <a:p>
            <a:pPr>
              <a:defRPr/>
            </a:pPr>
            <a:fld id="{997E62A6-ED2A-429D-BE9C-DE9502CE143A}" type="slidenum">
              <a:rPr lang="es-ES">
                <a:solidFill>
                  <a:srgbClr val="FFFFFF"/>
                </a:solidFill>
              </a:rPr>
              <a:pPr>
                <a:defRPr/>
              </a:pPr>
              <a:t>‹Nº›</a:t>
            </a:fld>
            <a:endParaRPr lang="es-ES" dirty="0">
              <a:solidFill>
                <a:srgbClr val="FFFFFF"/>
              </a:solidFill>
            </a:endParaRPr>
          </a:p>
        </p:txBody>
      </p:sp>
    </p:spTree>
    <p:extLst>
      <p:ext uri="{BB962C8B-B14F-4D97-AF65-F5344CB8AC3E}">
        <p14:creationId xmlns:p14="http://schemas.microsoft.com/office/powerpoint/2010/main" val="1218563037"/>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Tree>
    <p:extLst>
      <p:ext uri="{BB962C8B-B14F-4D97-AF65-F5344CB8AC3E}">
        <p14:creationId xmlns:p14="http://schemas.microsoft.com/office/powerpoint/2010/main" val="3310975072"/>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23.xml"/><Relationship Id="rId6" Type="http://schemas.openxmlformats.org/officeDocument/2006/relationships/slide" Target="slide12.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chart" Target="../charts/chart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p:cNvSpPr txBox="1">
            <a:spLocks noChangeArrowheads="1"/>
          </p:cNvSpPr>
          <p:nvPr/>
        </p:nvSpPr>
        <p:spPr bwMode="auto">
          <a:xfrm>
            <a:off x="971550" y="2410547"/>
            <a:ext cx="7200900" cy="3034677"/>
          </a:xfrm>
          <a:prstGeom prst="rect">
            <a:avLst/>
          </a:prstGeom>
          <a:noFill/>
          <a:ln w="9525">
            <a:noFill/>
            <a:miter lim="800000"/>
            <a:headEnd/>
            <a:tailEnd/>
          </a:ln>
        </p:spPr>
        <p:txBody>
          <a:bodyPr>
            <a:spAutoFit/>
          </a:bodyPr>
          <a:lstStyle/>
          <a:p>
            <a:pPr algn="ctr" fontAlgn="auto">
              <a:spcBef>
                <a:spcPct val="20000"/>
              </a:spcBef>
              <a:spcAft>
                <a:spcPts val="0"/>
              </a:spcAft>
              <a:buClr>
                <a:srgbClr val="009999"/>
              </a:buClr>
              <a:defRPr/>
            </a:pPr>
            <a:r>
              <a:rPr lang="es-ES" sz="3200" b="1" dirty="0" smtClean="0">
                <a:solidFill>
                  <a:schemeClr val="accent1">
                    <a:lumMod val="75000"/>
                  </a:schemeClr>
                </a:solidFill>
                <a:latin typeface="Futura Lt" pitchFamily="34" charset="0"/>
                <a:cs typeface="Tahoma" pitchFamily="34" charset="0"/>
              </a:rPr>
              <a:t>Avances </a:t>
            </a:r>
            <a:r>
              <a:rPr lang="es-ES" sz="3200" b="1" dirty="0">
                <a:solidFill>
                  <a:schemeClr val="accent1">
                    <a:lumMod val="75000"/>
                  </a:schemeClr>
                </a:solidFill>
                <a:latin typeface="Futura Lt" pitchFamily="34" charset="0"/>
                <a:cs typeface="Tahoma" pitchFamily="34" charset="0"/>
              </a:rPr>
              <a:t>y Retos de la Política de Desarrollo </a:t>
            </a:r>
            <a:r>
              <a:rPr lang="es-ES" sz="3200" b="1" dirty="0" smtClean="0">
                <a:solidFill>
                  <a:schemeClr val="accent1">
                    <a:lumMod val="75000"/>
                  </a:schemeClr>
                </a:solidFill>
                <a:latin typeface="Futura Lt" pitchFamily="34" charset="0"/>
                <a:cs typeface="Tahoma" pitchFamily="34" charset="0"/>
              </a:rPr>
              <a:t>Social</a:t>
            </a:r>
          </a:p>
          <a:p>
            <a:pPr algn="ctr" fontAlgn="auto">
              <a:spcBef>
                <a:spcPct val="20000"/>
              </a:spcBef>
              <a:spcAft>
                <a:spcPts val="0"/>
              </a:spcAft>
              <a:buClr>
                <a:srgbClr val="009999"/>
              </a:buClr>
              <a:defRPr/>
            </a:pPr>
            <a:r>
              <a:rPr lang="es-ES" sz="3200" b="1" dirty="0" smtClean="0">
                <a:solidFill>
                  <a:schemeClr val="accent1">
                    <a:lumMod val="75000"/>
                  </a:schemeClr>
                </a:solidFill>
                <a:latin typeface="Futura Lt" pitchFamily="34" charset="0"/>
                <a:cs typeface="Tahoma" pitchFamily="34" charset="0"/>
              </a:rPr>
              <a:t>RESUMEN</a:t>
            </a:r>
          </a:p>
          <a:p>
            <a:pPr algn="ctr" fontAlgn="auto">
              <a:spcBef>
                <a:spcPct val="20000"/>
              </a:spcBef>
              <a:spcAft>
                <a:spcPts val="0"/>
              </a:spcAft>
              <a:buClr>
                <a:srgbClr val="009999"/>
              </a:buClr>
              <a:defRPr/>
            </a:pPr>
            <a:endParaRPr lang="es-ES" sz="2800" b="1" dirty="0">
              <a:solidFill>
                <a:schemeClr val="accent1">
                  <a:lumMod val="75000"/>
                </a:schemeClr>
              </a:solidFill>
              <a:latin typeface="Futura Lt" pitchFamily="34" charset="0"/>
              <a:cs typeface="Tahoma" pitchFamily="34" charset="0"/>
            </a:endParaRPr>
          </a:p>
          <a:p>
            <a:pPr algn="ctr" fontAlgn="auto">
              <a:spcBef>
                <a:spcPct val="20000"/>
              </a:spcBef>
              <a:spcAft>
                <a:spcPts val="0"/>
              </a:spcAft>
              <a:buClr>
                <a:srgbClr val="009999"/>
              </a:buClr>
              <a:defRPr/>
            </a:pPr>
            <a:endParaRPr lang="es-ES" sz="2800" b="1" dirty="0">
              <a:solidFill>
                <a:schemeClr val="accent1">
                  <a:lumMod val="75000"/>
                </a:schemeClr>
              </a:solidFill>
              <a:latin typeface="Futura Lt" pitchFamily="34" charset="0"/>
              <a:cs typeface="Tahoma" pitchFamily="34" charset="0"/>
            </a:endParaRPr>
          </a:p>
          <a:p>
            <a:pPr algn="ctr" fontAlgn="auto">
              <a:spcBef>
                <a:spcPct val="20000"/>
              </a:spcBef>
              <a:spcAft>
                <a:spcPts val="0"/>
              </a:spcAft>
              <a:buClr>
                <a:srgbClr val="009999"/>
              </a:buClr>
              <a:defRPr/>
            </a:pPr>
            <a:r>
              <a:rPr lang="es-ES" b="1" dirty="0" smtClean="0">
                <a:solidFill>
                  <a:schemeClr val="accent1">
                    <a:lumMod val="75000"/>
                  </a:schemeClr>
                </a:solidFill>
                <a:latin typeface="Futura Lt" pitchFamily="34" charset="0"/>
                <a:cs typeface="Tahoma" pitchFamily="34" charset="0"/>
              </a:rPr>
              <a:t>Enero 2013</a:t>
            </a:r>
            <a:endParaRPr lang="es-ES" b="1" dirty="0">
              <a:solidFill>
                <a:schemeClr val="accent1">
                  <a:lumMod val="75000"/>
                </a:schemeClr>
              </a:solidFill>
              <a:latin typeface="Futura Lt" pitchFamily="34" charset="0"/>
              <a:cs typeface="Tahoma" pitchFamily="34" charset="0"/>
            </a:endParaRPr>
          </a:p>
        </p:txBody>
      </p:sp>
      <p:sp>
        <p:nvSpPr>
          <p:cNvPr id="5124" name="Text Box 2"/>
          <p:cNvSpPr txBox="1">
            <a:spLocks noChangeArrowheads="1"/>
          </p:cNvSpPr>
          <p:nvPr/>
        </p:nvSpPr>
        <p:spPr bwMode="auto">
          <a:xfrm>
            <a:off x="3357563" y="5929313"/>
            <a:ext cx="2536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ES_tradnl" sz="2000" dirty="0">
                <a:solidFill>
                  <a:schemeClr val="bg1"/>
                </a:solidFill>
                <a:latin typeface="Futura Lt" pitchFamily="34" charset="0"/>
              </a:rPr>
              <a:t>www.</a:t>
            </a:r>
            <a:r>
              <a:rPr lang="es-ES_tradnl" sz="2000" b="1" dirty="0">
                <a:solidFill>
                  <a:schemeClr val="bg1"/>
                </a:solidFill>
                <a:latin typeface="Futura Lt" pitchFamily="34" charset="0"/>
              </a:rPr>
              <a:t>coneval</a:t>
            </a:r>
            <a:r>
              <a:rPr lang="es-ES_tradnl" sz="2000" dirty="0">
                <a:solidFill>
                  <a:schemeClr val="bg1"/>
                </a:solidFill>
                <a:latin typeface="Futura Lt" pitchFamily="34" charset="0"/>
              </a:rPr>
              <a:t>.gob.mx</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114505" y="263138"/>
            <a:ext cx="7029495" cy="833069"/>
          </a:xfrm>
          <a:prstGeom prst="rect">
            <a:avLst/>
          </a:prstGeom>
        </p:spPr>
        <p:txBody>
          <a:bodyPr>
            <a:scene3d>
              <a:camera prst="orthographicFront"/>
              <a:lightRig rig="threePt" dir="t"/>
            </a:scene3d>
            <a:sp3d extrusionH="57150">
              <a:bevelT w="38100" h="38100"/>
            </a:sp3d>
          </a:bodyPr>
          <a:lstStyle/>
          <a:p>
            <a:pPr eaLnBrk="0" hangingPunct="0">
              <a:defRPr/>
            </a:pPr>
            <a:r>
              <a:rPr lang="es-MX" sz="2200" b="1" dirty="0">
                <a:solidFill>
                  <a:srgbClr val="1C3F94"/>
                </a:solidFill>
                <a:latin typeface="Tahoma" pitchFamily="34" charset="0"/>
                <a:cs typeface="Tahoma" pitchFamily="34" charset="0"/>
              </a:rPr>
              <a:t>Población en pobreza, </a:t>
            </a:r>
          </a:p>
          <a:p>
            <a:pPr eaLnBrk="0" hangingPunct="0">
              <a:defRPr/>
            </a:pPr>
            <a:r>
              <a:rPr lang="es-MX" sz="2200" b="1" dirty="0">
                <a:solidFill>
                  <a:srgbClr val="1C3F94"/>
                </a:solidFill>
                <a:latin typeface="Tahoma" pitchFamily="34" charset="0"/>
                <a:cs typeface="Tahoma" pitchFamily="34" charset="0"/>
              </a:rPr>
              <a:t>según entidad federativa</a:t>
            </a:r>
            <a:r>
              <a:rPr lang="es-MX" sz="2400" dirty="0" smtClean="0">
                <a:solidFill>
                  <a:srgbClr val="1C3F94"/>
                </a:solidFill>
                <a:latin typeface="Tahoma" pitchFamily="34" charset="0"/>
                <a:cs typeface="Tahoma" pitchFamily="34" charset="0"/>
              </a:rPr>
              <a:t>, </a:t>
            </a:r>
            <a:r>
              <a:rPr lang="es-MX" sz="2200" b="1" dirty="0" smtClean="0">
                <a:solidFill>
                  <a:srgbClr val="1C3F94"/>
                </a:solidFill>
                <a:latin typeface="Tahoma" pitchFamily="34" charset="0"/>
                <a:cs typeface="Tahoma" pitchFamily="34" charset="0"/>
              </a:rPr>
              <a:t>2008-2010</a:t>
            </a:r>
            <a:endParaRPr lang="es-ES" sz="2200" b="1" dirty="0">
              <a:solidFill>
                <a:srgbClr val="1C3F94"/>
              </a:solidFill>
              <a:latin typeface="Tahoma" pitchFamily="34" charset="0"/>
              <a:cs typeface="Tahoma" pitchFamily="34" charset="0"/>
            </a:endParaRPr>
          </a:p>
        </p:txBody>
      </p:sp>
      <p:sp>
        <p:nvSpPr>
          <p:cNvPr id="10" name="Rectangle 12"/>
          <p:cNvSpPr>
            <a:spLocks noChangeArrowheads="1"/>
          </p:cNvSpPr>
          <p:nvPr/>
        </p:nvSpPr>
        <p:spPr bwMode="auto">
          <a:xfrm>
            <a:off x="1966275" y="6568901"/>
            <a:ext cx="5210175" cy="244475"/>
          </a:xfrm>
          <a:prstGeom prst="rect">
            <a:avLst/>
          </a:prstGeom>
          <a:noFill/>
          <a:ln w="9525" algn="ctr">
            <a:noFill/>
            <a:miter lim="800000"/>
            <a:headEnd/>
            <a:tailEnd/>
          </a:ln>
        </p:spPr>
        <p:txBody>
          <a:bodyPr lIns="0" rIns="0" anchor="ctr">
            <a:spAutoFit/>
          </a:bodyPr>
          <a:lstStyle/>
          <a:p>
            <a:pPr algn="ctr" eaLnBrk="0" hangingPunct="0"/>
            <a:r>
              <a:rPr lang="es-ES" sz="1000" dirty="0">
                <a:solidFill>
                  <a:srgbClr val="FFFFFF"/>
                </a:solidFill>
                <a:latin typeface="Arial" pitchFamily="34" charset="0"/>
                <a:cs typeface="Arial" pitchFamily="34" charset="0"/>
              </a:rPr>
              <a:t>Fuente: estimaciones del CONEVAL con base en el MCS-ENIGH 2008 y 2010</a:t>
            </a:r>
            <a:endParaRPr lang="es-ES" sz="1000" u="sng" dirty="0">
              <a:solidFill>
                <a:srgbClr val="FFFFFF"/>
              </a:solidFill>
              <a:latin typeface="Arial" pitchFamily="34" charset="0"/>
              <a:cs typeface="Arial" pitchFamily="34" charset="0"/>
            </a:endParaRPr>
          </a:p>
        </p:txBody>
      </p:sp>
      <p:pic>
        <p:nvPicPr>
          <p:cNvPr id="1033" name="Picture 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224"/>
          <a:stretch/>
        </p:blipFill>
        <p:spPr bwMode="auto">
          <a:xfrm>
            <a:off x="539553" y="1052736"/>
            <a:ext cx="8280920"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derecha">
            <a:hlinkClick r:id="rId3" action="ppaction://hlinksldjump"/>
          </p:cNvPr>
          <p:cNvSpPr/>
          <p:nvPr/>
        </p:nvSpPr>
        <p:spPr>
          <a:xfrm rot="10800000">
            <a:off x="8316416" y="6552727"/>
            <a:ext cx="576064"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FFFF"/>
              </a:solidFill>
            </a:endParaRPr>
          </a:p>
        </p:txBody>
      </p:sp>
      <p:sp>
        <p:nvSpPr>
          <p:cNvPr id="7" name="6 Rectángulo"/>
          <p:cNvSpPr/>
          <p:nvPr/>
        </p:nvSpPr>
        <p:spPr bwMode="auto">
          <a:xfrm>
            <a:off x="3707904" y="5445224"/>
            <a:ext cx="576064" cy="216024"/>
          </a:xfrm>
          <a:prstGeom prst="rect">
            <a:avLst/>
          </a:prstGeom>
          <a:noFill/>
          <a:ln w="19050" cap="flat" cmpd="sng" algn="ctr">
            <a:solidFill>
              <a:srgbClr val="FF0000"/>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MX" sz="1400" dirty="0" smtClean="0">
              <a:solidFill>
                <a:srgbClr val="FFFFFF"/>
              </a:solidFill>
              <a:latin typeface="Tahoma" pitchFamily="34" charset="0"/>
              <a:cs typeface="Tahoma" pitchFamily="34" charset="0"/>
            </a:endParaRPr>
          </a:p>
        </p:txBody>
      </p:sp>
      <p:sp>
        <p:nvSpPr>
          <p:cNvPr id="9" name="8 Rectángulo"/>
          <p:cNvSpPr/>
          <p:nvPr/>
        </p:nvSpPr>
        <p:spPr bwMode="auto">
          <a:xfrm>
            <a:off x="3779912" y="3717032"/>
            <a:ext cx="576064" cy="216024"/>
          </a:xfrm>
          <a:prstGeom prst="rect">
            <a:avLst/>
          </a:prstGeom>
          <a:noFill/>
          <a:ln w="19050" cap="flat" cmpd="sng" algn="ctr">
            <a:solidFill>
              <a:srgbClr val="FF0000"/>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MX" sz="1400" dirty="0" smtClean="0">
              <a:solidFill>
                <a:srgbClr val="FFFFFF"/>
              </a:solidFill>
              <a:latin typeface="Tahoma" pitchFamily="34" charset="0"/>
              <a:cs typeface="Tahoma" pitchFamily="34" charset="0"/>
            </a:endParaRPr>
          </a:p>
        </p:txBody>
      </p:sp>
      <p:sp>
        <p:nvSpPr>
          <p:cNvPr id="11" name="10 Rectángulo"/>
          <p:cNvSpPr/>
          <p:nvPr/>
        </p:nvSpPr>
        <p:spPr bwMode="auto">
          <a:xfrm>
            <a:off x="8172400" y="5229200"/>
            <a:ext cx="576064" cy="216024"/>
          </a:xfrm>
          <a:prstGeom prst="rect">
            <a:avLst/>
          </a:prstGeom>
          <a:noFill/>
          <a:ln w="19050" cap="flat" cmpd="sng" algn="ctr">
            <a:solidFill>
              <a:srgbClr val="FF0000"/>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MX" sz="1400" dirty="0" smtClean="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198511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9 Rectángulo"/>
          <p:cNvSpPr>
            <a:spLocks noChangeArrowheads="1"/>
          </p:cNvSpPr>
          <p:nvPr/>
        </p:nvSpPr>
        <p:spPr bwMode="auto">
          <a:xfrm>
            <a:off x="2339752" y="309697"/>
            <a:ext cx="6730523" cy="1107996"/>
          </a:xfrm>
          <a:prstGeom prst="rect">
            <a:avLst/>
          </a:prstGeom>
          <a:noFill/>
          <a:ln w="9525">
            <a:noFill/>
            <a:miter lim="800000"/>
            <a:headEnd/>
            <a:tailEnd/>
          </a:ln>
        </p:spPr>
        <p:txBody>
          <a:bodyPr wrap="square">
            <a:spAutoFit/>
          </a:bodyPr>
          <a:lstStyle/>
          <a:p>
            <a:pPr marL="0" lvl="1" algn="just"/>
            <a:r>
              <a:rPr lang="es-ES" sz="2200" dirty="0">
                <a:solidFill>
                  <a:srgbClr val="1F497D"/>
                </a:solidFill>
                <a:latin typeface="Tahoma" pitchFamily="34" charset="0"/>
                <a:cs typeface="Tahoma" pitchFamily="34" charset="0"/>
              </a:rPr>
              <a:t>Porcentaje de la población en situación de </a:t>
            </a:r>
            <a:r>
              <a:rPr lang="es-ES" sz="2200" dirty="0" smtClean="0">
                <a:solidFill>
                  <a:srgbClr val="1F497D"/>
                </a:solidFill>
                <a:latin typeface="Tahoma" pitchFamily="34" charset="0"/>
                <a:cs typeface="Tahoma" pitchFamily="34" charset="0"/>
              </a:rPr>
              <a:t>pobreza por municipios</a:t>
            </a:r>
            <a:endParaRPr lang="es-ES" sz="2200" dirty="0">
              <a:solidFill>
                <a:srgbClr val="1F497D"/>
              </a:solidFill>
              <a:latin typeface="Tahoma" pitchFamily="34" charset="0"/>
              <a:cs typeface="Tahoma" pitchFamily="34" charset="0"/>
            </a:endParaRPr>
          </a:p>
          <a:p>
            <a:pPr marL="0" lvl="1" algn="ctr"/>
            <a:r>
              <a:rPr lang="es-ES" sz="2200" dirty="0" smtClean="0">
                <a:solidFill>
                  <a:srgbClr val="C0504D"/>
                </a:solidFill>
                <a:latin typeface="Tahoma" pitchFamily="34" charset="0"/>
                <a:cs typeface="Tahoma" pitchFamily="34" charset="0"/>
              </a:rPr>
              <a:t>por municipio. </a:t>
            </a:r>
            <a:r>
              <a:rPr lang="es-ES" sz="2200" dirty="0">
                <a:solidFill>
                  <a:srgbClr val="C0504D"/>
                </a:solidFill>
                <a:latin typeface="Tahoma" pitchFamily="34" charset="0"/>
                <a:cs typeface="Tahoma" pitchFamily="34" charset="0"/>
              </a:rPr>
              <a:t>México, 2010</a:t>
            </a:r>
            <a:endParaRPr lang="es-ES_tradnl" sz="2200" dirty="0">
              <a:solidFill>
                <a:srgbClr val="C0504D"/>
              </a:solidFill>
              <a:latin typeface="Tahoma" pitchFamily="34" charset="0"/>
              <a:cs typeface="Tahoma" pitchFamily="34" charset="0"/>
            </a:endParaRPr>
          </a:p>
        </p:txBody>
      </p:sp>
      <p:sp>
        <p:nvSpPr>
          <p:cNvPr id="13315" name="Rectangle 12"/>
          <p:cNvSpPr>
            <a:spLocks noChangeArrowheads="1"/>
          </p:cNvSpPr>
          <p:nvPr/>
        </p:nvSpPr>
        <p:spPr bwMode="auto">
          <a:xfrm>
            <a:off x="966788" y="6573838"/>
            <a:ext cx="7548562" cy="247650"/>
          </a:xfrm>
          <a:prstGeom prst="rect">
            <a:avLst/>
          </a:prstGeom>
          <a:noFill/>
          <a:ln w="9525" algn="ctr">
            <a:noFill/>
            <a:miter lim="800000"/>
            <a:headEnd/>
            <a:tailEnd/>
          </a:ln>
        </p:spPr>
        <p:txBody>
          <a:bodyPr lIns="0" rIns="0" anchor="ctr">
            <a:spAutoFit/>
          </a:bodyPr>
          <a:lstStyle/>
          <a:p>
            <a:r>
              <a:rPr lang="es-ES" sz="1000" dirty="0">
                <a:solidFill>
                  <a:prstClr val="white"/>
                </a:solidFill>
              </a:rPr>
              <a:t>Fuente: estimaciones del CONEVAL con base en  el MCS-ENIGH 2010 y la muestra del  Censo de Población y Vivienda 2010.</a:t>
            </a:r>
            <a:endParaRPr lang="es-ES" sz="1000" u="sng" dirty="0">
              <a:solidFill>
                <a:prstClr val="white"/>
              </a:solidFill>
            </a:endParaRPr>
          </a:p>
        </p:txBody>
      </p:sp>
      <p:pic>
        <p:nvPicPr>
          <p:cNvPr id="7" name="Picture 2"/>
          <p:cNvPicPr preferRelativeResize="0">
            <a:picLocks noChangeAspect="1" noChangeArrowheads="1"/>
          </p:cNvPicPr>
          <p:nvPr/>
        </p:nvPicPr>
        <p:blipFill>
          <a:blip r:embed="rId2" cstate="print"/>
          <a:srcRect l="17292" t="24349" b="5599"/>
          <a:stretch>
            <a:fillRect/>
          </a:stretch>
        </p:blipFill>
        <p:spPr bwMode="auto">
          <a:xfrm>
            <a:off x="618445" y="1004175"/>
            <a:ext cx="8014088" cy="5404568"/>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569829" y="5192713"/>
            <a:ext cx="3095625" cy="1095375"/>
          </a:xfrm>
          <a:prstGeom prst="rect">
            <a:avLst/>
          </a:prstGeom>
          <a:noFill/>
          <a:ln w="9525">
            <a:noFill/>
            <a:miter lim="800000"/>
            <a:headEnd/>
            <a:tailEnd/>
          </a:ln>
          <a:effectLst/>
        </p:spPr>
      </p:pic>
    </p:spTree>
    <p:extLst>
      <p:ext uri="{BB962C8B-B14F-4D97-AF65-F5344CB8AC3E}">
        <p14:creationId xmlns:p14="http://schemas.microsoft.com/office/powerpoint/2010/main" val="3756606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Rectángulo"/>
          <p:cNvSpPr>
            <a:spLocks noChangeArrowheads="1"/>
          </p:cNvSpPr>
          <p:nvPr/>
        </p:nvSpPr>
        <p:spPr bwMode="auto">
          <a:xfrm>
            <a:off x="250825" y="1346860"/>
            <a:ext cx="8641655"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spcAft>
                <a:spcPts val="1800"/>
              </a:spcAft>
              <a:buFont typeface="Wingdings" pitchFamily="2" charset="2"/>
              <a:buChar char="q"/>
            </a:pPr>
            <a:r>
              <a:rPr lang="es-MX" sz="2000" dirty="0" smtClean="0">
                <a:solidFill>
                  <a:schemeClr val="tx2"/>
                </a:solidFill>
                <a:latin typeface="Futura Lt"/>
              </a:rPr>
              <a:t>Ha </a:t>
            </a:r>
            <a:r>
              <a:rPr lang="es-MX" sz="2000" dirty="0">
                <a:solidFill>
                  <a:schemeClr val="tx2"/>
                </a:solidFill>
                <a:latin typeface="Futura Lt"/>
              </a:rPr>
              <a:t>habido un </a:t>
            </a:r>
            <a:r>
              <a:rPr lang="es-MX" sz="2000" b="1" dirty="0">
                <a:solidFill>
                  <a:schemeClr val="tx2"/>
                </a:solidFill>
                <a:latin typeface="Futura Lt"/>
              </a:rPr>
              <a:t>incremento</a:t>
            </a:r>
            <a:r>
              <a:rPr lang="es-MX" sz="2000" dirty="0">
                <a:solidFill>
                  <a:schemeClr val="tx2"/>
                </a:solidFill>
                <a:latin typeface="Futura Lt"/>
              </a:rPr>
              <a:t> importante en la cobertura de servicios </a:t>
            </a:r>
            <a:r>
              <a:rPr lang="es-MX" sz="2000" dirty="0" smtClean="0">
                <a:solidFill>
                  <a:schemeClr val="tx2"/>
                </a:solidFill>
                <a:latin typeface="Futura Lt"/>
              </a:rPr>
              <a:t>básicos </a:t>
            </a:r>
            <a:r>
              <a:rPr lang="es-MX" sz="2000" dirty="0">
                <a:solidFill>
                  <a:schemeClr val="tx2"/>
                </a:solidFill>
                <a:latin typeface="Futura Lt"/>
              </a:rPr>
              <a:t>a la población, con </a:t>
            </a:r>
            <a:r>
              <a:rPr lang="es-MX" sz="2000" dirty="0" smtClean="0">
                <a:solidFill>
                  <a:schemeClr val="tx2"/>
                </a:solidFill>
                <a:latin typeface="Futura Lt"/>
              </a:rPr>
              <a:t>énfasis </a:t>
            </a:r>
            <a:r>
              <a:rPr lang="es-MX" sz="2000" dirty="0">
                <a:solidFill>
                  <a:schemeClr val="tx2"/>
                </a:solidFill>
                <a:latin typeface="Futura Lt"/>
              </a:rPr>
              <a:t>en </a:t>
            </a:r>
            <a:r>
              <a:rPr lang="es-MX" sz="2000" dirty="0" smtClean="0">
                <a:solidFill>
                  <a:schemeClr val="tx2"/>
                </a:solidFill>
                <a:latin typeface="Futura Lt"/>
              </a:rPr>
              <a:t>entidades </a:t>
            </a:r>
            <a:r>
              <a:rPr lang="es-MX" sz="2000" dirty="0">
                <a:solidFill>
                  <a:schemeClr val="tx2"/>
                </a:solidFill>
                <a:latin typeface="Futura Lt"/>
              </a:rPr>
              <a:t>con </a:t>
            </a:r>
            <a:r>
              <a:rPr lang="es-MX" sz="2000" b="1" dirty="0">
                <a:solidFill>
                  <a:schemeClr val="tx2"/>
                </a:solidFill>
                <a:latin typeface="Futura Lt"/>
              </a:rPr>
              <a:t>mayor porcentaje de pobreza</a:t>
            </a:r>
            <a:r>
              <a:rPr lang="es-MX" sz="2000" dirty="0">
                <a:solidFill>
                  <a:schemeClr val="tx2"/>
                </a:solidFill>
                <a:latin typeface="Futura Lt"/>
              </a:rPr>
              <a:t>, </a:t>
            </a:r>
            <a:r>
              <a:rPr lang="es-MX" sz="2000" dirty="0" smtClean="0">
                <a:solidFill>
                  <a:schemeClr val="tx2"/>
                </a:solidFill>
                <a:latin typeface="Futura Lt"/>
              </a:rPr>
              <a:t>por lo que </a:t>
            </a:r>
            <a:r>
              <a:rPr lang="es-MX" sz="2000" dirty="0">
                <a:solidFill>
                  <a:schemeClr val="tx2"/>
                </a:solidFill>
                <a:latin typeface="Futura Lt"/>
              </a:rPr>
              <a:t>las brechas sociales se han venido cerrando. </a:t>
            </a:r>
          </a:p>
          <a:p>
            <a:pPr marL="285750" indent="-285750" algn="just">
              <a:spcAft>
                <a:spcPts val="1800"/>
              </a:spcAft>
              <a:buFont typeface="Wingdings" pitchFamily="2" charset="2"/>
              <a:buChar char="q"/>
            </a:pPr>
            <a:r>
              <a:rPr lang="es-MX" sz="2000" dirty="0" smtClean="0">
                <a:solidFill>
                  <a:schemeClr val="tx2"/>
                </a:solidFill>
                <a:latin typeface="Futura Lt"/>
              </a:rPr>
              <a:t>La política social ha tenido una mayor incidencia en la población con ingresos </a:t>
            </a:r>
            <a:r>
              <a:rPr lang="es-MX" sz="2000" b="1" dirty="0" smtClean="0">
                <a:solidFill>
                  <a:schemeClr val="tx2"/>
                </a:solidFill>
                <a:latin typeface="Futura Lt"/>
              </a:rPr>
              <a:t>bajos</a:t>
            </a:r>
            <a:r>
              <a:rPr lang="es-MX" sz="2000" dirty="0" smtClean="0">
                <a:solidFill>
                  <a:schemeClr val="tx2"/>
                </a:solidFill>
                <a:latin typeface="Futura Lt"/>
              </a:rPr>
              <a:t>, debido a programas y acciones que han sido, en general, progresivos.</a:t>
            </a:r>
          </a:p>
          <a:p>
            <a:pPr marL="285750" indent="-285750" algn="just">
              <a:spcAft>
                <a:spcPts val="1800"/>
              </a:spcAft>
              <a:buFont typeface="Wingdings" pitchFamily="2" charset="2"/>
              <a:buChar char="q"/>
            </a:pPr>
            <a:r>
              <a:rPr lang="es-ES" sz="2000" dirty="0" smtClean="0">
                <a:solidFill>
                  <a:schemeClr val="tx2"/>
                </a:solidFill>
                <a:latin typeface="Futura Lt"/>
              </a:rPr>
              <a:t>El </a:t>
            </a:r>
            <a:r>
              <a:rPr lang="es-ES" sz="2000" dirty="0">
                <a:solidFill>
                  <a:schemeClr val="tx2"/>
                </a:solidFill>
                <a:latin typeface="Futura Lt"/>
              </a:rPr>
              <a:t>gasto </a:t>
            </a:r>
            <a:r>
              <a:rPr lang="es-ES" sz="2000" dirty="0" smtClean="0">
                <a:solidFill>
                  <a:schemeClr val="tx2"/>
                </a:solidFill>
                <a:latin typeface="Futura Lt"/>
              </a:rPr>
              <a:t>funcional </a:t>
            </a:r>
            <a:r>
              <a:rPr lang="es-ES" sz="2000" dirty="0">
                <a:solidFill>
                  <a:schemeClr val="tx2"/>
                </a:solidFill>
                <a:latin typeface="Futura Lt"/>
              </a:rPr>
              <a:t>de desarrollo social ha crecido 88% de 2000 a 2011 y 147% de 1996 a 2011, en términos reales</a:t>
            </a:r>
            <a:r>
              <a:rPr lang="es-ES" sz="2000" dirty="0" smtClean="0">
                <a:solidFill>
                  <a:schemeClr val="tx2"/>
                </a:solidFill>
                <a:latin typeface="Futura Lt"/>
              </a:rPr>
              <a:t>. Aprovechando los recursos petroleros</a:t>
            </a:r>
          </a:p>
          <a:p>
            <a:pPr marL="285750" indent="-285750" algn="just">
              <a:spcAft>
                <a:spcPts val="1800"/>
              </a:spcAft>
              <a:buFont typeface="Wingdings" pitchFamily="2" charset="2"/>
              <a:buChar char="q"/>
            </a:pPr>
            <a:r>
              <a:rPr lang="es-ES" sz="2000" dirty="0" smtClean="0">
                <a:solidFill>
                  <a:schemeClr val="tx2"/>
                </a:solidFill>
                <a:latin typeface="Futura Lt"/>
              </a:rPr>
              <a:t>Ya </a:t>
            </a:r>
            <a:r>
              <a:rPr lang="es-ES" sz="2000" b="1" dirty="0" smtClean="0">
                <a:solidFill>
                  <a:schemeClr val="tx2"/>
                </a:solidFill>
                <a:latin typeface="Futura Lt"/>
              </a:rPr>
              <a:t>se recuperó y rebasó </a:t>
            </a:r>
            <a:r>
              <a:rPr lang="es-ES" sz="2000" dirty="0" smtClean="0">
                <a:solidFill>
                  <a:schemeClr val="tx2"/>
                </a:solidFill>
                <a:latin typeface="Futura Lt"/>
              </a:rPr>
              <a:t>el nivel de trabajadores con derecho al IMSS en 2012, respecto a lo que se tenía en 2008, sumando en septiembre </a:t>
            </a:r>
            <a:r>
              <a:rPr lang="es-ES" sz="2000" b="1" dirty="0" smtClean="0">
                <a:solidFill>
                  <a:schemeClr val="tx2"/>
                </a:solidFill>
                <a:latin typeface="Futura Lt"/>
              </a:rPr>
              <a:t>16</a:t>
            </a:r>
            <a:r>
              <a:rPr lang="es-ES" sz="2000" b="1" dirty="0">
                <a:solidFill>
                  <a:schemeClr val="tx2"/>
                </a:solidFill>
                <a:latin typeface="Futura Lt"/>
              </a:rPr>
              <a:t> </a:t>
            </a:r>
            <a:r>
              <a:rPr lang="es-ES" sz="2000" b="1" dirty="0" smtClean="0">
                <a:solidFill>
                  <a:schemeClr val="tx2"/>
                </a:solidFill>
                <a:latin typeface="Futura Lt"/>
              </a:rPr>
              <a:t>millones </a:t>
            </a:r>
            <a:r>
              <a:rPr lang="es-ES" sz="2000" dirty="0" smtClean="0">
                <a:solidFill>
                  <a:schemeClr val="tx2"/>
                </a:solidFill>
                <a:latin typeface="Futura Lt"/>
              </a:rPr>
              <a:t>de trabajadores.</a:t>
            </a:r>
            <a:endParaRPr lang="es-MX" sz="2000" dirty="0">
              <a:solidFill>
                <a:schemeClr val="tx2"/>
              </a:solidFill>
              <a:latin typeface="Futura Lt"/>
            </a:endParaRPr>
          </a:p>
        </p:txBody>
      </p:sp>
      <p:sp>
        <p:nvSpPr>
          <p:cNvPr id="6" name="5 CuadroTexto"/>
          <p:cNvSpPr txBox="1"/>
          <p:nvPr/>
        </p:nvSpPr>
        <p:spPr>
          <a:xfrm>
            <a:off x="2106613" y="476250"/>
            <a:ext cx="6696075" cy="461963"/>
          </a:xfrm>
          <a:prstGeom prst="rect">
            <a:avLst/>
          </a:prstGeom>
          <a:noFill/>
          <a:ln w="22225" cap="rnd">
            <a:noFill/>
          </a:ln>
        </p:spPr>
        <p:txBody>
          <a:bodyPr>
            <a:spAutoFit/>
          </a:bodyPr>
          <a:lstStyle/>
          <a:p>
            <a:pPr algn="just" fontAlgn="auto">
              <a:spcBef>
                <a:spcPts val="0"/>
              </a:spcBef>
              <a:spcAft>
                <a:spcPts val="0"/>
              </a:spcAft>
              <a:defRPr/>
            </a:pPr>
            <a:r>
              <a:rPr lang="es-MX" sz="2400" b="1" cap="small" dirty="0" smtClean="0">
                <a:solidFill>
                  <a:schemeClr val="tx2"/>
                </a:solidFill>
                <a:latin typeface="Futura Lt" pitchFamily="34" charset="0"/>
              </a:rPr>
              <a:t>II. Evaluación. Avances </a:t>
            </a:r>
            <a:endParaRPr lang="es-MX" sz="2400" cap="small" dirty="0">
              <a:solidFill>
                <a:schemeClr val="tx2"/>
              </a:solidFill>
              <a:latin typeface="Futura Lt" pitchFamily="34" charset="0"/>
            </a:endParaRPr>
          </a:p>
        </p:txBody>
      </p:sp>
    </p:spTree>
    <p:extLst>
      <p:ext uri="{BB962C8B-B14F-4D97-AF65-F5344CB8AC3E}">
        <p14:creationId xmlns:p14="http://schemas.microsoft.com/office/powerpoint/2010/main" val="1577896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srcRect l="61329" b="66138"/>
          <a:stretch>
            <a:fillRect/>
          </a:stretch>
        </p:blipFill>
        <p:spPr bwMode="auto">
          <a:xfrm>
            <a:off x="441434" y="315310"/>
            <a:ext cx="3536731" cy="2322786"/>
          </a:xfrm>
          <a:prstGeom prst="rect">
            <a:avLst/>
          </a:prstGeom>
          <a:noFill/>
          <a:ln w="9525">
            <a:noFill/>
            <a:miter lim="800000"/>
            <a:headEnd/>
            <a:tailEnd/>
          </a:ln>
        </p:spPr>
      </p:pic>
      <p:graphicFrame>
        <p:nvGraphicFramePr>
          <p:cNvPr id="5" name="4 Gráfico"/>
          <p:cNvGraphicFramePr/>
          <p:nvPr>
            <p:extLst>
              <p:ext uri="{D42A27DB-BD31-4B8C-83A1-F6EECF244321}">
                <p14:modId xmlns:p14="http://schemas.microsoft.com/office/powerpoint/2010/main" val="3270489791"/>
              </p:ext>
            </p:extLst>
          </p:nvPr>
        </p:nvGraphicFramePr>
        <p:xfrm>
          <a:off x="0" y="1230972"/>
          <a:ext cx="9143999" cy="5372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1 Gráfico"/>
          <p:cNvGraphicFramePr/>
          <p:nvPr>
            <p:extLst>
              <p:ext uri="{D42A27DB-BD31-4B8C-83A1-F6EECF244321}">
                <p14:modId xmlns:p14="http://schemas.microsoft.com/office/powerpoint/2010/main" val="2825353088"/>
              </p:ext>
            </p:extLst>
          </p:nvPr>
        </p:nvGraphicFramePr>
        <p:xfrm>
          <a:off x="0" y="1213597"/>
          <a:ext cx="9143999" cy="5372100"/>
        </p:xfrm>
        <a:graphic>
          <a:graphicData uri="http://schemas.openxmlformats.org/drawingml/2006/chart">
            <c:chart xmlns:c="http://schemas.openxmlformats.org/drawingml/2006/chart" xmlns:r="http://schemas.openxmlformats.org/officeDocument/2006/relationships" r:id="rId4"/>
          </a:graphicData>
        </a:graphic>
      </p:graphicFrame>
      <p:sp>
        <p:nvSpPr>
          <p:cNvPr id="3" name="1 Título"/>
          <p:cNvSpPr txBox="1">
            <a:spLocks/>
          </p:cNvSpPr>
          <p:nvPr/>
        </p:nvSpPr>
        <p:spPr>
          <a:xfrm>
            <a:off x="424329" y="269121"/>
            <a:ext cx="8458200" cy="833069"/>
          </a:xfrm>
          <a:prstGeom prst="rect">
            <a:avLst/>
          </a:prstGeom>
        </p:spPr>
        <p:txBody>
          <a:bodyPr>
            <a:scene3d>
              <a:camera prst="orthographicFront"/>
              <a:lightRig rig="threePt" dir="t"/>
            </a:scene3d>
            <a:sp3d extrusionH="57150">
              <a:bevelT w="38100" h="38100"/>
            </a:sp3d>
          </a:bodyPr>
          <a:lstStyle/>
          <a:p>
            <a:pPr eaLnBrk="0" hangingPunct="0"/>
            <a:r>
              <a:rPr lang="es-MX" sz="2000" dirty="0" smtClean="0">
                <a:solidFill>
                  <a:srgbClr val="333399"/>
                </a:solidFill>
                <a:latin typeface="Tahoma" pitchFamily="34" charset="0"/>
                <a:cs typeface="Tahoma" pitchFamily="34" charset="0"/>
              </a:rPr>
              <a:t>Porcentaje de la </a:t>
            </a:r>
            <a:r>
              <a:rPr lang="es-ES" sz="2000" b="1" dirty="0" smtClean="0">
                <a:solidFill>
                  <a:srgbClr val="333399"/>
                </a:solidFill>
                <a:latin typeface="Tahoma" pitchFamily="34" charset="0"/>
                <a:cs typeface="Tahoma" pitchFamily="34" charset="0"/>
              </a:rPr>
              <a:t>población con carencia en el acceso a los servicios básicos en la vivienda </a:t>
            </a:r>
            <a:r>
              <a:rPr lang="es-MX" sz="2000" dirty="0" smtClean="0">
                <a:solidFill>
                  <a:srgbClr val="333399"/>
                </a:solidFill>
                <a:latin typeface="Tahoma" pitchFamily="34" charset="0"/>
                <a:cs typeface="Tahoma" pitchFamily="34" charset="0"/>
              </a:rPr>
              <a:t>según entidad federativa, 1990-2010</a:t>
            </a:r>
            <a:endParaRPr lang="es-ES_tradnl" sz="2000" dirty="0">
              <a:solidFill>
                <a:srgbClr val="333399"/>
              </a:solidFill>
              <a:latin typeface="Tahoma" pitchFamily="34" charset="0"/>
              <a:cs typeface="Tahoma" pitchFamily="34" charset="0"/>
            </a:endParaRPr>
          </a:p>
        </p:txBody>
      </p:sp>
      <p:graphicFrame>
        <p:nvGraphicFramePr>
          <p:cNvPr id="6" name="5 Gráfico"/>
          <p:cNvGraphicFramePr/>
          <p:nvPr>
            <p:extLst>
              <p:ext uri="{D42A27DB-BD31-4B8C-83A1-F6EECF244321}">
                <p14:modId xmlns:p14="http://schemas.microsoft.com/office/powerpoint/2010/main" val="2866072500"/>
              </p:ext>
            </p:extLst>
          </p:nvPr>
        </p:nvGraphicFramePr>
        <p:xfrm>
          <a:off x="6261707" y="1058430"/>
          <a:ext cx="3138616" cy="20244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6 Tabla"/>
          <p:cNvGraphicFramePr>
            <a:graphicFrameLocks noGrp="1"/>
          </p:cNvGraphicFramePr>
          <p:nvPr/>
        </p:nvGraphicFramePr>
        <p:xfrm>
          <a:off x="3035300" y="980301"/>
          <a:ext cx="3439641" cy="972033"/>
        </p:xfrm>
        <a:graphic>
          <a:graphicData uri="http://schemas.openxmlformats.org/drawingml/2006/table">
            <a:tbl>
              <a:tblPr firstRow="1" bandRow="1">
                <a:tableStyleId>{5C22544A-7EE6-4342-B048-85BDC9FD1C3A}</a:tableStyleId>
              </a:tblPr>
              <a:tblGrid>
                <a:gridCol w="810109"/>
                <a:gridCol w="929633"/>
                <a:gridCol w="983207"/>
                <a:gridCol w="716692"/>
              </a:tblGrid>
              <a:tr h="473245">
                <a:tc gridSpan="4">
                  <a:txBody>
                    <a:bodyPr/>
                    <a:lstStyle/>
                    <a:p>
                      <a:pPr algn="ctr"/>
                      <a:r>
                        <a:rPr lang="en-US" sz="1400" noProof="0" dirty="0" err="1" smtClean="0">
                          <a:latin typeface="Arial" pitchFamily="34" charset="0"/>
                          <a:cs typeface="Arial" pitchFamily="34" charset="0"/>
                        </a:rPr>
                        <a:t>Cambio</a:t>
                      </a:r>
                      <a:r>
                        <a:rPr lang="en-US" sz="1400" noProof="0" dirty="0" smtClean="0">
                          <a:latin typeface="Arial" pitchFamily="34" charset="0"/>
                          <a:cs typeface="Arial" pitchFamily="34" charset="0"/>
                        </a:rPr>
                        <a:t> </a:t>
                      </a:r>
                      <a:r>
                        <a:rPr lang="en-US" sz="1400" baseline="0" noProof="0" dirty="0" smtClean="0">
                          <a:latin typeface="Arial" pitchFamily="34" charset="0"/>
                          <a:cs typeface="Arial" pitchFamily="34" charset="0"/>
                        </a:rPr>
                        <a:t>en  </a:t>
                      </a:r>
                      <a:r>
                        <a:rPr lang="en-US" sz="1400" baseline="0" noProof="0" dirty="0" err="1" smtClean="0">
                          <a:latin typeface="Arial" pitchFamily="34" charset="0"/>
                          <a:cs typeface="Arial" pitchFamily="34" charset="0"/>
                        </a:rPr>
                        <a:t>las</a:t>
                      </a:r>
                      <a:r>
                        <a:rPr lang="en-US" sz="1400" baseline="0" noProof="0" dirty="0" smtClean="0">
                          <a:latin typeface="Arial" pitchFamily="34" charset="0"/>
                          <a:cs typeface="Arial" pitchFamily="34" charset="0"/>
                        </a:rPr>
                        <a:t> </a:t>
                      </a:r>
                      <a:r>
                        <a:rPr lang="en-US" sz="1400" baseline="0" noProof="0" dirty="0" err="1" smtClean="0">
                          <a:latin typeface="Arial" pitchFamily="34" charset="0"/>
                          <a:cs typeface="Arial" pitchFamily="34" charset="0"/>
                        </a:rPr>
                        <a:t>entidades</a:t>
                      </a:r>
                      <a:endParaRPr lang="en-US" sz="1400" noProof="0" dirty="0">
                        <a:latin typeface="Arial" pitchFamily="34" charset="0"/>
                        <a:cs typeface="Arial" pitchFamily="34" charset="0"/>
                      </a:endParaRPr>
                    </a:p>
                  </a:txBody>
                  <a:tcPr anchor="ctr">
                    <a:solidFill>
                      <a:srgbClr val="00B050"/>
                    </a:solidFill>
                  </a:tcPr>
                </a:tc>
                <a:tc hMerge="1">
                  <a:txBody>
                    <a:bodyPr/>
                    <a:lstStyle/>
                    <a:p>
                      <a:pPr algn="ctr"/>
                      <a:endParaRPr lang="en-US" sz="1600" noProof="0" dirty="0">
                        <a:latin typeface="Arial" pitchFamily="34" charset="0"/>
                        <a:cs typeface="Arial" pitchFamily="34" charset="0"/>
                      </a:endParaRPr>
                    </a:p>
                  </a:txBody>
                  <a:tcPr anchor="ctr">
                    <a:solidFill>
                      <a:srgbClr val="00B050"/>
                    </a:solidFill>
                  </a:tcPr>
                </a:tc>
                <a:tc hMerge="1">
                  <a:txBody>
                    <a:bodyPr/>
                    <a:lstStyle/>
                    <a:p>
                      <a:endParaRPr lang="en-US"/>
                    </a:p>
                  </a:txBody>
                  <a:tcPr/>
                </a:tc>
                <a:tc hMerge="1">
                  <a:txBody>
                    <a:bodyPr/>
                    <a:lstStyle/>
                    <a:p>
                      <a:pPr algn="ctr"/>
                      <a:endParaRPr lang="en-US" sz="1400" noProof="0" dirty="0">
                        <a:latin typeface="Arial" pitchFamily="34" charset="0"/>
                        <a:cs typeface="Arial" pitchFamily="34" charset="0"/>
                      </a:endParaRPr>
                    </a:p>
                  </a:txBody>
                  <a:tcPr anchor="ctr">
                    <a:solidFill>
                      <a:srgbClr val="00B050"/>
                    </a:solidFill>
                  </a:tcPr>
                </a:tc>
              </a:tr>
              <a:tr h="264043">
                <a:tc>
                  <a:txBody>
                    <a:bodyPr/>
                    <a:lstStyle/>
                    <a:p>
                      <a:pPr lvl="0" algn="l"/>
                      <a:r>
                        <a:rPr lang="es-ES" sz="1400" b="1" noProof="0" dirty="0" smtClean="0">
                          <a:solidFill>
                            <a:schemeClr val="tx1"/>
                          </a:solidFill>
                          <a:latin typeface="Arial" pitchFamily="34" charset="0"/>
                          <a:cs typeface="Arial" pitchFamily="34" charset="0"/>
                        </a:rPr>
                        <a:t>Entidad</a:t>
                      </a:r>
                      <a:endParaRPr lang="en-US" sz="1400" b="1" noProof="0" dirty="0">
                        <a:solidFill>
                          <a:schemeClr val="tx1"/>
                        </a:solidFill>
                        <a:latin typeface="Arial" pitchFamily="34" charset="0"/>
                        <a:cs typeface="Arial" pitchFamily="34" charset="0"/>
                      </a:endParaRPr>
                    </a:p>
                  </a:txBody>
                  <a:tcPr marL="36000" marR="36000" marT="0" marB="0">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400" b="1" noProof="0" dirty="0" smtClean="0">
                          <a:solidFill>
                            <a:schemeClr val="tx1"/>
                          </a:solidFill>
                          <a:latin typeface="Arial" pitchFamily="34" charset="0"/>
                          <a:cs typeface="Arial" pitchFamily="34" charset="0"/>
                        </a:rPr>
                        <a:t>Guerrero</a:t>
                      </a:r>
                      <a:endParaRPr lang="en-US" sz="1400" b="1" noProof="0" dirty="0" smtClean="0">
                        <a:solidFill>
                          <a:schemeClr val="tx1"/>
                        </a:solidFill>
                        <a:latin typeface="Arial" pitchFamily="34" charset="0"/>
                        <a:cs typeface="Arial" pitchFamily="34" charset="0"/>
                      </a:endParaRPr>
                    </a:p>
                  </a:txBody>
                  <a:tcPr marL="36000" marR="36000" marT="0" marB="0">
                    <a:solidFill>
                      <a:schemeClr val="bg1">
                        <a:lumMod val="75000"/>
                      </a:schemeClr>
                    </a:solidFill>
                  </a:tcPr>
                </a:tc>
                <a:tc>
                  <a:txBody>
                    <a:bodyPr/>
                    <a:lstStyle/>
                    <a:p>
                      <a:pPr lvl="0" algn="ctr"/>
                      <a:r>
                        <a:rPr lang="es-ES" sz="1400" b="1" noProof="0" dirty="0" smtClean="0">
                          <a:solidFill>
                            <a:schemeClr val="tx1"/>
                          </a:solidFill>
                          <a:latin typeface="Arial" pitchFamily="34" charset="0"/>
                          <a:cs typeface="Arial" pitchFamily="34" charset="0"/>
                        </a:rPr>
                        <a:t>D.F</a:t>
                      </a:r>
                      <a:endParaRPr lang="en-US" sz="1400" b="1" noProof="0" dirty="0" smtClean="0">
                        <a:solidFill>
                          <a:schemeClr val="tx1"/>
                        </a:solidFill>
                        <a:latin typeface="Arial" pitchFamily="34" charset="0"/>
                        <a:cs typeface="Arial" pitchFamily="34" charset="0"/>
                      </a:endParaRPr>
                    </a:p>
                  </a:txBody>
                  <a:tcPr marL="36000" marR="36000" marT="0" marB="0">
                    <a:solidFill>
                      <a:schemeClr val="bg1">
                        <a:lumMod val="75000"/>
                      </a:schemeClr>
                    </a:solidFill>
                  </a:tcPr>
                </a:tc>
                <a:tc>
                  <a:txBody>
                    <a:bodyPr/>
                    <a:lstStyle/>
                    <a:p>
                      <a:pPr lvl="0" algn="ctr"/>
                      <a:r>
                        <a:rPr lang="en-US" sz="1400" b="1" noProof="0" dirty="0" smtClean="0">
                          <a:solidFill>
                            <a:schemeClr val="tx1"/>
                          </a:solidFill>
                          <a:latin typeface="Arial" pitchFamily="34" charset="0"/>
                          <a:cs typeface="Arial" pitchFamily="34" charset="0"/>
                        </a:rPr>
                        <a:t>Brecha</a:t>
                      </a:r>
                    </a:p>
                  </a:txBody>
                  <a:tcPr marL="36000" marR="36000" marT="0" marB="0">
                    <a:solidFill>
                      <a:schemeClr val="bg1">
                        <a:lumMod val="75000"/>
                      </a:schemeClr>
                    </a:solidFill>
                  </a:tcPr>
                </a:tc>
              </a:tr>
              <a:tr h="234745">
                <a:tc>
                  <a:txBody>
                    <a:bodyPr/>
                    <a:lstStyle/>
                    <a:p>
                      <a:pPr lvl="0" algn="l"/>
                      <a:r>
                        <a:rPr lang="en-US" sz="1400" b="1" noProof="0" dirty="0" smtClean="0">
                          <a:solidFill>
                            <a:schemeClr val="tx1"/>
                          </a:solidFill>
                          <a:latin typeface="Arial" pitchFamily="34" charset="0"/>
                          <a:cs typeface="Arial" pitchFamily="34" charset="0"/>
                        </a:rPr>
                        <a:t>1990</a:t>
                      </a:r>
                      <a:endParaRPr lang="en-US" sz="1400" b="1" noProof="0" dirty="0">
                        <a:solidFill>
                          <a:schemeClr val="tx1"/>
                        </a:solidFill>
                        <a:latin typeface="Arial" pitchFamily="34" charset="0"/>
                        <a:cs typeface="Arial" pitchFamily="34" charset="0"/>
                      </a:endParaRPr>
                    </a:p>
                  </a:txBody>
                  <a:tcPr marL="36000" marR="36000" marT="0" marB="0"/>
                </a:tc>
                <a:tc>
                  <a:txBody>
                    <a:bodyPr/>
                    <a:lstStyle/>
                    <a:p>
                      <a:pPr marL="0" lvl="0" algn="ctr" defTabSz="914400" rtl="0" eaLnBrk="1" fontAlgn="b" latinLnBrk="0" hangingPunct="1"/>
                      <a:r>
                        <a:rPr lang="es-ES" sz="1400" b="1" kern="1200" noProof="0" dirty="0" smtClean="0">
                          <a:solidFill>
                            <a:schemeClr val="tx1"/>
                          </a:solidFill>
                          <a:latin typeface="Arial" pitchFamily="34" charset="0"/>
                          <a:ea typeface="+mn-ea"/>
                          <a:cs typeface="Arial" pitchFamily="34" charset="0"/>
                        </a:rPr>
                        <a:t>72.2</a:t>
                      </a:r>
                      <a:endParaRPr lang="en-US" sz="1400" b="1" kern="1200" noProof="0" dirty="0" smtClean="0">
                        <a:solidFill>
                          <a:schemeClr val="tx1"/>
                        </a:solidFill>
                        <a:latin typeface="Arial" pitchFamily="34" charset="0"/>
                        <a:ea typeface="+mn-ea"/>
                        <a:cs typeface="Arial" pitchFamily="34" charset="0"/>
                      </a:endParaRPr>
                    </a:p>
                  </a:txBody>
                  <a:tcPr marL="9525" marR="9525" marT="9525" marB="0" anchor="b"/>
                </a:tc>
                <a:tc>
                  <a:txBody>
                    <a:bodyPr/>
                    <a:lstStyle/>
                    <a:p>
                      <a:pPr marL="0" lvl="0" algn="ctr" defTabSz="914400" rtl="0" eaLnBrk="1" fontAlgn="b" latinLnBrk="0" hangingPunct="1"/>
                      <a:r>
                        <a:rPr lang="es-ES" sz="1400" b="1" kern="1200" noProof="0" dirty="0" smtClean="0">
                          <a:solidFill>
                            <a:schemeClr val="tx1"/>
                          </a:solidFill>
                          <a:latin typeface="Arial" pitchFamily="34" charset="0"/>
                          <a:ea typeface="+mn-ea"/>
                          <a:cs typeface="Arial" pitchFamily="34" charset="0"/>
                        </a:rPr>
                        <a:t>9.6</a:t>
                      </a:r>
                      <a:endParaRPr lang="en-US" sz="1400" b="1" kern="1200" noProof="0" dirty="0" smtClean="0">
                        <a:solidFill>
                          <a:schemeClr val="tx1"/>
                        </a:solidFill>
                        <a:latin typeface="Arial" pitchFamily="34" charset="0"/>
                        <a:ea typeface="+mn-ea"/>
                        <a:cs typeface="Arial" pitchFamily="34" charset="0"/>
                      </a:endParaRPr>
                    </a:p>
                  </a:txBody>
                  <a:tcPr marL="9525" marR="9525" marT="9525" marB="0" anchor="b"/>
                </a:tc>
                <a:tc>
                  <a:txBody>
                    <a:bodyPr/>
                    <a:lstStyle/>
                    <a:p>
                      <a:pPr marL="0" lvl="0" algn="ctr" defTabSz="914400" rtl="0" eaLnBrk="1" fontAlgn="b" latinLnBrk="0" hangingPunct="1"/>
                      <a:r>
                        <a:rPr lang="es-ES" sz="1400" b="1" kern="1200" noProof="0" dirty="0" smtClean="0">
                          <a:solidFill>
                            <a:schemeClr val="tx1"/>
                          </a:solidFill>
                          <a:latin typeface="Arial" pitchFamily="34" charset="0"/>
                          <a:ea typeface="+mn-ea"/>
                          <a:cs typeface="Arial" pitchFamily="34" charset="0"/>
                        </a:rPr>
                        <a:t>62.6</a:t>
                      </a:r>
                      <a:endParaRPr lang="en-US" sz="1400" b="1" kern="1200" noProof="0" dirty="0" smtClean="0">
                        <a:solidFill>
                          <a:schemeClr val="tx1"/>
                        </a:solidFill>
                        <a:latin typeface="Arial" pitchFamily="34" charset="0"/>
                        <a:ea typeface="+mn-ea"/>
                        <a:cs typeface="Arial" pitchFamily="34" charset="0"/>
                      </a:endParaRPr>
                    </a:p>
                  </a:txBody>
                  <a:tcPr marL="9525" marR="9525" marT="9525" marB="0" anchor="b"/>
                </a:tc>
              </a:tr>
            </a:tbl>
          </a:graphicData>
        </a:graphic>
      </p:graphicFrame>
      <p:graphicFrame>
        <p:nvGraphicFramePr>
          <p:cNvPr id="8" name="7 Tabla"/>
          <p:cNvGraphicFramePr>
            <a:graphicFrameLocks noGrp="1"/>
          </p:cNvGraphicFramePr>
          <p:nvPr/>
        </p:nvGraphicFramePr>
        <p:xfrm>
          <a:off x="3035300" y="1939496"/>
          <a:ext cx="3413125" cy="232204"/>
        </p:xfrm>
        <a:graphic>
          <a:graphicData uri="http://schemas.openxmlformats.org/drawingml/2006/table">
            <a:tbl>
              <a:tblPr firstRow="1" bandRow="1">
                <a:tableStyleId>{5C22544A-7EE6-4342-B048-85BDC9FD1C3A}</a:tableStyleId>
              </a:tblPr>
              <a:tblGrid>
                <a:gridCol w="825500"/>
                <a:gridCol w="925689"/>
                <a:gridCol w="982133"/>
                <a:gridCol w="679803"/>
              </a:tblGrid>
              <a:tr h="232204">
                <a:tc>
                  <a:txBody>
                    <a:bodyPr/>
                    <a:lstStyle/>
                    <a:p>
                      <a:pPr lvl="0" algn="l"/>
                      <a:r>
                        <a:rPr lang="en-US" sz="1400" b="1" noProof="0" dirty="0" smtClean="0">
                          <a:solidFill>
                            <a:schemeClr val="tx1"/>
                          </a:solidFill>
                          <a:latin typeface="Arial" pitchFamily="34" charset="0"/>
                          <a:cs typeface="Arial" pitchFamily="34" charset="0"/>
                        </a:rPr>
                        <a:t>2010</a:t>
                      </a:r>
                    </a:p>
                  </a:txBody>
                  <a:tcPr marL="36000" marR="36000" marT="0" marB="0">
                    <a:solidFill>
                      <a:srgbClr val="E7F3F4"/>
                    </a:solidFill>
                  </a:tcPr>
                </a:tc>
                <a:tc>
                  <a:txBody>
                    <a:bodyPr/>
                    <a:lstStyle/>
                    <a:p>
                      <a:pPr marL="0" lvl="0" algn="ctr" defTabSz="914400" rtl="0" eaLnBrk="1" fontAlgn="b" latinLnBrk="0" hangingPunct="1"/>
                      <a:r>
                        <a:rPr lang="en-US" sz="1400" b="1" kern="1200" noProof="0" dirty="0" smtClean="0">
                          <a:solidFill>
                            <a:schemeClr val="tx1"/>
                          </a:solidFill>
                          <a:latin typeface="Arial" pitchFamily="34" charset="0"/>
                          <a:ea typeface="+mn-ea"/>
                          <a:cs typeface="Arial" pitchFamily="34" charset="0"/>
                        </a:rPr>
                        <a:t>50.3</a:t>
                      </a:r>
                    </a:p>
                  </a:txBody>
                  <a:tcPr marL="9525" marR="9525" marT="9525" marB="0" anchor="b">
                    <a:solidFill>
                      <a:srgbClr val="E7F3F4"/>
                    </a:solidFill>
                  </a:tcPr>
                </a:tc>
                <a:tc>
                  <a:txBody>
                    <a:bodyPr/>
                    <a:lstStyle/>
                    <a:p>
                      <a:pPr marL="0" lvl="0" algn="ctr" defTabSz="914400" rtl="0" eaLnBrk="1" fontAlgn="b" latinLnBrk="0" hangingPunct="1"/>
                      <a:r>
                        <a:rPr lang="en-US" sz="1400" b="1" kern="1200" noProof="0" dirty="0" smtClean="0">
                          <a:solidFill>
                            <a:schemeClr val="tx1"/>
                          </a:solidFill>
                          <a:latin typeface="Arial" pitchFamily="34" charset="0"/>
                          <a:ea typeface="+mn-ea"/>
                          <a:cs typeface="Arial" pitchFamily="34" charset="0"/>
                        </a:rPr>
                        <a:t>3.5</a:t>
                      </a:r>
                    </a:p>
                  </a:txBody>
                  <a:tcPr marL="9525" marR="9525" marT="9525" marB="0" anchor="b">
                    <a:solidFill>
                      <a:srgbClr val="E7F3F4"/>
                    </a:solidFill>
                  </a:tcPr>
                </a:tc>
                <a:tc>
                  <a:txBody>
                    <a:bodyPr/>
                    <a:lstStyle/>
                    <a:p>
                      <a:pPr marL="0" lvl="0" algn="ctr" defTabSz="914400" rtl="0" eaLnBrk="1" fontAlgn="b" latinLnBrk="0" hangingPunct="1"/>
                      <a:r>
                        <a:rPr lang="en-US" sz="1400" b="1" kern="1200" noProof="0" dirty="0" smtClean="0">
                          <a:solidFill>
                            <a:schemeClr val="tx1"/>
                          </a:solidFill>
                          <a:latin typeface="Arial" pitchFamily="34" charset="0"/>
                          <a:ea typeface="+mn-ea"/>
                          <a:cs typeface="Arial" pitchFamily="34" charset="0"/>
                        </a:rPr>
                        <a:t>  46.8</a:t>
                      </a:r>
                    </a:p>
                  </a:txBody>
                  <a:tcPr marL="9525" marR="9525" marT="9525" marB="0" anchor="b">
                    <a:solidFill>
                      <a:srgbClr val="E7F3F4"/>
                    </a:solidFill>
                  </a:tcPr>
                </a:tc>
              </a:tr>
            </a:tbl>
          </a:graphicData>
        </a:graphic>
      </p:graphicFrame>
      <p:sp>
        <p:nvSpPr>
          <p:cNvPr id="9" name="8 CuadroTexto"/>
          <p:cNvSpPr txBox="1"/>
          <p:nvPr/>
        </p:nvSpPr>
        <p:spPr>
          <a:xfrm>
            <a:off x="-36512" y="6454497"/>
            <a:ext cx="8503920" cy="430887"/>
          </a:xfrm>
          <a:prstGeom prst="rect">
            <a:avLst/>
          </a:prstGeom>
          <a:noFill/>
        </p:spPr>
        <p:txBody>
          <a:bodyPr wrap="square" rtlCol="0">
            <a:spAutoFit/>
          </a:bodyPr>
          <a:lstStyle/>
          <a:p>
            <a:r>
              <a:rPr lang="es-MX" sz="1100" b="1" dirty="0" smtClean="0">
                <a:solidFill>
                  <a:srgbClr val="FFFFFF"/>
                </a:solidFill>
                <a:latin typeface="Arial" pitchFamily="34" charset="0"/>
                <a:cs typeface="Arial" pitchFamily="34" charset="0"/>
              </a:rPr>
              <a:t>Fuente: Estimaciones del CONEVAL con base en los Censos de Población y Vivienda 1990 y 2000, y la Muestra del Censo de Población y Vivienda 2010.</a:t>
            </a:r>
            <a:endParaRPr lang="es-MX" sz="1100" b="1" dirty="0">
              <a:solidFill>
                <a:srgbClr val="FFFFFF"/>
              </a:solidFill>
              <a:latin typeface="Arial" pitchFamily="34" charset="0"/>
              <a:cs typeface="Arial" pitchFamily="34" charset="0"/>
            </a:endParaRPr>
          </a:p>
        </p:txBody>
      </p:sp>
      <p:sp>
        <p:nvSpPr>
          <p:cNvPr id="10" name="3 Flecha derecha">
            <a:hlinkClick r:id="rId6" action="ppaction://hlinksldjump"/>
          </p:cNvPr>
          <p:cNvSpPr/>
          <p:nvPr/>
        </p:nvSpPr>
        <p:spPr>
          <a:xfrm rot="10800000">
            <a:off x="8316416" y="692696"/>
            <a:ext cx="576064" cy="260648"/>
          </a:xfrm>
          <a:prstGeom prst="rightArrow">
            <a:avLst/>
          </a:prstGeom>
          <a:solidFill>
            <a:srgbClr val="4F81BD"/>
          </a:solidFill>
          <a:ln w="25400" cap="flat" cmpd="sng" algn="ctr">
            <a:solidFill>
              <a:srgbClr val="4F81BD">
                <a:shade val="50000"/>
              </a:srgb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MX">
              <a:solidFill>
                <a:srgbClr val="FFFFFF"/>
              </a:solidFill>
            </a:endParaRPr>
          </a:p>
        </p:txBody>
      </p:sp>
    </p:spTree>
    <p:extLst>
      <p:ext uri="{BB962C8B-B14F-4D97-AF65-F5344CB8AC3E}">
        <p14:creationId xmlns:p14="http://schemas.microsoft.com/office/powerpoint/2010/main" val="308842411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2106613" y="478413"/>
            <a:ext cx="6696075" cy="646331"/>
          </a:xfrm>
          <a:prstGeom prst="rect">
            <a:avLst/>
          </a:prstGeom>
          <a:noFill/>
          <a:ln w="22225" cap="rnd">
            <a:noFill/>
          </a:ln>
        </p:spPr>
        <p:txBody>
          <a:bodyPr>
            <a:spAutoFit/>
          </a:bodyPr>
          <a:lstStyle/>
          <a:p>
            <a:pPr algn="just" fontAlgn="auto">
              <a:spcBef>
                <a:spcPts val="0"/>
              </a:spcBef>
              <a:spcAft>
                <a:spcPts val="0"/>
              </a:spcAft>
              <a:defRPr/>
            </a:pPr>
            <a:r>
              <a:rPr lang="es-MX" b="1" cap="small" dirty="0" smtClean="0">
                <a:solidFill>
                  <a:srgbClr val="1F497D"/>
                </a:solidFill>
                <a:latin typeface="Futura Lt" pitchFamily="34" charset="0"/>
              </a:rPr>
              <a:t>Protección </a:t>
            </a:r>
            <a:r>
              <a:rPr lang="es-MX" b="1" cap="small" dirty="0">
                <a:solidFill>
                  <a:srgbClr val="1F497D"/>
                </a:solidFill>
                <a:latin typeface="Futura Lt" pitchFamily="34" charset="0"/>
              </a:rPr>
              <a:t>Social</a:t>
            </a:r>
            <a:r>
              <a:rPr lang="es-MX" cap="small" dirty="0">
                <a:solidFill>
                  <a:srgbClr val="1F497D"/>
                </a:solidFill>
                <a:latin typeface="Futura Lt" pitchFamily="34" charset="0"/>
              </a:rPr>
              <a:t>: Porcentaje de hogares </a:t>
            </a:r>
            <a:r>
              <a:rPr lang="es-MX" b="1" cap="small" dirty="0">
                <a:solidFill>
                  <a:srgbClr val="1F497D"/>
                </a:solidFill>
                <a:latin typeface="Futura Lt" pitchFamily="34" charset="0"/>
              </a:rPr>
              <a:t>sin</a:t>
            </a:r>
            <a:r>
              <a:rPr lang="es-MX" cap="small" dirty="0">
                <a:solidFill>
                  <a:srgbClr val="1F497D"/>
                </a:solidFill>
                <a:latin typeface="Futura Lt" pitchFamily="34" charset="0"/>
              </a:rPr>
              <a:t> cobertura de programas </a:t>
            </a:r>
            <a:r>
              <a:rPr lang="es-MX" cap="small" dirty="0" smtClean="0">
                <a:solidFill>
                  <a:srgbClr val="1F497D"/>
                </a:solidFill>
                <a:latin typeface="Futura Lt" pitchFamily="34" charset="0"/>
              </a:rPr>
              <a:t>sociales </a:t>
            </a:r>
            <a:r>
              <a:rPr lang="es-MX" cap="small" dirty="0">
                <a:solidFill>
                  <a:srgbClr val="1F497D"/>
                </a:solidFill>
                <a:latin typeface="Futura Lt" pitchFamily="34" charset="0"/>
              </a:rPr>
              <a:t>ni seguridad </a:t>
            </a:r>
            <a:r>
              <a:rPr lang="es-MX" cap="small" dirty="0" smtClean="0">
                <a:solidFill>
                  <a:srgbClr val="1F497D"/>
                </a:solidFill>
                <a:latin typeface="Futura Lt" pitchFamily="34" charset="0"/>
              </a:rPr>
              <a:t>social 1992-2010</a:t>
            </a:r>
            <a:endParaRPr lang="es-MX" cap="small" dirty="0">
              <a:solidFill>
                <a:srgbClr val="1F497D"/>
              </a:solidFill>
              <a:latin typeface="Futura Lt" pitchFamily="34" charset="0"/>
            </a:endParaRPr>
          </a:p>
        </p:txBody>
      </p:sp>
      <p:sp>
        <p:nvSpPr>
          <p:cNvPr id="49155" name="Rectangle 12"/>
          <p:cNvSpPr>
            <a:spLocks noChangeArrowheads="1"/>
          </p:cNvSpPr>
          <p:nvPr/>
        </p:nvSpPr>
        <p:spPr bwMode="auto">
          <a:xfrm>
            <a:off x="0" y="6470650"/>
            <a:ext cx="889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p>
            <a:pPr algn="ctr" eaLnBrk="0" hangingPunct="0"/>
            <a:r>
              <a:rPr lang="es-MX" sz="900" dirty="0">
                <a:solidFill>
                  <a:prstClr val="white"/>
                </a:solidFill>
                <a:cs typeface="Arial" charset="0"/>
              </a:rPr>
              <a:t>Nota:  Comprende aquellos hogares que no cuentan con los apoyos de  </a:t>
            </a:r>
            <a:r>
              <a:rPr lang="es-MX" sz="900" dirty="0" err="1">
                <a:solidFill>
                  <a:prstClr val="white"/>
                </a:solidFill>
                <a:cs typeface="Arial" charset="0"/>
              </a:rPr>
              <a:t>Procampo</a:t>
            </a:r>
            <a:r>
              <a:rPr lang="es-MX" sz="900" dirty="0">
                <a:solidFill>
                  <a:prstClr val="white"/>
                </a:solidFill>
                <a:cs typeface="Arial" charset="0"/>
              </a:rPr>
              <a:t> y Oportunidades, aquellos en donde ningún miembro del hogar </a:t>
            </a:r>
            <a:endParaRPr lang="es-MX" sz="900" dirty="0" smtClean="0">
              <a:solidFill>
                <a:prstClr val="white"/>
              </a:solidFill>
              <a:cs typeface="Arial" charset="0"/>
            </a:endParaRPr>
          </a:p>
          <a:p>
            <a:pPr algn="ctr" eaLnBrk="0" hangingPunct="0"/>
            <a:r>
              <a:rPr lang="es-MX" sz="900" dirty="0" smtClean="0">
                <a:solidFill>
                  <a:prstClr val="white"/>
                </a:solidFill>
                <a:cs typeface="Arial" charset="0"/>
              </a:rPr>
              <a:t>cuenta </a:t>
            </a:r>
            <a:r>
              <a:rPr lang="es-MX" sz="900" dirty="0">
                <a:solidFill>
                  <a:prstClr val="white"/>
                </a:solidFill>
                <a:cs typeface="Arial" charset="0"/>
              </a:rPr>
              <a:t>con Seguro Popular y donde el jefe del hogar no cuenta con </a:t>
            </a:r>
            <a:r>
              <a:rPr lang="es-MX" sz="900" dirty="0" err="1">
                <a:solidFill>
                  <a:prstClr val="white"/>
                </a:solidFill>
                <a:cs typeface="Arial" charset="0"/>
              </a:rPr>
              <a:t>derechohabiencia</a:t>
            </a:r>
            <a:r>
              <a:rPr lang="es-MX" sz="900" dirty="0">
                <a:solidFill>
                  <a:prstClr val="white"/>
                </a:solidFill>
                <a:cs typeface="Arial" charset="0"/>
              </a:rPr>
              <a:t> a servicios médicos como prestación laboral.</a:t>
            </a:r>
            <a:endParaRPr lang="es-ES" sz="900" u="sng" dirty="0">
              <a:solidFill>
                <a:prstClr val="white"/>
              </a:solidFill>
              <a:cs typeface="Arial" charset="0"/>
            </a:endParaRPr>
          </a:p>
        </p:txBody>
      </p:sp>
      <p:sp>
        <p:nvSpPr>
          <p:cNvPr id="2" name="1 CuadroTexto"/>
          <p:cNvSpPr txBox="1"/>
          <p:nvPr/>
        </p:nvSpPr>
        <p:spPr>
          <a:xfrm>
            <a:off x="78395" y="2060848"/>
            <a:ext cx="346249" cy="2830959"/>
          </a:xfrm>
          <a:prstGeom prst="rect">
            <a:avLst/>
          </a:prstGeom>
          <a:noFill/>
          <a:ln w="22225" cap="rnd">
            <a:noFill/>
          </a:ln>
        </p:spPr>
        <p:txBody>
          <a:bodyPr vert="vert270" anchor="ctr">
            <a:spAutoFit/>
          </a:bodyPr>
          <a:lstStyle/>
          <a:p>
            <a:pPr algn="ctr">
              <a:defRPr/>
            </a:pPr>
            <a:r>
              <a:rPr lang="es-MX" sz="1050" b="1" dirty="0">
                <a:solidFill>
                  <a:srgbClr val="4F81BD">
                    <a:lumMod val="75000"/>
                  </a:srgbClr>
                </a:solidFill>
              </a:rPr>
              <a:t>Porcentaje </a:t>
            </a:r>
          </a:p>
        </p:txBody>
      </p:sp>
      <p:pic>
        <p:nvPicPr>
          <p:cNvPr id="4915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863" y="1268413"/>
            <a:ext cx="8469312"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4688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Rectángulo"/>
          <p:cNvSpPr>
            <a:spLocks noChangeArrowheads="1"/>
          </p:cNvSpPr>
          <p:nvPr/>
        </p:nvSpPr>
        <p:spPr bwMode="auto">
          <a:xfrm>
            <a:off x="250825" y="1124744"/>
            <a:ext cx="8641655" cy="530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spcAft>
                <a:spcPts val="1800"/>
              </a:spcAft>
              <a:buFont typeface="Wingdings" pitchFamily="2" charset="2"/>
              <a:buChar char="q"/>
            </a:pPr>
            <a:r>
              <a:rPr lang="es-MX" b="1" dirty="0" smtClean="0">
                <a:solidFill>
                  <a:schemeClr val="tx2"/>
                </a:solidFill>
                <a:latin typeface="Futura Lt"/>
              </a:rPr>
              <a:t>Institucionalización</a:t>
            </a:r>
            <a:r>
              <a:rPr lang="es-MX" dirty="0" smtClean="0">
                <a:solidFill>
                  <a:schemeClr val="tx2"/>
                </a:solidFill>
                <a:latin typeface="Futura Lt"/>
              </a:rPr>
              <a:t> de la política de desarrollo social:</a:t>
            </a:r>
          </a:p>
          <a:p>
            <a:pPr marL="742950" lvl="1" indent="-285750" algn="just">
              <a:spcAft>
                <a:spcPts val="1800"/>
              </a:spcAft>
              <a:buFont typeface="Wingdings" pitchFamily="2" charset="2"/>
              <a:buChar char="q"/>
            </a:pPr>
            <a:r>
              <a:rPr lang="es-ES" dirty="0" smtClean="0">
                <a:solidFill>
                  <a:schemeClr val="tx2"/>
                </a:solidFill>
                <a:latin typeface="Futura Lt"/>
              </a:rPr>
              <a:t>Ley General de Desarrollo Social</a:t>
            </a:r>
            <a:endParaRPr lang="es-MX" dirty="0" smtClean="0">
              <a:solidFill>
                <a:schemeClr val="tx2"/>
              </a:solidFill>
              <a:latin typeface="Futura Lt"/>
            </a:endParaRPr>
          </a:p>
          <a:p>
            <a:pPr marL="742950" lvl="1" indent="-285750" algn="just">
              <a:spcAft>
                <a:spcPts val="1800"/>
              </a:spcAft>
              <a:buFont typeface="Wingdings" pitchFamily="2" charset="2"/>
              <a:buChar char="q"/>
            </a:pPr>
            <a:r>
              <a:rPr lang="es-MX" b="1" dirty="0" smtClean="0">
                <a:solidFill>
                  <a:schemeClr val="tx2"/>
                </a:solidFill>
                <a:latin typeface="Futura Lt"/>
              </a:rPr>
              <a:t>Medición y evaluación independiente </a:t>
            </a:r>
            <a:r>
              <a:rPr lang="es-MX" dirty="0" smtClean="0">
                <a:solidFill>
                  <a:schemeClr val="tx2"/>
                </a:solidFill>
                <a:latin typeface="Futura Lt"/>
              </a:rPr>
              <a:t>a nivel federal. Balance de poder Congreso-Ejecutivo.</a:t>
            </a:r>
          </a:p>
          <a:p>
            <a:pPr marL="1200150" lvl="2" indent="-285750" algn="just">
              <a:spcAft>
                <a:spcPts val="1800"/>
              </a:spcAft>
              <a:buFont typeface="Wingdings" pitchFamily="2" charset="2"/>
              <a:buChar char="q"/>
            </a:pPr>
            <a:r>
              <a:rPr lang="es-MX" dirty="0">
                <a:solidFill>
                  <a:schemeClr val="tx2"/>
                </a:solidFill>
                <a:latin typeface="Futura Lt"/>
              </a:rPr>
              <a:t>Evaluación de programas y de políticas y </a:t>
            </a:r>
            <a:r>
              <a:rPr lang="es-MX" dirty="0" smtClean="0">
                <a:solidFill>
                  <a:schemeClr val="tx2"/>
                </a:solidFill>
                <a:latin typeface="Futura Lt"/>
              </a:rPr>
              <a:t>estrategias</a:t>
            </a:r>
          </a:p>
          <a:p>
            <a:pPr marL="1200150" lvl="2" indent="-285750" algn="just">
              <a:spcAft>
                <a:spcPts val="1800"/>
              </a:spcAft>
              <a:buFont typeface="Wingdings" pitchFamily="2" charset="2"/>
              <a:buChar char="q"/>
            </a:pPr>
            <a:r>
              <a:rPr lang="es-MX" dirty="0" smtClean="0">
                <a:solidFill>
                  <a:schemeClr val="tx2"/>
                </a:solidFill>
                <a:latin typeface="Futura Lt"/>
              </a:rPr>
              <a:t>Ahora todos los programas miden </a:t>
            </a:r>
            <a:r>
              <a:rPr lang="es-MX" b="1" dirty="0" smtClean="0">
                <a:solidFill>
                  <a:schemeClr val="tx2"/>
                </a:solidFill>
                <a:latin typeface="Futura Lt"/>
              </a:rPr>
              <a:t>resultados</a:t>
            </a:r>
          </a:p>
          <a:p>
            <a:pPr marL="742950" lvl="1" indent="-285750" algn="just">
              <a:spcAft>
                <a:spcPts val="1800"/>
              </a:spcAft>
              <a:buFont typeface="Wingdings" pitchFamily="2" charset="2"/>
              <a:buChar char="q"/>
            </a:pPr>
            <a:r>
              <a:rPr lang="es-ES" dirty="0" smtClean="0">
                <a:solidFill>
                  <a:schemeClr val="tx2"/>
                </a:solidFill>
                <a:latin typeface="Futura Lt"/>
              </a:rPr>
              <a:t>Uso gradual de evaluaciones en el proceso presupuestario del Ejecutivo.</a:t>
            </a:r>
            <a:endParaRPr lang="es-MX" dirty="0" smtClean="0">
              <a:solidFill>
                <a:schemeClr val="tx2"/>
              </a:solidFill>
              <a:latin typeface="Futura Lt"/>
            </a:endParaRPr>
          </a:p>
          <a:p>
            <a:pPr marL="742950" lvl="1" indent="-285750" algn="just">
              <a:spcAft>
                <a:spcPts val="1800"/>
              </a:spcAft>
              <a:buFont typeface="Wingdings" pitchFamily="2" charset="2"/>
              <a:buChar char="q"/>
            </a:pPr>
            <a:r>
              <a:rPr lang="es-ES" dirty="0" smtClean="0">
                <a:solidFill>
                  <a:schemeClr val="tx2"/>
                </a:solidFill>
                <a:latin typeface="Futura Lt"/>
              </a:rPr>
              <a:t>Comisiones de </a:t>
            </a:r>
            <a:r>
              <a:rPr lang="es-ES" b="1" dirty="0" smtClean="0">
                <a:solidFill>
                  <a:schemeClr val="tx2"/>
                </a:solidFill>
                <a:latin typeface="Futura Lt"/>
              </a:rPr>
              <a:t>coordinación</a:t>
            </a:r>
            <a:r>
              <a:rPr lang="es-ES" dirty="0" smtClean="0">
                <a:solidFill>
                  <a:schemeClr val="tx2"/>
                </a:solidFill>
                <a:latin typeface="Futura Lt"/>
              </a:rPr>
              <a:t> para el desarrollo social: Intersecretarial y Nacional de Desarrollo Social</a:t>
            </a:r>
            <a:endParaRPr lang="es-MX" dirty="0" smtClean="0">
              <a:solidFill>
                <a:schemeClr val="tx2"/>
              </a:solidFill>
              <a:latin typeface="Futura Lt"/>
            </a:endParaRPr>
          </a:p>
          <a:p>
            <a:pPr marL="742950" lvl="1" indent="-285750" algn="just">
              <a:spcAft>
                <a:spcPts val="1800"/>
              </a:spcAft>
              <a:buFont typeface="Wingdings" pitchFamily="2" charset="2"/>
              <a:buChar char="q"/>
            </a:pPr>
            <a:r>
              <a:rPr lang="es-MX" dirty="0" smtClean="0">
                <a:solidFill>
                  <a:schemeClr val="tx2"/>
                </a:solidFill>
                <a:latin typeface="Futura Lt"/>
              </a:rPr>
              <a:t>Mayores recursos a Entidades Federativas con fórmulas establecidas en diversos casos. A más de 10 años del </a:t>
            </a:r>
            <a:r>
              <a:rPr lang="es-MX" b="1" dirty="0" smtClean="0">
                <a:solidFill>
                  <a:schemeClr val="tx2"/>
                </a:solidFill>
                <a:latin typeface="Futura Lt"/>
              </a:rPr>
              <a:t>Ramo 33 se han ejercido 3.5 billones </a:t>
            </a:r>
            <a:r>
              <a:rPr lang="es-MX" dirty="0" smtClean="0">
                <a:solidFill>
                  <a:schemeClr val="tx2"/>
                </a:solidFill>
                <a:latin typeface="Futura Lt"/>
              </a:rPr>
              <a:t>de pesos, 34% de los ingresos tributarios de la federación en ese periodo.</a:t>
            </a:r>
          </a:p>
        </p:txBody>
      </p:sp>
      <p:sp>
        <p:nvSpPr>
          <p:cNvPr id="6" name="5 CuadroTexto"/>
          <p:cNvSpPr txBox="1"/>
          <p:nvPr/>
        </p:nvSpPr>
        <p:spPr>
          <a:xfrm>
            <a:off x="2106613" y="476250"/>
            <a:ext cx="6696075" cy="461963"/>
          </a:xfrm>
          <a:prstGeom prst="rect">
            <a:avLst/>
          </a:prstGeom>
          <a:noFill/>
          <a:ln w="22225" cap="rnd">
            <a:noFill/>
          </a:ln>
        </p:spPr>
        <p:txBody>
          <a:bodyPr>
            <a:spAutoFit/>
          </a:bodyPr>
          <a:lstStyle/>
          <a:p>
            <a:pPr algn="just" fontAlgn="auto">
              <a:spcBef>
                <a:spcPts val="0"/>
              </a:spcBef>
              <a:spcAft>
                <a:spcPts val="0"/>
              </a:spcAft>
              <a:defRPr/>
            </a:pPr>
            <a:r>
              <a:rPr lang="es-MX" sz="2400" b="1" cap="small" dirty="0" smtClean="0">
                <a:solidFill>
                  <a:schemeClr val="tx2"/>
                </a:solidFill>
                <a:latin typeface="Futura Lt" pitchFamily="34" charset="0"/>
              </a:rPr>
              <a:t>Avances </a:t>
            </a:r>
            <a:endParaRPr lang="es-MX" sz="2400" cap="small" dirty="0">
              <a:solidFill>
                <a:schemeClr val="tx2"/>
              </a:solidFill>
              <a:latin typeface="Futura Lt" pitchFamily="34" charset="0"/>
            </a:endParaRPr>
          </a:p>
        </p:txBody>
      </p:sp>
    </p:spTree>
    <p:extLst>
      <p:ext uri="{BB962C8B-B14F-4D97-AF65-F5344CB8AC3E}">
        <p14:creationId xmlns:p14="http://schemas.microsoft.com/office/powerpoint/2010/main" val="1577896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159732" y="534162"/>
            <a:ext cx="6696744" cy="338554"/>
          </a:xfrm>
          <a:prstGeom prst="rect">
            <a:avLst/>
          </a:prstGeom>
        </p:spPr>
        <p:txBody>
          <a:bodyPr wrap="square">
            <a:spAutoFit/>
          </a:bodyPr>
          <a:lstStyle/>
          <a:p>
            <a:pPr algn="just">
              <a:defRPr sz="1800" b="1" i="0" u="none" strike="noStrike" kern="1200" baseline="0">
                <a:solidFill>
                  <a:prstClr val="black"/>
                </a:solidFill>
                <a:latin typeface="+mn-lt"/>
                <a:ea typeface="+mn-ea"/>
                <a:cs typeface="+mn-cs"/>
              </a:defRPr>
            </a:pPr>
            <a:r>
              <a:rPr lang="es-ES" sz="1600" b="1" dirty="0" smtClean="0">
                <a:solidFill>
                  <a:srgbClr val="3366CC">
                    <a:lumMod val="75000"/>
                  </a:srgbClr>
                </a:solidFill>
                <a:latin typeface="Arial" pitchFamily="34" charset="0"/>
                <a:cs typeface="Arial" pitchFamily="34" charset="0"/>
              </a:rPr>
              <a:t>Estructura del gasto asignado a entidades federativas 1997-2009</a:t>
            </a:r>
          </a:p>
        </p:txBody>
      </p:sp>
      <p:graphicFrame>
        <p:nvGraphicFramePr>
          <p:cNvPr id="16" name="30 Gráfico"/>
          <p:cNvGraphicFramePr/>
          <p:nvPr/>
        </p:nvGraphicFramePr>
        <p:xfrm>
          <a:off x="233362" y="1448780"/>
          <a:ext cx="8677276" cy="4623407"/>
        </p:xfrm>
        <a:graphic>
          <a:graphicData uri="http://schemas.openxmlformats.org/drawingml/2006/chart">
            <c:chart xmlns:c="http://schemas.openxmlformats.org/drawingml/2006/chart" xmlns:r="http://schemas.openxmlformats.org/officeDocument/2006/relationships" r:id="rId2"/>
          </a:graphicData>
        </a:graphic>
      </p:graphicFrame>
      <p:sp>
        <p:nvSpPr>
          <p:cNvPr id="17" name="16 CuadroTexto"/>
          <p:cNvSpPr txBox="1"/>
          <p:nvPr/>
        </p:nvSpPr>
        <p:spPr>
          <a:xfrm>
            <a:off x="1943708" y="4149080"/>
            <a:ext cx="972108" cy="307777"/>
          </a:xfrm>
          <a:prstGeom prst="rect">
            <a:avLst/>
          </a:prstGeom>
          <a:noFill/>
        </p:spPr>
        <p:txBody>
          <a:bodyPr wrap="square" rtlCol="0">
            <a:spAutoFit/>
          </a:bodyPr>
          <a:lstStyle/>
          <a:p>
            <a:pPr algn="ctr"/>
            <a:r>
              <a:rPr lang="es-MX" sz="1400" b="1" dirty="0" smtClean="0">
                <a:solidFill>
                  <a:srgbClr val="3366CC"/>
                </a:solidFill>
                <a:latin typeface="AvantGarde Bk BT" pitchFamily="34" charset="0"/>
              </a:rPr>
              <a:t>$68,405</a:t>
            </a:r>
            <a:endParaRPr lang="es-MX" sz="1400" b="1" dirty="0">
              <a:solidFill>
                <a:srgbClr val="3366CC"/>
              </a:solidFill>
              <a:latin typeface="AvantGarde Bk BT" pitchFamily="34" charset="0"/>
            </a:endParaRPr>
          </a:p>
        </p:txBody>
      </p:sp>
      <p:sp>
        <p:nvSpPr>
          <p:cNvPr id="18" name="17 CuadroTexto"/>
          <p:cNvSpPr txBox="1"/>
          <p:nvPr/>
        </p:nvSpPr>
        <p:spPr>
          <a:xfrm>
            <a:off x="4139952" y="3805299"/>
            <a:ext cx="1332148" cy="338554"/>
          </a:xfrm>
          <a:prstGeom prst="rect">
            <a:avLst/>
          </a:prstGeom>
          <a:noFill/>
        </p:spPr>
        <p:txBody>
          <a:bodyPr wrap="square" rtlCol="0">
            <a:spAutoFit/>
          </a:bodyPr>
          <a:lstStyle/>
          <a:p>
            <a:pPr algn="ctr"/>
            <a:r>
              <a:rPr lang="es-MX" sz="1600" b="1" dirty="0" smtClean="0">
                <a:solidFill>
                  <a:srgbClr val="3366CC"/>
                </a:solidFill>
                <a:latin typeface="AvantGarde Bk BT" pitchFamily="34" charset="0"/>
              </a:rPr>
              <a:t>$116,731.5</a:t>
            </a:r>
            <a:endParaRPr lang="es-MX" sz="1600" b="1" dirty="0">
              <a:solidFill>
                <a:srgbClr val="3366CC"/>
              </a:solidFill>
              <a:latin typeface="AvantGarde Bk BT" pitchFamily="34" charset="0"/>
            </a:endParaRPr>
          </a:p>
        </p:txBody>
      </p:sp>
      <p:sp>
        <p:nvSpPr>
          <p:cNvPr id="19" name="18 CuadroTexto"/>
          <p:cNvSpPr txBox="1"/>
          <p:nvPr/>
        </p:nvSpPr>
        <p:spPr>
          <a:xfrm>
            <a:off x="6300192" y="1331476"/>
            <a:ext cx="1872208" cy="369332"/>
          </a:xfrm>
          <a:prstGeom prst="rect">
            <a:avLst/>
          </a:prstGeom>
          <a:noFill/>
        </p:spPr>
        <p:txBody>
          <a:bodyPr wrap="square" rtlCol="0">
            <a:spAutoFit/>
          </a:bodyPr>
          <a:lstStyle/>
          <a:p>
            <a:pPr algn="ctr"/>
            <a:r>
              <a:rPr lang="es-MX" sz="1400" b="1" dirty="0" smtClean="0">
                <a:solidFill>
                  <a:srgbClr val="3366CC"/>
                </a:solidFill>
                <a:latin typeface="AvantGarde Bk BT" pitchFamily="34" charset="0"/>
              </a:rPr>
              <a:t>$</a:t>
            </a:r>
            <a:r>
              <a:rPr lang="es-MX" b="1" dirty="0" smtClean="0">
                <a:solidFill>
                  <a:srgbClr val="3366CC"/>
                </a:solidFill>
                <a:latin typeface="AvantGarde Bk BT" pitchFamily="34" charset="0"/>
              </a:rPr>
              <a:t>815,164.2</a:t>
            </a:r>
            <a:endParaRPr lang="es-MX" b="1" dirty="0">
              <a:solidFill>
                <a:srgbClr val="3366CC"/>
              </a:solidFill>
              <a:latin typeface="AvantGarde Bk BT" pitchFamily="34" charset="0"/>
            </a:endParaRPr>
          </a:p>
        </p:txBody>
      </p:sp>
      <p:sp>
        <p:nvSpPr>
          <p:cNvPr id="25" name="24 CuadroTexto"/>
          <p:cNvSpPr txBox="1"/>
          <p:nvPr/>
        </p:nvSpPr>
        <p:spPr>
          <a:xfrm>
            <a:off x="827584" y="5481228"/>
            <a:ext cx="8064896" cy="692497"/>
          </a:xfrm>
          <a:prstGeom prst="rect">
            <a:avLst/>
          </a:prstGeom>
          <a:noFill/>
        </p:spPr>
        <p:txBody>
          <a:bodyPr wrap="square" rtlCol="0">
            <a:spAutoFit/>
          </a:bodyPr>
          <a:lstStyle/>
          <a:p>
            <a:r>
              <a:rPr lang="es-MX" sz="1300" b="1" dirty="0" smtClean="0">
                <a:solidFill>
                  <a:srgbClr val="003366"/>
                </a:solidFill>
                <a:latin typeface="Calibri" pitchFamily="34" charset="0"/>
              </a:rPr>
              <a:t>Ramo 25: Previsiones y Aportaciones para los Sistemas de Educación Básica, Normal Tecnológica y de Adultos</a:t>
            </a:r>
          </a:p>
          <a:p>
            <a:r>
              <a:rPr lang="es-MX" sz="1300" b="1" dirty="0" smtClean="0">
                <a:solidFill>
                  <a:srgbClr val="003366"/>
                </a:solidFill>
                <a:latin typeface="Calibri" pitchFamily="34" charset="0"/>
              </a:rPr>
              <a:t>Ramo 28: Participaciones a Entidades Federativas</a:t>
            </a:r>
          </a:p>
          <a:p>
            <a:r>
              <a:rPr lang="es-MX" sz="1300" b="1" dirty="0" smtClean="0">
                <a:solidFill>
                  <a:srgbClr val="003366"/>
                </a:solidFill>
                <a:latin typeface="Calibri" pitchFamily="34" charset="0"/>
              </a:rPr>
              <a:t>Ramo 33: Aportaciones Federales a Entidades Federativas y Municipios</a:t>
            </a:r>
            <a:endParaRPr lang="es-MX" sz="1300" b="1" dirty="0">
              <a:solidFill>
                <a:srgbClr val="003366"/>
              </a:solidFill>
              <a:latin typeface="Calibri" pitchFamily="34" charset="0"/>
            </a:endParaRPr>
          </a:p>
        </p:txBody>
      </p:sp>
      <p:sp>
        <p:nvSpPr>
          <p:cNvPr id="27" name="26 Rectángulo redondeado"/>
          <p:cNvSpPr/>
          <p:nvPr/>
        </p:nvSpPr>
        <p:spPr bwMode="auto">
          <a:xfrm>
            <a:off x="611560" y="5517232"/>
            <a:ext cx="180020" cy="180020"/>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s-MX" sz="2400" dirty="0" smtClean="0">
              <a:solidFill>
                <a:srgbClr val="FFFFFF"/>
              </a:solidFill>
              <a:latin typeface="Times"/>
            </a:endParaRPr>
          </a:p>
        </p:txBody>
      </p:sp>
      <p:sp>
        <p:nvSpPr>
          <p:cNvPr id="28" name="27 Rectángulo redondeado"/>
          <p:cNvSpPr/>
          <p:nvPr/>
        </p:nvSpPr>
        <p:spPr bwMode="auto">
          <a:xfrm>
            <a:off x="611560" y="5733256"/>
            <a:ext cx="180020" cy="180020"/>
          </a:xfrm>
          <a:prstGeom prst="roundRect">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s-MX" sz="2400" dirty="0" smtClean="0">
              <a:solidFill>
                <a:srgbClr val="FFFFFF"/>
              </a:solidFill>
              <a:latin typeface="Times"/>
            </a:endParaRPr>
          </a:p>
        </p:txBody>
      </p:sp>
      <p:sp>
        <p:nvSpPr>
          <p:cNvPr id="29" name="28 Rectángulo redondeado"/>
          <p:cNvSpPr/>
          <p:nvPr/>
        </p:nvSpPr>
        <p:spPr bwMode="auto">
          <a:xfrm>
            <a:off x="611560" y="5949280"/>
            <a:ext cx="180020" cy="1800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s-MX" sz="2400" dirty="0" smtClean="0">
              <a:solidFill>
                <a:srgbClr val="FFFFFF"/>
              </a:solidFill>
              <a:latin typeface="Times"/>
            </a:endParaRPr>
          </a:p>
        </p:txBody>
      </p:sp>
      <p:pic>
        <p:nvPicPr>
          <p:cNvPr id="13" name="Picture 2"/>
          <p:cNvPicPr>
            <a:picLocks noChangeAspect="1" noChangeArrowheads="1"/>
          </p:cNvPicPr>
          <p:nvPr/>
        </p:nvPicPr>
        <p:blipFill>
          <a:blip r:embed="rId3" cstate="print"/>
          <a:srcRect/>
          <a:stretch>
            <a:fillRect/>
          </a:stretch>
        </p:blipFill>
        <p:spPr bwMode="auto">
          <a:xfrm>
            <a:off x="1943708" y="4689140"/>
            <a:ext cx="972108" cy="144016"/>
          </a:xfrm>
          <a:prstGeom prst="rect">
            <a:avLst/>
          </a:prstGeom>
          <a:noFill/>
          <a:ln w="9525">
            <a:noFill/>
            <a:miter lim="800000"/>
            <a:headEnd/>
            <a:tailEnd/>
          </a:ln>
          <a:effectLst/>
        </p:spPr>
      </p:pic>
    </p:spTree>
    <p:extLst>
      <p:ext uri="{BB962C8B-B14F-4D97-AF65-F5344CB8AC3E}">
        <p14:creationId xmlns:p14="http://schemas.microsoft.com/office/powerpoint/2010/main" val="16450049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Rectángulo"/>
          <p:cNvSpPr>
            <a:spLocks noChangeArrowheads="1"/>
          </p:cNvSpPr>
          <p:nvPr/>
        </p:nvSpPr>
        <p:spPr bwMode="auto">
          <a:xfrm>
            <a:off x="250825" y="1382573"/>
            <a:ext cx="8641655"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spcAft>
                <a:spcPts val="1800"/>
              </a:spcAft>
              <a:buFont typeface="Wingdings" pitchFamily="2" charset="2"/>
              <a:buChar char="q"/>
            </a:pPr>
            <a:r>
              <a:rPr lang="es-ES" b="1" dirty="0" smtClean="0">
                <a:solidFill>
                  <a:schemeClr val="tx2"/>
                </a:solidFill>
                <a:latin typeface="Futura Lt"/>
              </a:rPr>
              <a:t>Confusión conceptual e institucional </a:t>
            </a:r>
            <a:r>
              <a:rPr lang="es-ES" dirty="0" smtClean="0">
                <a:solidFill>
                  <a:schemeClr val="tx2"/>
                </a:solidFill>
                <a:latin typeface="Futura Lt"/>
              </a:rPr>
              <a:t>de la política de desarrollo social:</a:t>
            </a:r>
          </a:p>
          <a:p>
            <a:pPr marL="742950" lvl="1" indent="-285750" algn="just">
              <a:spcAft>
                <a:spcPts val="1800"/>
              </a:spcAft>
              <a:buFont typeface="Wingdings" pitchFamily="2" charset="2"/>
              <a:buChar char="q"/>
            </a:pPr>
            <a:r>
              <a:rPr lang="es-ES" dirty="0" smtClean="0">
                <a:solidFill>
                  <a:schemeClr val="tx2"/>
                </a:solidFill>
                <a:latin typeface="Futura Lt"/>
              </a:rPr>
              <a:t>No existe una concepción institucional de lo que significa desarrollo social. </a:t>
            </a:r>
            <a:r>
              <a:rPr lang="es-ES" dirty="0">
                <a:solidFill>
                  <a:schemeClr val="tx2"/>
                </a:solidFill>
                <a:latin typeface="Futura Lt"/>
              </a:rPr>
              <a:t>L</a:t>
            </a:r>
            <a:r>
              <a:rPr lang="es-ES" dirty="0" smtClean="0">
                <a:solidFill>
                  <a:schemeClr val="tx2"/>
                </a:solidFill>
                <a:latin typeface="Futura Lt"/>
              </a:rPr>
              <a:t>os objetivos se construyen de forma ad-hoc: ¿Reducir pobreza por ingresos? ¿Reducir la pobreza multidimensional? ¿</a:t>
            </a:r>
            <a:r>
              <a:rPr lang="es-ES" i="1" dirty="0" smtClean="0">
                <a:solidFill>
                  <a:schemeClr val="tx2"/>
                </a:solidFill>
                <a:latin typeface="Futura Lt"/>
              </a:rPr>
              <a:t>Atender</a:t>
            </a:r>
            <a:r>
              <a:rPr lang="es-ES" dirty="0" smtClean="0">
                <a:solidFill>
                  <a:schemeClr val="tx2"/>
                </a:solidFill>
                <a:latin typeface="Futura Lt"/>
              </a:rPr>
              <a:t> a la población en pobreza? ¿Reducir la desigualdad? ¿Acceso efectivo a los derechos sociales o mejorar capacidades básicas?</a:t>
            </a:r>
          </a:p>
          <a:p>
            <a:pPr marL="742950" lvl="1" indent="-285750" algn="just">
              <a:spcAft>
                <a:spcPts val="1800"/>
              </a:spcAft>
              <a:buFont typeface="Wingdings" pitchFamily="2" charset="2"/>
              <a:buChar char="q"/>
            </a:pPr>
            <a:r>
              <a:rPr lang="es-ES" dirty="0" smtClean="0">
                <a:solidFill>
                  <a:schemeClr val="tx2"/>
                </a:solidFill>
                <a:latin typeface="Futura Lt"/>
              </a:rPr>
              <a:t>Las políticas y programas de desarrollo social </a:t>
            </a:r>
            <a:r>
              <a:rPr lang="es-ES" b="1" dirty="0" smtClean="0">
                <a:solidFill>
                  <a:schemeClr val="tx2"/>
                </a:solidFill>
                <a:latin typeface="Futura Lt"/>
              </a:rPr>
              <a:t>no están directamente asociadas a derechos</a:t>
            </a:r>
          </a:p>
          <a:p>
            <a:pPr marL="742950" lvl="1" indent="-285750" algn="just">
              <a:spcAft>
                <a:spcPts val="1800"/>
              </a:spcAft>
              <a:buFont typeface="Wingdings" pitchFamily="2" charset="2"/>
              <a:buChar char="q"/>
            </a:pPr>
            <a:r>
              <a:rPr lang="es-ES" dirty="0" smtClean="0">
                <a:solidFill>
                  <a:schemeClr val="tx2"/>
                </a:solidFill>
                <a:latin typeface="Futura Lt"/>
              </a:rPr>
              <a:t>¿Programas focalizados o universales?</a:t>
            </a:r>
          </a:p>
          <a:p>
            <a:pPr marL="742950" lvl="1" indent="-285750" algn="just">
              <a:spcAft>
                <a:spcPts val="1800"/>
              </a:spcAft>
              <a:buFont typeface="Wingdings" pitchFamily="2" charset="2"/>
              <a:buChar char="q"/>
            </a:pPr>
            <a:r>
              <a:rPr lang="es-ES" dirty="0" smtClean="0">
                <a:solidFill>
                  <a:schemeClr val="tx2"/>
                </a:solidFill>
                <a:latin typeface="Futura Lt"/>
              </a:rPr>
              <a:t>¿Priorizar municipios/entidades con porcentajes altos de pobreza o con mucha población en pobreza?</a:t>
            </a:r>
          </a:p>
        </p:txBody>
      </p:sp>
      <p:sp>
        <p:nvSpPr>
          <p:cNvPr id="6" name="5 CuadroTexto"/>
          <p:cNvSpPr txBox="1"/>
          <p:nvPr/>
        </p:nvSpPr>
        <p:spPr>
          <a:xfrm>
            <a:off x="2106613" y="476250"/>
            <a:ext cx="6696075" cy="461963"/>
          </a:xfrm>
          <a:prstGeom prst="rect">
            <a:avLst/>
          </a:prstGeom>
          <a:noFill/>
          <a:ln w="22225" cap="rnd">
            <a:noFill/>
          </a:ln>
        </p:spPr>
        <p:txBody>
          <a:bodyPr>
            <a:spAutoFit/>
          </a:bodyPr>
          <a:lstStyle/>
          <a:p>
            <a:pPr algn="just" fontAlgn="auto">
              <a:spcBef>
                <a:spcPts val="0"/>
              </a:spcBef>
              <a:spcAft>
                <a:spcPts val="0"/>
              </a:spcAft>
              <a:defRPr/>
            </a:pPr>
            <a:r>
              <a:rPr lang="es-MX" sz="2400" b="1" cap="small" dirty="0" smtClean="0">
                <a:solidFill>
                  <a:schemeClr val="tx2"/>
                </a:solidFill>
                <a:latin typeface="Futura Lt" pitchFamily="34" charset="0"/>
              </a:rPr>
              <a:t>II. Evaluación. Retos </a:t>
            </a:r>
            <a:endParaRPr lang="es-MX" sz="2400" cap="small" dirty="0">
              <a:solidFill>
                <a:schemeClr val="tx2"/>
              </a:solidFill>
              <a:latin typeface="Futura Lt" pitchFamily="34" charset="0"/>
            </a:endParaRPr>
          </a:p>
        </p:txBody>
      </p:sp>
    </p:spTree>
    <p:extLst>
      <p:ext uri="{BB962C8B-B14F-4D97-AF65-F5344CB8AC3E}">
        <p14:creationId xmlns:p14="http://schemas.microsoft.com/office/powerpoint/2010/main" val="15778966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58 Imagen" descr="nacionalnumero2.png"/>
          <p:cNvPicPr>
            <a:picLocks noChangeAspect="1"/>
          </p:cNvPicPr>
          <p:nvPr/>
        </p:nvPicPr>
        <p:blipFill>
          <a:blip r:embed="rId2" cstate="print"/>
          <a:stretch>
            <a:fillRect/>
          </a:stretch>
        </p:blipFill>
        <p:spPr>
          <a:xfrm>
            <a:off x="172235" y="1299370"/>
            <a:ext cx="7717424" cy="5147024"/>
          </a:xfrm>
          <a:prstGeom prst="rect">
            <a:avLst/>
          </a:prstGeom>
        </p:spPr>
      </p:pic>
      <p:pic>
        <p:nvPicPr>
          <p:cNvPr id="62" name="61 Imagen" descr="df5.bmp"/>
          <p:cNvPicPr>
            <a:picLocks noChangeAspect="1"/>
          </p:cNvPicPr>
          <p:nvPr/>
        </p:nvPicPr>
        <p:blipFill>
          <a:blip r:embed="rId3" cstate="print"/>
          <a:srcRect l="10434" t="30853" r="1876" b="15194"/>
          <a:stretch>
            <a:fillRect/>
          </a:stretch>
        </p:blipFill>
        <p:spPr>
          <a:xfrm>
            <a:off x="4529473" y="1018589"/>
            <a:ext cx="4490289" cy="2210191"/>
          </a:xfrm>
          <a:prstGeom prst="rect">
            <a:avLst/>
          </a:prstGeom>
          <a:ln w="25400">
            <a:solidFill>
              <a:srgbClr val="92D050"/>
            </a:solidFill>
          </a:ln>
        </p:spPr>
      </p:pic>
      <p:grpSp>
        <p:nvGrpSpPr>
          <p:cNvPr id="2" name="3 Grupo"/>
          <p:cNvGrpSpPr/>
          <p:nvPr/>
        </p:nvGrpSpPr>
        <p:grpSpPr>
          <a:xfrm>
            <a:off x="4759411" y="742051"/>
            <a:ext cx="3778516" cy="2358824"/>
            <a:chOff x="5205997" y="975977"/>
            <a:chExt cx="3778516" cy="2358824"/>
          </a:xfrm>
        </p:grpSpPr>
        <p:sp>
          <p:nvSpPr>
            <p:cNvPr id="5" name="4 CuadroTexto"/>
            <p:cNvSpPr txBox="1"/>
            <p:nvPr/>
          </p:nvSpPr>
          <p:spPr>
            <a:xfrm>
              <a:off x="5205997" y="2631187"/>
              <a:ext cx="1152273" cy="338554"/>
            </a:xfrm>
            <a:prstGeom prst="rect">
              <a:avLst/>
            </a:prstGeom>
            <a:noFill/>
          </p:spPr>
          <p:txBody>
            <a:bodyPr wrap="square" rtlCol="0">
              <a:spAutoFit/>
            </a:bodyPr>
            <a:lstStyle/>
            <a:p>
              <a:r>
                <a:rPr lang="es-MX" sz="1600" b="1" dirty="0" smtClean="0">
                  <a:solidFill>
                    <a:srgbClr val="000000"/>
                  </a:solidFill>
                  <a:latin typeface="Tahoma" pitchFamily="34" charset="0"/>
                  <a:cs typeface="Tahoma" pitchFamily="34" charset="0"/>
                </a:rPr>
                <a:t>8.Toluca</a:t>
              </a:r>
            </a:p>
          </p:txBody>
        </p:sp>
        <p:sp>
          <p:nvSpPr>
            <p:cNvPr id="6" name="5 CuadroTexto"/>
            <p:cNvSpPr txBox="1"/>
            <p:nvPr/>
          </p:nvSpPr>
          <p:spPr>
            <a:xfrm>
              <a:off x="7803987" y="2996247"/>
              <a:ext cx="1180526" cy="338554"/>
            </a:xfrm>
            <a:prstGeom prst="rect">
              <a:avLst/>
            </a:prstGeom>
            <a:noFill/>
          </p:spPr>
          <p:txBody>
            <a:bodyPr wrap="square" rtlCol="0">
              <a:spAutoFit/>
            </a:bodyPr>
            <a:lstStyle/>
            <a:p>
              <a:r>
                <a:rPr lang="es-MX" sz="1600" b="1" dirty="0" smtClean="0">
                  <a:solidFill>
                    <a:srgbClr val="000000"/>
                  </a:solidFill>
                  <a:latin typeface="Tahoma" pitchFamily="34" charset="0"/>
                  <a:cs typeface="Tahoma" pitchFamily="34" charset="0"/>
                </a:rPr>
                <a:t>1. Puebla</a:t>
              </a:r>
            </a:p>
          </p:txBody>
        </p:sp>
        <p:sp>
          <p:nvSpPr>
            <p:cNvPr id="7" name="6 CuadroTexto"/>
            <p:cNvSpPr txBox="1"/>
            <p:nvPr/>
          </p:nvSpPr>
          <p:spPr>
            <a:xfrm>
              <a:off x="6687522" y="975977"/>
              <a:ext cx="1446383" cy="338554"/>
            </a:xfrm>
            <a:prstGeom prst="rect">
              <a:avLst/>
            </a:prstGeom>
            <a:noFill/>
          </p:spPr>
          <p:txBody>
            <a:bodyPr wrap="square" rtlCol="0">
              <a:spAutoFit/>
            </a:bodyPr>
            <a:lstStyle/>
            <a:p>
              <a:r>
                <a:rPr lang="es-MX" sz="1600" b="1" dirty="0" smtClean="0">
                  <a:solidFill>
                    <a:srgbClr val="000000"/>
                  </a:solidFill>
                  <a:latin typeface="Tahoma" pitchFamily="34" charset="0"/>
                  <a:cs typeface="Tahoma" pitchFamily="34" charset="0"/>
                </a:rPr>
                <a:t>3.Ecatepec</a:t>
              </a:r>
            </a:p>
          </p:txBody>
        </p:sp>
        <p:sp>
          <p:nvSpPr>
            <p:cNvPr id="8" name="7 CuadroTexto"/>
            <p:cNvSpPr txBox="1"/>
            <p:nvPr/>
          </p:nvSpPr>
          <p:spPr>
            <a:xfrm>
              <a:off x="6893087" y="1489899"/>
              <a:ext cx="2027629" cy="338554"/>
            </a:xfrm>
            <a:prstGeom prst="rect">
              <a:avLst/>
            </a:prstGeom>
            <a:noFill/>
          </p:spPr>
          <p:txBody>
            <a:bodyPr wrap="square" rtlCol="0">
              <a:spAutoFit/>
            </a:bodyPr>
            <a:lstStyle/>
            <a:p>
              <a:r>
                <a:rPr lang="es-MX" sz="1600" b="1" dirty="0" smtClean="0">
                  <a:solidFill>
                    <a:srgbClr val="000000"/>
                  </a:solidFill>
                  <a:latin typeface="Tahoma" pitchFamily="34" charset="0"/>
                  <a:cs typeface="Tahoma" pitchFamily="34" charset="0"/>
                </a:rPr>
                <a:t>7.Nezahualcóyolt</a:t>
              </a:r>
            </a:p>
          </p:txBody>
        </p:sp>
        <p:sp>
          <p:nvSpPr>
            <p:cNvPr id="9" name="8 CuadroTexto"/>
            <p:cNvSpPr txBox="1"/>
            <p:nvPr/>
          </p:nvSpPr>
          <p:spPr>
            <a:xfrm>
              <a:off x="6226746" y="2110151"/>
              <a:ext cx="1804349" cy="338554"/>
            </a:xfrm>
            <a:prstGeom prst="rect">
              <a:avLst/>
            </a:prstGeom>
            <a:noFill/>
          </p:spPr>
          <p:txBody>
            <a:bodyPr wrap="square" rtlCol="0">
              <a:spAutoFit/>
            </a:bodyPr>
            <a:lstStyle/>
            <a:p>
              <a:r>
                <a:rPr lang="es-MX" sz="1600" b="1" dirty="0" smtClean="0">
                  <a:solidFill>
                    <a:srgbClr val="000000"/>
                  </a:solidFill>
                  <a:latin typeface="Tahoma" pitchFamily="34" charset="0"/>
                  <a:cs typeface="Tahoma" pitchFamily="34" charset="0"/>
                </a:rPr>
                <a:t>2. </a:t>
              </a:r>
              <a:r>
                <a:rPr lang="es-MX" sz="1600" b="1" dirty="0" err="1" smtClean="0">
                  <a:solidFill>
                    <a:srgbClr val="000000"/>
                  </a:solidFill>
                  <a:latin typeface="Tahoma" pitchFamily="34" charset="0"/>
                  <a:cs typeface="Tahoma" pitchFamily="34" charset="0"/>
                </a:rPr>
                <a:t>Iztapalapa</a:t>
              </a:r>
              <a:endParaRPr lang="es-MX" sz="1600" b="1" dirty="0" smtClean="0">
                <a:solidFill>
                  <a:srgbClr val="000000"/>
                </a:solidFill>
                <a:latin typeface="Tahoma" pitchFamily="34" charset="0"/>
                <a:cs typeface="Tahoma" pitchFamily="34" charset="0"/>
              </a:endParaRPr>
            </a:p>
          </p:txBody>
        </p:sp>
        <p:sp>
          <p:nvSpPr>
            <p:cNvPr id="10" name="9 CuadroTexto"/>
            <p:cNvSpPr txBox="1"/>
            <p:nvPr/>
          </p:nvSpPr>
          <p:spPr>
            <a:xfrm>
              <a:off x="5369011" y="1220517"/>
              <a:ext cx="1804349" cy="584775"/>
            </a:xfrm>
            <a:prstGeom prst="rect">
              <a:avLst/>
            </a:prstGeom>
            <a:noFill/>
          </p:spPr>
          <p:txBody>
            <a:bodyPr wrap="square" rtlCol="0">
              <a:spAutoFit/>
            </a:bodyPr>
            <a:lstStyle/>
            <a:p>
              <a:r>
                <a:rPr lang="es-MX" sz="1600" b="1" dirty="0" smtClean="0">
                  <a:solidFill>
                    <a:srgbClr val="000000"/>
                  </a:solidFill>
                  <a:latin typeface="Tahoma" pitchFamily="34" charset="0"/>
                  <a:cs typeface="Tahoma" pitchFamily="34" charset="0"/>
                </a:rPr>
                <a:t>10.Gustavo </a:t>
              </a:r>
            </a:p>
            <a:p>
              <a:r>
                <a:rPr lang="es-MX" sz="1600" b="1" dirty="0" smtClean="0">
                  <a:solidFill>
                    <a:srgbClr val="000000"/>
                  </a:solidFill>
                  <a:latin typeface="Tahoma" pitchFamily="34" charset="0"/>
                  <a:cs typeface="Tahoma" pitchFamily="34" charset="0"/>
                </a:rPr>
                <a:t>A. Madero</a:t>
              </a:r>
            </a:p>
          </p:txBody>
        </p:sp>
      </p:grpSp>
      <p:sp>
        <p:nvSpPr>
          <p:cNvPr id="11" name="10 Rectángulo"/>
          <p:cNvSpPr/>
          <p:nvPr/>
        </p:nvSpPr>
        <p:spPr bwMode="auto">
          <a:xfrm>
            <a:off x="4316817" y="5071726"/>
            <a:ext cx="595428" cy="350874"/>
          </a:xfrm>
          <a:prstGeom prst="rect">
            <a:avLst/>
          </a:prstGeom>
          <a:noFill/>
          <a:ln w="190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s-ES" sz="2400" smtClean="0">
              <a:solidFill>
                <a:srgbClr val="000000"/>
              </a:solidFill>
              <a:latin typeface="Times" charset="0"/>
            </a:endParaRPr>
          </a:p>
        </p:txBody>
      </p:sp>
      <p:sp>
        <p:nvSpPr>
          <p:cNvPr id="30" name="9 Rectángulo"/>
          <p:cNvSpPr>
            <a:spLocks noChangeArrowheads="1"/>
          </p:cNvSpPr>
          <p:nvPr/>
        </p:nvSpPr>
        <p:spPr bwMode="auto">
          <a:xfrm>
            <a:off x="2125663" y="124134"/>
            <a:ext cx="6973887" cy="969496"/>
          </a:xfrm>
          <a:prstGeom prst="rect">
            <a:avLst/>
          </a:prstGeom>
          <a:noFill/>
          <a:ln w="9525">
            <a:noFill/>
            <a:miter lim="800000"/>
            <a:headEnd/>
            <a:tailEnd/>
          </a:ln>
        </p:spPr>
        <p:txBody>
          <a:bodyPr>
            <a:spAutoFit/>
          </a:bodyPr>
          <a:lstStyle/>
          <a:p>
            <a:pPr marL="0" lvl="1"/>
            <a:r>
              <a:rPr lang="es-ES" sz="1900" b="1" dirty="0">
                <a:solidFill>
                  <a:srgbClr val="333399"/>
                </a:solidFill>
                <a:latin typeface="Tahoma" pitchFamily="34" charset="0"/>
                <a:cs typeface="Tahoma" pitchFamily="34" charset="0"/>
              </a:rPr>
              <a:t>Diez municipios con </a:t>
            </a:r>
            <a:r>
              <a:rPr lang="es-ES" sz="1900" b="1" u="sng" dirty="0">
                <a:solidFill>
                  <a:srgbClr val="FF9933"/>
                </a:solidFill>
                <a:latin typeface="Tahoma" pitchFamily="34" charset="0"/>
                <a:cs typeface="Tahoma" pitchFamily="34" charset="0"/>
              </a:rPr>
              <a:t>mayor </a:t>
            </a:r>
            <a:r>
              <a:rPr lang="es-ES" sz="1900" b="1" u="sng" dirty="0" smtClean="0">
                <a:solidFill>
                  <a:srgbClr val="FF9933"/>
                </a:solidFill>
                <a:latin typeface="Tahoma" pitchFamily="34" charset="0"/>
                <a:cs typeface="Tahoma" pitchFamily="34" charset="0"/>
              </a:rPr>
              <a:t>porcentaje </a:t>
            </a:r>
            <a:r>
              <a:rPr lang="es-ES" sz="1900" b="1" dirty="0" smtClean="0">
                <a:solidFill>
                  <a:srgbClr val="333399"/>
                </a:solidFill>
                <a:latin typeface="Tahoma" pitchFamily="34" charset="0"/>
                <a:cs typeface="Tahoma" pitchFamily="34" charset="0"/>
              </a:rPr>
              <a:t>y diez con</a:t>
            </a:r>
            <a:r>
              <a:rPr lang="es-ES" sz="1900" b="1" u="sng" dirty="0" smtClean="0">
                <a:solidFill>
                  <a:srgbClr val="00863D"/>
                </a:solidFill>
                <a:latin typeface="Tahoma" pitchFamily="34" charset="0"/>
                <a:cs typeface="Tahoma" pitchFamily="34" charset="0"/>
              </a:rPr>
              <a:t> </a:t>
            </a:r>
          </a:p>
          <a:p>
            <a:pPr marL="0" lvl="1"/>
            <a:r>
              <a:rPr lang="es-ES" sz="1900" b="1" u="sng" dirty="0" smtClean="0">
                <a:solidFill>
                  <a:srgbClr val="00863D"/>
                </a:solidFill>
                <a:latin typeface="Tahoma" pitchFamily="34" charset="0"/>
                <a:cs typeface="Tahoma" pitchFamily="34" charset="0"/>
              </a:rPr>
              <a:t>mayor número </a:t>
            </a:r>
            <a:r>
              <a:rPr lang="es-ES" sz="1900" b="1" dirty="0" smtClean="0">
                <a:solidFill>
                  <a:srgbClr val="333399"/>
                </a:solidFill>
                <a:latin typeface="Tahoma" pitchFamily="34" charset="0"/>
                <a:cs typeface="Tahoma" pitchFamily="34" charset="0"/>
              </a:rPr>
              <a:t>de población en situación de </a:t>
            </a:r>
            <a:r>
              <a:rPr lang="es-ES" sz="1900" b="1" u="sng" dirty="0" smtClean="0">
                <a:solidFill>
                  <a:srgbClr val="333399"/>
                </a:solidFill>
                <a:latin typeface="Tahoma" pitchFamily="34" charset="0"/>
                <a:cs typeface="Tahoma" pitchFamily="34" charset="0"/>
              </a:rPr>
              <a:t>pobreza</a:t>
            </a:r>
            <a:r>
              <a:rPr lang="es-ES" sz="1900" b="1" dirty="0" smtClean="0">
                <a:solidFill>
                  <a:srgbClr val="333399"/>
                </a:solidFill>
                <a:latin typeface="Tahoma" pitchFamily="34" charset="0"/>
                <a:cs typeface="Tahoma" pitchFamily="34" charset="0"/>
              </a:rPr>
              <a:t>. </a:t>
            </a:r>
          </a:p>
          <a:p>
            <a:pPr marL="0" lvl="1"/>
            <a:r>
              <a:rPr lang="es-ES" sz="1900" b="1" dirty="0" smtClean="0">
                <a:solidFill>
                  <a:srgbClr val="333399"/>
                </a:solidFill>
                <a:latin typeface="Tahoma" pitchFamily="34" charset="0"/>
                <a:cs typeface="Tahoma" pitchFamily="34" charset="0"/>
              </a:rPr>
              <a:t>México, 2010</a:t>
            </a:r>
            <a:endParaRPr lang="es-ES_tradnl" sz="1900" b="1" dirty="0">
              <a:solidFill>
                <a:srgbClr val="333399"/>
              </a:solidFill>
              <a:latin typeface="Tahoma" pitchFamily="34" charset="0"/>
              <a:cs typeface="Tahoma" pitchFamily="34" charset="0"/>
            </a:endParaRPr>
          </a:p>
        </p:txBody>
      </p:sp>
      <p:grpSp>
        <p:nvGrpSpPr>
          <p:cNvPr id="3" name="30 Grupo"/>
          <p:cNvGrpSpPr/>
          <p:nvPr/>
        </p:nvGrpSpPr>
        <p:grpSpPr>
          <a:xfrm>
            <a:off x="2683247" y="4635054"/>
            <a:ext cx="7790029" cy="2050367"/>
            <a:chOff x="2812039" y="4415964"/>
            <a:chExt cx="7790029" cy="2050367"/>
          </a:xfrm>
        </p:grpSpPr>
        <p:cxnSp>
          <p:nvCxnSpPr>
            <p:cNvPr id="32" name="31 Conector recto de flecha"/>
            <p:cNvCxnSpPr/>
            <p:nvPr/>
          </p:nvCxnSpPr>
          <p:spPr bwMode="auto">
            <a:xfrm rot="10800000" flipV="1">
              <a:off x="3765124" y="5395913"/>
              <a:ext cx="1177998" cy="62788"/>
            </a:xfrm>
            <a:prstGeom prst="straightConnector1">
              <a:avLst/>
            </a:prstGeom>
            <a:solidFill>
              <a:schemeClr val="accent1"/>
            </a:solidFill>
            <a:ln w="19050" cap="flat" cmpd="sng" algn="ctr">
              <a:solidFill>
                <a:srgbClr val="FF6600"/>
              </a:solidFill>
              <a:prstDash val="solid"/>
              <a:round/>
              <a:headEnd type="none" w="med" len="med"/>
              <a:tailEnd type="arrow"/>
            </a:ln>
            <a:effectLst/>
          </p:spPr>
        </p:cxnSp>
        <p:grpSp>
          <p:nvGrpSpPr>
            <p:cNvPr id="4" name="150 Grupo"/>
            <p:cNvGrpSpPr/>
            <p:nvPr/>
          </p:nvGrpSpPr>
          <p:grpSpPr>
            <a:xfrm>
              <a:off x="2812039" y="4415964"/>
              <a:ext cx="7790029" cy="2050367"/>
              <a:chOff x="2812039" y="4415964"/>
              <a:chExt cx="7790029" cy="2050367"/>
            </a:xfrm>
          </p:grpSpPr>
          <p:sp>
            <p:nvSpPr>
              <p:cNvPr id="34" name="33 CuadroTexto"/>
              <p:cNvSpPr txBox="1"/>
              <p:nvPr/>
            </p:nvSpPr>
            <p:spPr>
              <a:xfrm>
                <a:off x="2812039" y="5259656"/>
                <a:ext cx="2162982" cy="400110"/>
              </a:xfrm>
              <a:prstGeom prst="rect">
                <a:avLst/>
              </a:prstGeom>
              <a:noFill/>
            </p:spPr>
            <p:txBody>
              <a:bodyPr wrap="square" rtlCol="0">
                <a:spAutoFit/>
              </a:bodyPr>
              <a:lstStyle/>
              <a:p>
                <a:r>
                  <a:rPr lang="es-MX" sz="1000" dirty="0" smtClean="0">
                    <a:solidFill>
                      <a:srgbClr val="000000"/>
                    </a:solidFill>
                    <a:latin typeface="Tahoma" pitchFamily="34" charset="0"/>
                    <a:cs typeface="Tahoma" pitchFamily="34" charset="0"/>
                  </a:rPr>
                  <a:t>10. San Simón</a:t>
                </a:r>
              </a:p>
              <a:p>
                <a:r>
                  <a:rPr lang="es-MX" sz="1000" dirty="0" smtClean="0">
                    <a:solidFill>
                      <a:srgbClr val="000000"/>
                    </a:solidFill>
                    <a:latin typeface="Tahoma" pitchFamily="34" charset="0"/>
                    <a:cs typeface="Tahoma" pitchFamily="34" charset="0"/>
                  </a:rPr>
                  <a:t>      </a:t>
                </a:r>
                <a:r>
                  <a:rPr lang="es-MX" sz="1000" dirty="0" err="1" smtClean="0">
                    <a:solidFill>
                      <a:srgbClr val="000000"/>
                    </a:solidFill>
                    <a:latin typeface="Tahoma" pitchFamily="34" charset="0"/>
                    <a:cs typeface="Tahoma" pitchFamily="34" charset="0"/>
                  </a:rPr>
                  <a:t>Zahuatlán</a:t>
                </a:r>
                <a:endParaRPr lang="es-MX" sz="1000" dirty="0" smtClean="0">
                  <a:solidFill>
                    <a:srgbClr val="000000"/>
                  </a:solidFill>
                  <a:latin typeface="Tahoma" pitchFamily="34" charset="0"/>
                  <a:cs typeface="Tahoma" pitchFamily="34" charset="0"/>
                </a:endParaRPr>
              </a:p>
            </p:txBody>
          </p:sp>
          <p:grpSp>
            <p:nvGrpSpPr>
              <p:cNvPr id="12" name="142 Grupo"/>
              <p:cNvGrpSpPr/>
              <p:nvPr/>
            </p:nvGrpSpPr>
            <p:grpSpPr>
              <a:xfrm>
                <a:off x="7130208" y="5080129"/>
                <a:ext cx="3471860" cy="1386202"/>
                <a:chOff x="7130208" y="5080129"/>
                <a:chExt cx="3471860" cy="1386202"/>
              </a:xfrm>
            </p:grpSpPr>
            <p:pic>
              <p:nvPicPr>
                <p:cNvPr id="43" name="Picture 7"/>
                <p:cNvPicPr>
                  <a:picLocks noChangeAspect="1" noChangeArrowheads="1"/>
                </p:cNvPicPr>
                <p:nvPr/>
              </p:nvPicPr>
              <p:blipFill>
                <a:blip r:embed="rId4" cstate="print"/>
                <a:srcRect l="31399" t="47753" r="38633" b="26293"/>
                <a:stretch>
                  <a:fillRect/>
                </a:stretch>
              </p:blipFill>
              <p:spPr bwMode="auto">
                <a:xfrm>
                  <a:off x="7411149" y="5292347"/>
                  <a:ext cx="1388406" cy="961951"/>
                </a:xfrm>
                <a:prstGeom prst="rect">
                  <a:avLst/>
                </a:prstGeom>
                <a:noFill/>
                <a:ln w="9525">
                  <a:noFill/>
                  <a:miter lim="800000"/>
                  <a:headEnd/>
                  <a:tailEnd/>
                </a:ln>
              </p:spPr>
            </p:pic>
            <p:sp>
              <p:nvSpPr>
                <p:cNvPr id="44" name="43 CuadroTexto"/>
                <p:cNvSpPr txBox="1"/>
                <p:nvPr/>
              </p:nvSpPr>
              <p:spPr>
                <a:xfrm>
                  <a:off x="7233416" y="5080129"/>
                  <a:ext cx="2162982" cy="400110"/>
                </a:xfrm>
                <a:prstGeom prst="rect">
                  <a:avLst/>
                </a:prstGeom>
                <a:noFill/>
              </p:spPr>
              <p:txBody>
                <a:bodyPr wrap="square" rtlCol="0">
                  <a:spAutoFit/>
                </a:bodyPr>
                <a:lstStyle/>
                <a:p>
                  <a:r>
                    <a:rPr lang="es-MX" sz="1000" dirty="0" smtClean="0">
                      <a:solidFill>
                        <a:srgbClr val="000000"/>
                      </a:solidFill>
                      <a:latin typeface="Tahoma" pitchFamily="34" charset="0"/>
                      <a:cs typeface="Tahoma" pitchFamily="34" charset="0"/>
                    </a:rPr>
                    <a:t>7. San </a:t>
                  </a:r>
                  <a:r>
                    <a:rPr lang="es-MX" sz="1000" dirty="0" err="1" smtClean="0">
                      <a:solidFill>
                        <a:srgbClr val="000000"/>
                      </a:solidFill>
                      <a:latin typeface="Tahoma" pitchFamily="34" charset="0"/>
                      <a:cs typeface="Tahoma" pitchFamily="34" charset="0"/>
                    </a:rPr>
                    <a:t>Ándres</a:t>
                  </a:r>
                  <a:r>
                    <a:rPr lang="es-MX" sz="1000" dirty="0" smtClean="0">
                      <a:solidFill>
                        <a:srgbClr val="000000"/>
                      </a:solidFill>
                      <a:latin typeface="Tahoma" pitchFamily="34" charset="0"/>
                      <a:cs typeface="Tahoma" pitchFamily="34" charset="0"/>
                    </a:rPr>
                    <a:t> </a:t>
                  </a:r>
                </a:p>
                <a:p>
                  <a:r>
                    <a:rPr lang="es-MX" sz="1000" dirty="0" err="1" smtClean="0">
                      <a:solidFill>
                        <a:srgbClr val="000000"/>
                      </a:solidFill>
                      <a:latin typeface="Tahoma" pitchFamily="34" charset="0"/>
                      <a:cs typeface="Tahoma" pitchFamily="34" charset="0"/>
                    </a:rPr>
                    <a:t>Duraznal</a:t>
                  </a:r>
                  <a:endParaRPr lang="es-ES" sz="1000" dirty="0">
                    <a:solidFill>
                      <a:srgbClr val="000000"/>
                    </a:solidFill>
                    <a:latin typeface="Tahoma" pitchFamily="34" charset="0"/>
                    <a:cs typeface="Tahoma" pitchFamily="34" charset="0"/>
                  </a:endParaRPr>
                </a:p>
              </p:txBody>
            </p:sp>
            <p:sp>
              <p:nvSpPr>
                <p:cNvPr id="45" name="44 CuadroTexto"/>
                <p:cNvSpPr txBox="1"/>
                <p:nvPr/>
              </p:nvSpPr>
              <p:spPr>
                <a:xfrm>
                  <a:off x="8439086" y="6066221"/>
                  <a:ext cx="2162982" cy="400110"/>
                </a:xfrm>
                <a:prstGeom prst="rect">
                  <a:avLst/>
                </a:prstGeom>
                <a:noFill/>
              </p:spPr>
              <p:txBody>
                <a:bodyPr wrap="square" rtlCol="0">
                  <a:spAutoFit/>
                </a:bodyPr>
                <a:lstStyle/>
                <a:p>
                  <a:r>
                    <a:rPr lang="es-MX" sz="1000" dirty="0" smtClean="0">
                      <a:solidFill>
                        <a:srgbClr val="000000"/>
                      </a:solidFill>
                      <a:latin typeface="Tahoma" pitchFamily="34" charset="0"/>
                      <a:cs typeface="Tahoma" pitchFamily="34" charset="0"/>
                    </a:rPr>
                    <a:t>3. San Juan</a:t>
                  </a:r>
                </a:p>
                <a:p>
                  <a:r>
                    <a:rPr lang="es-MX" sz="1000" dirty="0" smtClean="0">
                      <a:solidFill>
                        <a:srgbClr val="000000"/>
                      </a:solidFill>
                      <a:latin typeface="Tahoma" pitchFamily="34" charset="0"/>
                      <a:cs typeface="Tahoma" pitchFamily="34" charset="0"/>
                    </a:rPr>
                    <a:t>     </a:t>
                  </a:r>
                  <a:r>
                    <a:rPr lang="es-MX" sz="1000" dirty="0" err="1" smtClean="0">
                      <a:solidFill>
                        <a:srgbClr val="000000"/>
                      </a:solidFill>
                      <a:latin typeface="Tahoma" pitchFamily="34" charset="0"/>
                      <a:cs typeface="Tahoma" pitchFamily="34" charset="0"/>
                    </a:rPr>
                    <a:t>Cancuc</a:t>
                  </a:r>
                  <a:endParaRPr lang="es-ES" sz="1000" dirty="0">
                    <a:solidFill>
                      <a:srgbClr val="000000"/>
                    </a:solidFill>
                    <a:latin typeface="Tahoma" pitchFamily="34" charset="0"/>
                    <a:cs typeface="Tahoma" pitchFamily="34" charset="0"/>
                  </a:endParaRPr>
                </a:p>
              </p:txBody>
            </p:sp>
            <p:sp>
              <p:nvSpPr>
                <p:cNvPr id="46" name="45 CuadroTexto"/>
                <p:cNvSpPr txBox="1"/>
                <p:nvPr/>
              </p:nvSpPr>
              <p:spPr>
                <a:xfrm>
                  <a:off x="7130208" y="5763154"/>
                  <a:ext cx="2162982" cy="400110"/>
                </a:xfrm>
                <a:prstGeom prst="rect">
                  <a:avLst/>
                </a:prstGeom>
                <a:noFill/>
              </p:spPr>
              <p:txBody>
                <a:bodyPr wrap="square" rtlCol="0">
                  <a:spAutoFit/>
                </a:bodyPr>
                <a:lstStyle/>
                <a:p>
                  <a:r>
                    <a:rPr lang="es-MX" sz="1000" dirty="0" smtClean="0">
                      <a:solidFill>
                        <a:srgbClr val="000000"/>
                      </a:solidFill>
                      <a:latin typeface="Tahoma" pitchFamily="34" charset="0"/>
                      <a:cs typeface="Tahoma" pitchFamily="34" charset="0"/>
                    </a:rPr>
                    <a:t>8. Santiago</a:t>
                  </a:r>
                </a:p>
                <a:p>
                  <a:r>
                    <a:rPr lang="es-MX" sz="1000" dirty="0" smtClean="0">
                      <a:solidFill>
                        <a:srgbClr val="000000"/>
                      </a:solidFill>
                      <a:latin typeface="Tahoma" pitchFamily="34" charset="0"/>
                      <a:cs typeface="Tahoma" pitchFamily="34" charset="0"/>
                    </a:rPr>
                    <a:t>  del Pinar</a:t>
                  </a:r>
                </a:p>
              </p:txBody>
            </p:sp>
          </p:grpSp>
          <p:cxnSp>
            <p:nvCxnSpPr>
              <p:cNvPr id="36" name="35 Conector recto de flecha"/>
              <p:cNvCxnSpPr/>
              <p:nvPr/>
            </p:nvCxnSpPr>
            <p:spPr bwMode="auto">
              <a:xfrm rot="5400000" flipH="1" flipV="1">
                <a:off x="5227090" y="4824483"/>
                <a:ext cx="395784" cy="259308"/>
              </a:xfrm>
              <a:prstGeom prst="straightConnector1">
                <a:avLst/>
              </a:prstGeom>
              <a:solidFill>
                <a:schemeClr val="accent1"/>
              </a:solidFill>
              <a:ln w="19050" cap="flat" cmpd="sng" algn="ctr">
                <a:solidFill>
                  <a:srgbClr val="FF6600"/>
                </a:solidFill>
                <a:prstDash val="solid"/>
                <a:round/>
                <a:headEnd type="none" w="med" len="med"/>
                <a:tailEnd type="arrow"/>
              </a:ln>
              <a:effectLst/>
            </p:spPr>
          </p:cxnSp>
          <p:cxnSp>
            <p:nvCxnSpPr>
              <p:cNvPr id="37" name="36 Conector recto de flecha"/>
              <p:cNvCxnSpPr/>
              <p:nvPr/>
            </p:nvCxnSpPr>
            <p:spPr bwMode="auto">
              <a:xfrm rot="10800000" flipV="1">
                <a:off x="4449174" y="5501231"/>
                <a:ext cx="730081" cy="456014"/>
              </a:xfrm>
              <a:prstGeom prst="straightConnector1">
                <a:avLst/>
              </a:prstGeom>
              <a:solidFill>
                <a:schemeClr val="accent1"/>
              </a:solidFill>
              <a:ln w="19050" cap="flat" cmpd="sng" algn="ctr">
                <a:solidFill>
                  <a:srgbClr val="FF6600"/>
                </a:solidFill>
                <a:prstDash val="solid"/>
                <a:round/>
                <a:headEnd type="none" w="med" len="med"/>
                <a:tailEnd type="arrow"/>
              </a:ln>
              <a:effectLst/>
            </p:spPr>
          </p:cxnSp>
          <p:cxnSp>
            <p:nvCxnSpPr>
              <p:cNvPr id="38" name="37 Conector recto de flecha"/>
              <p:cNvCxnSpPr/>
              <p:nvPr/>
            </p:nvCxnSpPr>
            <p:spPr bwMode="auto">
              <a:xfrm>
                <a:off x="6539023" y="5539563"/>
                <a:ext cx="899007" cy="192497"/>
              </a:xfrm>
              <a:prstGeom prst="straightConnector1">
                <a:avLst/>
              </a:prstGeom>
              <a:solidFill>
                <a:schemeClr val="accent1"/>
              </a:solidFill>
              <a:ln w="19050" cap="flat" cmpd="sng" algn="ctr">
                <a:solidFill>
                  <a:srgbClr val="FF6600"/>
                </a:solidFill>
                <a:prstDash val="solid"/>
                <a:round/>
                <a:headEnd type="none" w="med" len="med"/>
                <a:tailEnd type="arrow"/>
              </a:ln>
              <a:effectLst/>
            </p:spPr>
          </p:cxnSp>
          <p:sp>
            <p:nvSpPr>
              <p:cNvPr id="39" name="38 CuadroTexto"/>
              <p:cNvSpPr txBox="1"/>
              <p:nvPr/>
            </p:nvSpPr>
            <p:spPr>
              <a:xfrm>
                <a:off x="5394537" y="5928408"/>
                <a:ext cx="2162982" cy="400110"/>
              </a:xfrm>
              <a:prstGeom prst="rect">
                <a:avLst/>
              </a:prstGeom>
              <a:noFill/>
            </p:spPr>
            <p:txBody>
              <a:bodyPr wrap="square" rtlCol="0">
                <a:spAutoFit/>
              </a:bodyPr>
              <a:lstStyle/>
              <a:p>
                <a:r>
                  <a:rPr lang="es-MX" sz="1000" dirty="0" smtClean="0">
                    <a:solidFill>
                      <a:srgbClr val="000000"/>
                    </a:solidFill>
                    <a:latin typeface="Tahoma" pitchFamily="34" charset="0"/>
                    <a:cs typeface="Tahoma" pitchFamily="34" charset="0"/>
                  </a:rPr>
                  <a:t>6. Santiago </a:t>
                </a:r>
              </a:p>
              <a:p>
                <a:r>
                  <a:rPr lang="es-MX" sz="1000" dirty="0" smtClean="0">
                    <a:solidFill>
                      <a:srgbClr val="000000"/>
                    </a:solidFill>
                    <a:latin typeface="Tahoma" pitchFamily="34" charset="0"/>
                    <a:cs typeface="Tahoma" pitchFamily="34" charset="0"/>
                  </a:rPr>
                  <a:t>    </a:t>
                </a:r>
                <a:r>
                  <a:rPr lang="es-MX" sz="1000" dirty="0" err="1" smtClean="0">
                    <a:solidFill>
                      <a:srgbClr val="000000"/>
                    </a:solidFill>
                    <a:latin typeface="Tahoma" pitchFamily="34" charset="0"/>
                    <a:cs typeface="Tahoma" pitchFamily="34" charset="0"/>
                  </a:rPr>
                  <a:t>Textiitlán</a:t>
                </a:r>
                <a:endParaRPr lang="es-MX" sz="1000" dirty="0" smtClean="0">
                  <a:solidFill>
                    <a:srgbClr val="000000"/>
                  </a:solidFill>
                  <a:latin typeface="Tahoma" pitchFamily="34" charset="0"/>
                  <a:cs typeface="Tahoma" pitchFamily="34" charset="0"/>
                </a:endParaRPr>
              </a:p>
            </p:txBody>
          </p:sp>
          <p:sp>
            <p:nvSpPr>
              <p:cNvPr id="40" name="39 CuadroTexto"/>
              <p:cNvSpPr txBox="1"/>
              <p:nvPr/>
            </p:nvSpPr>
            <p:spPr>
              <a:xfrm>
                <a:off x="3926616" y="5942268"/>
                <a:ext cx="2162982" cy="400110"/>
              </a:xfrm>
              <a:prstGeom prst="rect">
                <a:avLst/>
              </a:prstGeom>
              <a:noFill/>
            </p:spPr>
            <p:txBody>
              <a:bodyPr wrap="square" rtlCol="0">
                <a:spAutoFit/>
              </a:bodyPr>
              <a:lstStyle/>
              <a:p>
                <a:r>
                  <a:rPr lang="es-MX" sz="1000" dirty="0" smtClean="0">
                    <a:solidFill>
                      <a:srgbClr val="000000"/>
                    </a:solidFill>
                    <a:latin typeface="Tahoma" pitchFamily="34" charset="0"/>
                    <a:cs typeface="Tahoma" pitchFamily="34" charset="0"/>
                  </a:rPr>
                  <a:t>1. San Juan</a:t>
                </a:r>
              </a:p>
              <a:p>
                <a:r>
                  <a:rPr lang="es-MX" sz="1000" dirty="0" smtClean="0">
                    <a:solidFill>
                      <a:srgbClr val="000000"/>
                    </a:solidFill>
                    <a:latin typeface="Tahoma" pitchFamily="34" charset="0"/>
                    <a:cs typeface="Tahoma" pitchFamily="34" charset="0"/>
                  </a:rPr>
                  <a:t>   </a:t>
                </a:r>
                <a:r>
                  <a:rPr lang="es-MX" sz="1000" dirty="0" err="1" smtClean="0">
                    <a:solidFill>
                      <a:srgbClr val="000000"/>
                    </a:solidFill>
                    <a:latin typeface="Tahoma" pitchFamily="34" charset="0"/>
                    <a:cs typeface="Tahoma" pitchFamily="34" charset="0"/>
                  </a:rPr>
                  <a:t>Tepexuila</a:t>
                </a:r>
                <a:endParaRPr lang="es-MX" sz="1000" dirty="0" smtClean="0">
                  <a:solidFill>
                    <a:srgbClr val="000000"/>
                  </a:solidFill>
                  <a:latin typeface="Tahoma" pitchFamily="34" charset="0"/>
                  <a:cs typeface="Tahoma" pitchFamily="34" charset="0"/>
                </a:endParaRPr>
              </a:p>
            </p:txBody>
          </p:sp>
          <p:sp>
            <p:nvSpPr>
              <p:cNvPr id="41" name="40 CuadroTexto"/>
              <p:cNvSpPr txBox="1"/>
              <p:nvPr/>
            </p:nvSpPr>
            <p:spPr>
              <a:xfrm>
                <a:off x="5220863" y="4415964"/>
                <a:ext cx="2162982" cy="400110"/>
              </a:xfrm>
              <a:prstGeom prst="rect">
                <a:avLst/>
              </a:prstGeom>
              <a:noFill/>
            </p:spPr>
            <p:txBody>
              <a:bodyPr wrap="square" rtlCol="0">
                <a:spAutoFit/>
              </a:bodyPr>
              <a:lstStyle/>
              <a:p>
                <a:r>
                  <a:rPr lang="es-MX" sz="1000" dirty="0" smtClean="0">
                    <a:solidFill>
                      <a:srgbClr val="000000"/>
                    </a:solidFill>
                    <a:latin typeface="Tahoma" pitchFamily="34" charset="0"/>
                    <a:cs typeface="Tahoma" pitchFamily="34" charset="0"/>
                  </a:rPr>
                  <a:t>4. </a:t>
                </a:r>
                <a:r>
                  <a:rPr lang="es-MX" sz="1000" dirty="0" err="1" smtClean="0">
                    <a:solidFill>
                      <a:srgbClr val="000000"/>
                    </a:solidFill>
                    <a:latin typeface="Tahoma" pitchFamily="34" charset="0"/>
                    <a:cs typeface="Tahoma" pitchFamily="34" charset="0"/>
                  </a:rPr>
                  <a:t>Mixtla</a:t>
                </a:r>
                <a:endParaRPr lang="es-MX" sz="1000" dirty="0" smtClean="0">
                  <a:solidFill>
                    <a:srgbClr val="000000"/>
                  </a:solidFill>
                  <a:latin typeface="Tahoma" pitchFamily="34" charset="0"/>
                  <a:cs typeface="Tahoma" pitchFamily="34" charset="0"/>
                </a:endParaRPr>
              </a:p>
              <a:p>
                <a:r>
                  <a:rPr lang="es-MX" sz="1000" dirty="0" smtClean="0">
                    <a:solidFill>
                      <a:srgbClr val="000000"/>
                    </a:solidFill>
                    <a:latin typeface="Tahoma" pitchFamily="34" charset="0"/>
                    <a:cs typeface="Tahoma" pitchFamily="34" charset="0"/>
                  </a:rPr>
                  <a:t>de Altamirano</a:t>
                </a:r>
              </a:p>
            </p:txBody>
          </p:sp>
          <p:sp>
            <p:nvSpPr>
              <p:cNvPr id="42" name="11 Elipse"/>
              <p:cNvSpPr>
                <a:spLocks noChangeArrowheads="1"/>
              </p:cNvSpPr>
              <p:nvPr/>
            </p:nvSpPr>
            <p:spPr bwMode="auto">
              <a:xfrm>
                <a:off x="6199185" y="5457825"/>
                <a:ext cx="325439" cy="238125"/>
              </a:xfrm>
              <a:prstGeom prst="ellipse">
                <a:avLst/>
              </a:prstGeom>
              <a:noFill/>
              <a:ln w="15875" algn="ctr">
                <a:solidFill>
                  <a:srgbClr val="FF6600"/>
                </a:solidFill>
                <a:round/>
                <a:headEnd/>
                <a:tailEnd/>
              </a:ln>
            </p:spPr>
            <p:txBody>
              <a:bodyPr/>
              <a:lstStyle/>
              <a:p>
                <a:pPr eaLnBrk="0" hangingPunct="0"/>
                <a:endParaRPr lang="es-ES" dirty="0">
                  <a:solidFill>
                    <a:srgbClr val="000000"/>
                  </a:solidFill>
                </a:endParaRPr>
              </a:p>
            </p:txBody>
          </p:sp>
        </p:grpSp>
      </p:grpSp>
      <p:cxnSp>
        <p:nvCxnSpPr>
          <p:cNvPr id="47" name="46 Conector recto de flecha"/>
          <p:cNvCxnSpPr/>
          <p:nvPr/>
        </p:nvCxnSpPr>
        <p:spPr bwMode="auto">
          <a:xfrm rot="16200000" flipH="1">
            <a:off x="5034516" y="6040171"/>
            <a:ext cx="425303" cy="223281"/>
          </a:xfrm>
          <a:prstGeom prst="straightConnector1">
            <a:avLst/>
          </a:prstGeom>
          <a:solidFill>
            <a:schemeClr val="accent1"/>
          </a:solidFill>
          <a:ln w="19050" cap="flat" cmpd="sng" algn="ctr">
            <a:solidFill>
              <a:srgbClr val="FF6600"/>
            </a:solidFill>
            <a:prstDash val="solid"/>
            <a:round/>
            <a:headEnd type="none" w="med" len="med"/>
            <a:tailEnd type="arrow"/>
          </a:ln>
          <a:effectLst/>
        </p:spPr>
      </p:cxnSp>
      <p:sp>
        <p:nvSpPr>
          <p:cNvPr id="48" name="47 CuadroTexto"/>
          <p:cNvSpPr txBox="1"/>
          <p:nvPr/>
        </p:nvSpPr>
        <p:spPr>
          <a:xfrm>
            <a:off x="7671556" y="5474658"/>
            <a:ext cx="2162982" cy="246221"/>
          </a:xfrm>
          <a:prstGeom prst="rect">
            <a:avLst/>
          </a:prstGeom>
          <a:noFill/>
        </p:spPr>
        <p:txBody>
          <a:bodyPr wrap="square" rtlCol="0">
            <a:spAutoFit/>
          </a:bodyPr>
          <a:lstStyle/>
          <a:p>
            <a:r>
              <a:rPr lang="es-MX" sz="1000" dirty="0" smtClean="0">
                <a:solidFill>
                  <a:srgbClr val="000000"/>
                </a:solidFill>
                <a:latin typeface="Tahoma" pitchFamily="34" charset="0"/>
                <a:cs typeface="Tahoma" pitchFamily="34" charset="0"/>
              </a:rPr>
              <a:t>5. </a:t>
            </a:r>
            <a:r>
              <a:rPr lang="es-MX" sz="1000" dirty="0" err="1" smtClean="0">
                <a:solidFill>
                  <a:srgbClr val="000000"/>
                </a:solidFill>
                <a:latin typeface="Tahoma" pitchFamily="34" charset="0"/>
                <a:cs typeface="Tahoma" pitchFamily="34" charset="0"/>
              </a:rPr>
              <a:t>Calchihuitán</a:t>
            </a:r>
            <a:endParaRPr lang="es-ES" sz="1000" dirty="0">
              <a:solidFill>
                <a:srgbClr val="000000"/>
              </a:solidFill>
              <a:latin typeface="Tahoma" pitchFamily="34" charset="0"/>
              <a:cs typeface="Tahoma" pitchFamily="34" charset="0"/>
            </a:endParaRPr>
          </a:p>
        </p:txBody>
      </p:sp>
      <p:sp>
        <p:nvSpPr>
          <p:cNvPr id="49" name="48 CuadroTexto"/>
          <p:cNvSpPr txBox="1"/>
          <p:nvPr/>
        </p:nvSpPr>
        <p:spPr>
          <a:xfrm>
            <a:off x="8568789" y="5694539"/>
            <a:ext cx="2162982" cy="246221"/>
          </a:xfrm>
          <a:prstGeom prst="rect">
            <a:avLst/>
          </a:prstGeom>
          <a:noFill/>
        </p:spPr>
        <p:txBody>
          <a:bodyPr wrap="square" rtlCol="0">
            <a:spAutoFit/>
          </a:bodyPr>
          <a:lstStyle/>
          <a:p>
            <a:r>
              <a:rPr lang="es-MX" sz="1000" dirty="0" smtClean="0">
                <a:solidFill>
                  <a:srgbClr val="000000"/>
                </a:solidFill>
                <a:latin typeface="Tahoma" pitchFamily="34" charset="0"/>
                <a:cs typeface="Tahoma" pitchFamily="34" charset="0"/>
              </a:rPr>
              <a:t>9. </a:t>
            </a:r>
            <a:r>
              <a:rPr lang="es-MX" sz="1000" dirty="0" err="1" smtClean="0">
                <a:solidFill>
                  <a:srgbClr val="000000"/>
                </a:solidFill>
                <a:latin typeface="Tahoma" pitchFamily="34" charset="0"/>
                <a:cs typeface="Tahoma" pitchFamily="34" charset="0"/>
              </a:rPr>
              <a:t>Sitalá</a:t>
            </a:r>
            <a:endParaRPr lang="es-ES" sz="1000" dirty="0">
              <a:solidFill>
                <a:srgbClr val="000000"/>
              </a:solidFill>
              <a:latin typeface="Tahoma" pitchFamily="34" charset="0"/>
              <a:cs typeface="Tahoma" pitchFamily="34" charset="0"/>
            </a:endParaRPr>
          </a:p>
        </p:txBody>
      </p:sp>
      <p:sp>
        <p:nvSpPr>
          <p:cNvPr id="50" name="49 CuadroTexto"/>
          <p:cNvSpPr txBox="1"/>
          <p:nvPr/>
        </p:nvSpPr>
        <p:spPr>
          <a:xfrm>
            <a:off x="7611035" y="6262240"/>
            <a:ext cx="2162982" cy="246221"/>
          </a:xfrm>
          <a:prstGeom prst="rect">
            <a:avLst/>
          </a:prstGeom>
          <a:noFill/>
        </p:spPr>
        <p:txBody>
          <a:bodyPr wrap="square" rtlCol="0">
            <a:spAutoFit/>
          </a:bodyPr>
          <a:lstStyle/>
          <a:p>
            <a:r>
              <a:rPr lang="es-MX" sz="1000" dirty="0" smtClean="0">
                <a:solidFill>
                  <a:srgbClr val="000000"/>
                </a:solidFill>
                <a:latin typeface="Tahoma" pitchFamily="34" charset="0"/>
                <a:cs typeface="Tahoma" pitchFamily="34" charset="0"/>
              </a:rPr>
              <a:t>2.Aldama</a:t>
            </a:r>
          </a:p>
        </p:txBody>
      </p:sp>
      <p:sp>
        <p:nvSpPr>
          <p:cNvPr id="51" name="50 CuadroTexto"/>
          <p:cNvSpPr txBox="1"/>
          <p:nvPr/>
        </p:nvSpPr>
        <p:spPr>
          <a:xfrm>
            <a:off x="1144256" y="4449295"/>
            <a:ext cx="2162982" cy="338554"/>
          </a:xfrm>
          <a:prstGeom prst="rect">
            <a:avLst/>
          </a:prstGeom>
          <a:noFill/>
        </p:spPr>
        <p:txBody>
          <a:bodyPr wrap="square" rtlCol="0">
            <a:spAutoFit/>
          </a:bodyPr>
          <a:lstStyle/>
          <a:p>
            <a:r>
              <a:rPr lang="es-MX" sz="1600" b="1" dirty="0" smtClean="0">
                <a:solidFill>
                  <a:srgbClr val="000000"/>
                </a:solidFill>
                <a:latin typeface="Tahoma" pitchFamily="34" charset="0"/>
                <a:cs typeface="Tahoma" pitchFamily="34" charset="0"/>
              </a:rPr>
              <a:t>4. León</a:t>
            </a:r>
          </a:p>
        </p:txBody>
      </p:sp>
      <p:cxnSp>
        <p:nvCxnSpPr>
          <p:cNvPr id="52" name="51 Conector recto de flecha"/>
          <p:cNvCxnSpPr/>
          <p:nvPr/>
        </p:nvCxnSpPr>
        <p:spPr bwMode="auto">
          <a:xfrm rot="10800000">
            <a:off x="2009554" y="4688959"/>
            <a:ext cx="1807536" cy="1588"/>
          </a:xfrm>
          <a:prstGeom prst="straightConnector1">
            <a:avLst/>
          </a:prstGeom>
          <a:solidFill>
            <a:schemeClr val="accent1"/>
          </a:solidFill>
          <a:ln w="22225" cap="flat" cmpd="sng" algn="ctr">
            <a:solidFill>
              <a:schemeClr val="tx1"/>
            </a:solidFill>
            <a:prstDash val="solid"/>
            <a:round/>
            <a:headEnd type="none" w="med" len="med"/>
            <a:tailEnd type="arrow"/>
          </a:ln>
          <a:effectLst/>
        </p:spPr>
      </p:cxnSp>
      <p:sp>
        <p:nvSpPr>
          <p:cNvPr id="53" name="52 CuadroTexto"/>
          <p:cNvSpPr txBox="1"/>
          <p:nvPr/>
        </p:nvSpPr>
        <p:spPr>
          <a:xfrm>
            <a:off x="1254030" y="5590514"/>
            <a:ext cx="2162982" cy="584775"/>
          </a:xfrm>
          <a:prstGeom prst="rect">
            <a:avLst/>
          </a:prstGeom>
          <a:noFill/>
        </p:spPr>
        <p:txBody>
          <a:bodyPr wrap="square" rtlCol="0">
            <a:spAutoFit/>
          </a:bodyPr>
          <a:lstStyle/>
          <a:p>
            <a:r>
              <a:rPr lang="es-MX" sz="1600" b="1" dirty="0" smtClean="0">
                <a:solidFill>
                  <a:srgbClr val="000000"/>
                </a:solidFill>
                <a:latin typeface="Tahoma" pitchFamily="34" charset="0"/>
                <a:cs typeface="Tahoma" pitchFamily="34" charset="0"/>
              </a:rPr>
              <a:t>9. Acapulco </a:t>
            </a:r>
          </a:p>
          <a:p>
            <a:r>
              <a:rPr lang="es-MX" sz="1600" b="1" dirty="0" smtClean="0">
                <a:solidFill>
                  <a:srgbClr val="000000"/>
                </a:solidFill>
                <a:latin typeface="Tahoma" pitchFamily="34" charset="0"/>
                <a:cs typeface="Tahoma" pitchFamily="34" charset="0"/>
              </a:rPr>
              <a:t>de Juárez</a:t>
            </a:r>
          </a:p>
        </p:txBody>
      </p:sp>
      <p:cxnSp>
        <p:nvCxnSpPr>
          <p:cNvPr id="54" name="53 Conector recto de flecha"/>
          <p:cNvCxnSpPr/>
          <p:nvPr/>
        </p:nvCxnSpPr>
        <p:spPr bwMode="auto">
          <a:xfrm rot="10800000" flipV="1">
            <a:off x="2360422" y="5883394"/>
            <a:ext cx="1959955" cy="2831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56" name="55 CuadroTexto"/>
          <p:cNvSpPr txBox="1"/>
          <p:nvPr/>
        </p:nvSpPr>
        <p:spPr>
          <a:xfrm>
            <a:off x="126980" y="1082326"/>
            <a:ext cx="2162982" cy="338554"/>
          </a:xfrm>
          <a:prstGeom prst="rect">
            <a:avLst/>
          </a:prstGeom>
          <a:noFill/>
        </p:spPr>
        <p:txBody>
          <a:bodyPr wrap="square" rtlCol="0">
            <a:spAutoFit/>
          </a:bodyPr>
          <a:lstStyle/>
          <a:p>
            <a:r>
              <a:rPr lang="es-MX" sz="1600" b="1" dirty="0" smtClean="0">
                <a:solidFill>
                  <a:srgbClr val="000000"/>
                </a:solidFill>
                <a:latin typeface="Tahoma" pitchFamily="34" charset="0"/>
                <a:cs typeface="Tahoma" pitchFamily="34" charset="0"/>
              </a:rPr>
              <a:t>5.Tijuana</a:t>
            </a:r>
          </a:p>
        </p:txBody>
      </p:sp>
      <p:sp>
        <p:nvSpPr>
          <p:cNvPr id="57" name="56 CuadroTexto"/>
          <p:cNvSpPr txBox="1"/>
          <p:nvPr/>
        </p:nvSpPr>
        <p:spPr>
          <a:xfrm>
            <a:off x="2363448" y="1458019"/>
            <a:ext cx="2162982" cy="338554"/>
          </a:xfrm>
          <a:prstGeom prst="rect">
            <a:avLst/>
          </a:prstGeom>
          <a:noFill/>
        </p:spPr>
        <p:txBody>
          <a:bodyPr wrap="square" rtlCol="0">
            <a:spAutoFit/>
          </a:bodyPr>
          <a:lstStyle/>
          <a:p>
            <a:r>
              <a:rPr lang="es-MX" sz="1600" b="1" dirty="0" smtClean="0">
                <a:solidFill>
                  <a:srgbClr val="000000"/>
                </a:solidFill>
                <a:latin typeface="Tahoma" pitchFamily="34" charset="0"/>
                <a:cs typeface="Tahoma" pitchFamily="34" charset="0"/>
              </a:rPr>
              <a:t>6. Juárez</a:t>
            </a:r>
          </a:p>
        </p:txBody>
      </p:sp>
    </p:spTree>
    <p:extLst>
      <p:ext uri="{BB962C8B-B14F-4D97-AF65-F5344CB8AC3E}">
        <p14:creationId xmlns:p14="http://schemas.microsoft.com/office/powerpoint/2010/main" val="19584909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Rectángulo"/>
          <p:cNvSpPr>
            <a:spLocks noChangeArrowheads="1"/>
          </p:cNvSpPr>
          <p:nvPr/>
        </p:nvSpPr>
        <p:spPr bwMode="auto">
          <a:xfrm>
            <a:off x="250825" y="1083215"/>
            <a:ext cx="864165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spcAft>
                <a:spcPts val="1800"/>
              </a:spcAft>
              <a:buFont typeface="Wingdings" pitchFamily="2" charset="2"/>
              <a:buChar char="q"/>
            </a:pPr>
            <a:r>
              <a:rPr lang="es-ES" dirty="0" smtClean="0">
                <a:solidFill>
                  <a:schemeClr val="tx2"/>
                </a:solidFill>
                <a:latin typeface="Futura Lt"/>
              </a:rPr>
              <a:t>Retos institucionales de la política de desarrollo social:</a:t>
            </a:r>
          </a:p>
          <a:p>
            <a:pPr marL="742950" lvl="1" indent="-285750" algn="just">
              <a:spcAft>
                <a:spcPts val="1800"/>
              </a:spcAft>
              <a:buFont typeface="Wingdings" pitchFamily="2" charset="2"/>
              <a:buChar char="q"/>
            </a:pPr>
            <a:r>
              <a:rPr lang="es-ES" dirty="0" smtClean="0">
                <a:solidFill>
                  <a:schemeClr val="tx2"/>
                </a:solidFill>
                <a:latin typeface="Futura Lt"/>
              </a:rPr>
              <a:t>En el caso de la pobreza, se han confundido causas con efectos. Lo más fácil ha sido atenuar los efectos.</a:t>
            </a:r>
          </a:p>
          <a:p>
            <a:pPr marL="742950" lvl="1" indent="-285750" algn="just">
              <a:spcAft>
                <a:spcPts val="1800"/>
              </a:spcAft>
              <a:buFont typeface="Wingdings" pitchFamily="2" charset="2"/>
              <a:buChar char="q"/>
            </a:pPr>
            <a:r>
              <a:rPr lang="es-ES" dirty="0" smtClean="0">
                <a:solidFill>
                  <a:schemeClr val="tx2"/>
                </a:solidFill>
                <a:latin typeface="Futura Lt"/>
              </a:rPr>
              <a:t>¡Se le asigna a una sola Secretaría (a nivel federal y estatal) el objetivo de reducir la pobreza!</a:t>
            </a:r>
          </a:p>
          <a:p>
            <a:pPr marL="742950" lvl="1" indent="-285750" algn="just">
              <a:spcAft>
                <a:spcPts val="1800"/>
              </a:spcAft>
              <a:buFont typeface="Wingdings" pitchFamily="2" charset="2"/>
              <a:buChar char="q"/>
            </a:pPr>
            <a:r>
              <a:rPr lang="es-ES" dirty="0">
                <a:solidFill>
                  <a:schemeClr val="tx2"/>
                </a:solidFill>
                <a:latin typeface="Futura Lt"/>
              </a:rPr>
              <a:t>Las áreas </a:t>
            </a:r>
            <a:r>
              <a:rPr lang="es-ES" i="1" dirty="0">
                <a:solidFill>
                  <a:schemeClr val="tx2"/>
                </a:solidFill>
                <a:latin typeface="Futura Lt"/>
              </a:rPr>
              <a:t>ajenas</a:t>
            </a:r>
            <a:r>
              <a:rPr lang="es-ES" dirty="0">
                <a:solidFill>
                  <a:schemeClr val="tx2"/>
                </a:solidFill>
                <a:latin typeface="Futura Lt"/>
              </a:rPr>
              <a:t> al desarrollo social (las áreas económicas y otros sectores sociales) </a:t>
            </a:r>
            <a:r>
              <a:rPr lang="es-ES" dirty="0" smtClean="0">
                <a:solidFill>
                  <a:schemeClr val="tx2"/>
                </a:solidFill>
                <a:latin typeface="Futura Lt"/>
              </a:rPr>
              <a:t>no tienen como un de sus objetivos la reducción de la</a:t>
            </a:r>
            <a:r>
              <a:rPr lang="es-ES" b="1" dirty="0" smtClean="0">
                <a:solidFill>
                  <a:schemeClr val="tx2"/>
                </a:solidFill>
                <a:latin typeface="Futura Lt"/>
              </a:rPr>
              <a:t> </a:t>
            </a:r>
            <a:r>
              <a:rPr lang="es-ES" b="1" dirty="0">
                <a:solidFill>
                  <a:schemeClr val="tx2"/>
                </a:solidFill>
                <a:latin typeface="Futura Lt"/>
              </a:rPr>
              <a:t>pobreza</a:t>
            </a:r>
            <a:r>
              <a:rPr lang="es-ES" b="1" dirty="0" smtClean="0">
                <a:solidFill>
                  <a:schemeClr val="tx2"/>
                </a:solidFill>
                <a:latin typeface="Futura Lt"/>
              </a:rPr>
              <a:t>.</a:t>
            </a:r>
            <a:endParaRPr lang="es-ES" dirty="0" smtClean="0">
              <a:solidFill>
                <a:schemeClr val="tx2"/>
              </a:solidFill>
              <a:latin typeface="Futura Lt"/>
            </a:endParaRPr>
          </a:p>
          <a:p>
            <a:pPr marL="742950" lvl="1" indent="-285750" algn="just">
              <a:spcAft>
                <a:spcPts val="1800"/>
              </a:spcAft>
              <a:buFont typeface="Wingdings" pitchFamily="2" charset="2"/>
              <a:buChar char="q"/>
            </a:pPr>
            <a:r>
              <a:rPr lang="es-ES" dirty="0" smtClean="0">
                <a:solidFill>
                  <a:schemeClr val="tx2"/>
                </a:solidFill>
                <a:latin typeface="Futura Lt"/>
              </a:rPr>
              <a:t>En diversos fondos del Ramo 33 no es claro el uso que se le da a los recursos en las diferentes entidades.</a:t>
            </a:r>
          </a:p>
          <a:p>
            <a:pPr marL="742950" lvl="1" indent="-285750" algn="just">
              <a:spcAft>
                <a:spcPts val="1800"/>
              </a:spcAft>
              <a:buFont typeface="Wingdings" pitchFamily="2" charset="2"/>
              <a:buChar char="q"/>
            </a:pPr>
            <a:r>
              <a:rPr lang="es-ES" dirty="0" smtClean="0">
                <a:solidFill>
                  <a:schemeClr val="tx2"/>
                </a:solidFill>
                <a:latin typeface="Futura Lt"/>
              </a:rPr>
              <a:t>La asignación de recursos del Ramo 33 entre entidades </a:t>
            </a:r>
            <a:r>
              <a:rPr lang="es-ES" b="1" dirty="0" smtClean="0">
                <a:solidFill>
                  <a:schemeClr val="tx2"/>
                </a:solidFill>
                <a:latin typeface="Futura Lt"/>
              </a:rPr>
              <a:t>no corresponde </a:t>
            </a:r>
            <a:r>
              <a:rPr lang="es-ES" dirty="0" smtClean="0">
                <a:solidFill>
                  <a:schemeClr val="tx2"/>
                </a:solidFill>
                <a:latin typeface="Futura Lt"/>
              </a:rPr>
              <a:t>a la distribución de las carencias.</a:t>
            </a:r>
          </a:p>
          <a:p>
            <a:pPr marL="742950" lvl="1" indent="-285750" algn="just">
              <a:spcAft>
                <a:spcPts val="1800"/>
              </a:spcAft>
              <a:buFont typeface="Wingdings" pitchFamily="2" charset="2"/>
              <a:buChar char="q"/>
            </a:pPr>
            <a:r>
              <a:rPr lang="es-ES" b="1" dirty="0">
                <a:solidFill>
                  <a:schemeClr val="tx2"/>
                </a:solidFill>
                <a:latin typeface="Futura Lt"/>
              </a:rPr>
              <a:t>Insuficientes elementos de evaluación rigurosa </a:t>
            </a:r>
            <a:r>
              <a:rPr lang="es-ES" dirty="0">
                <a:solidFill>
                  <a:schemeClr val="tx2"/>
                </a:solidFill>
                <a:latin typeface="Futura Lt"/>
              </a:rPr>
              <a:t>en entidades federativas y </a:t>
            </a:r>
            <a:r>
              <a:rPr lang="es-ES" dirty="0" smtClean="0">
                <a:solidFill>
                  <a:schemeClr val="tx2"/>
                </a:solidFill>
                <a:latin typeface="Futura Lt"/>
              </a:rPr>
              <a:t>municipios</a:t>
            </a:r>
            <a:endParaRPr lang="es-ES" dirty="0">
              <a:solidFill>
                <a:schemeClr val="tx2"/>
              </a:solidFill>
              <a:latin typeface="Futura Lt"/>
            </a:endParaRPr>
          </a:p>
        </p:txBody>
      </p:sp>
      <p:sp>
        <p:nvSpPr>
          <p:cNvPr id="6" name="5 CuadroTexto"/>
          <p:cNvSpPr txBox="1"/>
          <p:nvPr/>
        </p:nvSpPr>
        <p:spPr>
          <a:xfrm>
            <a:off x="2106613" y="476250"/>
            <a:ext cx="6696075" cy="461963"/>
          </a:xfrm>
          <a:prstGeom prst="rect">
            <a:avLst/>
          </a:prstGeom>
          <a:noFill/>
          <a:ln w="22225" cap="rnd">
            <a:noFill/>
          </a:ln>
        </p:spPr>
        <p:txBody>
          <a:bodyPr>
            <a:spAutoFit/>
          </a:bodyPr>
          <a:lstStyle/>
          <a:p>
            <a:pPr algn="just" fontAlgn="auto">
              <a:spcBef>
                <a:spcPts val="0"/>
              </a:spcBef>
              <a:spcAft>
                <a:spcPts val="0"/>
              </a:spcAft>
              <a:defRPr/>
            </a:pPr>
            <a:r>
              <a:rPr lang="es-MX" sz="2400" b="1" cap="small" dirty="0" smtClean="0">
                <a:solidFill>
                  <a:schemeClr val="tx2"/>
                </a:solidFill>
                <a:latin typeface="Futura Lt" pitchFamily="34" charset="0"/>
              </a:rPr>
              <a:t>Retos </a:t>
            </a:r>
            <a:endParaRPr lang="es-MX" sz="2400" cap="small" dirty="0">
              <a:solidFill>
                <a:schemeClr val="tx2"/>
              </a:solidFill>
              <a:latin typeface="Futura Lt" pitchFamily="34" charset="0"/>
            </a:endParaRPr>
          </a:p>
        </p:txBody>
      </p:sp>
    </p:spTree>
    <p:extLst>
      <p:ext uri="{BB962C8B-B14F-4D97-AF65-F5344CB8AC3E}">
        <p14:creationId xmlns:p14="http://schemas.microsoft.com/office/powerpoint/2010/main" val="566880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 Marcador de contenido"/>
          <p:cNvSpPr txBox="1">
            <a:spLocks/>
          </p:cNvSpPr>
          <p:nvPr/>
        </p:nvSpPr>
        <p:spPr>
          <a:xfrm>
            <a:off x="171806" y="4968720"/>
            <a:ext cx="8767478" cy="1412608"/>
          </a:xfrm>
          <a:prstGeom prst="rect">
            <a:avLst/>
          </a:prstGeom>
        </p:spPr>
        <p:txBody>
          <a:bodyPr/>
          <a:lstStyle/>
          <a:p>
            <a:pPr marL="342900" indent="-342900" algn="just" eaLnBrk="0" hangingPunct="0">
              <a:spcBef>
                <a:spcPct val="20000"/>
              </a:spcBef>
              <a:buFontTx/>
              <a:buChar char="•"/>
              <a:defRPr/>
            </a:pPr>
            <a:r>
              <a:rPr lang="es-MX" sz="2200" kern="0" dirty="0" smtClean="0">
                <a:solidFill>
                  <a:srgbClr val="333399"/>
                </a:solidFill>
                <a:latin typeface="Arial" pitchFamily="34" charset="0"/>
                <a:cs typeface="Arial" pitchFamily="34" charset="0"/>
              </a:rPr>
              <a:t>La mayoría de los miembros (6 de los 8) son investigadores académicos </a:t>
            </a:r>
            <a:r>
              <a:rPr lang="es-MX" sz="2200" b="1" kern="0" dirty="0" smtClean="0">
                <a:solidFill>
                  <a:srgbClr val="333399"/>
                </a:solidFill>
                <a:latin typeface="Arial" pitchFamily="34" charset="0"/>
                <a:cs typeface="Arial" pitchFamily="34" charset="0"/>
              </a:rPr>
              <a:t>electos</a:t>
            </a:r>
            <a:r>
              <a:rPr lang="es-MX" sz="2200" kern="0" dirty="0" smtClean="0">
                <a:solidFill>
                  <a:srgbClr val="333399"/>
                </a:solidFill>
                <a:latin typeface="Arial" pitchFamily="34" charset="0"/>
                <a:cs typeface="Arial" pitchFamily="34" charset="0"/>
              </a:rPr>
              <a:t> por todos los Estados, representantes de los municipios, Congreso y el Ejecutivo (44 votos)</a:t>
            </a:r>
          </a:p>
          <a:p>
            <a:pPr marL="342900" indent="-342900" algn="just" eaLnBrk="0" hangingPunct="0">
              <a:spcBef>
                <a:spcPct val="20000"/>
              </a:spcBef>
              <a:buFontTx/>
              <a:buChar char="•"/>
              <a:defRPr/>
            </a:pPr>
            <a:endParaRPr lang="es-MX" sz="2200" kern="0" dirty="0" smtClean="0">
              <a:solidFill>
                <a:srgbClr val="333399"/>
              </a:solidFill>
              <a:latin typeface="Arial" pitchFamily="34" charset="0"/>
              <a:cs typeface="Arial" pitchFamily="34" charset="0"/>
            </a:endParaRPr>
          </a:p>
        </p:txBody>
      </p:sp>
      <p:sp>
        <p:nvSpPr>
          <p:cNvPr id="31" name="30 CuadroTexto"/>
          <p:cNvSpPr txBox="1"/>
          <p:nvPr/>
        </p:nvSpPr>
        <p:spPr>
          <a:xfrm>
            <a:off x="367771" y="4437112"/>
            <a:ext cx="2902753" cy="461665"/>
          </a:xfrm>
          <a:prstGeom prst="rect">
            <a:avLst/>
          </a:prstGeom>
          <a:solidFill>
            <a:schemeClr val="accent2"/>
          </a:solidFill>
          <a:ln>
            <a:noFill/>
          </a:ln>
          <a:effectLst>
            <a:outerShdw blurRad="149987" dist="250190" dir="8460000" algn="ctr">
              <a:srgbClr val="000000">
                <a:alpha val="28000"/>
              </a:srgbClr>
            </a:outerShdw>
          </a:effectLst>
          <a:scene3d>
            <a:camera prst="orthographicFront"/>
            <a:lightRig rig="contrasting" dir="t">
              <a:rot lat="0" lon="0" rev="1500000"/>
            </a:lightRig>
          </a:scene3d>
          <a:sp3d prstMaterial="metal">
            <a:bevelT w="88900" h="88900"/>
          </a:sp3d>
        </p:spPr>
        <p:txBody>
          <a:bodyPr wrap="square">
            <a:spAutoFit/>
          </a:bodyPr>
          <a:lstStyle/>
          <a:p>
            <a:pPr>
              <a:buFont typeface="Wingdings" pitchFamily="2" charset="2"/>
              <a:buChar char="ü"/>
              <a:defRPr/>
            </a:pPr>
            <a:r>
              <a:rPr lang="es-MX" sz="2400" b="1" dirty="0" smtClean="0">
                <a:solidFill>
                  <a:srgbClr val="FFFFFF"/>
                </a:solidFill>
                <a:latin typeface="Arial" pitchFamily="34" charset="0"/>
                <a:cs typeface="Arial" pitchFamily="34" charset="0"/>
              </a:rPr>
              <a:t> Gobernabilidad</a:t>
            </a:r>
            <a:endParaRPr lang="es-MX" sz="2400" b="1" dirty="0">
              <a:solidFill>
                <a:srgbClr val="FFFFFF"/>
              </a:solidFill>
              <a:latin typeface="Arial" pitchFamily="34" charset="0"/>
              <a:cs typeface="Arial" pitchFamily="34" charset="0"/>
            </a:endParaRPr>
          </a:p>
        </p:txBody>
      </p:sp>
      <p:sp>
        <p:nvSpPr>
          <p:cNvPr id="13" name="2 Marcador de contenido"/>
          <p:cNvSpPr txBox="1">
            <a:spLocks/>
          </p:cNvSpPr>
          <p:nvPr/>
        </p:nvSpPr>
        <p:spPr>
          <a:xfrm>
            <a:off x="168495" y="1944384"/>
            <a:ext cx="8868001" cy="1844656"/>
          </a:xfrm>
          <a:prstGeom prst="rect">
            <a:avLst/>
          </a:prstGeom>
        </p:spPr>
        <p:txBody>
          <a:bodyPr/>
          <a:lstStyle/>
          <a:p>
            <a:pPr marL="571500" indent="-571500" algn="just" eaLnBrk="0" hangingPunct="0">
              <a:spcBef>
                <a:spcPct val="20000"/>
              </a:spcBef>
              <a:buAutoNum type="romanUcPeriod"/>
              <a:defRPr/>
            </a:pPr>
            <a:r>
              <a:rPr lang="es-MX" sz="2800" kern="0" dirty="0" smtClean="0">
                <a:solidFill>
                  <a:srgbClr val="333399"/>
                </a:solidFill>
                <a:latin typeface="Arial" pitchFamily="34" charset="0"/>
                <a:cs typeface="Arial" pitchFamily="34" charset="0"/>
              </a:rPr>
              <a:t>Medición de la Pobreza a nivel Nacional, Estatal y Municipal</a:t>
            </a:r>
          </a:p>
          <a:p>
            <a:pPr algn="just" eaLnBrk="0" hangingPunct="0">
              <a:spcBef>
                <a:spcPct val="20000"/>
              </a:spcBef>
              <a:defRPr/>
            </a:pPr>
            <a:endParaRPr lang="es-MX" sz="2800" kern="0" dirty="0" smtClean="0">
              <a:solidFill>
                <a:srgbClr val="333399"/>
              </a:solidFill>
              <a:latin typeface="Arial" pitchFamily="34" charset="0"/>
              <a:cs typeface="Arial" pitchFamily="34" charset="0"/>
            </a:endParaRPr>
          </a:p>
          <a:p>
            <a:pPr algn="just" eaLnBrk="0" hangingPunct="0">
              <a:spcBef>
                <a:spcPct val="20000"/>
              </a:spcBef>
              <a:defRPr/>
            </a:pPr>
            <a:r>
              <a:rPr lang="es-MX" sz="2800" kern="0" dirty="0" smtClean="0">
                <a:solidFill>
                  <a:srgbClr val="333399"/>
                </a:solidFill>
                <a:latin typeface="Arial" pitchFamily="34" charset="0"/>
                <a:cs typeface="Arial" pitchFamily="34" charset="0"/>
              </a:rPr>
              <a:t>II. Evaluación de los programas y políticas sociales</a:t>
            </a:r>
          </a:p>
          <a:p>
            <a:pPr marL="342900" indent="-342900" algn="just" eaLnBrk="0" hangingPunct="0">
              <a:spcBef>
                <a:spcPct val="20000"/>
              </a:spcBef>
              <a:buFontTx/>
              <a:buChar char="•"/>
              <a:defRPr/>
            </a:pPr>
            <a:endParaRPr lang="es-MX" sz="2200" kern="0" dirty="0" smtClean="0">
              <a:solidFill>
                <a:srgbClr val="333399"/>
              </a:solidFill>
              <a:latin typeface="Arial" pitchFamily="34" charset="0"/>
              <a:cs typeface="Arial" pitchFamily="34" charset="0"/>
            </a:endParaRPr>
          </a:p>
        </p:txBody>
      </p:sp>
      <p:sp>
        <p:nvSpPr>
          <p:cNvPr id="14" name="13 CuadroTexto"/>
          <p:cNvSpPr txBox="1"/>
          <p:nvPr/>
        </p:nvSpPr>
        <p:spPr>
          <a:xfrm>
            <a:off x="471054" y="1268760"/>
            <a:ext cx="2094016" cy="461665"/>
          </a:xfrm>
          <a:prstGeom prst="rect">
            <a:avLst/>
          </a:prstGeom>
          <a:solidFill>
            <a:schemeClr val="accent2"/>
          </a:solidFill>
          <a:ln>
            <a:noFill/>
          </a:ln>
          <a:effectLst>
            <a:outerShdw blurRad="149987" dist="250190" dir="8460000" algn="ctr">
              <a:srgbClr val="000000">
                <a:alpha val="28000"/>
              </a:srgbClr>
            </a:outerShdw>
          </a:effectLst>
          <a:scene3d>
            <a:camera prst="orthographicFront"/>
            <a:lightRig rig="contrasting" dir="t">
              <a:rot lat="0" lon="0" rev="1500000"/>
            </a:lightRig>
          </a:scene3d>
          <a:sp3d prstMaterial="metal">
            <a:bevelT w="88900" h="88900"/>
          </a:sp3d>
        </p:spPr>
        <p:txBody>
          <a:bodyPr wrap="square">
            <a:spAutoFit/>
          </a:bodyPr>
          <a:lstStyle/>
          <a:p>
            <a:pPr>
              <a:buFont typeface="Wingdings" pitchFamily="2" charset="2"/>
              <a:buChar char="ü"/>
              <a:defRPr/>
            </a:pPr>
            <a:r>
              <a:rPr lang="es-MX" sz="2400" b="1" dirty="0" smtClean="0">
                <a:solidFill>
                  <a:srgbClr val="FFFFFF"/>
                </a:solidFill>
                <a:latin typeface="Arial" pitchFamily="34" charset="0"/>
                <a:cs typeface="Arial" pitchFamily="34" charset="0"/>
              </a:rPr>
              <a:t> Mandato</a:t>
            </a:r>
            <a:endParaRPr lang="es-MX" sz="2400" b="1" dirty="0">
              <a:solidFill>
                <a:srgbClr val="FFFFFF"/>
              </a:solidFill>
              <a:latin typeface="Arial" pitchFamily="34" charset="0"/>
              <a:cs typeface="Arial" pitchFamily="34" charset="0"/>
            </a:endParaRPr>
          </a:p>
        </p:txBody>
      </p:sp>
      <p:sp>
        <p:nvSpPr>
          <p:cNvPr id="7" name="6 Proceso alternativo"/>
          <p:cNvSpPr/>
          <p:nvPr/>
        </p:nvSpPr>
        <p:spPr bwMode="auto">
          <a:xfrm>
            <a:off x="2138244" y="430028"/>
            <a:ext cx="2232536" cy="595684"/>
          </a:xfrm>
          <a:prstGeom prst="flowChartAlternateProcess">
            <a:avLst/>
          </a:prstGeom>
          <a:noFill/>
          <a:ln w="9525" cap="flat" cmpd="sng" algn="ctr">
            <a:noFill/>
            <a:prstDash val="solid"/>
            <a:round/>
            <a:headEnd type="none" w="med" len="med"/>
            <a:tailEnd type="none" w="med" len="med"/>
          </a:ln>
          <a:effectLst/>
          <a:sp3d prstMaterial="metal">
            <a:bevelT w="88900" h="88900"/>
          </a:sp3d>
        </p:spPr>
        <p:txBody>
          <a:bodyPr/>
          <a:lstStyle/>
          <a:p>
            <a:pPr eaLnBrk="0" hangingPunct="0">
              <a:defRPr/>
            </a:pPr>
            <a:r>
              <a:rPr lang="es-MX" sz="2800" b="1" dirty="0" smtClean="0">
                <a:solidFill>
                  <a:srgbClr val="00B050"/>
                </a:solidFill>
                <a:latin typeface="Arial" pitchFamily="34" charset="0"/>
                <a:cs typeface="Arial" pitchFamily="34" charset="0"/>
              </a:rPr>
              <a:t>CONEVAL</a:t>
            </a:r>
            <a:endParaRPr lang="en-US" sz="2800" b="1" dirty="0" smtClean="0">
              <a:solidFill>
                <a:srgbClr val="00B050"/>
              </a:solidFill>
              <a:latin typeface="Arial" pitchFamily="34" charset="0"/>
              <a:cs typeface="Arial" pitchFamily="34" charset="0"/>
            </a:endParaRPr>
          </a:p>
          <a:p>
            <a:pPr eaLnBrk="0" hangingPunct="0">
              <a:defRPr/>
            </a:pPr>
            <a:endParaRPr lang="en-US" sz="2700" b="1"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5214235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strVal val="#ppt_w*0.05"/>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anim calcmode="lin" valueType="num">
                                      <p:cBhvr>
                                        <p:cTn id="9" dur="500" fill="hold"/>
                                        <p:tgtEl>
                                          <p:spTgt spid="14"/>
                                        </p:tgtEl>
                                        <p:attrNameLst>
                                          <p:attrName>ppt_x</p:attrName>
                                        </p:attrNameLst>
                                      </p:cBhvr>
                                      <p:tavLst>
                                        <p:tav tm="0">
                                          <p:val>
                                            <p:strVal val="#ppt_x-.2"/>
                                          </p:val>
                                        </p:tav>
                                        <p:tav tm="100000">
                                          <p:val>
                                            <p:strVal val="#ppt_x"/>
                                          </p:val>
                                        </p:tav>
                                      </p:tavLst>
                                    </p:anim>
                                    <p:anim calcmode="lin" valueType="num">
                                      <p:cBhvr>
                                        <p:cTn id="10" dur="500" fill="hold"/>
                                        <p:tgtEl>
                                          <p:spTgt spid="14"/>
                                        </p:tgtEl>
                                        <p:attrNameLst>
                                          <p:attrName>ppt_y</p:attrName>
                                        </p:attrNameLst>
                                      </p:cBhvr>
                                      <p:tavLst>
                                        <p:tav tm="0">
                                          <p:val>
                                            <p:strVal val="#ppt_y"/>
                                          </p:val>
                                        </p:tav>
                                        <p:tav tm="100000">
                                          <p:val>
                                            <p:strVal val="#ppt_y"/>
                                          </p:val>
                                        </p:tav>
                                      </p:tavLst>
                                    </p:anim>
                                    <p:animEffect transition="in" filter="fade">
                                      <p:cBhvr>
                                        <p:cTn id="11" dur="500"/>
                                        <p:tgtEl>
                                          <p:spTgt spid="14"/>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strVal val="#ppt_w*0.05"/>
                                          </p:val>
                                        </p:tav>
                                        <p:tav tm="100000">
                                          <p:val>
                                            <p:strVal val="#ppt_w"/>
                                          </p:val>
                                        </p:tav>
                                      </p:tavLst>
                                    </p:anim>
                                    <p:anim calcmode="lin" valueType="num">
                                      <p:cBhvr>
                                        <p:cTn id="15" dur="500" fill="hold"/>
                                        <p:tgtEl>
                                          <p:spTgt spid="13"/>
                                        </p:tgtEl>
                                        <p:attrNameLst>
                                          <p:attrName>ppt_h</p:attrName>
                                        </p:attrNameLst>
                                      </p:cBhvr>
                                      <p:tavLst>
                                        <p:tav tm="0">
                                          <p:val>
                                            <p:strVal val="#ppt_h"/>
                                          </p:val>
                                        </p:tav>
                                        <p:tav tm="100000">
                                          <p:val>
                                            <p:strVal val="#ppt_h"/>
                                          </p:val>
                                        </p:tav>
                                      </p:tavLst>
                                    </p:anim>
                                    <p:anim calcmode="lin" valueType="num">
                                      <p:cBhvr>
                                        <p:cTn id="16" dur="500" fill="hold"/>
                                        <p:tgtEl>
                                          <p:spTgt spid="13"/>
                                        </p:tgtEl>
                                        <p:attrNameLst>
                                          <p:attrName>ppt_x</p:attrName>
                                        </p:attrNameLst>
                                      </p:cBhvr>
                                      <p:tavLst>
                                        <p:tav tm="0">
                                          <p:val>
                                            <p:strVal val="#ppt_x-.2"/>
                                          </p:val>
                                        </p:tav>
                                        <p:tav tm="100000">
                                          <p:val>
                                            <p:strVal val="#ppt_x"/>
                                          </p:val>
                                        </p:tav>
                                      </p:tavLst>
                                    </p:anim>
                                    <p:anim calcmode="lin" valueType="num">
                                      <p:cBhvr>
                                        <p:cTn id="17" dur="500" fill="hold"/>
                                        <p:tgtEl>
                                          <p:spTgt spid="13"/>
                                        </p:tgtEl>
                                        <p:attrNameLst>
                                          <p:attrName>ppt_y</p:attrName>
                                        </p:attrNameLst>
                                      </p:cBhvr>
                                      <p:tavLst>
                                        <p:tav tm="0">
                                          <p:val>
                                            <p:strVal val="#ppt_y"/>
                                          </p:val>
                                        </p:tav>
                                        <p:tav tm="100000">
                                          <p:val>
                                            <p:strVal val="#ppt_y"/>
                                          </p:val>
                                        </p:tav>
                                      </p:tavLst>
                                    </p:anim>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4" presetClass="entr" presetSubtype="0" accel="10000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p:cTn id="23" dur="500" fill="hold"/>
                                        <p:tgtEl>
                                          <p:spTgt spid="31"/>
                                        </p:tgtEl>
                                        <p:attrNameLst>
                                          <p:attrName>ppt_w</p:attrName>
                                        </p:attrNameLst>
                                      </p:cBhvr>
                                      <p:tavLst>
                                        <p:tav tm="0">
                                          <p:val>
                                            <p:strVal val="#ppt_w*0.05"/>
                                          </p:val>
                                        </p:tav>
                                        <p:tav tm="100000">
                                          <p:val>
                                            <p:strVal val="#ppt_w"/>
                                          </p:val>
                                        </p:tav>
                                      </p:tavLst>
                                    </p:anim>
                                    <p:anim calcmode="lin" valueType="num">
                                      <p:cBhvr>
                                        <p:cTn id="24" dur="500" fill="hold"/>
                                        <p:tgtEl>
                                          <p:spTgt spid="31"/>
                                        </p:tgtEl>
                                        <p:attrNameLst>
                                          <p:attrName>ppt_h</p:attrName>
                                        </p:attrNameLst>
                                      </p:cBhvr>
                                      <p:tavLst>
                                        <p:tav tm="0">
                                          <p:val>
                                            <p:strVal val="#ppt_h"/>
                                          </p:val>
                                        </p:tav>
                                        <p:tav tm="100000">
                                          <p:val>
                                            <p:strVal val="#ppt_h"/>
                                          </p:val>
                                        </p:tav>
                                      </p:tavLst>
                                    </p:anim>
                                    <p:anim calcmode="lin" valueType="num">
                                      <p:cBhvr>
                                        <p:cTn id="25" dur="500" fill="hold"/>
                                        <p:tgtEl>
                                          <p:spTgt spid="31"/>
                                        </p:tgtEl>
                                        <p:attrNameLst>
                                          <p:attrName>ppt_x</p:attrName>
                                        </p:attrNameLst>
                                      </p:cBhvr>
                                      <p:tavLst>
                                        <p:tav tm="0">
                                          <p:val>
                                            <p:strVal val="#ppt_x-.2"/>
                                          </p:val>
                                        </p:tav>
                                        <p:tav tm="100000">
                                          <p:val>
                                            <p:strVal val="#ppt_x"/>
                                          </p:val>
                                        </p:tav>
                                      </p:tavLst>
                                    </p:anim>
                                    <p:anim calcmode="lin" valueType="num">
                                      <p:cBhvr>
                                        <p:cTn id="26" dur="500" fill="hold"/>
                                        <p:tgtEl>
                                          <p:spTgt spid="31"/>
                                        </p:tgtEl>
                                        <p:attrNameLst>
                                          <p:attrName>ppt_y</p:attrName>
                                        </p:attrNameLst>
                                      </p:cBhvr>
                                      <p:tavLst>
                                        <p:tav tm="0">
                                          <p:val>
                                            <p:strVal val="#ppt_y"/>
                                          </p:val>
                                        </p:tav>
                                        <p:tav tm="100000">
                                          <p:val>
                                            <p:strVal val="#ppt_y"/>
                                          </p:val>
                                        </p:tav>
                                      </p:tavLst>
                                    </p:anim>
                                    <p:animEffect transition="in" filter="fade">
                                      <p:cBhvr>
                                        <p:cTn id="27" dur="500"/>
                                        <p:tgtEl>
                                          <p:spTgt spid="31"/>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strVal val="#ppt_w*0.05"/>
                                          </p:val>
                                        </p:tav>
                                        <p:tav tm="100000">
                                          <p:val>
                                            <p:strVal val="#ppt_w"/>
                                          </p:val>
                                        </p:tav>
                                      </p:tavLst>
                                    </p:anim>
                                    <p:anim calcmode="lin" valueType="num">
                                      <p:cBhvr>
                                        <p:cTn id="31" dur="500" fill="hold"/>
                                        <p:tgtEl>
                                          <p:spTgt spid="18"/>
                                        </p:tgtEl>
                                        <p:attrNameLst>
                                          <p:attrName>ppt_h</p:attrName>
                                        </p:attrNameLst>
                                      </p:cBhvr>
                                      <p:tavLst>
                                        <p:tav tm="0">
                                          <p:val>
                                            <p:strVal val="#ppt_h"/>
                                          </p:val>
                                        </p:tav>
                                        <p:tav tm="100000">
                                          <p:val>
                                            <p:strVal val="#ppt_h"/>
                                          </p:val>
                                        </p:tav>
                                      </p:tavLst>
                                    </p:anim>
                                    <p:anim calcmode="lin" valueType="num">
                                      <p:cBhvr>
                                        <p:cTn id="32" dur="500" fill="hold"/>
                                        <p:tgtEl>
                                          <p:spTgt spid="18"/>
                                        </p:tgtEl>
                                        <p:attrNameLst>
                                          <p:attrName>ppt_x</p:attrName>
                                        </p:attrNameLst>
                                      </p:cBhvr>
                                      <p:tavLst>
                                        <p:tav tm="0">
                                          <p:val>
                                            <p:strVal val="#ppt_x-.2"/>
                                          </p:val>
                                        </p:tav>
                                        <p:tav tm="100000">
                                          <p:val>
                                            <p:strVal val="#ppt_x"/>
                                          </p:val>
                                        </p:tav>
                                      </p:tavLst>
                                    </p:anim>
                                    <p:anim calcmode="lin" valueType="num">
                                      <p:cBhvr>
                                        <p:cTn id="33" dur="500" fill="hold"/>
                                        <p:tgtEl>
                                          <p:spTgt spid="18"/>
                                        </p:tgtEl>
                                        <p:attrNameLst>
                                          <p:attrName>ppt_y</p:attrName>
                                        </p:attrNameLst>
                                      </p:cBhvr>
                                      <p:tavLst>
                                        <p:tav tm="0">
                                          <p:val>
                                            <p:strVal val="#ppt_y"/>
                                          </p:val>
                                        </p:tav>
                                        <p:tav tm="100000">
                                          <p:val>
                                            <p:strVal val="#ppt_y"/>
                                          </p:val>
                                        </p:tav>
                                      </p:tavLst>
                                    </p:anim>
                                    <p:animEffect transition="in" filter="fad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animBg="1"/>
      <p:bldP spid="13" grpId="0"/>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auto">
          <a:xfrm>
            <a:off x="2070066" y="1092168"/>
            <a:ext cx="1350982" cy="438156"/>
          </a:xfrm>
          <a:prstGeom prst="roundRect">
            <a:avLst>
              <a:gd name="adj" fmla="val 16667"/>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r>
              <a:rPr lang="es-MX" b="1" dirty="0" smtClean="0">
                <a:solidFill>
                  <a:prstClr val="white"/>
                </a:solidFill>
                <a:latin typeface="Tahoma" pitchFamily="34" charset="0"/>
                <a:cs typeface="Tahoma" pitchFamily="34" charset="0"/>
              </a:rPr>
              <a:t>Inversión</a:t>
            </a:r>
            <a:endParaRPr lang="es-ES" b="1" dirty="0">
              <a:solidFill>
                <a:prstClr val="white"/>
              </a:solidFill>
              <a:latin typeface="Tahoma" pitchFamily="34" charset="0"/>
              <a:cs typeface="Tahoma" pitchFamily="34" charset="0"/>
            </a:endParaRPr>
          </a:p>
        </p:txBody>
      </p:sp>
      <p:sp>
        <p:nvSpPr>
          <p:cNvPr id="3" name="AutoShape 6"/>
          <p:cNvSpPr>
            <a:spLocks noChangeArrowheads="1"/>
          </p:cNvSpPr>
          <p:nvPr/>
        </p:nvSpPr>
        <p:spPr bwMode="auto">
          <a:xfrm>
            <a:off x="3295633" y="1676375"/>
            <a:ext cx="1314468" cy="438156"/>
          </a:xfrm>
          <a:prstGeom prst="roundRect">
            <a:avLst>
              <a:gd name="adj" fmla="val 16667"/>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r>
              <a:rPr lang="es-MX" sz="1600" b="1" dirty="0" smtClean="0">
                <a:solidFill>
                  <a:prstClr val="white"/>
                </a:solidFill>
                <a:latin typeface="Tahoma" pitchFamily="34" charset="0"/>
                <a:cs typeface="Tahoma" pitchFamily="34" charset="0"/>
              </a:rPr>
              <a:t>  </a:t>
            </a:r>
            <a:r>
              <a:rPr lang="es-MX" b="1" dirty="0" smtClean="0">
                <a:solidFill>
                  <a:prstClr val="white"/>
                </a:solidFill>
                <a:latin typeface="Tahoma" pitchFamily="34" charset="0"/>
                <a:cs typeface="Tahoma" pitchFamily="34" charset="0"/>
              </a:rPr>
              <a:t>Empleos</a:t>
            </a:r>
            <a:endParaRPr lang="es-ES" b="1" dirty="0" smtClean="0">
              <a:solidFill>
                <a:prstClr val="white"/>
              </a:solidFill>
              <a:latin typeface="Tahoma" pitchFamily="34" charset="0"/>
              <a:cs typeface="Tahoma" pitchFamily="34" charset="0"/>
            </a:endParaRPr>
          </a:p>
        </p:txBody>
      </p:sp>
      <p:sp>
        <p:nvSpPr>
          <p:cNvPr id="4" name="AutoShape 6"/>
          <p:cNvSpPr>
            <a:spLocks noChangeArrowheads="1"/>
          </p:cNvSpPr>
          <p:nvPr/>
        </p:nvSpPr>
        <p:spPr bwMode="auto">
          <a:xfrm>
            <a:off x="3147993" y="2370121"/>
            <a:ext cx="1387494" cy="511182"/>
          </a:xfrm>
          <a:prstGeom prst="roundRect">
            <a:avLst>
              <a:gd name="adj" fmla="val 16667"/>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r>
              <a:rPr lang="es-MX" sz="1600" b="1" dirty="0" smtClean="0">
                <a:solidFill>
                  <a:prstClr val="white"/>
                </a:solidFill>
                <a:latin typeface="Tahoma" pitchFamily="34" charset="0"/>
                <a:cs typeface="Tahoma" pitchFamily="34" charset="0"/>
              </a:rPr>
              <a:t>   </a:t>
            </a:r>
            <a:r>
              <a:rPr lang="es-MX" b="1" dirty="0" smtClean="0">
                <a:solidFill>
                  <a:prstClr val="white"/>
                </a:solidFill>
                <a:latin typeface="Tahoma" pitchFamily="34" charset="0"/>
                <a:cs typeface="Tahoma" pitchFamily="34" charset="0"/>
              </a:rPr>
              <a:t>Salarios</a:t>
            </a:r>
            <a:endParaRPr lang="es-ES" b="1" dirty="0">
              <a:solidFill>
                <a:prstClr val="white"/>
              </a:solidFill>
              <a:latin typeface="Tahoma" pitchFamily="34" charset="0"/>
              <a:cs typeface="Tahoma" pitchFamily="34" charset="0"/>
            </a:endParaRPr>
          </a:p>
        </p:txBody>
      </p:sp>
      <p:sp>
        <p:nvSpPr>
          <p:cNvPr id="5" name="AutoShape 6"/>
          <p:cNvSpPr>
            <a:spLocks noChangeArrowheads="1"/>
          </p:cNvSpPr>
          <p:nvPr/>
        </p:nvSpPr>
        <p:spPr bwMode="auto">
          <a:xfrm>
            <a:off x="1358856" y="3502026"/>
            <a:ext cx="1424007" cy="511182"/>
          </a:xfrm>
          <a:prstGeom prst="roundRect">
            <a:avLst>
              <a:gd name="adj" fmla="val 16667"/>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r>
              <a:rPr lang="es-MX" b="1" dirty="0" smtClean="0">
                <a:solidFill>
                  <a:prstClr val="white"/>
                </a:solidFill>
                <a:latin typeface="Tahoma" pitchFamily="34" charset="0"/>
                <a:cs typeface="Tahoma" pitchFamily="34" charset="0"/>
              </a:rPr>
              <a:t>Educación</a:t>
            </a:r>
            <a:endParaRPr lang="es-ES" b="1" dirty="0" smtClean="0">
              <a:solidFill>
                <a:prstClr val="white"/>
              </a:solidFill>
              <a:latin typeface="Tahoma" pitchFamily="34" charset="0"/>
              <a:cs typeface="Tahoma" pitchFamily="34" charset="0"/>
            </a:endParaRPr>
          </a:p>
        </p:txBody>
      </p:sp>
      <p:sp>
        <p:nvSpPr>
          <p:cNvPr id="6" name="AutoShape 6"/>
          <p:cNvSpPr>
            <a:spLocks noChangeArrowheads="1"/>
          </p:cNvSpPr>
          <p:nvPr/>
        </p:nvSpPr>
        <p:spPr bwMode="auto">
          <a:xfrm>
            <a:off x="1249317" y="5291163"/>
            <a:ext cx="2409859" cy="474669"/>
          </a:xfrm>
          <a:prstGeom prst="roundRect">
            <a:avLst>
              <a:gd name="adj" fmla="val 16667"/>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MX" b="1" dirty="0" smtClean="0">
                <a:solidFill>
                  <a:prstClr val="white"/>
                </a:solidFill>
                <a:latin typeface="Tahoma" pitchFamily="34" charset="0"/>
                <a:cs typeface="Tahoma" pitchFamily="34" charset="0"/>
              </a:rPr>
              <a:t>Seguridad  social</a:t>
            </a:r>
            <a:endParaRPr lang="es-ES" b="1" dirty="0">
              <a:solidFill>
                <a:prstClr val="white"/>
              </a:solidFill>
              <a:latin typeface="Tahoma" pitchFamily="34" charset="0"/>
              <a:cs typeface="Tahoma" pitchFamily="34" charset="0"/>
            </a:endParaRPr>
          </a:p>
        </p:txBody>
      </p:sp>
      <p:sp>
        <p:nvSpPr>
          <p:cNvPr id="7" name="AutoShape 6"/>
          <p:cNvSpPr>
            <a:spLocks noChangeArrowheads="1"/>
          </p:cNvSpPr>
          <p:nvPr/>
        </p:nvSpPr>
        <p:spPr bwMode="auto">
          <a:xfrm>
            <a:off x="4462461" y="5546754"/>
            <a:ext cx="1322483" cy="428419"/>
          </a:xfrm>
          <a:prstGeom prst="roundRect">
            <a:avLst>
              <a:gd name="adj" fmla="val 16667"/>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r>
              <a:rPr lang="es-MX" b="1" dirty="0" smtClean="0">
                <a:solidFill>
                  <a:prstClr val="white"/>
                </a:solidFill>
                <a:latin typeface="Tahoma" pitchFamily="34" charset="0"/>
                <a:cs typeface="Tahoma" pitchFamily="34" charset="0"/>
              </a:rPr>
              <a:t>  Precios</a:t>
            </a:r>
            <a:endParaRPr lang="es-ES" b="1" dirty="0">
              <a:solidFill>
                <a:prstClr val="white"/>
              </a:solidFill>
              <a:latin typeface="Tahoma" pitchFamily="34" charset="0"/>
              <a:cs typeface="Tahoma" pitchFamily="34" charset="0"/>
            </a:endParaRPr>
          </a:p>
        </p:txBody>
      </p:sp>
      <p:sp>
        <p:nvSpPr>
          <p:cNvPr id="8" name="AutoShape 6"/>
          <p:cNvSpPr>
            <a:spLocks noChangeArrowheads="1"/>
          </p:cNvSpPr>
          <p:nvPr/>
        </p:nvSpPr>
        <p:spPr bwMode="auto">
          <a:xfrm>
            <a:off x="1395369" y="4451364"/>
            <a:ext cx="1350981" cy="428419"/>
          </a:xfrm>
          <a:prstGeom prst="roundRect">
            <a:avLst>
              <a:gd name="adj" fmla="val 16667"/>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r>
              <a:rPr lang="es-MX" b="1" dirty="0" smtClean="0">
                <a:solidFill>
                  <a:prstClr val="white"/>
                </a:solidFill>
                <a:latin typeface="Tahoma" pitchFamily="34" charset="0"/>
                <a:cs typeface="Tahoma" pitchFamily="34" charset="0"/>
              </a:rPr>
              <a:t>    Salud</a:t>
            </a:r>
            <a:endParaRPr lang="es-ES" b="1" dirty="0" smtClean="0">
              <a:solidFill>
                <a:prstClr val="white"/>
              </a:solidFill>
              <a:latin typeface="Tahoma" pitchFamily="34" charset="0"/>
              <a:cs typeface="Tahoma" pitchFamily="34" charset="0"/>
            </a:endParaRPr>
          </a:p>
        </p:txBody>
      </p:sp>
      <p:sp>
        <p:nvSpPr>
          <p:cNvPr id="9" name="8 Cerrar llave"/>
          <p:cNvSpPr>
            <a:spLocks/>
          </p:cNvSpPr>
          <p:nvPr/>
        </p:nvSpPr>
        <p:spPr bwMode="auto">
          <a:xfrm rot="10800000">
            <a:off x="6470676" y="1288250"/>
            <a:ext cx="547695" cy="4477582"/>
          </a:xfrm>
          <a:prstGeom prst="rightBrace">
            <a:avLst>
              <a:gd name="adj1" fmla="val 8345"/>
              <a:gd name="adj2" fmla="val 50795"/>
            </a:avLst>
          </a:prstGeom>
          <a:solidFill>
            <a:schemeClr val="bg1"/>
          </a:solidFill>
          <a:ln w="50800" algn="ctr">
            <a:solidFill>
              <a:srgbClr val="333399"/>
            </a:solidFill>
            <a:round/>
            <a:headEnd/>
            <a:tailEnd/>
          </a:ln>
        </p:spPr>
        <p:txBody>
          <a:bodyPr/>
          <a:lstStyle/>
          <a:p>
            <a:pPr eaLnBrk="0" hangingPunct="0"/>
            <a:endParaRPr lang="es-ES">
              <a:solidFill>
                <a:prstClr val="black"/>
              </a:solidFill>
              <a:latin typeface="Tahoma" pitchFamily="34" charset="0"/>
              <a:cs typeface="Tahoma" pitchFamily="34" charset="0"/>
            </a:endParaRPr>
          </a:p>
        </p:txBody>
      </p:sp>
      <p:sp>
        <p:nvSpPr>
          <p:cNvPr id="10" name="AutoShape 6"/>
          <p:cNvSpPr>
            <a:spLocks noChangeArrowheads="1"/>
          </p:cNvSpPr>
          <p:nvPr/>
        </p:nvSpPr>
        <p:spPr bwMode="auto">
          <a:xfrm>
            <a:off x="6478551" y="5926854"/>
            <a:ext cx="2621061" cy="511182"/>
          </a:xfrm>
          <a:prstGeom prst="roundRect">
            <a:avLst>
              <a:gd name="adj" fmla="val 16667"/>
            </a:avLst>
          </a:prstGeom>
          <a:solidFill>
            <a:srgbClr val="C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r>
              <a:rPr lang="es-MX" b="1" dirty="0" smtClean="0">
                <a:solidFill>
                  <a:prstClr val="white"/>
                </a:solidFill>
                <a:latin typeface="Tahoma" pitchFamily="34" charset="0"/>
                <a:cs typeface="Tahoma" pitchFamily="34" charset="0"/>
              </a:rPr>
              <a:t>  </a:t>
            </a:r>
            <a:r>
              <a:rPr lang="es-MX" sz="2000" b="1" dirty="0" smtClean="0">
                <a:solidFill>
                  <a:prstClr val="white"/>
                </a:solidFill>
                <a:latin typeface="Tahoma" pitchFamily="34" charset="0"/>
                <a:cs typeface="Tahoma" pitchFamily="34" charset="0"/>
              </a:rPr>
              <a:t>Protección social</a:t>
            </a:r>
            <a:endParaRPr lang="es-ES" sz="2000" b="1" dirty="0">
              <a:solidFill>
                <a:prstClr val="white"/>
              </a:solidFill>
              <a:latin typeface="Tahoma" pitchFamily="34" charset="0"/>
              <a:cs typeface="Tahoma" pitchFamily="34" charset="0"/>
            </a:endParaRPr>
          </a:p>
        </p:txBody>
      </p:sp>
      <p:cxnSp>
        <p:nvCxnSpPr>
          <p:cNvPr id="11" name="10 Conector recto de flecha"/>
          <p:cNvCxnSpPr/>
          <p:nvPr/>
        </p:nvCxnSpPr>
        <p:spPr bwMode="auto">
          <a:xfrm rot="5400000">
            <a:off x="3771096" y="2210525"/>
            <a:ext cx="365132" cy="1588"/>
          </a:xfrm>
          <a:prstGeom prst="straightConnector1">
            <a:avLst/>
          </a:prstGeom>
          <a:solidFill>
            <a:schemeClr val="accent1"/>
          </a:solidFill>
          <a:ln w="38100" cap="flat" cmpd="sng" algn="ctr">
            <a:solidFill>
              <a:srgbClr val="000099"/>
            </a:solidFill>
            <a:prstDash val="solid"/>
            <a:round/>
            <a:headEnd type="none" w="med" len="med"/>
            <a:tailEnd type="arrow"/>
          </a:ln>
          <a:effectLst/>
        </p:spPr>
      </p:cxnSp>
      <p:cxnSp>
        <p:nvCxnSpPr>
          <p:cNvPr id="12" name="11 Forma"/>
          <p:cNvCxnSpPr>
            <a:stCxn id="5" idx="0"/>
            <a:endCxn id="4" idx="1"/>
          </p:cNvCxnSpPr>
          <p:nvPr/>
        </p:nvCxnSpPr>
        <p:spPr bwMode="auto">
          <a:xfrm rot="5400000" flipH="1" flipV="1">
            <a:off x="2171269" y="2525303"/>
            <a:ext cx="876314" cy="1077133"/>
          </a:xfrm>
          <a:prstGeom prst="bentConnector2">
            <a:avLst/>
          </a:prstGeom>
          <a:solidFill>
            <a:schemeClr val="accent1"/>
          </a:solidFill>
          <a:ln w="38100" cap="flat" cmpd="sng" algn="ctr">
            <a:solidFill>
              <a:srgbClr val="000099"/>
            </a:solidFill>
            <a:prstDash val="solid"/>
            <a:round/>
            <a:headEnd type="none" w="med" len="med"/>
            <a:tailEnd type="arrow"/>
          </a:ln>
          <a:effectLst/>
        </p:spPr>
      </p:cxnSp>
      <p:cxnSp>
        <p:nvCxnSpPr>
          <p:cNvPr id="13" name="12 Forma"/>
          <p:cNvCxnSpPr>
            <a:stCxn id="2" idx="3"/>
            <a:endCxn id="3" idx="0"/>
          </p:cNvCxnSpPr>
          <p:nvPr/>
        </p:nvCxnSpPr>
        <p:spPr bwMode="auto">
          <a:xfrm>
            <a:off x="3421048" y="1311246"/>
            <a:ext cx="531819" cy="365129"/>
          </a:xfrm>
          <a:prstGeom prst="bentConnector2">
            <a:avLst/>
          </a:prstGeom>
          <a:solidFill>
            <a:schemeClr val="accent1"/>
          </a:solidFill>
          <a:ln w="38100" cap="flat" cmpd="sng" algn="ctr">
            <a:solidFill>
              <a:srgbClr val="000099"/>
            </a:solidFill>
            <a:prstDash val="solid"/>
            <a:round/>
            <a:headEnd type="none" w="med" len="med"/>
            <a:tailEnd type="arrow"/>
          </a:ln>
          <a:effectLst/>
        </p:spPr>
      </p:cxnSp>
      <p:cxnSp>
        <p:nvCxnSpPr>
          <p:cNvPr id="14" name="13 Conector recto de flecha"/>
          <p:cNvCxnSpPr/>
          <p:nvPr/>
        </p:nvCxnSpPr>
        <p:spPr bwMode="auto">
          <a:xfrm rot="5400000" flipH="1" flipV="1">
            <a:off x="1870039" y="4213236"/>
            <a:ext cx="401643" cy="1588"/>
          </a:xfrm>
          <a:prstGeom prst="straightConnector1">
            <a:avLst/>
          </a:prstGeom>
          <a:solidFill>
            <a:schemeClr val="accent1"/>
          </a:solidFill>
          <a:ln w="38100" cap="flat" cmpd="sng" algn="ctr">
            <a:solidFill>
              <a:srgbClr val="000099"/>
            </a:solidFill>
            <a:prstDash val="solid"/>
            <a:round/>
            <a:headEnd type="none" w="med" len="med"/>
            <a:tailEnd type="arrow"/>
          </a:ln>
          <a:effectLst/>
        </p:spPr>
      </p:cxnSp>
      <p:cxnSp>
        <p:nvCxnSpPr>
          <p:cNvPr id="15" name="14 Conector recto de flecha"/>
          <p:cNvCxnSpPr/>
          <p:nvPr/>
        </p:nvCxnSpPr>
        <p:spPr bwMode="auto">
          <a:xfrm flipV="1">
            <a:off x="2746350" y="4049721"/>
            <a:ext cx="1862163" cy="620723"/>
          </a:xfrm>
          <a:prstGeom prst="straightConnector1">
            <a:avLst/>
          </a:prstGeom>
          <a:solidFill>
            <a:schemeClr val="accent1"/>
          </a:solidFill>
          <a:ln w="44450" cap="flat" cmpd="sng" algn="ctr">
            <a:solidFill>
              <a:srgbClr val="FF0000"/>
            </a:solidFill>
            <a:prstDash val="solid"/>
            <a:round/>
            <a:headEnd type="none" w="med" len="med"/>
            <a:tailEnd type="arrow"/>
          </a:ln>
          <a:effectLst/>
        </p:spPr>
      </p:cxnSp>
      <p:sp>
        <p:nvSpPr>
          <p:cNvPr id="16" name="15 Elipse"/>
          <p:cNvSpPr/>
          <p:nvPr/>
        </p:nvSpPr>
        <p:spPr bwMode="auto">
          <a:xfrm>
            <a:off x="4535487" y="2954331"/>
            <a:ext cx="1789137" cy="1241442"/>
          </a:xfrm>
          <a:prstGeom prst="ellipse">
            <a:avLst/>
          </a:prstGeom>
          <a:solidFill>
            <a:srgbClr val="339933"/>
          </a:solidFill>
          <a:ln w="9525" cap="flat" cmpd="sng" algn="ctr">
            <a:noFill/>
            <a:prstDash val="solid"/>
            <a:round/>
            <a:headEnd type="none" w="med" len="med"/>
            <a:tailEnd type="none" w="med" len="med"/>
          </a:ln>
          <a:effectLst/>
          <a:scene3d>
            <a:camera prst="orthographicFront"/>
            <a:lightRig rig="threePt" dir="t"/>
          </a:scene3d>
          <a:sp3d prstMaterial="dkEdge">
            <a:bevelT/>
            <a:bevelB/>
          </a:sp3d>
        </p:spPr>
        <p:txBody>
          <a:bodyPr vert="horz" wrap="square" lIns="91440" tIns="45720" rIns="91440" bIns="45720" numCol="1" rtlCol="0" anchor="t" anchorCtr="0" compatLnSpc="1">
            <a:prstTxWarp prst="textNoShape">
              <a:avLst/>
            </a:prstTxWarp>
          </a:bodyPr>
          <a:lstStyle/>
          <a:p>
            <a:pPr eaLnBrk="0" hangingPunct="0"/>
            <a:endParaRPr lang="en-US" sz="3200" dirty="0" smtClean="0">
              <a:solidFill>
                <a:prstClr val="white"/>
              </a:solidFill>
              <a:latin typeface="Tahoma" pitchFamily="34" charset="0"/>
              <a:cs typeface="Tahoma" pitchFamily="34" charset="0"/>
            </a:endParaRPr>
          </a:p>
        </p:txBody>
      </p:sp>
      <p:sp>
        <p:nvSpPr>
          <p:cNvPr id="17" name="16 CuadroTexto"/>
          <p:cNvSpPr txBox="1"/>
          <p:nvPr/>
        </p:nvSpPr>
        <p:spPr>
          <a:xfrm>
            <a:off x="4572000" y="3282381"/>
            <a:ext cx="1825650" cy="523220"/>
          </a:xfrm>
          <a:prstGeom prst="rect">
            <a:avLst/>
          </a:prstGeom>
          <a:noFill/>
        </p:spPr>
        <p:txBody>
          <a:bodyPr wrap="square" rtlCol="0">
            <a:spAutoFit/>
          </a:bodyPr>
          <a:lstStyle/>
          <a:p>
            <a:r>
              <a:rPr lang="es-MX" sz="2800" b="1" dirty="0" smtClean="0">
                <a:solidFill>
                  <a:prstClr val="white"/>
                </a:solidFill>
                <a:effectLst>
                  <a:outerShdw blurRad="38100" dist="38100" dir="2700000" algn="tl">
                    <a:srgbClr val="000000">
                      <a:alpha val="43137"/>
                    </a:srgbClr>
                  </a:outerShdw>
                </a:effectLst>
                <a:latin typeface="Tahoma" pitchFamily="34" charset="0"/>
                <a:cs typeface="Tahoma" pitchFamily="34" charset="0"/>
              </a:rPr>
              <a:t>Pobreza</a:t>
            </a:r>
            <a:endParaRPr lang="es-MX" sz="2800" b="1" dirty="0">
              <a:solidFill>
                <a:prstClr val="white"/>
              </a:solidFill>
              <a:effectLst>
                <a:outerShdw blurRad="38100" dist="38100" dir="2700000" algn="tl">
                  <a:srgbClr val="000000">
                    <a:alpha val="43137"/>
                  </a:srgbClr>
                </a:outerShdw>
              </a:effectLst>
              <a:latin typeface="Tahoma" pitchFamily="34" charset="0"/>
              <a:cs typeface="Tahoma" pitchFamily="34" charset="0"/>
            </a:endParaRPr>
          </a:p>
        </p:txBody>
      </p:sp>
      <p:cxnSp>
        <p:nvCxnSpPr>
          <p:cNvPr id="18" name="17 Conector recto de flecha"/>
          <p:cNvCxnSpPr>
            <a:stCxn id="5" idx="3"/>
          </p:cNvCxnSpPr>
          <p:nvPr/>
        </p:nvCxnSpPr>
        <p:spPr bwMode="auto">
          <a:xfrm flipV="1">
            <a:off x="2782863" y="3611565"/>
            <a:ext cx="1497033" cy="146052"/>
          </a:xfrm>
          <a:prstGeom prst="straightConnector1">
            <a:avLst/>
          </a:prstGeom>
          <a:solidFill>
            <a:schemeClr val="accent1"/>
          </a:solidFill>
          <a:ln w="44450" cap="flat" cmpd="sng" algn="ctr">
            <a:solidFill>
              <a:srgbClr val="FF0000"/>
            </a:solidFill>
            <a:prstDash val="solid"/>
            <a:round/>
            <a:headEnd type="none" w="med" len="med"/>
            <a:tailEnd type="arrow"/>
          </a:ln>
          <a:effectLst/>
        </p:spPr>
      </p:cxnSp>
      <p:cxnSp>
        <p:nvCxnSpPr>
          <p:cNvPr id="19" name="18 Conector recto de flecha"/>
          <p:cNvCxnSpPr/>
          <p:nvPr/>
        </p:nvCxnSpPr>
        <p:spPr bwMode="auto">
          <a:xfrm rot="16200000" flipH="1">
            <a:off x="4480718" y="2132787"/>
            <a:ext cx="766772" cy="730260"/>
          </a:xfrm>
          <a:prstGeom prst="straightConnector1">
            <a:avLst/>
          </a:prstGeom>
          <a:solidFill>
            <a:schemeClr val="accent1"/>
          </a:solidFill>
          <a:ln w="44450" cap="flat" cmpd="sng" algn="ctr">
            <a:solidFill>
              <a:srgbClr val="FF0000"/>
            </a:solidFill>
            <a:prstDash val="solid"/>
            <a:round/>
            <a:headEnd type="none" w="med" len="med"/>
            <a:tailEnd type="arrow"/>
          </a:ln>
          <a:effectLst/>
        </p:spPr>
      </p:cxnSp>
      <p:cxnSp>
        <p:nvCxnSpPr>
          <p:cNvPr id="20" name="19 Conector recto de flecha"/>
          <p:cNvCxnSpPr/>
          <p:nvPr/>
        </p:nvCxnSpPr>
        <p:spPr bwMode="auto">
          <a:xfrm>
            <a:off x="4354510" y="2881305"/>
            <a:ext cx="511182" cy="146052"/>
          </a:xfrm>
          <a:prstGeom prst="straightConnector1">
            <a:avLst/>
          </a:prstGeom>
          <a:solidFill>
            <a:schemeClr val="accent1"/>
          </a:solidFill>
          <a:ln w="44450" cap="flat" cmpd="sng" algn="ctr">
            <a:solidFill>
              <a:srgbClr val="FF0000"/>
            </a:solidFill>
            <a:prstDash val="solid"/>
            <a:round/>
            <a:headEnd type="none" w="med" len="med"/>
            <a:tailEnd type="arrow"/>
          </a:ln>
          <a:effectLst/>
        </p:spPr>
      </p:cxnSp>
      <p:cxnSp>
        <p:nvCxnSpPr>
          <p:cNvPr id="21" name="20 Conector recto de flecha"/>
          <p:cNvCxnSpPr/>
          <p:nvPr/>
        </p:nvCxnSpPr>
        <p:spPr bwMode="auto">
          <a:xfrm flipV="1">
            <a:off x="3660765" y="4451364"/>
            <a:ext cx="1203339" cy="1058881"/>
          </a:xfrm>
          <a:prstGeom prst="straightConnector1">
            <a:avLst/>
          </a:prstGeom>
          <a:solidFill>
            <a:schemeClr val="accent1"/>
          </a:solidFill>
          <a:ln w="44450" cap="flat" cmpd="sng" algn="ctr">
            <a:solidFill>
              <a:srgbClr val="FF0000"/>
            </a:solidFill>
            <a:prstDash val="solid"/>
            <a:round/>
            <a:headEnd type="none" w="med" len="med"/>
            <a:tailEnd type="arrow"/>
          </a:ln>
          <a:effectLst/>
        </p:spPr>
      </p:cxnSp>
      <p:cxnSp>
        <p:nvCxnSpPr>
          <p:cNvPr id="22" name="21 Conector recto de flecha"/>
          <p:cNvCxnSpPr/>
          <p:nvPr/>
        </p:nvCxnSpPr>
        <p:spPr bwMode="auto">
          <a:xfrm rot="5400000" flipH="1" flipV="1">
            <a:off x="4754566" y="5035573"/>
            <a:ext cx="912822" cy="36514"/>
          </a:xfrm>
          <a:prstGeom prst="straightConnector1">
            <a:avLst/>
          </a:prstGeom>
          <a:solidFill>
            <a:schemeClr val="accent1"/>
          </a:solidFill>
          <a:ln w="44450" cap="flat" cmpd="sng" algn="ctr">
            <a:solidFill>
              <a:srgbClr val="FF0000"/>
            </a:solidFill>
            <a:prstDash val="solid"/>
            <a:round/>
            <a:headEnd type="none" w="med" len="med"/>
            <a:tailEnd type="arrow"/>
          </a:ln>
          <a:effectLst/>
        </p:spPr>
      </p:cxnSp>
      <p:sp>
        <p:nvSpPr>
          <p:cNvPr id="23" name="Text Box 24"/>
          <p:cNvSpPr txBox="1">
            <a:spLocks noChangeArrowheads="1"/>
          </p:cNvSpPr>
          <p:nvPr/>
        </p:nvSpPr>
        <p:spPr bwMode="auto">
          <a:xfrm>
            <a:off x="2051720" y="410516"/>
            <a:ext cx="6804248" cy="461665"/>
          </a:xfrm>
          <a:prstGeom prst="rect">
            <a:avLst/>
          </a:prstGeom>
          <a:noFill/>
          <a:ln w="9525">
            <a:noFill/>
            <a:miter lim="800000"/>
            <a:headEnd/>
            <a:tailEnd/>
          </a:ln>
        </p:spPr>
        <p:txBody>
          <a:bodyPr wrap="square">
            <a:spAutoFit/>
          </a:bodyPr>
          <a:lstStyle/>
          <a:p>
            <a:r>
              <a:rPr lang="es-ES_tradnl" sz="2400" dirty="0" smtClean="0">
                <a:solidFill>
                  <a:srgbClr val="1F497D"/>
                </a:solidFill>
                <a:latin typeface="Tahoma" pitchFamily="34" charset="0"/>
                <a:cs typeface="Tahoma" pitchFamily="34" charset="0"/>
              </a:rPr>
              <a:t> Determinantes…………..y efectos de la pobreza</a:t>
            </a:r>
            <a:endParaRPr lang="es-ES_tradnl" sz="2400" dirty="0">
              <a:solidFill>
                <a:srgbClr val="1F497D"/>
              </a:solidFill>
              <a:latin typeface="Tahoma" pitchFamily="34" charset="0"/>
              <a:cs typeface="Tahoma" pitchFamily="34" charset="0"/>
            </a:endParaRPr>
          </a:p>
        </p:txBody>
      </p:sp>
      <p:sp>
        <p:nvSpPr>
          <p:cNvPr id="24" name="AutoShape 6"/>
          <p:cNvSpPr>
            <a:spLocks noChangeArrowheads="1"/>
          </p:cNvSpPr>
          <p:nvPr/>
        </p:nvSpPr>
        <p:spPr bwMode="auto">
          <a:xfrm rot="16200000">
            <a:off x="-1571133" y="3447256"/>
            <a:ext cx="3979918" cy="438156"/>
          </a:xfrm>
          <a:prstGeom prst="roundRect">
            <a:avLst>
              <a:gd name="adj" fmla="val 16667"/>
            </a:avLst>
          </a:prstGeom>
          <a:solidFill>
            <a:srgbClr val="00B05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r>
              <a:rPr lang="es-MX" b="1" dirty="0" smtClean="0">
                <a:solidFill>
                  <a:prstClr val="white"/>
                </a:solidFill>
                <a:latin typeface="Tahoma" pitchFamily="34" charset="0"/>
                <a:cs typeface="Tahoma" pitchFamily="34" charset="0"/>
              </a:rPr>
              <a:t>Desigualdad de Oportunidades</a:t>
            </a:r>
            <a:endParaRPr lang="es-ES" b="1" dirty="0">
              <a:solidFill>
                <a:prstClr val="white"/>
              </a:solidFill>
              <a:latin typeface="Tahoma" pitchFamily="34" charset="0"/>
              <a:cs typeface="Tahoma" pitchFamily="34" charset="0"/>
            </a:endParaRPr>
          </a:p>
        </p:txBody>
      </p:sp>
      <p:sp>
        <p:nvSpPr>
          <p:cNvPr id="25" name="AutoShape 6"/>
          <p:cNvSpPr>
            <a:spLocks noChangeArrowheads="1"/>
          </p:cNvSpPr>
          <p:nvPr/>
        </p:nvSpPr>
        <p:spPr bwMode="auto">
          <a:xfrm>
            <a:off x="935596" y="1931965"/>
            <a:ext cx="2106234" cy="438156"/>
          </a:xfrm>
          <a:prstGeom prst="roundRect">
            <a:avLst>
              <a:gd name="adj" fmla="val 16667"/>
            </a:avLst>
          </a:prstGeom>
          <a:solidFill>
            <a:srgbClr val="0070C0"/>
          </a:solidFill>
          <a:ln w="381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r>
              <a:rPr lang="es-ES" b="1" dirty="0" smtClean="0">
                <a:solidFill>
                  <a:prstClr val="white"/>
                </a:solidFill>
                <a:latin typeface="Tahoma" pitchFamily="34" charset="0"/>
                <a:cs typeface="Tahoma" pitchFamily="34" charset="0"/>
              </a:rPr>
              <a:t>Competitividad</a:t>
            </a:r>
            <a:endParaRPr lang="es-ES" b="1" dirty="0">
              <a:solidFill>
                <a:prstClr val="white"/>
              </a:solidFill>
              <a:latin typeface="Tahoma" pitchFamily="34" charset="0"/>
              <a:cs typeface="Tahoma" pitchFamily="34" charset="0"/>
            </a:endParaRPr>
          </a:p>
        </p:txBody>
      </p:sp>
      <p:cxnSp>
        <p:nvCxnSpPr>
          <p:cNvPr id="26" name="30 Forma"/>
          <p:cNvCxnSpPr/>
          <p:nvPr/>
        </p:nvCxnSpPr>
        <p:spPr bwMode="auto">
          <a:xfrm flipV="1">
            <a:off x="1556665" y="1530327"/>
            <a:ext cx="514992" cy="401638"/>
          </a:xfrm>
          <a:prstGeom prst="bentConnector3">
            <a:avLst>
              <a:gd name="adj1" fmla="val -730"/>
            </a:avLst>
          </a:prstGeom>
          <a:solidFill>
            <a:schemeClr val="accent1"/>
          </a:solidFill>
          <a:ln w="38100" cap="flat" cmpd="sng" algn="ctr">
            <a:solidFill>
              <a:srgbClr val="000099"/>
            </a:solidFill>
            <a:prstDash val="solid"/>
            <a:round/>
            <a:headEnd type="none" w="med" len="med"/>
            <a:tailEnd type="arrow"/>
          </a:ln>
          <a:effectLst/>
        </p:spPr>
      </p:cxnSp>
      <p:cxnSp>
        <p:nvCxnSpPr>
          <p:cNvPr id="27" name="26 Conector recto de flecha"/>
          <p:cNvCxnSpPr/>
          <p:nvPr/>
        </p:nvCxnSpPr>
        <p:spPr bwMode="auto">
          <a:xfrm rot="5400000" flipH="1" flipV="1">
            <a:off x="1182615" y="2947956"/>
            <a:ext cx="1108142" cy="1"/>
          </a:xfrm>
          <a:prstGeom prst="straightConnector1">
            <a:avLst/>
          </a:prstGeom>
          <a:solidFill>
            <a:schemeClr val="accent1"/>
          </a:solidFill>
          <a:ln w="38100" cap="flat" cmpd="sng" algn="ctr">
            <a:solidFill>
              <a:srgbClr val="000099"/>
            </a:solidFill>
            <a:prstDash val="solid"/>
            <a:round/>
            <a:headEnd type="none" w="med" len="med"/>
            <a:tailEnd type="arrow"/>
          </a:ln>
          <a:effectLst/>
        </p:spPr>
      </p:cxnSp>
      <p:sp>
        <p:nvSpPr>
          <p:cNvPr id="28" name="AutoShape 6"/>
          <p:cNvSpPr>
            <a:spLocks noChangeArrowheads="1"/>
          </p:cNvSpPr>
          <p:nvPr/>
        </p:nvSpPr>
        <p:spPr bwMode="auto">
          <a:xfrm>
            <a:off x="1007033" y="2824595"/>
            <a:ext cx="1911428" cy="438156"/>
          </a:xfrm>
          <a:prstGeom prst="roundRect">
            <a:avLst>
              <a:gd name="adj" fmla="val 16667"/>
            </a:avLst>
          </a:prstGeom>
          <a:solidFill>
            <a:srgbClr val="0070C0"/>
          </a:solidFill>
          <a:ln w="381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r>
              <a:rPr lang="es-ES" b="1" dirty="0" smtClean="0">
                <a:solidFill>
                  <a:prstClr val="white"/>
                </a:solidFill>
                <a:latin typeface="Tahoma" pitchFamily="34" charset="0"/>
                <a:cs typeface="Tahoma" pitchFamily="34" charset="0"/>
              </a:rPr>
              <a:t>Productividad</a:t>
            </a:r>
            <a:endParaRPr lang="es-ES" b="1" dirty="0">
              <a:solidFill>
                <a:prstClr val="white"/>
              </a:solidFill>
              <a:latin typeface="Tahoma" pitchFamily="34" charset="0"/>
              <a:cs typeface="Tahoma" pitchFamily="34" charset="0"/>
            </a:endParaRPr>
          </a:p>
        </p:txBody>
      </p:sp>
      <p:sp>
        <p:nvSpPr>
          <p:cNvPr id="29" name="AutoShape 6"/>
          <p:cNvSpPr>
            <a:spLocks noChangeArrowheads="1"/>
          </p:cNvSpPr>
          <p:nvPr/>
        </p:nvSpPr>
        <p:spPr bwMode="auto">
          <a:xfrm>
            <a:off x="6726267" y="1092168"/>
            <a:ext cx="3176631" cy="4413132"/>
          </a:xfrm>
          <a:prstGeom prst="roundRect">
            <a:avLst>
              <a:gd name="adj" fmla="val 26995"/>
            </a:avLst>
          </a:prstGeom>
          <a:no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rIns="0" anchor="ctr"/>
          <a:lstStyle/>
          <a:p>
            <a:pPr marL="180975" indent="-180975" algn="just">
              <a:defRPr/>
            </a:pPr>
            <a:endParaRPr lang="es-MX" b="1" dirty="0" smtClean="0">
              <a:solidFill>
                <a:srgbClr val="EEECE1">
                  <a:lumMod val="75000"/>
                </a:srgbClr>
              </a:solidFill>
              <a:latin typeface="Tahoma" pitchFamily="34" charset="0"/>
              <a:cs typeface="Tahoma" pitchFamily="34" charset="0"/>
            </a:endParaRPr>
          </a:p>
          <a:p>
            <a:pPr marL="180975" indent="-180975" algn="just">
              <a:defRPr/>
            </a:pPr>
            <a:r>
              <a:rPr lang="es-MX" sz="1600" b="1" dirty="0" smtClean="0">
                <a:solidFill>
                  <a:prstClr val="black"/>
                </a:solidFill>
                <a:latin typeface="Tahoma" pitchFamily="34" charset="0"/>
                <a:cs typeface="Tahoma" pitchFamily="34" charset="0"/>
              </a:rPr>
              <a:t>Ingresos bajos</a:t>
            </a:r>
            <a:endParaRPr lang="es-MX" sz="1600" b="1" dirty="0">
              <a:solidFill>
                <a:prstClr val="black"/>
              </a:solidFill>
              <a:latin typeface="Tahoma" pitchFamily="34" charset="0"/>
              <a:cs typeface="Tahoma" pitchFamily="34" charset="0"/>
            </a:endParaRPr>
          </a:p>
          <a:p>
            <a:pPr marL="180975" indent="-180975" algn="just">
              <a:defRPr/>
            </a:pPr>
            <a:endParaRPr lang="es-ES" sz="1600" b="1" dirty="0" smtClean="0">
              <a:solidFill>
                <a:prstClr val="black"/>
              </a:solidFill>
              <a:latin typeface="Tahoma" pitchFamily="34" charset="0"/>
              <a:cs typeface="Tahoma" pitchFamily="34" charset="0"/>
            </a:endParaRPr>
          </a:p>
          <a:p>
            <a:pPr marL="180975" indent="-180975" algn="just">
              <a:defRPr/>
            </a:pPr>
            <a:endParaRPr lang="es-ES" sz="1600" b="1" dirty="0" smtClean="0">
              <a:solidFill>
                <a:prstClr val="black"/>
              </a:solidFill>
              <a:latin typeface="Tahoma" pitchFamily="34" charset="0"/>
              <a:cs typeface="Tahoma" pitchFamily="34" charset="0"/>
            </a:endParaRPr>
          </a:p>
          <a:p>
            <a:pPr marL="180975" indent="-180975" algn="just">
              <a:defRPr/>
            </a:pPr>
            <a:r>
              <a:rPr lang="es-ES" sz="1600" b="1" dirty="0" smtClean="0">
                <a:solidFill>
                  <a:prstClr val="black"/>
                </a:solidFill>
                <a:latin typeface="Tahoma" pitchFamily="34" charset="0"/>
                <a:cs typeface="Tahoma" pitchFamily="34" charset="0"/>
              </a:rPr>
              <a:t>Bajo nivel educativo</a:t>
            </a:r>
            <a:endParaRPr lang="es-ES" sz="1600" b="1" dirty="0">
              <a:solidFill>
                <a:prstClr val="black"/>
              </a:solidFill>
              <a:latin typeface="Tahoma" pitchFamily="34" charset="0"/>
              <a:cs typeface="Tahoma" pitchFamily="34" charset="0"/>
            </a:endParaRPr>
          </a:p>
          <a:p>
            <a:pPr marL="180975" indent="-180975" algn="just">
              <a:defRPr/>
            </a:pPr>
            <a:endParaRPr lang="es-ES" sz="1600" b="1" dirty="0" smtClean="0">
              <a:solidFill>
                <a:prstClr val="black"/>
              </a:solidFill>
              <a:latin typeface="Tahoma" pitchFamily="34" charset="0"/>
              <a:cs typeface="Tahoma" pitchFamily="34" charset="0"/>
            </a:endParaRPr>
          </a:p>
          <a:p>
            <a:pPr marL="180975" indent="-180975" algn="just">
              <a:defRPr/>
            </a:pPr>
            <a:endParaRPr lang="es-ES" sz="1600" b="1" dirty="0" smtClean="0">
              <a:solidFill>
                <a:prstClr val="black"/>
              </a:solidFill>
              <a:latin typeface="Tahoma" pitchFamily="34" charset="0"/>
              <a:cs typeface="Tahoma" pitchFamily="34" charset="0"/>
            </a:endParaRPr>
          </a:p>
          <a:p>
            <a:pPr marL="180975" indent="-180975" algn="just">
              <a:defRPr/>
            </a:pPr>
            <a:r>
              <a:rPr lang="es-ES" sz="1600" b="1" dirty="0" smtClean="0">
                <a:solidFill>
                  <a:prstClr val="black"/>
                </a:solidFill>
                <a:latin typeface="Tahoma" pitchFamily="34" charset="0"/>
                <a:cs typeface="Tahoma" pitchFamily="34" charset="0"/>
              </a:rPr>
              <a:t>Salud precaria</a:t>
            </a:r>
            <a:endParaRPr lang="es-ES" sz="1600" b="1" dirty="0">
              <a:solidFill>
                <a:prstClr val="black"/>
              </a:solidFill>
              <a:latin typeface="Tahoma" pitchFamily="34" charset="0"/>
              <a:cs typeface="Tahoma" pitchFamily="34" charset="0"/>
            </a:endParaRPr>
          </a:p>
          <a:p>
            <a:pPr marL="180975" indent="-180975" algn="just">
              <a:defRPr/>
            </a:pPr>
            <a:endParaRPr lang="es-ES" sz="1600" b="1" dirty="0" smtClean="0">
              <a:solidFill>
                <a:prstClr val="black"/>
              </a:solidFill>
              <a:latin typeface="Tahoma" pitchFamily="34" charset="0"/>
              <a:cs typeface="Tahoma" pitchFamily="34" charset="0"/>
            </a:endParaRPr>
          </a:p>
          <a:p>
            <a:pPr marL="180975" indent="-180975" algn="just">
              <a:defRPr/>
            </a:pPr>
            <a:endParaRPr lang="es-ES" sz="1600" b="1" dirty="0" smtClean="0">
              <a:solidFill>
                <a:prstClr val="black"/>
              </a:solidFill>
              <a:latin typeface="Tahoma" pitchFamily="34" charset="0"/>
              <a:cs typeface="Tahoma" pitchFamily="34" charset="0"/>
            </a:endParaRPr>
          </a:p>
          <a:p>
            <a:pPr marL="180975" indent="-180975" algn="just">
              <a:defRPr/>
            </a:pPr>
            <a:r>
              <a:rPr lang="es-ES" sz="1600" b="1" dirty="0" smtClean="0">
                <a:solidFill>
                  <a:prstClr val="black"/>
                </a:solidFill>
                <a:latin typeface="Tahoma" pitchFamily="34" charset="0"/>
                <a:cs typeface="Tahoma" pitchFamily="34" charset="0"/>
              </a:rPr>
              <a:t>Falta de ahorro</a:t>
            </a:r>
            <a:endParaRPr lang="es-ES" sz="1600" b="1" dirty="0">
              <a:solidFill>
                <a:prstClr val="black"/>
              </a:solidFill>
              <a:latin typeface="Tahoma" pitchFamily="34" charset="0"/>
              <a:cs typeface="Tahoma" pitchFamily="34" charset="0"/>
            </a:endParaRPr>
          </a:p>
          <a:p>
            <a:pPr marL="180975" indent="-180975" algn="just">
              <a:defRPr/>
            </a:pPr>
            <a:endParaRPr lang="es-ES" sz="1600" b="1" dirty="0" smtClean="0">
              <a:solidFill>
                <a:prstClr val="black"/>
              </a:solidFill>
              <a:latin typeface="Tahoma" pitchFamily="34" charset="0"/>
              <a:cs typeface="Tahoma" pitchFamily="34" charset="0"/>
            </a:endParaRPr>
          </a:p>
          <a:p>
            <a:pPr marL="180975" indent="-180975" algn="just">
              <a:defRPr/>
            </a:pPr>
            <a:endParaRPr lang="es-ES" sz="1600" b="1" dirty="0" smtClean="0">
              <a:solidFill>
                <a:prstClr val="black"/>
              </a:solidFill>
              <a:latin typeface="Tahoma" pitchFamily="34" charset="0"/>
              <a:cs typeface="Tahoma" pitchFamily="34" charset="0"/>
            </a:endParaRPr>
          </a:p>
          <a:p>
            <a:pPr marL="180975" indent="-180975" algn="just">
              <a:defRPr/>
            </a:pPr>
            <a:r>
              <a:rPr lang="es-ES" sz="1600" b="1" dirty="0" smtClean="0">
                <a:solidFill>
                  <a:prstClr val="black"/>
                </a:solidFill>
                <a:latin typeface="Tahoma" pitchFamily="34" charset="0"/>
                <a:cs typeface="Tahoma" pitchFamily="34" charset="0"/>
              </a:rPr>
              <a:t>Vivienda sin calidad</a:t>
            </a:r>
            <a:endParaRPr lang="es-ES" sz="1600" b="1" dirty="0">
              <a:solidFill>
                <a:prstClr val="black"/>
              </a:solidFill>
              <a:latin typeface="Tahoma" pitchFamily="34" charset="0"/>
              <a:cs typeface="Tahoma" pitchFamily="34" charset="0"/>
            </a:endParaRPr>
          </a:p>
          <a:p>
            <a:pPr indent="182563" algn="just">
              <a:buFont typeface="Arial" pitchFamily="34" charset="0"/>
              <a:buChar char="•"/>
              <a:defRPr/>
            </a:pPr>
            <a:endParaRPr lang="es-ES" sz="1600" b="1" dirty="0">
              <a:solidFill>
                <a:prstClr val="black"/>
              </a:solidFill>
              <a:latin typeface="Tahoma" pitchFamily="34" charset="0"/>
              <a:ea typeface="Times New Roman" pitchFamily="18" charset="0"/>
              <a:cs typeface="Tahoma" pitchFamily="34" charset="0"/>
            </a:endParaRPr>
          </a:p>
        </p:txBody>
      </p:sp>
    </p:spTree>
    <p:extLst>
      <p:ext uri="{BB962C8B-B14F-4D97-AF65-F5344CB8AC3E}">
        <p14:creationId xmlns:p14="http://schemas.microsoft.com/office/powerpoint/2010/main" val="229494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Rectángulo"/>
          <p:cNvSpPr>
            <a:spLocks noChangeArrowheads="1"/>
          </p:cNvSpPr>
          <p:nvPr/>
        </p:nvSpPr>
        <p:spPr bwMode="auto">
          <a:xfrm>
            <a:off x="250825" y="1086410"/>
            <a:ext cx="8641655"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spcAft>
                <a:spcPts val="1800"/>
              </a:spcAft>
              <a:buFont typeface="Wingdings" pitchFamily="2" charset="2"/>
              <a:buChar char="q"/>
            </a:pPr>
            <a:r>
              <a:rPr lang="es-ES" dirty="0" smtClean="0">
                <a:solidFill>
                  <a:schemeClr val="tx2"/>
                </a:solidFill>
                <a:latin typeface="Futura Lt"/>
              </a:rPr>
              <a:t>La protección social ha crecido, pero de manera poco organizada:</a:t>
            </a:r>
          </a:p>
          <a:p>
            <a:pPr marL="742950" lvl="1" indent="-285750" algn="just">
              <a:spcAft>
                <a:spcPts val="1800"/>
              </a:spcAft>
              <a:buFont typeface="Wingdings" pitchFamily="2" charset="2"/>
              <a:buChar char="q"/>
            </a:pPr>
            <a:r>
              <a:rPr lang="es-ES" sz="1600" dirty="0" smtClean="0">
                <a:solidFill>
                  <a:schemeClr val="tx2"/>
                </a:solidFill>
                <a:latin typeface="Futura Lt" pitchFamily="34" charset="0"/>
              </a:rPr>
              <a:t>No se tomó en cuenta la interrelación con la </a:t>
            </a:r>
            <a:r>
              <a:rPr lang="es-ES" sz="1600" dirty="0" err="1" smtClean="0">
                <a:solidFill>
                  <a:schemeClr val="tx2"/>
                </a:solidFill>
                <a:latin typeface="Futura Lt" pitchFamily="34" charset="0"/>
              </a:rPr>
              <a:t>derechohabiencia</a:t>
            </a:r>
            <a:r>
              <a:rPr lang="es-ES" sz="1600" dirty="0" smtClean="0">
                <a:solidFill>
                  <a:schemeClr val="tx2"/>
                </a:solidFill>
                <a:latin typeface="Futura Lt" pitchFamily="34" charset="0"/>
              </a:rPr>
              <a:t> institucional.</a:t>
            </a:r>
            <a:endParaRPr lang="es-MX" sz="1600" dirty="0" smtClean="0">
              <a:solidFill>
                <a:schemeClr val="tx2"/>
              </a:solidFill>
              <a:latin typeface="Futura Lt" pitchFamily="34" charset="0"/>
            </a:endParaRPr>
          </a:p>
          <a:p>
            <a:pPr marL="742950" lvl="1" indent="-285750" algn="just">
              <a:spcAft>
                <a:spcPts val="1800"/>
              </a:spcAft>
              <a:buFont typeface="Wingdings" pitchFamily="2" charset="2"/>
              <a:buChar char="q"/>
            </a:pPr>
            <a:r>
              <a:rPr lang="es-MX" sz="1600" dirty="0" smtClean="0">
                <a:solidFill>
                  <a:schemeClr val="tx2"/>
                </a:solidFill>
                <a:latin typeface="Futura Lt" pitchFamily="34" charset="0"/>
              </a:rPr>
              <a:t>El nivel de acceso y la calidad de los programas de protección social es desigual: se le otorgan beneficios diferentes a personas similares.</a:t>
            </a:r>
          </a:p>
          <a:p>
            <a:pPr marL="742950" lvl="1" indent="-285750" algn="just">
              <a:spcAft>
                <a:spcPts val="1800"/>
              </a:spcAft>
              <a:buFont typeface="Wingdings" pitchFamily="2" charset="2"/>
              <a:buChar char="q"/>
            </a:pPr>
            <a:r>
              <a:rPr lang="es-MX" sz="1600" dirty="0" smtClean="0">
                <a:solidFill>
                  <a:schemeClr val="tx2"/>
                </a:solidFill>
                <a:latin typeface="Futura Lt" pitchFamily="34" charset="0"/>
              </a:rPr>
              <a:t>La coordinación entre dependencias federales y con entidades federativas para entregar beneficios a la población vulnerable y en pobreza es </a:t>
            </a:r>
            <a:r>
              <a:rPr lang="es-MX" sz="1600" b="1" dirty="0" smtClean="0">
                <a:solidFill>
                  <a:schemeClr val="tx2"/>
                </a:solidFill>
                <a:latin typeface="Futura Lt" pitchFamily="34" charset="0"/>
              </a:rPr>
              <a:t>débil</a:t>
            </a:r>
            <a:r>
              <a:rPr lang="es-MX" sz="1600" dirty="0" smtClean="0">
                <a:solidFill>
                  <a:schemeClr val="tx2"/>
                </a:solidFill>
                <a:latin typeface="Futura Lt" pitchFamily="34" charset="0"/>
              </a:rPr>
              <a:t>. </a:t>
            </a:r>
          </a:p>
          <a:p>
            <a:pPr marL="742950" lvl="1" indent="-285750" algn="just">
              <a:spcAft>
                <a:spcPts val="1800"/>
              </a:spcAft>
              <a:buFont typeface="Wingdings" pitchFamily="2" charset="2"/>
              <a:buChar char="q"/>
            </a:pPr>
            <a:r>
              <a:rPr lang="es-ES" sz="1600" dirty="0" smtClean="0">
                <a:solidFill>
                  <a:schemeClr val="tx2"/>
                </a:solidFill>
                <a:latin typeface="Futura Lt"/>
              </a:rPr>
              <a:t>Hay una gran </a:t>
            </a:r>
            <a:r>
              <a:rPr lang="es-ES" sz="1600" b="1" dirty="0" smtClean="0">
                <a:solidFill>
                  <a:schemeClr val="tx2"/>
                </a:solidFill>
                <a:latin typeface="Futura Lt"/>
              </a:rPr>
              <a:t>dispersión</a:t>
            </a:r>
            <a:r>
              <a:rPr lang="es-ES" sz="1600" dirty="0" smtClean="0">
                <a:solidFill>
                  <a:schemeClr val="tx2"/>
                </a:solidFill>
                <a:latin typeface="Futura Lt"/>
              </a:rPr>
              <a:t> de programas sociales al interior del gobierno </a:t>
            </a:r>
            <a:r>
              <a:rPr lang="es-ES" sz="1600" b="1" dirty="0" smtClean="0">
                <a:solidFill>
                  <a:schemeClr val="tx2"/>
                </a:solidFill>
                <a:latin typeface="Futura Lt"/>
              </a:rPr>
              <a:t>federal</a:t>
            </a:r>
            <a:r>
              <a:rPr lang="es-ES" sz="1600" dirty="0" smtClean="0">
                <a:solidFill>
                  <a:schemeClr val="tx2"/>
                </a:solidFill>
                <a:latin typeface="Futura Lt"/>
              </a:rPr>
              <a:t> y entre </a:t>
            </a:r>
            <a:r>
              <a:rPr lang="es-ES" sz="1600" b="1" dirty="0" smtClean="0">
                <a:solidFill>
                  <a:schemeClr val="tx2"/>
                </a:solidFill>
                <a:latin typeface="Futura Lt"/>
              </a:rPr>
              <a:t>entidades</a:t>
            </a:r>
            <a:r>
              <a:rPr lang="es-ES" sz="1600" dirty="0" smtClean="0">
                <a:solidFill>
                  <a:schemeClr val="tx2"/>
                </a:solidFill>
                <a:latin typeface="Futura Lt"/>
              </a:rPr>
              <a:t> federativas. </a:t>
            </a:r>
            <a:r>
              <a:rPr lang="es-ES" sz="1600" b="1" dirty="0" smtClean="0">
                <a:solidFill>
                  <a:schemeClr val="tx2"/>
                </a:solidFill>
                <a:latin typeface="Futura Lt"/>
              </a:rPr>
              <a:t>273 programas y acciones federales, 2,391 programas y acciones sociales estatales</a:t>
            </a:r>
            <a:endParaRPr lang="es-ES" sz="1600" dirty="0" smtClean="0">
              <a:solidFill>
                <a:schemeClr val="tx2"/>
              </a:solidFill>
              <a:latin typeface="Futura Lt"/>
            </a:endParaRPr>
          </a:p>
          <a:p>
            <a:pPr marL="1200150" lvl="2" indent="-285750" algn="just">
              <a:spcAft>
                <a:spcPts val="1800"/>
              </a:spcAft>
              <a:buFont typeface="Wingdings" pitchFamily="2" charset="2"/>
              <a:buChar char="q"/>
            </a:pPr>
            <a:r>
              <a:rPr lang="es-ES" sz="1600" dirty="0" smtClean="0">
                <a:solidFill>
                  <a:schemeClr val="tx2"/>
                </a:solidFill>
                <a:latin typeface="Futura Lt"/>
              </a:rPr>
              <a:t>Cada año crecen las acciones y programas sociales a nivel estatal y federal, aprovechando los recursos petroleros, con una lógica más política que de resultados: Entre secretarías, entre órdenes de gobierno, entre ejecutivo y legislativo.</a:t>
            </a:r>
          </a:p>
          <a:p>
            <a:pPr marL="742950" lvl="1" indent="-285750" algn="just">
              <a:spcAft>
                <a:spcPts val="1800"/>
              </a:spcAft>
              <a:buFont typeface="Wingdings" pitchFamily="2" charset="2"/>
              <a:buChar char="q"/>
            </a:pPr>
            <a:r>
              <a:rPr lang="es-MX" sz="1600" dirty="0" smtClean="0">
                <a:solidFill>
                  <a:schemeClr val="tx2"/>
                </a:solidFill>
                <a:latin typeface="Futura Lt" pitchFamily="34" charset="0"/>
              </a:rPr>
              <a:t>No existen instrumentos eficaces dirigidos a la población vulnerable en áreas </a:t>
            </a:r>
            <a:r>
              <a:rPr lang="es-MX" sz="1600" b="1" dirty="0" smtClean="0">
                <a:solidFill>
                  <a:schemeClr val="tx2"/>
                </a:solidFill>
                <a:latin typeface="Futura Lt" pitchFamily="34" charset="0"/>
              </a:rPr>
              <a:t>urbanas</a:t>
            </a:r>
            <a:r>
              <a:rPr lang="es-MX" sz="1600" dirty="0" smtClean="0">
                <a:solidFill>
                  <a:schemeClr val="tx2"/>
                </a:solidFill>
                <a:latin typeface="Futura Lt" pitchFamily="34" charset="0"/>
              </a:rPr>
              <a:t> y que, además, puedan activarse frente a crisis </a:t>
            </a:r>
            <a:r>
              <a:rPr lang="es-MX" sz="1600" b="1" dirty="0" smtClean="0">
                <a:solidFill>
                  <a:schemeClr val="tx2"/>
                </a:solidFill>
                <a:latin typeface="Futura Lt" pitchFamily="34" charset="0"/>
              </a:rPr>
              <a:t>coyunturales</a:t>
            </a:r>
            <a:r>
              <a:rPr lang="es-MX" sz="1600" dirty="0" smtClean="0">
                <a:solidFill>
                  <a:schemeClr val="tx2"/>
                </a:solidFill>
                <a:latin typeface="Futura Lt" pitchFamily="34" charset="0"/>
              </a:rPr>
              <a:t>.</a:t>
            </a:r>
          </a:p>
        </p:txBody>
      </p:sp>
      <p:sp>
        <p:nvSpPr>
          <p:cNvPr id="6" name="5 CuadroTexto"/>
          <p:cNvSpPr txBox="1"/>
          <p:nvPr/>
        </p:nvSpPr>
        <p:spPr>
          <a:xfrm>
            <a:off x="2106613" y="476250"/>
            <a:ext cx="6696075" cy="461963"/>
          </a:xfrm>
          <a:prstGeom prst="rect">
            <a:avLst/>
          </a:prstGeom>
          <a:noFill/>
          <a:ln w="22225" cap="rnd">
            <a:noFill/>
          </a:ln>
        </p:spPr>
        <p:txBody>
          <a:bodyPr>
            <a:spAutoFit/>
          </a:bodyPr>
          <a:lstStyle/>
          <a:p>
            <a:pPr algn="just" fontAlgn="auto">
              <a:spcBef>
                <a:spcPts val="0"/>
              </a:spcBef>
              <a:spcAft>
                <a:spcPts val="0"/>
              </a:spcAft>
              <a:defRPr/>
            </a:pPr>
            <a:r>
              <a:rPr lang="es-MX" sz="2400" b="1" cap="small" dirty="0" smtClean="0">
                <a:solidFill>
                  <a:schemeClr val="tx2"/>
                </a:solidFill>
                <a:latin typeface="Futura Lt" pitchFamily="34" charset="0"/>
              </a:rPr>
              <a:t>Retos </a:t>
            </a:r>
            <a:endParaRPr lang="es-MX" sz="2400" cap="small" dirty="0">
              <a:solidFill>
                <a:schemeClr val="tx2"/>
              </a:solidFill>
              <a:latin typeface="Futura Lt" pitchFamily="34" charset="0"/>
            </a:endParaRPr>
          </a:p>
        </p:txBody>
      </p:sp>
    </p:spTree>
    <p:extLst>
      <p:ext uri="{BB962C8B-B14F-4D97-AF65-F5344CB8AC3E}">
        <p14:creationId xmlns:p14="http://schemas.microsoft.com/office/powerpoint/2010/main" val="1577896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150098" y="203763"/>
            <a:ext cx="7214717" cy="591889"/>
          </a:xfrm>
          <a:prstGeom prst="rect">
            <a:avLst/>
          </a:prstGeom>
        </p:spPr>
        <p:txBody>
          <a:bodyPr>
            <a:scene3d>
              <a:camera prst="orthographicFront"/>
              <a:lightRig rig="threePt" dir="t"/>
            </a:scene3d>
            <a:sp3d extrusionH="57150">
              <a:bevelT w="38100" h="38100"/>
            </a:sp3d>
          </a:bodyPr>
          <a:lstStyle/>
          <a:p>
            <a:pPr eaLnBrk="0" hangingPunct="0">
              <a:defRPr/>
            </a:pPr>
            <a:r>
              <a:rPr lang="es-MX" sz="2200" b="1" dirty="0" smtClean="0">
                <a:solidFill>
                  <a:srgbClr val="1C3F94"/>
                </a:solidFill>
                <a:latin typeface="Tahoma" pitchFamily="34" charset="0"/>
                <a:cs typeface="Tahoma" pitchFamily="34" charset="0"/>
              </a:rPr>
              <a:t>Evolución de la pobreza alimentaria con y sin trasferencias de programas gubernamentales </a:t>
            </a:r>
          </a:p>
          <a:p>
            <a:pPr eaLnBrk="0" hangingPunct="0">
              <a:defRPr/>
            </a:pPr>
            <a:r>
              <a:rPr lang="es-MX" sz="2200" b="1" dirty="0" smtClean="0">
                <a:solidFill>
                  <a:srgbClr val="1C3F94"/>
                </a:solidFill>
                <a:latin typeface="Tahoma" pitchFamily="34" charset="0"/>
                <a:cs typeface="Tahoma" pitchFamily="34" charset="0"/>
              </a:rPr>
              <a:t>en el ámbito rural, 1992-2010</a:t>
            </a:r>
          </a:p>
          <a:p>
            <a:pPr eaLnBrk="0" hangingPunct="0">
              <a:defRPr/>
            </a:pPr>
            <a:endParaRPr lang="es-ES" sz="2200" dirty="0" smtClean="0">
              <a:solidFill>
                <a:srgbClr val="1C3F94"/>
              </a:solidFill>
              <a:latin typeface="Tahoma" pitchFamily="34" charset="0"/>
              <a:cs typeface="Tahoma" pitchFamily="34" charset="0"/>
            </a:endParaRPr>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200" y="1072800"/>
            <a:ext cx="7281081" cy="527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7754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2150098" y="203763"/>
            <a:ext cx="7214717" cy="591889"/>
          </a:xfrm>
          <a:prstGeom prst="rect">
            <a:avLst/>
          </a:prstGeom>
        </p:spPr>
        <p:txBody>
          <a:bodyPr>
            <a:scene3d>
              <a:camera prst="orthographicFront"/>
              <a:lightRig rig="threePt" dir="t"/>
            </a:scene3d>
            <a:sp3d extrusionH="57150">
              <a:bevelT w="38100" h="38100"/>
            </a:sp3d>
          </a:bodyPr>
          <a:lstStyle/>
          <a:p>
            <a:pPr eaLnBrk="0" hangingPunct="0">
              <a:defRPr/>
            </a:pPr>
            <a:r>
              <a:rPr lang="es-MX" sz="2200" b="1" dirty="0" smtClean="0">
                <a:solidFill>
                  <a:srgbClr val="1C3F94"/>
                </a:solidFill>
                <a:latin typeface="Tahoma" pitchFamily="34" charset="0"/>
                <a:cs typeface="Tahoma" pitchFamily="34" charset="0"/>
              </a:rPr>
              <a:t>Evolución de la pobreza alimentaria con y sin trasferencias de programas gubernamentales </a:t>
            </a:r>
          </a:p>
          <a:p>
            <a:pPr eaLnBrk="0" hangingPunct="0">
              <a:defRPr/>
            </a:pPr>
            <a:r>
              <a:rPr lang="es-MX" sz="2200" b="1" dirty="0" smtClean="0">
                <a:solidFill>
                  <a:srgbClr val="1C3F94"/>
                </a:solidFill>
                <a:latin typeface="Tahoma" pitchFamily="34" charset="0"/>
                <a:cs typeface="Tahoma" pitchFamily="34" charset="0"/>
              </a:rPr>
              <a:t>en el ámbito urbano, 1992-2010</a:t>
            </a:r>
          </a:p>
          <a:p>
            <a:pPr eaLnBrk="0" hangingPunct="0">
              <a:defRPr/>
            </a:pPr>
            <a:endParaRPr lang="es-ES" sz="2200" dirty="0" smtClean="0">
              <a:solidFill>
                <a:srgbClr val="1C3F94"/>
              </a:solidFill>
              <a:latin typeface="Tahoma" pitchFamily="34" charset="0"/>
              <a:cs typeface="Tahoma" pitchFamily="34" charset="0"/>
            </a:endParaRP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200" y="1072800"/>
            <a:ext cx="7281081" cy="5273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703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Rectángulo"/>
          <p:cNvSpPr>
            <a:spLocks noChangeArrowheads="1"/>
          </p:cNvSpPr>
          <p:nvPr/>
        </p:nvSpPr>
        <p:spPr bwMode="auto">
          <a:xfrm>
            <a:off x="250825" y="1021080"/>
            <a:ext cx="8641655" cy="426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spcAft>
                <a:spcPts val="1800"/>
              </a:spcAft>
              <a:buFont typeface="Wingdings" pitchFamily="2" charset="2"/>
              <a:buChar char="q"/>
            </a:pPr>
            <a:r>
              <a:rPr lang="es-ES" dirty="0" smtClean="0">
                <a:solidFill>
                  <a:schemeClr val="tx2"/>
                </a:solidFill>
                <a:latin typeface="Futura Lt"/>
              </a:rPr>
              <a:t>Retos del ingreso y el acceso a derechos sociales</a:t>
            </a:r>
          </a:p>
          <a:p>
            <a:pPr marL="285750" indent="-285750" algn="just">
              <a:spcAft>
                <a:spcPts val="1800"/>
              </a:spcAft>
              <a:buFont typeface="Wingdings" pitchFamily="2" charset="2"/>
              <a:buChar char="q"/>
            </a:pPr>
            <a:r>
              <a:rPr lang="es-ES" dirty="0" smtClean="0">
                <a:solidFill>
                  <a:schemeClr val="tx2"/>
                </a:solidFill>
                <a:latin typeface="Futura Lt"/>
              </a:rPr>
              <a:t>Problemáticas de coyuntura:</a:t>
            </a:r>
          </a:p>
          <a:p>
            <a:pPr marL="742950" lvl="1" indent="-285750" algn="just">
              <a:spcAft>
                <a:spcPts val="1800"/>
              </a:spcAft>
              <a:buFont typeface="Wingdings" pitchFamily="2" charset="2"/>
              <a:buChar char="q"/>
            </a:pPr>
            <a:r>
              <a:rPr lang="es-ES" sz="1600" dirty="0" smtClean="0">
                <a:solidFill>
                  <a:schemeClr val="tx2"/>
                </a:solidFill>
                <a:latin typeface="Futura Lt"/>
              </a:rPr>
              <a:t>El ingreso en 2009 cayó por la crisis financiera y </a:t>
            </a:r>
            <a:r>
              <a:rPr lang="es-ES" sz="1600" b="1" dirty="0" smtClean="0">
                <a:solidFill>
                  <a:schemeClr val="tx2"/>
                </a:solidFill>
                <a:latin typeface="Futura Lt"/>
              </a:rPr>
              <a:t>no se ha recuperado</a:t>
            </a:r>
            <a:r>
              <a:rPr lang="es-ES" sz="1600" dirty="0" smtClean="0">
                <a:solidFill>
                  <a:schemeClr val="tx2"/>
                </a:solidFill>
                <a:latin typeface="Futura Lt"/>
              </a:rPr>
              <a:t>.</a:t>
            </a:r>
          </a:p>
          <a:p>
            <a:pPr marL="742950" lvl="1" indent="-285750" algn="just">
              <a:spcAft>
                <a:spcPts val="1800"/>
              </a:spcAft>
              <a:buFont typeface="Wingdings" pitchFamily="2" charset="2"/>
              <a:buChar char="q"/>
            </a:pPr>
            <a:r>
              <a:rPr lang="es-ES" sz="1600" dirty="0" smtClean="0">
                <a:solidFill>
                  <a:schemeClr val="tx2"/>
                </a:solidFill>
                <a:latin typeface="Futura Lt"/>
              </a:rPr>
              <a:t>El precio de la canasta alimentaria ha crecido 4.98% en los primeros 7 meses del año, mientras que la inflación acumulada fue de 1.38%</a:t>
            </a:r>
          </a:p>
          <a:p>
            <a:pPr marL="285750" indent="-285750" algn="just">
              <a:spcAft>
                <a:spcPts val="1800"/>
              </a:spcAft>
              <a:buFont typeface="Wingdings" pitchFamily="2" charset="2"/>
              <a:buChar char="q"/>
            </a:pPr>
            <a:r>
              <a:rPr lang="es-ES" dirty="0" smtClean="0">
                <a:solidFill>
                  <a:schemeClr val="tx2"/>
                </a:solidFill>
                <a:latin typeface="Futura Lt"/>
              </a:rPr>
              <a:t>Problemáticas de largo plazo</a:t>
            </a:r>
          </a:p>
          <a:p>
            <a:pPr marL="742950" lvl="1" indent="-285750" algn="just">
              <a:spcAft>
                <a:spcPts val="1800"/>
              </a:spcAft>
              <a:buFont typeface="Wingdings" pitchFamily="2" charset="2"/>
              <a:buChar char="q"/>
            </a:pPr>
            <a:r>
              <a:rPr lang="es-ES" sz="1600" dirty="0" smtClean="0">
                <a:solidFill>
                  <a:schemeClr val="tx2"/>
                </a:solidFill>
                <a:latin typeface="Futura Lt"/>
              </a:rPr>
              <a:t>El ingreso real promedio de 2010 es semejante al de 1992.</a:t>
            </a:r>
          </a:p>
          <a:p>
            <a:pPr marL="742950" lvl="1" indent="-285750" algn="just">
              <a:spcAft>
                <a:spcPts val="1800"/>
              </a:spcAft>
              <a:buFont typeface="Wingdings" pitchFamily="2" charset="2"/>
              <a:buChar char="q"/>
            </a:pPr>
            <a:r>
              <a:rPr lang="es-ES" sz="1600" dirty="0" smtClean="0">
                <a:solidFill>
                  <a:schemeClr val="tx2"/>
                </a:solidFill>
                <a:latin typeface="Futura Lt"/>
              </a:rPr>
              <a:t>El PIB </a:t>
            </a:r>
            <a:r>
              <a:rPr lang="es-ES" sz="1600" i="1" dirty="0" smtClean="0">
                <a:solidFill>
                  <a:schemeClr val="tx2"/>
                </a:solidFill>
                <a:latin typeface="Futura Lt"/>
              </a:rPr>
              <a:t>per </a:t>
            </a:r>
            <a:r>
              <a:rPr lang="es-ES" sz="1600" i="1" dirty="0" err="1" smtClean="0">
                <a:solidFill>
                  <a:schemeClr val="tx2"/>
                </a:solidFill>
                <a:latin typeface="Futura Lt"/>
              </a:rPr>
              <a:t>capita</a:t>
            </a:r>
            <a:r>
              <a:rPr lang="es-ES" sz="1600" i="1" dirty="0" smtClean="0">
                <a:solidFill>
                  <a:schemeClr val="tx2"/>
                </a:solidFill>
                <a:latin typeface="Futura Lt"/>
              </a:rPr>
              <a:t> </a:t>
            </a:r>
            <a:r>
              <a:rPr lang="es-ES" sz="1600" dirty="0" smtClean="0">
                <a:solidFill>
                  <a:schemeClr val="tx2"/>
                </a:solidFill>
                <a:latin typeface="Futura Lt"/>
              </a:rPr>
              <a:t>real ha crecido </a:t>
            </a:r>
            <a:r>
              <a:rPr lang="es-ES" sz="1600" b="1" dirty="0" smtClean="0">
                <a:solidFill>
                  <a:schemeClr val="tx2"/>
                </a:solidFill>
                <a:latin typeface="Futura Lt"/>
              </a:rPr>
              <a:t>1.2%</a:t>
            </a:r>
            <a:r>
              <a:rPr lang="es-ES" sz="1600" dirty="0" smtClean="0">
                <a:solidFill>
                  <a:schemeClr val="tx2"/>
                </a:solidFill>
                <a:latin typeface="Futura Lt"/>
              </a:rPr>
              <a:t> anual promedio, entre 1990 y 2010. </a:t>
            </a:r>
          </a:p>
          <a:p>
            <a:pPr marL="742950" lvl="1" indent="-285750" algn="just">
              <a:spcAft>
                <a:spcPts val="1800"/>
              </a:spcAft>
              <a:buFont typeface="Wingdings" pitchFamily="2" charset="2"/>
              <a:buChar char="q"/>
            </a:pPr>
            <a:r>
              <a:rPr lang="es-ES" sz="1600" dirty="0">
                <a:solidFill>
                  <a:srgbClr val="1F497D"/>
                </a:solidFill>
                <a:latin typeface="Futura Lt" pitchFamily="34" charset="0"/>
              </a:rPr>
              <a:t>Desde hace varias décadas se crean anualmente menos de </a:t>
            </a:r>
            <a:r>
              <a:rPr lang="es-ES" sz="1600" dirty="0" smtClean="0">
                <a:solidFill>
                  <a:srgbClr val="1F497D"/>
                </a:solidFill>
                <a:latin typeface="Futura Lt" pitchFamily="34" charset="0"/>
              </a:rPr>
              <a:t>1 millón </a:t>
            </a:r>
            <a:r>
              <a:rPr lang="es-ES" sz="1600" dirty="0">
                <a:solidFill>
                  <a:srgbClr val="1F497D"/>
                </a:solidFill>
                <a:latin typeface="Futura Lt" pitchFamily="34" charset="0"/>
              </a:rPr>
              <a:t>de empleos formales en el </a:t>
            </a:r>
            <a:r>
              <a:rPr lang="es-ES" sz="1600" dirty="0" smtClean="0">
                <a:solidFill>
                  <a:srgbClr val="1F497D"/>
                </a:solidFill>
                <a:latin typeface="Futura Lt" pitchFamily="34" charset="0"/>
              </a:rPr>
              <a:t>país.</a:t>
            </a:r>
          </a:p>
        </p:txBody>
      </p:sp>
      <p:sp>
        <p:nvSpPr>
          <p:cNvPr id="6" name="5 CuadroTexto"/>
          <p:cNvSpPr txBox="1"/>
          <p:nvPr/>
        </p:nvSpPr>
        <p:spPr>
          <a:xfrm>
            <a:off x="2106613" y="476250"/>
            <a:ext cx="6696075" cy="461963"/>
          </a:xfrm>
          <a:prstGeom prst="rect">
            <a:avLst/>
          </a:prstGeom>
          <a:noFill/>
          <a:ln w="22225" cap="rnd">
            <a:noFill/>
          </a:ln>
        </p:spPr>
        <p:txBody>
          <a:bodyPr>
            <a:spAutoFit/>
          </a:bodyPr>
          <a:lstStyle/>
          <a:p>
            <a:pPr algn="just" fontAlgn="auto">
              <a:spcBef>
                <a:spcPts val="0"/>
              </a:spcBef>
              <a:spcAft>
                <a:spcPts val="0"/>
              </a:spcAft>
              <a:defRPr/>
            </a:pPr>
            <a:r>
              <a:rPr lang="es-MX" sz="2400" b="1" cap="small" dirty="0" smtClean="0">
                <a:solidFill>
                  <a:schemeClr val="tx2"/>
                </a:solidFill>
                <a:latin typeface="Futura Lt" pitchFamily="34" charset="0"/>
              </a:rPr>
              <a:t>Retos </a:t>
            </a:r>
            <a:endParaRPr lang="es-MX" sz="2400" cap="small" dirty="0">
              <a:solidFill>
                <a:schemeClr val="tx2"/>
              </a:solidFill>
              <a:latin typeface="Futura Lt" pitchFamily="34" charset="0"/>
            </a:endParaRPr>
          </a:p>
        </p:txBody>
      </p:sp>
    </p:spTree>
    <p:extLst>
      <p:ext uri="{BB962C8B-B14F-4D97-AF65-F5344CB8AC3E}">
        <p14:creationId xmlns:p14="http://schemas.microsoft.com/office/powerpoint/2010/main" val="1577896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0"/>
          </p:nvPr>
        </p:nvSpPr>
        <p:spPr/>
        <p:txBody>
          <a:bodyPr/>
          <a:lstStyle/>
          <a:p>
            <a:pPr>
              <a:defRPr/>
            </a:pPr>
            <a:r>
              <a:rPr lang="es-ES" dirty="0" smtClean="0">
                <a:solidFill>
                  <a:srgbClr val="FFFFFF"/>
                </a:solidFill>
              </a:rPr>
              <a:t>7</a:t>
            </a:r>
            <a:endParaRPr lang="es-ES" dirty="0">
              <a:solidFill>
                <a:srgbClr val="FFFFFF"/>
              </a:solidFill>
            </a:endParaRPr>
          </a:p>
        </p:txBody>
      </p:sp>
      <p:sp>
        <p:nvSpPr>
          <p:cNvPr id="9" name="4 CuadroTexto"/>
          <p:cNvSpPr txBox="1">
            <a:spLocks noChangeArrowheads="1"/>
          </p:cNvSpPr>
          <p:nvPr/>
        </p:nvSpPr>
        <p:spPr bwMode="auto">
          <a:xfrm>
            <a:off x="179512" y="6525344"/>
            <a:ext cx="4936033" cy="230832"/>
          </a:xfrm>
          <a:prstGeom prst="rect">
            <a:avLst/>
          </a:prstGeom>
          <a:noFill/>
          <a:ln w="9525">
            <a:noFill/>
            <a:miter lim="800000"/>
            <a:headEnd/>
            <a:tailEnd/>
          </a:ln>
        </p:spPr>
        <p:txBody>
          <a:bodyPr wrap="square">
            <a:spAutoFit/>
          </a:bodyPr>
          <a:lstStyle/>
          <a:p>
            <a:pPr>
              <a:spcBef>
                <a:spcPct val="20000"/>
              </a:spcBef>
            </a:pPr>
            <a:r>
              <a:rPr lang="es-MX" sz="900" b="1" dirty="0">
                <a:solidFill>
                  <a:srgbClr val="FFFFFF"/>
                </a:solidFill>
                <a:latin typeface="Calibri" pitchFamily="34" charset="0"/>
                <a:cs typeface="Calibri" pitchFamily="34" charset="0"/>
              </a:rPr>
              <a:t>Fuente: </a:t>
            </a:r>
            <a:r>
              <a:rPr lang="es-MX" sz="900" b="1" dirty="0" smtClean="0">
                <a:solidFill>
                  <a:srgbClr val="FFFFFF"/>
                </a:solidFill>
                <a:latin typeface="Calibri" pitchFamily="34" charset="0"/>
                <a:cs typeface="Calibri" pitchFamily="34" charset="0"/>
              </a:rPr>
              <a:t>elaboración del </a:t>
            </a:r>
            <a:r>
              <a:rPr lang="es-MX" sz="900" b="1" dirty="0">
                <a:solidFill>
                  <a:srgbClr val="FFFFFF"/>
                </a:solidFill>
                <a:latin typeface="Calibri" pitchFamily="34" charset="0"/>
                <a:cs typeface="Calibri" pitchFamily="34" charset="0"/>
              </a:rPr>
              <a:t>CONEVAL con </a:t>
            </a:r>
            <a:r>
              <a:rPr lang="es-MX" sz="900" b="1" dirty="0" smtClean="0">
                <a:solidFill>
                  <a:srgbClr val="FFFFFF"/>
                </a:solidFill>
                <a:latin typeface="Calibri" pitchFamily="34" charset="0"/>
                <a:cs typeface="Calibri" pitchFamily="34" charset="0"/>
              </a:rPr>
              <a:t>información reportada por INEGI.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13" y="836712"/>
            <a:ext cx="8918575" cy="580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2106613" y="404813"/>
            <a:ext cx="6858000" cy="553998"/>
          </a:xfrm>
          <a:prstGeom prst="rect">
            <a:avLst/>
          </a:prstGeom>
          <a:noFill/>
          <a:ln w="22225" cap="rnd">
            <a:noFill/>
          </a:ln>
        </p:spPr>
        <p:txBody>
          <a:bodyPr>
            <a:spAutoFit/>
          </a:bodyPr>
          <a:lstStyle/>
          <a:p>
            <a:pPr algn="just" fontAlgn="auto">
              <a:spcBef>
                <a:spcPts val="0"/>
              </a:spcBef>
              <a:spcAft>
                <a:spcPts val="0"/>
              </a:spcAft>
              <a:defRPr/>
            </a:pPr>
            <a:r>
              <a:rPr lang="es-MX" sz="1600" b="1" cap="small" dirty="0">
                <a:solidFill>
                  <a:srgbClr val="1F497D"/>
                </a:solidFill>
                <a:latin typeface="Futura Lt" pitchFamily="34" charset="0"/>
              </a:rPr>
              <a:t>Evolución </a:t>
            </a:r>
            <a:r>
              <a:rPr lang="es-MX" sz="1600" b="1" cap="small" dirty="0" smtClean="0">
                <a:solidFill>
                  <a:srgbClr val="1F497D"/>
                </a:solidFill>
                <a:latin typeface="Futura Lt" pitchFamily="34" charset="0"/>
              </a:rPr>
              <a:t>del valor de la canasta alimentaria </a:t>
            </a:r>
            <a:endParaRPr lang="es-MX" sz="1600" b="1" cap="small" dirty="0">
              <a:solidFill>
                <a:srgbClr val="1F497D"/>
              </a:solidFill>
              <a:latin typeface="Futura Lt" pitchFamily="34" charset="0"/>
            </a:endParaRPr>
          </a:p>
          <a:p>
            <a:pPr algn="just" fontAlgn="auto">
              <a:spcBef>
                <a:spcPts val="0"/>
              </a:spcBef>
              <a:spcAft>
                <a:spcPts val="0"/>
              </a:spcAft>
              <a:defRPr/>
            </a:pPr>
            <a:r>
              <a:rPr lang="es-MX" sz="1400" cap="small" dirty="0" smtClean="0">
                <a:solidFill>
                  <a:srgbClr val="1F497D"/>
                </a:solidFill>
                <a:latin typeface="Futura Lt" pitchFamily="34" charset="0"/>
              </a:rPr>
              <a:t>Variación porcentual con respecto al mismo mes del año anterior, 2005-2012</a:t>
            </a:r>
            <a:endParaRPr lang="es-MX" sz="1600" cap="small" dirty="0">
              <a:solidFill>
                <a:srgbClr val="1F497D"/>
              </a:solidFill>
              <a:latin typeface="Futura Lt" pitchFamily="34" charset="0"/>
            </a:endParaRPr>
          </a:p>
        </p:txBody>
      </p:sp>
    </p:spTree>
    <p:extLst>
      <p:ext uri="{BB962C8B-B14F-4D97-AF65-F5344CB8AC3E}">
        <p14:creationId xmlns:p14="http://schemas.microsoft.com/office/powerpoint/2010/main" val="3947185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106613" y="437183"/>
            <a:ext cx="6696075" cy="615553"/>
          </a:xfrm>
          <a:prstGeom prst="rect">
            <a:avLst/>
          </a:prstGeom>
          <a:noFill/>
          <a:ln w="22225" cap="rnd">
            <a:noFill/>
          </a:ln>
        </p:spPr>
        <p:txBody>
          <a:bodyPr>
            <a:spAutoFit/>
          </a:bodyPr>
          <a:lstStyle/>
          <a:p>
            <a:pPr algn="just" eaLnBrk="0" fontAlgn="auto" hangingPunct="0">
              <a:spcBef>
                <a:spcPts val="0"/>
              </a:spcBef>
              <a:spcAft>
                <a:spcPts val="0"/>
              </a:spcAft>
              <a:defRPr/>
            </a:pPr>
            <a:r>
              <a:rPr lang="es-MX" b="1" cap="small" dirty="0">
                <a:solidFill>
                  <a:srgbClr val="1F497D"/>
                </a:solidFill>
                <a:latin typeface="Futura Lt" pitchFamily="34" charset="0"/>
              </a:rPr>
              <a:t>Evolución del ingreso neto total per cápita </a:t>
            </a:r>
            <a:r>
              <a:rPr lang="es-MX" b="1" cap="small" dirty="0" smtClean="0">
                <a:solidFill>
                  <a:srgbClr val="1F497D"/>
                </a:solidFill>
                <a:latin typeface="Futura Lt" pitchFamily="34" charset="0"/>
              </a:rPr>
              <a:t>promedio</a:t>
            </a:r>
          </a:p>
          <a:p>
            <a:pPr algn="just" eaLnBrk="0" fontAlgn="auto" hangingPunct="0">
              <a:spcBef>
                <a:spcPts val="0"/>
              </a:spcBef>
              <a:spcAft>
                <a:spcPts val="0"/>
              </a:spcAft>
              <a:defRPr/>
            </a:pPr>
            <a:r>
              <a:rPr lang="es-MX" sz="1600" cap="small" dirty="0">
                <a:solidFill>
                  <a:srgbClr val="1F497D"/>
                </a:solidFill>
                <a:latin typeface="Futura Lt" pitchFamily="34" charset="0"/>
              </a:rPr>
              <a:t>1992-2010 (pesos de agosto de 2010)</a:t>
            </a:r>
            <a:endParaRPr lang="es-ES" sz="1600" cap="small" dirty="0">
              <a:solidFill>
                <a:srgbClr val="1F497D"/>
              </a:solidFill>
              <a:latin typeface="Futura Lt"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448806" y="1093798"/>
            <a:ext cx="8277507" cy="5411240"/>
          </a:xfrm>
          <a:prstGeom prst="rect">
            <a:avLst/>
          </a:prstGeom>
          <a:noFill/>
          <a:ln w="9525">
            <a:noFill/>
            <a:miter lim="800000"/>
            <a:headEnd/>
            <a:tailEnd/>
          </a:ln>
          <a:effectLst/>
        </p:spPr>
      </p:pic>
      <p:sp>
        <p:nvSpPr>
          <p:cNvPr id="5" name="Rectangle 12"/>
          <p:cNvSpPr>
            <a:spLocks noChangeArrowheads="1"/>
          </p:cNvSpPr>
          <p:nvPr/>
        </p:nvSpPr>
        <p:spPr bwMode="auto">
          <a:xfrm>
            <a:off x="92864" y="6525344"/>
            <a:ext cx="8799616" cy="246221"/>
          </a:xfrm>
          <a:prstGeom prst="rect">
            <a:avLst/>
          </a:prstGeom>
          <a:noFill/>
          <a:ln w="9525" algn="ctr">
            <a:noFill/>
            <a:miter lim="800000"/>
            <a:headEnd/>
            <a:tailEnd/>
          </a:ln>
        </p:spPr>
        <p:txBody>
          <a:bodyPr wrap="square" lIns="0" rIns="0" anchor="ctr">
            <a:spAutoFit/>
          </a:bodyPr>
          <a:lstStyle/>
          <a:p>
            <a:pPr algn="ctr" eaLnBrk="0" hangingPunct="0"/>
            <a:r>
              <a:rPr lang="es-ES" sz="1000" dirty="0">
                <a:solidFill>
                  <a:srgbClr val="FFFFFF"/>
                </a:solidFill>
                <a:latin typeface="Arial" pitchFamily="34" charset="0"/>
                <a:cs typeface="Arial" pitchFamily="34" charset="0"/>
              </a:rPr>
              <a:t>Fuente: estimaciones del CONEVAL con base en </a:t>
            </a:r>
            <a:r>
              <a:rPr lang="es-ES" sz="1000" dirty="0" smtClean="0">
                <a:solidFill>
                  <a:srgbClr val="FFFFFF"/>
                </a:solidFill>
                <a:latin typeface="Arial" pitchFamily="34" charset="0"/>
                <a:cs typeface="Arial" pitchFamily="34" charset="0"/>
              </a:rPr>
              <a:t> la ENIGH. </a:t>
            </a:r>
            <a:endParaRPr lang="es-ES" sz="1000" u="sng"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025321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2106613" y="404813"/>
            <a:ext cx="6696075" cy="554037"/>
          </a:xfrm>
          <a:prstGeom prst="rect">
            <a:avLst/>
          </a:prstGeom>
          <a:noFill/>
          <a:ln w="22225" cap="rnd">
            <a:noFill/>
          </a:ln>
        </p:spPr>
        <p:txBody>
          <a:bodyPr>
            <a:spAutoFit/>
          </a:bodyPr>
          <a:lstStyle/>
          <a:p>
            <a:pPr algn="just" fontAlgn="auto">
              <a:spcBef>
                <a:spcPts val="0"/>
              </a:spcBef>
              <a:spcAft>
                <a:spcPts val="0"/>
              </a:spcAft>
              <a:defRPr/>
            </a:pPr>
            <a:r>
              <a:rPr lang="es-MX" sz="1600" b="1" cap="small" dirty="0">
                <a:solidFill>
                  <a:srgbClr val="1F497D"/>
                </a:solidFill>
                <a:latin typeface="Futura Lt" pitchFamily="34" charset="0"/>
              </a:rPr>
              <a:t>PRODUCTO INTERNO BRUTO</a:t>
            </a:r>
          </a:p>
          <a:p>
            <a:pPr algn="just" fontAlgn="auto">
              <a:spcBef>
                <a:spcPts val="0"/>
              </a:spcBef>
              <a:spcAft>
                <a:spcPts val="0"/>
              </a:spcAft>
              <a:defRPr/>
            </a:pPr>
            <a:r>
              <a:rPr lang="es-MX" sz="1400" cap="small" dirty="0">
                <a:solidFill>
                  <a:srgbClr val="1F497D"/>
                </a:solidFill>
                <a:latin typeface="Futura Lt" pitchFamily="34" charset="0"/>
              </a:rPr>
              <a:t>Comparación del producto interno bruto de México y seis países 1950-2010</a:t>
            </a:r>
          </a:p>
        </p:txBody>
      </p:sp>
      <p:graphicFrame>
        <p:nvGraphicFramePr>
          <p:cNvPr id="4" name="1 Gráfico"/>
          <p:cNvGraphicFramePr>
            <a:graphicFrameLocks noGrp="1"/>
          </p:cNvGraphicFramePr>
          <p:nvPr/>
        </p:nvGraphicFramePr>
        <p:xfrm>
          <a:off x="179512" y="1282824"/>
          <a:ext cx="8689327" cy="5098504"/>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1 CuadroTexto"/>
          <p:cNvSpPr txBox="1">
            <a:spLocks noChangeArrowheads="1"/>
          </p:cNvSpPr>
          <p:nvPr/>
        </p:nvSpPr>
        <p:spPr bwMode="auto">
          <a:xfrm>
            <a:off x="-36513" y="6453188"/>
            <a:ext cx="856932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ap="rnd">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800" b="1" dirty="0">
                <a:solidFill>
                  <a:prstClr val="white"/>
                </a:solidFill>
                <a:latin typeface="Century Gothic" pitchFamily="34" charset="0"/>
              </a:rPr>
              <a:t>Fuente</a:t>
            </a:r>
            <a:r>
              <a:rPr lang="en-US" sz="800" dirty="0">
                <a:solidFill>
                  <a:prstClr val="white"/>
                </a:solidFill>
                <a:latin typeface="Century Gothic" pitchFamily="34" charset="0"/>
              </a:rPr>
              <a:t>: “Historical Statistics of the World Economy”, Angus Maddison y Fondo Monetario Internacional (2010).</a:t>
            </a:r>
            <a:endParaRPr lang="es-MX" sz="800" dirty="0">
              <a:solidFill>
                <a:prstClr val="white"/>
              </a:solidFill>
              <a:latin typeface="Century Gothic" pitchFamily="34" charset="0"/>
            </a:endParaRPr>
          </a:p>
          <a:p>
            <a:pPr algn="just" eaLnBrk="1" hangingPunct="1"/>
            <a:r>
              <a:rPr lang="es-MX" sz="800" b="1" dirty="0">
                <a:solidFill>
                  <a:prstClr val="white"/>
                </a:solidFill>
                <a:latin typeface="Century Gothic" pitchFamily="34" charset="0"/>
              </a:rPr>
              <a:t>Nota</a:t>
            </a:r>
            <a:r>
              <a:rPr lang="es-MX" sz="800" dirty="0">
                <a:solidFill>
                  <a:prstClr val="white"/>
                </a:solidFill>
                <a:latin typeface="Century Gothic" pitchFamily="34" charset="0"/>
              </a:rPr>
              <a:t>: Las unidades en las que está expresada la Gráfica son dólares Geary-Khamis (también conocidos como dólar internacional o dólar PPA –Paridad del Poder Adquisitivo) de 1990.</a:t>
            </a:r>
          </a:p>
        </p:txBody>
      </p:sp>
    </p:spTree>
    <p:extLst>
      <p:ext uri="{BB962C8B-B14F-4D97-AF65-F5344CB8AC3E}">
        <p14:creationId xmlns:p14="http://schemas.microsoft.com/office/powerpoint/2010/main" val="3491912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Rectángulo"/>
          <p:cNvSpPr>
            <a:spLocks noChangeArrowheads="1"/>
          </p:cNvSpPr>
          <p:nvPr/>
        </p:nvSpPr>
        <p:spPr bwMode="auto">
          <a:xfrm>
            <a:off x="250825" y="1382573"/>
            <a:ext cx="8641655"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spcAft>
                <a:spcPts val="1800"/>
              </a:spcAft>
            </a:pPr>
            <a:endParaRPr lang="es-ES" dirty="0" smtClean="0">
              <a:solidFill>
                <a:schemeClr val="tx2"/>
              </a:solidFill>
              <a:latin typeface="Futura Lt"/>
            </a:endParaRPr>
          </a:p>
          <a:p>
            <a:pPr marL="285750" indent="-285750" algn="just">
              <a:spcAft>
                <a:spcPts val="1800"/>
              </a:spcAft>
              <a:buFont typeface="Wingdings" pitchFamily="2" charset="2"/>
              <a:buChar char="q"/>
            </a:pPr>
            <a:r>
              <a:rPr lang="es-ES" dirty="0" smtClean="0">
                <a:solidFill>
                  <a:schemeClr val="tx2"/>
                </a:solidFill>
                <a:latin typeface="Futura Lt"/>
              </a:rPr>
              <a:t>México continúa siendo un país con una alta desigualdad.</a:t>
            </a:r>
          </a:p>
          <a:p>
            <a:pPr marL="742950" lvl="1" indent="-285750" algn="just">
              <a:spcAft>
                <a:spcPts val="1800"/>
              </a:spcAft>
              <a:buFont typeface="Wingdings" pitchFamily="2" charset="2"/>
              <a:buChar char="q"/>
            </a:pPr>
            <a:r>
              <a:rPr lang="es-ES" sz="1600" kern="0" dirty="0" smtClean="0">
                <a:solidFill>
                  <a:schemeClr val="tx2"/>
                </a:solidFill>
                <a:latin typeface="Futura Lt"/>
                <a:ea typeface="Tahoma" pitchFamily="34" charset="0"/>
                <a:cs typeface="Tahoma" pitchFamily="34" charset="0"/>
              </a:rPr>
              <a:t>La </a:t>
            </a:r>
            <a:r>
              <a:rPr lang="es-ES" sz="1600" b="1" kern="0" dirty="0" smtClean="0">
                <a:solidFill>
                  <a:schemeClr val="tx2"/>
                </a:solidFill>
                <a:latin typeface="Futura Lt"/>
                <a:ea typeface="Tahoma" pitchFamily="34" charset="0"/>
                <a:cs typeface="Tahoma" pitchFamily="34" charset="0"/>
              </a:rPr>
              <a:t>desnutrición</a:t>
            </a:r>
            <a:r>
              <a:rPr lang="es-ES" sz="1600" kern="0" dirty="0" smtClean="0">
                <a:solidFill>
                  <a:schemeClr val="tx2"/>
                </a:solidFill>
                <a:latin typeface="Futura Lt"/>
                <a:ea typeface="Tahoma" pitchFamily="34" charset="0"/>
                <a:cs typeface="Tahoma" pitchFamily="34" charset="0"/>
              </a:rPr>
              <a:t> de </a:t>
            </a:r>
            <a:r>
              <a:rPr lang="es-ES" sz="1600" kern="0" dirty="0" err="1" smtClean="0">
                <a:solidFill>
                  <a:schemeClr val="tx2"/>
                </a:solidFill>
                <a:latin typeface="Futura Lt"/>
                <a:ea typeface="Tahoma" pitchFamily="34" charset="0"/>
                <a:cs typeface="Tahoma" pitchFamily="34" charset="0"/>
              </a:rPr>
              <a:t>niñ@s</a:t>
            </a:r>
            <a:r>
              <a:rPr lang="es-ES" sz="1600" kern="0" dirty="0" smtClean="0">
                <a:solidFill>
                  <a:schemeClr val="tx2"/>
                </a:solidFill>
                <a:latin typeface="Futura Lt"/>
                <a:ea typeface="Tahoma" pitchFamily="34" charset="0"/>
                <a:cs typeface="Tahoma" pitchFamily="34" charset="0"/>
              </a:rPr>
              <a:t> </a:t>
            </a:r>
            <a:r>
              <a:rPr lang="es-ES" sz="1600" b="1" kern="0" dirty="0" smtClean="0">
                <a:solidFill>
                  <a:schemeClr val="tx2"/>
                </a:solidFill>
                <a:latin typeface="Futura Lt"/>
                <a:ea typeface="Tahoma" pitchFamily="34" charset="0"/>
                <a:cs typeface="Tahoma" pitchFamily="34" charset="0"/>
              </a:rPr>
              <a:t>indígenas</a:t>
            </a:r>
            <a:r>
              <a:rPr lang="es-ES" sz="1600" kern="0" dirty="0" smtClean="0">
                <a:solidFill>
                  <a:schemeClr val="tx2"/>
                </a:solidFill>
                <a:latin typeface="Futura Lt"/>
                <a:ea typeface="Tahoma" pitchFamily="34" charset="0"/>
                <a:cs typeface="Tahoma" pitchFamily="34" charset="0"/>
              </a:rPr>
              <a:t> es el doble que la del promedio nacional.</a:t>
            </a:r>
          </a:p>
          <a:p>
            <a:pPr marL="742950" lvl="1" indent="-285750" algn="just">
              <a:spcAft>
                <a:spcPts val="1800"/>
              </a:spcAft>
              <a:buFont typeface="Wingdings" pitchFamily="2" charset="2"/>
              <a:buChar char="q"/>
            </a:pPr>
            <a:r>
              <a:rPr lang="es-ES" sz="1600" kern="0" dirty="0" smtClean="0">
                <a:solidFill>
                  <a:schemeClr val="tx2"/>
                </a:solidFill>
                <a:latin typeface="Futura Lt"/>
                <a:ea typeface="Tahoma" pitchFamily="34" charset="0"/>
                <a:cs typeface="Tahoma" pitchFamily="34" charset="0"/>
              </a:rPr>
              <a:t>Las </a:t>
            </a:r>
            <a:r>
              <a:rPr lang="es-ES" sz="1600" b="1" kern="0" dirty="0" smtClean="0">
                <a:solidFill>
                  <a:schemeClr val="tx2"/>
                </a:solidFill>
                <a:latin typeface="Futura Lt"/>
                <a:ea typeface="Tahoma" pitchFamily="34" charset="0"/>
                <a:cs typeface="Tahoma" pitchFamily="34" charset="0"/>
              </a:rPr>
              <a:t>mujeres</a:t>
            </a:r>
            <a:r>
              <a:rPr lang="es-ES" sz="1600" kern="0" dirty="0" smtClean="0">
                <a:solidFill>
                  <a:schemeClr val="tx2"/>
                </a:solidFill>
                <a:latin typeface="Futura Lt"/>
                <a:ea typeface="Tahoma" pitchFamily="34" charset="0"/>
                <a:cs typeface="Tahoma" pitchFamily="34" charset="0"/>
              </a:rPr>
              <a:t> tienen mucha </a:t>
            </a:r>
            <a:r>
              <a:rPr lang="es-ES" sz="1600" b="1" kern="0" dirty="0" smtClean="0">
                <a:solidFill>
                  <a:schemeClr val="tx2"/>
                </a:solidFill>
                <a:latin typeface="Futura Lt"/>
                <a:ea typeface="Tahoma" pitchFamily="34" charset="0"/>
                <a:cs typeface="Tahoma" pitchFamily="34" charset="0"/>
              </a:rPr>
              <a:t>menor</a:t>
            </a:r>
            <a:r>
              <a:rPr lang="es-ES" sz="1600" kern="0" dirty="0" smtClean="0">
                <a:solidFill>
                  <a:schemeClr val="tx2"/>
                </a:solidFill>
                <a:latin typeface="Futura Lt"/>
                <a:ea typeface="Tahoma" pitchFamily="34" charset="0"/>
                <a:cs typeface="Tahoma" pitchFamily="34" charset="0"/>
              </a:rPr>
              <a:t> representación en puestos laborales importantes respecto a los hombres.</a:t>
            </a:r>
          </a:p>
          <a:p>
            <a:pPr marL="742950" lvl="1" indent="-285750" algn="just">
              <a:spcAft>
                <a:spcPts val="1800"/>
              </a:spcAft>
              <a:buFont typeface="Wingdings" pitchFamily="2" charset="2"/>
              <a:buChar char="q"/>
            </a:pPr>
            <a:r>
              <a:rPr lang="es-ES" sz="1600" kern="0" dirty="0" smtClean="0">
                <a:solidFill>
                  <a:schemeClr val="tx2"/>
                </a:solidFill>
                <a:latin typeface="Futura Lt"/>
                <a:ea typeface="Tahoma" pitchFamily="34" charset="0"/>
                <a:cs typeface="Tahoma" pitchFamily="34" charset="0"/>
              </a:rPr>
              <a:t>Para 2010, </a:t>
            </a:r>
            <a:r>
              <a:rPr lang="es-MX" sz="1600" kern="0" dirty="0" smtClean="0">
                <a:solidFill>
                  <a:schemeClr val="tx2"/>
                </a:solidFill>
                <a:latin typeface="Futura Lt"/>
                <a:ea typeface="Tahoma" pitchFamily="34" charset="0"/>
                <a:cs typeface="Tahoma" pitchFamily="34" charset="0"/>
              </a:rPr>
              <a:t>la razón de ingreso del 10% más rico entre el 10% más pobre fue de 25.2. </a:t>
            </a:r>
          </a:p>
          <a:p>
            <a:pPr marL="742950" lvl="1" indent="-285750" algn="just">
              <a:spcAft>
                <a:spcPts val="1800"/>
              </a:spcAft>
              <a:buFont typeface="Wingdings" pitchFamily="2" charset="2"/>
              <a:buChar char="q"/>
            </a:pPr>
            <a:r>
              <a:rPr lang="es-ES" sz="1600" kern="0" dirty="0" smtClean="0">
                <a:solidFill>
                  <a:schemeClr val="tx2"/>
                </a:solidFill>
                <a:latin typeface="Futura Lt"/>
                <a:ea typeface="Tahoma" pitchFamily="34" charset="0"/>
                <a:cs typeface="Tahoma" pitchFamily="34" charset="0"/>
              </a:rPr>
              <a:t>La política fiscal (ingresos y gastos), no fomenta la igualdad.</a:t>
            </a:r>
            <a:endParaRPr lang="es-ES" sz="1600" b="1" dirty="0" smtClean="0">
              <a:solidFill>
                <a:schemeClr val="tx2"/>
              </a:solidFill>
              <a:latin typeface="Futura Lt" pitchFamily="34" charset="0"/>
            </a:endParaRPr>
          </a:p>
        </p:txBody>
      </p:sp>
      <p:sp>
        <p:nvSpPr>
          <p:cNvPr id="6" name="5 CuadroTexto"/>
          <p:cNvSpPr txBox="1"/>
          <p:nvPr/>
        </p:nvSpPr>
        <p:spPr>
          <a:xfrm>
            <a:off x="2106613" y="476250"/>
            <a:ext cx="6696075" cy="461963"/>
          </a:xfrm>
          <a:prstGeom prst="rect">
            <a:avLst/>
          </a:prstGeom>
          <a:noFill/>
          <a:ln w="22225" cap="rnd">
            <a:noFill/>
          </a:ln>
        </p:spPr>
        <p:txBody>
          <a:bodyPr>
            <a:spAutoFit/>
          </a:bodyPr>
          <a:lstStyle/>
          <a:p>
            <a:pPr algn="just" fontAlgn="auto">
              <a:spcBef>
                <a:spcPts val="0"/>
              </a:spcBef>
              <a:spcAft>
                <a:spcPts val="0"/>
              </a:spcAft>
              <a:defRPr/>
            </a:pPr>
            <a:r>
              <a:rPr lang="es-MX" sz="2400" b="1" cap="small" dirty="0" smtClean="0">
                <a:solidFill>
                  <a:schemeClr val="tx2"/>
                </a:solidFill>
                <a:latin typeface="Futura Lt" pitchFamily="34" charset="0"/>
              </a:rPr>
              <a:t>Retos </a:t>
            </a:r>
            <a:endParaRPr lang="es-MX" sz="2400" cap="small" dirty="0">
              <a:solidFill>
                <a:schemeClr val="tx2"/>
              </a:solidFill>
              <a:latin typeface="Futura Lt" pitchFamily="34" charset="0"/>
            </a:endParaRPr>
          </a:p>
        </p:txBody>
      </p:sp>
    </p:spTree>
    <p:extLst>
      <p:ext uri="{BB962C8B-B14F-4D97-AF65-F5344CB8AC3E}">
        <p14:creationId xmlns:p14="http://schemas.microsoft.com/office/powerpoint/2010/main" val="2043743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06613" y="404813"/>
            <a:ext cx="6696075" cy="615950"/>
          </a:xfrm>
          <a:prstGeom prst="rect">
            <a:avLst/>
          </a:prstGeom>
          <a:noFill/>
          <a:ln w="22225" cap="rnd">
            <a:noFill/>
          </a:ln>
        </p:spPr>
        <p:txBody>
          <a:bodyPr>
            <a:spAutoFit/>
          </a:bodyPr>
          <a:lstStyle/>
          <a:p>
            <a:pPr algn="just" fontAlgn="auto">
              <a:spcBef>
                <a:spcPts val="0"/>
              </a:spcBef>
              <a:spcAft>
                <a:spcPts val="0"/>
              </a:spcAft>
              <a:defRPr/>
            </a:pPr>
            <a:r>
              <a:rPr lang="es-MX" b="1" cap="small" dirty="0">
                <a:solidFill>
                  <a:srgbClr val="1F497D"/>
                </a:solidFill>
                <a:latin typeface="Futura Lt" pitchFamily="34" charset="0"/>
              </a:rPr>
              <a:t>Indicadores complementarios de desarrollo social</a:t>
            </a:r>
          </a:p>
          <a:p>
            <a:pPr algn="just" fontAlgn="auto">
              <a:spcBef>
                <a:spcPts val="0"/>
              </a:spcBef>
              <a:spcAft>
                <a:spcPts val="0"/>
              </a:spcAft>
              <a:defRPr/>
            </a:pPr>
            <a:r>
              <a:rPr lang="es-MX" sz="1600" cap="small" dirty="0">
                <a:solidFill>
                  <a:srgbClr val="1F497D"/>
                </a:solidFill>
                <a:latin typeface="Futura Lt" pitchFamily="34" charset="0"/>
              </a:rPr>
              <a:t>Cohesión social: Desigualdad (coeficiente de Gini)</a:t>
            </a:r>
          </a:p>
        </p:txBody>
      </p:sp>
      <p:sp>
        <p:nvSpPr>
          <p:cNvPr id="7" name="Rectangle 12"/>
          <p:cNvSpPr>
            <a:spLocks noChangeArrowheads="1"/>
          </p:cNvSpPr>
          <p:nvPr/>
        </p:nvSpPr>
        <p:spPr bwMode="auto">
          <a:xfrm>
            <a:off x="395288" y="6470650"/>
            <a:ext cx="84978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p>
            <a:pPr algn="ctr" eaLnBrk="0" hangingPunct="0"/>
            <a:r>
              <a:rPr lang="es-MX" sz="900" dirty="0">
                <a:solidFill>
                  <a:prstClr val="white"/>
                </a:solidFill>
                <a:cs typeface="Arial" charset="0"/>
              </a:rPr>
              <a:t>Nota: El Gini se calcula con el ingreso neto total per cápita empleado en la medición de pobreza por ingresos usando la ENIGH. </a:t>
            </a:r>
            <a:endParaRPr lang="es-MX" sz="900" dirty="0" smtClean="0">
              <a:solidFill>
                <a:prstClr val="white"/>
              </a:solidFill>
              <a:cs typeface="Arial" charset="0"/>
            </a:endParaRPr>
          </a:p>
          <a:p>
            <a:pPr algn="ctr" eaLnBrk="0" hangingPunct="0"/>
            <a:r>
              <a:rPr lang="es-MX" sz="900" dirty="0" smtClean="0">
                <a:solidFill>
                  <a:prstClr val="white"/>
                </a:solidFill>
                <a:cs typeface="Arial" charset="0"/>
              </a:rPr>
              <a:t>Se </a:t>
            </a:r>
            <a:r>
              <a:rPr lang="es-MX" sz="900" dirty="0">
                <a:solidFill>
                  <a:prstClr val="white"/>
                </a:solidFill>
                <a:cs typeface="Arial" charset="0"/>
              </a:rPr>
              <a:t>mantiene este indicador calculado con ese ingreso por comparabilidad desde 1992 a 2010.</a:t>
            </a:r>
            <a:endParaRPr lang="es-ES" sz="900" u="sng" dirty="0">
              <a:solidFill>
                <a:prstClr val="white"/>
              </a:solidFill>
              <a:cs typeface="Arial" charset="0"/>
            </a:endParaRPr>
          </a:p>
        </p:txBody>
      </p:sp>
      <p:graphicFrame>
        <p:nvGraphicFramePr>
          <p:cNvPr id="12" name="1 Gráfico"/>
          <p:cNvGraphicFramePr>
            <a:graphicFrameLocks noGrp="1"/>
          </p:cNvGraphicFramePr>
          <p:nvPr/>
        </p:nvGraphicFramePr>
        <p:xfrm>
          <a:off x="347697" y="946988"/>
          <a:ext cx="7916489" cy="4837814"/>
        </p:xfrm>
        <a:graphic>
          <a:graphicData uri="http://schemas.openxmlformats.org/drawingml/2006/chart">
            <c:chart xmlns:c="http://schemas.openxmlformats.org/drawingml/2006/chart" xmlns:r="http://schemas.openxmlformats.org/officeDocument/2006/relationships" r:id="rId2"/>
          </a:graphicData>
        </a:graphic>
      </p:graphicFrame>
      <p:sp>
        <p:nvSpPr>
          <p:cNvPr id="13" name="12 CuadroTexto"/>
          <p:cNvSpPr txBox="1"/>
          <p:nvPr/>
        </p:nvSpPr>
        <p:spPr>
          <a:xfrm>
            <a:off x="277833" y="5676675"/>
            <a:ext cx="6783572" cy="1107996"/>
          </a:xfrm>
          <a:prstGeom prst="rect">
            <a:avLst/>
          </a:prstGeom>
          <a:noFill/>
        </p:spPr>
        <p:txBody>
          <a:bodyPr wrap="square" rtlCol="0">
            <a:spAutoFit/>
          </a:bodyPr>
          <a:lstStyle/>
          <a:p>
            <a:r>
              <a:rPr lang="es-MX" sz="1200" b="1" dirty="0" smtClean="0">
                <a:solidFill>
                  <a:prstClr val="black"/>
                </a:solidFill>
                <a:latin typeface="Calibri" pitchFamily="34" charset="0"/>
              </a:rPr>
              <a:t>ICTPC: Ingreso corriente total per cápita del hogar.</a:t>
            </a:r>
          </a:p>
          <a:p>
            <a:r>
              <a:rPr lang="es-MX" sz="1200" b="1" dirty="0" smtClean="0">
                <a:solidFill>
                  <a:prstClr val="black"/>
                </a:solidFill>
                <a:latin typeface="Calibri" pitchFamily="34" charset="0"/>
              </a:rPr>
              <a:t>IMPC: Ingreso monetario per cápita del hogar.</a:t>
            </a:r>
          </a:p>
          <a:p>
            <a:r>
              <a:rPr lang="es-MX" sz="1200" b="1" dirty="0" smtClean="0">
                <a:solidFill>
                  <a:prstClr val="black"/>
                </a:solidFill>
                <a:latin typeface="Calibri" pitchFamily="34" charset="0"/>
              </a:rPr>
              <a:t>ICTPC por persona: Ingreso corriente total per cápita por persona.</a:t>
            </a:r>
          </a:p>
          <a:p>
            <a:r>
              <a:rPr lang="es-MX" sz="1200" b="1" dirty="0" smtClean="0">
                <a:solidFill>
                  <a:prstClr val="black"/>
                </a:solidFill>
                <a:latin typeface="Calibri" pitchFamily="34" charset="0"/>
              </a:rPr>
              <a:t>IMPC por persona: Ingreso monetario per cápita por persona.</a:t>
            </a:r>
          </a:p>
          <a:p>
            <a:endParaRPr lang="es-MX" sz="900" b="1" dirty="0" smtClean="0">
              <a:solidFill>
                <a:prstClr val="black"/>
              </a:solidFill>
              <a:latin typeface="Calibri" pitchFamily="34" charset="0"/>
            </a:endParaRPr>
          </a:p>
          <a:p>
            <a:endParaRPr lang="en-US" sz="900" b="1" dirty="0">
              <a:solidFill>
                <a:prstClr val="black"/>
              </a:solidFill>
              <a:latin typeface="Calibri" pitchFamily="34" charset="0"/>
            </a:endParaRPr>
          </a:p>
        </p:txBody>
      </p:sp>
    </p:spTree>
    <p:extLst>
      <p:ext uri="{BB962C8B-B14F-4D97-AF65-F5344CB8AC3E}">
        <p14:creationId xmlns:p14="http://schemas.microsoft.com/office/powerpoint/2010/main" val="3074940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2133600" y="380670"/>
            <a:ext cx="6958013" cy="550862"/>
          </a:xfrm>
          <a:prstGeom prst="rect">
            <a:avLst/>
          </a:prstGeom>
          <a:scene3d>
            <a:camera prst="orthographicFront"/>
            <a:lightRig rig="threePt" dir="t"/>
          </a:scene3d>
          <a:sp3d>
            <a:bevelT/>
            <a:bevelB/>
          </a:sp3d>
        </p:spPr>
        <p:txBody>
          <a:bodyPr/>
          <a:lstStyle/>
          <a:p>
            <a:pPr eaLnBrk="0" hangingPunct="0">
              <a:defRPr/>
            </a:pPr>
            <a:r>
              <a:rPr lang="es-MX" sz="2900" b="1" dirty="0" smtClean="0">
                <a:solidFill>
                  <a:srgbClr val="2B2B81"/>
                </a:solidFill>
                <a:latin typeface="Tahoma" pitchFamily="34" charset="0"/>
                <a:cs typeface="Tahoma" pitchFamily="34" charset="0"/>
              </a:rPr>
              <a:t>I. Medición </a:t>
            </a:r>
            <a:r>
              <a:rPr lang="es-MX" sz="2900" b="1" dirty="0">
                <a:solidFill>
                  <a:srgbClr val="2B2B81"/>
                </a:solidFill>
                <a:latin typeface="Tahoma" pitchFamily="34" charset="0"/>
                <a:cs typeface="Tahoma" pitchFamily="34" charset="0"/>
              </a:rPr>
              <a:t>de la pobreza</a:t>
            </a:r>
          </a:p>
        </p:txBody>
      </p:sp>
      <p:sp>
        <p:nvSpPr>
          <p:cNvPr id="7" name="6 Elipse"/>
          <p:cNvSpPr>
            <a:spLocks noChangeAspect="1"/>
          </p:cNvSpPr>
          <p:nvPr/>
        </p:nvSpPr>
        <p:spPr bwMode="auto">
          <a:xfrm>
            <a:off x="395536" y="2175508"/>
            <a:ext cx="1919641" cy="1654872"/>
          </a:xfrm>
          <a:prstGeom prst="ellipse">
            <a:avLst/>
          </a:prstGeom>
          <a:solidFill>
            <a:srgbClr val="00A94F"/>
          </a:solidFill>
          <a:ln w="9525"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a:lstStyle/>
          <a:p>
            <a:pPr eaLnBrk="0" hangingPunct="0">
              <a:defRPr/>
            </a:pPr>
            <a:endParaRPr lang="es-MX" sz="1400" b="1" dirty="0">
              <a:solidFill>
                <a:srgbClr val="FFFFFF"/>
              </a:solidFill>
              <a:latin typeface="Tahoma" pitchFamily="34" charset="0"/>
              <a:cs typeface="Tahoma" pitchFamily="34" charset="0"/>
            </a:endParaRPr>
          </a:p>
        </p:txBody>
      </p:sp>
      <p:sp>
        <p:nvSpPr>
          <p:cNvPr id="8" name="8 CuadroTexto"/>
          <p:cNvSpPr txBox="1">
            <a:spLocks noChangeArrowheads="1"/>
          </p:cNvSpPr>
          <p:nvPr/>
        </p:nvSpPr>
        <p:spPr bwMode="auto">
          <a:xfrm>
            <a:off x="539552" y="2420888"/>
            <a:ext cx="1621081" cy="1200329"/>
          </a:xfrm>
          <a:prstGeom prst="rect">
            <a:avLst/>
          </a:prstGeom>
          <a:noFill/>
          <a:ln w="9525">
            <a:noFill/>
            <a:miter lim="800000"/>
            <a:headEnd/>
            <a:tailEnd/>
          </a:ln>
          <a:effectLst/>
          <a:scene3d>
            <a:camera prst="orthographicFront">
              <a:rot lat="0" lon="0" rev="0"/>
            </a:camera>
            <a:lightRig rig="contrasting" dir="t">
              <a:rot lat="0" lon="0" rev="1500000"/>
            </a:lightRig>
          </a:scene3d>
          <a:sp3d prstMaterial="metal"/>
        </p:spPr>
        <p:txBody>
          <a:bodyPr>
            <a:spAutoFit/>
          </a:bodyPr>
          <a:lstStyle/>
          <a:p>
            <a:pPr algn="ctr" eaLnBrk="0" hangingPunct="0">
              <a:defRPr/>
            </a:pPr>
            <a:r>
              <a:rPr lang="es-ES" b="1" dirty="0">
                <a:solidFill>
                  <a:srgbClr val="FFFFFF"/>
                </a:solidFill>
                <a:latin typeface="Tahoma" pitchFamily="34" charset="0"/>
                <a:cs typeface="Tahoma" pitchFamily="34" charset="0"/>
              </a:rPr>
              <a:t>Ley General </a:t>
            </a:r>
          </a:p>
          <a:p>
            <a:pPr algn="ctr" eaLnBrk="0" hangingPunct="0">
              <a:defRPr/>
            </a:pPr>
            <a:r>
              <a:rPr lang="es-ES" b="1" dirty="0">
                <a:solidFill>
                  <a:srgbClr val="FFFFFF"/>
                </a:solidFill>
                <a:latin typeface="Tahoma" pitchFamily="34" charset="0"/>
                <a:cs typeface="Tahoma" pitchFamily="34" charset="0"/>
              </a:rPr>
              <a:t>de Desarrollo Social</a:t>
            </a:r>
            <a:endParaRPr lang="en-US" b="1" dirty="0">
              <a:solidFill>
                <a:srgbClr val="FFFFFF"/>
              </a:solidFill>
              <a:latin typeface="Tahoma" pitchFamily="34" charset="0"/>
              <a:cs typeface="Tahoma" pitchFamily="34" charset="0"/>
            </a:endParaRPr>
          </a:p>
        </p:txBody>
      </p:sp>
      <p:sp>
        <p:nvSpPr>
          <p:cNvPr id="9" name="8 Rectángulo redondeado"/>
          <p:cNvSpPr/>
          <p:nvPr/>
        </p:nvSpPr>
        <p:spPr bwMode="auto">
          <a:xfrm>
            <a:off x="2978271" y="1124744"/>
            <a:ext cx="4951086" cy="2808312"/>
          </a:xfrm>
          <a:prstGeom prst="roundRect">
            <a:avLst/>
          </a:prstGeom>
          <a:solidFill>
            <a:schemeClr val="accent2"/>
          </a:solidFill>
          <a:ln>
            <a:headEnd type="none" w="med" len="med"/>
            <a:tailEnd type="none" w="med" len="med"/>
          </a:ln>
          <a:effectLst/>
        </p:spPr>
        <p:style>
          <a:lnRef idx="0">
            <a:schemeClr val="accent5"/>
          </a:lnRef>
          <a:fillRef idx="3">
            <a:schemeClr val="accent5"/>
          </a:fillRef>
          <a:effectRef idx="3">
            <a:schemeClr val="accent5"/>
          </a:effectRef>
          <a:fontRef idx="minor">
            <a:schemeClr val="lt1"/>
          </a:fontRef>
        </p:style>
        <p:txBody>
          <a:bodyPr/>
          <a:lstStyle/>
          <a:p>
            <a:pPr indent="182563" algn="ctr">
              <a:defRPr/>
            </a:pPr>
            <a:r>
              <a:rPr lang="es-MX" sz="2000" b="1" dirty="0">
                <a:solidFill>
                  <a:srgbClr val="FFFFFF"/>
                </a:solidFill>
                <a:latin typeface="Tahoma" pitchFamily="34" charset="0"/>
                <a:cs typeface="Tahoma" pitchFamily="34" charset="0"/>
              </a:rPr>
              <a:t>Indicadores</a:t>
            </a:r>
            <a:endParaRPr lang="es-ES" sz="2000" b="1" dirty="0">
              <a:solidFill>
                <a:srgbClr val="FFFFFF"/>
              </a:solidFill>
              <a:latin typeface="Tahoma" pitchFamily="34" charset="0"/>
              <a:cs typeface="Tahoma" pitchFamily="34" charset="0"/>
            </a:endParaRPr>
          </a:p>
          <a:p>
            <a:pPr indent="182563" algn="just">
              <a:buFont typeface="Arial" pitchFamily="34" charset="0"/>
              <a:buChar char="•"/>
              <a:defRPr/>
            </a:pPr>
            <a:r>
              <a:rPr lang="es-ES" dirty="0">
                <a:solidFill>
                  <a:srgbClr val="FFFFFF"/>
                </a:solidFill>
                <a:latin typeface="Tahoma" pitchFamily="34" charset="0"/>
                <a:cs typeface="Tahoma" pitchFamily="34" charset="0"/>
              </a:rPr>
              <a:t>Ingreso corriente per cápita</a:t>
            </a:r>
            <a:endParaRPr lang="es-ES" dirty="0">
              <a:solidFill>
                <a:srgbClr val="FFFFFF"/>
              </a:solidFill>
              <a:latin typeface="Tahoma" pitchFamily="34" charset="0"/>
              <a:ea typeface="Times New Roman" pitchFamily="18" charset="0"/>
              <a:cs typeface="Tahoma" pitchFamily="34" charset="0"/>
            </a:endParaRPr>
          </a:p>
          <a:p>
            <a:pPr marL="180975" indent="-180975" algn="just">
              <a:buFont typeface="Arial" pitchFamily="34" charset="0"/>
              <a:buChar char="•"/>
              <a:defRPr/>
            </a:pPr>
            <a:r>
              <a:rPr lang="es-ES" dirty="0">
                <a:solidFill>
                  <a:srgbClr val="FFFFFF"/>
                </a:solidFill>
                <a:latin typeface="Tahoma" pitchFamily="34" charset="0"/>
                <a:cs typeface="Tahoma" pitchFamily="34" charset="0"/>
              </a:rPr>
              <a:t>Rezago </a:t>
            </a:r>
            <a:r>
              <a:rPr lang="es-ES" dirty="0" smtClean="0">
                <a:solidFill>
                  <a:srgbClr val="FFFFFF"/>
                </a:solidFill>
                <a:latin typeface="Tahoma" pitchFamily="34" charset="0"/>
                <a:cs typeface="Tahoma" pitchFamily="34" charset="0"/>
              </a:rPr>
              <a:t>educativo</a:t>
            </a:r>
            <a:endParaRPr lang="es-ES" dirty="0">
              <a:solidFill>
                <a:srgbClr val="FFFFFF"/>
              </a:solidFill>
              <a:latin typeface="Tahoma" pitchFamily="34" charset="0"/>
              <a:ea typeface="Times New Roman" pitchFamily="18" charset="0"/>
              <a:cs typeface="Tahoma" pitchFamily="34" charset="0"/>
            </a:endParaRPr>
          </a:p>
          <a:p>
            <a:pPr indent="182563" algn="just">
              <a:buFont typeface="Arial" pitchFamily="34" charset="0"/>
              <a:buChar char="•"/>
              <a:defRPr/>
            </a:pPr>
            <a:r>
              <a:rPr lang="es-ES" dirty="0">
                <a:solidFill>
                  <a:srgbClr val="FFFFFF"/>
                </a:solidFill>
                <a:latin typeface="Tahoma" pitchFamily="34" charset="0"/>
                <a:cs typeface="Tahoma" pitchFamily="34" charset="0"/>
              </a:rPr>
              <a:t>Acceso a servicios de salud</a:t>
            </a:r>
          </a:p>
          <a:p>
            <a:pPr indent="182563" algn="just">
              <a:buFont typeface="Arial" pitchFamily="34" charset="0"/>
              <a:buChar char="•"/>
              <a:defRPr/>
            </a:pPr>
            <a:r>
              <a:rPr lang="es-ES" dirty="0">
                <a:solidFill>
                  <a:srgbClr val="FFFFFF"/>
                </a:solidFill>
                <a:latin typeface="Tahoma" pitchFamily="34" charset="0"/>
                <a:cs typeface="Tahoma" pitchFamily="34" charset="0"/>
              </a:rPr>
              <a:t>Acceso a seguridad social</a:t>
            </a:r>
          </a:p>
          <a:p>
            <a:pPr indent="182563" algn="just">
              <a:buFont typeface="Arial" pitchFamily="34" charset="0"/>
              <a:buChar char="•"/>
              <a:defRPr/>
            </a:pPr>
            <a:r>
              <a:rPr lang="es-ES" dirty="0">
                <a:solidFill>
                  <a:srgbClr val="FFFFFF"/>
                </a:solidFill>
                <a:latin typeface="Tahoma" pitchFamily="34" charset="0"/>
                <a:cs typeface="Tahoma" pitchFamily="34" charset="0"/>
              </a:rPr>
              <a:t>Calidad y espacios de la vivienda</a:t>
            </a:r>
          </a:p>
          <a:p>
            <a:pPr marL="180975" indent="-180975" algn="just">
              <a:buFont typeface="Arial" pitchFamily="34" charset="0"/>
              <a:buChar char="•"/>
              <a:defRPr/>
            </a:pPr>
            <a:r>
              <a:rPr lang="es-ES" dirty="0">
                <a:solidFill>
                  <a:srgbClr val="FFFFFF"/>
                </a:solidFill>
                <a:latin typeface="Tahoma" pitchFamily="34" charset="0"/>
                <a:cs typeface="Tahoma" pitchFamily="34" charset="0"/>
              </a:rPr>
              <a:t>Acceso a servicios básicos en la vivienda</a:t>
            </a:r>
          </a:p>
          <a:p>
            <a:pPr indent="182563" algn="just">
              <a:buFont typeface="Arial" pitchFamily="34" charset="0"/>
              <a:buChar char="•"/>
              <a:defRPr/>
            </a:pPr>
            <a:r>
              <a:rPr lang="es-ES" dirty="0">
                <a:solidFill>
                  <a:srgbClr val="FFFFFF"/>
                </a:solidFill>
                <a:latin typeface="Tahoma" pitchFamily="34" charset="0"/>
                <a:cs typeface="Tahoma" pitchFamily="34" charset="0"/>
              </a:rPr>
              <a:t>Acceso a la alimentación</a:t>
            </a:r>
          </a:p>
          <a:p>
            <a:pPr indent="182563" algn="just">
              <a:buFont typeface="Arial" pitchFamily="34" charset="0"/>
              <a:buChar char="•"/>
              <a:defRPr/>
            </a:pPr>
            <a:r>
              <a:rPr lang="es-ES" dirty="0">
                <a:solidFill>
                  <a:srgbClr val="FFFFFF"/>
                </a:solidFill>
                <a:latin typeface="Tahoma" pitchFamily="34" charset="0"/>
                <a:cs typeface="Tahoma" pitchFamily="34" charset="0"/>
              </a:rPr>
              <a:t>Grado de cohesión social</a:t>
            </a:r>
          </a:p>
        </p:txBody>
      </p:sp>
      <p:sp>
        <p:nvSpPr>
          <p:cNvPr id="10" name="9 Rectángulo redondeado"/>
          <p:cNvSpPr/>
          <p:nvPr/>
        </p:nvSpPr>
        <p:spPr bwMode="auto">
          <a:xfrm>
            <a:off x="3077298" y="5733256"/>
            <a:ext cx="4951086" cy="506069"/>
          </a:xfrm>
          <a:prstGeom prst="roundRect">
            <a:avLst/>
          </a:prstGeom>
          <a:solidFill>
            <a:schemeClr val="accent2"/>
          </a:solidFill>
          <a:ln>
            <a:headEnd type="none" w="med" len="med"/>
            <a:tailEnd type="none" w="med" len="med"/>
          </a:ln>
          <a:effectLst/>
        </p:spPr>
        <p:style>
          <a:lnRef idx="0">
            <a:schemeClr val="accent5"/>
          </a:lnRef>
          <a:fillRef idx="3">
            <a:schemeClr val="accent5"/>
          </a:fillRef>
          <a:effectRef idx="3">
            <a:schemeClr val="accent5"/>
          </a:effectRef>
          <a:fontRef idx="minor">
            <a:schemeClr val="lt1"/>
          </a:fontRef>
        </p:style>
        <p:txBody>
          <a:bodyPr/>
          <a:lstStyle/>
          <a:p>
            <a:pPr indent="182563" algn="ctr">
              <a:defRPr/>
            </a:pPr>
            <a:r>
              <a:rPr lang="es-ES" sz="2400" b="1" dirty="0">
                <a:solidFill>
                  <a:srgbClr val="FFFFFF"/>
                </a:solidFill>
                <a:latin typeface="Tahoma" pitchFamily="34" charset="0"/>
                <a:cs typeface="Tahoma" pitchFamily="34" charset="0"/>
              </a:rPr>
              <a:t>Información del INEGI</a:t>
            </a:r>
          </a:p>
        </p:txBody>
      </p:sp>
      <p:sp>
        <p:nvSpPr>
          <p:cNvPr id="11" name="10 Rectángulo redondeado"/>
          <p:cNvSpPr/>
          <p:nvPr/>
        </p:nvSpPr>
        <p:spPr bwMode="auto">
          <a:xfrm>
            <a:off x="3059832" y="4203056"/>
            <a:ext cx="4951086" cy="1098152"/>
          </a:xfrm>
          <a:prstGeom prst="roundRect">
            <a:avLst/>
          </a:prstGeom>
          <a:solidFill>
            <a:srgbClr val="00A94F"/>
          </a:solidFill>
          <a:ln w="9525" cap="flat" cmpd="sng" algn="ctr">
            <a:noFill/>
            <a:prstDash val="solid"/>
            <a:round/>
            <a:headEnd type="none" w="med" len="med"/>
            <a:tailEnd type="none" w="med" len="med"/>
          </a:ln>
          <a:effectLst/>
          <a:scene3d>
            <a:camera prst="orthographicFront">
              <a:rot lat="0" lon="0" rev="0"/>
            </a:camera>
            <a:lightRig rig="contrasting" dir="t">
              <a:rot lat="0" lon="0" rev="1500000"/>
            </a:lightRig>
          </a:scene3d>
          <a:sp3d prstMaterial="metal"/>
        </p:spPr>
        <p:txBody>
          <a:bodyPr/>
          <a:lstStyle/>
          <a:p>
            <a:pPr indent="182563" algn="ctr" eaLnBrk="0" hangingPunct="0">
              <a:defRPr/>
            </a:pPr>
            <a:r>
              <a:rPr lang="es-MX" sz="2000" b="1" dirty="0">
                <a:solidFill>
                  <a:srgbClr val="FFFFFF"/>
                </a:solidFill>
                <a:latin typeface="Tahoma" pitchFamily="34" charset="0"/>
                <a:cs typeface="Tahoma" pitchFamily="34" charset="0"/>
              </a:rPr>
              <a:t>Periodicidad</a:t>
            </a:r>
          </a:p>
          <a:p>
            <a:pPr indent="182563" eaLnBrk="0" hangingPunct="0">
              <a:defRPr/>
            </a:pPr>
            <a:r>
              <a:rPr lang="es-MX" dirty="0">
                <a:solidFill>
                  <a:srgbClr val="FFFFFF"/>
                </a:solidFill>
                <a:latin typeface="Tahoma" pitchFamily="34" charset="0"/>
                <a:cs typeface="Tahoma" pitchFamily="34" charset="0"/>
              </a:rPr>
              <a:t>Entidades federativas:               2 años</a:t>
            </a:r>
          </a:p>
          <a:p>
            <a:pPr indent="182563" eaLnBrk="0" hangingPunct="0">
              <a:defRPr/>
            </a:pPr>
            <a:r>
              <a:rPr lang="es-MX" dirty="0">
                <a:solidFill>
                  <a:srgbClr val="FFFFFF"/>
                </a:solidFill>
                <a:latin typeface="Tahoma" pitchFamily="34" charset="0"/>
                <a:cs typeface="Tahoma" pitchFamily="34" charset="0"/>
              </a:rPr>
              <a:t>Municipios:                              5 años</a:t>
            </a:r>
          </a:p>
          <a:p>
            <a:pPr indent="182563" eaLnBrk="0" hangingPunct="0">
              <a:defRPr/>
            </a:pPr>
            <a:endParaRPr lang="es-ES" b="1"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20935995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CuadroTexto"/>
          <p:cNvSpPr txBox="1"/>
          <p:nvPr/>
        </p:nvSpPr>
        <p:spPr>
          <a:xfrm>
            <a:off x="2106613" y="404813"/>
            <a:ext cx="6696075" cy="615950"/>
          </a:xfrm>
          <a:prstGeom prst="rect">
            <a:avLst/>
          </a:prstGeom>
          <a:noFill/>
          <a:ln w="22225" cap="rnd">
            <a:noFill/>
          </a:ln>
        </p:spPr>
        <p:txBody>
          <a:bodyPr>
            <a:spAutoFit/>
          </a:bodyPr>
          <a:lstStyle/>
          <a:p>
            <a:pPr algn="just" fontAlgn="auto">
              <a:spcBef>
                <a:spcPts val="0"/>
              </a:spcBef>
              <a:spcAft>
                <a:spcPts val="0"/>
              </a:spcAft>
              <a:defRPr/>
            </a:pPr>
            <a:r>
              <a:rPr lang="es-MX" b="1" cap="small" dirty="0">
                <a:solidFill>
                  <a:srgbClr val="1F497D"/>
                </a:solidFill>
                <a:latin typeface="Futura Lt" pitchFamily="34" charset="0"/>
              </a:rPr>
              <a:t>Indicadores complementarios de desarrollo social</a:t>
            </a:r>
          </a:p>
          <a:p>
            <a:pPr algn="just" fontAlgn="auto">
              <a:spcBef>
                <a:spcPts val="0"/>
              </a:spcBef>
              <a:spcAft>
                <a:spcPts val="0"/>
              </a:spcAft>
              <a:defRPr/>
            </a:pPr>
            <a:r>
              <a:rPr lang="es-MX" sz="1600" cap="small" dirty="0">
                <a:solidFill>
                  <a:srgbClr val="1F497D"/>
                </a:solidFill>
                <a:latin typeface="Futura Lt" pitchFamily="34" charset="0"/>
              </a:rPr>
              <a:t>Salud: Razón de Mortalidad Materna, México, 1990-2010</a:t>
            </a:r>
          </a:p>
        </p:txBody>
      </p:sp>
      <p:sp>
        <p:nvSpPr>
          <p:cNvPr id="48131" name="Rectangle 12"/>
          <p:cNvSpPr>
            <a:spLocks noChangeArrowheads="1"/>
          </p:cNvSpPr>
          <p:nvPr/>
        </p:nvSpPr>
        <p:spPr bwMode="auto">
          <a:xfrm>
            <a:off x="0" y="6540500"/>
            <a:ext cx="91440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nchor="ctr">
            <a:spAutoFit/>
          </a:bodyPr>
          <a:lstStyle/>
          <a:p>
            <a:pPr algn="ctr" eaLnBrk="0" hangingPunct="0"/>
            <a:r>
              <a:rPr lang="es-MX" sz="900" b="1" dirty="0">
                <a:solidFill>
                  <a:prstClr val="white"/>
                </a:solidFill>
                <a:cs typeface="Arial" charset="0"/>
              </a:rPr>
              <a:t>Fuente: </a:t>
            </a:r>
            <a:r>
              <a:rPr lang="es-MX" sz="900" dirty="0">
                <a:solidFill>
                  <a:prstClr val="white"/>
                </a:solidFill>
                <a:cs typeface="Arial" charset="0"/>
              </a:rPr>
              <a:t>Sistema de Información de los Objetivos de Desarrollo del </a:t>
            </a:r>
            <a:r>
              <a:rPr lang="es-MX" sz="900" dirty="0" smtClean="0">
                <a:solidFill>
                  <a:prstClr val="white"/>
                </a:solidFill>
                <a:cs typeface="Arial" charset="0"/>
              </a:rPr>
              <a:t>Milenio.</a:t>
            </a:r>
            <a:endParaRPr lang="es-ES" sz="900" u="sng" dirty="0">
              <a:solidFill>
                <a:prstClr val="white"/>
              </a:solidFill>
              <a:cs typeface="Arial" charset="0"/>
            </a:endParaRPr>
          </a:p>
        </p:txBody>
      </p:sp>
      <p:pic>
        <p:nvPicPr>
          <p:cNvPr id="4813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196975"/>
            <a:ext cx="8207375" cy="482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2 Conector recto"/>
          <p:cNvCxnSpPr/>
          <p:nvPr/>
        </p:nvCxnSpPr>
        <p:spPr>
          <a:xfrm>
            <a:off x="1709738" y="6223000"/>
            <a:ext cx="50323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8134" name="3 CuadroTexto"/>
          <p:cNvSpPr txBox="1">
            <a:spLocks noChangeArrowheads="1"/>
          </p:cNvSpPr>
          <p:nvPr/>
        </p:nvSpPr>
        <p:spPr bwMode="auto">
          <a:xfrm>
            <a:off x="2357438" y="6078538"/>
            <a:ext cx="60309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ap="rnd">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900" b="1">
                <a:solidFill>
                  <a:srgbClr val="1F497D"/>
                </a:solidFill>
              </a:rPr>
              <a:t>Razón de Mortalidad Materna (defunciones por cada 100 mil nacidos vivos estimados)</a:t>
            </a:r>
          </a:p>
        </p:txBody>
      </p:sp>
      <p:cxnSp>
        <p:nvCxnSpPr>
          <p:cNvPr id="8" name="7 Conector recto"/>
          <p:cNvCxnSpPr/>
          <p:nvPr/>
        </p:nvCxnSpPr>
        <p:spPr>
          <a:xfrm>
            <a:off x="1709738" y="6381750"/>
            <a:ext cx="503237"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8136" name="8 CuadroTexto"/>
          <p:cNvSpPr txBox="1">
            <a:spLocks noChangeArrowheads="1"/>
          </p:cNvSpPr>
          <p:nvPr/>
        </p:nvSpPr>
        <p:spPr bwMode="auto">
          <a:xfrm>
            <a:off x="2357438" y="6237288"/>
            <a:ext cx="603091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ap="rnd">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MX" sz="900" b="1">
                <a:solidFill>
                  <a:srgbClr val="1F497D"/>
                </a:solidFill>
              </a:rPr>
              <a:t>Meta (Reducir, entre 1990 y 2015, la mortalidad materna en tres cuartas partes)</a:t>
            </a:r>
          </a:p>
        </p:txBody>
      </p:sp>
      <p:sp>
        <p:nvSpPr>
          <p:cNvPr id="10" name="9 CuadroTexto"/>
          <p:cNvSpPr txBox="1"/>
          <p:nvPr/>
        </p:nvSpPr>
        <p:spPr>
          <a:xfrm>
            <a:off x="193303" y="1988840"/>
            <a:ext cx="346249" cy="2830959"/>
          </a:xfrm>
          <a:prstGeom prst="rect">
            <a:avLst/>
          </a:prstGeom>
          <a:noFill/>
          <a:ln w="22225" cap="rnd">
            <a:noFill/>
          </a:ln>
        </p:spPr>
        <p:txBody>
          <a:bodyPr vert="vert270" anchor="ctr">
            <a:spAutoFit/>
          </a:bodyPr>
          <a:lstStyle/>
          <a:p>
            <a:pPr algn="ctr">
              <a:defRPr/>
            </a:pPr>
            <a:r>
              <a:rPr lang="es-MX" sz="1050" b="1" dirty="0">
                <a:solidFill>
                  <a:srgbClr val="4F81BD">
                    <a:lumMod val="75000"/>
                  </a:srgbClr>
                </a:solidFill>
              </a:rPr>
              <a:t>Porcentaje </a:t>
            </a:r>
          </a:p>
        </p:txBody>
      </p:sp>
      <p:sp>
        <p:nvSpPr>
          <p:cNvPr id="48138" name="4 CuadroTexto"/>
          <p:cNvSpPr txBox="1">
            <a:spLocks noChangeArrowheads="1"/>
          </p:cNvSpPr>
          <p:nvPr/>
        </p:nvSpPr>
        <p:spPr bwMode="auto">
          <a:xfrm>
            <a:off x="6372225" y="4581525"/>
            <a:ext cx="24479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ap="rnd">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MX" sz="1100" b="1">
                <a:solidFill>
                  <a:srgbClr val="00B050"/>
                </a:solidFill>
              </a:rPr>
              <a:t>22 defunciones maternas por cada 100 mil nacidos vivos</a:t>
            </a:r>
          </a:p>
        </p:txBody>
      </p:sp>
    </p:spTree>
    <p:extLst>
      <p:ext uri="{BB962C8B-B14F-4D97-AF65-F5344CB8AC3E}">
        <p14:creationId xmlns:p14="http://schemas.microsoft.com/office/powerpoint/2010/main" val="2640622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Rectángulo"/>
          <p:cNvSpPr>
            <a:spLocks noChangeArrowheads="1"/>
          </p:cNvSpPr>
          <p:nvPr/>
        </p:nvSpPr>
        <p:spPr bwMode="auto">
          <a:xfrm>
            <a:off x="250825" y="1026209"/>
            <a:ext cx="8641655" cy="542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lnSpc>
                <a:spcPts val="1700"/>
              </a:lnSpc>
              <a:spcAft>
                <a:spcPts val="1800"/>
              </a:spcAft>
              <a:buFont typeface="Wingdings" pitchFamily="2" charset="2"/>
              <a:buChar char="q"/>
            </a:pPr>
            <a:r>
              <a:rPr lang="es-MX" sz="1600" b="1" dirty="0" smtClean="0">
                <a:solidFill>
                  <a:schemeClr val="tx2"/>
                </a:solidFill>
                <a:latin typeface="Futura Lt"/>
              </a:rPr>
              <a:t>Oportunidades</a:t>
            </a:r>
            <a:r>
              <a:rPr lang="es-MX" sz="1600" dirty="0" smtClean="0">
                <a:solidFill>
                  <a:schemeClr val="tx2"/>
                </a:solidFill>
                <a:latin typeface="Futura Lt"/>
              </a:rPr>
              <a:t>: </a:t>
            </a:r>
          </a:p>
          <a:p>
            <a:pPr marL="742950" lvl="1" indent="-285750" algn="just">
              <a:lnSpc>
                <a:spcPts val="1700"/>
              </a:lnSpc>
              <a:spcAft>
                <a:spcPts val="1800"/>
              </a:spcAft>
              <a:buFont typeface="Wingdings" pitchFamily="2" charset="2"/>
              <a:buChar char="q"/>
            </a:pPr>
            <a:r>
              <a:rPr lang="es-MX" sz="1600" dirty="0" smtClean="0">
                <a:solidFill>
                  <a:schemeClr val="tx2"/>
                </a:solidFill>
                <a:latin typeface="Futura Lt"/>
              </a:rPr>
              <a:t>Niños y niñas ganan peso y talla, tienen mayor asistencia y menor deserción escolar en áreas rurales. </a:t>
            </a:r>
          </a:p>
          <a:p>
            <a:pPr marL="742950" lvl="1" indent="-285750" algn="just">
              <a:lnSpc>
                <a:spcPts val="1700"/>
              </a:lnSpc>
              <a:spcAft>
                <a:spcPts val="1800"/>
              </a:spcAft>
              <a:buFont typeface="Wingdings" pitchFamily="2" charset="2"/>
              <a:buChar char="q"/>
            </a:pPr>
            <a:r>
              <a:rPr lang="es-ES" sz="1600" dirty="0" smtClean="0">
                <a:solidFill>
                  <a:schemeClr val="tx2"/>
                </a:solidFill>
                <a:latin typeface="Futura Lt" pitchFamily="34" charset="0"/>
              </a:rPr>
              <a:t>No </a:t>
            </a:r>
            <a:r>
              <a:rPr lang="es-ES" sz="1600" dirty="0">
                <a:solidFill>
                  <a:schemeClr val="tx2"/>
                </a:solidFill>
                <a:latin typeface="Futura Lt" pitchFamily="34" charset="0"/>
              </a:rPr>
              <a:t>ha tenido un efecto importante en zonas urbanas. Se ha usado como un programa de protección ante coyunturas, pero no lo es. Se le han hecho cambios sin una lógica que preserve su objetivo original</a:t>
            </a:r>
            <a:r>
              <a:rPr lang="es-ES" sz="1600" dirty="0" smtClean="0">
                <a:solidFill>
                  <a:schemeClr val="tx2"/>
                </a:solidFill>
                <a:latin typeface="Futura Lt" pitchFamily="34" charset="0"/>
              </a:rPr>
              <a:t>. Necesario incrementar calidad educativa y de salud.</a:t>
            </a:r>
            <a:endParaRPr lang="es-MX" sz="1600" dirty="0" smtClean="0">
              <a:solidFill>
                <a:schemeClr val="tx2"/>
              </a:solidFill>
              <a:latin typeface="Futura Lt"/>
            </a:endParaRPr>
          </a:p>
          <a:p>
            <a:pPr marL="285750" indent="-285750" algn="just">
              <a:lnSpc>
                <a:spcPts val="1700"/>
              </a:lnSpc>
              <a:spcAft>
                <a:spcPts val="1800"/>
              </a:spcAft>
              <a:buFont typeface="Wingdings" pitchFamily="2" charset="2"/>
              <a:buChar char="q"/>
            </a:pPr>
            <a:r>
              <a:rPr lang="es-MX" sz="1600" b="1" dirty="0" smtClean="0">
                <a:solidFill>
                  <a:schemeClr val="tx2"/>
                </a:solidFill>
                <a:latin typeface="Futura Lt"/>
              </a:rPr>
              <a:t>Piso Firme</a:t>
            </a:r>
            <a:r>
              <a:rPr lang="es-MX" sz="1600" dirty="0" smtClean="0">
                <a:solidFill>
                  <a:schemeClr val="tx2"/>
                </a:solidFill>
                <a:latin typeface="Futura Lt"/>
              </a:rPr>
              <a:t>: </a:t>
            </a:r>
          </a:p>
          <a:p>
            <a:pPr marL="742950" lvl="1" indent="-285750" algn="just">
              <a:lnSpc>
                <a:spcPts val="1700"/>
              </a:lnSpc>
              <a:spcAft>
                <a:spcPts val="1800"/>
              </a:spcAft>
              <a:buFont typeface="Wingdings" pitchFamily="2" charset="2"/>
              <a:buChar char="q"/>
            </a:pPr>
            <a:r>
              <a:rPr lang="es-MX" sz="1600" dirty="0" smtClean="0">
                <a:solidFill>
                  <a:schemeClr val="tx2"/>
                </a:solidFill>
                <a:latin typeface="Futura Lt"/>
              </a:rPr>
              <a:t>Los niños tienen menos enfermedades gastrointestinales, mejor calidad de vida y menor pobreza. </a:t>
            </a:r>
          </a:p>
          <a:p>
            <a:pPr marL="742950" lvl="1" indent="-285750" algn="just">
              <a:lnSpc>
                <a:spcPts val="1700"/>
              </a:lnSpc>
              <a:spcAft>
                <a:spcPts val="1800"/>
              </a:spcAft>
              <a:buFont typeface="Wingdings" pitchFamily="2" charset="2"/>
              <a:buChar char="q"/>
            </a:pPr>
            <a:r>
              <a:rPr lang="es-MX" sz="1600" dirty="0" smtClean="0">
                <a:solidFill>
                  <a:schemeClr val="tx2"/>
                </a:solidFill>
                <a:latin typeface="Futura Lt"/>
              </a:rPr>
              <a:t>Es necesario fortalecer mejoras en muros, techos, hacinamiento.</a:t>
            </a:r>
          </a:p>
          <a:p>
            <a:pPr marL="285750" indent="-285750" algn="just">
              <a:lnSpc>
                <a:spcPts val="1700"/>
              </a:lnSpc>
              <a:spcAft>
                <a:spcPts val="1800"/>
              </a:spcAft>
              <a:buFont typeface="Wingdings" pitchFamily="2" charset="2"/>
              <a:buChar char="q"/>
            </a:pPr>
            <a:r>
              <a:rPr lang="es-MX" sz="1600" b="1" dirty="0" smtClean="0">
                <a:solidFill>
                  <a:schemeClr val="tx2"/>
                </a:solidFill>
                <a:latin typeface="Futura Lt"/>
              </a:rPr>
              <a:t>Seguro Popular</a:t>
            </a:r>
            <a:r>
              <a:rPr lang="es-MX" sz="1600" dirty="0" smtClean="0">
                <a:solidFill>
                  <a:schemeClr val="tx2"/>
                </a:solidFill>
                <a:latin typeface="Futura Lt"/>
              </a:rPr>
              <a:t>: </a:t>
            </a:r>
          </a:p>
          <a:p>
            <a:pPr marL="742950" lvl="1" indent="-285750" algn="just">
              <a:lnSpc>
                <a:spcPts val="1700"/>
              </a:lnSpc>
              <a:spcAft>
                <a:spcPts val="1800"/>
              </a:spcAft>
              <a:buFont typeface="Wingdings" pitchFamily="2" charset="2"/>
              <a:buChar char="q"/>
            </a:pPr>
            <a:r>
              <a:rPr lang="es-MX" sz="1600" dirty="0" smtClean="0">
                <a:solidFill>
                  <a:schemeClr val="tx2"/>
                </a:solidFill>
                <a:latin typeface="Futura Lt"/>
              </a:rPr>
              <a:t>Aumento de la cobertura de servicios de salud que reduce la pobreza. Menores gastos catastróficos en salud. </a:t>
            </a:r>
          </a:p>
          <a:p>
            <a:pPr marL="742950" lvl="1" indent="-285750" algn="just">
              <a:lnSpc>
                <a:spcPts val="1700"/>
              </a:lnSpc>
              <a:spcAft>
                <a:spcPts val="1800"/>
              </a:spcAft>
              <a:buFont typeface="Wingdings" pitchFamily="2" charset="2"/>
              <a:buChar char="q"/>
            </a:pPr>
            <a:r>
              <a:rPr lang="es-MX" sz="1600" dirty="0" smtClean="0">
                <a:solidFill>
                  <a:schemeClr val="tx2"/>
                </a:solidFill>
                <a:latin typeface="Futura Lt"/>
              </a:rPr>
              <a:t>Falta de transparencia en uso de los fondos a nivel estatal. Mejorar calidad en zonas marginadas.</a:t>
            </a:r>
          </a:p>
        </p:txBody>
      </p:sp>
      <p:sp>
        <p:nvSpPr>
          <p:cNvPr id="6" name="5 CuadroTexto"/>
          <p:cNvSpPr txBox="1"/>
          <p:nvPr/>
        </p:nvSpPr>
        <p:spPr>
          <a:xfrm>
            <a:off x="2106613" y="476250"/>
            <a:ext cx="6696075" cy="461963"/>
          </a:xfrm>
          <a:prstGeom prst="rect">
            <a:avLst/>
          </a:prstGeom>
          <a:noFill/>
          <a:ln w="22225" cap="rnd">
            <a:noFill/>
          </a:ln>
        </p:spPr>
        <p:txBody>
          <a:bodyPr>
            <a:spAutoFit/>
          </a:bodyPr>
          <a:lstStyle/>
          <a:p>
            <a:pPr algn="just" fontAlgn="auto">
              <a:spcBef>
                <a:spcPts val="0"/>
              </a:spcBef>
              <a:spcAft>
                <a:spcPts val="0"/>
              </a:spcAft>
              <a:defRPr/>
            </a:pPr>
            <a:r>
              <a:rPr lang="es-MX" sz="2400" b="1" cap="small" dirty="0" smtClean="0">
                <a:solidFill>
                  <a:schemeClr val="tx2"/>
                </a:solidFill>
                <a:latin typeface="Futura Lt" pitchFamily="34" charset="0"/>
              </a:rPr>
              <a:t>Programas Sociales </a:t>
            </a:r>
            <a:endParaRPr lang="es-MX" sz="2400" cap="small" dirty="0">
              <a:solidFill>
                <a:schemeClr val="tx2"/>
              </a:solidFill>
              <a:latin typeface="Futura Lt" pitchFamily="34" charset="0"/>
            </a:endParaRPr>
          </a:p>
        </p:txBody>
      </p:sp>
    </p:spTree>
    <p:extLst>
      <p:ext uri="{BB962C8B-B14F-4D97-AF65-F5344CB8AC3E}">
        <p14:creationId xmlns:p14="http://schemas.microsoft.com/office/powerpoint/2010/main" val="3424978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Rectángulo"/>
          <p:cNvSpPr>
            <a:spLocks noChangeArrowheads="1"/>
          </p:cNvSpPr>
          <p:nvPr/>
        </p:nvSpPr>
        <p:spPr bwMode="auto">
          <a:xfrm>
            <a:off x="250825" y="980728"/>
            <a:ext cx="8641655"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spcAft>
                <a:spcPts val="1800"/>
              </a:spcAft>
              <a:buFont typeface="Wingdings" pitchFamily="2" charset="2"/>
              <a:buChar char="q"/>
            </a:pPr>
            <a:r>
              <a:rPr lang="es-MX" sz="1600" b="1" dirty="0" smtClean="0">
                <a:solidFill>
                  <a:schemeClr val="tx2"/>
                </a:solidFill>
                <a:latin typeface="Futura Lt"/>
              </a:rPr>
              <a:t>Abasto Social de Leche: </a:t>
            </a:r>
          </a:p>
          <a:p>
            <a:pPr marL="742950" lvl="1" indent="-285750" algn="just">
              <a:spcAft>
                <a:spcPts val="1800"/>
              </a:spcAft>
              <a:buFont typeface="Wingdings" pitchFamily="2" charset="2"/>
              <a:buChar char="q"/>
            </a:pPr>
            <a:r>
              <a:rPr lang="es-MX" sz="1600" dirty="0" smtClean="0">
                <a:solidFill>
                  <a:schemeClr val="tx2"/>
                </a:solidFill>
                <a:latin typeface="Futura Lt"/>
              </a:rPr>
              <a:t>Reducción de anemia en niños y niñas con ingresos bajos.</a:t>
            </a:r>
          </a:p>
          <a:p>
            <a:pPr marL="742950" lvl="1" indent="-285750" algn="just">
              <a:spcAft>
                <a:spcPts val="1800"/>
              </a:spcAft>
              <a:buFont typeface="Wingdings" pitchFamily="2" charset="2"/>
              <a:buChar char="q"/>
            </a:pPr>
            <a:r>
              <a:rPr lang="es-MX" sz="1600" dirty="0" smtClean="0">
                <a:solidFill>
                  <a:schemeClr val="tx2"/>
                </a:solidFill>
                <a:latin typeface="Futura Lt"/>
              </a:rPr>
              <a:t>El programa no llega a las zonas con mayores problemas de desnutrición, pues se centra en zonas urbanas.</a:t>
            </a:r>
          </a:p>
          <a:p>
            <a:pPr marL="285750" indent="-285750" algn="just">
              <a:spcAft>
                <a:spcPts val="1800"/>
              </a:spcAft>
              <a:buFont typeface="Wingdings" pitchFamily="2" charset="2"/>
              <a:buChar char="q"/>
            </a:pPr>
            <a:r>
              <a:rPr lang="es-MX" sz="1600" b="1" dirty="0" smtClean="0">
                <a:solidFill>
                  <a:schemeClr val="tx2"/>
                </a:solidFill>
                <a:latin typeface="Futura Lt"/>
              </a:rPr>
              <a:t>Estancias Infantiles: </a:t>
            </a:r>
          </a:p>
          <a:p>
            <a:pPr marL="742950" lvl="1" indent="-285750" algn="just">
              <a:spcAft>
                <a:spcPts val="1800"/>
              </a:spcAft>
              <a:buFont typeface="Wingdings" pitchFamily="2" charset="2"/>
              <a:buChar char="q"/>
            </a:pPr>
            <a:r>
              <a:rPr lang="es-MX" sz="1600" dirty="0" smtClean="0">
                <a:solidFill>
                  <a:schemeClr val="tx2"/>
                </a:solidFill>
                <a:latin typeface="Futura Lt"/>
              </a:rPr>
              <a:t>Mayor participación laboral de las jefas de familias.</a:t>
            </a:r>
          </a:p>
          <a:p>
            <a:pPr marL="742950" lvl="1" indent="-285750" algn="just">
              <a:spcAft>
                <a:spcPts val="1800"/>
              </a:spcAft>
              <a:buFont typeface="Wingdings" pitchFamily="2" charset="2"/>
              <a:buChar char="q"/>
            </a:pPr>
            <a:r>
              <a:rPr lang="es-MX" sz="1600" dirty="0" smtClean="0">
                <a:solidFill>
                  <a:schemeClr val="tx2"/>
                </a:solidFill>
                <a:latin typeface="Futura Lt"/>
              </a:rPr>
              <a:t>Fortalecer el desarrollo integral de los infantes y poner especial atención en el cuidado de los niños</a:t>
            </a:r>
          </a:p>
          <a:p>
            <a:pPr marL="285750" indent="-285750" algn="just">
              <a:spcAft>
                <a:spcPts val="1800"/>
              </a:spcAft>
              <a:buFont typeface="Wingdings" pitchFamily="2" charset="2"/>
              <a:buChar char="q"/>
            </a:pPr>
            <a:r>
              <a:rPr lang="es-MX" sz="1600" b="1" dirty="0" smtClean="0">
                <a:solidFill>
                  <a:schemeClr val="tx2"/>
                </a:solidFill>
                <a:latin typeface="Futura Lt"/>
              </a:rPr>
              <a:t>Programa Alimentario: </a:t>
            </a:r>
          </a:p>
          <a:p>
            <a:pPr marL="742950" lvl="1" indent="-285750" algn="just">
              <a:spcAft>
                <a:spcPts val="1800"/>
              </a:spcAft>
              <a:buFont typeface="Wingdings" pitchFamily="2" charset="2"/>
              <a:buChar char="q"/>
            </a:pPr>
            <a:r>
              <a:rPr lang="es-MX" sz="1600" dirty="0" smtClean="0">
                <a:solidFill>
                  <a:schemeClr val="tx2"/>
                </a:solidFill>
                <a:latin typeface="Futura Lt"/>
              </a:rPr>
              <a:t>Aumento en la variedad de los alimentos</a:t>
            </a:r>
            <a:r>
              <a:rPr lang="es-MX" sz="1600" dirty="0">
                <a:solidFill>
                  <a:schemeClr val="tx2"/>
                </a:solidFill>
                <a:latin typeface="Futura Lt"/>
              </a:rPr>
              <a:t> </a:t>
            </a:r>
            <a:r>
              <a:rPr lang="es-MX" sz="1600" dirty="0" smtClean="0">
                <a:solidFill>
                  <a:schemeClr val="tx2"/>
                </a:solidFill>
                <a:latin typeface="Futura Lt"/>
              </a:rPr>
              <a:t>de familias con ingresos bajos.</a:t>
            </a:r>
          </a:p>
          <a:p>
            <a:pPr marL="742950" lvl="2" indent="-285750" algn="just">
              <a:spcAft>
                <a:spcPts val="1800"/>
              </a:spcAft>
              <a:buFont typeface="Wingdings" pitchFamily="2" charset="2"/>
              <a:buChar char="q"/>
            </a:pPr>
            <a:r>
              <a:rPr lang="es-ES" sz="1600" dirty="0" smtClean="0">
                <a:solidFill>
                  <a:schemeClr val="tx2"/>
                </a:solidFill>
                <a:latin typeface="Futura Lt" pitchFamily="34" charset="0"/>
              </a:rPr>
              <a:t>Ha </a:t>
            </a:r>
            <a:r>
              <a:rPr lang="es-ES" sz="1600" dirty="0">
                <a:solidFill>
                  <a:schemeClr val="tx2"/>
                </a:solidFill>
                <a:latin typeface="Futura Lt" pitchFamily="34" charset="0"/>
              </a:rPr>
              <a:t>sido muy pequeño y por tanto existe un porcentaje alto (aprox. 35%) de población con ingresos bajos, que no está cubierta por </a:t>
            </a:r>
            <a:r>
              <a:rPr lang="es-ES" sz="1600" dirty="0" smtClean="0">
                <a:solidFill>
                  <a:schemeClr val="tx2"/>
                </a:solidFill>
                <a:latin typeface="Futura Lt" pitchFamily="34" charset="0"/>
              </a:rPr>
              <a:t>este programa y por Oportunidades. </a:t>
            </a:r>
            <a:endParaRPr lang="es-MX" sz="1600" dirty="0" smtClean="0">
              <a:solidFill>
                <a:schemeClr val="tx2"/>
              </a:solidFill>
              <a:latin typeface="Futura Lt"/>
            </a:endParaRPr>
          </a:p>
        </p:txBody>
      </p:sp>
      <p:sp>
        <p:nvSpPr>
          <p:cNvPr id="6" name="5 CuadroTexto"/>
          <p:cNvSpPr txBox="1"/>
          <p:nvPr/>
        </p:nvSpPr>
        <p:spPr>
          <a:xfrm>
            <a:off x="2106613" y="476250"/>
            <a:ext cx="6696075" cy="461963"/>
          </a:xfrm>
          <a:prstGeom prst="rect">
            <a:avLst/>
          </a:prstGeom>
          <a:noFill/>
          <a:ln w="22225" cap="rnd">
            <a:noFill/>
          </a:ln>
        </p:spPr>
        <p:txBody>
          <a:bodyPr>
            <a:spAutoFit/>
          </a:bodyPr>
          <a:lstStyle/>
          <a:p>
            <a:pPr algn="just" fontAlgn="auto">
              <a:spcBef>
                <a:spcPts val="0"/>
              </a:spcBef>
              <a:spcAft>
                <a:spcPts val="0"/>
              </a:spcAft>
              <a:defRPr/>
            </a:pPr>
            <a:r>
              <a:rPr lang="es-MX" sz="2400" b="1" cap="small" dirty="0" smtClean="0">
                <a:solidFill>
                  <a:schemeClr val="tx2"/>
                </a:solidFill>
                <a:latin typeface="Futura Lt" pitchFamily="34" charset="0"/>
              </a:rPr>
              <a:t>Programas Sociales </a:t>
            </a:r>
            <a:endParaRPr lang="es-MX" sz="2400" cap="small" dirty="0">
              <a:solidFill>
                <a:schemeClr val="tx2"/>
              </a:solidFill>
              <a:latin typeface="Futura Lt" pitchFamily="34" charset="0"/>
            </a:endParaRPr>
          </a:p>
        </p:txBody>
      </p:sp>
    </p:spTree>
    <p:extLst>
      <p:ext uri="{BB962C8B-B14F-4D97-AF65-F5344CB8AC3E}">
        <p14:creationId xmlns:p14="http://schemas.microsoft.com/office/powerpoint/2010/main" val="3226897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123728" y="508610"/>
            <a:ext cx="6048672" cy="400110"/>
          </a:xfrm>
          <a:prstGeom prst="rect">
            <a:avLst/>
          </a:prstGeom>
          <a:noFill/>
          <a:ln w="22225" cap="rnd">
            <a:noFill/>
          </a:ln>
        </p:spPr>
        <p:txBody>
          <a:bodyPr wrap="square" rtlCol="0">
            <a:spAutoFit/>
          </a:bodyPr>
          <a:lstStyle/>
          <a:p>
            <a:pPr algn="just" fontAlgn="auto">
              <a:spcBef>
                <a:spcPts val="0"/>
              </a:spcBef>
              <a:spcAft>
                <a:spcPts val="0"/>
              </a:spcAft>
            </a:pPr>
            <a:r>
              <a:rPr lang="es-MX" sz="2000" b="1" cap="small" dirty="0" smtClean="0">
                <a:solidFill>
                  <a:prstClr val="white">
                    <a:lumMod val="50000"/>
                  </a:prstClr>
                </a:solidFill>
                <a:latin typeface="Futura Lt" pitchFamily="34" charset="0"/>
              </a:rPr>
              <a:t> </a:t>
            </a:r>
          </a:p>
        </p:txBody>
      </p:sp>
      <p:sp>
        <p:nvSpPr>
          <p:cNvPr id="5" name="4 CuadroTexto"/>
          <p:cNvSpPr txBox="1"/>
          <p:nvPr/>
        </p:nvSpPr>
        <p:spPr>
          <a:xfrm>
            <a:off x="6444208" y="1700808"/>
            <a:ext cx="2700808" cy="4298394"/>
          </a:xfrm>
          <a:prstGeom prst="roundRect">
            <a:avLst/>
          </a:prstGeom>
          <a:noFill/>
          <a:ln w="22225" cap="rnd">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just" fontAlgn="auto">
              <a:spcBef>
                <a:spcPts val="0"/>
              </a:spcBef>
              <a:spcAft>
                <a:spcPts val="0"/>
              </a:spcAft>
            </a:pPr>
            <a:r>
              <a:rPr lang="es-ES" sz="1400" b="1" dirty="0" smtClean="0">
                <a:solidFill>
                  <a:srgbClr val="4F81BD"/>
                </a:solidFill>
                <a:latin typeface="Futura Lt"/>
              </a:rPr>
              <a:t>No reciben beneficios de la política social por causas relacionadas con:</a:t>
            </a:r>
          </a:p>
          <a:p>
            <a:pPr algn="just" fontAlgn="auto">
              <a:spcBef>
                <a:spcPts val="0"/>
              </a:spcBef>
              <a:spcAft>
                <a:spcPts val="0"/>
              </a:spcAft>
            </a:pPr>
            <a:endParaRPr lang="es-ES" sz="1400" b="1" dirty="0" smtClean="0">
              <a:solidFill>
                <a:srgbClr val="4F81BD"/>
              </a:solidFill>
              <a:latin typeface="Futura Lt"/>
            </a:endParaRPr>
          </a:p>
          <a:p>
            <a:pPr marL="342900" indent="-342900" algn="just" fontAlgn="auto">
              <a:spcBef>
                <a:spcPts val="0"/>
              </a:spcBef>
              <a:spcAft>
                <a:spcPts val="1200"/>
              </a:spcAft>
              <a:buFont typeface="+mj-lt"/>
              <a:buAutoNum type="arabicPeriod"/>
            </a:pPr>
            <a:r>
              <a:rPr lang="es-ES" sz="1400" b="1" dirty="0" smtClean="0">
                <a:solidFill>
                  <a:srgbClr val="4F81BD"/>
                </a:solidFill>
                <a:latin typeface="Futura Lt"/>
              </a:rPr>
              <a:t>Acceso a unidades de </a:t>
            </a:r>
            <a:r>
              <a:rPr lang="es-ES" sz="1400" b="1" dirty="0" smtClean="0">
                <a:solidFill>
                  <a:srgbClr val="00B050"/>
                </a:solidFill>
                <a:latin typeface="Futura Lt"/>
              </a:rPr>
              <a:t>salud</a:t>
            </a:r>
            <a:r>
              <a:rPr lang="es-ES" sz="1400" b="1" dirty="0" smtClean="0">
                <a:solidFill>
                  <a:srgbClr val="4F81BD"/>
                </a:solidFill>
                <a:latin typeface="Futura Lt"/>
              </a:rPr>
              <a:t> (</a:t>
            </a:r>
            <a:r>
              <a:rPr lang="es-ES" sz="1400" b="1" cap="small" dirty="0" smtClean="0">
                <a:solidFill>
                  <a:srgbClr val="4F81BD"/>
                </a:solidFill>
                <a:latin typeface="Futura Lt"/>
              </a:rPr>
              <a:t>Oportunidades</a:t>
            </a:r>
            <a:r>
              <a:rPr lang="es-ES" sz="1400" b="1" dirty="0" smtClean="0">
                <a:solidFill>
                  <a:srgbClr val="4F81BD"/>
                </a:solidFill>
                <a:latin typeface="Futura Lt"/>
              </a:rPr>
              <a:t>).</a:t>
            </a:r>
          </a:p>
          <a:p>
            <a:pPr marL="342900" indent="-342900" algn="just" fontAlgn="auto">
              <a:spcBef>
                <a:spcPts val="0"/>
              </a:spcBef>
              <a:spcAft>
                <a:spcPts val="1200"/>
              </a:spcAft>
              <a:buFont typeface="+mj-lt"/>
              <a:buAutoNum type="arabicPeriod"/>
            </a:pPr>
            <a:r>
              <a:rPr lang="es-ES" sz="1400" b="1" dirty="0" smtClean="0">
                <a:solidFill>
                  <a:srgbClr val="4F81BD"/>
                </a:solidFill>
                <a:latin typeface="Futura Lt"/>
              </a:rPr>
              <a:t>Las localidades son muy </a:t>
            </a:r>
            <a:r>
              <a:rPr lang="es-ES" sz="1400" b="1" dirty="0" smtClean="0">
                <a:solidFill>
                  <a:srgbClr val="00B050"/>
                </a:solidFill>
                <a:latin typeface="Futura Lt"/>
              </a:rPr>
              <a:t>pequeñas</a:t>
            </a:r>
            <a:r>
              <a:rPr lang="es-ES" sz="1400" b="1" dirty="0" smtClean="0">
                <a:solidFill>
                  <a:srgbClr val="4F81BD"/>
                </a:solidFill>
                <a:latin typeface="Futura Lt"/>
              </a:rPr>
              <a:t> (&lt;50 </a:t>
            </a:r>
            <a:r>
              <a:rPr lang="es-ES" sz="1400" b="1" dirty="0" err="1" smtClean="0">
                <a:solidFill>
                  <a:srgbClr val="4F81BD"/>
                </a:solidFill>
                <a:latin typeface="Futura Lt"/>
              </a:rPr>
              <a:t>habs</a:t>
            </a:r>
            <a:r>
              <a:rPr lang="es-ES" sz="1400" b="1" dirty="0" smtClean="0">
                <a:solidFill>
                  <a:srgbClr val="4F81BD"/>
                </a:solidFill>
                <a:latin typeface="Futura Lt"/>
              </a:rPr>
              <a:t>.), </a:t>
            </a:r>
            <a:r>
              <a:rPr lang="es-ES" sz="1400" b="1" dirty="0" smtClean="0">
                <a:solidFill>
                  <a:srgbClr val="00B050"/>
                </a:solidFill>
                <a:latin typeface="Futura Lt"/>
              </a:rPr>
              <a:t>dispersas</a:t>
            </a:r>
            <a:r>
              <a:rPr lang="es-ES" sz="1400" b="1" dirty="0" smtClean="0">
                <a:solidFill>
                  <a:srgbClr val="4F81BD"/>
                </a:solidFill>
                <a:latin typeface="Futura Lt"/>
              </a:rPr>
              <a:t> y “móviles” (“ranchos de agua”).</a:t>
            </a:r>
          </a:p>
          <a:p>
            <a:pPr marL="342900" indent="-342900" algn="just" fontAlgn="auto">
              <a:spcBef>
                <a:spcPts val="0"/>
              </a:spcBef>
              <a:spcAft>
                <a:spcPts val="1200"/>
              </a:spcAft>
              <a:buFont typeface="+mj-lt"/>
              <a:buAutoNum type="arabicPeriod"/>
            </a:pPr>
            <a:r>
              <a:rPr lang="es-ES" sz="1400" b="1" dirty="0" smtClean="0">
                <a:solidFill>
                  <a:srgbClr val="4F81BD"/>
                </a:solidFill>
                <a:latin typeface="Futura Lt"/>
              </a:rPr>
              <a:t>Motivos </a:t>
            </a:r>
            <a:r>
              <a:rPr lang="es-ES" sz="1400" b="1" dirty="0" smtClean="0">
                <a:solidFill>
                  <a:srgbClr val="00B050"/>
                </a:solidFill>
                <a:latin typeface="Futura Lt"/>
              </a:rPr>
              <a:t>administrativos</a:t>
            </a:r>
            <a:r>
              <a:rPr lang="es-ES" sz="1400" b="1" dirty="0" smtClean="0">
                <a:solidFill>
                  <a:srgbClr val="4F81BD"/>
                </a:solidFill>
                <a:latin typeface="Futura Lt"/>
              </a:rPr>
              <a:t> (diferencias en catalogo </a:t>
            </a:r>
            <a:r>
              <a:rPr lang="es-ES" sz="1400" b="1" cap="small" dirty="0" smtClean="0">
                <a:solidFill>
                  <a:srgbClr val="4F81BD"/>
                </a:solidFill>
                <a:latin typeface="Futura Lt"/>
              </a:rPr>
              <a:t>INEGI-Oportunidades</a:t>
            </a:r>
            <a:r>
              <a:rPr lang="es-ES" sz="1400" b="1" dirty="0" smtClean="0">
                <a:solidFill>
                  <a:srgbClr val="4F81BD"/>
                </a:solidFill>
                <a:latin typeface="Futura Lt"/>
              </a:rPr>
              <a:t>).</a:t>
            </a:r>
            <a:endParaRPr lang="es-MX" sz="1400" b="1" dirty="0" smtClean="0">
              <a:solidFill>
                <a:srgbClr val="4F81BD"/>
              </a:solidFill>
              <a:latin typeface="Futura Lt"/>
            </a:endParaRPr>
          </a:p>
        </p:txBody>
      </p:sp>
      <p:pic>
        <p:nvPicPr>
          <p:cNvPr id="1026" name="Picture 2"/>
          <p:cNvPicPr>
            <a:picLocks noChangeAspect="1" noChangeArrowheads="1"/>
          </p:cNvPicPr>
          <p:nvPr/>
        </p:nvPicPr>
        <p:blipFill>
          <a:blip r:embed="rId2" cstate="print"/>
          <a:srcRect/>
          <a:stretch>
            <a:fillRect/>
          </a:stretch>
        </p:blipFill>
        <p:spPr bwMode="auto">
          <a:xfrm>
            <a:off x="107504" y="1196752"/>
            <a:ext cx="6480720" cy="5112568"/>
          </a:xfrm>
          <a:prstGeom prst="roundRect">
            <a:avLst/>
          </a:prstGeom>
          <a:noFill/>
          <a:ln w="28575">
            <a:solidFill>
              <a:srgbClr val="00B050"/>
            </a:solidFill>
            <a:miter lim="800000"/>
            <a:headEnd/>
            <a:tailEnd/>
          </a:ln>
          <a:effectLst/>
        </p:spPr>
      </p:pic>
      <p:sp>
        <p:nvSpPr>
          <p:cNvPr id="7" name="6 CuadroTexto"/>
          <p:cNvSpPr txBox="1"/>
          <p:nvPr/>
        </p:nvSpPr>
        <p:spPr>
          <a:xfrm>
            <a:off x="2123728" y="406405"/>
            <a:ext cx="6696075" cy="646331"/>
          </a:xfrm>
          <a:prstGeom prst="rect">
            <a:avLst/>
          </a:prstGeom>
          <a:noFill/>
          <a:ln w="22225" cap="rnd">
            <a:noFill/>
          </a:ln>
        </p:spPr>
        <p:txBody>
          <a:bodyPr>
            <a:spAutoFit/>
          </a:bodyPr>
          <a:lstStyle/>
          <a:p>
            <a:pPr algn="just" fontAlgn="auto">
              <a:spcBef>
                <a:spcPts val="0"/>
              </a:spcBef>
              <a:spcAft>
                <a:spcPts val="0"/>
              </a:spcAft>
              <a:defRPr/>
            </a:pPr>
            <a:r>
              <a:rPr lang="es-MX" b="1" cap="small" dirty="0" smtClean="0">
                <a:solidFill>
                  <a:srgbClr val="1F497D"/>
                </a:solidFill>
                <a:latin typeface="Futura Lt" pitchFamily="34" charset="0"/>
              </a:rPr>
              <a:t>Hogares no atendidos ni por el programa oportunidades ni por el programa de apoyo alimentario (PAL) 2010</a:t>
            </a:r>
            <a:endParaRPr lang="es-MX" b="1" cap="small" dirty="0">
              <a:solidFill>
                <a:srgbClr val="1F497D"/>
              </a:solidFill>
              <a:latin typeface="Futura Lt" pitchFamily="34" charset="0"/>
            </a:endParaRPr>
          </a:p>
        </p:txBody>
      </p:sp>
    </p:spTree>
    <p:extLst>
      <p:ext uri="{BB962C8B-B14F-4D97-AF65-F5344CB8AC3E}">
        <p14:creationId xmlns:p14="http://schemas.microsoft.com/office/powerpoint/2010/main" val="157969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mph" presetSubtype="0" fill="hold" grpId="0" nodeType="withEffect">
                                  <p:stCondLst>
                                    <p:cond delay="0"/>
                                  </p:stCondLst>
                                  <p:iterate type="lt">
                                    <p:tmPct val="0"/>
                                  </p:iterate>
                                  <p:childTnLst>
                                    <p:anim calcmode="discrete" valueType="str">
                                      <p:cBhvr override="childStyle">
                                        <p:cTn id="6" dur="2000" fill="hold"/>
                                        <p:tgtEl>
                                          <p:spTgt spid="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Rectángulo"/>
          <p:cNvSpPr>
            <a:spLocks noChangeArrowheads="1"/>
          </p:cNvSpPr>
          <p:nvPr/>
        </p:nvSpPr>
        <p:spPr bwMode="auto">
          <a:xfrm>
            <a:off x="250825" y="1443548"/>
            <a:ext cx="864165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spcAft>
                <a:spcPts val="1800"/>
              </a:spcAft>
              <a:buFont typeface="Wingdings" pitchFamily="2" charset="2"/>
              <a:buChar char="q"/>
            </a:pPr>
            <a:r>
              <a:rPr lang="es-ES" dirty="0" smtClean="0">
                <a:solidFill>
                  <a:schemeClr val="tx2"/>
                </a:solidFill>
                <a:latin typeface="Futura Lt" pitchFamily="34" charset="0"/>
              </a:rPr>
              <a:t>Resultados de programas:</a:t>
            </a:r>
          </a:p>
          <a:p>
            <a:pPr marL="742950" lvl="1" indent="-285750" algn="just">
              <a:spcAft>
                <a:spcPts val="1800"/>
              </a:spcAft>
              <a:buFont typeface="Wingdings" pitchFamily="2" charset="2"/>
              <a:buChar char="q"/>
            </a:pPr>
            <a:r>
              <a:rPr lang="es-ES" b="1" dirty="0" err="1" smtClean="0">
                <a:solidFill>
                  <a:schemeClr val="tx2"/>
                </a:solidFill>
                <a:latin typeface="Futura Lt" pitchFamily="34" charset="0"/>
              </a:rPr>
              <a:t>Procampo</a:t>
            </a:r>
            <a:r>
              <a:rPr lang="es-ES" dirty="0" smtClean="0">
                <a:solidFill>
                  <a:schemeClr val="tx2"/>
                </a:solidFill>
                <a:latin typeface="Futura Lt" pitchFamily="34" charset="0"/>
              </a:rPr>
              <a:t> es una </a:t>
            </a:r>
            <a:r>
              <a:rPr lang="es-ES" b="1" dirty="0" smtClean="0">
                <a:solidFill>
                  <a:schemeClr val="tx2"/>
                </a:solidFill>
                <a:latin typeface="Futura Lt" pitchFamily="34" charset="0"/>
              </a:rPr>
              <a:t>mezcla poco clara </a:t>
            </a:r>
            <a:r>
              <a:rPr lang="es-ES" dirty="0" smtClean="0">
                <a:solidFill>
                  <a:schemeClr val="tx2"/>
                </a:solidFill>
                <a:latin typeface="Futura Lt" pitchFamily="34" charset="0"/>
              </a:rPr>
              <a:t>de compensación a productores por la eliminación de subsidios y de apoyo al ingreso de población en pobreza.</a:t>
            </a:r>
          </a:p>
          <a:p>
            <a:pPr marL="742950" lvl="1" indent="-285750" algn="just">
              <a:spcAft>
                <a:spcPts val="1800"/>
              </a:spcAft>
              <a:buFont typeface="Wingdings" pitchFamily="2" charset="2"/>
              <a:buChar char="q"/>
            </a:pPr>
            <a:r>
              <a:rPr lang="es-ES" dirty="0" smtClean="0">
                <a:solidFill>
                  <a:schemeClr val="tx2"/>
                </a:solidFill>
                <a:latin typeface="Futura Lt" pitchFamily="34" charset="0"/>
              </a:rPr>
              <a:t>Los programas de microcréditos (25 a nivel federal) </a:t>
            </a:r>
            <a:r>
              <a:rPr lang="es-ES" b="1" dirty="0" smtClean="0">
                <a:solidFill>
                  <a:schemeClr val="tx2"/>
                </a:solidFill>
                <a:latin typeface="Futura Lt" pitchFamily="34" charset="0"/>
              </a:rPr>
              <a:t>no han tenido resultados claros</a:t>
            </a:r>
            <a:r>
              <a:rPr lang="es-ES" dirty="0" smtClean="0">
                <a:solidFill>
                  <a:schemeClr val="tx2"/>
                </a:solidFill>
                <a:latin typeface="Futura Lt" pitchFamily="34" charset="0"/>
              </a:rPr>
              <a:t> respecto a la generación de ingreso y la ocupación.</a:t>
            </a:r>
          </a:p>
          <a:p>
            <a:pPr marL="742950" lvl="1" indent="-285750" algn="just">
              <a:spcAft>
                <a:spcPts val="1800"/>
              </a:spcAft>
              <a:buFont typeface="Wingdings" pitchFamily="2" charset="2"/>
              <a:buChar char="q"/>
            </a:pPr>
            <a:r>
              <a:rPr lang="es-ES" dirty="0" smtClean="0">
                <a:solidFill>
                  <a:schemeClr val="tx2"/>
                </a:solidFill>
                <a:latin typeface="Futura Lt" pitchFamily="34" charset="0"/>
              </a:rPr>
              <a:t>El </a:t>
            </a:r>
            <a:r>
              <a:rPr lang="es-ES" b="1" dirty="0">
                <a:solidFill>
                  <a:schemeClr val="tx2"/>
                </a:solidFill>
                <a:latin typeface="Futura Lt" pitchFamily="34" charset="0"/>
              </a:rPr>
              <a:t>Programa Especial Concurrente (para áreas rurales y el campo) </a:t>
            </a:r>
            <a:r>
              <a:rPr lang="es-ES" dirty="0">
                <a:solidFill>
                  <a:schemeClr val="tx2"/>
                </a:solidFill>
                <a:latin typeface="Futura Lt" pitchFamily="34" charset="0"/>
              </a:rPr>
              <a:t>es una amalgama descoordinada y sin lógica de programas presupuestarios. Los grupos con menos ingreso han sido los menos beneficiados. </a:t>
            </a:r>
            <a:endParaRPr lang="es-ES" dirty="0" smtClean="0">
              <a:solidFill>
                <a:schemeClr val="tx2"/>
              </a:solidFill>
              <a:latin typeface="Futura Lt" pitchFamily="34" charset="0"/>
            </a:endParaRPr>
          </a:p>
          <a:p>
            <a:pPr marL="742950" lvl="1" indent="-285750" algn="just">
              <a:spcAft>
                <a:spcPts val="1800"/>
              </a:spcAft>
              <a:buFont typeface="Wingdings" pitchFamily="2" charset="2"/>
              <a:buChar char="q"/>
            </a:pPr>
            <a:r>
              <a:rPr lang="es-ES" dirty="0" smtClean="0">
                <a:solidFill>
                  <a:schemeClr val="tx2"/>
                </a:solidFill>
                <a:latin typeface="Futura Lt" pitchFamily="34" charset="0"/>
              </a:rPr>
              <a:t>No se puede decir prácticamente nada de la eficacia de programas estatales o locales pues en general </a:t>
            </a:r>
            <a:r>
              <a:rPr lang="es-ES" b="1" dirty="0" smtClean="0">
                <a:solidFill>
                  <a:schemeClr val="tx2"/>
                </a:solidFill>
                <a:latin typeface="Futura Lt" pitchFamily="34" charset="0"/>
              </a:rPr>
              <a:t>no hay información al respecto.</a:t>
            </a:r>
            <a:endParaRPr lang="es-ES" b="1" dirty="0">
              <a:solidFill>
                <a:schemeClr val="tx2"/>
              </a:solidFill>
              <a:latin typeface="Futura Lt" pitchFamily="34" charset="0"/>
            </a:endParaRPr>
          </a:p>
        </p:txBody>
      </p:sp>
      <p:sp>
        <p:nvSpPr>
          <p:cNvPr id="6" name="5 CuadroTexto"/>
          <p:cNvSpPr txBox="1"/>
          <p:nvPr/>
        </p:nvSpPr>
        <p:spPr>
          <a:xfrm>
            <a:off x="2106613" y="476250"/>
            <a:ext cx="6696075" cy="461963"/>
          </a:xfrm>
          <a:prstGeom prst="rect">
            <a:avLst/>
          </a:prstGeom>
          <a:noFill/>
          <a:ln w="22225" cap="rnd">
            <a:noFill/>
          </a:ln>
        </p:spPr>
        <p:txBody>
          <a:bodyPr>
            <a:spAutoFit/>
          </a:bodyPr>
          <a:lstStyle/>
          <a:p>
            <a:pPr algn="just" fontAlgn="auto">
              <a:spcBef>
                <a:spcPts val="0"/>
              </a:spcBef>
              <a:spcAft>
                <a:spcPts val="0"/>
              </a:spcAft>
              <a:defRPr/>
            </a:pPr>
            <a:r>
              <a:rPr lang="es-MX" sz="2400" b="1" cap="small" dirty="0" smtClean="0">
                <a:solidFill>
                  <a:schemeClr val="tx2"/>
                </a:solidFill>
                <a:latin typeface="Futura Lt" pitchFamily="34" charset="0"/>
              </a:rPr>
              <a:t>Programas sociales </a:t>
            </a:r>
            <a:endParaRPr lang="es-MX" sz="2400" cap="small" dirty="0">
              <a:solidFill>
                <a:schemeClr val="tx2"/>
              </a:solidFill>
              <a:latin typeface="Futura Lt" pitchFamily="34" charset="0"/>
            </a:endParaRPr>
          </a:p>
        </p:txBody>
      </p:sp>
    </p:spTree>
    <p:extLst>
      <p:ext uri="{BB962C8B-B14F-4D97-AF65-F5344CB8AC3E}">
        <p14:creationId xmlns:p14="http://schemas.microsoft.com/office/powerpoint/2010/main" val="36716949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06613" y="467380"/>
            <a:ext cx="6696075" cy="461665"/>
          </a:xfrm>
          <a:prstGeom prst="rect">
            <a:avLst/>
          </a:prstGeom>
          <a:noFill/>
          <a:ln w="22225" cap="rnd">
            <a:noFill/>
          </a:ln>
        </p:spPr>
        <p:txBody>
          <a:bodyPr>
            <a:spAutoFit/>
          </a:bodyPr>
          <a:lstStyle/>
          <a:p>
            <a:pPr algn="just" fontAlgn="auto">
              <a:spcBef>
                <a:spcPts val="0"/>
              </a:spcBef>
              <a:spcAft>
                <a:spcPts val="0"/>
              </a:spcAft>
              <a:defRPr/>
            </a:pPr>
            <a:r>
              <a:rPr lang="es-ES" sz="2400" b="1" cap="small" dirty="0" smtClean="0">
                <a:solidFill>
                  <a:schemeClr val="tx2"/>
                </a:solidFill>
                <a:latin typeface="Futura Lt" pitchFamily="34" charset="0"/>
              </a:rPr>
              <a:t>¿Hacia dónde?</a:t>
            </a:r>
            <a:endParaRPr lang="es-MX" sz="2400" b="1" cap="small" dirty="0">
              <a:solidFill>
                <a:schemeClr val="tx2"/>
              </a:solidFill>
              <a:latin typeface="Futura Lt" pitchFamily="34" charset="0"/>
            </a:endParaRPr>
          </a:p>
        </p:txBody>
      </p:sp>
      <p:sp>
        <p:nvSpPr>
          <p:cNvPr id="4" name="3 CuadroTexto"/>
          <p:cNvSpPr txBox="1"/>
          <p:nvPr/>
        </p:nvSpPr>
        <p:spPr>
          <a:xfrm>
            <a:off x="251520" y="968816"/>
            <a:ext cx="8640960" cy="5047536"/>
          </a:xfrm>
          <a:prstGeom prst="rect">
            <a:avLst/>
          </a:prstGeom>
          <a:noFill/>
          <a:ln w="22225" cap="rnd">
            <a:noFill/>
          </a:ln>
        </p:spPr>
        <p:txBody>
          <a:bodyPr>
            <a:spAutoFit/>
          </a:bodyPr>
          <a:lstStyle/>
          <a:p>
            <a:pPr marL="342900" indent="-342900" algn="just">
              <a:spcAft>
                <a:spcPts val="1800"/>
              </a:spcAft>
              <a:buFont typeface="+mj-lt"/>
              <a:buAutoNum type="arabicPeriod"/>
              <a:defRPr/>
            </a:pPr>
            <a:r>
              <a:rPr lang="es-ES" sz="1700" dirty="0" smtClean="0">
                <a:solidFill>
                  <a:schemeClr val="tx2"/>
                </a:solidFill>
                <a:latin typeface="Futura Lt" pitchFamily="34" charset="0"/>
              </a:rPr>
              <a:t>Objetivo de la política de desarrollo social: </a:t>
            </a:r>
            <a:r>
              <a:rPr lang="es-ES" sz="1700" b="1" dirty="0" smtClean="0">
                <a:solidFill>
                  <a:schemeClr val="tx2"/>
                </a:solidFill>
                <a:latin typeface="Futura Lt" pitchFamily="34" charset="0"/>
              </a:rPr>
              <a:t>acceso efectivo a los derechos sociales, que son universales.</a:t>
            </a:r>
          </a:p>
          <a:p>
            <a:pPr marL="342900" indent="-342900" algn="just">
              <a:spcAft>
                <a:spcPts val="1800"/>
              </a:spcAft>
              <a:defRPr/>
            </a:pPr>
            <a:r>
              <a:rPr lang="es-ES" sz="1700" dirty="0" smtClean="0">
                <a:solidFill>
                  <a:schemeClr val="tx2"/>
                </a:solidFill>
                <a:latin typeface="Futura Lt" pitchFamily="34" charset="0"/>
              </a:rPr>
              <a:t>	Pero q</a:t>
            </a:r>
            <a:r>
              <a:rPr lang="es-ES" sz="1500" dirty="0" smtClean="0">
                <a:solidFill>
                  <a:schemeClr val="tx2"/>
                </a:solidFill>
                <a:latin typeface="Futura Lt" pitchFamily="34" charset="0"/>
              </a:rPr>
              <a:t>ue haya claridad legal sobre </a:t>
            </a:r>
            <a:r>
              <a:rPr lang="es-ES" sz="1500" b="1" dirty="0" smtClean="0">
                <a:solidFill>
                  <a:schemeClr val="tx2"/>
                </a:solidFill>
                <a:latin typeface="Futura Lt" pitchFamily="34" charset="0"/>
              </a:rPr>
              <a:t>los objetivos concretos</a:t>
            </a:r>
            <a:r>
              <a:rPr lang="es-ES" sz="1500" dirty="0" smtClean="0">
                <a:solidFill>
                  <a:schemeClr val="tx2"/>
                </a:solidFill>
                <a:latin typeface="Futura Lt" pitchFamily="34" charset="0"/>
              </a:rPr>
              <a:t> para cumplir con los derechos sociales de manera progresiva y ordenada y reducir el problema de judicialización.</a:t>
            </a:r>
          </a:p>
          <a:p>
            <a:pPr marL="342900" indent="-342900" algn="just">
              <a:spcAft>
                <a:spcPts val="1800"/>
              </a:spcAft>
              <a:defRPr/>
            </a:pPr>
            <a:r>
              <a:rPr lang="es-ES" sz="1500" dirty="0" smtClean="0">
                <a:solidFill>
                  <a:schemeClr val="tx2"/>
                </a:solidFill>
                <a:latin typeface="Futura Lt" pitchFamily="34" charset="0"/>
              </a:rPr>
              <a:t>	Contar con estrategias </a:t>
            </a:r>
            <a:r>
              <a:rPr lang="es-ES" sz="1500" b="1" dirty="0" smtClean="0">
                <a:solidFill>
                  <a:schemeClr val="tx2"/>
                </a:solidFill>
                <a:latin typeface="Futura Lt" pitchFamily="34" charset="0"/>
              </a:rPr>
              <a:t>universales</a:t>
            </a:r>
            <a:r>
              <a:rPr lang="es-ES" sz="1500" dirty="0" smtClean="0">
                <a:solidFill>
                  <a:schemeClr val="tx2"/>
                </a:solidFill>
                <a:latin typeface="Futura Lt" pitchFamily="34" charset="0"/>
              </a:rPr>
              <a:t>, pero que incluyan programas focalizados para cumplir con el acceso efectivo de todos los grupos.</a:t>
            </a:r>
          </a:p>
          <a:p>
            <a:pPr marL="342900" indent="-342900" algn="just">
              <a:spcAft>
                <a:spcPts val="1800"/>
              </a:spcAft>
              <a:buAutoNum type="arabicPeriod" startAt="2"/>
              <a:defRPr/>
            </a:pPr>
            <a:r>
              <a:rPr lang="es-ES" sz="1700" dirty="0" smtClean="0">
                <a:solidFill>
                  <a:schemeClr val="tx2"/>
                </a:solidFill>
                <a:latin typeface="Futura Lt" pitchFamily="34" charset="0"/>
              </a:rPr>
              <a:t>Dentro de esta lógica, el sistema de protección social deberá atender de manera </a:t>
            </a:r>
            <a:r>
              <a:rPr lang="es-ES" sz="1700" b="1" dirty="0" smtClean="0">
                <a:solidFill>
                  <a:schemeClr val="tx2"/>
                </a:solidFill>
                <a:latin typeface="Futura Lt" pitchFamily="34" charset="0"/>
              </a:rPr>
              <a:t>coordinada un conjunto de riesgos relevantes </a:t>
            </a:r>
            <a:r>
              <a:rPr lang="es-ES" sz="1700" dirty="0" smtClean="0">
                <a:solidFill>
                  <a:schemeClr val="tx2"/>
                </a:solidFill>
                <a:latin typeface="Futura Lt" pitchFamily="34" charset="0"/>
              </a:rPr>
              <a:t>que enfrenta la población. Se necesita una instancia de Protección Social que unifique y coordine.</a:t>
            </a:r>
          </a:p>
          <a:p>
            <a:pPr marL="342900" indent="-342900" algn="just">
              <a:spcAft>
                <a:spcPts val="1800"/>
              </a:spcAft>
              <a:buAutoNum type="arabicPeriod" startAt="2"/>
              <a:defRPr/>
            </a:pPr>
            <a:r>
              <a:rPr lang="es-ES" sz="1700" dirty="0" smtClean="0">
                <a:solidFill>
                  <a:schemeClr val="tx2"/>
                </a:solidFill>
                <a:latin typeface="Futura Lt" pitchFamily="34" charset="0"/>
              </a:rPr>
              <a:t>Crecimiento económico, </a:t>
            </a:r>
            <a:r>
              <a:rPr lang="es-ES" sz="1700" b="1" dirty="0" smtClean="0">
                <a:solidFill>
                  <a:schemeClr val="tx2"/>
                </a:solidFill>
                <a:latin typeface="Futura Lt" pitchFamily="34" charset="0"/>
              </a:rPr>
              <a:t>condición necesaria </a:t>
            </a:r>
            <a:r>
              <a:rPr lang="es-ES" sz="1700" dirty="0" smtClean="0">
                <a:solidFill>
                  <a:schemeClr val="tx2"/>
                </a:solidFill>
                <a:latin typeface="Futura Lt" pitchFamily="34" charset="0"/>
              </a:rPr>
              <a:t>para el cumplimiento de derechos sociales de forma eficiente y elevar el nivel de vida de la población. </a:t>
            </a:r>
          </a:p>
          <a:p>
            <a:pPr marL="342900" indent="-342900" algn="just">
              <a:spcAft>
                <a:spcPts val="1800"/>
              </a:spcAft>
              <a:buAutoNum type="arabicPeriod" startAt="2"/>
              <a:defRPr/>
            </a:pPr>
            <a:r>
              <a:rPr lang="es-ES" sz="1700" b="1" dirty="0" smtClean="0">
                <a:solidFill>
                  <a:schemeClr val="tx2"/>
                </a:solidFill>
                <a:latin typeface="Futura Lt" pitchFamily="34" charset="0"/>
              </a:rPr>
              <a:t>Evaluación objetiva y rigurosa </a:t>
            </a:r>
            <a:r>
              <a:rPr lang="es-ES" sz="1700" dirty="0" smtClean="0">
                <a:solidFill>
                  <a:schemeClr val="tx2"/>
                </a:solidFill>
                <a:latin typeface="Futura Lt" pitchFamily="34" charset="0"/>
              </a:rPr>
              <a:t>en gobiernos locales.</a:t>
            </a:r>
          </a:p>
          <a:p>
            <a:pPr algn="just">
              <a:spcAft>
                <a:spcPts val="1800"/>
              </a:spcAft>
              <a:defRPr/>
            </a:pPr>
            <a:r>
              <a:rPr lang="es-ES" sz="1700" dirty="0" smtClean="0">
                <a:solidFill>
                  <a:schemeClr val="tx2"/>
                </a:solidFill>
                <a:latin typeface="Futura Lt" pitchFamily="34" charset="0"/>
              </a:rPr>
              <a:t>La </a:t>
            </a:r>
            <a:r>
              <a:rPr lang="es-ES" sz="1700" b="1" dirty="0" smtClean="0">
                <a:solidFill>
                  <a:schemeClr val="tx2"/>
                </a:solidFill>
                <a:latin typeface="Futura Lt" pitchFamily="34" charset="0"/>
              </a:rPr>
              <a:t>pobreza</a:t>
            </a:r>
            <a:r>
              <a:rPr lang="es-ES" sz="1700" dirty="0" smtClean="0">
                <a:solidFill>
                  <a:schemeClr val="tx2"/>
                </a:solidFill>
                <a:latin typeface="Futura Lt" pitchFamily="34" charset="0"/>
              </a:rPr>
              <a:t>, de esta forma, será un </a:t>
            </a:r>
            <a:r>
              <a:rPr lang="es-ES" sz="1700" b="1" dirty="0" smtClean="0">
                <a:solidFill>
                  <a:schemeClr val="tx2"/>
                </a:solidFill>
                <a:latin typeface="Futura Lt" pitchFamily="34" charset="0"/>
              </a:rPr>
              <a:t>Resultado</a:t>
            </a:r>
            <a:r>
              <a:rPr lang="es-ES" sz="1700" dirty="0" smtClean="0">
                <a:solidFill>
                  <a:schemeClr val="tx2"/>
                </a:solidFill>
                <a:latin typeface="Futura Lt" pitchFamily="34" charset="0"/>
              </a:rPr>
              <a:t> de este conjunto de acciones, en el cual diversas secretarías y órdenes de gobierno tendrán responsabilidades concretas.</a:t>
            </a:r>
          </a:p>
        </p:txBody>
      </p:sp>
    </p:spTree>
    <p:extLst>
      <p:ext uri="{BB962C8B-B14F-4D97-AF65-F5344CB8AC3E}">
        <p14:creationId xmlns:p14="http://schemas.microsoft.com/office/powerpoint/2010/main" val="27821432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06613" y="539750"/>
            <a:ext cx="6696075" cy="400050"/>
          </a:xfrm>
          <a:prstGeom prst="rect">
            <a:avLst/>
          </a:prstGeom>
          <a:noFill/>
          <a:ln w="22225" cap="rnd">
            <a:noFill/>
          </a:ln>
        </p:spPr>
        <p:txBody>
          <a:bodyPr>
            <a:spAutoFit/>
          </a:bodyPr>
          <a:lstStyle/>
          <a:p>
            <a:pPr algn="just" fontAlgn="auto">
              <a:spcBef>
                <a:spcPts val="0"/>
              </a:spcBef>
              <a:spcAft>
                <a:spcPts val="0"/>
              </a:spcAft>
              <a:defRPr/>
            </a:pPr>
            <a:r>
              <a:rPr lang="es-MX" sz="2000" b="1" cap="small" dirty="0">
                <a:solidFill>
                  <a:schemeClr val="tx2"/>
                </a:solidFill>
                <a:latin typeface="Futura Lt" pitchFamily="34" charset="0"/>
              </a:rPr>
              <a:t>Conclusiones</a:t>
            </a:r>
          </a:p>
        </p:txBody>
      </p:sp>
      <p:sp>
        <p:nvSpPr>
          <p:cNvPr id="105475" name="6 CuadroTexto"/>
          <p:cNvSpPr txBox="1">
            <a:spLocks noChangeArrowheads="1"/>
          </p:cNvSpPr>
          <p:nvPr/>
        </p:nvSpPr>
        <p:spPr bwMode="auto">
          <a:xfrm>
            <a:off x="251520" y="1196752"/>
            <a:ext cx="864096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cap="rnd">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s-MX" b="1" dirty="0">
                <a:solidFill>
                  <a:schemeClr val="tx2"/>
                </a:solidFill>
                <a:latin typeface="Futura Lt" pitchFamily="34" charset="0"/>
              </a:rPr>
              <a:t>Los programas de desarrollo </a:t>
            </a:r>
            <a:r>
              <a:rPr lang="es-MX" b="1" dirty="0" smtClean="0">
                <a:solidFill>
                  <a:schemeClr val="tx2"/>
                </a:solidFill>
                <a:latin typeface="Futura Lt" pitchFamily="34" charset="0"/>
              </a:rPr>
              <a:t>social </a:t>
            </a:r>
            <a:r>
              <a:rPr lang="es-MX" b="1" dirty="0">
                <a:solidFill>
                  <a:schemeClr val="tx2"/>
                </a:solidFill>
                <a:latin typeface="Futura Lt" pitchFamily="34" charset="0"/>
              </a:rPr>
              <a:t>deben ser un </a:t>
            </a:r>
            <a:r>
              <a:rPr lang="es-MX" b="1" dirty="0" smtClean="0">
                <a:solidFill>
                  <a:schemeClr val="tx2"/>
                </a:solidFill>
                <a:latin typeface="Futura Lt" pitchFamily="34" charset="0"/>
              </a:rPr>
              <a:t>complemento </a:t>
            </a:r>
            <a:r>
              <a:rPr lang="es-MX" dirty="0" smtClean="0">
                <a:solidFill>
                  <a:schemeClr val="tx2"/>
                </a:solidFill>
                <a:latin typeface="Futura Lt" pitchFamily="34" charset="0"/>
              </a:rPr>
              <a:t>de </a:t>
            </a:r>
            <a:r>
              <a:rPr lang="es-MX" dirty="0">
                <a:solidFill>
                  <a:schemeClr val="tx2"/>
                </a:solidFill>
                <a:latin typeface="Futura Lt" pitchFamily="34" charset="0"/>
              </a:rPr>
              <a:t>las políticas más integrales </a:t>
            </a:r>
            <a:r>
              <a:rPr lang="es-MX" dirty="0" smtClean="0">
                <a:solidFill>
                  <a:schemeClr val="tx2"/>
                </a:solidFill>
                <a:latin typeface="Futura Lt" pitchFamily="34" charset="0"/>
              </a:rPr>
              <a:t>que </a:t>
            </a:r>
            <a:r>
              <a:rPr lang="es-MX" dirty="0">
                <a:solidFill>
                  <a:schemeClr val="tx2"/>
                </a:solidFill>
                <a:latin typeface="Futura Lt" pitchFamily="34" charset="0"/>
              </a:rPr>
              <a:t>incrementen el crecimiento </a:t>
            </a:r>
            <a:r>
              <a:rPr lang="es-MX" dirty="0" smtClean="0">
                <a:solidFill>
                  <a:schemeClr val="tx2"/>
                </a:solidFill>
                <a:latin typeface="Futura Lt" pitchFamily="34" charset="0"/>
              </a:rPr>
              <a:t>económico, </a:t>
            </a:r>
            <a:r>
              <a:rPr lang="es-MX" dirty="0">
                <a:solidFill>
                  <a:schemeClr val="tx2"/>
                </a:solidFill>
                <a:latin typeface="Futura Lt" pitchFamily="34" charset="0"/>
              </a:rPr>
              <a:t>el ingreso real en el </a:t>
            </a:r>
            <a:r>
              <a:rPr lang="es-MX" dirty="0" smtClean="0">
                <a:solidFill>
                  <a:schemeClr val="tx2"/>
                </a:solidFill>
                <a:latin typeface="Futura Lt" pitchFamily="34" charset="0"/>
              </a:rPr>
              <a:t>país y el acceso efectivo a los derechos sociales. </a:t>
            </a:r>
            <a:endParaRPr lang="es-MX" dirty="0">
              <a:solidFill>
                <a:schemeClr val="tx2"/>
              </a:solidFill>
              <a:latin typeface="Futura Lt" pitchFamily="34" charset="0"/>
            </a:endParaRPr>
          </a:p>
          <a:p>
            <a:pPr algn="just" eaLnBrk="1" hangingPunct="1">
              <a:spcAft>
                <a:spcPts val="600"/>
              </a:spcAft>
            </a:pPr>
            <a:endParaRPr lang="es-MX" sz="800" dirty="0">
              <a:solidFill>
                <a:schemeClr val="tx2"/>
              </a:solidFill>
              <a:latin typeface="Futura Lt" pitchFamily="34" charset="0"/>
            </a:endParaRPr>
          </a:p>
          <a:p>
            <a:pPr algn="just" eaLnBrk="1" hangingPunct="1">
              <a:spcAft>
                <a:spcPts val="600"/>
              </a:spcAft>
            </a:pPr>
            <a:endParaRPr lang="es-MX" sz="800" dirty="0" smtClean="0">
              <a:solidFill>
                <a:schemeClr val="tx2"/>
              </a:solidFill>
              <a:latin typeface="Futura Lt" pitchFamily="34" charset="0"/>
            </a:endParaRPr>
          </a:p>
          <a:p>
            <a:pPr algn="just" eaLnBrk="1" hangingPunct="1">
              <a:spcAft>
                <a:spcPts val="600"/>
              </a:spcAft>
            </a:pPr>
            <a:endParaRPr lang="es-MX" sz="800" dirty="0">
              <a:solidFill>
                <a:schemeClr val="tx2"/>
              </a:solidFill>
              <a:latin typeface="Futura Lt" pitchFamily="34" charset="0"/>
            </a:endParaRPr>
          </a:p>
          <a:p>
            <a:pPr algn="just" eaLnBrk="1" hangingPunct="1">
              <a:spcAft>
                <a:spcPts val="600"/>
              </a:spcAft>
            </a:pPr>
            <a:endParaRPr lang="es-MX" sz="800" dirty="0">
              <a:solidFill>
                <a:schemeClr val="tx2"/>
              </a:solidFill>
              <a:latin typeface="Futura Lt" pitchFamily="34" charset="0"/>
            </a:endParaRPr>
          </a:p>
          <a:p>
            <a:pPr algn="just" eaLnBrk="1" hangingPunct="1">
              <a:spcAft>
                <a:spcPts val="600"/>
              </a:spcAft>
            </a:pPr>
            <a:r>
              <a:rPr lang="es-MX" dirty="0" smtClean="0">
                <a:solidFill>
                  <a:schemeClr val="tx2"/>
                </a:solidFill>
                <a:latin typeface="Futura Lt" pitchFamily="34" charset="0"/>
              </a:rPr>
              <a:t>Los</a:t>
            </a:r>
            <a:r>
              <a:rPr lang="es-MX" b="1" dirty="0" smtClean="0">
                <a:solidFill>
                  <a:schemeClr val="tx2"/>
                </a:solidFill>
                <a:latin typeface="Futura Lt" pitchFamily="34" charset="0"/>
              </a:rPr>
              <a:t> </a:t>
            </a:r>
            <a:r>
              <a:rPr lang="es-MX" b="1" dirty="0">
                <a:solidFill>
                  <a:schemeClr val="tx2"/>
                </a:solidFill>
                <a:latin typeface="Futura Lt" pitchFamily="34" charset="0"/>
              </a:rPr>
              <a:t>determinantes de la pobreza </a:t>
            </a:r>
            <a:r>
              <a:rPr lang="es-MX" dirty="0">
                <a:solidFill>
                  <a:schemeClr val="tx2"/>
                </a:solidFill>
                <a:latin typeface="Futura Lt" pitchFamily="34" charset="0"/>
              </a:rPr>
              <a:t>son la falta de empleos y salarios bajos, aumento en el precio de los alimentos, insuficiente cobertura y calidad de </a:t>
            </a:r>
            <a:r>
              <a:rPr lang="es-MX" dirty="0" smtClean="0">
                <a:solidFill>
                  <a:schemeClr val="tx2"/>
                </a:solidFill>
                <a:latin typeface="Futura Lt" pitchFamily="34" charset="0"/>
              </a:rPr>
              <a:t>los servicios de salud </a:t>
            </a:r>
            <a:r>
              <a:rPr lang="es-MX" dirty="0">
                <a:solidFill>
                  <a:schemeClr val="tx2"/>
                </a:solidFill>
                <a:latin typeface="Futura Lt" pitchFamily="34" charset="0"/>
              </a:rPr>
              <a:t>y educación, insuficiente cobertura de seguridad social, baja productividad y competitividad, insuficiente inversión pública y privada, desigualdad de oportunidades.</a:t>
            </a:r>
          </a:p>
          <a:p>
            <a:pPr algn="just" eaLnBrk="1" hangingPunct="1">
              <a:spcAft>
                <a:spcPts val="600"/>
              </a:spcAft>
            </a:pPr>
            <a:endParaRPr lang="es-MX" sz="800" dirty="0">
              <a:solidFill>
                <a:schemeClr val="tx2"/>
              </a:solidFill>
              <a:latin typeface="Futura Lt" pitchFamily="34" charset="0"/>
            </a:endParaRPr>
          </a:p>
        </p:txBody>
      </p:sp>
      <p:sp>
        <p:nvSpPr>
          <p:cNvPr id="8" name="7 Rectángulo redondeado"/>
          <p:cNvSpPr/>
          <p:nvPr/>
        </p:nvSpPr>
        <p:spPr>
          <a:xfrm>
            <a:off x="323528" y="5382111"/>
            <a:ext cx="8568952" cy="783193"/>
          </a:xfrm>
          <a:prstGeom prst="roundRect">
            <a:avLst/>
          </a:prstGeom>
          <a:solidFill>
            <a:srgbClr val="00B050">
              <a:alpha val="70000"/>
            </a:srgbClr>
          </a:solidFill>
          <a:ln w="22225" cap="rnd">
            <a:solidFill>
              <a:schemeClr val="tx1">
                <a:lumMod val="50000"/>
                <a:lumOff val="50000"/>
              </a:schemeClr>
            </a:solid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spAutoFit/>
          </a:bodyPr>
          <a:lstStyle/>
          <a:p>
            <a:pPr algn="ctr">
              <a:spcAft>
                <a:spcPts val="600"/>
              </a:spcAft>
              <a:defRPr/>
            </a:pPr>
            <a:r>
              <a:rPr lang="es-MX" sz="2000" b="1" dirty="0">
                <a:solidFill>
                  <a:schemeClr val="bg1"/>
                </a:solidFill>
                <a:latin typeface="Futura Lt" pitchFamily="34" charset="0"/>
              </a:rPr>
              <a:t>La pobreza se combate y se reduce sistemáticamente cuando se busca atacar los dos frentes: el de las causas y el de los </a:t>
            </a:r>
            <a:r>
              <a:rPr lang="es-MX" sz="2000" b="1" dirty="0" smtClean="0">
                <a:solidFill>
                  <a:schemeClr val="bg1"/>
                </a:solidFill>
                <a:latin typeface="Futura Lt" pitchFamily="34" charset="0"/>
              </a:rPr>
              <a:t>efectos</a:t>
            </a:r>
            <a:endParaRPr lang="es-MX" sz="2000" b="1" dirty="0">
              <a:solidFill>
                <a:schemeClr val="bg1"/>
              </a:solidFill>
              <a:latin typeface="Futura Lt" pitchFamily="34" charset="0"/>
            </a:endParaRPr>
          </a:p>
        </p:txBody>
      </p:sp>
    </p:spTree>
    <p:extLst>
      <p:ext uri="{BB962C8B-B14F-4D97-AF65-F5344CB8AC3E}">
        <p14:creationId xmlns:p14="http://schemas.microsoft.com/office/powerpoint/2010/main" val="26406483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06613" y="404813"/>
            <a:ext cx="6696075" cy="615553"/>
          </a:xfrm>
          <a:prstGeom prst="rect">
            <a:avLst/>
          </a:prstGeom>
          <a:noFill/>
          <a:ln w="22225" cap="rnd">
            <a:noFill/>
          </a:ln>
        </p:spPr>
        <p:txBody>
          <a:bodyPr>
            <a:spAutoFit/>
          </a:bodyPr>
          <a:lstStyle/>
          <a:p>
            <a:pPr algn="just" fontAlgn="auto">
              <a:spcBef>
                <a:spcPts val="0"/>
              </a:spcBef>
              <a:spcAft>
                <a:spcPts val="0"/>
              </a:spcAft>
              <a:defRPr/>
            </a:pPr>
            <a:r>
              <a:rPr lang="es-MX" b="1" cap="small" dirty="0">
                <a:solidFill>
                  <a:srgbClr val="1F497D"/>
                </a:solidFill>
                <a:latin typeface="Futura Lt" pitchFamily="34" charset="0"/>
              </a:rPr>
              <a:t>Recomendaciones</a:t>
            </a:r>
          </a:p>
          <a:p>
            <a:pPr algn="just" fontAlgn="auto">
              <a:spcBef>
                <a:spcPts val="0"/>
              </a:spcBef>
              <a:spcAft>
                <a:spcPts val="0"/>
              </a:spcAft>
              <a:defRPr/>
            </a:pPr>
            <a:r>
              <a:rPr lang="es-MX" sz="1600" cap="small" dirty="0" smtClean="0">
                <a:solidFill>
                  <a:srgbClr val="1F497D"/>
                </a:solidFill>
                <a:latin typeface="Futura Lt" pitchFamily="34" charset="0"/>
              </a:rPr>
              <a:t>Sistema de Protección Social</a:t>
            </a:r>
            <a:endParaRPr lang="es-MX" sz="1600" cap="small" dirty="0">
              <a:solidFill>
                <a:srgbClr val="1F497D"/>
              </a:solidFill>
              <a:latin typeface="Futura Lt" pitchFamily="34" charset="0"/>
            </a:endParaRPr>
          </a:p>
        </p:txBody>
      </p:sp>
      <p:sp>
        <p:nvSpPr>
          <p:cNvPr id="97" name="Rectangle 12"/>
          <p:cNvSpPr>
            <a:spLocks noChangeArrowheads="1"/>
          </p:cNvSpPr>
          <p:nvPr/>
        </p:nvSpPr>
        <p:spPr bwMode="auto">
          <a:xfrm>
            <a:off x="251519" y="6463234"/>
            <a:ext cx="8352929"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rIns="0" anchor="ctr">
            <a:spAutoFit/>
          </a:bodyPr>
          <a:lstStyle/>
          <a:p>
            <a:pPr algn="just" eaLnBrk="0" hangingPunct="0"/>
            <a:r>
              <a:rPr lang="es-MX" sz="1000" dirty="0" smtClean="0">
                <a:solidFill>
                  <a:prstClr val="white"/>
                </a:solidFill>
                <a:cs typeface="Arial" charset="0"/>
              </a:rPr>
              <a:t>*</a:t>
            </a:r>
            <a:r>
              <a:rPr lang="es-MX" sz="900" dirty="0" smtClean="0">
                <a:solidFill>
                  <a:prstClr val="white"/>
                </a:solidFill>
                <a:cs typeface="Arial" charset="0"/>
              </a:rPr>
              <a:t> Los </a:t>
            </a:r>
            <a:r>
              <a:rPr lang="es-MX" sz="900" dirty="0">
                <a:solidFill>
                  <a:prstClr val="white"/>
                </a:solidFill>
                <a:cs typeface="Arial" charset="0"/>
              </a:rPr>
              <a:t>instrumentos contributivos son los financiados por los </a:t>
            </a:r>
            <a:r>
              <a:rPr lang="es-MX" sz="900" dirty="0" smtClean="0">
                <a:solidFill>
                  <a:prstClr val="white"/>
                </a:solidFill>
                <a:cs typeface="Arial" charset="0"/>
              </a:rPr>
              <a:t>mismos beneficiarios, </a:t>
            </a:r>
            <a:r>
              <a:rPr lang="es-MX" sz="900" dirty="0">
                <a:solidFill>
                  <a:prstClr val="white"/>
                </a:solidFill>
                <a:cs typeface="Arial" charset="0"/>
              </a:rPr>
              <a:t>mientras que los no contributivos son los financiados con impuestos generales y que, usualmente, tienen propósitos redistributivos.</a:t>
            </a:r>
            <a:endParaRPr lang="es-ES" sz="900" u="sng" dirty="0">
              <a:solidFill>
                <a:prstClr val="white"/>
              </a:solidFill>
              <a:cs typeface="Arial" charset="0"/>
            </a:endParaRPr>
          </a:p>
        </p:txBody>
      </p:sp>
      <p:grpSp>
        <p:nvGrpSpPr>
          <p:cNvPr id="3" name="2 Grupo"/>
          <p:cNvGrpSpPr/>
          <p:nvPr/>
        </p:nvGrpSpPr>
        <p:grpSpPr>
          <a:xfrm>
            <a:off x="683568" y="1052736"/>
            <a:ext cx="7736211" cy="5328593"/>
            <a:chOff x="899596" y="827420"/>
            <a:chExt cx="7920876" cy="5697925"/>
          </a:xfrm>
        </p:grpSpPr>
        <p:sp>
          <p:nvSpPr>
            <p:cNvPr id="38" name="37 CuadroTexto">
              <a:hlinkClick r:id="" action="ppaction://noaction"/>
            </p:cNvPr>
            <p:cNvSpPr txBox="1"/>
            <p:nvPr/>
          </p:nvSpPr>
          <p:spPr>
            <a:xfrm>
              <a:off x="1691683" y="1916038"/>
              <a:ext cx="1296144" cy="504056"/>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cap="small" dirty="0" smtClean="0">
                <a:solidFill>
                  <a:prstClr val="white"/>
                </a:solidFill>
                <a:latin typeface="Arial" pitchFamily="34" charset="0"/>
                <a:cs typeface="Arial" pitchFamily="34" charset="0"/>
              </a:endParaRPr>
            </a:p>
            <a:p>
              <a:pPr algn="ctr"/>
              <a:r>
                <a:rPr lang="es-MX" sz="1200" b="1" cap="small" dirty="0" smtClean="0">
                  <a:solidFill>
                    <a:prstClr val="white"/>
                  </a:solidFill>
                  <a:latin typeface="Arial" pitchFamily="34" charset="0"/>
                  <a:cs typeface="Arial" pitchFamily="34" charset="0"/>
                </a:rPr>
                <a:t>Sistema de salud universal</a:t>
              </a:r>
            </a:p>
            <a:p>
              <a:pPr algn="ctr"/>
              <a:endParaRPr lang="es-MX" sz="1200" b="1" cap="small" dirty="0">
                <a:solidFill>
                  <a:prstClr val="white"/>
                </a:solidFill>
                <a:latin typeface="Arial" pitchFamily="34" charset="0"/>
                <a:cs typeface="Arial" pitchFamily="34" charset="0"/>
              </a:endParaRPr>
            </a:p>
          </p:txBody>
        </p:sp>
        <p:sp>
          <p:nvSpPr>
            <p:cNvPr id="39" name="38 CuadroTexto">
              <a:hlinkClick r:id="" action="ppaction://noaction"/>
            </p:cNvPr>
            <p:cNvSpPr txBox="1"/>
            <p:nvPr/>
          </p:nvSpPr>
          <p:spPr>
            <a:xfrm>
              <a:off x="3131843" y="1916038"/>
              <a:ext cx="5400600" cy="491984"/>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cap="small" dirty="0" smtClean="0">
                  <a:solidFill>
                    <a:prstClr val="white"/>
                  </a:solidFill>
                  <a:latin typeface="Arial" pitchFamily="34" charset="0"/>
                  <a:cs typeface="Arial" pitchFamily="34" charset="0"/>
                </a:rPr>
                <a:t>Paquete de beneficios iguales entre instituciones y </a:t>
              </a:r>
              <a:r>
                <a:rPr lang="es-MX" sz="1100" b="1" cap="small" dirty="0">
                  <a:solidFill>
                    <a:prstClr val="white"/>
                  </a:solidFill>
                  <a:latin typeface="Arial" pitchFamily="34" charset="0"/>
                  <a:cs typeface="Arial" pitchFamily="34" charset="0"/>
                </a:rPr>
                <a:t>utilización de los servicios de </a:t>
              </a:r>
              <a:r>
                <a:rPr lang="es-MX" sz="1100" b="1" cap="small" dirty="0" smtClean="0">
                  <a:solidFill>
                    <a:prstClr val="white"/>
                  </a:solidFill>
                  <a:latin typeface="Arial" pitchFamily="34" charset="0"/>
                  <a:cs typeface="Arial" pitchFamily="34" charset="0"/>
                </a:rPr>
                <a:t>salud  /  Centrado en atención de primer nivel  /</a:t>
              </a:r>
            </a:p>
            <a:p>
              <a:pPr algn="ctr"/>
              <a:r>
                <a:rPr lang="es-MX" sz="1100" b="1" cap="small" dirty="0" smtClean="0">
                  <a:solidFill>
                    <a:prstClr val="white"/>
                  </a:solidFill>
                  <a:latin typeface="Arial" pitchFamily="34" charset="0"/>
                  <a:cs typeface="Arial" pitchFamily="34" charset="0"/>
                </a:rPr>
                <a:t>Enfoque preventivo</a:t>
              </a:r>
              <a:endParaRPr lang="es-MX" sz="1100" b="1" cap="small" dirty="0">
                <a:solidFill>
                  <a:prstClr val="white"/>
                </a:solidFill>
                <a:latin typeface="Arial" pitchFamily="34" charset="0"/>
                <a:cs typeface="Arial" pitchFamily="34" charset="0"/>
              </a:endParaRPr>
            </a:p>
          </p:txBody>
        </p:sp>
        <p:cxnSp>
          <p:nvCxnSpPr>
            <p:cNvPr id="40" name="39 Conector recto de flecha"/>
            <p:cNvCxnSpPr/>
            <p:nvPr/>
          </p:nvCxnSpPr>
          <p:spPr>
            <a:xfrm>
              <a:off x="1403651" y="1267966"/>
              <a:ext cx="7416821" cy="1588"/>
            </a:xfrm>
            <a:prstGeom prst="straightConnector1">
              <a:avLst/>
            </a:prstGeom>
            <a:ln>
              <a:solidFill>
                <a:srgbClr val="00B050"/>
              </a:solidFill>
              <a:tailEnd type="none"/>
            </a:ln>
          </p:spPr>
          <p:style>
            <a:lnRef idx="2">
              <a:schemeClr val="accent3"/>
            </a:lnRef>
            <a:fillRef idx="0">
              <a:schemeClr val="accent3"/>
            </a:fillRef>
            <a:effectRef idx="1">
              <a:schemeClr val="accent3"/>
            </a:effectRef>
            <a:fontRef idx="minor">
              <a:schemeClr val="tx1"/>
            </a:fontRef>
          </p:style>
        </p:cxnSp>
        <p:sp>
          <p:nvSpPr>
            <p:cNvPr id="41" name="40 Rectángulo"/>
            <p:cNvSpPr/>
            <p:nvPr/>
          </p:nvSpPr>
          <p:spPr>
            <a:xfrm>
              <a:off x="3131843" y="1411982"/>
              <a:ext cx="1296144" cy="41267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cap="small" dirty="0" smtClean="0">
                  <a:solidFill>
                    <a:prstClr val="white"/>
                  </a:solidFill>
                  <a:latin typeface="Arial" pitchFamily="34" charset="0"/>
                  <a:cs typeface="Arial" pitchFamily="34" charset="0"/>
                </a:rPr>
                <a:t>Niños</a:t>
              </a:r>
              <a:endParaRPr lang="es-ES" sz="1100" b="1" cap="small" dirty="0">
                <a:solidFill>
                  <a:prstClr val="white"/>
                </a:solidFill>
                <a:latin typeface="Arial" pitchFamily="34" charset="0"/>
                <a:cs typeface="Arial" pitchFamily="34" charset="0"/>
              </a:endParaRPr>
            </a:p>
          </p:txBody>
        </p:sp>
        <p:sp>
          <p:nvSpPr>
            <p:cNvPr id="42" name="41 Rectángulo"/>
            <p:cNvSpPr/>
            <p:nvPr/>
          </p:nvSpPr>
          <p:spPr>
            <a:xfrm>
              <a:off x="7236299" y="1411982"/>
              <a:ext cx="1296144" cy="41267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cap="small" dirty="0" smtClean="0">
                  <a:solidFill>
                    <a:prstClr val="white"/>
                  </a:solidFill>
                  <a:latin typeface="Arial" pitchFamily="34" charset="0"/>
                  <a:cs typeface="Arial" pitchFamily="34" charset="0"/>
                </a:rPr>
                <a:t>Adultos mayores</a:t>
              </a:r>
              <a:endParaRPr lang="es-ES" sz="1100" b="1" cap="small" dirty="0">
                <a:solidFill>
                  <a:prstClr val="white"/>
                </a:solidFill>
                <a:latin typeface="Arial" pitchFamily="34" charset="0"/>
                <a:cs typeface="Arial" pitchFamily="34" charset="0"/>
              </a:endParaRPr>
            </a:p>
          </p:txBody>
        </p:sp>
        <p:sp>
          <p:nvSpPr>
            <p:cNvPr id="43" name="42 Rectángulo"/>
            <p:cNvSpPr/>
            <p:nvPr/>
          </p:nvSpPr>
          <p:spPr>
            <a:xfrm>
              <a:off x="4499995" y="1411982"/>
              <a:ext cx="1296144" cy="41267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cap="small" dirty="0" smtClean="0">
                  <a:solidFill>
                    <a:prstClr val="white"/>
                  </a:solidFill>
                  <a:latin typeface="Arial" pitchFamily="34" charset="0"/>
                  <a:cs typeface="Arial" pitchFamily="34" charset="0"/>
                </a:rPr>
                <a:t>Adolescentes y jóvenes</a:t>
              </a:r>
              <a:endParaRPr lang="es-ES" sz="1100" b="1" cap="small" dirty="0">
                <a:solidFill>
                  <a:prstClr val="white"/>
                </a:solidFill>
                <a:latin typeface="Arial" pitchFamily="34" charset="0"/>
                <a:cs typeface="Arial" pitchFamily="34" charset="0"/>
              </a:endParaRPr>
            </a:p>
          </p:txBody>
        </p:sp>
        <p:sp>
          <p:nvSpPr>
            <p:cNvPr id="44" name="43 Rectángulo"/>
            <p:cNvSpPr/>
            <p:nvPr/>
          </p:nvSpPr>
          <p:spPr>
            <a:xfrm>
              <a:off x="5868147" y="1411982"/>
              <a:ext cx="1296144" cy="41267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cap="small" dirty="0" smtClean="0">
                  <a:solidFill>
                    <a:prstClr val="white"/>
                  </a:solidFill>
                  <a:latin typeface="Arial" pitchFamily="34" charset="0"/>
                  <a:cs typeface="Arial" pitchFamily="34" charset="0"/>
                </a:rPr>
                <a:t>Adultos</a:t>
              </a:r>
              <a:endParaRPr lang="es-ES" sz="1100" b="1" cap="small" dirty="0">
                <a:solidFill>
                  <a:prstClr val="white"/>
                </a:solidFill>
                <a:latin typeface="Arial" pitchFamily="34" charset="0"/>
                <a:cs typeface="Arial" pitchFamily="34" charset="0"/>
              </a:endParaRPr>
            </a:p>
          </p:txBody>
        </p:sp>
        <p:sp>
          <p:nvSpPr>
            <p:cNvPr id="45" name="44 CuadroTexto">
              <a:hlinkClick r:id="" action="ppaction://noaction"/>
            </p:cNvPr>
            <p:cNvSpPr txBox="1"/>
            <p:nvPr/>
          </p:nvSpPr>
          <p:spPr>
            <a:xfrm>
              <a:off x="1691686" y="2492102"/>
              <a:ext cx="1296144" cy="144016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cap="small" dirty="0" smtClean="0">
                <a:solidFill>
                  <a:prstClr val="white"/>
                </a:solidFill>
                <a:latin typeface="Arial" pitchFamily="34" charset="0"/>
                <a:cs typeface="Arial" pitchFamily="34" charset="0"/>
              </a:endParaRPr>
            </a:p>
            <a:p>
              <a:pPr algn="ctr"/>
              <a:r>
                <a:rPr lang="es-MX" sz="1400" b="1" cap="small" dirty="0" smtClean="0">
                  <a:solidFill>
                    <a:prstClr val="white"/>
                  </a:solidFill>
                  <a:latin typeface="Arial" pitchFamily="34" charset="0"/>
                  <a:cs typeface="Arial" pitchFamily="34" charset="0"/>
                </a:rPr>
                <a:t>Trabajo</a:t>
              </a:r>
              <a:endParaRPr lang="es-MX" sz="1200" b="1" cap="small" dirty="0" smtClean="0">
                <a:solidFill>
                  <a:prstClr val="white"/>
                </a:solidFill>
                <a:latin typeface="Arial" pitchFamily="34" charset="0"/>
                <a:cs typeface="Arial" pitchFamily="34" charset="0"/>
              </a:endParaRPr>
            </a:p>
            <a:p>
              <a:pPr algn="ctr"/>
              <a:endParaRPr lang="es-MX" sz="1200" b="1" cap="small" dirty="0">
                <a:solidFill>
                  <a:prstClr val="white"/>
                </a:solidFill>
                <a:latin typeface="Arial" pitchFamily="34" charset="0"/>
                <a:cs typeface="Arial" pitchFamily="34" charset="0"/>
              </a:endParaRPr>
            </a:p>
          </p:txBody>
        </p:sp>
        <p:sp>
          <p:nvSpPr>
            <p:cNvPr id="46" name="45 CuadroTexto">
              <a:hlinkClick r:id="" action="ppaction://noaction"/>
            </p:cNvPr>
            <p:cNvSpPr txBox="1"/>
            <p:nvPr/>
          </p:nvSpPr>
          <p:spPr>
            <a:xfrm>
              <a:off x="1691683" y="4004270"/>
              <a:ext cx="1296144" cy="1656978"/>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b="1" cap="small" dirty="0" smtClean="0">
                <a:solidFill>
                  <a:prstClr val="white"/>
                </a:solidFill>
                <a:latin typeface="Arial" pitchFamily="34" charset="0"/>
                <a:cs typeface="Arial" pitchFamily="34" charset="0"/>
              </a:endParaRPr>
            </a:p>
            <a:p>
              <a:pPr algn="ctr"/>
              <a:r>
                <a:rPr lang="es-MX" sz="1400" b="1" cap="small" dirty="0" smtClean="0">
                  <a:solidFill>
                    <a:prstClr val="white"/>
                  </a:solidFill>
                  <a:latin typeface="Arial" pitchFamily="34" charset="0"/>
                  <a:cs typeface="Arial" pitchFamily="34" charset="0"/>
                </a:rPr>
                <a:t>Pensiones</a:t>
              </a:r>
              <a:endParaRPr lang="es-MX" sz="1200" b="1" cap="small" dirty="0" smtClean="0">
                <a:solidFill>
                  <a:prstClr val="white"/>
                </a:solidFill>
                <a:latin typeface="Arial" pitchFamily="34" charset="0"/>
                <a:cs typeface="Arial" pitchFamily="34" charset="0"/>
              </a:endParaRPr>
            </a:p>
            <a:p>
              <a:pPr algn="ctr"/>
              <a:endParaRPr lang="es-MX" sz="1200" b="1" cap="small" dirty="0">
                <a:solidFill>
                  <a:prstClr val="white"/>
                </a:solidFill>
                <a:latin typeface="Arial" pitchFamily="34" charset="0"/>
                <a:cs typeface="Arial" pitchFamily="34" charset="0"/>
              </a:endParaRPr>
            </a:p>
          </p:txBody>
        </p:sp>
        <p:cxnSp>
          <p:nvCxnSpPr>
            <p:cNvPr id="47" name="46 Conector recto de flecha"/>
            <p:cNvCxnSpPr/>
            <p:nvPr/>
          </p:nvCxnSpPr>
          <p:spPr>
            <a:xfrm rot="5400000">
              <a:off x="-1153030" y="3824647"/>
              <a:ext cx="5113362" cy="1588"/>
            </a:xfrm>
            <a:prstGeom prst="straightConnector1">
              <a:avLst/>
            </a:prstGeom>
            <a:ln>
              <a:solidFill>
                <a:srgbClr val="00B050"/>
              </a:solidFill>
              <a:tailEnd type="none"/>
            </a:ln>
          </p:spPr>
          <p:style>
            <a:lnRef idx="2">
              <a:schemeClr val="accent3"/>
            </a:lnRef>
            <a:fillRef idx="0">
              <a:schemeClr val="accent3"/>
            </a:fillRef>
            <a:effectRef idx="1">
              <a:schemeClr val="accent3"/>
            </a:effectRef>
            <a:fontRef idx="minor">
              <a:schemeClr val="tx1"/>
            </a:fontRef>
          </p:style>
        </p:cxnSp>
        <p:sp>
          <p:nvSpPr>
            <p:cNvPr id="48" name="47 CuadroTexto"/>
            <p:cNvSpPr txBox="1"/>
            <p:nvPr/>
          </p:nvSpPr>
          <p:spPr>
            <a:xfrm rot="16200000">
              <a:off x="-931962" y="3646918"/>
              <a:ext cx="4032448" cy="369332"/>
            </a:xfrm>
            <a:prstGeom prst="rect">
              <a:avLst/>
            </a:prstGeom>
            <a:noFill/>
            <a:ln w="22225" cap="rnd">
              <a:noFill/>
            </a:ln>
          </p:spPr>
          <p:txBody>
            <a:bodyPr wrap="square" rtlCol="0">
              <a:spAutoFit/>
            </a:bodyPr>
            <a:lstStyle/>
            <a:p>
              <a:pPr algn="ctr"/>
              <a:r>
                <a:rPr lang="es-MX" cap="small"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D I M E N S I O N E S</a:t>
              </a:r>
              <a:endParaRPr lang="es-MX" cap="small"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
          <p:nvSpPr>
            <p:cNvPr id="49" name="48 Elipse"/>
            <p:cNvSpPr/>
            <p:nvPr/>
          </p:nvSpPr>
          <p:spPr>
            <a:xfrm>
              <a:off x="4139955" y="6237312"/>
              <a:ext cx="216024" cy="216024"/>
            </a:xfrm>
            <a:prstGeom prst="ellipse">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000" b="1" cap="small" dirty="0">
                <a:solidFill>
                  <a:prstClr val="white"/>
                </a:solidFill>
                <a:latin typeface="Arial" pitchFamily="34" charset="0"/>
                <a:cs typeface="Arial" pitchFamily="34" charset="0"/>
              </a:endParaRPr>
            </a:p>
          </p:txBody>
        </p:sp>
        <p:sp>
          <p:nvSpPr>
            <p:cNvPr id="50" name="49 Elipse"/>
            <p:cNvSpPr/>
            <p:nvPr/>
          </p:nvSpPr>
          <p:spPr>
            <a:xfrm>
              <a:off x="6228187" y="6237312"/>
              <a:ext cx="216024" cy="216024"/>
            </a:xfrm>
            <a:prstGeom prst="ellipse">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00" b="1" dirty="0">
                <a:solidFill>
                  <a:srgbClr val="1F497D"/>
                </a:solidFill>
                <a:latin typeface="Futura Lt" pitchFamily="34" charset="0"/>
                <a:cs typeface="Arial" pitchFamily="34" charset="0"/>
              </a:endParaRPr>
            </a:p>
          </p:txBody>
        </p:sp>
        <p:sp>
          <p:nvSpPr>
            <p:cNvPr id="51" name="50 CuadroTexto"/>
            <p:cNvSpPr txBox="1"/>
            <p:nvPr/>
          </p:nvSpPr>
          <p:spPr>
            <a:xfrm>
              <a:off x="4355979" y="6248345"/>
              <a:ext cx="1440160" cy="276999"/>
            </a:xfrm>
            <a:prstGeom prst="rect">
              <a:avLst/>
            </a:prstGeom>
            <a:noFill/>
            <a:ln w="22225" cap="rnd">
              <a:noFill/>
            </a:ln>
          </p:spPr>
          <p:txBody>
            <a:bodyPr wrap="square" rtlCol="0">
              <a:spAutoFit/>
            </a:bodyPr>
            <a:lstStyle/>
            <a:p>
              <a:r>
                <a:rPr lang="es-MX" sz="1200" b="1" dirty="0" smtClean="0">
                  <a:solidFill>
                    <a:srgbClr val="1F497D"/>
                  </a:solidFill>
                  <a:latin typeface="Futura Lt" pitchFamily="34" charset="0"/>
                </a:rPr>
                <a:t>No contributivo</a:t>
              </a:r>
            </a:p>
          </p:txBody>
        </p:sp>
        <p:sp>
          <p:nvSpPr>
            <p:cNvPr id="52" name="51 CuadroTexto"/>
            <p:cNvSpPr txBox="1"/>
            <p:nvPr/>
          </p:nvSpPr>
          <p:spPr>
            <a:xfrm>
              <a:off x="6444211" y="6237313"/>
              <a:ext cx="1368152" cy="288032"/>
            </a:xfrm>
            <a:prstGeom prst="rect">
              <a:avLst/>
            </a:prstGeom>
            <a:noFill/>
            <a:ln w="22225" cap="rnd">
              <a:noFill/>
            </a:ln>
          </p:spPr>
          <p:txBody>
            <a:bodyPr wrap="square" rtlCol="0">
              <a:spAutoFit/>
            </a:bodyPr>
            <a:lstStyle/>
            <a:p>
              <a:r>
                <a:rPr lang="es-MX" sz="1200" b="1" dirty="0" smtClean="0">
                  <a:solidFill>
                    <a:srgbClr val="1F497D"/>
                  </a:solidFill>
                  <a:latin typeface="Futura Lt" pitchFamily="34" charset="0"/>
                </a:rPr>
                <a:t>Contributivo</a:t>
              </a:r>
            </a:p>
          </p:txBody>
        </p:sp>
        <p:sp>
          <p:nvSpPr>
            <p:cNvPr id="53" name="52 CuadroTexto">
              <a:hlinkClick r:id="" action="ppaction://noaction"/>
            </p:cNvPr>
            <p:cNvSpPr txBox="1"/>
            <p:nvPr/>
          </p:nvSpPr>
          <p:spPr>
            <a:xfrm>
              <a:off x="3131845" y="5713084"/>
              <a:ext cx="5400597" cy="451426"/>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cap="small" dirty="0" smtClean="0">
                  <a:solidFill>
                    <a:prstClr val="white"/>
                  </a:solidFill>
                  <a:latin typeface="Arial" pitchFamily="34" charset="0"/>
                  <a:cs typeface="Arial" pitchFamily="34" charset="0"/>
                </a:rPr>
                <a:t>Piso Mínimo</a:t>
              </a:r>
            </a:p>
          </p:txBody>
        </p:sp>
        <p:sp>
          <p:nvSpPr>
            <p:cNvPr id="54" name="53 Rectángulo">
              <a:hlinkClick r:id="" action="ppaction://noaction"/>
            </p:cNvPr>
            <p:cNvSpPr/>
            <p:nvPr/>
          </p:nvSpPr>
          <p:spPr>
            <a:xfrm>
              <a:off x="1691683" y="5732462"/>
              <a:ext cx="1296144" cy="432047"/>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cap="small" dirty="0" smtClean="0">
                  <a:solidFill>
                    <a:prstClr val="white"/>
                  </a:solidFill>
                  <a:latin typeface="Arial" pitchFamily="34" charset="0"/>
                  <a:cs typeface="Arial" pitchFamily="34" charset="0"/>
                </a:rPr>
                <a:t>Transferencias monetarias</a:t>
              </a:r>
            </a:p>
          </p:txBody>
        </p:sp>
        <p:sp>
          <p:nvSpPr>
            <p:cNvPr id="56" name="55 CuadroTexto">
              <a:hlinkClick r:id="" action="ppaction://noaction"/>
            </p:cNvPr>
            <p:cNvSpPr txBox="1"/>
            <p:nvPr/>
          </p:nvSpPr>
          <p:spPr>
            <a:xfrm>
              <a:off x="7236300" y="4304958"/>
              <a:ext cx="1296143" cy="257959"/>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cap="small" dirty="0" smtClean="0">
                  <a:solidFill>
                    <a:prstClr val="white"/>
                  </a:solidFill>
                  <a:latin typeface="Arial" pitchFamily="34" charset="0"/>
                  <a:cs typeface="Arial" pitchFamily="34" charset="0"/>
                </a:rPr>
                <a:t> Pensión de vejez</a:t>
              </a:r>
            </a:p>
          </p:txBody>
        </p:sp>
        <p:sp>
          <p:nvSpPr>
            <p:cNvPr id="57" name="56 CuadroTexto">
              <a:hlinkClick r:id="" action="ppaction://noaction"/>
            </p:cNvPr>
            <p:cNvSpPr txBox="1"/>
            <p:nvPr/>
          </p:nvSpPr>
          <p:spPr>
            <a:xfrm>
              <a:off x="7236299" y="4016926"/>
              <a:ext cx="1296143" cy="257959"/>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cap="small" dirty="0" smtClean="0">
                  <a:solidFill>
                    <a:prstClr val="white"/>
                  </a:solidFill>
                  <a:latin typeface="Arial" pitchFamily="34" charset="0"/>
                  <a:cs typeface="Arial" pitchFamily="34" charset="0"/>
                </a:rPr>
                <a:t> Pensión de vejez</a:t>
              </a:r>
            </a:p>
          </p:txBody>
        </p:sp>
        <p:grpSp>
          <p:nvGrpSpPr>
            <p:cNvPr id="60" name="68 Grupo"/>
            <p:cNvGrpSpPr/>
            <p:nvPr/>
          </p:nvGrpSpPr>
          <p:grpSpPr>
            <a:xfrm>
              <a:off x="3131843" y="3532946"/>
              <a:ext cx="5400600" cy="461665"/>
              <a:chOff x="2771800" y="2453530"/>
              <a:chExt cx="5400600" cy="461665"/>
            </a:xfrm>
            <a:solidFill>
              <a:srgbClr val="7030A0"/>
            </a:solidFill>
          </p:grpSpPr>
          <p:sp>
            <p:nvSpPr>
              <p:cNvPr id="61" name="60 Operación manual">
                <a:hlinkClick r:id="" action="ppaction://noaction"/>
              </p:cNvPr>
              <p:cNvSpPr/>
              <p:nvPr/>
            </p:nvSpPr>
            <p:spPr>
              <a:xfrm rot="10800000">
                <a:off x="2771800" y="2486882"/>
                <a:ext cx="5400600" cy="366054"/>
              </a:xfrm>
              <a:prstGeom prst="flowChartManualOperation">
                <a:avLst/>
              </a:prstGeom>
              <a:grp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horz" wrap="square" rtlCol="0" anchor="ctr" anchorCtr="1"/>
              <a:lstStyle/>
              <a:p>
                <a:pPr algn="ctr"/>
                <a:endParaRPr lang="es-ES" sz="850" b="1" cap="small" dirty="0">
                  <a:solidFill>
                    <a:prstClr val="white"/>
                  </a:solidFill>
                  <a:latin typeface="Arial" pitchFamily="34" charset="0"/>
                  <a:cs typeface="Arial" pitchFamily="34" charset="0"/>
                </a:endParaRPr>
              </a:p>
            </p:txBody>
          </p:sp>
          <p:sp>
            <p:nvSpPr>
              <p:cNvPr id="62" name="61 CuadroTexto">
                <a:hlinkClick r:id="" action="ppaction://noaction"/>
              </p:cNvPr>
              <p:cNvSpPr txBox="1"/>
              <p:nvPr/>
            </p:nvSpPr>
            <p:spPr>
              <a:xfrm>
                <a:off x="3851920" y="2453530"/>
                <a:ext cx="3312368" cy="461665"/>
              </a:xfrm>
              <a:prstGeom prst="rect">
                <a:avLst/>
              </a:prstGeom>
              <a:noFill/>
              <a:ln w="22225" cap="rnd">
                <a:noFill/>
              </a:ln>
            </p:spPr>
            <p:txBody>
              <a:bodyPr wrap="square" rtlCol="0">
                <a:spAutoFit/>
              </a:bodyPr>
              <a:lstStyle/>
              <a:p>
                <a:pPr algn="ctr"/>
                <a:r>
                  <a:rPr lang="es-MX" sz="1200" b="1" cap="small" dirty="0" smtClean="0">
                    <a:solidFill>
                      <a:prstClr val="white"/>
                    </a:solidFill>
                    <a:latin typeface="Arial" pitchFamily="34" charset="0"/>
                    <a:cs typeface="Arial" pitchFamily="34" charset="0"/>
                  </a:rPr>
                  <a:t>Guarderías con beneficios iguales para cuidado y desarrollo</a:t>
                </a:r>
                <a:endParaRPr lang="es-MX" sz="2400" b="1" dirty="0" smtClean="0">
                  <a:solidFill>
                    <a:prstClr val="white"/>
                  </a:solidFill>
                </a:endParaRPr>
              </a:p>
            </p:txBody>
          </p:sp>
        </p:grpSp>
        <p:sp>
          <p:nvSpPr>
            <p:cNvPr id="63" name="62 CuadroTexto">
              <a:hlinkClick r:id="" action="ppaction://noaction"/>
            </p:cNvPr>
            <p:cNvSpPr txBox="1"/>
            <p:nvPr/>
          </p:nvSpPr>
          <p:spPr>
            <a:xfrm>
              <a:off x="4499995" y="2480826"/>
              <a:ext cx="4032448" cy="300102"/>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00" b="1" dirty="0">
                <a:solidFill>
                  <a:prstClr val="white"/>
                </a:solidFill>
                <a:latin typeface="Arial" pitchFamily="34" charset="0"/>
                <a:cs typeface="Arial" pitchFamily="34" charset="0"/>
              </a:endParaRPr>
            </a:p>
            <a:p>
              <a:pPr algn="ctr"/>
              <a:r>
                <a:rPr lang="es-MX" sz="1100" b="1" cap="small" dirty="0" smtClean="0">
                  <a:solidFill>
                    <a:prstClr val="white"/>
                  </a:solidFill>
                  <a:latin typeface="Arial" pitchFamily="34" charset="0"/>
                  <a:cs typeface="Arial" pitchFamily="34" charset="0"/>
                </a:rPr>
                <a:t>Políticas activas de empleo</a:t>
              </a:r>
            </a:p>
            <a:p>
              <a:pPr algn="ctr"/>
              <a:endParaRPr lang="es-MX" sz="800" b="1" dirty="0">
                <a:solidFill>
                  <a:prstClr val="white"/>
                </a:solidFill>
                <a:latin typeface="Arial" pitchFamily="34" charset="0"/>
                <a:cs typeface="Arial" pitchFamily="34" charset="0"/>
              </a:endParaRPr>
            </a:p>
          </p:txBody>
        </p:sp>
        <p:sp>
          <p:nvSpPr>
            <p:cNvPr id="64" name="63 CuadroTexto">
              <a:hlinkClick r:id="" action="ppaction://noaction"/>
            </p:cNvPr>
            <p:cNvSpPr txBox="1"/>
            <p:nvPr/>
          </p:nvSpPr>
          <p:spPr>
            <a:xfrm>
              <a:off x="5868147" y="2799143"/>
              <a:ext cx="2664296" cy="341825"/>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00" b="1" dirty="0">
                <a:solidFill>
                  <a:prstClr val="white"/>
                </a:solidFill>
                <a:latin typeface="Arial" pitchFamily="34" charset="0"/>
                <a:cs typeface="Arial" pitchFamily="34" charset="0"/>
              </a:endParaRPr>
            </a:p>
            <a:p>
              <a:pPr algn="ctr"/>
              <a:r>
                <a:rPr lang="es-MX" sz="1100" b="1" cap="small" dirty="0" smtClean="0">
                  <a:solidFill>
                    <a:prstClr val="white"/>
                  </a:solidFill>
                  <a:latin typeface="Arial" pitchFamily="34" charset="0"/>
                  <a:cs typeface="Arial" pitchFamily="34" charset="0"/>
                </a:rPr>
                <a:t>Seguro de desempleo</a:t>
              </a:r>
            </a:p>
            <a:p>
              <a:pPr algn="ctr"/>
              <a:endParaRPr lang="es-MX" sz="800" b="1" dirty="0">
                <a:solidFill>
                  <a:prstClr val="white"/>
                </a:solidFill>
                <a:latin typeface="Arial" pitchFamily="34" charset="0"/>
                <a:cs typeface="Arial" pitchFamily="34" charset="0"/>
              </a:endParaRPr>
            </a:p>
          </p:txBody>
        </p:sp>
        <p:sp>
          <p:nvSpPr>
            <p:cNvPr id="65" name="64 CuadroTexto">
              <a:hlinkClick r:id="" action="ppaction://noaction"/>
            </p:cNvPr>
            <p:cNvSpPr txBox="1"/>
            <p:nvPr/>
          </p:nvSpPr>
          <p:spPr>
            <a:xfrm>
              <a:off x="5364091" y="3212976"/>
              <a:ext cx="1800200" cy="288032"/>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00" b="1" dirty="0">
                <a:solidFill>
                  <a:prstClr val="white"/>
                </a:solidFill>
                <a:latin typeface="Arial" pitchFamily="34" charset="0"/>
                <a:cs typeface="Arial" pitchFamily="34" charset="0"/>
              </a:endParaRPr>
            </a:p>
            <a:p>
              <a:pPr algn="ctr"/>
              <a:r>
                <a:rPr lang="es-MX" sz="1100" b="1" cap="small" dirty="0" smtClean="0">
                  <a:solidFill>
                    <a:prstClr val="white"/>
                  </a:solidFill>
                  <a:latin typeface="Arial" pitchFamily="34" charset="0"/>
                  <a:cs typeface="Arial" pitchFamily="34" charset="0"/>
                </a:rPr>
                <a:t>Licencia maternidad</a:t>
              </a:r>
            </a:p>
            <a:p>
              <a:pPr algn="ctr"/>
              <a:endParaRPr lang="es-MX" sz="800" b="1" dirty="0">
                <a:solidFill>
                  <a:prstClr val="white"/>
                </a:solidFill>
                <a:latin typeface="Arial" pitchFamily="34" charset="0"/>
                <a:cs typeface="Arial" pitchFamily="34" charset="0"/>
              </a:endParaRPr>
            </a:p>
          </p:txBody>
        </p:sp>
        <p:sp>
          <p:nvSpPr>
            <p:cNvPr id="66" name="65 CuadroTexto"/>
            <p:cNvSpPr txBox="1"/>
            <p:nvPr/>
          </p:nvSpPr>
          <p:spPr>
            <a:xfrm>
              <a:off x="3131843" y="5373216"/>
              <a:ext cx="2664296" cy="288032"/>
            </a:xfrm>
            <a:prstGeom prst="rect">
              <a:avLst/>
            </a:prstGeom>
            <a:solidFill>
              <a:srgbClr val="7030A0"/>
            </a:solid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cap="small" dirty="0" smtClean="0">
                  <a:solidFill>
                    <a:prstClr val="white"/>
                  </a:solidFill>
                  <a:latin typeface="Arial" pitchFamily="34" charset="0"/>
                  <a:cs typeface="Arial" pitchFamily="34" charset="0"/>
                </a:rPr>
                <a:t>Pensión orfandad</a:t>
              </a:r>
              <a:endParaRPr lang="es-MX" sz="1100" b="1" cap="small" dirty="0">
                <a:solidFill>
                  <a:prstClr val="white"/>
                </a:solidFill>
                <a:latin typeface="Arial" pitchFamily="34" charset="0"/>
                <a:cs typeface="Arial" pitchFamily="34" charset="0"/>
              </a:endParaRPr>
            </a:p>
          </p:txBody>
        </p:sp>
        <p:sp>
          <p:nvSpPr>
            <p:cNvPr id="67" name="66 CuadroTexto"/>
            <p:cNvSpPr txBox="1"/>
            <p:nvPr/>
          </p:nvSpPr>
          <p:spPr>
            <a:xfrm>
              <a:off x="3131846" y="4941168"/>
              <a:ext cx="2664296" cy="386937"/>
            </a:xfrm>
            <a:prstGeom prst="rect">
              <a:avLst/>
            </a:prstGeom>
            <a:solidFill>
              <a:srgbClr val="7030A0"/>
            </a:solidFill>
            <a:ln>
              <a:solidFill>
                <a:srgbClr val="7030A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b="1" cap="small" dirty="0" smtClean="0">
                  <a:solidFill>
                    <a:prstClr val="white"/>
                  </a:solidFill>
                  <a:latin typeface="Arial" pitchFamily="34" charset="0"/>
                  <a:cs typeface="Arial" pitchFamily="34" charset="0"/>
                </a:rPr>
                <a:t>Pensión por discapacidad permanente que genera dependencia total</a:t>
              </a:r>
              <a:endParaRPr lang="es-MX" sz="1000" b="1" cap="small" dirty="0">
                <a:solidFill>
                  <a:prstClr val="white"/>
                </a:solidFill>
                <a:latin typeface="Arial" pitchFamily="34" charset="0"/>
                <a:cs typeface="Arial" pitchFamily="34" charset="0"/>
              </a:endParaRPr>
            </a:p>
          </p:txBody>
        </p:sp>
        <p:sp>
          <p:nvSpPr>
            <p:cNvPr id="68" name="67 CuadroTexto"/>
            <p:cNvSpPr txBox="1"/>
            <p:nvPr/>
          </p:nvSpPr>
          <p:spPr>
            <a:xfrm>
              <a:off x="5868146" y="4941168"/>
              <a:ext cx="2664295" cy="720080"/>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cap="small" dirty="0" smtClean="0">
                  <a:solidFill>
                    <a:prstClr val="white"/>
                  </a:solidFill>
                  <a:latin typeface="Arial" pitchFamily="34" charset="0"/>
                  <a:cs typeface="Arial" pitchFamily="34" charset="0"/>
                </a:rPr>
                <a:t>Pensión e incapacidades riesgos de trabajo</a:t>
              </a:r>
              <a:endParaRPr lang="es-MX" sz="1100" b="1" cap="small" dirty="0">
                <a:solidFill>
                  <a:prstClr val="white"/>
                </a:solidFill>
                <a:latin typeface="Arial" pitchFamily="34" charset="0"/>
                <a:cs typeface="Arial" pitchFamily="34" charset="0"/>
              </a:endParaRPr>
            </a:p>
          </p:txBody>
        </p:sp>
        <p:sp>
          <p:nvSpPr>
            <p:cNvPr id="69" name="68 CuadroTexto"/>
            <p:cNvSpPr txBox="1"/>
            <p:nvPr/>
          </p:nvSpPr>
          <p:spPr>
            <a:xfrm>
              <a:off x="3131842" y="4611201"/>
              <a:ext cx="5400601" cy="257959"/>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cap="small" dirty="0" smtClean="0">
                  <a:solidFill>
                    <a:prstClr val="white"/>
                  </a:solidFill>
                  <a:latin typeface="Arial" pitchFamily="34" charset="0"/>
                  <a:cs typeface="Arial" pitchFamily="34" charset="0"/>
                </a:rPr>
                <a:t>Pensión e incapacidades de invalidez y vida</a:t>
              </a:r>
              <a:endParaRPr lang="es-MX" sz="1050" b="1" cap="small" dirty="0">
                <a:solidFill>
                  <a:prstClr val="white"/>
                </a:solidFill>
                <a:latin typeface="Arial" pitchFamily="34" charset="0"/>
                <a:cs typeface="Arial" pitchFamily="34" charset="0"/>
              </a:endParaRPr>
            </a:p>
          </p:txBody>
        </p:sp>
        <p:sp>
          <p:nvSpPr>
            <p:cNvPr id="98" name="97 CuadroTexto">
              <a:hlinkClick r:id="" action="ppaction://noaction"/>
            </p:cNvPr>
            <p:cNvSpPr txBox="1"/>
            <p:nvPr/>
          </p:nvSpPr>
          <p:spPr>
            <a:xfrm>
              <a:off x="4427987" y="4304958"/>
              <a:ext cx="2736307" cy="257959"/>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0" b="1" cap="small" dirty="0" smtClean="0">
                  <a:solidFill>
                    <a:prstClr val="white"/>
                  </a:solidFill>
                  <a:latin typeface="Arial" pitchFamily="34" charset="0"/>
                  <a:cs typeface="Arial" pitchFamily="34" charset="0"/>
                </a:rPr>
                <a:t>Aportaciones para pensión de vejez</a:t>
              </a:r>
              <a:endParaRPr lang="es-MX" sz="1050" b="1" cap="small" dirty="0">
                <a:solidFill>
                  <a:prstClr val="white"/>
                </a:solidFill>
                <a:latin typeface="Arial" pitchFamily="34" charset="0"/>
                <a:cs typeface="Arial" pitchFamily="34" charset="0"/>
              </a:endParaRPr>
            </a:p>
          </p:txBody>
        </p:sp>
        <p:sp>
          <p:nvSpPr>
            <p:cNvPr id="99" name="98 CuadroTexto">
              <a:hlinkClick r:id="" action="ppaction://noaction"/>
            </p:cNvPr>
            <p:cNvSpPr txBox="1"/>
            <p:nvPr/>
          </p:nvSpPr>
          <p:spPr>
            <a:xfrm>
              <a:off x="4427987" y="4005064"/>
              <a:ext cx="2736307" cy="257959"/>
            </a:xfrm>
            <a:prstGeom prst="rect">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MX"/>
              </a:defPPr>
              <a:lvl1pPr algn="ctr">
                <a:defRPr sz="1050" b="1" cap="small">
                  <a:solidFill>
                    <a:schemeClr val="bg1"/>
                  </a:solidFill>
                  <a:latin typeface="Arial" pitchFamily="34" charset="0"/>
                  <a:cs typeface="Arial" pitchFamily="34" charset="0"/>
                </a:defRPr>
              </a:lvl1pPr>
            </a:lstStyle>
            <a:p>
              <a:r>
                <a:rPr lang="es-MX" dirty="0">
                  <a:solidFill>
                    <a:prstClr val="white"/>
                  </a:solidFill>
                </a:rPr>
                <a:t>Aportaciones para pensión de vejez</a:t>
              </a:r>
            </a:p>
          </p:txBody>
        </p:sp>
        <p:sp>
          <p:nvSpPr>
            <p:cNvPr id="100" name="99 CuadroTexto"/>
            <p:cNvSpPr txBox="1"/>
            <p:nvPr/>
          </p:nvSpPr>
          <p:spPr>
            <a:xfrm>
              <a:off x="3131842" y="827420"/>
              <a:ext cx="5688630" cy="369332"/>
            </a:xfrm>
            <a:prstGeom prst="rect">
              <a:avLst/>
            </a:prstGeom>
            <a:noFill/>
            <a:ln w="22225" cap="rnd">
              <a:noFill/>
            </a:ln>
          </p:spPr>
          <p:txBody>
            <a:bodyPr wrap="square" rtlCol="0">
              <a:spAutoFit/>
            </a:bodyPr>
            <a:lstStyle/>
            <a:p>
              <a:pPr algn="ctr"/>
              <a:r>
                <a:rPr lang="es-MX" b="1" cap="small" dirty="0" smtClean="0">
                  <a:solidFill>
                    <a:srgbClr val="00B050"/>
                  </a:solidFill>
                </a:rPr>
                <a:t>C I C L O   D E   V I D A </a:t>
              </a:r>
            </a:p>
          </p:txBody>
        </p:sp>
      </p:grpSp>
      <p:sp>
        <p:nvSpPr>
          <p:cNvPr id="37" name="36 Flecha derecha">
            <a:hlinkClick r:id="rId2" action="ppaction://hlinksldjump"/>
          </p:cNvPr>
          <p:cNvSpPr/>
          <p:nvPr/>
        </p:nvSpPr>
        <p:spPr>
          <a:xfrm rot="10800000">
            <a:off x="8316416" y="6525344"/>
            <a:ext cx="576064" cy="260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27830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sz="2400" dirty="0" smtClean="0"/>
              <a:t>Umbrales para determinar la pobreza y la pobreza extrema</a:t>
            </a:r>
            <a:endParaRPr lang="es-ES" sz="2400" dirty="0"/>
          </a:p>
        </p:txBody>
      </p:sp>
    </p:spTree>
    <p:extLst>
      <p:ext uri="{BB962C8B-B14F-4D97-AF65-F5344CB8AC3E}">
        <p14:creationId xmlns:p14="http://schemas.microsoft.com/office/powerpoint/2010/main" val="291848366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Abrir llave"/>
          <p:cNvSpPr/>
          <p:nvPr/>
        </p:nvSpPr>
        <p:spPr bwMode="auto">
          <a:xfrm>
            <a:off x="2723611" y="1841471"/>
            <a:ext cx="304069" cy="3716049"/>
          </a:xfrm>
          <a:prstGeom prst="leftBrace">
            <a:avLst>
              <a:gd name="adj1" fmla="val 8333"/>
              <a:gd name="adj2" fmla="val 42496"/>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s-ES" sz="2400" smtClean="0">
              <a:solidFill>
                <a:srgbClr val="000000"/>
              </a:solidFill>
              <a:latin typeface="Times" charset="0"/>
            </a:endParaRPr>
          </a:p>
        </p:txBody>
      </p:sp>
      <p:sp>
        <p:nvSpPr>
          <p:cNvPr id="8" name="7 Proceso alternativo"/>
          <p:cNvSpPr/>
          <p:nvPr/>
        </p:nvSpPr>
        <p:spPr bwMode="auto">
          <a:xfrm>
            <a:off x="140067" y="2795365"/>
            <a:ext cx="2521854" cy="1163765"/>
          </a:xfrm>
          <a:prstGeom prst="flowChartAlternateProcess">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defRPr/>
            </a:pPr>
            <a:endParaRPr lang="es-MX" sz="2200" dirty="0" smtClean="0">
              <a:solidFill>
                <a:srgbClr val="FFFFFF"/>
              </a:solidFill>
              <a:latin typeface="Tahoma" pitchFamily="34" charset="0"/>
              <a:cs typeface="Tahoma" pitchFamily="34" charset="0"/>
            </a:endParaRPr>
          </a:p>
          <a:p>
            <a:pPr algn="ctr" eaLnBrk="0" hangingPunct="0">
              <a:defRPr/>
            </a:pPr>
            <a:r>
              <a:rPr lang="es-MX" sz="2200" dirty="0" smtClean="0">
                <a:solidFill>
                  <a:srgbClr val="FFFFFF"/>
                </a:solidFill>
                <a:latin typeface="Tahoma" pitchFamily="34" charset="0"/>
                <a:cs typeface="Tahoma" pitchFamily="34" charset="0"/>
              </a:rPr>
              <a:t>Ingreso </a:t>
            </a:r>
          </a:p>
          <a:p>
            <a:pPr algn="ctr" eaLnBrk="0" hangingPunct="0">
              <a:defRPr/>
            </a:pPr>
            <a:r>
              <a:rPr lang="es-MX" sz="2200" dirty="0" smtClean="0">
                <a:solidFill>
                  <a:srgbClr val="FFFFFF"/>
                </a:solidFill>
                <a:latin typeface="Tahoma" pitchFamily="34" charset="0"/>
                <a:cs typeface="Tahoma" pitchFamily="34" charset="0"/>
              </a:rPr>
              <a:t> </a:t>
            </a:r>
          </a:p>
        </p:txBody>
      </p:sp>
      <p:sp>
        <p:nvSpPr>
          <p:cNvPr id="13" name="12 Proceso alternativo"/>
          <p:cNvSpPr/>
          <p:nvPr/>
        </p:nvSpPr>
        <p:spPr bwMode="auto">
          <a:xfrm>
            <a:off x="3026228" y="1841471"/>
            <a:ext cx="2318658" cy="1162985"/>
          </a:xfrm>
          <a:prstGeom prst="flowChartAlternateProcess">
            <a:avLst/>
          </a:prstGeom>
          <a:solidFill>
            <a:srgbClr val="1C3F94"/>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ES" sz="1600" dirty="0" smtClean="0">
                <a:solidFill>
                  <a:srgbClr val="FFFFFF"/>
                </a:solidFill>
                <a:latin typeface="Tahoma" pitchFamily="34" charset="0"/>
                <a:cs typeface="Tahoma" pitchFamily="34" charset="0"/>
              </a:rPr>
              <a:t>Valor de la canasta alimentaria y no alimentaria</a:t>
            </a:r>
          </a:p>
          <a:p>
            <a:pPr algn="ctr" eaLnBrk="0" hangingPunct="0">
              <a:defRPr/>
            </a:pPr>
            <a:r>
              <a:rPr lang="es-ES" sz="1600" dirty="0" smtClean="0">
                <a:solidFill>
                  <a:srgbClr val="FFFFFF"/>
                </a:solidFill>
                <a:latin typeface="Tahoma" pitchFamily="34" charset="0"/>
                <a:cs typeface="Tahoma" pitchFamily="34" charset="0"/>
              </a:rPr>
              <a:t>(Línea de bienestar) </a:t>
            </a:r>
            <a:endParaRPr lang="es-MX" sz="1600" dirty="0" smtClean="0">
              <a:solidFill>
                <a:srgbClr val="FFFFFF"/>
              </a:solidFill>
              <a:latin typeface="Tahoma" pitchFamily="34" charset="0"/>
              <a:cs typeface="Tahoma" pitchFamily="34" charset="0"/>
            </a:endParaRPr>
          </a:p>
        </p:txBody>
      </p:sp>
      <p:sp>
        <p:nvSpPr>
          <p:cNvPr id="15" name="14 Proceso alternativo"/>
          <p:cNvSpPr/>
          <p:nvPr/>
        </p:nvSpPr>
        <p:spPr bwMode="auto">
          <a:xfrm>
            <a:off x="3113315" y="4043818"/>
            <a:ext cx="2024742" cy="1126896"/>
          </a:xfrm>
          <a:prstGeom prst="flowChartAlternateProcess">
            <a:avLst/>
          </a:prstGeom>
          <a:solidFill>
            <a:srgbClr val="1C3F94"/>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ES" sz="1600" dirty="0" smtClean="0">
                <a:solidFill>
                  <a:srgbClr val="FFFFFF"/>
                </a:solidFill>
                <a:latin typeface="Tahoma" pitchFamily="34" charset="0"/>
                <a:cs typeface="Tahoma" pitchFamily="34" charset="0"/>
              </a:rPr>
              <a:t>Valor de la canasta alimentaria</a:t>
            </a:r>
          </a:p>
          <a:p>
            <a:pPr algn="ctr" eaLnBrk="0" hangingPunct="0">
              <a:defRPr/>
            </a:pPr>
            <a:r>
              <a:rPr lang="es-ES" sz="1600" dirty="0" smtClean="0">
                <a:solidFill>
                  <a:srgbClr val="FFFFFF"/>
                </a:solidFill>
                <a:latin typeface="Tahoma" pitchFamily="34" charset="0"/>
                <a:cs typeface="Tahoma" pitchFamily="34" charset="0"/>
              </a:rPr>
              <a:t>(Línea de bienestar mínimo)</a:t>
            </a:r>
          </a:p>
        </p:txBody>
      </p:sp>
      <p:sp>
        <p:nvSpPr>
          <p:cNvPr id="19" name="8 CuadroTexto"/>
          <p:cNvSpPr txBox="1">
            <a:spLocks noChangeArrowheads="1"/>
          </p:cNvSpPr>
          <p:nvPr/>
        </p:nvSpPr>
        <p:spPr bwMode="auto">
          <a:xfrm>
            <a:off x="5883673" y="2220148"/>
            <a:ext cx="3058446" cy="707886"/>
          </a:xfrm>
          <a:prstGeom prst="rect">
            <a:avLst/>
          </a:prstGeom>
          <a:noFill/>
          <a:ln w="9525">
            <a:noFill/>
            <a:miter lim="800000"/>
            <a:headEnd/>
            <a:tailEnd/>
          </a:ln>
        </p:spPr>
        <p:txBody>
          <a:bodyPr wrap="square">
            <a:spAutoFit/>
          </a:bodyPr>
          <a:lstStyle/>
          <a:p>
            <a:r>
              <a:rPr lang="es-MX" sz="2000" b="1" dirty="0" smtClean="0">
                <a:solidFill>
                  <a:srgbClr val="1C3F94"/>
                </a:solidFill>
              </a:rPr>
              <a:t>$2,114 áreas urbanas y</a:t>
            </a:r>
          </a:p>
          <a:p>
            <a:r>
              <a:rPr lang="es-MX" sz="2000" b="1" dirty="0" smtClean="0">
                <a:solidFill>
                  <a:srgbClr val="1C3F94"/>
                </a:solidFill>
              </a:rPr>
              <a:t>$1,329 áreas rurales</a:t>
            </a:r>
          </a:p>
        </p:txBody>
      </p:sp>
      <p:sp>
        <p:nvSpPr>
          <p:cNvPr id="21" name="20 Flecha derecha"/>
          <p:cNvSpPr/>
          <p:nvPr/>
        </p:nvSpPr>
        <p:spPr bwMode="auto">
          <a:xfrm>
            <a:off x="5376182" y="2290815"/>
            <a:ext cx="438156" cy="255591"/>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23" name="22 Flecha derecha"/>
          <p:cNvSpPr/>
          <p:nvPr/>
        </p:nvSpPr>
        <p:spPr bwMode="auto">
          <a:xfrm>
            <a:off x="5170712" y="4476862"/>
            <a:ext cx="438156" cy="255591"/>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16" name="8 CuadroTexto"/>
          <p:cNvSpPr txBox="1">
            <a:spLocks noChangeArrowheads="1"/>
          </p:cNvSpPr>
          <p:nvPr/>
        </p:nvSpPr>
        <p:spPr bwMode="auto">
          <a:xfrm>
            <a:off x="5921270" y="4167691"/>
            <a:ext cx="3211295" cy="707886"/>
          </a:xfrm>
          <a:prstGeom prst="rect">
            <a:avLst/>
          </a:prstGeom>
          <a:noFill/>
          <a:ln w="9525">
            <a:noFill/>
            <a:miter lim="800000"/>
            <a:headEnd/>
            <a:tailEnd/>
          </a:ln>
        </p:spPr>
        <p:txBody>
          <a:bodyPr wrap="square">
            <a:spAutoFit/>
          </a:bodyPr>
          <a:lstStyle/>
          <a:p>
            <a:r>
              <a:rPr lang="es-MX" sz="2000" b="1" dirty="0" smtClean="0">
                <a:solidFill>
                  <a:srgbClr val="1C3F94"/>
                </a:solidFill>
              </a:rPr>
              <a:t>$978 áreas urbanas y</a:t>
            </a:r>
          </a:p>
          <a:p>
            <a:r>
              <a:rPr lang="es-MX" sz="2000" b="1" dirty="0" smtClean="0">
                <a:solidFill>
                  <a:srgbClr val="1C3F94"/>
                </a:solidFill>
              </a:rPr>
              <a:t>$684 áreas rurales</a:t>
            </a:r>
            <a:endParaRPr lang="es-MX" sz="2000" dirty="0" smtClean="0">
              <a:solidFill>
                <a:srgbClr val="1C3F94"/>
              </a:solidFill>
            </a:endParaRPr>
          </a:p>
        </p:txBody>
      </p:sp>
      <p:sp>
        <p:nvSpPr>
          <p:cNvPr id="11" name="Text Box 5"/>
          <p:cNvSpPr txBox="1">
            <a:spLocks noChangeArrowheads="1"/>
          </p:cNvSpPr>
          <p:nvPr/>
        </p:nvSpPr>
        <p:spPr bwMode="auto">
          <a:xfrm>
            <a:off x="2121029" y="118797"/>
            <a:ext cx="6690911" cy="954107"/>
          </a:xfrm>
          <a:prstGeom prst="rect">
            <a:avLst/>
          </a:prstGeom>
          <a:noFill/>
          <a:ln w="9525">
            <a:noFill/>
            <a:miter lim="800000"/>
            <a:headEnd/>
            <a:tailEnd/>
          </a:ln>
        </p:spPr>
        <p:txBody>
          <a:bodyPr wrap="square">
            <a:spAutoFit/>
          </a:bodyPr>
          <a:lstStyle/>
          <a:p>
            <a:r>
              <a:rPr lang="es-ES_tradnl" sz="2800" b="1" dirty="0" smtClean="0">
                <a:solidFill>
                  <a:srgbClr val="1C3F94"/>
                </a:solidFill>
                <a:latin typeface="Tahoma" pitchFamily="34" charset="0"/>
                <a:cs typeface="Tahoma" pitchFamily="34" charset="0"/>
              </a:rPr>
              <a:t>¿Cómo se determinan los umbrales de las carencias sociales?</a:t>
            </a:r>
          </a:p>
        </p:txBody>
      </p:sp>
      <p:sp>
        <p:nvSpPr>
          <p:cNvPr id="12" name="11 Proceso alternativo"/>
          <p:cNvSpPr/>
          <p:nvPr/>
        </p:nvSpPr>
        <p:spPr bwMode="auto">
          <a:xfrm>
            <a:off x="6051838" y="1270660"/>
            <a:ext cx="2521854" cy="831270"/>
          </a:xfrm>
          <a:prstGeom prst="flowChartAlternateProcess">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defRPr/>
            </a:pPr>
            <a:r>
              <a:rPr lang="es-MX" sz="1600" dirty="0" smtClean="0">
                <a:solidFill>
                  <a:srgbClr val="FFFFFF"/>
                </a:solidFill>
                <a:latin typeface="Tahoma" pitchFamily="34" charset="0"/>
                <a:cs typeface="Tahoma" pitchFamily="34" charset="0"/>
              </a:rPr>
              <a:t>Valores por persona al mes </a:t>
            </a:r>
          </a:p>
          <a:p>
            <a:pPr algn="ctr" eaLnBrk="0" hangingPunct="0">
              <a:defRPr/>
            </a:pPr>
            <a:r>
              <a:rPr lang="es-MX" sz="1600" dirty="0" smtClean="0">
                <a:solidFill>
                  <a:srgbClr val="FFFFFF"/>
                </a:solidFill>
                <a:latin typeface="Tahoma" pitchFamily="34" charset="0"/>
                <a:cs typeface="Tahoma" pitchFamily="34" charset="0"/>
              </a:rPr>
              <a:t>Cifras a agosto de 2010 </a:t>
            </a:r>
          </a:p>
          <a:p>
            <a:pPr algn="ctr" eaLnBrk="0" hangingPunct="0">
              <a:defRPr/>
            </a:pPr>
            <a:r>
              <a:rPr lang="es-MX" sz="2200" dirty="0" smtClean="0">
                <a:solidFill>
                  <a:srgbClr val="FFFFFF"/>
                </a:solidFill>
                <a:latin typeface="Tahoma" pitchFamily="34" charset="0"/>
                <a:cs typeface="Tahoma" pitchFamily="34" charset="0"/>
              </a:rPr>
              <a:t> </a:t>
            </a:r>
          </a:p>
        </p:txBody>
      </p:sp>
      <p:sp>
        <p:nvSpPr>
          <p:cNvPr id="14" name="3 Marcador de número de diapositiva"/>
          <p:cNvSpPr txBox="1">
            <a:spLocks/>
          </p:cNvSpPr>
          <p:nvPr/>
        </p:nvSpPr>
        <p:spPr>
          <a:xfrm>
            <a:off x="7910513" y="6551613"/>
            <a:ext cx="1125537" cy="333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9pPr>
          </a:lstStyle>
          <a:p>
            <a:pPr algn="r" eaLnBrk="1" hangingPunct="1"/>
            <a:fld id="{09C8A122-AC8E-4DF2-88F6-5CDE6EB2FC22}" type="slidenum">
              <a:rPr lang="es-ES" sz="1200" smtClean="0">
                <a:solidFill>
                  <a:srgbClr val="FFFFFF"/>
                </a:solidFill>
                <a:latin typeface="Arial" charset="0"/>
              </a:rPr>
              <a:pPr algn="r" eaLnBrk="1" hangingPunct="1"/>
              <a:t>39</a:t>
            </a:fld>
            <a:endParaRPr lang="es-ES" sz="1200" dirty="0" smtClean="0">
              <a:solidFill>
                <a:srgbClr val="FFFFFF"/>
              </a:solidFill>
              <a:latin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0762" y="4605868"/>
            <a:ext cx="505038" cy="535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5851" y="2566653"/>
            <a:ext cx="517677" cy="54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422457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 name="15 Rectángulo"/>
          <p:cNvSpPr>
            <a:spLocks noChangeArrowheads="1"/>
          </p:cNvSpPr>
          <p:nvPr/>
        </p:nvSpPr>
        <p:spPr bwMode="auto">
          <a:xfrm>
            <a:off x="1093942" y="3411298"/>
            <a:ext cx="4595889" cy="1428750"/>
          </a:xfrm>
          <a:prstGeom prst="rect">
            <a:avLst/>
          </a:prstGeom>
          <a:solidFill>
            <a:srgbClr val="DE6B14"/>
          </a:solidFill>
          <a:ln w="28575" algn="ctr">
            <a:solidFill>
              <a:schemeClr val="tx1"/>
            </a:solidFill>
            <a:round/>
            <a:headEnd/>
            <a:tailEnd/>
          </a:ln>
        </p:spPr>
        <p:txBody>
          <a:bodyPr/>
          <a:lstStyle/>
          <a:p>
            <a:pPr algn="ctr" eaLnBrk="0" hangingPunct="0">
              <a:lnSpc>
                <a:spcPct val="200000"/>
              </a:lnSpc>
              <a:spcBef>
                <a:spcPts val="1200"/>
              </a:spcBef>
              <a:spcAft>
                <a:spcPts val="1200"/>
              </a:spcAft>
            </a:pPr>
            <a:r>
              <a:rPr lang="es-MX" sz="3200" b="1" dirty="0" smtClean="0">
                <a:solidFill>
                  <a:srgbClr val="FFFFFF"/>
                </a:solidFill>
                <a:latin typeface="Tahoma" pitchFamily="34" charset="0"/>
                <a:cs typeface="Tahoma" pitchFamily="34" charset="0"/>
              </a:rPr>
              <a:t>Pobreza</a:t>
            </a:r>
            <a:endParaRPr lang="es-ES" sz="3200" b="1" dirty="0">
              <a:solidFill>
                <a:srgbClr val="FFFFFF"/>
              </a:solidFill>
              <a:latin typeface="Tahoma" pitchFamily="34" charset="0"/>
              <a:cs typeface="Tahoma" pitchFamily="34" charset="0"/>
            </a:endParaRPr>
          </a:p>
        </p:txBody>
      </p:sp>
      <p:cxnSp>
        <p:nvCxnSpPr>
          <p:cNvPr id="44" name="43 Conector recto"/>
          <p:cNvCxnSpPr>
            <a:cxnSpLocks noChangeShapeType="1"/>
          </p:cNvCxnSpPr>
          <p:nvPr/>
        </p:nvCxnSpPr>
        <p:spPr bwMode="auto">
          <a:xfrm>
            <a:off x="1104579" y="3395385"/>
            <a:ext cx="4558568" cy="958"/>
          </a:xfrm>
          <a:prstGeom prst="line">
            <a:avLst/>
          </a:prstGeom>
          <a:noFill/>
          <a:ln w="31750" algn="ctr">
            <a:solidFill>
              <a:schemeClr val="tx1"/>
            </a:solidFill>
            <a:round/>
            <a:headEnd/>
            <a:tailEnd/>
          </a:ln>
        </p:spPr>
      </p:cxnSp>
      <p:cxnSp>
        <p:nvCxnSpPr>
          <p:cNvPr id="34" name="33 Conector recto"/>
          <p:cNvCxnSpPr>
            <a:cxnSpLocks noChangeShapeType="1"/>
          </p:cNvCxnSpPr>
          <p:nvPr/>
        </p:nvCxnSpPr>
        <p:spPr bwMode="auto">
          <a:xfrm>
            <a:off x="5698229" y="3393410"/>
            <a:ext cx="713064" cy="2933"/>
          </a:xfrm>
          <a:prstGeom prst="line">
            <a:avLst/>
          </a:prstGeom>
          <a:noFill/>
          <a:ln w="31750" algn="ctr">
            <a:solidFill>
              <a:schemeClr val="tx1"/>
            </a:solidFill>
            <a:prstDash val="sysDot"/>
            <a:round/>
            <a:headEnd/>
            <a:tailEnd/>
          </a:ln>
        </p:spPr>
      </p:cxnSp>
      <p:cxnSp>
        <p:nvCxnSpPr>
          <p:cNvPr id="6151" name="134 Conector recto de flecha"/>
          <p:cNvCxnSpPr>
            <a:cxnSpLocks noChangeShapeType="1"/>
          </p:cNvCxnSpPr>
          <p:nvPr/>
        </p:nvCxnSpPr>
        <p:spPr bwMode="auto">
          <a:xfrm rot="10800000">
            <a:off x="323529" y="4851122"/>
            <a:ext cx="6156325" cy="1588"/>
          </a:xfrm>
          <a:prstGeom prst="straightConnector1">
            <a:avLst/>
          </a:prstGeom>
          <a:noFill/>
          <a:ln w="79375" algn="ctr">
            <a:solidFill>
              <a:schemeClr val="tx1"/>
            </a:solidFill>
            <a:round/>
            <a:headEnd/>
            <a:tailEnd type="arrow" w="med" len="med"/>
          </a:ln>
        </p:spPr>
      </p:cxnSp>
      <p:sp>
        <p:nvSpPr>
          <p:cNvPr id="6152" name="9 Rectángulo"/>
          <p:cNvSpPr>
            <a:spLocks noChangeArrowheads="1"/>
          </p:cNvSpPr>
          <p:nvPr/>
        </p:nvSpPr>
        <p:spPr bwMode="auto">
          <a:xfrm>
            <a:off x="1093467" y="1706285"/>
            <a:ext cx="5353050" cy="3155950"/>
          </a:xfrm>
          <a:prstGeom prst="rect">
            <a:avLst/>
          </a:prstGeom>
          <a:noFill/>
          <a:ln w="82550" algn="ctr">
            <a:solidFill>
              <a:schemeClr val="tx1"/>
            </a:solidFill>
            <a:round/>
            <a:headEnd/>
            <a:tailEnd/>
          </a:ln>
        </p:spPr>
        <p:txBody>
          <a:bodyPr/>
          <a:lstStyle/>
          <a:p>
            <a:pPr eaLnBrk="0" hangingPunct="0"/>
            <a:endParaRPr lang="es-ES" sz="2400" dirty="0">
              <a:solidFill>
                <a:srgbClr val="000000"/>
              </a:solidFill>
              <a:latin typeface="Times"/>
            </a:endParaRPr>
          </a:p>
        </p:txBody>
      </p:sp>
      <p:sp>
        <p:nvSpPr>
          <p:cNvPr id="6153" name="Rectangle 8"/>
          <p:cNvSpPr>
            <a:spLocks noChangeArrowheads="1"/>
          </p:cNvSpPr>
          <p:nvPr/>
        </p:nvSpPr>
        <p:spPr bwMode="auto">
          <a:xfrm>
            <a:off x="1391441" y="6012967"/>
            <a:ext cx="4029075" cy="306387"/>
          </a:xfrm>
          <a:prstGeom prst="rect">
            <a:avLst/>
          </a:prstGeom>
          <a:noFill/>
          <a:ln w="9525" algn="ctr">
            <a:noFill/>
            <a:miter lim="800000"/>
            <a:headEnd/>
            <a:tailEnd/>
          </a:ln>
        </p:spPr>
        <p:txBody>
          <a:bodyPr wrap="none" lIns="0" rIns="0" anchor="ctr"/>
          <a:lstStyle/>
          <a:p>
            <a:pPr algn="ctr"/>
            <a:r>
              <a:rPr lang="es-MX" sz="2800" b="1" dirty="0" smtClean="0">
                <a:solidFill>
                  <a:srgbClr val="333399"/>
                </a:solidFill>
                <a:latin typeface="Tahoma" pitchFamily="34" charset="0"/>
                <a:cs typeface="Tahoma" pitchFamily="34" charset="0"/>
              </a:rPr>
              <a:t>Derechos sociales</a:t>
            </a:r>
            <a:endParaRPr lang="es-ES" sz="2200" b="1" dirty="0">
              <a:solidFill>
                <a:srgbClr val="333399"/>
              </a:solidFill>
              <a:latin typeface="Tahoma" pitchFamily="34" charset="0"/>
              <a:cs typeface="Tahoma" pitchFamily="34" charset="0"/>
            </a:endParaRPr>
          </a:p>
        </p:txBody>
      </p:sp>
      <p:sp>
        <p:nvSpPr>
          <p:cNvPr id="6154" name="Rectangle 25"/>
          <p:cNvSpPr>
            <a:spLocks noChangeArrowheads="1"/>
          </p:cNvSpPr>
          <p:nvPr/>
        </p:nvSpPr>
        <p:spPr bwMode="auto">
          <a:xfrm rot="-5400000">
            <a:off x="3112568" y="4972917"/>
            <a:ext cx="369332" cy="1592745"/>
          </a:xfrm>
          <a:prstGeom prst="rect">
            <a:avLst/>
          </a:prstGeom>
          <a:noFill/>
          <a:ln w="9525" algn="ctr">
            <a:noFill/>
            <a:miter lim="800000"/>
            <a:headEnd/>
            <a:tailEnd/>
          </a:ln>
        </p:spPr>
        <p:txBody>
          <a:bodyPr vert="eaVert" wrap="none" lIns="0" rIns="0">
            <a:spAutoFit/>
          </a:bodyPr>
          <a:lstStyle/>
          <a:p>
            <a:pPr algn="ctr"/>
            <a:r>
              <a:rPr lang="es-MX" sz="2400" b="1" dirty="0" smtClean="0">
                <a:solidFill>
                  <a:srgbClr val="333399"/>
                </a:solidFill>
                <a:latin typeface="Tahoma" pitchFamily="34" charset="0"/>
                <a:cs typeface="Tahoma" pitchFamily="34" charset="0"/>
              </a:rPr>
              <a:t>Carencias</a:t>
            </a:r>
            <a:endParaRPr lang="es-ES" sz="2400" b="1" dirty="0">
              <a:solidFill>
                <a:srgbClr val="333399"/>
              </a:solidFill>
              <a:latin typeface="Tahoma" pitchFamily="34" charset="0"/>
              <a:cs typeface="Tahoma" pitchFamily="34" charset="0"/>
            </a:endParaRPr>
          </a:p>
        </p:txBody>
      </p:sp>
      <p:cxnSp>
        <p:nvCxnSpPr>
          <p:cNvPr id="9234" name="30 Conector recto"/>
          <p:cNvCxnSpPr>
            <a:cxnSpLocks noChangeShapeType="1"/>
          </p:cNvCxnSpPr>
          <p:nvPr/>
        </p:nvCxnSpPr>
        <p:spPr bwMode="auto">
          <a:xfrm rot="5400000">
            <a:off x="4100985" y="3286641"/>
            <a:ext cx="3144838" cy="0"/>
          </a:xfrm>
          <a:prstGeom prst="line">
            <a:avLst/>
          </a:prstGeom>
          <a:noFill/>
          <a:ln w="31750" algn="ctr">
            <a:solidFill>
              <a:schemeClr val="tx1"/>
            </a:solidFill>
            <a:round/>
            <a:headEnd/>
            <a:tailEnd/>
          </a:ln>
        </p:spPr>
      </p:cxnSp>
      <p:cxnSp>
        <p:nvCxnSpPr>
          <p:cNvPr id="6157" name="122 Conector recto de flecha"/>
          <p:cNvCxnSpPr>
            <a:cxnSpLocks noChangeShapeType="1"/>
          </p:cNvCxnSpPr>
          <p:nvPr/>
        </p:nvCxnSpPr>
        <p:spPr bwMode="auto">
          <a:xfrm rot="16200000" flipV="1">
            <a:off x="-1136971" y="3335060"/>
            <a:ext cx="4471988" cy="11112"/>
          </a:xfrm>
          <a:prstGeom prst="straightConnector1">
            <a:avLst/>
          </a:prstGeom>
          <a:noFill/>
          <a:ln w="67945" algn="ctr">
            <a:solidFill>
              <a:schemeClr val="tx1"/>
            </a:solidFill>
            <a:round/>
            <a:headEnd/>
            <a:tailEnd type="arrow" w="med" len="med"/>
          </a:ln>
        </p:spPr>
      </p:cxnSp>
      <p:grpSp>
        <p:nvGrpSpPr>
          <p:cNvPr id="2" name="102 Grupo"/>
          <p:cNvGrpSpPr>
            <a:grpSpLocks/>
          </p:cNvGrpSpPr>
          <p:nvPr/>
        </p:nvGrpSpPr>
        <p:grpSpPr bwMode="auto">
          <a:xfrm>
            <a:off x="3635814" y="4887632"/>
            <a:ext cx="3009140" cy="492128"/>
            <a:chOff x="5126924" y="5032372"/>
            <a:chExt cx="2203250" cy="492128"/>
          </a:xfrm>
        </p:grpSpPr>
        <p:sp>
          <p:nvSpPr>
            <p:cNvPr id="6178" name="22 CuadroTexto"/>
            <p:cNvSpPr txBox="1">
              <a:spLocks noChangeArrowheads="1"/>
            </p:cNvSpPr>
            <p:nvPr/>
          </p:nvSpPr>
          <p:spPr bwMode="auto">
            <a:xfrm>
              <a:off x="6526899" y="5062538"/>
              <a:ext cx="803275" cy="461962"/>
            </a:xfrm>
            <a:prstGeom prst="rect">
              <a:avLst/>
            </a:prstGeom>
            <a:noFill/>
            <a:ln w="9525">
              <a:noFill/>
              <a:miter lim="800000"/>
              <a:headEnd/>
              <a:tailEnd/>
            </a:ln>
          </p:spPr>
          <p:txBody>
            <a:bodyPr>
              <a:spAutoFit/>
            </a:bodyPr>
            <a:lstStyle/>
            <a:p>
              <a:pPr algn="ctr"/>
              <a:r>
                <a:rPr lang="es-MX" sz="2400" dirty="0">
                  <a:solidFill>
                    <a:srgbClr val="000000"/>
                  </a:solidFill>
                  <a:latin typeface="Tahoma" pitchFamily="34" charset="0"/>
                  <a:cs typeface="Tahoma" pitchFamily="34" charset="0"/>
                </a:rPr>
                <a:t>0</a:t>
              </a:r>
              <a:endParaRPr lang="es-ES" sz="2400" dirty="0">
                <a:solidFill>
                  <a:srgbClr val="000000"/>
                </a:solidFill>
                <a:latin typeface="Tahoma" pitchFamily="34" charset="0"/>
                <a:cs typeface="Tahoma" pitchFamily="34" charset="0"/>
              </a:endParaRPr>
            </a:p>
          </p:txBody>
        </p:sp>
        <p:sp>
          <p:nvSpPr>
            <p:cNvPr id="6179" name="26 CuadroTexto"/>
            <p:cNvSpPr txBox="1">
              <a:spLocks noChangeArrowheads="1"/>
            </p:cNvSpPr>
            <p:nvPr/>
          </p:nvSpPr>
          <p:spPr bwMode="auto">
            <a:xfrm>
              <a:off x="5126924" y="5032372"/>
              <a:ext cx="255126" cy="461665"/>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3</a:t>
              </a:r>
              <a:endParaRPr lang="es-ES" sz="2400" dirty="0">
                <a:solidFill>
                  <a:srgbClr val="000000"/>
                </a:solidFill>
                <a:latin typeface="Tahoma" pitchFamily="34" charset="0"/>
                <a:cs typeface="Tahoma" pitchFamily="34" charset="0"/>
              </a:endParaRPr>
            </a:p>
          </p:txBody>
        </p:sp>
      </p:grpSp>
      <p:sp>
        <p:nvSpPr>
          <p:cNvPr id="43" name="22 CuadroTexto"/>
          <p:cNvSpPr txBox="1">
            <a:spLocks noChangeArrowheads="1"/>
          </p:cNvSpPr>
          <p:nvPr/>
        </p:nvSpPr>
        <p:spPr bwMode="auto">
          <a:xfrm>
            <a:off x="1882502" y="4906424"/>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5</a:t>
            </a:r>
            <a:endParaRPr lang="es-ES" sz="2400" dirty="0">
              <a:solidFill>
                <a:srgbClr val="000000"/>
              </a:solidFill>
              <a:latin typeface="Tahoma" pitchFamily="34" charset="0"/>
              <a:cs typeface="Tahoma" pitchFamily="34" charset="0"/>
            </a:endParaRPr>
          </a:p>
        </p:txBody>
      </p:sp>
      <p:sp>
        <p:nvSpPr>
          <p:cNvPr id="45" name="22 CuadroTexto"/>
          <p:cNvSpPr txBox="1">
            <a:spLocks noChangeArrowheads="1"/>
          </p:cNvSpPr>
          <p:nvPr/>
        </p:nvSpPr>
        <p:spPr bwMode="auto">
          <a:xfrm>
            <a:off x="4505145" y="4922349"/>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2</a:t>
            </a:r>
            <a:endParaRPr lang="es-ES" sz="2400" dirty="0">
              <a:solidFill>
                <a:srgbClr val="000000"/>
              </a:solidFill>
              <a:latin typeface="Tahoma" pitchFamily="34" charset="0"/>
              <a:cs typeface="Tahoma" pitchFamily="34" charset="0"/>
            </a:endParaRPr>
          </a:p>
        </p:txBody>
      </p:sp>
      <p:sp>
        <p:nvSpPr>
          <p:cNvPr id="46" name="22 CuadroTexto"/>
          <p:cNvSpPr txBox="1">
            <a:spLocks noChangeArrowheads="1"/>
          </p:cNvSpPr>
          <p:nvPr/>
        </p:nvSpPr>
        <p:spPr bwMode="auto">
          <a:xfrm>
            <a:off x="2717276" y="4908699"/>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4</a:t>
            </a:r>
            <a:endParaRPr lang="es-ES" sz="2400" dirty="0">
              <a:solidFill>
                <a:srgbClr val="000000"/>
              </a:solidFill>
              <a:latin typeface="Tahoma" pitchFamily="34" charset="0"/>
              <a:cs typeface="Tahoma" pitchFamily="34" charset="0"/>
            </a:endParaRPr>
          </a:p>
        </p:txBody>
      </p:sp>
      <p:sp>
        <p:nvSpPr>
          <p:cNvPr id="47" name="22 CuadroTexto"/>
          <p:cNvSpPr txBox="1">
            <a:spLocks noChangeArrowheads="1"/>
          </p:cNvSpPr>
          <p:nvPr/>
        </p:nvSpPr>
        <p:spPr bwMode="auto">
          <a:xfrm>
            <a:off x="5294441" y="4920072"/>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1</a:t>
            </a:r>
            <a:endParaRPr lang="es-ES" sz="2400" dirty="0">
              <a:solidFill>
                <a:srgbClr val="000000"/>
              </a:solidFill>
              <a:latin typeface="Tahoma" pitchFamily="34" charset="0"/>
              <a:cs typeface="Tahoma" pitchFamily="34" charset="0"/>
            </a:endParaRPr>
          </a:p>
        </p:txBody>
      </p:sp>
      <p:sp>
        <p:nvSpPr>
          <p:cNvPr id="50" name="22 CuadroTexto"/>
          <p:cNvSpPr txBox="1">
            <a:spLocks noChangeArrowheads="1"/>
          </p:cNvSpPr>
          <p:nvPr/>
        </p:nvSpPr>
        <p:spPr bwMode="auto">
          <a:xfrm>
            <a:off x="1161444" y="4908700"/>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6</a:t>
            </a:r>
            <a:endParaRPr lang="es-ES" sz="2400" dirty="0">
              <a:solidFill>
                <a:srgbClr val="000000"/>
              </a:solidFill>
              <a:latin typeface="Tahoma" pitchFamily="34" charset="0"/>
              <a:cs typeface="Tahoma" pitchFamily="34" charset="0"/>
            </a:endParaRPr>
          </a:p>
        </p:txBody>
      </p:sp>
      <p:sp>
        <p:nvSpPr>
          <p:cNvPr id="24" name="23 CuadroTexto"/>
          <p:cNvSpPr txBox="1">
            <a:spLocks noChangeArrowheads="1"/>
          </p:cNvSpPr>
          <p:nvPr/>
        </p:nvSpPr>
        <p:spPr bwMode="auto">
          <a:xfrm>
            <a:off x="351545" y="3212822"/>
            <a:ext cx="808598" cy="400110"/>
          </a:xfrm>
          <a:prstGeom prst="rect">
            <a:avLst/>
          </a:prstGeom>
          <a:noFill/>
          <a:ln w="9525">
            <a:noFill/>
            <a:miter lim="800000"/>
            <a:headEnd/>
            <a:tailEnd/>
          </a:ln>
        </p:spPr>
        <p:txBody>
          <a:bodyPr wrap="square">
            <a:spAutoFit/>
          </a:bodyPr>
          <a:lstStyle/>
          <a:p>
            <a:r>
              <a:rPr lang="es-MX" sz="2000" b="1" i="1" dirty="0" smtClean="0">
                <a:solidFill>
                  <a:srgbClr val="333399"/>
                </a:solidFill>
                <a:latin typeface="Tahoma" pitchFamily="34" charset="0"/>
                <a:cs typeface="Tahoma" pitchFamily="34" charset="0"/>
              </a:rPr>
              <a:t>LBE</a:t>
            </a:r>
            <a:endParaRPr lang="es-ES" sz="2000" b="1" i="1" dirty="0">
              <a:solidFill>
                <a:srgbClr val="333399"/>
              </a:solidFill>
              <a:latin typeface="Tahoma" pitchFamily="34" charset="0"/>
              <a:cs typeface="Tahoma" pitchFamily="34" charset="0"/>
            </a:endParaRPr>
          </a:p>
        </p:txBody>
      </p:sp>
      <p:sp>
        <p:nvSpPr>
          <p:cNvPr id="25" name="Rectangle 11"/>
          <p:cNvSpPr>
            <a:spLocks noChangeArrowheads="1"/>
          </p:cNvSpPr>
          <p:nvPr/>
        </p:nvSpPr>
        <p:spPr bwMode="auto">
          <a:xfrm rot="-5400000">
            <a:off x="-1305718" y="2538114"/>
            <a:ext cx="3024188" cy="485775"/>
          </a:xfrm>
          <a:prstGeom prst="rect">
            <a:avLst/>
          </a:prstGeom>
          <a:noFill/>
          <a:ln w="9525" algn="ctr">
            <a:noFill/>
            <a:miter lim="800000"/>
            <a:headEnd/>
            <a:tailEnd/>
          </a:ln>
        </p:spPr>
        <p:txBody>
          <a:bodyPr wrap="none" lIns="0" rIns="0" anchor="ctr"/>
          <a:lstStyle/>
          <a:p>
            <a:r>
              <a:rPr lang="es-MX" sz="2800" b="1" dirty="0" smtClean="0">
                <a:solidFill>
                  <a:srgbClr val="333399"/>
                </a:solidFill>
                <a:latin typeface="Tahoma" pitchFamily="34" charset="0"/>
                <a:cs typeface="Tahoma" pitchFamily="34" charset="0"/>
              </a:rPr>
              <a:t>Ingreso</a:t>
            </a:r>
            <a:endParaRPr lang="es-ES" sz="2800" b="1" dirty="0">
              <a:solidFill>
                <a:srgbClr val="333399"/>
              </a:solidFill>
              <a:latin typeface="Tahoma" pitchFamily="34" charset="0"/>
              <a:cs typeface="Tahoma" pitchFamily="34" charset="0"/>
            </a:endParaRPr>
          </a:p>
        </p:txBody>
      </p:sp>
      <p:sp>
        <p:nvSpPr>
          <p:cNvPr id="29" name="Text Box 5"/>
          <p:cNvSpPr txBox="1">
            <a:spLocks noChangeArrowheads="1"/>
          </p:cNvSpPr>
          <p:nvPr/>
        </p:nvSpPr>
        <p:spPr bwMode="auto">
          <a:xfrm>
            <a:off x="2190750" y="341563"/>
            <a:ext cx="6953250" cy="1015663"/>
          </a:xfrm>
          <a:prstGeom prst="rect">
            <a:avLst/>
          </a:prstGeom>
          <a:noFill/>
          <a:ln w="9525">
            <a:noFill/>
            <a:miter lim="800000"/>
            <a:headEnd/>
            <a:tailEnd/>
          </a:ln>
        </p:spPr>
        <p:txBody>
          <a:bodyPr>
            <a:spAutoFit/>
          </a:bodyPr>
          <a:lstStyle/>
          <a:p>
            <a:pPr eaLnBrk="0" hangingPunct="0"/>
            <a:r>
              <a:rPr lang="es-ES_tradnl" sz="2000" b="1" dirty="0" smtClean="0">
                <a:solidFill>
                  <a:srgbClr val="333399"/>
                </a:solidFill>
                <a:latin typeface="Tahoma" pitchFamily="34" charset="0"/>
                <a:cs typeface="Tahoma" pitchFamily="34" charset="0"/>
              </a:rPr>
              <a:t>Población en Pobreza: Quien tenga al menos una carencia social y un ingreso menor al valor de las necesidades básicas. </a:t>
            </a:r>
            <a:endParaRPr lang="es-ES_tradnl" sz="2000" b="1" dirty="0">
              <a:solidFill>
                <a:srgbClr val="333399"/>
              </a:solidFill>
              <a:latin typeface="Tahoma" pitchFamily="34" charset="0"/>
              <a:cs typeface="Tahoma" pitchFamily="34" charset="0"/>
            </a:endParaRPr>
          </a:p>
        </p:txBody>
      </p:sp>
      <p:sp>
        <p:nvSpPr>
          <p:cNvPr id="22" name="AutoShape 6"/>
          <p:cNvSpPr>
            <a:spLocks noChangeArrowheads="1"/>
          </p:cNvSpPr>
          <p:nvPr/>
        </p:nvSpPr>
        <p:spPr bwMode="auto">
          <a:xfrm>
            <a:off x="6589050" y="2912400"/>
            <a:ext cx="2447446" cy="2073600"/>
          </a:xfrm>
          <a:prstGeom prst="roundRect">
            <a:avLst>
              <a:gd name="adj" fmla="val 26995"/>
            </a:avLst>
          </a:prstGeom>
          <a:solidFill>
            <a:srgbClr val="00A94F"/>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rIns="0" anchor="ctr"/>
          <a:lstStyle/>
          <a:p>
            <a:pPr marL="180975" indent="-180975">
              <a:buFont typeface="Arial" pitchFamily="34" charset="0"/>
              <a:buChar char="•"/>
              <a:defRPr/>
            </a:pPr>
            <a:r>
              <a:rPr lang="es-MX" sz="1600" b="1" dirty="0" smtClean="0">
                <a:solidFill>
                  <a:schemeClr val="bg1"/>
                </a:solidFill>
                <a:latin typeface="Tahoma" pitchFamily="34" charset="0"/>
                <a:cs typeface="Tahoma" pitchFamily="34" charset="0"/>
              </a:rPr>
              <a:t>Educación</a:t>
            </a:r>
            <a:endParaRPr lang="es-MX" sz="1600" b="1" dirty="0" smtClean="0">
              <a:solidFill>
                <a:schemeClr val="bg1"/>
              </a:solidFill>
              <a:latin typeface="Tahoma" pitchFamily="34" charset="0"/>
              <a:ea typeface="Times New Roman" pitchFamily="18" charset="0"/>
              <a:cs typeface="Tahoma" pitchFamily="34" charset="0"/>
            </a:endParaRPr>
          </a:p>
          <a:p>
            <a:pPr indent="182563">
              <a:buFont typeface="Arial" pitchFamily="34" charset="0"/>
              <a:buChar char="•"/>
              <a:defRPr/>
            </a:pPr>
            <a:r>
              <a:rPr lang="es-ES" sz="1600" b="1" dirty="0" smtClean="0">
                <a:solidFill>
                  <a:schemeClr val="bg1"/>
                </a:solidFill>
                <a:latin typeface="Tahoma" pitchFamily="34" charset="0"/>
                <a:cs typeface="Tahoma" pitchFamily="34" charset="0"/>
              </a:rPr>
              <a:t>Salud</a:t>
            </a:r>
          </a:p>
          <a:p>
            <a:pPr indent="182563">
              <a:buFont typeface="Arial" pitchFamily="34" charset="0"/>
              <a:buChar char="•"/>
              <a:defRPr/>
            </a:pPr>
            <a:r>
              <a:rPr lang="es-ES" sz="1600" b="1" dirty="0" smtClean="0">
                <a:solidFill>
                  <a:schemeClr val="bg1"/>
                </a:solidFill>
                <a:latin typeface="Tahoma" pitchFamily="34" charset="0"/>
                <a:cs typeface="Tahoma" pitchFamily="34" charset="0"/>
              </a:rPr>
              <a:t>Seguridad Social</a:t>
            </a:r>
          </a:p>
          <a:p>
            <a:pPr indent="182563">
              <a:buFont typeface="Arial" pitchFamily="34" charset="0"/>
              <a:buChar char="•"/>
              <a:defRPr/>
            </a:pPr>
            <a:r>
              <a:rPr lang="es-MX" sz="1600" b="1" dirty="0" smtClean="0">
                <a:solidFill>
                  <a:schemeClr val="bg1"/>
                </a:solidFill>
                <a:latin typeface="Tahoma" pitchFamily="34" charset="0"/>
                <a:cs typeface="Tahoma" pitchFamily="34" charset="0"/>
              </a:rPr>
              <a:t>Vivienda</a:t>
            </a:r>
            <a:endParaRPr lang="es-ES" sz="1600" b="1" dirty="0" smtClean="0">
              <a:solidFill>
                <a:schemeClr val="bg1"/>
              </a:solidFill>
              <a:latin typeface="Tahoma" pitchFamily="34" charset="0"/>
              <a:cs typeface="Tahoma" pitchFamily="34" charset="0"/>
            </a:endParaRPr>
          </a:p>
          <a:p>
            <a:pPr marL="180975" indent="-180975">
              <a:buFont typeface="Arial" pitchFamily="34" charset="0"/>
              <a:buChar char="•"/>
              <a:defRPr/>
            </a:pPr>
            <a:r>
              <a:rPr lang="es-ES" sz="1600" b="1" dirty="0" smtClean="0">
                <a:solidFill>
                  <a:schemeClr val="bg1"/>
                </a:solidFill>
                <a:latin typeface="Tahoma" pitchFamily="34" charset="0"/>
                <a:cs typeface="Tahoma" pitchFamily="34" charset="0"/>
              </a:rPr>
              <a:t>Servicios básicos</a:t>
            </a:r>
          </a:p>
          <a:p>
            <a:pPr indent="182563">
              <a:buFont typeface="Arial" pitchFamily="34" charset="0"/>
              <a:buChar char="•"/>
              <a:defRPr/>
            </a:pPr>
            <a:r>
              <a:rPr lang="es-ES" sz="1600" b="1" dirty="0" smtClean="0">
                <a:solidFill>
                  <a:schemeClr val="bg1"/>
                </a:solidFill>
                <a:latin typeface="Tahoma" pitchFamily="34" charset="0"/>
                <a:cs typeface="Tahoma" pitchFamily="34" charset="0"/>
              </a:rPr>
              <a:t>Alimentación</a:t>
            </a:r>
          </a:p>
          <a:p>
            <a:pPr indent="182563" algn="just">
              <a:buFont typeface="Arial" pitchFamily="34" charset="0"/>
              <a:buChar char="•"/>
              <a:defRPr/>
            </a:pPr>
            <a:endParaRPr lang="es-ES" sz="1800" b="1" u="sng" dirty="0">
              <a:solidFill>
                <a:schemeClr val="bg1"/>
              </a:solidFill>
              <a:latin typeface="Tahoma" pitchFamily="34" charset="0"/>
              <a:cs typeface="Tahoma" pitchFamily="34" charset="0"/>
            </a:endParaRPr>
          </a:p>
        </p:txBody>
      </p:sp>
      <p:cxnSp>
        <p:nvCxnSpPr>
          <p:cNvPr id="23" name="22 Conector recto de flecha"/>
          <p:cNvCxnSpPr>
            <a:cxnSpLocks noChangeShapeType="1"/>
          </p:cNvCxnSpPr>
          <p:nvPr/>
        </p:nvCxnSpPr>
        <p:spPr bwMode="auto">
          <a:xfrm rot="10800000" flipV="1">
            <a:off x="3701999" y="3963636"/>
            <a:ext cx="2887051" cy="1655285"/>
          </a:xfrm>
          <a:prstGeom prst="straightConnector1">
            <a:avLst/>
          </a:prstGeom>
          <a:noFill/>
          <a:ln w="41275" algn="ctr">
            <a:solidFill>
              <a:srgbClr val="FF0000"/>
            </a:solidFill>
            <a:round/>
            <a:headEnd/>
            <a:tailEnd type="arrow" w="med" len="med"/>
          </a:ln>
        </p:spPr>
      </p:cxnSp>
    </p:spTree>
    <p:extLst>
      <p:ext uri="{BB962C8B-B14F-4D97-AF65-F5344CB8AC3E}">
        <p14:creationId xmlns:p14="http://schemas.microsoft.com/office/powerpoint/2010/main" val="3783301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strVal val="#ppt_w*0.05"/>
                                          </p:val>
                                        </p:tav>
                                        <p:tav tm="100000">
                                          <p:val>
                                            <p:strVal val="#ppt_w"/>
                                          </p:val>
                                        </p:tav>
                                      </p:tavLst>
                                    </p:anim>
                                    <p:anim calcmode="lin" valueType="num">
                                      <p:cBhvr>
                                        <p:cTn id="8" dur="1000" fill="hold"/>
                                        <p:tgtEl>
                                          <p:spTgt spid="36"/>
                                        </p:tgtEl>
                                        <p:attrNameLst>
                                          <p:attrName>ppt_h</p:attrName>
                                        </p:attrNameLst>
                                      </p:cBhvr>
                                      <p:tavLst>
                                        <p:tav tm="0">
                                          <p:val>
                                            <p:strVal val="#ppt_h"/>
                                          </p:val>
                                        </p:tav>
                                        <p:tav tm="100000">
                                          <p:val>
                                            <p:strVal val="#ppt_h"/>
                                          </p:val>
                                        </p:tav>
                                      </p:tavLst>
                                    </p:anim>
                                    <p:anim calcmode="lin" valueType="num">
                                      <p:cBhvr>
                                        <p:cTn id="9" dur="1000" fill="hold"/>
                                        <p:tgtEl>
                                          <p:spTgt spid="36"/>
                                        </p:tgtEl>
                                        <p:attrNameLst>
                                          <p:attrName>ppt_x</p:attrName>
                                        </p:attrNameLst>
                                      </p:cBhvr>
                                      <p:tavLst>
                                        <p:tav tm="0">
                                          <p:val>
                                            <p:strVal val="#ppt_x-.2"/>
                                          </p:val>
                                        </p:tav>
                                        <p:tav tm="100000">
                                          <p:val>
                                            <p:strVal val="#ppt_x"/>
                                          </p:val>
                                        </p:tav>
                                      </p:tavLst>
                                    </p:anim>
                                    <p:anim calcmode="lin" valueType="num">
                                      <p:cBhvr>
                                        <p:cTn id="10" dur="1000" fill="hold"/>
                                        <p:tgtEl>
                                          <p:spTgt spid="36"/>
                                        </p:tgtEl>
                                        <p:attrNameLst>
                                          <p:attrName>ppt_y</p:attrName>
                                        </p:attrNameLst>
                                      </p:cBhvr>
                                      <p:tavLst>
                                        <p:tav tm="0">
                                          <p:val>
                                            <p:strVal val="#ppt_y"/>
                                          </p:val>
                                        </p:tav>
                                        <p:tav tm="100000">
                                          <p:val>
                                            <p:strVal val="#ppt_y"/>
                                          </p:val>
                                        </p:tav>
                                      </p:tavLst>
                                    </p:anim>
                                    <p:animEffect transition="in" filter="fade">
                                      <p:cBhvr>
                                        <p:cTn id="11" dur="1000"/>
                                        <p:tgtEl>
                                          <p:spTgt spid="36"/>
                                        </p:tgtEl>
                                      </p:cBhvr>
                                    </p:animEffect>
                                  </p:childTnLst>
                                </p:cTn>
                              </p:par>
                              <p:par>
                                <p:cTn id="12" presetID="1" presetClass="exit"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Abrir llave"/>
          <p:cNvSpPr/>
          <p:nvPr/>
        </p:nvSpPr>
        <p:spPr bwMode="auto">
          <a:xfrm>
            <a:off x="2437487" y="2188617"/>
            <a:ext cx="304069" cy="2520000"/>
          </a:xfrm>
          <a:prstGeom prst="leftBrace">
            <a:avLst>
              <a:gd name="adj1" fmla="val 8333"/>
              <a:gd name="adj2" fmla="val 42496"/>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s-ES" sz="2400" smtClean="0">
              <a:solidFill>
                <a:srgbClr val="000000"/>
              </a:solidFill>
              <a:latin typeface="Times" charset="0"/>
            </a:endParaRPr>
          </a:p>
        </p:txBody>
      </p:sp>
      <p:sp>
        <p:nvSpPr>
          <p:cNvPr id="8" name="7 Proceso alternativo"/>
          <p:cNvSpPr/>
          <p:nvPr/>
        </p:nvSpPr>
        <p:spPr bwMode="auto">
          <a:xfrm>
            <a:off x="40217" y="2397416"/>
            <a:ext cx="2340000" cy="1717368"/>
          </a:xfrm>
          <a:prstGeom prst="flowChartAlternateProcess">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defRPr/>
            </a:pPr>
            <a:r>
              <a:rPr lang="es-MX" sz="2200" b="1" dirty="0" smtClean="0">
                <a:solidFill>
                  <a:srgbClr val="FFFFFF"/>
                </a:solidFill>
                <a:latin typeface="Tahoma" pitchFamily="34" charset="0"/>
                <a:cs typeface="Tahoma" pitchFamily="34" charset="0"/>
              </a:rPr>
              <a:t>Rezago educativo</a:t>
            </a:r>
          </a:p>
          <a:p>
            <a:pPr algn="ctr" eaLnBrk="0" hangingPunct="0">
              <a:defRPr/>
            </a:pPr>
            <a:r>
              <a:rPr lang="es-MX" sz="2200" b="1" dirty="0" smtClean="0">
                <a:solidFill>
                  <a:srgbClr val="FFFFFF"/>
                </a:solidFill>
                <a:latin typeface="Tahoma" pitchFamily="34" charset="0"/>
                <a:cs typeface="Tahoma" pitchFamily="34" charset="0"/>
              </a:rPr>
              <a:t>promedio </a:t>
            </a:r>
          </a:p>
          <a:p>
            <a:pPr algn="ctr" eaLnBrk="0" hangingPunct="0">
              <a:defRPr/>
            </a:pPr>
            <a:r>
              <a:rPr lang="es-MX" sz="2200" b="1" dirty="0" smtClean="0">
                <a:solidFill>
                  <a:srgbClr val="FFFFFF"/>
                </a:solidFill>
                <a:latin typeface="Tahoma" pitchFamily="34" charset="0"/>
                <a:cs typeface="Tahoma" pitchFamily="34" charset="0"/>
              </a:rPr>
              <a:t>en el hogar </a:t>
            </a:r>
          </a:p>
          <a:p>
            <a:pPr algn="ctr" eaLnBrk="0" hangingPunct="0">
              <a:defRPr/>
            </a:pPr>
            <a:r>
              <a:rPr lang="es-MX" sz="2200" b="1" dirty="0" smtClean="0">
                <a:solidFill>
                  <a:srgbClr val="FFFFFF"/>
                </a:solidFill>
                <a:latin typeface="Tahoma" pitchFamily="34" charset="0"/>
                <a:cs typeface="Tahoma" pitchFamily="34" charset="0"/>
              </a:rPr>
              <a:t> </a:t>
            </a:r>
          </a:p>
        </p:txBody>
      </p:sp>
      <p:sp>
        <p:nvSpPr>
          <p:cNvPr id="13" name="12 Proceso alternativo"/>
          <p:cNvSpPr/>
          <p:nvPr/>
        </p:nvSpPr>
        <p:spPr bwMode="auto">
          <a:xfrm>
            <a:off x="2773972" y="2348759"/>
            <a:ext cx="2304000" cy="828000"/>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ES" sz="2200" dirty="0" smtClean="0">
                <a:solidFill>
                  <a:srgbClr val="FFFFFF"/>
                </a:solidFill>
                <a:latin typeface="Tahoma" pitchFamily="34" charset="0"/>
                <a:cs typeface="Tahoma" pitchFamily="34" charset="0"/>
              </a:rPr>
              <a:t>Población de 3 a 15 años</a:t>
            </a:r>
            <a:endParaRPr lang="es-MX" sz="2200" dirty="0" smtClean="0">
              <a:solidFill>
                <a:srgbClr val="FFFFFF"/>
              </a:solidFill>
              <a:latin typeface="Tahoma" pitchFamily="34" charset="0"/>
              <a:cs typeface="Tahoma" pitchFamily="34" charset="0"/>
            </a:endParaRPr>
          </a:p>
        </p:txBody>
      </p:sp>
      <p:sp>
        <p:nvSpPr>
          <p:cNvPr id="15" name="14 Proceso alternativo"/>
          <p:cNvSpPr/>
          <p:nvPr/>
        </p:nvSpPr>
        <p:spPr bwMode="auto">
          <a:xfrm>
            <a:off x="2759455" y="3273321"/>
            <a:ext cx="2340000" cy="1260000"/>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nchorCtr="0"/>
          <a:lstStyle/>
          <a:p>
            <a:pPr algn="ctr" eaLnBrk="0" hangingPunct="0">
              <a:defRPr/>
            </a:pPr>
            <a:r>
              <a:rPr lang="es-ES" sz="2200" dirty="0" smtClean="0">
                <a:solidFill>
                  <a:srgbClr val="FFFFFF"/>
                </a:solidFill>
                <a:latin typeface="Tahoma" pitchFamily="34" charset="0"/>
                <a:cs typeface="Tahoma" pitchFamily="34" charset="0"/>
              </a:rPr>
              <a:t>Población de </a:t>
            </a:r>
          </a:p>
          <a:p>
            <a:pPr algn="ctr" eaLnBrk="0" hangingPunct="0">
              <a:defRPr/>
            </a:pPr>
            <a:r>
              <a:rPr lang="es-ES" sz="2200" dirty="0" smtClean="0">
                <a:solidFill>
                  <a:srgbClr val="FFFFFF"/>
                </a:solidFill>
                <a:latin typeface="Tahoma" pitchFamily="34" charset="0"/>
                <a:cs typeface="Tahoma" pitchFamily="34" charset="0"/>
              </a:rPr>
              <a:t>16 años o más</a:t>
            </a:r>
            <a:endParaRPr lang="es-MX" sz="2200" dirty="0" smtClean="0">
              <a:solidFill>
                <a:srgbClr val="FFFFFF"/>
              </a:solidFill>
              <a:latin typeface="Tahoma" pitchFamily="34" charset="0"/>
              <a:cs typeface="Tahoma" pitchFamily="34" charset="0"/>
            </a:endParaRPr>
          </a:p>
        </p:txBody>
      </p:sp>
      <p:sp>
        <p:nvSpPr>
          <p:cNvPr id="19" name="8 CuadroTexto"/>
          <p:cNvSpPr txBox="1">
            <a:spLocks noChangeArrowheads="1"/>
          </p:cNvSpPr>
          <p:nvPr/>
        </p:nvSpPr>
        <p:spPr bwMode="auto">
          <a:xfrm>
            <a:off x="5546747" y="2533427"/>
            <a:ext cx="3006327" cy="400110"/>
          </a:xfrm>
          <a:prstGeom prst="rect">
            <a:avLst/>
          </a:prstGeom>
          <a:noFill/>
          <a:ln w="9525">
            <a:noFill/>
            <a:miter lim="800000"/>
            <a:headEnd/>
            <a:tailEnd/>
          </a:ln>
        </p:spPr>
        <p:txBody>
          <a:bodyPr wrap="square">
            <a:spAutoFit/>
          </a:bodyPr>
          <a:lstStyle/>
          <a:p>
            <a:r>
              <a:rPr lang="es-MX" sz="2000" b="1" dirty="0" smtClean="0">
                <a:solidFill>
                  <a:srgbClr val="1C3F94"/>
                </a:solidFill>
              </a:rPr>
              <a:t>Asistencia escolar</a:t>
            </a:r>
          </a:p>
        </p:txBody>
      </p:sp>
      <p:sp>
        <p:nvSpPr>
          <p:cNvPr id="21" name="20 Flecha derecha"/>
          <p:cNvSpPr/>
          <p:nvPr/>
        </p:nvSpPr>
        <p:spPr bwMode="auto">
          <a:xfrm>
            <a:off x="5098525" y="2553292"/>
            <a:ext cx="438156" cy="384652"/>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16" name="8 CuadroTexto"/>
          <p:cNvSpPr txBox="1">
            <a:spLocks noChangeArrowheads="1"/>
          </p:cNvSpPr>
          <p:nvPr/>
        </p:nvSpPr>
        <p:spPr bwMode="auto">
          <a:xfrm>
            <a:off x="5492512" y="3262737"/>
            <a:ext cx="3365555" cy="1323439"/>
          </a:xfrm>
          <a:prstGeom prst="rect">
            <a:avLst/>
          </a:prstGeom>
          <a:noFill/>
          <a:ln w="9525">
            <a:noFill/>
            <a:miter lim="800000"/>
            <a:headEnd/>
            <a:tailEnd/>
          </a:ln>
        </p:spPr>
        <p:txBody>
          <a:bodyPr wrap="square">
            <a:spAutoFit/>
          </a:bodyPr>
          <a:lstStyle/>
          <a:p>
            <a:pPr>
              <a:buFont typeface="Arial" pitchFamily="34" charset="0"/>
              <a:buChar char="•"/>
            </a:pPr>
            <a:r>
              <a:rPr lang="es-MX" sz="2000" b="1" dirty="0" smtClean="0">
                <a:solidFill>
                  <a:srgbClr val="1C3F94"/>
                </a:solidFill>
              </a:rPr>
              <a:t>Nacidos hasta 1981: </a:t>
            </a:r>
            <a:br>
              <a:rPr lang="es-MX" sz="2000" b="1" dirty="0" smtClean="0">
                <a:solidFill>
                  <a:srgbClr val="1C3F94"/>
                </a:solidFill>
              </a:rPr>
            </a:br>
            <a:r>
              <a:rPr lang="es-MX" sz="2000" b="1" dirty="0" smtClean="0">
                <a:solidFill>
                  <a:srgbClr val="1C3F94"/>
                </a:solidFill>
              </a:rPr>
              <a:t>  </a:t>
            </a:r>
            <a:r>
              <a:rPr lang="es-MX" sz="2000" dirty="0" smtClean="0">
                <a:solidFill>
                  <a:srgbClr val="1C3F94"/>
                </a:solidFill>
              </a:rPr>
              <a:t>primaria completa</a:t>
            </a:r>
            <a:endParaRPr lang="es-MX" sz="2000" b="1" dirty="0" smtClean="0">
              <a:solidFill>
                <a:srgbClr val="1C3F94"/>
              </a:solidFill>
            </a:endParaRPr>
          </a:p>
          <a:p>
            <a:pPr>
              <a:buFont typeface="Arial" pitchFamily="34" charset="0"/>
              <a:buChar char="•"/>
            </a:pPr>
            <a:r>
              <a:rPr lang="es-MX" sz="2000" b="1" dirty="0" smtClean="0">
                <a:solidFill>
                  <a:srgbClr val="1C3F94"/>
                </a:solidFill>
              </a:rPr>
              <a:t> Nacidos a partir de 1982: </a:t>
            </a:r>
            <a:br>
              <a:rPr lang="es-MX" sz="2000" b="1" dirty="0" smtClean="0">
                <a:solidFill>
                  <a:srgbClr val="1C3F94"/>
                </a:solidFill>
              </a:rPr>
            </a:br>
            <a:r>
              <a:rPr lang="es-MX" sz="2000" b="1" dirty="0" smtClean="0">
                <a:solidFill>
                  <a:srgbClr val="1C3F94"/>
                </a:solidFill>
              </a:rPr>
              <a:t>  </a:t>
            </a:r>
            <a:r>
              <a:rPr lang="es-MX" sz="2000" dirty="0" smtClean="0">
                <a:solidFill>
                  <a:srgbClr val="1C3F94"/>
                </a:solidFill>
              </a:rPr>
              <a:t>secundaria completa</a:t>
            </a:r>
          </a:p>
        </p:txBody>
      </p:sp>
      <p:sp>
        <p:nvSpPr>
          <p:cNvPr id="11" name="Text Box 5"/>
          <p:cNvSpPr txBox="1">
            <a:spLocks noChangeArrowheads="1"/>
          </p:cNvSpPr>
          <p:nvPr/>
        </p:nvSpPr>
        <p:spPr bwMode="auto">
          <a:xfrm>
            <a:off x="2137963" y="180490"/>
            <a:ext cx="6690911" cy="1077218"/>
          </a:xfrm>
          <a:prstGeom prst="rect">
            <a:avLst/>
          </a:prstGeom>
          <a:noFill/>
          <a:ln w="9525">
            <a:noFill/>
            <a:miter lim="800000"/>
            <a:headEnd/>
            <a:tailEnd/>
          </a:ln>
        </p:spPr>
        <p:txBody>
          <a:bodyPr wrap="square">
            <a:spAutoFit/>
          </a:bodyPr>
          <a:lstStyle/>
          <a:p>
            <a:r>
              <a:rPr lang="es-ES_tradnl" sz="3200" b="1" dirty="0" smtClean="0">
                <a:solidFill>
                  <a:srgbClr val="2B2B81"/>
                </a:solidFill>
                <a:latin typeface="Tahoma" pitchFamily="34" charset="0"/>
                <a:cs typeface="Tahoma" pitchFamily="34" charset="0"/>
              </a:rPr>
              <a:t>¿Cómo se determinan los indicadores de carencia social?</a:t>
            </a:r>
          </a:p>
        </p:txBody>
      </p:sp>
      <p:sp>
        <p:nvSpPr>
          <p:cNvPr id="12" name="11 Flecha derecha"/>
          <p:cNvSpPr/>
          <p:nvPr/>
        </p:nvSpPr>
        <p:spPr bwMode="auto">
          <a:xfrm>
            <a:off x="5115453" y="3476189"/>
            <a:ext cx="438156" cy="384652"/>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2" name="1 CuadroTexto"/>
          <p:cNvSpPr txBox="1"/>
          <p:nvPr/>
        </p:nvSpPr>
        <p:spPr>
          <a:xfrm>
            <a:off x="8553074" y="2397416"/>
            <a:ext cx="538930" cy="646331"/>
          </a:xfrm>
          <a:prstGeom prst="rect">
            <a:avLst/>
          </a:prstGeom>
          <a:noFill/>
        </p:spPr>
        <p:txBody>
          <a:bodyPr wrap="none" rtlCol="0">
            <a:spAutoFit/>
          </a:bodyPr>
          <a:lstStyle/>
          <a:p>
            <a:r>
              <a:rPr lang="es-MX" sz="3600" b="1" dirty="0" smtClean="0">
                <a:solidFill>
                  <a:srgbClr val="00B050"/>
                </a:solidFill>
                <a:latin typeface="Wingdings 2" pitchFamily="18" charset="2"/>
              </a:rPr>
              <a:t>P</a:t>
            </a:r>
            <a:endParaRPr lang="es-MX" sz="3600" b="1" dirty="0">
              <a:solidFill>
                <a:srgbClr val="00B050"/>
              </a:solidFill>
              <a:latin typeface="Times"/>
            </a:endParaRPr>
          </a:p>
        </p:txBody>
      </p:sp>
      <p:sp>
        <p:nvSpPr>
          <p:cNvPr id="14" name="13 CuadroTexto"/>
          <p:cNvSpPr txBox="1"/>
          <p:nvPr/>
        </p:nvSpPr>
        <p:spPr>
          <a:xfrm>
            <a:off x="8588965" y="3286054"/>
            <a:ext cx="538930" cy="646331"/>
          </a:xfrm>
          <a:prstGeom prst="rect">
            <a:avLst/>
          </a:prstGeom>
          <a:noFill/>
        </p:spPr>
        <p:txBody>
          <a:bodyPr wrap="none" rtlCol="0">
            <a:spAutoFit/>
          </a:bodyPr>
          <a:lstStyle/>
          <a:p>
            <a:r>
              <a:rPr lang="es-MX" sz="3600" b="1" dirty="0" smtClean="0">
                <a:solidFill>
                  <a:srgbClr val="00B050"/>
                </a:solidFill>
                <a:latin typeface="Wingdings 2" pitchFamily="18" charset="2"/>
              </a:rPr>
              <a:t>P</a:t>
            </a:r>
            <a:endParaRPr lang="es-MX" sz="3600" b="1" dirty="0">
              <a:solidFill>
                <a:srgbClr val="00B050"/>
              </a:solidFill>
              <a:latin typeface="Times"/>
            </a:endParaRPr>
          </a:p>
        </p:txBody>
      </p:sp>
      <p:sp>
        <p:nvSpPr>
          <p:cNvPr id="17" name="3 Marcador de número de diapositiva"/>
          <p:cNvSpPr txBox="1">
            <a:spLocks/>
          </p:cNvSpPr>
          <p:nvPr/>
        </p:nvSpPr>
        <p:spPr>
          <a:xfrm>
            <a:off x="7910513" y="6551613"/>
            <a:ext cx="1125537" cy="333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9pPr>
          </a:lstStyle>
          <a:p>
            <a:pPr algn="r" eaLnBrk="1" hangingPunct="1"/>
            <a:fld id="{09C8A122-AC8E-4DF2-88F6-5CDE6EB2FC22}" type="slidenum">
              <a:rPr lang="es-ES" sz="1200" smtClean="0">
                <a:solidFill>
                  <a:srgbClr val="FFFFFF"/>
                </a:solidFill>
                <a:latin typeface="Arial" charset="0"/>
              </a:rPr>
              <a:pPr algn="r" eaLnBrk="1" hangingPunct="1"/>
              <a:t>40</a:t>
            </a:fld>
            <a:endParaRPr lang="es-ES" sz="1200" dirty="0" smtClean="0">
              <a:solidFill>
                <a:srgbClr val="FFFFFF"/>
              </a:solidFill>
              <a:latin typeface="Arial" charset="0"/>
            </a:endParaRPr>
          </a:p>
        </p:txBody>
      </p:sp>
    </p:spTree>
    <p:extLst>
      <p:ext uri="{BB962C8B-B14F-4D97-AF65-F5344CB8AC3E}">
        <p14:creationId xmlns:p14="http://schemas.microsoft.com/office/powerpoint/2010/main" val="3363734159"/>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Proceso alternativo"/>
          <p:cNvSpPr/>
          <p:nvPr/>
        </p:nvSpPr>
        <p:spPr bwMode="auto">
          <a:xfrm>
            <a:off x="3783594" y="1754869"/>
            <a:ext cx="4270633" cy="511182"/>
          </a:xfrm>
          <a:prstGeom prst="flowChartAlternateProcess">
            <a:avLst/>
          </a:prstGeom>
          <a:no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r>
              <a:rPr lang="es-MX" sz="2200" b="1" dirty="0" smtClean="0">
                <a:solidFill>
                  <a:srgbClr val="002060"/>
                </a:solidFill>
                <a:latin typeface="Tahoma" pitchFamily="34" charset="0"/>
                <a:cs typeface="Tahoma" pitchFamily="34" charset="0"/>
              </a:rPr>
              <a:t>Afiliación o inscripción</a:t>
            </a:r>
          </a:p>
        </p:txBody>
      </p:sp>
      <p:sp>
        <p:nvSpPr>
          <p:cNvPr id="17" name="16 Proceso alternativo"/>
          <p:cNvSpPr/>
          <p:nvPr/>
        </p:nvSpPr>
        <p:spPr bwMode="auto">
          <a:xfrm>
            <a:off x="3844788" y="2323030"/>
            <a:ext cx="3213144" cy="511182"/>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MX" sz="2200" dirty="0" smtClean="0">
                <a:solidFill>
                  <a:srgbClr val="FFFFFF"/>
                </a:solidFill>
                <a:latin typeface="Tahoma" pitchFamily="34" charset="0"/>
                <a:cs typeface="Tahoma" pitchFamily="34" charset="0"/>
              </a:rPr>
              <a:t>Seguro Popular</a:t>
            </a:r>
          </a:p>
        </p:txBody>
      </p:sp>
      <p:sp>
        <p:nvSpPr>
          <p:cNvPr id="13" name="12 Proceso alternativo"/>
          <p:cNvSpPr/>
          <p:nvPr/>
        </p:nvSpPr>
        <p:spPr bwMode="auto">
          <a:xfrm>
            <a:off x="3839950" y="3057136"/>
            <a:ext cx="3221254" cy="939125"/>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MX" sz="2200" dirty="0" smtClean="0">
                <a:solidFill>
                  <a:srgbClr val="FFFFFF"/>
                </a:solidFill>
                <a:latin typeface="Tahoma" pitchFamily="34" charset="0"/>
                <a:cs typeface="Tahoma" pitchFamily="34" charset="0"/>
              </a:rPr>
              <a:t>Institución pública de seguridad social </a:t>
            </a:r>
          </a:p>
        </p:txBody>
      </p:sp>
      <p:sp>
        <p:nvSpPr>
          <p:cNvPr id="20" name="19 Proceso alternativo"/>
          <p:cNvSpPr/>
          <p:nvPr/>
        </p:nvSpPr>
        <p:spPr bwMode="auto">
          <a:xfrm>
            <a:off x="3855447" y="4214808"/>
            <a:ext cx="3213144" cy="839799"/>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MX" sz="2200" dirty="0" smtClean="0">
                <a:solidFill>
                  <a:srgbClr val="FFFFFF"/>
                </a:solidFill>
                <a:latin typeface="Tahoma" pitchFamily="34" charset="0"/>
                <a:cs typeface="Tahoma" pitchFamily="34" charset="0"/>
              </a:rPr>
              <a:t>Servicios privados médicos</a:t>
            </a:r>
          </a:p>
        </p:txBody>
      </p:sp>
      <p:sp>
        <p:nvSpPr>
          <p:cNvPr id="21" name="20 Abrir llave"/>
          <p:cNvSpPr/>
          <p:nvPr/>
        </p:nvSpPr>
        <p:spPr bwMode="auto">
          <a:xfrm>
            <a:off x="3353185" y="2007106"/>
            <a:ext cx="386666" cy="3146668"/>
          </a:xfrm>
          <a:prstGeom prst="leftBrace">
            <a:avLst>
              <a:gd name="adj1" fmla="val 0"/>
              <a:gd name="adj2" fmla="val 50000"/>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s-ES" sz="2400" smtClean="0">
              <a:solidFill>
                <a:srgbClr val="000000"/>
              </a:solidFill>
              <a:latin typeface="Times" charset="0"/>
            </a:endParaRPr>
          </a:p>
        </p:txBody>
      </p:sp>
      <p:sp>
        <p:nvSpPr>
          <p:cNvPr id="12" name="11 Proceso alternativo"/>
          <p:cNvSpPr/>
          <p:nvPr/>
        </p:nvSpPr>
        <p:spPr bwMode="auto">
          <a:xfrm>
            <a:off x="972483" y="2960669"/>
            <a:ext cx="2340000" cy="1368000"/>
          </a:xfrm>
          <a:prstGeom prst="flowChartAlternateProcess">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defRPr/>
            </a:pPr>
            <a:r>
              <a:rPr lang="es-MX" sz="2200" b="1" dirty="0" smtClean="0">
                <a:solidFill>
                  <a:srgbClr val="FFFFFF"/>
                </a:solidFill>
                <a:latin typeface="Tahoma" pitchFamily="34" charset="0"/>
                <a:cs typeface="Tahoma" pitchFamily="34" charset="0"/>
              </a:rPr>
              <a:t>Acceso a los servicios de salud</a:t>
            </a:r>
          </a:p>
        </p:txBody>
      </p:sp>
      <p:sp>
        <p:nvSpPr>
          <p:cNvPr id="9" name="Text Box 5"/>
          <p:cNvSpPr txBox="1">
            <a:spLocks noChangeArrowheads="1"/>
          </p:cNvSpPr>
          <p:nvPr/>
        </p:nvSpPr>
        <p:spPr bwMode="auto">
          <a:xfrm>
            <a:off x="2137963" y="180490"/>
            <a:ext cx="6690911" cy="1077218"/>
          </a:xfrm>
          <a:prstGeom prst="rect">
            <a:avLst/>
          </a:prstGeom>
          <a:noFill/>
          <a:ln w="9525">
            <a:noFill/>
            <a:miter lim="800000"/>
            <a:headEnd/>
            <a:tailEnd/>
          </a:ln>
        </p:spPr>
        <p:txBody>
          <a:bodyPr wrap="square">
            <a:spAutoFit/>
          </a:bodyPr>
          <a:lstStyle/>
          <a:p>
            <a:r>
              <a:rPr lang="es-ES_tradnl" sz="3200" b="1" dirty="0" smtClean="0">
                <a:solidFill>
                  <a:srgbClr val="2B2B81"/>
                </a:solidFill>
                <a:latin typeface="Tahoma" pitchFamily="34" charset="0"/>
                <a:cs typeface="Tahoma" pitchFamily="34" charset="0"/>
              </a:rPr>
              <a:t>¿Cómo se determinan los indicadores de carencia social?</a:t>
            </a:r>
          </a:p>
        </p:txBody>
      </p:sp>
      <p:sp>
        <p:nvSpPr>
          <p:cNvPr id="10" name="9 CuadroTexto"/>
          <p:cNvSpPr txBox="1"/>
          <p:nvPr/>
        </p:nvSpPr>
        <p:spPr>
          <a:xfrm>
            <a:off x="7515297" y="2323030"/>
            <a:ext cx="538930" cy="646331"/>
          </a:xfrm>
          <a:prstGeom prst="rect">
            <a:avLst/>
          </a:prstGeom>
          <a:noFill/>
        </p:spPr>
        <p:txBody>
          <a:bodyPr wrap="none" rtlCol="0">
            <a:spAutoFit/>
          </a:bodyPr>
          <a:lstStyle/>
          <a:p>
            <a:r>
              <a:rPr lang="es-MX" sz="3600" b="1" dirty="0" smtClean="0">
                <a:solidFill>
                  <a:srgbClr val="00B050"/>
                </a:solidFill>
                <a:latin typeface="Wingdings 2" pitchFamily="18" charset="2"/>
              </a:rPr>
              <a:t>P</a:t>
            </a:r>
            <a:endParaRPr lang="es-MX" sz="3600" b="1" dirty="0">
              <a:solidFill>
                <a:srgbClr val="00B050"/>
              </a:solidFill>
              <a:latin typeface="Times"/>
            </a:endParaRPr>
          </a:p>
        </p:txBody>
      </p:sp>
      <p:sp>
        <p:nvSpPr>
          <p:cNvPr id="11" name="10 CuadroTexto"/>
          <p:cNvSpPr txBox="1"/>
          <p:nvPr/>
        </p:nvSpPr>
        <p:spPr>
          <a:xfrm>
            <a:off x="7515297" y="3203532"/>
            <a:ext cx="538930" cy="646331"/>
          </a:xfrm>
          <a:prstGeom prst="rect">
            <a:avLst/>
          </a:prstGeom>
          <a:noFill/>
        </p:spPr>
        <p:txBody>
          <a:bodyPr wrap="none" rtlCol="0">
            <a:spAutoFit/>
          </a:bodyPr>
          <a:lstStyle/>
          <a:p>
            <a:r>
              <a:rPr lang="es-MX" sz="3600" b="1" dirty="0" smtClean="0">
                <a:solidFill>
                  <a:srgbClr val="00B050"/>
                </a:solidFill>
                <a:latin typeface="Wingdings 2" pitchFamily="18" charset="2"/>
              </a:rPr>
              <a:t>P</a:t>
            </a:r>
            <a:endParaRPr lang="es-MX" sz="3600" b="1" dirty="0">
              <a:solidFill>
                <a:srgbClr val="00B050"/>
              </a:solidFill>
              <a:latin typeface="Times"/>
            </a:endParaRPr>
          </a:p>
        </p:txBody>
      </p:sp>
      <p:sp>
        <p:nvSpPr>
          <p:cNvPr id="14" name="13 CuadroTexto"/>
          <p:cNvSpPr txBox="1"/>
          <p:nvPr/>
        </p:nvSpPr>
        <p:spPr>
          <a:xfrm>
            <a:off x="7515297" y="4311541"/>
            <a:ext cx="538930" cy="646331"/>
          </a:xfrm>
          <a:prstGeom prst="rect">
            <a:avLst/>
          </a:prstGeom>
          <a:noFill/>
        </p:spPr>
        <p:txBody>
          <a:bodyPr wrap="none" rtlCol="0">
            <a:spAutoFit/>
          </a:bodyPr>
          <a:lstStyle/>
          <a:p>
            <a:r>
              <a:rPr lang="es-MX" sz="3600" b="1" dirty="0" smtClean="0">
                <a:solidFill>
                  <a:srgbClr val="00B050"/>
                </a:solidFill>
                <a:latin typeface="Wingdings 2" pitchFamily="18" charset="2"/>
              </a:rPr>
              <a:t>P</a:t>
            </a:r>
            <a:endParaRPr lang="es-MX" sz="3600" b="1" dirty="0">
              <a:solidFill>
                <a:srgbClr val="00B050"/>
              </a:solidFill>
              <a:latin typeface="Times"/>
            </a:endParaRPr>
          </a:p>
        </p:txBody>
      </p:sp>
      <p:sp>
        <p:nvSpPr>
          <p:cNvPr id="16" name="3 Marcador de número de diapositiva"/>
          <p:cNvSpPr txBox="1">
            <a:spLocks/>
          </p:cNvSpPr>
          <p:nvPr/>
        </p:nvSpPr>
        <p:spPr>
          <a:xfrm>
            <a:off x="7910513" y="6551613"/>
            <a:ext cx="1125537" cy="333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9pPr>
          </a:lstStyle>
          <a:p>
            <a:pPr algn="r" eaLnBrk="1" hangingPunct="1"/>
            <a:fld id="{09C8A122-AC8E-4DF2-88F6-5CDE6EB2FC22}" type="slidenum">
              <a:rPr lang="es-ES" sz="1200" smtClean="0">
                <a:solidFill>
                  <a:srgbClr val="FFFFFF"/>
                </a:solidFill>
                <a:latin typeface="Arial" charset="0"/>
              </a:rPr>
              <a:pPr algn="r" eaLnBrk="1" hangingPunct="1"/>
              <a:t>41</a:t>
            </a:fld>
            <a:endParaRPr lang="es-ES" sz="1200" dirty="0" smtClean="0">
              <a:solidFill>
                <a:srgbClr val="FFFFFF"/>
              </a:solidFill>
              <a:latin typeface="Arial" charset="0"/>
            </a:endParaRPr>
          </a:p>
        </p:txBody>
      </p:sp>
    </p:spTree>
    <p:extLst>
      <p:ext uri="{BB962C8B-B14F-4D97-AF65-F5344CB8AC3E}">
        <p14:creationId xmlns:p14="http://schemas.microsoft.com/office/powerpoint/2010/main" val="5162320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Abrir llave"/>
          <p:cNvSpPr/>
          <p:nvPr/>
        </p:nvSpPr>
        <p:spPr bwMode="auto">
          <a:xfrm>
            <a:off x="2017185" y="1393841"/>
            <a:ext cx="283028" cy="4824000"/>
          </a:xfrm>
          <a:prstGeom prst="leftBrace">
            <a:avLst>
              <a:gd name="adj1" fmla="val 8333"/>
              <a:gd name="adj2" fmla="val 42496"/>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s-ES" sz="2400" smtClean="0">
              <a:solidFill>
                <a:srgbClr val="000000"/>
              </a:solidFill>
              <a:latin typeface="Times" charset="0"/>
            </a:endParaRPr>
          </a:p>
        </p:txBody>
      </p:sp>
      <p:sp>
        <p:nvSpPr>
          <p:cNvPr id="8" name="7 Proceso alternativo"/>
          <p:cNvSpPr/>
          <p:nvPr/>
        </p:nvSpPr>
        <p:spPr bwMode="auto">
          <a:xfrm>
            <a:off x="19055" y="2793842"/>
            <a:ext cx="1944000" cy="1332000"/>
          </a:xfrm>
          <a:prstGeom prst="flowChartAlternateProcess">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defRPr/>
            </a:pPr>
            <a:r>
              <a:rPr lang="es-MX" sz="2200" b="1" dirty="0" smtClean="0">
                <a:solidFill>
                  <a:srgbClr val="FFFFFF"/>
                </a:solidFill>
                <a:latin typeface="Tahoma" pitchFamily="34" charset="0"/>
                <a:cs typeface="Tahoma" pitchFamily="34" charset="0"/>
              </a:rPr>
              <a:t>Acceso a la seguridad</a:t>
            </a:r>
          </a:p>
          <a:p>
            <a:pPr algn="ctr" eaLnBrk="0" hangingPunct="0">
              <a:defRPr/>
            </a:pPr>
            <a:r>
              <a:rPr lang="es-MX" sz="2200" b="1" dirty="0" smtClean="0">
                <a:solidFill>
                  <a:srgbClr val="FFFFFF"/>
                </a:solidFill>
                <a:latin typeface="Tahoma" pitchFamily="34" charset="0"/>
                <a:cs typeface="Tahoma" pitchFamily="34" charset="0"/>
              </a:rPr>
              <a:t>social</a:t>
            </a:r>
          </a:p>
          <a:p>
            <a:pPr algn="ctr" eaLnBrk="0" hangingPunct="0">
              <a:defRPr/>
            </a:pPr>
            <a:endParaRPr lang="es-MX" sz="2200" b="1" dirty="0" smtClean="0">
              <a:solidFill>
                <a:srgbClr val="FFFFFF"/>
              </a:solidFill>
              <a:latin typeface="Tahoma" pitchFamily="34" charset="0"/>
              <a:cs typeface="Tahoma" pitchFamily="34" charset="0"/>
            </a:endParaRPr>
          </a:p>
        </p:txBody>
      </p:sp>
      <p:sp>
        <p:nvSpPr>
          <p:cNvPr id="11" name="8 CuadroTexto"/>
          <p:cNvSpPr txBox="1">
            <a:spLocks noChangeArrowheads="1"/>
          </p:cNvSpPr>
          <p:nvPr/>
        </p:nvSpPr>
        <p:spPr bwMode="auto">
          <a:xfrm>
            <a:off x="4757971" y="1419363"/>
            <a:ext cx="3676581" cy="923330"/>
          </a:xfrm>
          <a:prstGeom prst="rect">
            <a:avLst/>
          </a:prstGeom>
          <a:noFill/>
          <a:ln w="9525">
            <a:noFill/>
            <a:miter lim="800000"/>
            <a:headEnd/>
            <a:tailEnd/>
          </a:ln>
        </p:spPr>
        <p:txBody>
          <a:bodyPr wrap="square">
            <a:spAutoFit/>
          </a:bodyPr>
          <a:lstStyle/>
          <a:p>
            <a:r>
              <a:rPr lang="es-MX" b="1" dirty="0" smtClean="0">
                <a:solidFill>
                  <a:srgbClr val="1C3F94"/>
                </a:solidFill>
              </a:rPr>
              <a:t>Ocupados con prestaciones mínimas </a:t>
            </a:r>
          </a:p>
          <a:p>
            <a:r>
              <a:rPr lang="es-MX" b="1" dirty="0" smtClean="0">
                <a:solidFill>
                  <a:srgbClr val="1C3F94"/>
                </a:solidFill>
              </a:rPr>
              <a:t>Jubilados o pensionados</a:t>
            </a:r>
          </a:p>
        </p:txBody>
      </p:sp>
      <p:sp>
        <p:nvSpPr>
          <p:cNvPr id="13" name="12 Proceso alternativo"/>
          <p:cNvSpPr/>
          <p:nvPr/>
        </p:nvSpPr>
        <p:spPr bwMode="auto">
          <a:xfrm>
            <a:off x="2348579" y="1543201"/>
            <a:ext cx="2052000" cy="796028"/>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MX" sz="2200" dirty="0" smtClean="0">
                <a:solidFill>
                  <a:srgbClr val="FFFFFF"/>
                </a:solidFill>
                <a:latin typeface="Tahoma" pitchFamily="34" charset="0"/>
                <a:cs typeface="Tahoma" pitchFamily="34" charset="0"/>
              </a:rPr>
              <a:t>Acceso directo</a:t>
            </a:r>
          </a:p>
        </p:txBody>
      </p:sp>
      <p:sp>
        <p:nvSpPr>
          <p:cNvPr id="14" name="13 Proceso alternativo"/>
          <p:cNvSpPr/>
          <p:nvPr/>
        </p:nvSpPr>
        <p:spPr bwMode="auto">
          <a:xfrm>
            <a:off x="2343742" y="2513958"/>
            <a:ext cx="2052000" cy="854765"/>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MX" sz="2200" dirty="0" smtClean="0">
                <a:solidFill>
                  <a:srgbClr val="FFFFFF"/>
                </a:solidFill>
                <a:latin typeface="Tahoma" pitchFamily="34" charset="0"/>
                <a:cs typeface="Tahoma" pitchFamily="34" charset="0"/>
              </a:rPr>
              <a:t>Núcleos familiares</a:t>
            </a:r>
          </a:p>
        </p:txBody>
      </p:sp>
      <p:sp>
        <p:nvSpPr>
          <p:cNvPr id="15" name="14 Proceso alternativo"/>
          <p:cNvSpPr/>
          <p:nvPr/>
        </p:nvSpPr>
        <p:spPr bwMode="auto">
          <a:xfrm>
            <a:off x="2360680" y="3544893"/>
            <a:ext cx="2052000" cy="1584109"/>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ES" sz="2200" dirty="0" smtClean="0">
                <a:solidFill>
                  <a:srgbClr val="FFFFFF"/>
                </a:solidFill>
                <a:latin typeface="Tahoma" pitchFamily="34" charset="0"/>
                <a:cs typeface="Tahoma" pitchFamily="34" charset="0"/>
              </a:rPr>
              <a:t>Otros núcleos familiares y contratación voluntaria</a:t>
            </a:r>
            <a:endParaRPr lang="es-MX" sz="2200" dirty="0" smtClean="0">
              <a:solidFill>
                <a:srgbClr val="FFFFFF"/>
              </a:solidFill>
              <a:latin typeface="Tahoma" pitchFamily="34" charset="0"/>
              <a:cs typeface="Tahoma" pitchFamily="34" charset="0"/>
            </a:endParaRPr>
          </a:p>
        </p:txBody>
      </p:sp>
      <p:sp>
        <p:nvSpPr>
          <p:cNvPr id="18" name="8 CuadroTexto"/>
          <p:cNvSpPr txBox="1">
            <a:spLocks noChangeArrowheads="1"/>
          </p:cNvSpPr>
          <p:nvPr/>
        </p:nvSpPr>
        <p:spPr bwMode="auto">
          <a:xfrm>
            <a:off x="4774903" y="2708627"/>
            <a:ext cx="3818472" cy="400110"/>
          </a:xfrm>
          <a:prstGeom prst="rect">
            <a:avLst/>
          </a:prstGeom>
          <a:noFill/>
          <a:ln w="9525">
            <a:noFill/>
            <a:miter lim="800000"/>
            <a:headEnd/>
            <a:tailEnd/>
          </a:ln>
        </p:spPr>
        <p:txBody>
          <a:bodyPr wrap="square">
            <a:spAutoFit/>
          </a:bodyPr>
          <a:lstStyle/>
          <a:p>
            <a:r>
              <a:rPr lang="es-MX" sz="2000" b="1" dirty="0" smtClean="0">
                <a:solidFill>
                  <a:srgbClr val="1C3F94"/>
                </a:solidFill>
              </a:rPr>
              <a:t>Parentesco directo*</a:t>
            </a:r>
          </a:p>
        </p:txBody>
      </p:sp>
      <p:sp>
        <p:nvSpPr>
          <p:cNvPr id="19" name="8 CuadroTexto"/>
          <p:cNvSpPr txBox="1">
            <a:spLocks noChangeArrowheads="1"/>
          </p:cNvSpPr>
          <p:nvPr/>
        </p:nvSpPr>
        <p:spPr bwMode="auto">
          <a:xfrm>
            <a:off x="4879387" y="3669877"/>
            <a:ext cx="3539400" cy="1323439"/>
          </a:xfrm>
          <a:prstGeom prst="rect">
            <a:avLst/>
          </a:prstGeom>
          <a:noFill/>
          <a:ln w="9525">
            <a:noFill/>
            <a:miter lim="800000"/>
            <a:headEnd/>
            <a:tailEnd/>
          </a:ln>
        </p:spPr>
        <p:txBody>
          <a:bodyPr wrap="square">
            <a:spAutoFit/>
          </a:bodyPr>
          <a:lstStyle/>
          <a:p>
            <a:r>
              <a:rPr lang="es-ES" sz="2000" b="1" dirty="0" smtClean="0">
                <a:solidFill>
                  <a:srgbClr val="1C3F94"/>
                </a:solidFill>
              </a:rPr>
              <a:t>Cuentan con servicios médicos por algún familiar, por muerte del asegurado o contratación propia</a:t>
            </a:r>
            <a:endParaRPr lang="es-MX" sz="2000" b="1" dirty="0" smtClean="0">
              <a:solidFill>
                <a:srgbClr val="1C3F94"/>
              </a:solidFill>
            </a:endParaRPr>
          </a:p>
        </p:txBody>
      </p:sp>
      <p:sp>
        <p:nvSpPr>
          <p:cNvPr id="21" name="20 Flecha derecha"/>
          <p:cNvSpPr/>
          <p:nvPr/>
        </p:nvSpPr>
        <p:spPr bwMode="auto">
          <a:xfrm>
            <a:off x="4414466" y="1725961"/>
            <a:ext cx="432000" cy="360000"/>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22" name="21 Flecha derecha"/>
          <p:cNvSpPr/>
          <p:nvPr/>
        </p:nvSpPr>
        <p:spPr bwMode="auto">
          <a:xfrm>
            <a:off x="4403433" y="2728873"/>
            <a:ext cx="432000" cy="360000"/>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23" name="22 Flecha derecha"/>
          <p:cNvSpPr/>
          <p:nvPr/>
        </p:nvSpPr>
        <p:spPr bwMode="auto">
          <a:xfrm>
            <a:off x="4430134" y="4140604"/>
            <a:ext cx="432000" cy="360000"/>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25" name="24 Proceso alternativo"/>
          <p:cNvSpPr/>
          <p:nvPr/>
        </p:nvSpPr>
        <p:spPr bwMode="auto">
          <a:xfrm>
            <a:off x="2393337" y="5263621"/>
            <a:ext cx="4365187" cy="838427"/>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r>
              <a:rPr lang="es-ES" sz="2200" dirty="0" smtClean="0">
                <a:solidFill>
                  <a:srgbClr val="FFFFFF"/>
                </a:solidFill>
                <a:latin typeface="Tahoma" pitchFamily="34" charset="0"/>
                <a:cs typeface="Tahoma" pitchFamily="34" charset="0"/>
              </a:rPr>
              <a:t>Programas sociales de pensiones para adultos mayores</a:t>
            </a:r>
          </a:p>
        </p:txBody>
      </p:sp>
      <p:sp>
        <p:nvSpPr>
          <p:cNvPr id="27" name="6 CuadroTexto"/>
          <p:cNvSpPr txBox="1">
            <a:spLocks noChangeArrowheads="1"/>
          </p:cNvSpPr>
          <p:nvPr/>
        </p:nvSpPr>
        <p:spPr bwMode="auto">
          <a:xfrm>
            <a:off x="246063" y="6537325"/>
            <a:ext cx="7083425" cy="246221"/>
          </a:xfrm>
          <a:prstGeom prst="rect">
            <a:avLst/>
          </a:prstGeom>
          <a:noFill/>
          <a:ln w="9525">
            <a:noFill/>
            <a:miter lim="800000"/>
            <a:headEnd/>
            <a:tailEnd/>
          </a:ln>
        </p:spPr>
        <p:txBody>
          <a:bodyPr>
            <a:spAutoFit/>
          </a:bodyPr>
          <a:lstStyle/>
          <a:p>
            <a:r>
              <a:rPr lang="es-MX" sz="1000" dirty="0">
                <a:solidFill>
                  <a:srgbClr val="FFFFFF"/>
                </a:solidFill>
                <a:latin typeface="Arial" pitchFamily="34" charset="0"/>
                <a:cs typeface="Arial" pitchFamily="34" charset="0"/>
              </a:rPr>
              <a:t>*En los términos de la Ley del Seguro Social</a:t>
            </a:r>
            <a:endParaRPr lang="es-ES" sz="1000" dirty="0">
              <a:solidFill>
                <a:srgbClr val="FFFFFF"/>
              </a:solidFill>
              <a:latin typeface="Arial" pitchFamily="34" charset="0"/>
              <a:cs typeface="Arial" pitchFamily="34" charset="0"/>
            </a:endParaRPr>
          </a:p>
        </p:txBody>
      </p:sp>
      <p:sp>
        <p:nvSpPr>
          <p:cNvPr id="17" name="Text Box 5"/>
          <p:cNvSpPr txBox="1">
            <a:spLocks noChangeArrowheads="1"/>
          </p:cNvSpPr>
          <p:nvPr/>
        </p:nvSpPr>
        <p:spPr bwMode="auto">
          <a:xfrm>
            <a:off x="2137963" y="180490"/>
            <a:ext cx="6690911" cy="1077218"/>
          </a:xfrm>
          <a:prstGeom prst="rect">
            <a:avLst/>
          </a:prstGeom>
          <a:noFill/>
          <a:ln w="9525">
            <a:noFill/>
            <a:miter lim="800000"/>
            <a:headEnd/>
            <a:tailEnd/>
          </a:ln>
        </p:spPr>
        <p:txBody>
          <a:bodyPr wrap="square">
            <a:spAutoFit/>
          </a:bodyPr>
          <a:lstStyle/>
          <a:p>
            <a:r>
              <a:rPr lang="es-ES_tradnl" sz="3200" b="1" dirty="0" smtClean="0">
                <a:solidFill>
                  <a:srgbClr val="2B2B81"/>
                </a:solidFill>
                <a:latin typeface="Tahoma" pitchFamily="34" charset="0"/>
                <a:cs typeface="Tahoma" pitchFamily="34" charset="0"/>
              </a:rPr>
              <a:t>¿Cómo se determinan los indicadores de carencia social?</a:t>
            </a:r>
          </a:p>
        </p:txBody>
      </p:sp>
      <p:sp>
        <p:nvSpPr>
          <p:cNvPr id="16" name="15 CuadroTexto"/>
          <p:cNvSpPr txBox="1"/>
          <p:nvPr/>
        </p:nvSpPr>
        <p:spPr>
          <a:xfrm>
            <a:off x="8499950" y="1536784"/>
            <a:ext cx="538930" cy="646331"/>
          </a:xfrm>
          <a:prstGeom prst="rect">
            <a:avLst/>
          </a:prstGeom>
          <a:noFill/>
        </p:spPr>
        <p:txBody>
          <a:bodyPr wrap="none" rtlCol="0">
            <a:spAutoFit/>
          </a:bodyPr>
          <a:lstStyle/>
          <a:p>
            <a:r>
              <a:rPr lang="es-MX" sz="3600" b="1" dirty="0" smtClean="0">
                <a:solidFill>
                  <a:srgbClr val="00B050"/>
                </a:solidFill>
                <a:latin typeface="Wingdings 2" pitchFamily="18" charset="2"/>
              </a:rPr>
              <a:t>P</a:t>
            </a:r>
            <a:endParaRPr lang="es-MX" sz="3600" b="1" dirty="0">
              <a:solidFill>
                <a:srgbClr val="00B050"/>
              </a:solidFill>
              <a:latin typeface="Times"/>
            </a:endParaRPr>
          </a:p>
        </p:txBody>
      </p:sp>
      <p:sp>
        <p:nvSpPr>
          <p:cNvPr id="20" name="19 CuadroTexto"/>
          <p:cNvSpPr txBox="1"/>
          <p:nvPr/>
        </p:nvSpPr>
        <p:spPr>
          <a:xfrm>
            <a:off x="8499950" y="2618174"/>
            <a:ext cx="538930" cy="646331"/>
          </a:xfrm>
          <a:prstGeom prst="rect">
            <a:avLst/>
          </a:prstGeom>
          <a:noFill/>
        </p:spPr>
        <p:txBody>
          <a:bodyPr wrap="none" rtlCol="0">
            <a:spAutoFit/>
          </a:bodyPr>
          <a:lstStyle/>
          <a:p>
            <a:r>
              <a:rPr lang="es-MX" sz="3600" b="1" dirty="0" smtClean="0">
                <a:solidFill>
                  <a:srgbClr val="00B050"/>
                </a:solidFill>
                <a:latin typeface="Wingdings 2" pitchFamily="18" charset="2"/>
              </a:rPr>
              <a:t>P</a:t>
            </a:r>
            <a:endParaRPr lang="es-MX" sz="3600" b="1" dirty="0">
              <a:solidFill>
                <a:srgbClr val="00B050"/>
              </a:solidFill>
              <a:latin typeface="Times"/>
            </a:endParaRPr>
          </a:p>
        </p:txBody>
      </p:sp>
      <p:sp>
        <p:nvSpPr>
          <p:cNvPr id="24" name="23 CuadroTexto"/>
          <p:cNvSpPr txBox="1"/>
          <p:nvPr/>
        </p:nvSpPr>
        <p:spPr>
          <a:xfrm>
            <a:off x="8499950" y="3997438"/>
            <a:ext cx="538930" cy="646331"/>
          </a:xfrm>
          <a:prstGeom prst="rect">
            <a:avLst/>
          </a:prstGeom>
          <a:noFill/>
        </p:spPr>
        <p:txBody>
          <a:bodyPr wrap="none" rtlCol="0">
            <a:spAutoFit/>
          </a:bodyPr>
          <a:lstStyle/>
          <a:p>
            <a:r>
              <a:rPr lang="es-MX" sz="3600" b="1" dirty="0" smtClean="0">
                <a:solidFill>
                  <a:srgbClr val="00B050"/>
                </a:solidFill>
                <a:latin typeface="Wingdings 2" pitchFamily="18" charset="2"/>
              </a:rPr>
              <a:t>P</a:t>
            </a:r>
            <a:endParaRPr lang="es-MX" sz="3600" b="1" dirty="0">
              <a:solidFill>
                <a:srgbClr val="00B050"/>
              </a:solidFill>
              <a:latin typeface="Times"/>
            </a:endParaRPr>
          </a:p>
        </p:txBody>
      </p:sp>
      <p:sp>
        <p:nvSpPr>
          <p:cNvPr id="26" name="25 CuadroTexto"/>
          <p:cNvSpPr txBox="1"/>
          <p:nvPr/>
        </p:nvSpPr>
        <p:spPr>
          <a:xfrm>
            <a:off x="8499950" y="5359668"/>
            <a:ext cx="538930" cy="646331"/>
          </a:xfrm>
          <a:prstGeom prst="rect">
            <a:avLst/>
          </a:prstGeom>
          <a:noFill/>
        </p:spPr>
        <p:txBody>
          <a:bodyPr wrap="none" rtlCol="0">
            <a:spAutoFit/>
          </a:bodyPr>
          <a:lstStyle/>
          <a:p>
            <a:r>
              <a:rPr lang="es-MX" sz="3600" b="1" dirty="0" smtClean="0">
                <a:solidFill>
                  <a:srgbClr val="00B050"/>
                </a:solidFill>
                <a:latin typeface="Wingdings 2" pitchFamily="18" charset="2"/>
              </a:rPr>
              <a:t>P</a:t>
            </a:r>
            <a:endParaRPr lang="es-MX" sz="3600" b="1" dirty="0">
              <a:solidFill>
                <a:srgbClr val="00B050"/>
              </a:solidFill>
              <a:latin typeface="Times"/>
            </a:endParaRPr>
          </a:p>
        </p:txBody>
      </p:sp>
      <p:sp>
        <p:nvSpPr>
          <p:cNvPr id="28" name="3 Marcador de número de diapositiva"/>
          <p:cNvSpPr txBox="1">
            <a:spLocks/>
          </p:cNvSpPr>
          <p:nvPr/>
        </p:nvSpPr>
        <p:spPr>
          <a:xfrm>
            <a:off x="7910513" y="6551613"/>
            <a:ext cx="1125537" cy="333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9pPr>
          </a:lstStyle>
          <a:p>
            <a:pPr algn="r" eaLnBrk="1" hangingPunct="1"/>
            <a:fld id="{09C8A122-AC8E-4DF2-88F6-5CDE6EB2FC22}" type="slidenum">
              <a:rPr lang="es-ES" sz="1200" smtClean="0">
                <a:solidFill>
                  <a:srgbClr val="FFFFFF"/>
                </a:solidFill>
                <a:latin typeface="Arial" charset="0"/>
              </a:rPr>
              <a:pPr algn="r" eaLnBrk="1" hangingPunct="1"/>
              <a:t>42</a:t>
            </a:fld>
            <a:endParaRPr lang="es-ES" sz="1200" dirty="0" smtClean="0">
              <a:solidFill>
                <a:srgbClr val="FFFFFF"/>
              </a:solidFill>
              <a:latin typeface="Arial" charset="0"/>
            </a:endParaRPr>
          </a:p>
        </p:txBody>
      </p:sp>
    </p:spTree>
    <p:extLst>
      <p:ext uri="{BB962C8B-B14F-4D97-AF65-F5344CB8AC3E}">
        <p14:creationId xmlns:p14="http://schemas.microsoft.com/office/powerpoint/2010/main" val="23970567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Abrir llave"/>
          <p:cNvSpPr/>
          <p:nvPr/>
        </p:nvSpPr>
        <p:spPr bwMode="auto">
          <a:xfrm>
            <a:off x="2282639" y="1624562"/>
            <a:ext cx="236828" cy="4068000"/>
          </a:xfrm>
          <a:prstGeom prst="leftBrace">
            <a:avLst>
              <a:gd name="adj1" fmla="val 8333"/>
              <a:gd name="adj2" fmla="val 42496"/>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s-ES" sz="2400" smtClean="0">
              <a:solidFill>
                <a:srgbClr val="000000"/>
              </a:solidFill>
              <a:latin typeface="Times" charset="0"/>
            </a:endParaRPr>
          </a:p>
        </p:txBody>
      </p:sp>
      <p:sp>
        <p:nvSpPr>
          <p:cNvPr id="8" name="7 Proceso alternativo"/>
          <p:cNvSpPr/>
          <p:nvPr/>
        </p:nvSpPr>
        <p:spPr bwMode="auto">
          <a:xfrm>
            <a:off x="37156" y="2759974"/>
            <a:ext cx="2219100" cy="1224000"/>
          </a:xfrm>
          <a:prstGeom prst="flowChartAlternateProcess">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defRPr/>
            </a:pPr>
            <a:r>
              <a:rPr lang="es-MX" sz="2200" b="1" dirty="0" smtClean="0">
                <a:solidFill>
                  <a:srgbClr val="FFFFFF"/>
                </a:solidFill>
                <a:latin typeface="Tahoma" pitchFamily="34" charset="0"/>
                <a:cs typeface="Tahoma" pitchFamily="34" charset="0"/>
              </a:rPr>
              <a:t>Calidad y espacios de la vivienda</a:t>
            </a:r>
          </a:p>
        </p:txBody>
      </p:sp>
      <p:sp>
        <p:nvSpPr>
          <p:cNvPr id="11" name="8 CuadroTexto"/>
          <p:cNvSpPr txBox="1">
            <a:spLocks noChangeArrowheads="1"/>
          </p:cNvSpPr>
          <p:nvPr/>
        </p:nvSpPr>
        <p:spPr bwMode="auto">
          <a:xfrm>
            <a:off x="4142065" y="1648311"/>
            <a:ext cx="3813979" cy="707886"/>
          </a:xfrm>
          <a:prstGeom prst="rect">
            <a:avLst/>
          </a:prstGeom>
          <a:noFill/>
          <a:ln w="9525">
            <a:noFill/>
            <a:miter lim="800000"/>
            <a:headEnd/>
            <a:tailEnd/>
          </a:ln>
        </p:spPr>
        <p:txBody>
          <a:bodyPr wrap="square">
            <a:spAutoFit/>
          </a:bodyPr>
          <a:lstStyle/>
          <a:p>
            <a:r>
              <a:rPr lang="es-MX" sz="2000" b="1" dirty="0" smtClean="0">
                <a:solidFill>
                  <a:srgbClr val="1C3F94"/>
                </a:solidFill>
              </a:rPr>
              <a:t>Material de desecho o lámina de cartón</a:t>
            </a:r>
            <a:endParaRPr lang="es-ES" sz="2000" b="1" dirty="0" smtClean="0">
              <a:solidFill>
                <a:srgbClr val="1C3F94"/>
              </a:solidFill>
            </a:endParaRPr>
          </a:p>
        </p:txBody>
      </p:sp>
      <p:sp>
        <p:nvSpPr>
          <p:cNvPr id="13" name="12 Proceso alternativo"/>
          <p:cNvSpPr/>
          <p:nvPr/>
        </p:nvSpPr>
        <p:spPr bwMode="auto">
          <a:xfrm>
            <a:off x="2573068" y="1796759"/>
            <a:ext cx="1105199" cy="468086"/>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MX" sz="2200" dirty="0" smtClean="0">
                <a:solidFill>
                  <a:srgbClr val="FFFFFF"/>
                </a:solidFill>
                <a:latin typeface="Tahoma" pitchFamily="34" charset="0"/>
                <a:cs typeface="Tahoma" pitchFamily="34" charset="0"/>
              </a:rPr>
              <a:t>Techos</a:t>
            </a:r>
          </a:p>
        </p:txBody>
      </p:sp>
      <p:sp>
        <p:nvSpPr>
          <p:cNvPr id="14" name="13 Proceso alternativo"/>
          <p:cNvSpPr/>
          <p:nvPr/>
        </p:nvSpPr>
        <p:spPr bwMode="auto">
          <a:xfrm>
            <a:off x="2588540" y="2745985"/>
            <a:ext cx="1105199" cy="468086"/>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MX" sz="2200" dirty="0" smtClean="0">
                <a:solidFill>
                  <a:srgbClr val="FFFFFF"/>
                </a:solidFill>
                <a:latin typeface="Tahoma" pitchFamily="34" charset="0"/>
                <a:cs typeface="Tahoma" pitchFamily="34" charset="0"/>
              </a:rPr>
              <a:t>Muros</a:t>
            </a:r>
          </a:p>
        </p:txBody>
      </p:sp>
      <p:sp>
        <p:nvSpPr>
          <p:cNvPr id="15" name="14 Proceso alternativo"/>
          <p:cNvSpPr/>
          <p:nvPr/>
        </p:nvSpPr>
        <p:spPr bwMode="auto">
          <a:xfrm>
            <a:off x="2575871" y="4118792"/>
            <a:ext cx="1105199" cy="468086"/>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MX" sz="2200" dirty="0" smtClean="0">
                <a:solidFill>
                  <a:srgbClr val="FFFFFF"/>
                </a:solidFill>
                <a:latin typeface="Tahoma" pitchFamily="34" charset="0"/>
                <a:cs typeface="Tahoma" pitchFamily="34" charset="0"/>
              </a:rPr>
              <a:t>Pisos</a:t>
            </a:r>
          </a:p>
        </p:txBody>
      </p:sp>
      <p:sp>
        <p:nvSpPr>
          <p:cNvPr id="16" name="15 Proceso alternativo"/>
          <p:cNvSpPr/>
          <p:nvPr/>
        </p:nvSpPr>
        <p:spPr bwMode="auto">
          <a:xfrm>
            <a:off x="2508867" y="4937031"/>
            <a:ext cx="1944000" cy="479198"/>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MX" sz="2200" dirty="0" smtClean="0">
                <a:solidFill>
                  <a:srgbClr val="FFFFFF"/>
                </a:solidFill>
                <a:latin typeface="Tahoma" pitchFamily="34" charset="0"/>
                <a:cs typeface="Tahoma" pitchFamily="34" charset="0"/>
              </a:rPr>
              <a:t>Hacinamiento</a:t>
            </a:r>
          </a:p>
        </p:txBody>
      </p:sp>
      <p:sp>
        <p:nvSpPr>
          <p:cNvPr id="18" name="8 CuadroTexto"/>
          <p:cNvSpPr txBox="1">
            <a:spLocks noChangeArrowheads="1"/>
          </p:cNvSpPr>
          <p:nvPr/>
        </p:nvSpPr>
        <p:spPr bwMode="auto">
          <a:xfrm>
            <a:off x="4130796" y="2631587"/>
            <a:ext cx="4144496" cy="1323439"/>
          </a:xfrm>
          <a:prstGeom prst="rect">
            <a:avLst/>
          </a:prstGeom>
          <a:noFill/>
          <a:ln w="9525">
            <a:noFill/>
            <a:miter lim="800000"/>
            <a:headEnd/>
            <a:tailEnd/>
          </a:ln>
        </p:spPr>
        <p:txBody>
          <a:bodyPr wrap="square">
            <a:spAutoFit/>
          </a:bodyPr>
          <a:lstStyle/>
          <a:p>
            <a:r>
              <a:rPr lang="es-MX" sz="2000" b="1" dirty="0" smtClean="0">
                <a:solidFill>
                  <a:srgbClr val="1C3F94"/>
                </a:solidFill>
              </a:rPr>
              <a:t>Embarro o bajareque; de carrizo, bambú o palma; de lámina de cartón, metálica o asbesto; o materia de desecho</a:t>
            </a:r>
            <a:endParaRPr lang="es-ES" sz="2000" b="1" dirty="0" smtClean="0">
              <a:solidFill>
                <a:srgbClr val="1C3F94"/>
              </a:solidFill>
            </a:endParaRPr>
          </a:p>
        </p:txBody>
      </p:sp>
      <p:sp>
        <p:nvSpPr>
          <p:cNvPr id="19" name="8 CuadroTexto"/>
          <p:cNvSpPr txBox="1">
            <a:spLocks noChangeArrowheads="1"/>
          </p:cNvSpPr>
          <p:nvPr/>
        </p:nvSpPr>
        <p:spPr bwMode="auto">
          <a:xfrm>
            <a:off x="4207544" y="4151743"/>
            <a:ext cx="3813979" cy="400110"/>
          </a:xfrm>
          <a:prstGeom prst="rect">
            <a:avLst/>
          </a:prstGeom>
          <a:noFill/>
          <a:ln w="9525">
            <a:noFill/>
            <a:miter lim="800000"/>
            <a:headEnd/>
            <a:tailEnd/>
          </a:ln>
        </p:spPr>
        <p:txBody>
          <a:bodyPr wrap="square">
            <a:spAutoFit/>
          </a:bodyPr>
          <a:lstStyle/>
          <a:p>
            <a:r>
              <a:rPr lang="es-MX" sz="2000" b="1" dirty="0" smtClean="0">
                <a:solidFill>
                  <a:srgbClr val="1C3F94"/>
                </a:solidFill>
              </a:rPr>
              <a:t>Tierra</a:t>
            </a:r>
          </a:p>
        </p:txBody>
      </p:sp>
      <p:sp>
        <p:nvSpPr>
          <p:cNvPr id="20" name="8 CuadroTexto"/>
          <p:cNvSpPr txBox="1">
            <a:spLocks noChangeArrowheads="1"/>
          </p:cNvSpPr>
          <p:nvPr/>
        </p:nvSpPr>
        <p:spPr bwMode="auto">
          <a:xfrm>
            <a:off x="4941424" y="4887133"/>
            <a:ext cx="3813979" cy="707886"/>
          </a:xfrm>
          <a:prstGeom prst="rect">
            <a:avLst/>
          </a:prstGeom>
          <a:noFill/>
          <a:ln w="9525">
            <a:noFill/>
            <a:miter lim="800000"/>
            <a:headEnd/>
            <a:tailEnd/>
          </a:ln>
        </p:spPr>
        <p:txBody>
          <a:bodyPr wrap="square">
            <a:spAutoFit/>
          </a:bodyPr>
          <a:lstStyle/>
          <a:p>
            <a:r>
              <a:rPr lang="es-MX" sz="2000" b="1" dirty="0" smtClean="0">
                <a:solidFill>
                  <a:srgbClr val="1C3F94"/>
                </a:solidFill>
              </a:rPr>
              <a:t>Razón de residentes por cuarto mayor o igual a 2.5</a:t>
            </a:r>
          </a:p>
        </p:txBody>
      </p:sp>
      <p:sp>
        <p:nvSpPr>
          <p:cNvPr id="21" name="20 Flecha derecha"/>
          <p:cNvSpPr/>
          <p:nvPr/>
        </p:nvSpPr>
        <p:spPr bwMode="auto">
          <a:xfrm>
            <a:off x="3716505" y="1865941"/>
            <a:ext cx="397186" cy="255591"/>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22" name="21 Flecha derecha"/>
          <p:cNvSpPr/>
          <p:nvPr/>
        </p:nvSpPr>
        <p:spPr bwMode="auto">
          <a:xfrm>
            <a:off x="3739044" y="2818364"/>
            <a:ext cx="397186" cy="255591"/>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23" name="22 Flecha derecha"/>
          <p:cNvSpPr/>
          <p:nvPr/>
        </p:nvSpPr>
        <p:spPr bwMode="auto">
          <a:xfrm>
            <a:off x="3741676" y="4227684"/>
            <a:ext cx="397186" cy="255591"/>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24" name="23 Flecha derecha"/>
          <p:cNvSpPr/>
          <p:nvPr/>
        </p:nvSpPr>
        <p:spPr bwMode="auto">
          <a:xfrm>
            <a:off x="4494495" y="5070718"/>
            <a:ext cx="397186" cy="255591"/>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17" name="Text Box 5"/>
          <p:cNvSpPr txBox="1">
            <a:spLocks noChangeArrowheads="1"/>
          </p:cNvSpPr>
          <p:nvPr/>
        </p:nvSpPr>
        <p:spPr bwMode="auto">
          <a:xfrm>
            <a:off x="2137963" y="180490"/>
            <a:ext cx="6690911" cy="1077218"/>
          </a:xfrm>
          <a:prstGeom prst="rect">
            <a:avLst/>
          </a:prstGeom>
          <a:noFill/>
          <a:ln w="9525">
            <a:noFill/>
            <a:miter lim="800000"/>
            <a:headEnd/>
            <a:tailEnd/>
          </a:ln>
        </p:spPr>
        <p:txBody>
          <a:bodyPr wrap="square">
            <a:spAutoFit/>
          </a:bodyPr>
          <a:lstStyle/>
          <a:p>
            <a:r>
              <a:rPr lang="es-ES_tradnl" sz="3200" b="1" dirty="0" smtClean="0">
                <a:solidFill>
                  <a:srgbClr val="2B2B81"/>
                </a:solidFill>
                <a:latin typeface="Tahoma" pitchFamily="34" charset="0"/>
                <a:cs typeface="Tahoma" pitchFamily="34" charset="0"/>
              </a:rPr>
              <a:t>¿Cómo se determinan los indicadores de carencia social?</a:t>
            </a:r>
          </a:p>
        </p:txBody>
      </p:sp>
      <p:sp>
        <p:nvSpPr>
          <p:cNvPr id="25" name="24 CuadroTexto"/>
          <p:cNvSpPr txBox="1"/>
          <p:nvPr/>
        </p:nvSpPr>
        <p:spPr>
          <a:xfrm>
            <a:off x="8499950" y="1670570"/>
            <a:ext cx="482824" cy="646331"/>
          </a:xfrm>
          <a:prstGeom prst="rect">
            <a:avLst/>
          </a:prstGeom>
          <a:noFill/>
        </p:spPr>
        <p:txBody>
          <a:bodyPr wrap="none" rtlCol="0">
            <a:spAutoFit/>
          </a:bodyPr>
          <a:lstStyle/>
          <a:p>
            <a:r>
              <a:rPr lang="es-MX" sz="3600" b="1" dirty="0">
                <a:solidFill>
                  <a:srgbClr val="FF0000"/>
                </a:solidFill>
                <a:latin typeface="Wingdings 2" pitchFamily="18" charset="2"/>
              </a:rPr>
              <a:t>O</a:t>
            </a:r>
            <a:endParaRPr lang="es-MX" sz="3600" b="1" dirty="0">
              <a:solidFill>
                <a:srgbClr val="FF0000"/>
              </a:solidFill>
              <a:latin typeface="Times"/>
            </a:endParaRPr>
          </a:p>
        </p:txBody>
      </p:sp>
      <p:sp>
        <p:nvSpPr>
          <p:cNvPr id="27" name="26 CuadroTexto"/>
          <p:cNvSpPr txBox="1"/>
          <p:nvPr/>
        </p:nvSpPr>
        <p:spPr>
          <a:xfrm>
            <a:off x="8499950" y="2818364"/>
            <a:ext cx="482824" cy="646331"/>
          </a:xfrm>
          <a:prstGeom prst="rect">
            <a:avLst/>
          </a:prstGeom>
          <a:noFill/>
        </p:spPr>
        <p:txBody>
          <a:bodyPr wrap="none" rtlCol="0">
            <a:spAutoFit/>
          </a:bodyPr>
          <a:lstStyle/>
          <a:p>
            <a:r>
              <a:rPr lang="es-MX" sz="3600" b="1" dirty="0">
                <a:solidFill>
                  <a:srgbClr val="FF0000"/>
                </a:solidFill>
                <a:latin typeface="Wingdings 2" pitchFamily="18" charset="2"/>
              </a:rPr>
              <a:t>O</a:t>
            </a:r>
            <a:endParaRPr lang="es-MX" sz="3600" b="1" dirty="0">
              <a:solidFill>
                <a:srgbClr val="FF0000"/>
              </a:solidFill>
              <a:latin typeface="Times"/>
            </a:endParaRPr>
          </a:p>
        </p:txBody>
      </p:sp>
      <p:sp>
        <p:nvSpPr>
          <p:cNvPr id="28" name="27 CuadroTexto"/>
          <p:cNvSpPr txBox="1"/>
          <p:nvPr/>
        </p:nvSpPr>
        <p:spPr>
          <a:xfrm>
            <a:off x="8513991" y="3983974"/>
            <a:ext cx="482824" cy="646331"/>
          </a:xfrm>
          <a:prstGeom prst="rect">
            <a:avLst/>
          </a:prstGeom>
          <a:noFill/>
        </p:spPr>
        <p:txBody>
          <a:bodyPr wrap="none" rtlCol="0">
            <a:spAutoFit/>
          </a:bodyPr>
          <a:lstStyle/>
          <a:p>
            <a:r>
              <a:rPr lang="es-MX" sz="3600" b="1" dirty="0">
                <a:solidFill>
                  <a:srgbClr val="FF0000"/>
                </a:solidFill>
                <a:latin typeface="Wingdings 2" pitchFamily="18" charset="2"/>
              </a:rPr>
              <a:t>O</a:t>
            </a:r>
            <a:endParaRPr lang="es-MX" sz="3600" b="1" dirty="0">
              <a:solidFill>
                <a:srgbClr val="FF0000"/>
              </a:solidFill>
              <a:latin typeface="Times"/>
            </a:endParaRPr>
          </a:p>
        </p:txBody>
      </p:sp>
      <p:sp>
        <p:nvSpPr>
          <p:cNvPr id="29" name="28 CuadroTexto"/>
          <p:cNvSpPr txBox="1"/>
          <p:nvPr/>
        </p:nvSpPr>
        <p:spPr>
          <a:xfrm>
            <a:off x="8513991" y="5003143"/>
            <a:ext cx="482824" cy="646331"/>
          </a:xfrm>
          <a:prstGeom prst="rect">
            <a:avLst/>
          </a:prstGeom>
          <a:noFill/>
        </p:spPr>
        <p:txBody>
          <a:bodyPr wrap="none" rtlCol="0">
            <a:spAutoFit/>
          </a:bodyPr>
          <a:lstStyle/>
          <a:p>
            <a:r>
              <a:rPr lang="es-MX" sz="3600" b="1" dirty="0">
                <a:solidFill>
                  <a:srgbClr val="FF0000"/>
                </a:solidFill>
                <a:latin typeface="Wingdings 2" pitchFamily="18" charset="2"/>
              </a:rPr>
              <a:t>O</a:t>
            </a:r>
            <a:endParaRPr lang="es-MX" sz="3600" b="1" dirty="0">
              <a:solidFill>
                <a:srgbClr val="FF0000"/>
              </a:solidFill>
              <a:latin typeface="Times"/>
            </a:endParaRPr>
          </a:p>
        </p:txBody>
      </p:sp>
      <p:sp>
        <p:nvSpPr>
          <p:cNvPr id="2" name="1 CuadroTexto"/>
          <p:cNvSpPr txBox="1"/>
          <p:nvPr/>
        </p:nvSpPr>
        <p:spPr>
          <a:xfrm>
            <a:off x="866893" y="5902034"/>
            <a:ext cx="8175731" cy="338554"/>
          </a:xfrm>
          <a:prstGeom prst="rect">
            <a:avLst/>
          </a:prstGeom>
          <a:noFill/>
        </p:spPr>
        <p:txBody>
          <a:bodyPr wrap="square" rtlCol="0">
            <a:spAutoFit/>
          </a:bodyPr>
          <a:lstStyle/>
          <a:p>
            <a:r>
              <a:rPr lang="es-MX" sz="1600" b="1" dirty="0" smtClean="0">
                <a:solidFill>
                  <a:srgbClr val="000000"/>
                </a:solidFill>
                <a:latin typeface="Arial" pitchFamily="34" charset="0"/>
                <a:cs typeface="Arial" pitchFamily="34" charset="0"/>
              </a:rPr>
              <a:t>Todo el hogar es carente si le falla alguno de estos elementos a la vivienda</a:t>
            </a:r>
            <a:endParaRPr lang="es-MX" sz="1600" b="1" dirty="0">
              <a:solidFill>
                <a:srgbClr val="000000"/>
              </a:solidFill>
              <a:latin typeface="Arial" pitchFamily="34" charset="0"/>
              <a:cs typeface="Arial" pitchFamily="34" charset="0"/>
            </a:endParaRPr>
          </a:p>
        </p:txBody>
      </p:sp>
      <p:sp>
        <p:nvSpPr>
          <p:cNvPr id="26" name="3 Marcador de número de diapositiva"/>
          <p:cNvSpPr txBox="1">
            <a:spLocks/>
          </p:cNvSpPr>
          <p:nvPr/>
        </p:nvSpPr>
        <p:spPr>
          <a:xfrm>
            <a:off x="7910513" y="6551613"/>
            <a:ext cx="1125537" cy="333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9pPr>
          </a:lstStyle>
          <a:p>
            <a:pPr algn="r" eaLnBrk="1" hangingPunct="1"/>
            <a:fld id="{09C8A122-AC8E-4DF2-88F6-5CDE6EB2FC22}" type="slidenum">
              <a:rPr lang="es-ES" sz="1200" smtClean="0">
                <a:solidFill>
                  <a:srgbClr val="FFFFFF"/>
                </a:solidFill>
                <a:latin typeface="Arial" charset="0"/>
              </a:rPr>
              <a:pPr algn="r" eaLnBrk="1" hangingPunct="1"/>
              <a:t>43</a:t>
            </a:fld>
            <a:endParaRPr lang="es-ES" sz="1200" dirty="0" smtClean="0">
              <a:solidFill>
                <a:srgbClr val="FFFFFF"/>
              </a:solidFill>
              <a:latin typeface="Arial" charset="0"/>
            </a:endParaRPr>
          </a:p>
        </p:txBody>
      </p:sp>
    </p:spTree>
    <p:extLst>
      <p:ext uri="{BB962C8B-B14F-4D97-AF65-F5344CB8AC3E}">
        <p14:creationId xmlns:p14="http://schemas.microsoft.com/office/powerpoint/2010/main" val="1166506555"/>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Abrir llave"/>
          <p:cNvSpPr/>
          <p:nvPr/>
        </p:nvSpPr>
        <p:spPr bwMode="auto">
          <a:xfrm>
            <a:off x="2573366" y="1555292"/>
            <a:ext cx="304800" cy="4309683"/>
          </a:xfrm>
          <a:prstGeom prst="leftBrace">
            <a:avLst>
              <a:gd name="adj1" fmla="val 0"/>
              <a:gd name="adj2" fmla="val 42496"/>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s-ES" sz="2400" smtClean="0">
              <a:solidFill>
                <a:srgbClr val="000000"/>
              </a:solidFill>
              <a:latin typeface="Times" charset="0"/>
            </a:endParaRPr>
          </a:p>
        </p:txBody>
      </p:sp>
      <p:sp>
        <p:nvSpPr>
          <p:cNvPr id="8" name="7 Proceso alternativo"/>
          <p:cNvSpPr/>
          <p:nvPr/>
        </p:nvSpPr>
        <p:spPr bwMode="auto">
          <a:xfrm>
            <a:off x="-38485" y="2593505"/>
            <a:ext cx="2562494" cy="1584000"/>
          </a:xfrm>
          <a:prstGeom prst="flowChartAlternateProcess">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defRPr/>
            </a:pPr>
            <a:r>
              <a:rPr lang="es-MX" sz="2200" b="1" dirty="0" smtClean="0">
                <a:solidFill>
                  <a:srgbClr val="FFFFFF"/>
                </a:solidFill>
                <a:latin typeface="Tahoma" pitchFamily="34" charset="0"/>
                <a:cs typeface="Tahoma" pitchFamily="34" charset="0"/>
              </a:rPr>
              <a:t>Acceso a los servicios básicos en la vivienda</a:t>
            </a:r>
          </a:p>
        </p:txBody>
      </p:sp>
      <p:sp>
        <p:nvSpPr>
          <p:cNvPr id="11" name="8 CuadroTexto"/>
          <p:cNvSpPr txBox="1">
            <a:spLocks noChangeArrowheads="1"/>
          </p:cNvSpPr>
          <p:nvPr/>
        </p:nvSpPr>
        <p:spPr bwMode="auto">
          <a:xfrm>
            <a:off x="4620413" y="1409493"/>
            <a:ext cx="4029583" cy="1323439"/>
          </a:xfrm>
          <a:prstGeom prst="rect">
            <a:avLst/>
          </a:prstGeom>
          <a:noFill/>
          <a:ln w="9525">
            <a:noFill/>
            <a:miter lim="800000"/>
            <a:headEnd/>
            <a:tailEnd/>
          </a:ln>
        </p:spPr>
        <p:txBody>
          <a:bodyPr wrap="square">
            <a:spAutoFit/>
          </a:bodyPr>
          <a:lstStyle/>
          <a:p>
            <a:r>
              <a:rPr lang="es-ES" sz="2000" b="1" dirty="0" smtClean="0">
                <a:solidFill>
                  <a:srgbClr val="002060"/>
                </a:solidFill>
              </a:rPr>
              <a:t>Se obtiene de un pozo, río, lago, arroyo, pipa, o por acarreo de otra vivienda, de la llave pública o un hidratante</a:t>
            </a:r>
          </a:p>
        </p:txBody>
      </p:sp>
      <p:sp>
        <p:nvSpPr>
          <p:cNvPr id="13" name="12 Proceso alternativo"/>
          <p:cNvSpPr/>
          <p:nvPr/>
        </p:nvSpPr>
        <p:spPr bwMode="auto">
          <a:xfrm>
            <a:off x="2886622" y="1867482"/>
            <a:ext cx="1224000" cy="468086"/>
          </a:xfrm>
          <a:prstGeom prst="flowChartAlternateProcess">
            <a:avLst/>
          </a:prstGeom>
          <a:solidFill>
            <a:srgbClr val="002060"/>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0" rIns="0" anchor="ctr"/>
          <a:lstStyle/>
          <a:p>
            <a:pPr algn="ctr" eaLnBrk="0" hangingPunct="0"/>
            <a:r>
              <a:rPr lang="es-MX" sz="2400" dirty="0">
                <a:solidFill>
                  <a:srgbClr val="FFFFFF"/>
                </a:solidFill>
                <a:latin typeface="Tahoma" pitchFamily="34" charset="0"/>
              </a:rPr>
              <a:t>Agua</a:t>
            </a:r>
          </a:p>
        </p:txBody>
      </p:sp>
      <p:sp>
        <p:nvSpPr>
          <p:cNvPr id="14" name="13 Proceso alternativo"/>
          <p:cNvSpPr/>
          <p:nvPr/>
        </p:nvSpPr>
        <p:spPr bwMode="auto">
          <a:xfrm>
            <a:off x="2898716" y="2935246"/>
            <a:ext cx="1224000" cy="468086"/>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MX" sz="2200" dirty="0" smtClean="0">
                <a:solidFill>
                  <a:srgbClr val="FFFFFF"/>
                </a:solidFill>
                <a:latin typeface="Tahoma" pitchFamily="34" charset="0"/>
                <a:cs typeface="Tahoma" pitchFamily="34" charset="0"/>
              </a:rPr>
              <a:t>Drenaje</a:t>
            </a:r>
          </a:p>
        </p:txBody>
      </p:sp>
      <p:sp>
        <p:nvSpPr>
          <p:cNvPr id="15" name="14 Proceso alternativo"/>
          <p:cNvSpPr/>
          <p:nvPr/>
        </p:nvSpPr>
        <p:spPr bwMode="auto">
          <a:xfrm>
            <a:off x="2891459" y="3984338"/>
            <a:ext cx="1800000" cy="468086"/>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MX" sz="2200" dirty="0" smtClean="0">
                <a:solidFill>
                  <a:srgbClr val="FFFFFF"/>
                </a:solidFill>
                <a:latin typeface="Tahoma" pitchFamily="34" charset="0"/>
                <a:cs typeface="Tahoma" pitchFamily="34" charset="0"/>
              </a:rPr>
              <a:t>Electricidad</a:t>
            </a:r>
          </a:p>
        </p:txBody>
      </p:sp>
      <p:sp>
        <p:nvSpPr>
          <p:cNvPr id="18" name="8 CuadroTexto"/>
          <p:cNvSpPr txBox="1">
            <a:spLocks noChangeArrowheads="1"/>
          </p:cNvSpPr>
          <p:nvPr/>
        </p:nvSpPr>
        <p:spPr bwMode="auto">
          <a:xfrm>
            <a:off x="4608993" y="2805935"/>
            <a:ext cx="4006811" cy="1015663"/>
          </a:xfrm>
          <a:prstGeom prst="rect">
            <a:avLst/>
          </a:prstGeom>
          <a:noFill/>
          <a:ln w="9525">
            <a:noFill/>
            <a:miter lim="800000"/>
            <a:headEnd/>
            <a:tailEnd/>
          </a:ln>
        </p:spPr>
        <p:txBody>
          <a:bodyPr wrap="square">
            <a:spAutoFit/>
          </a:bodyPr>
          <a:lstStyle/>
          <a:p>
            <a:r>
              <a:rPr lang="es-MX" sz="2000" b="1" dirty="0" smtClean="0">
                <a:solidFill>
                  <a:srgbClr val="002060"/>
                </a:solidFill>
              </a:rPr>
              <a:t>No se dispone de drenaje, o el desagüe va a dar a un río, lago, </a:t>
            </a:r>
          </a:p>
          <a:p>
            <a:r>
              <a:rPr lang="es-MX" sz="2000" b="1" dirty="0" smtClean="0">
                <a:solidFill>
                  <a:srgbClr val="002060"/>
                </a:solidFill>
              </a:rPr>
              <a:t>mar, barranca o grieta</a:t>
            </a:r>
            <a:endParaRPr lang="es-ES" sz="2000" b="1" dirty="0" smtClean="0">
              <a:solidFill>
                <a:srgbClr val="002060"/>
              </a:solidFill>
            </a:endParaRPr>
          </a:p>
        </p:txBody>
      </p:sp>
      <p:sp>
        <p:nvSpPr>
          <p:cNvPr id="19" name="8 CuadroTexto"/>
          <p:cNvSpPr txBox="1">
            <a:spLocks noChangeArrowheads="1"/>
          </p:cNvSpPr>
          <p:nvPr/>
        </p:nvSpPr>
        <p:spPr bwMode="auto">
          <a:xfrm>
            <a:off x="5198129" y="3950701"/>
            <a:ext cx="3157595" cy="707886"/>
          </a:xfrm>
          <a:prstGeom prst="rect">
            <a:avLst/>
          </a:prstGeom>
          <a:noFill/>
          <a:ln w="9525">
            <a:noFill/>
            <a:miter lim="800000"/>
            <a:headEnd/>
            <a:tailEnd/>
          </a:ln>
        </p:spPr>
        <p:txBody>
          <a:bodyPr wrap="square">
            <a:spAutoFit/>
          </a:bodyPr>
          <a:lstStyle/>
          <a:p>
            <a:r>
              <a:rPr lang="es-MX" sz="2000" b="1" dirty="0" smtClean="0">
                <a:solidFill>
                  <a:srgbClr val="002060"/>
                </a:solidFill>
              </a:rPr>
              <a:t>No se dispone del servicio</a:t>
            </a:r>
          </a:p>
        </p:txBody>
      </p:sp>
      <p:sp>
        <p:nvSpPr>
          <p:cNvPr id="21" name="20 Flecha derecha"/>
          <p:cNvSpPr/>
          <p:nvPr/>
        </p:nvSpPr>
        <p:spPr bwMode="auto">
          <a:xfrm>
            <a:off x="4148004" y="1945237"/>
            <a:ext cx="438156" cy="255591"/>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22" name="21 Flecha derecha"/>
          <p:cNvSpPr/>
          <p:nvPr/>
        </p:nvSpPr>
        <p:spPr bwMode="auto">
          <a:xfrm>
            <a:off x="4149213" y="3050066"/>
            <a:ext cx="438156" cy="255591"/>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23" name="22 Flecha derecha"/>
          <p:cNvSpPr/>
          <p:nvPr/>
        </p:nvSpPr>
        <p:spPr bwMode="auto">
          <a:xfrm>
            <a:off x="4721466" y="4093336"/>
            <a:ext cx="438156" cy="255591"/>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17" name="16 Proceso alternativo"/>
          <p:cNvSpPr/>
          <p:nvPr/>
        </p:nvSpPr>
        <p:spPr bwMode="auto">
          <a:xfrm>
            <a:off x="2879259" y="4737861"/>
            <a:ext cx="1800000" cy="864000"/>
          </a:xfrm>
          <a:prstGeom prst="flowChartAlternateProcess">
            <a:avLst/>
          </a:prstGeom>
          <a:solidFill>
            <a:srgbClr val="00206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MX" sz="2200" dirty="0" smtClean="0">
                <a:solidFill>
                  <a:srgbClr val="FFFFFF"/>
                </a:solidFill>
                <a:latin typeface="Tahoma" pitchFamily="34" charset="0"/>
                <a:cs typeface="Tahoma" pitchFamily="34" charset="0"/>
              </a:rPr>
              <a:t>Combustible para cocinar</a:t>
            </a:r>
          </a:p>
        </p:txBody>
      </p:sp>
      <p:sp>
        <p:nvSpPr>
          <p:cNvPr id="20" name="19 Flecha derecha"/>
          <p:cNvSpPr/>
          <p:nvPr/>
        </p:nvSpPr>
        <p:spPr bwMode="auto">
          <a:xfrm>
            <a:off x="4719493" y="5050276"/>
            <a:ext cx="438156" cy="255591"/>
          </a:xfrm>
          <a:prstGeom prst="rightArrow">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ES" sz="1400" dirty="0" smtClean="0">
              <a:solidFill>
                <a:srgbClr val="FFFFFF"/>
              </a:solidFill>
              <a:latin typeface="Tahoma" pitchFamily="34" charset="0"/>
              <a:cs typeface="Tahoma" pitchFamily="34" charset="0"/>
            </a:endParaRPr>
          </a:p>
        </p:txBody>
      </p:sp>
      <p:sp>
        <p:nvSpPr>
          <p:cNvPr id="24" name="8 CuadroTexto"/>
          <p:cNvSpPr txBox="1">
            <a:spLocks noChangeArrowheads="1"/>
          </p:cNvSpPr>
          <p:nvPr/>
        </p:nvSpPr>
        <p:spPr bwMode="auto">
          <a:xfrm>
            <a:off x="5185023" y="4811275"/>
            <a:ext cx="3123403" cy="707886"/>
          </a:xfrm>
          <a:prstGeom prst="rect">
            <a:avLst/>
          </a:prstGeom>
          <a:noFill/>
          <a:ln w="9525">
            <a:noFill/>
            <a:miter lim="800000"/>
            <a:headEnd/>
            <a:tailEnd/>
          </a:ln>
        </p:spPr>
        <p:txBody>
          <a:bodyPr wrap="square">
            <a:spAutoFit/>
          </a:bodyPr>
          <a:lstStyle/>
          <a:p>
            <a:r>
              <a:rPr lang="es-MX" sz="2000" b="1" dirty="0" smtClean="0">
                <a:solidFill>
                  <a:srgbClr val="002060"/>
                </a:solidFill>
              </a:rPr>
              <a:t>Leña o carbón sin chimenea</a:t>
            </a:r>
          </a:p>
        </p:txBody>
      </p:sp>
      <p:sp>
        <p:nvSpPr>
          <p:cNvPr id="25" name="Text Box 5"/>
          <p:cNvSpPr txBox="1">
            <a:spLocks noChangeArrowheads="1"/>
          </p:cNvSpPr>
          <p:nvPr/>
        </p:nvSpPr>
        <p:spPr bwMode="auto">
          <a:xfrm>
            <a:off x="2137963" y="180490"/>
            <a:ext cx="6690911" cy="1077218"/>
          </a:xfrm>
          <a:prstGeom prst="rect">
            <a:avLst/>
          </a:prstGeom>
          <a:noFill/>
          <a:ln w="9525">
            <a:noFill/>
            <a:miter lim="800000"/>
            <a:headEnd/>
            <a:tailEnd/>
          </a:ln>
        </p:spPr>
        <p:txBody>
          <a:bodyPr wrap="square">
            <a:spAutoFit/>
          </a:bodyPr>
          <a:lstStyle/>
          <a:p>
            <a:r>
              <a:rPr lang="es-ES_tradnl" sz="3200" b="1" dirty="0" smtClean="0">
                <a:solidFill>
                  <a:srgbClr val="2B2B81"/>
                </a:solidFill>
                <a:latin typeface="Tahoma" pitchFamily="34" charset="0"/>
                <a:cs typeface="Tahoma" pitchFamily="34" charset="0"/>
              </a:rPr>
              <a:t>¿Cómo se determinan los indicadores de carencia social?</a:t>
            </a:r>
          </a:p>
        </p:txBody>
      </p:sp>
      <p:sp>
        <p:nvSpPr>
          <p:cNvPr id="26" name="25 CuadroTexto"/>
          <p:cNvSpPr txBox="1"/>
          <p:nvPr/>
        </p:nvSpPr>
        <p:spPr>
          <a:xfrm>
            <a:off x="8499950" y="1670570"/>
            <a:ext cx="482824" cy="646331"/>
          </a:xfrm>
          <a:prstGeom prst="rect">
            <a:avLst/>
          </a:prstGeom>
          <a:noFill/>
        </p:spPr>
        <p:txBody>
          <a:bodyPr wrap="none" rtlCol="0">
            <a:spAutoFit/>
          </a:bodyPr>
          <a:lstStyle/>
          <a:p>
            <a:r>
              <a:rPr lang="es-MX" sz="3600" b="1" dirty="0">
                <a:solidFill>
                  <a:srgbClr val="FF0000"/>
                </a:solidFill>
                <a:latin typeface="Wingdings 2" pitchFamily="18" charset="2"/>
              </a:rPr>
              <a:t>O</a:t>
            </a:r>
            <a:endParaRPr lang="es-MX" sz="3600" b="1" dirty="0">
              <a:solidFill>
                <a:srgbClr val="FF0000"/>
              </a:solidFill>
              <a:latin typeface="Times"/>
            </a:endParaRPr>
          </a:p>
        </p:txBody>
      </p:sp>
      <p:sp>
        <p:nvSpPr>
          <p:cNvPr id="27" name="26 CuadroTexto"/>
          <p:cNvSpPr txBox="1"/>
          <p:nvPr/>
        </p:nvSpPr>
        <p:spPr>
          <a:xfrm>
            <a:off x="8499950" y="3007556"/>
            <a:ext cx="482824" cy="646331"/>
          </a:xfrm>
          <a:prstGeom prst="rect">
            <a:avLst/>
          </a:prstGeom>
          <a:noFill/>
        </p:spPr>
        <p:txBody>
          <a:bodyPr wrap="none" rtlCol="0">
            <a:spAutoFit/>
          </a:bodyPr>
          <a:lstStyle/>
          <a:p>
            <a:r>
              <a:rPr lang="es-MX" sz="3600" b="1" dirty="0">
                <a:solidFill>
                  <a:srgbClr val="FF0000"/>
                </a:solidFill>
                <a:latin typeface="Wingdings 2" pitchFamily="18" charset="2"/>
              </a:rPr>
              <a:t>O</a:t>
            </a:r>
            <a:endParaRPr lang="es-MX" sz="3600" b="1" dirty="0">
              <a:solidFill>
                <a:srgbClr val="FF0000"/>
              </a:solidFill>
              <a:latin typeface="Times"/>
            </a:endParaRPr>
          </a:p>
        </p:txBody>
      </p:sp>
      <p:sp>
        <p:nvSpPr>
          <p:cNvPr id="28" name="27 CuadroTexto"/>
          <p:cNvSpPr txBox="1"/>
          <p:nvPr/>
        </p:nvSpPr>
        <p:spPr>
          <a:xfrm>
            <a:off x="8513991" y="3936676"/>
            <a:ext cx="482824" cy="646331"/>
          </a:xfrm>
          <a:prstGeom prst="rect">
            <a:avLst/>
          </a:prstGeom>
          <a:noFill/>
        </p:spPr>
        <p:txBody>
          <a:bodyPr wrap="none" rtlCol="0">
            <a:spAutoFit/>
          </a:bodyPr>
          <a:lstStyle/>
          <a:p>
            <a:r>
              <a:rPr lang="es-MX" sz="3600" b="1" dirty="0">
                <a:solidFill>
                  <a:srgbClr val="FF0000"/>
                </a:solidFill>
                <a:latin typeface="Wingdings 2" pitchFamily="18" charset="2"/>
              </a:rPr>
              <a:t>O</a:t>
            </a:r>
            <a:endParaRPr lang="es-MX" sz="3600" b="1" dirty="0">
              <a:solidFill>
                <a:srgbClr val="FF0000"/>
              </a:solidFill>
              <a:latin typeface="Times"/>
            </a:endParaRPr>
          </a:p>
        </p:txBody>
      </p:sp>
      <p:sp>
        <p:nvSpPr>
          <p:cNvPr id="29" name="28 CuadroTexto"/>
          <p:cNvSpPr txBox="1"/>
          <p:nvPr/>
        </p:nvSpPr>
        <p:spPr>
          <a:xfrm>
            <a:off x="8513991" y="4813951"/>
            <a:ext cx="482824" cy="646331"/>
          </a:xfrm>
          <a:prstGeom prst="rect">
            <a:avLst/>
          </a:prstGeom>
          <a:noFill/>
        </p:spPr>
        <p:txBody>
          <a:bodyPr wrap="none" rtlCol="0">
            <a:spAutoFit/>
          </a:bodyPr>
          <a:lstStyle/>
          <a:p>
            <a:r>
              <a:rPr lang="es-MX" sz="3600" b="1" dirty="0">
                <a:solidFill>
                  <a:srgbClr val="FF0000"/>
                </a:solidFill>
                <a:latin typeface="Wingdings 2" pitchFamily="18" charset="2"/>
              </a:rPr>
              <a:t>O</a:t>
            </a:r>
            <a:endParaRPr lang="es-MX" sz="3600" b="1" dirty="0">
              <a:solidFill>
                <a:srgbClr val="FF0000"/>
              </a:solidFill>
              <a:latin typeface="Time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87" y="5993514"/>
            <a:ext cx="8205787"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3 Marcador de número de diapositiva"/>
          <p:cNvSpPr txBox="1">
            <a:spLocks/>
          </p:cNvSpPr>
          <p:nvPr/>
        </p:nvSpPr>
        <p:spPr>
          <a:xfrm>
            <a:off x="7910513" y="6551613"/>
            <a:ext cx="1125537" cy="333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9pPr>
          </a:lstStyle>
          <a:p>
            <a:pPr algn="r" eaLnBrk="1" hangingPunct="1"/>
            <a:fld id="{09C8A122-AC8E-4DF2-88F6-5CDE6EB2FC22}" type="slidenum">
              <a:rPr lang="es-ES" sz="1200" smtClean="0">
                <a:solidFill>
                  <a:srgbClr val="FFFFFF"/>
                </a:solidFill>
                <a:latin typeface="Arial" charset="0"/>
              </a:rPr>
              <a:pPr algn="r" eaLnBrk="1" hangingPunct="1"/>
              <a:t>44</a:t>
            </a:fld>
            <a:endParaRPr lang="es-ES" sz="1200" dirty="0" smtClean="0">
              <a:solidFill>
                <a:srgbClr val="FFFFFF"/>
              </a:solidFill>
              <a:latin typeface="Arial" charset="0"/>
            </a:endParaRPr>
          </a:p>
        </p:txBody>
      </p:sp>
    </p:spTree>
    <p:extLst>
      <p:ext uri="{BB962C8B-B14F-4D97-AF65-F5344CB8AC3E}">
        <p14:creationId xmlns:p14="http://schemas.microsoft.com/office/powerpoint/2010/main" val="182476061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Abrir llave"/>
          <p:cNvSpPr/>
          <p:nvPr/>
        </p:nvSpPr>
        <p:spPr bwMode="auto">
          <a:xfrm>
            <a:off x="2336174" y="2067335"/>
            <a:ext cx="347391" cy="2872410"/>
          </a:xfrm>
          <a:prstGeom prst="leftBrace">
            <a:avLst>
              <a:gd name="adj1" fmla="val 8333"/>
              <a:gd name="adj2" fmla="val 46903"/>
            </a:avLst>
          </a:prstGeom>
          <a:noFill/>
          <a:ln w="508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s-ES" sz="2400" smtClean="0">
              <a:solidFill>
                <a:srgbClr val="000000"/>
              </a:solidFill>
              <a:latin typeface="Times" charset="0"/>
            </a:endParaRPr>
          </a:p>
        </p:txBody>
      </p:sp>
      <p:sp>
        <p:nvSpPr>
          <p:cNvPr id="25" name="24 CuadroTexto"/>
          <p:cNvSpPr txBox="1"/>
          <p:nvPr/>
        </p:nvSpPr>
        <p:spPr>
          <a:xfrm>
            <a:off x="2558624" y="2126972"/>
            <a:ext cx="2470584" cy="2677656"/>
          </a:xfrm>
          <a:prstGeom prst="rect">
            <a:avLst/>
          </a:prstGeom>
          <a:noFill/>
        </p:spPr>
        <p:txBody>
          <a:bodyPr wrap="square" rtlCol="0">
            <a:spAutoFit/>
          </a:bodyPr>
          <a:lstStyle/>
          <a:p>
            <a:r>
              <a:rPr lang="es-MX" sz="2400" b="1" dirty="0" smtClean="0">
                <a:solidFill>
                  <a:srgbClr val="002060"/>
                </a:solidFill>
                <a:latin typeface="Tahoma" pitchFamily="34" charset="0"/>
                <a:cs typeface="Tahoma" pitchFamily="34" charset="0"/>
              </a:rPr>
              <a:t>Seguridad alimentaria</a:t>
            </a:r>
          </a:p>
          <a:p>
            <a:endParaRPr lang="es-MX" sz="2400" b="1" dirty="0" smtClean="0">
              <a:solidFill>
                <a:srgbClr val="333399"/>
              </a:solidFill>
              <a:latin typeface="Tahoma" pitchFamily="34" charset="0"/>
              <a:cs typeface="Tahoma" pitchFamily="34" charset="0"/>
            </a:endParaRPr>
          </a:p>
          <a:p>
            <a:endParaRPr lang="es-MX" sz="2400" b="1" dirty="0" smtClean="0">
              <a:solidFill>
                <a:srgbClr val="333399"/>
              </a:solidFill>
              <a:latin typeface="Tahoma" pitchFamily="34" charset="0"/>
              <a:cs typeface="Tahoma" pitchFamily="34" charset="0"/>
            </a:endParaRPr>
          </a:p>
          <a:p>
            <a:endParaRPr lang="es-MX" sz="2400" b="1" dirty="0" smtClean="0">
              <a:solidFill>
                <a:srgbClr val="333399"/>
              </a:solidFill>
              <a:latin typeface="Tahoma" pitchFamily="34" charset="0"/>
              <a:cs typeface="Tahoma" pitchFamily="34" charset="0"/>
            </a:endParaRPr>
          </a:p>
          <a:p>
            <a:r>
              <a:rPr lang="es-MX" sz="2400" b="1" dirty="0" smtClean="0">
                <a:solidFill>
                  <a:srgbClr val="C00000"/>
                </a:solidFill>
                <a:latin typeface="Tahoma" pitchFamily="34" charset="0"/>
                <a:cs typeface="Tahoma" pitchFamily="34" charset="0"/>
              </a:rPr>
              <a:t>Inseguridad alimentaria</a:t>
            </a:r>
            <a:endParaRPr lang="es-ES" sz="2400" b="1" dirty="0">
              <a:solidFill>
                <a:srgbClr val="C00000"/>
              </a:solidFill>
              <a:latin typeface="Tahoma" pitchFamily="34" charset="0"/>
              <a:cs typeface="Tahoma" pitchFamily="34" charset="0"/>
            </a:endParaRPr>
          </a:p>
        </p:txBody>
      </p:sp>
      <p:sp>
        <p:nvSpPr>
          <p:cNvPr id="10" name="9 Proceso alternativo"/>
          <p:cNvSpPr/>
          <p:nvPr/>
        </p:nvSpPr>
        <p:spPr bwMode="auto">
          <a:xfrm>
            <a:off x="215354" y="3088188"/>
            <a:ext cx="2080585" cy="827829"/>
          </a:xfrm>
          <a:prstGeom prst="flowChartAlternateProcess">
            <a:avLst/>
          </a:prstGeom>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defRPr/>
            </a:pPr>
            <a:r>
              <a:rPr lang="es-MX" sz="2200" b="1" dirty="0" smtClean="0">
                <a:solidFill>
                  <a:srgbClr val="FFFFFF"/>
                </a:solidFill>
                <a:latin typeface="Tahoma" pitchFamily="34" charset="0"/>
                <a:cs typeface="Tahoma" pitchFamily="34" charset="0"/>
              </a:rPr>
              <a:t>Acceso a la</a:t>
            </a:r>
          </a:p>
          <a:p>
            <a:pPr algn="ctr" eaLnBrk="0" hangingPunct="0">
              <a:defRPr/>
            </a:pPr>
            <a:r>
              <a:rPr lang="es-MX" sz="2200" b="1" dirty="0" smtClean="0">
                <a:solidFill>
                  <a:srgbClr val="FFFFFF"/>
                </a:solidFill>
                <a:latin typeface="Tahoma" pitchFamily="34" charset="0"/>
                <a:cs typeface="Tahoma" pitchFamily="34" charset="0"/>
              </a:rPr>
              <a:t>alimentación</a:t>
            </a:r>
          </a:p>
          <a:p>
            <a:pPr algn="ctr" eaLnBrk="0" hangingPunct="0">
              <a:defRPr/>
            </a:pPr>
            <a:endParaRPr lang="es-MX" sz="2200" b="1" dirty="0" smtClean="0">
              <a:solidFill>
                <a:srgbClr val="FFFFFF"/>
              </a:solidFill>
              <a:latin typeface="Tahoma" pitchFamily="34" charset="0"/>
              <a:cs typeface="Tahoma" pitchFamily="34" charset="0"/>
            </a:endParaRPr>
          </a:p>
        </p:txBody>
      </p:sp>
      <p:sp>
        <p:nvSpPr>
          <p:cNvPr id="12" name="11 Proceso alternativo"/>
          <p:cNvSpPr/>
          <p:nvPr/>
        </p:nvSpPr>
        <p:spPr bwMode="auto">
          <a:xfrm>
            <a:off x="6907695" y="4196963"/>
            <a:ext cx="1987826" cy="1110527"/>
          </a:xfrm>
          <a:prstGeom prst="flowChartAlternateProcess">
            <a:avLst/>
          </a:prstGeom>
          <a:solidFill>
            <a:srgbClr val="FFC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eaLnBrk="0" hangingPunct="0">
              <a:defRPr/>
            </a:pPr>
            <a:r>
              <a:rPr lang="es-MX" sz="2000" b="1" dirty="0" smtClean="0">
                <a:solidFill>
                  <a:srgbClr val="808080">
                    <a:lumMod val="50000"/>
                  </a:srgbClr>
                </a:solidFill>
                <a:latin typeface="Tahoma" pitchFamily="34" charset="0"/>
                <a:cs typeface="Tahoma" pitchFamily="34" charset="0"/>
              </a:rPr>
              <a:t>Carencia por acceso a la alimentación</a:t>
            </a:r>
          </a:p>
        </p:txBody>
      </p:sp>
      <p:sp>
        <p:nvSpPr>
          <p:cNvPr id="9" name="8 CuadroTexto"/>
          <p:cNvSpPr txBox="1"/>
          <p:nvPr/>
        </p:nvSpPr>
        <p:spPr>
          <a:xfrm>
            <a:off x="4784981" y="3443972"/>
            <a:ext cx="1844040" cy="1938992"/>
          </a:xfrm>
          <a:prstGeom prst="rect">
            <a:avLst/>
          </a:prstGeom>
          <a:noFill/>
        </p:spPr>
        <p:txBody>
          <a:bodyPr wrap="square" rtlCol="0">
            <a:spAutoFit/>
          </a:bodyPr>
          <a:lstStyle/>
          <a:p>
            <a:r>
              <a:rPr lang="es-MX" sz="2400" b="1" dirty="0" smtClean="0">
                <a:solidFill>
                  <a:srgbClr val="808080">
                    <a:lumMod val="50000"/>
                  </a:srgbClr>
                </a:solidFill>
                <a:latin typeface="Tahoma" pitchFamily="34" charset="0"/>
                <a:cs typeface="Tahoma" pitchFamily="34" charset="0"/>
              </a:rPr>
              <a:t>Leve</a:t>
            </a:r>
          </a:p>
          <a:p>
            <a:endParaRPr lang="es-MX" sz="2400" b="1" dirty="0" smtClean="0">
              <a:solidFill>
                <a:srgbClr val="008000"/>
              </a:solidFill>
              <a:latin typeface="Tahoma" pitchFamily="34" charset="0"/>
              <a:cs typeface="Tahoma" pitchFamily="34" charset="0"/>
            </a:endParaRPr>
          </a:p>
          <a:p>
            <a:r>
              <a:rPr lang="es-MX" sz="2400" b="1" dirty="0" smtClean="0">
                <a:solidFill>
                  <a:srgbClr val="008000"/>
                </a:solidFill>
                <a:latin typeface="Tahoma" pitchFamily="34" charset="0"/>
                <a:cs typeface="Tahoma" pitchFamily="34" charset="0"/>
              </a:rPr>
              <a:t>Moderada</a:t>
            </a:r>
          </a:p>
          <a:p>
            <a:endParaRPr lang="es-MX" sz="2400" b="1" dirty="0" smtClean="0">
              <a:solidFill>
                <a:srgbClr val="008000"/>
              </a:solidFill>
              <a:latin typeface="Tahoma" pitchFamily="34" charset="0"/>
              <a:cs typeface="Tahoma" pitchFamily="34" charset="0"/>
            </a:endParaRPr>
          </a:p>
          <a:p>
            <a:r>
              <a:rPr lang="es-MX" sz="2400" b="1" dirty="0" smtClean="0">
                <a:solidFill>
                  <a:srgbClr val="008000"/>
                </a:solidFill>
                <a:latin typeface="Tahoma" pitchFamily="34" charset="0"/>
                <a:cs typeface="Tahoma" pitchFamily="34" charset="0"/>
              </a:rPr>
              <a:t>Severa</a:t>
            </a:r>
            <a:endParaRPr lang="es-ES" sz="2400" b="1" dirty="0">
              <a:solidFill>
                <a:srgbClr val="008000"/>
              </a:solidFill>
              <a:latin typeface="Tahoma" pitchFamily="34" charset="0"/>
              <a:cs typeface="Tahoma" pitchFamily="34" charset="0"/>
            </a:endParaRPr>
          </a:p>
        </p:txBody>
      </p:sp>
      <p:sp>
        <p:nvSpPr>
          <p:cNvPr id="11" name="10 Abrir llave"/>
          <p:cNvSpPr/>
          <p:nvPr/>
        </p:nvSpPr>
        <p:spPr bwMode="auto">
          <a:xfrm>
            <a:off x="4572000" y="3402452"/>
            <a:ext cx="272142" cy="2037806"/>
          </a:xfrm>
          <a:prstGeom prst="leftBrace">
            <a:avLst>
              <a:gd name="adj1" fmla="val 8333"/>
              <a:gd name="adj2" fmla="val 46903"/>
            </a:avLst>
          </a:prstGeom>
          <a:noFill/>
          <a:ln w="508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s-ES" sz="2400" smtClean="0">
              <a:solidFill>
                <a:srgbClr val="000000"/>
              </a:solidFill>
              <a:latin typeface="Times" charset="0"/>
            </a:endParaRPr>
          </a:p>
        </p:txBody>
      </p:sp>
      <p:sp>
        <p:nvSpPr>
          <p:cNvPr id="13" name="12 Abrir llave"/>
          <p:cNvSpPr/>
          <p:nvPr/>
        </p:nvSpPr>
        <p:spPr bwMode="auto">
          <a:xfrm rot="10800000">
            <a:off x="6355362" y="4083861"/>
            <a:ext cx="424543" cy="1336766"/>
          </a:xfrm>
          <a:prstGeom prst="leftBrace">
            <a:avLst>
              <a:gd name="adj1" fmla="val 8333"/>
              <a:gd name="adj2" fmla="val 49425"/>
            </a:avLst>
          </a:prstGeom>
          <a:noFill/>
          <a:ln w="508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s-ES" sz="2400" dirty="0" smtClean="0">
              <a:solidFill>
                <a:srgbClr val="333399"/>
              </a:solidFill>
              <a:latin typeface="Times" charset="0"/>
            </a:endParaRPr>
          </a:p>
        </p:txBody>
      </p:sp>
      <p:sp>
        <p:nvSpPr>
          <p:cNvPr id="14" name="Text Box 5"/>
          <p:cNvSpPr txBox="1">
            <a:spLocks noChangeArrowheads="1"/>
          </p:cNvSpPr>
          <p:nvPr/>
        </p:nvSpPr>
        <p:spPr bwMode="auto">
          <a:xfrm>
            <a:off x="2137963" y="180490"/>
            <a:ext cx="6690911" cy="1077218"/>
          </a:xfrm>
          <a:prstGeom prst="rect">
            <a:avLst/>
          </a:prstGeom>
          <a:noFill/>
          <a:ln w="9525">
            <a:noFill/>
            <a:miter lim="800000"/>
            <a:headEnd/>
            <a:tailEnd/>
          </a:ln>
        </p:spPr>
        <p:txBody>
          <a:bodyPr wrap="square">
            <a:spAutoFit/>
          </a:bodyPr>
          <a:lstStyle/>
          <a:p>
            <a:r>
              <a:rPr lang="es-ES_tradnl" sz="3200" b="1" dirty="0" smtClean="0">
                <a:solidFill>
                  <a:srgbClr val="2B2B81"/>
                </a:solidFill>
                <a:latin typeface="Tahoma" pitchFamily="34" charset="0"/>
                <a:cs typeface="Tahoma" pitchFamily="34" charset="0"/>
              </a:rPr>
              <a:t>¿Cómo se determinan los indicadores de carencia social?</a:t>
            </a:r>
          </a:p>
        </p:txBody>
      </p:sp>
      <p:sp>
        <p:nvSpPr>
          <p:cNvPr id="15" name="14 CuadroTexto"/>
          <p:cNvSpPr txBox="1"/>
          <p:nvPr/>
        </p:nvSpPr>
        <p:spPr>
          <a:xfrm>
            <a:off x="7660196" y="5440258"/>
            <a:ext cx="482824" cy="646331"/>
          </a:xfrm>
          <a:prstGeom prst="rect">
            <a:avLst/>
          </a:prstGeom>
          <a:noFill/>
        </p:spPr>
        <p:txBody>
          <a:bodyPr wrap="none" rtlCol="0">
            <a:spAutoFit/>
          </a:bodyPr>
          <a:lstStyle/>
          <a:p>
            <a:r>
              <a:rPr lang="es-MX" sz="3600" b="1" dirty="0">
                <a:solidFill>
                  <a:srgbClr val="FF0000"/>
                </a:solidFill>
                <a:latin typeface="Wingdings 2" pitchFamily="18" charset="2"/>
              </a:rPr>
              <a:t>O</a:t>
            </a:r>
            <a:endParaRPr lang="es-MX" sz="3600" b="1" dirty="0">
              <a:solidFill>
                <a:srgbClr val="FF0000"/>
              </a:solidFill>
              <a:latin typeface="Times"/>
            </a:endParaRPr>
          </a:p>
        </p:txBody>
      </p:sp>
      <p:sp>
        <p:nvSpPr>
          <p:cNvPr id="16" name="3 Marcador de número de diapositiva"/>
          <p:cNvSpPr txBox="1">
            <a:spLocks/>
          </p:cNvSpPr>
          <p:nvPr/>
        </p:nvSpPr>
        <p:spPr>
          <a:xfrm>
            <a:off x="7910513" y="6551613"/>
            <a:ext cx="1125537" cy="333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9pPr>
          </a:lstStyle>
          <a:p>
            <a:pPr algn="r" eaLnBrk="1" hangingPunct="1"/>
            <a:fld id="{09C8A122-AC8E-4DF2-88F6-5CDE6EB2FC22}" type="slidenum">
              <a:rPr lang="es-ES" sz="1200" smtClean="0">
                <a:solidFill>
                  <a:srgbClr val="FFFFFF"/>
                </a:solidFill>
                <a:latin typeface="Arial" charset="0"/>
              </a:rPr>
              <a:pPr algn="r" eaLnBrk="1" hangingPunct="1"/>
              <a:t>45</a:t>
            </a:fld>
            <a:endParaRPr lang="es-ES" sz="1200" dirty="0" smtClean="0">
              <a:solidFill>
                <a:srgbClr val="FFFFFF"/>
              </a:solidFill>
              <a:latin typeface="Arial" charset="0"/>
            </a:endParaRPr>
          </a:p>
        </p:txBody>
      </p:sp>
    </p:spTree>
    <p:extLst>
      <p:ext uri="{BB962C8B-B14F-4D97-AF65-F5344CB8AC3E}">
        <p14:creationId xmlns:p14="http://schemas.microsoft.com/office/powerpoint/2010/main" val="28302259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5"/>
          <p:cNvSpPr txBox="1">
            <a:spLocks noChangeArrowheads="1"/>
          </p:cNvSpPr>
          <p:nvPr/>
        </p:nvSpPr>
        <p:spPr bwMode="auto">
          <a:xfrm>
            <a:off x="2108200" y="407535"/>
            <a:ext cx="6614886" cy="523220"/>
          </a:xfrm>
          <a:prstGeom prst="rect">
            <a:avLst/>
          </a:prstGeom>
          <a:noFill/>
          <a:ln w="9525">
            <a:noFill/>
            <a:miter lim="800000"/>
            <a:headEnd/>
            <a:tailEnd/>
          </a:ln>
        </p:spPr>
        <p:txBody>
          <a:bodyPr wrap="square">
            <a:spAutoFit/>
          </a:bodyPr>
          <a:lstStyle/>
          <a:p>
            <a:pPr algn="r" eaLnBrk="0" hangingPunct="0"/>
            <a:r>
              <a:rPr lang="es-ES_tradnl" sz="2800" b="1" dirty="0">
                <a:solidFill>
                  <a:srgbClr val="333399"/>
                </a:solidFill>
                <a:latin typeface="Calibri" pitchFamily="34" charset="0"/>
                <a:cs typeface="Calibri" pitchFamily="34" charset="0"/>
              </a:rPr>
              <a:t>Conjunto de reactivos </a:t>
            </a:r>
            <a:r>
              <a:rPr lang="es-ES_tradnl" sz="2800" b="1" dirty="0" smtClean="0">
                <a:solidFill>
                  <a:srgbClr val="333399"/>
                </a:solidFill>
                <a:latin typeface="Calibri" pitchFamily="34" charset="0"/>
                <a:cs typeface="Calibri" pitchFamily="34" charset="0"/>
              </a:rPr>
              <a:t>EMSA en MCS-ENIGH</a:t>
            </a:r>
            <a:endParaRPr lang="es-ES_tradnl" sz="2800" b="1" dirty="0">
              <a:solidFill>
                <a:srgbClr val="333399"/>
              </a:solidFill>
              <a:latin typeface="Calibri" pitchFamily="34" charset="0"/>
              <a:cs typeface="Calibri" pitchFamily="34" charset="0"/>
            </a:endParaRPr>
          </a:p>
        </p:txBody>
      </p:sp>
      <p:pic>
        <p:nvPicPr>
          <p:cNvPr id="20482" name="Picture 2"/>
          <p:cNvPicPr>
            <a:picLocks noChangeAspect="1" noChangeArrowheads="1"/>
          </p:cNvPicPr>
          <p:nvPr/>
        </p:nvPicPr>
        <p:blipFill rotWithShape="1">
          <a:blip r:embed="rId2" cstate="print"/>
          <a:srcRect b="3103"/>
          <a:stretch/>
        </p:blipFill>
        <p:spPr bwMode="auto">
          <a:xfrm>
            <a:off x="83987" y="1039097"/>
            <a:ext cx="9023729" cy="5437907"/>
          </a:xfrm>
          <a:prstGeom prst="rect">
            <a:avLst/>
          </a:prstGeom>
          <a:noFill/>
          <a:ln w="9525">
            <a:noFill/>
            <a:miter lim="800000"/>
            <a:headEnd/>
            <a:tailEnd/>
          </a:ln>
        </p:spPr>
      </p:pic>
      <p:sp>
        <p:nvSpPr>
          <p:cNvPr id="4" name="3 Marcador de número de diapositiva"/>
          <p:cNvSpPr txBox="1">
            <a:spLocks/>
          </p:cNvSpPr>
          <p:nvPr/>
        </p:nvSpPr>
        <p:spPr>
          <a:xfrm>
            <a:off x="7910513" y="6551613"/>
            <a:ext cx="1125537" cy="333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s-ES_tradnl"/>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742950" indent="-285750" algn="l" rtl="0" eaLnBrk="0" fontAlgn="base" hangingPunct="0">
              <a:spcBef>
                <a:spcPct val="0"/>
              </a:spcBef>
              <a:spcAft>
                <a:spcPct val="0"/>
              </a:spcAft>
              <a:defRPr sz="2400" kern="1200">
                <a:solidFill>
                  <a:schemeClr val="tx1"/>
                </a:solidFill>
                <a:latin typeface="Times" pitchFamily="18" charset="0"/>
                <a:ea typeface="+mn-ea"/>
                <a:cs typeface="+mn-cs"/>
              </a:defRPr>
            </a:lvl2pPr>
            <a:lvl3pPr marL="1143000" indent="-2286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600200" indent="-228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2057400" indent="-2286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pitchFamily="18" charset="0"/>
                <a:ea typeface="+mn-ea"/>
                <a:cs typeface="+mn-cs"/>
              </a:defRPr>
            </a:lvl9pPr>
          </a:lstStyle>
          <a:p>
            <a:pPr algn="r" eaLnBrk="1" hangingPunct="1"/>
            <a:fld id="{09C8A122-AC8E-4DF2-88F6-5CDE6EB2FC22}" type="slidenum">
              <a:rPr lang="es-ES" sz="1200" smtClean="0">
                <a:solidFill>
                  <a:srgbClr val="FFFFFF"/>
                </a:solidFill>
                <a:latin typeface="Arial" charset="0"/>
              </a:rPr>
              <a:pPr algn="r" eaLnBrk="1" hangingPunct="1"/>
              <a:t>46</a:t>
            </a:fld>
            <a:endParaRPr lang="es-ES" sz="1200" dirty="0" smtClean="0">
              <a:solidFill>
                <a:srgbClr val="FFFFFF"/>
              </a:solidFill>
              <a:latin typeface="Arial" charset="0"/>
            </a:endParaRPr>
          </a:p>
        </p:txBody>
      </p:sp>
    </p:spTree>
    <p:extLst>
      <p:ext uri="{BB962C8B-B14F-4D97-AF65-F5344CB8AC3E}">
        <p14:creationId xmlns:p14="http://schemas.microsoft.com/office/powerpoint/2010/main" val="26188508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43 Rectángulo"/>
          <p:cNvSpPr>
            <a:spLocks noChangeArrowheads="1"/>
          </p:cNvSpPr>
          <p:nvPr/>
        </p:nvSpPr>
        <p:spPr bwMode="auto">
          <a:xfrm>
            <a:off x="1246287" y="4303713"/>
            <a:ext cx="2747962" cy="863600"/>
          </a:xfrm>
          <a:prstGeom prst="rect">
            <a:avLst/>
          </a:prstGeom>
          <a:solidFill>
            <a:srgbClr val="8B1F17"/>
          </a:solidFill>
          <a:ln w="9525" algn="ctr">
            <a:solidFill>
              <a:schemeClr val="tx1"/>
            </a:solidFill>
            <a:prstDash val="dash"/>
            <a:round/>
            <a:headEnd/>
            <a:tailEnd/>
          </a:ln>
        </p:spPr>
        <p:txBody>
          <a:bodyPr/>
          <a:lstStyle/>
          <a:p>
            <a:pPr eaLnBrk="0" hangingPunct="0"/>
            <a:endParaRPr lang="es-ES" sz="2400">
              <a:solidFill>
                <a:srgbClr val="000000"/>
              </a:solidFill>
              <a:latin typeface="Times"/>
            </a:endParaRPr>
          </a:p>
        </p:txBody>
      </p:sp>
      <p:grpSp>
        <p:nvGrpSpPr>
          <p:cNvPr id="4" name="32 Grupo"/>
          <p:cNvGrpSpPr>
            <a:grpSpLocks/>
          </p:cNvGrpSpPr>
          <p:nvPr/>
        </p:nvGrpSpPr>
        <p:grpSpPr bwMode="auto">
          <a:xfrm>
            <a:off x="1235174" y="3586163"/>
            <a:ext cx="4589463" cy="1584325"/>
            <a:chOff x="2554288" y="4589463"/>
            <a:chExt cx="4560887" cy="1584325"/>
          </a:xfrm>
        </p:grpSpPr>
        <p:sp>
          <p:nvSpPr>
            <p:cNvPr id="23589" name="15 Rectángulo"/>
            <p:cNvSpPr>
              <a:spLocks noChangeArrowheads="1"/>
            </p:cNvSpPr>
            <p:nvPr/>
          </p:nvSpPr>
          <p:spPr bwMode="auto">
            <a:xfrm>
              <a:off x="5301283" y="4602163"/>
              <a:ext cx="1813196" cy="1571625"/>
            </a:xfrm>
            <a:prstGeom prst="rect">
              <a:avLst/>
            </a:prstGeom>
            <a:solidFill>
              <a:srgbClr val="A86B14"/>
            </a:solidFill>
            <a:ln w="28575" algn="ctr">
              <a:noFill/>
              <a:round/>
              <a:headEnd/>
              <a:tailEnd/>
            </a:ln>
          </p:spPr>
          <p:txBody>
            <a:bodyPr/>
            <a:lstStyle/>
            <a:p>
              <a:endParaRPr lang="es-ES" sz="2400">
                <a:solidFill>
                  <a:srgbClr val="000000"/>
                </a:solidFill>
                <a:latin typeface="Times"/>
              </a:endParaRPr>
            </a:p>
          </p:txBody>
        </p:sp>
        <p:sp>
          <p:nvSpPr>
            <p:cNvPr id="23590" name="15 Rectángulo"/>
            <p:cNvSpPr>
              <a:spLocks noChangeArrowheads="1"/>
            </p:cNvSpPr>
            <p:nvPr/>
          </p:nvSpPr>
          <p:spPr bwMode="auto">
            <a:xfrm>
              <a:off x="2554288" y="4589463"/>
              <a:ext cx="4560887" cy="719137"/>
            </a:xfrm>
            <a:prstGeom prst="rect">
              <a:avLst/>
            </a:prstGeom>
            <a:solidFill>
              <a:srgbClr val="A86B14"/>
            </a:solidFill>
            <a:ln w="28575" algn="ctr">
              <a:noFill/>
              <a:round/>
              <a:headEnd/>
              <a:tailEnd/>
            </a:ln>
          </p:spPr>
          <p:txBody>
            <a:bodyPr/>
            <a:lstStyle/>
            <a:p>
              <a:endParaRPr lang="es-ES" sz="2400">
                <a:solidFill>
                  <a:srgbClr val="000000"/>
                </a:solidFill>
                <a:latin typeface="Times"/>
              </a:endParaRPr>
            </a:p>
          </p:txBody>
        </p:sp>
      </p:grpSp>
      <p:grpSp>
        <p:nvGrpSpPr>
          <p:cNvPr id="5" name="37 Grupo"/>
          <p:cNvGrpSpPr>
            <a:grpSpLocks/>
          </p:cNvGrpSpPr>
          <p:nvPr/>
        </p:nvGrpSpPr>
        <p:grpSpPr bwMode="auto">
          <a:xfrm>
            <a:off x="1244699" y="3540125"/>
            <a:ext cx="4613275" cy="1078329"/>
            <a:chOff x="3255268" y="1086934"/>
            <a:chExt cx="4583157" cy="1078239"/>
          </a:xfrm>
        </p:grpSpPr>
        <p:sp>
          <p:nvSpPr>
            <p:cNvPr id="23587" name="35 CuadroTexto"/>
            <p:cNvSpPr txBox="1">
              <a:spLocks noChangeArrowheads="1"/>
            </p:cNvSpPr>
            <p:nvPr/>
          </p:nvSpPr>
          <p:spPr bwMode="auto">
            <a:xfrm>
              <a:off x="3255268" y="1086934"/>
              <a:ext cx="4529832" cy="461665"/>
            </a:xfrm>
            <a:prstGeom prst="rect">
              <a:avLst/>
            </a:prstGeom>
            <a:noFill/>
            <a:ln w="9525">
              <a:noFill/>
              <a:miter lim="800000"/>
              <a:headEnd/>
              <a:tailEnd/>
            </a:ln>
          </p:spPr>
          <p:txBody>
            <a:bodyPr>
              <a:spAutoFit/>
            </a:bodyPr>
            <a:lstStyle/>
            <a:p>
              <a:pPr algn="ctr"/>
              <a:r>
                <a:rPr lang="es-MX" sz="2400" b="1" dirty="0" smtClean="0">
                  <a:solidFill>
                    <a:srgbClr val="FFFFFF"/>
                  </a:solidFill>
                  <a:latin typeface="Tahoma" pitchFamily="34" charset="0"/>
                  <a:cs typeface="Tahoma" pitchFamily="34" charset="0"/>
                </a:rPr>
                <a:t>POBREZA MODERADA</a:t>
              </a:r>
              <a:endParaRPr lang="es-MX" sz="2400" b="1" dirty="0">
                <a:solidFill>
                  <a:srgbClr val="FFFFFF"/>
                </a:solidFill>
                <a:latin typeface="Tahoma" pitchFamily="34" charset="0"/>
                <a:cs typeface="Tahoma" pitchFamily="34" charset="0"/>
              </a:endParaRPr>
            </a:p>
          </p:txBody>
        </p:sp>
        <p:sp>
          <p:nvSpPr>
            <p:cNvPr id="23588" name="36 CuadroTexto"/>
            <p:cNvSpPr txBox="1">
              <a:spLocks noChangeArrowheads="1"/>
            </p:cNvSpPr>
            <p:nvPr/>
          </p:nvSpPr>
          <p:spPr bwMode="auto">
            <a:xfrm>
              <a:off x="5805497" y="1826647"/>
              <a:ext cx="2032928" cy="338526"/>
            </a:xfrm>
            <a:prstGeom prst="rect">
              <a:avLst/>
            </a:prstGeom>
            <a:noFill/>
            <a:ln w="9525">
              <a:noFill/>
              <a:miter lim="800000"/>
              <a:headEnd/>
              <a:tailEnd/>
            </a:ln>
          </p:spPr>
          <p:txBody>
            <a:bodyPr>
              <a:spAutoFit/>
            </a:bodyPr>
            <a:lstStyle/>
            <a:p>
              <a:r>
                <a:rPr lang="es-MX" sz="1600" b="1" dirty="0">
                  <a:solidFill>
                    <a:srgbClr val="FFFFFF"/>
                  </a:solidFill>
                  <a:latin typeface="Tahoma" pitchFamily="34" charset="0"/>
                  <a:cs typeface="Tahoma" pitchFamily="34" charset="0"/>
                </a:rPr>
                <a:t>        </a:t>
              </a:r>
              <a:endParaRPr lang="es-ES" sz="1600" dirty="0">
                <a:solidFill>
                  <a:srgbClr val="FFFFFF"/>
                </a:solidFill>
                <a:latin typeface="Tahoma" pitchFamily="34" charset="0"/>
                <a:cs typeface="Tahoma" pitchFamily="34" charset="0"/>
              </a:endParaRPr>
            </a:p>
          </p:txBody>
        </p:sp>
      </p:grpSp>
      <p:sp>
        <p:nvSpPr>
          <p:cNvPr id="23556" name="Rectangle 8"/>
          <p:cNvSpPr>
            <a:spLocks noChangeArrowheads="1"/>
          </p:cNvSpPr>
          <p:nvPr/>
        </p:nvSpPr>
        <p:spPr bwMode="auto">
          <a:xfrm>
            <a:off x="1927324" y="5973763"/>
            <a:ext cx="4029075" cy="306387"/>
          </a:xfrm>
          <a:prstGeom prst="rect">
            <a:avLst/>
          </a:prstGeom>
          <a:noFill/>
          <a:ln w="9525" algn="ctr">
            <a:noFill/>
            <a:miter lim="800000"/>
            <a:headEnd/>
            <a:tailEnd/>
          </a:ln>
        </p:spPr>
        <p:txBody>
          <a:bodyPr wrap="none" lIns="0" rIns="0" anchor="ctr"/>
          <a:lstStyle/>
          <a:p>
            <a:pPr algn="ctr"/>
            <a:r>
              <a:rPr lang="es-MX" sz="2800" b="1">
                <a:solidFill>
                  <a:srgbClr val="333399"/>
                </a:solidFill>
                <a:latin typeface="Tahoma" pitchFamily="34" charset="0"/>
                <a:cs typeface="Tahoma" pitchFamily="34" charset="0"/>
              </a:rPr>
              <a:t>Derechos sociales</a:t>
            </a:r>
            <a:r>
              <a:rPr lang="es-MX" sz="2200" b="1">
                <a:solidFill>
                  <a:srgbClr val="333399"/>
                </a:solidFill>
                <a:latin typeface="Tahoma" pitchFamily="34" charset="0"/>
                <a:cs typeface="Tahoma" pitchFamily="34" charset="0"/>
              </a:rPr>
              <a:t> </a:t>
            </a:r>
            <a:endParaRPr lang="es-ES" sz="2200" b="1">
              <a:solidFill>
                <a:srgbClr val="333399"/>
              </a:solidFill>
              <a:latin typeface="Tahoma" pitchFamily="34" charset="0"/>
              <a:cs typeface="Tahoma" pitchFamily="34" charset="0"/>
            </a:endParaRPr>
          </a:p>
        </p:txBody>
      </p:sp>
      <p:sp>
        <p:nvSpPr>
          <p:cNvPr id="23557" name="Rectangle 25"/>
          <p:cNvSpPr>
            <a:spLocks noChangeArrowheads="1"/>
          </p:cNvSpPr>
          <p:nvPr/>
        </p:nvSpPr>
        <p:spPr bwMode="auto">
          <a:xfrm rot="-5400000">
            <a:off x="3648174" y="4911726"/>
            <a:ext cx="369887" cy="1592262"/>
          </a:xfrm>
          <a:prstGeom prst="rect">
            <a:avLst/>
          </a:prstGeom>
          <a:noFill/>
          <a:ln w="9525" algn="ctr">
            <a:noFill/>
            <a:miter lim="800000"/>
            <a:headEnd/>
            <a:tailEnd/>
          </a:ln>
        </p:spPr>
        <p:txBody>
          <a:bodyPr vert="eaVert" wrap="none" lIns="0" rIns="0">
            <a:spAutoFit/>
          </a:bodyPr>
          <a:lstStyle/>
          <a:p>
            <a:pPr algn="ctr"/>
            <a:r>
              <a:rPr lang="es-MX" sz="2400" b="1">
                <a:solidFill>
                  <a:srgbClr val="333399"/>
                </a:solidFill>
                <a:latin typeface="Tahoma" pitchFamily="34" charset="0"/>
                <a:cs typeface="Tahoma" pitchFamily="34" charset="0"/>
              </a:rPr>
              <a:t>Carencias</a:t>
            </a:r>
            <a:endParaRPr lang="es-ES" sz="2400" b="1">
              <a:solidFill>
                <a:srgbClr val="333399"/>
              </a:solidFill>
              <a:latin typeface="Tahoma" pitchFamily="34" charset="0"/>
              <a:cs typeface="Tahoma" pitchFamily="34" charset="0"/>
            </a:endParaRPr>
          </a:p>
        </p:txBody>
      </p:sp>
      <p:cxnSp>
        <p:nvCxnSpPr>
          <p:cNvPr id="23558" name="30 Conector recto"/>
          <p:cNvCxnSpPr>
            <a:cxnSpLocks noChangeShapeType="1"/>
          </p:cNvCxnSpPr>
          <p:nvPr/>
        </p:nvCxnSpPr>
        <p:spPr bwMode="auto">
          <a:xfrm rot="5400000">
            <a:off x="4231580" y="3618707"/>
            <a:ext cx="3144837" cy="0"/>
          </a:xfrm>
          <a:prstGeom prst="line">
            <a:avLst/>
          </a:prstGeom>
          <a:noFill/>
          <a:ln w="31750" algn="ctr">
            <a:solidFill>
              <a:schemeClr val="tx1"/>
            </a:solidFill>
            <a:round/>
            <a:headEnd/>
            <a:tailEnd/>
          </a:ln>
        </p:spPr>
      </p:cxnSp>
      <p:sp>
        <p:nvSpPr>
          <p:cNvPr id="23559" name="9 Rectángulo"/>
          <p:cNvSpPr>
            <a:spLocks noChangeArrowheads="1"/>
          </p:cNvSpPr>
          <p:nvPr/>
        </p:nvSpPr>
        <p:spPr bwMode="auto">
          <a:xfrm>
            <a:off x="1224062" y="2038350"/>
            <a:ext cx="5353050" cy="3155950"/>
          </a:xfrm>
          <a:prstGeom prst="rect">
            <a:avLst/>
          </a:prstGeom>
          <a:noFill/>
          <a:ln w="82550" algn="ctr">
            <a:solidFill>
              <a:schemeClr val="tx1"/>
            </a:solidFill>
            <a:round/>
            <a:headEnd/>
            <a:tailEnd/>
          </a:ln>
        </p:spPr>
        <p:txBody>
          <a:bodyPr/>
          <a:lstStyle/>
          <a:p>
            <a:pPr eaLnBrk="0" hangingPunct="0"/>
            <a:endParaRPr lang="es-ES" sz="2400">
              <a:solidFill>
                <a:srgbClr val="000000"/>
              </a:solidFill>
              <a:latin typeface="Times"/>
            </a:endParaRPr>
          </a:p>
        </p:txBody>
      </p:sp>
      <p:cxnSp>
        <p:nvCxnSpPr>
          <p:cNvPr id="23560" name="122 Conector recto de flecha"/>
          <p:cNvCxnSpPr>
            <a:cxnSpLocks noChangeShapeType="1"/>
          </p:cNvCxnSpPr>
          <p:nvPr/>
        </p:nvCxnSpPr>
        <p:spPr bwMode="auto">
          <a:xfrm rot="10800000">
            <a:off x="420787" y="5205413"/>
            <a:ext cx="6156325" cy="1587"/>
          </a:xfrm>
          <a:prstGeom prst="straightConnector1">
            <a:avLst/>
          </a:prstGeom>
          <a:noFill/>
          <a:ln w="63500" algn="ctr">
            <a:solidFill>
              <a:schemeClr val="tx1"/>
            </a:solidFill>
            <a:round/>
            <a:headEnd/>
            <a:tailEnd type="arrow" w="med" len="med"/>
          </a:ln>
        </p:spPr>
      </p:cxnSp>
      <p:sp>
        <p:nvSpPr>
          <p:cNvPr id="23561" name="Rectangle 11"/>
          <p:cNvSpPr>
            <a:spLocks noChangeArrowheads="1"/>
          </p:cNvSpPr>
          <p:nvPr/>
        </p:nvSpPr>
        <p:spPr bwMode="auto">
          <a:xfrm rot="-5400000">
            <a:off x="-945678" y="3402211"/>
            <a:ext cx="3024187" cy="485775"/>
          </a:xfrm>
          <a:prstGeom prst="rect">
            <a:avLst/>
          </a:prstGeom>
          <a:noFill/>
          <a:ln w="9525" algn="ctr">
            <a:noFill/>
            <a:miter lim="800000"/>
            <a:headEnd/>
            <a:tailEnd/>
          </a:ln>
        </p:spPr>
        <p:txBody>
          <a:bodyPr wrap="none" lIns="0" rIns="0" anchor="ctr"/>
          <a:lstStyle/>
          <a:p>
            <a:pPr algn="ctr"/>
            <a:r>
              <a:rPr lang="es-MX" sz="2800" b="1" dirty="0">
                <a:solidFill>
                  <a:srgbClr val="333399"/>
                </a:solidFill>
                <a:latin typeface="Tahoma" pitchFamily="34" charset="0"/>
                <a:cs typeface="Tahoma" pitchFamily="34" charset="0"/>
              </a:rPr>
              <a:t>Bienestar</a:t>
            </a:r>
            <a:endParaRPr lang="es-ES" sz="2800" b="1" dirty="0">
              <a:solidFill>
                <a:srgbClr val="333399"/>
              </a:solidFill>
              <a:latin typeface="Tahoma" pitchFamily="34" charset="0"/>
              <a:cs typeface="Tahoma" pitchFamily="34" charset="0"/>
            </a:endParaRPr>
          </a:p>
        </p:txBody>
      </p:sp>
      <p:sp>
        <p:nvSpPr>
          <p:cNvPr id="23562" name="Rectangle 24"/>
          <p:cNvSpPr>
            <a:spLocks noChangeArrowheads="1"/>
          </p:cNvSpPr>
          <p:nvPr/>
        </p:nvSpPr>
        <p:spPr bwMode="auto">
          <a:xfrm rot="-5400000">
            <a:off x="-52784" y="3462338"/>
            <a:ext cx="2008188" cy="328612"/>
          </a:xfrm>
          <a:prstGeom prst="rect">
            <a:avLst/>
          </a:prstGeom>
          <a:noFill/>
          <a:ln w="9525" algn="ctr">
            <a:noFill/>
            <a:miter lim="800000"/>
            <a:headEnd/>
            <a:tailEnd/>
          </a:ln>
        </p:spPr>
        <p:txBody>
          <a:bodyPr wrap="none" lIns="0" rIns="0" anchor="ctr"/>
          <a:lstStyle/>
          <a:p>
            <a:pPr algn="ctr"/>
            <a:r>
              <a:rPr lang="es-MX" sz="2400" b="1" dirty="0">
                <a:solidFill>
                  <a:srgbClr val="333399"/>
                </a:solidFill>
                <a:latin typeface="Tahoma" pitchFamily="34" charset="0"/>
                <a:cs typeface="Tahoma" pitchFamily="34" charset="0"/>
              </a:rPr>
              <a:t>Ingreso</a:t>
            </a:r>
            <a:endParaRPr lang="es-ES" sz="2400" b="1" dirty="0">
              <a:solidFill>
                <a:srgbClr val="333399"/>
              </a:solidFill>
              <a:latin typeface="Tahoma" pitchFamily="34" charset="0"/>
              <a:cs typeface="Tahoma" pitchFamily="34" charset="0"/>
            </a:endParaRPr>
          </a:p>
        </p:txBody>
      </p:sp>
      <p:cxnSp>
        <p:nvCxnSpPr>
          <p:cNvPr id="23563" name="122 Conector recto de flecha"/>
          <p:cNvCxnSpPr>
            <a:cxnSpLocks noChangeShapeType="1"/>
          </p:cNvCxnSpPr>
          <p:nvPr/>
        </p:nvCxnSpPr>
        <p:spPr bwMode="auto">
          <a:xfrm rot="16200000" flipV="1">
            <a:off x="-1017488" y="3544887"/>
            <a:ext cx="4471988" cy="11113"/>
          </a:xfrm>
          <a:prstGeom prst="straightConnector1">
            <a:avLst/>
          </a:prstGeom>
          <a:noFill/>
          <a:ln w="67945" algn="ctr">
            <a:solidFill>
              <a:schemeClr val="tx1"/>
            </a:solidFill>
            <a:round/>
            <a:headEnd/>
            <a:tailEnd type="arrow" w="med" len="med"/>
          </a:ln>
        </p:spPr>
      </p:cxnSp>
      <p:cxnSp>
        <p:nvCxnSpPr>
          <p:cNvPr id="23564" name="24 Conector recto"/>
          <p:cNvCxnSpPr>
            <a:cxnSpLocks noChangeShapeType="1"/>
          </p:cNvCxnSpPr>
          <p:nvPr/>
        </p:nvCxnSpPr>
        <p:spPr bwMode="auto">
          <a:xfrm>
            <a:off x="1224062" y="3589338"/>
            <a:ext cx="5353050" cy="0"/>
          </a:xfrm>
          <a:prstGeom prst="line">
            <a:avLst/>
          </a:prstGeom>
          <a:noFill/>
          <a:ln w="31750" algn="ctr">
            <a:solidFill>
              <a:schemeClr val="tx1"/>
            </a:solidFill>
            <a:round/>
            <a:headEnd/>
            <a:tailEnd/>
          </a:ln>
        </p:spPr>
      </p:cxnSp>
      <p:cxnSp>
        <p:nvCxnSpPr>
          <p:cNvPr id="23565" name="26 Conector recto"/>
          <p:cNvCxnSpPr>
            <a:cxnSpLocks noChangeShapeType="1"/>
          </p:cNvCxnSpPr>
          <p:nvPr/>
        </p:nvCxnSpPr>
        <p:spPr bwMode="auto">
          <a:xfrm flipV="1">
            <a:off x="1224062" y="4303713"/>
            <a:ext cx="2816225" cy="0"/>
          </a:xfrm>
          <a:prstGeom prst="line">
            <a:avLst/>
          </a:prstGeom>
          <a:noFill/>
          <a:ln w="31750" algn="ctr">
            <a:solidFill>
              <a:schemeClr val="tx1"/>
            </a:solidFill>
            <a:prstDash val="dash"/>
            <a:round/>
            <a:headEnd/>
            <a:tailEnd/>
          </a:ln>
        </p:spPr>
      </p:cxnSp>
      <p:cxnSp>
        <p:nvCxnSpPr>
          <p:cNvPr id="23566" name="18 Conector recto"/>
          <p:cNvCxnSpPr>
            <a:cxnSpLocks noChangeShapeType="1"/>
          </p:cNvCxnSpPr>
          <p:nvPr/>
        </p:nvCxnSpPr>
        <p:spPr bwMode="auto">
          <a:xfrm rot="16200000" flipH="1">
            <a:off x="3521967" y="4764882"/>
            <a:ext cx="944563" cy="0"/>
          </a:xfrm>
          <a:prstGeom prst="line">
            <a:avLst/>
          </a:prstGeom>
          <a:noFill/>
          <a:ln w="31750" algn="ctr">
            <a:solidFill>
              <a:schemeClr val="tx1"/>
            </a:solidFill>
            <a:prstDash val="dash"/>
            <a:round/>
            <a:headEnd/>
            <a:tailEnd/>
          </a:ln>
        </p:spPr>
      </p:cxnSp>
      <p:grpSp>
        <p:nvGrpSpPr>
          <p:cNvPr id="6" name="28 Grupo"/>
          <p:cNvGrpSpPr>
            <a:grpSpLocks/>
          </p:cNvGrpSpPr>
          <p:nvPr/>
        </p:nvGrpSpPr>
        <p:grpSpPr bwMode="auto">
          <a:xfrm>
            <a:off x="5807174" y="2051823"/>
            <a:ext cx="781050" cy="1537513"/>
            <a:chOff x="6590372" y="2044390"/>
            <a:chExt cx="780586" cy="1557454"/>
          </a:xfrm>
          <a:solidFill>
            <a:srgbClr val="00B050"/>
          </a:solidFill>
        </p:grpSpPr>
        <p:sp>
          <p:nvSpPr>
            <p:cNvPr id="23581" name="29 Rectángulo"/>
            <p:cNvSpPr>
              <a:spLocks noChangeArrowheads="1"/>
            </p:cNvSpPr>
            <p:nvPr/>
          </p:nvSpPr>
          <p:spPr bwMode="auto">
            <a:xfrm>
              <a:off x="6590372" y="2044390"/>
              <a:ext cx="780586" cy="1557454"/>
            </a:xfrm>
            <a:prstGeom prst="rect">
              <a:avLst/>
            </a:prstGeom>
            <a:grpFill/>
            <a:ln w="28575" algn="ctr">
              <a:solidFill>
                <a:schemeClr val="tx1"/>
              </a:solidFill>
              <a:round/>
              <a:headEnd/>
              <a:tailEnd/>
            </a:ln>
          </p:spPr>
          <p:txBody>
            <a:bodyPr/>
            <a:lstStyle/>
            <a:p>
              <a:pPr eaLnBrk="0" hangingPunct="0">
                <a:defRPr/>
              </a:pPr>
              <a:endParaRPr lang="es-ES" sz="2400">
                <a:solidFill>
                  <a:srgbClr val="000000"/>
                </a:solidFill>
                <a:latin typeface="Times"/>
              </a:endParaRPr>
            </a:p>
          </p:txBody>
        </p:sp>
        <p:sp>
          <p:nvSpPr>
            <p:cNvPr id="23582" name="30 CuadroTexto"/>
            <p:cNvSpPr txBox="1">
              <a:spLocks noChangeArrowheads="1"/>
            </p:cNvSpPr>
            <p:nvPr/>
          </p:nvSpPr>
          <p:spPr bwMode="auto">
            <a:xfrm>
              <a:off x="6846849" y="2152265"/>
              <a:ext cx="267629" cy="400320"/>
            </a:xfrm>
            <a:prstGeom prst="rect">
              <a:avLst/>
            </a:prstGeom>
            <a:grpFill/>
            <a:ln w="9525">
              <a:noFill/>
              <a:miter lim="800000"/>
              <a:headEnd/>
              <a:tailEnd/>
            </a:ln>
          </p:spPr>
          <p:txBody>
            <a:bodyPr>
              <a:spAutoFit/>
            </a:bodyPr>
            <a:lstStyle/>
            <a:p>
              <a:pPr algn="ctr">
                <a:defRPr/>
              </a:pPr>
              <a:endParaRPr lang="es-ES" sz="2000" b="1">
                <a:solidFill>
                  <a:srgbClr val="FFFFFF"/>
                </a:solidFill>
                <a:latin typeface="Tahoma" pitchFamily="34" charset="0"/>
                <a:cs typeface="Tahoma" pitchFamily="34" charset="0"/>
              </a:endParaRPr>
            </a:p>
          </p:txBody>
        </p:sp>
      </p:grpSp>
      <p:sp>
        <p:nvSpPr>
          <p:cNvPr id="23570" name="Text Box 5"/>
          <p:cNvSpPr txBox="1">
            <a:spLocks noChangeArrowheads="1"/>
          </p:cNvSpPr>
          <p:nvPr/>
        </p:nvSpPr>
        <p:spPr bwMode="auto">
          <a:xfrm>
            <a:off x="2108200" y="436563"/>
            <a:ext cx="6804025" cy="1015663"/>
          </a:xfrm>
          <a:prstGeom prst="rect">
            <a:avLst/>
          </a:prstGeom>
          <a:noFill/>
          <a:ln w="9525">
            <a:noFill/>
            <a:miter lim="800000"/>
            <a:headEnd/>
            <a:tailEnd/>
          </a:ln>
        </p:spPr>
        <p:txBody>
          <a:bodyPr>
            <a:spAutoFit/>
          </a:bodyPr>
          <a:lstStyle/>
          <a:p>
            <a:pPr eaLnBrk="0" hangingPunct="0"/>
            <a:r>
              <a:rPr lang="es-ES_tradnl" sz="2000" b="1" dirty="0" smtClean="0">
                <a:solidFill>
                  <a:srgbClr val="333399"/>
                </a:solidFill>
                <a:latin typeface="Tahoma" pitchFamily="34" charset="0"/>
                <a:cs typeface="Tahoma" pitchFamily="34" charset="0"/>
              </a:rPr>
              <a:t>La población en pobreza extrema es la que tiene un ingreso inferior al valor de una canasta alimentaria y además tiene 3 o más carencias sociales.</a:t>
            </a:r>
            <a:endParaRPr lang="es-ES_tradnl" sz="2000" b="1" dirty="0">
              <a:solidFill>
                <a:srgbClr val="333399"/>
              </a:solidFill>
              <a:latin typeface="Tahoma" pitchFamily="34" charset="0"/>
              <a:cs typeface="Tahoma" pitchFamily="34" charset="0"/>
            </a:endParaRPr>
          </a:p>
        </p:txBody>
      </p:sp>
      <p:grpSp>
        <p:nvGrpSpPr>
          <p:cNvPr id="7" name="102 Grupo"/>
          <p:cNvGrpSpPr>
            <a:grpSpLocks/>
          </p:cNvGrpSpPr>
          <p:nvPr/>
        </p:nvGrpSpPr>
        <p:grpSpPr bwMode="auto">
          <a:xfrm>
            <a:off x="1092299" y="5221288"/>
            <a:ext cx="5422900" cy="325437"/>
            <a:chOff x="1825625" y="5032373"/>
            <a:chExt cx="5422900" cy="600121"/>
          </a:xfrm>
        </p:grpSpPr>
        <p:sp>
          <p:nvSpPr>
            <p:cNvPr id="23580" name="22 CuadroTexto"/>
            <p:cNvSpPr txBox="1">
              <a:spLocks noChangeArrowheads="1"/>
            </p:cNvSpPr>
            <p:nvPr/>
          </p:nvSpPr>
          <p:spPr bwMode="auto">
            <a:xfrm>
              <a:off x="6445250" y="5062538"/>
              <a:ext cx="803275" cy="569956"/>
            </a:xfrm>
            <a:prstGeom prst="rect">
              <a:avLst/>
            </a:prstGeom>
            <a:noFill/>
            <a:ln w="9525">
              <a:noFill/>
              <a:miter lim="800000"/>
              <a:headEnd/>
              <a:tailEnd/>
            </a:ln>
          </p:spPr>
          <p:txBody>
            <a:bodyPr>
              <a:spAutoFit/>
            </a:bodyPr>
            <a:lstStyle/>
            <a:p>
              <a:pPr algn="ctr"/>
              <a:r>
                <a:rPr lang="es-MX" sz="1400" b="1">
                  <a:solidFill>
                    <a:srgbClr val="000000"/>
                  </a:solidFill>
                  <a:latin typeface="Tahoma" pitchFamily="34" charset="0"/>
                  <a:cs typeface="Tahoma" pitchFamily="34" charset="0"/>
                </a:rPr>
                <a:t>0</a:t>
              </a:r>
              <a:endParaRPr lang="es-ES" sz="1400" b="1">
                <a:solidFill>
                  <a:srgbClr val="000000"/>
                </a:solidFill>
                <a:latin typeface="Tahoma" pitchFamily="34" charset="0"/>
                <a:cs typeface="Tahoma" pitchFamily="34" charset="0"/>
              </a:endParaRPr>
            </a:p>
          </p:txBody>
        </p:sp>
        <p:sp>
          <p:nvSpPr>
            <p:cNvPr id="2" name="23 CuadroTexto"/>
            <p:cNvSpPr txBox="1">
              <a:spLocks noChangeArrowheads="1"/>
            </p:cNvSpPr>
            <p:nvPr/>
          </p:nvSpPr>
          <p:spPr bwMode="auto">
            <a:xfrm>
              <a:off x="4148138" y="5048249"/>
              <a:ext cx="776287" cy="569956"/>
            </a:xfrm>
            <a:prstGeom prst="rect">
              <a:avLst/>
            </a:prstGeom>
            <a:noFill/>
            <a:ln w="9525">
              <a:noFill/>
              <a:miter lim="800000"/>
              <a:headEnd/>
              <a:tailEnd/>
            </a:ln>
          </p:spPr>
          <p:txBody>
            <a:bodyPr>
              <a:spAutoFit/>
            </a:bodyPr>
            <a:lstStyle/>
            <a:p>
              <a:pPr algn="ctr"/>
              <a:r>
                <a:rPr lang="es-MX" sz="1400" b="1">
                  <a:solidFill>
                    <a:srgbClr val="000000"/>
                  </a:solidFill>
                  <a:latin typeface="Tahoma" pitchFamily="34" charset="0"/>
                  <a:cs typeface="Tahoma" pitchFamily="34" charset="0"/>
                </a:rPr>
                <a:t>3</a:t>
              </a:r>
              <a:endParaRPr lang="es-ES" sz="1400" b="1">
                <a:solidFill>
                  <a:srgbClr val="000000"/>
                </a:solidFill>
                <a:latin typeface="Tahoma" pitchFamily="34" charset="0"/>
                <a:cs typeface="Tahoma" pitchFamily="34" charset="0"/>
              </a:endParaRPr>
            </a:p>
          </p:txBody>
        </p:sp>
        <p:sp>
          <p:nvSpPr>
            <p:cNvPr id="3" name="24 CuadroTexto"/>
            <p:cNvSpPr txBox="1">
              <a:spLocks noChangeArrowheads="1"/>
            </p:cNvSpPr>
            <p:nvPr/>
          </p:nvSpPr>
          <p:spPr bwMode="auto">
            <a:xfrm>
              <a:off x="4929188" y="5054599"/>
              <a:ext cx="784225" cy="569956"/>
            </a:xfrm>
            <a:prstGeom prst="rect">
              <a:avLst/>
            </a:prstGeom>
            <a:noFill/>
            <a:ln w="9525">
              <a:noFill/>
              <a:miter lim="800000"/>
              <a:headEnd/>
              <a:tailEnd/>
            </a:ln>
          </p:spPr>
          <p:txBody>
            <a:bodyPr>
              <a:spAutoFit/>
            </a:bodyPr>
            <a:lstStyle/>
            <a:p>
              <a:pPr algn="ctr"/>
              <a:r>
                <a:rPr lang="es-MX" sz="1400" b="1">
                  <a:solidFill>
                    <a:srgbClr val="000000"/>
                  </a:solidFill>
                  <a:latin typeface="Tahoma" pitchFamily="34" charset="0"/>
                  <a:cs typeface="Tahoma" pitchFamily="34" charset="0"/>
                </a:rPr>
                <a:t>2</a:t>
              </a:r>
              <a:endParaRPr lang="es-ES" sz="1400" b="1">
                <a:solidFill>
                  <a:srgbClr val="000000"/>
                </a:solidFill>
                <a:latin typeface="Tahoma" pitchFamily="34" charset="0"/>
                <a:cs typeface="Tahoma" pitchFamily="34" charset="0"/>
              </a:endParaRPr>
            </a:p>
          </p:txBody>
        </p:sp>
        <p:sp>
          <p:nvSpPr>
            <p:cNvPr id="23583" name="25 CuadroTexto"/>
            <p:cNvSpPr txBox="1">
              <a:spLocks noChangeArrowheads="1"/>
            </p:cNvSpPr>
            <p:nvPr/>
          </p:nvSpPr>
          <p:spPr bwMode="auto">
            <a:xfrm>
              <a:off x="5686425" y="5062536"/>
              <a:ext cx="758825" cy="569956"/>
            </a:xfrm>
            <a:prstGeom prst="rect">
              <a:avLst/>
            </a:prstGeom>
            <a:noFill/>
            <a:ln w="9525">
              <a:noFill/>
              <a:miter lim="800000"/>
              <a:headEnd/>
              <a:tailEnd/>
            </a:ln>
          </p:spPr>
          <p:txBody>
            <a:bodyPr>
              <a:spAutoFit/>
            </a:bodyPr>
            <a:lstStyle/>
            <a:p>
              <a:pPr algn="ctr"/>
              <a:r>
                <a:rPr lang="es-MX" sz="1400" b="1">
                  <a:solidFill>
                    <a:srgbClr val="000000"/>
                  </a:solidFill>
                  <a:latin typeface="Tahoma" pitchFamily="34" charset="0"/>
                  <a:cs typeface="Tahoma" pitchFamily="34" charset="0"/>
                </a:rPr>
                <a:t>1</a:t>
              </a:r>
              <a:endParaRPr lang="es-ES" sz="1400" b="1">
                <a:solidFill>
                  <a:srgbClr val="000000"/>
                </a:solidFill>
                <a:latin typeface="Tahoma" pitchFamily="34" charset="0"/>
                <a:cs typeface="Tahoma" pitchFamily="34" charset="0"/>
              </a:endParaRPr>
            </a:p>
          </p:txBody>
        </p:sp>
        <p:sp>
          <p:nvSpPr>
            <p:cNvPr id="23584" name="26 CuadroTexto"/>
            <p:cNvSpPr txBox="1">
              <a:spLocks noChangeArrowheads="1"/>
            </p:cNvSpPr>
            <p:nvPr/>
          </p:nvSpPr>
          <p:spPr bwMode="auto">
            <a:xfrm>
              <a:off x="3378200" y="5032373"/>
              <a:ext cx="819150" cy="569956"/>
            </a:xfrm>
            <a:prstGeom prst="rect">
              <a:avLst/>
            </a:prstGeom>
            <a:noFill/>
            <a:ln w="9525">
              <a:noFill/>
              <a:miter lim="800000"/>
              <a:headEnd/>
              <a:tailEnd/>
            </a:ln>
          </p:spPr>
          <p:txBody>
            <a:bodyPr>
              <a:spAutoFit/>
            </a:bodyPr>
            <a:lstStyle/>
            <a:p>
              <a:pPr algn="ctr"/>
              <a:r>
                <a:rPr lang="es-MX" sz="1400" b="1">
                  <a:solidFill>
                    <a:srgbClr val="000000"/>
                  </a:solidFill>
                  <a:latin typeface="Tahoma" pitchFamily="34" charset="0"/>
                  <a:cs typeface="Tahoma" pitchFamily="34" charset="0"/>
                </a:rPr>
                <a:t>4</a:t>
              </a:r>
              <a:endParaRPr lang="es-ES" sz="1400" b="1">
                <a:solidFill>
                  <a:srgbClr val="000000"/>
                </a:solidFill>
                <a:latin typeface="Tahoma" pitchFamily="34" charset="0"/>
                <a:cs typeface="Tahoma" pitchFamily="34" charset="0"/>
              </a:endParaRPr>
            </a:p>
          </p:txBody>
        </p:sp>
        <p:sp>
          <p:nvSpPr>
            <p:cNvPr id="23585" name="27 CuadroTexto"/>
            <p:cNvSpPr txBox="1">
              <a:spLocks noChangeArrowheads="1"/>
            </p:cNvSpPr>
            <p:nvPr/>
          </p:nvSpPr>
          <p:spPr bwMode="auto">
            <a:xfrm>
              <a:off x="2609850" y="5054601"/>
              <a:ext cx="806450" cy="569956"/>
            </a:xfrm>
            <a:prstGeom prst="rect">
              <a:avLst/>
            </a:prstGeom>
            <a:noFill/>
            <a:ln w="9525">
              <a:noFill/>
              <a:miter lim="800000"/>
              <a:headEnd/>
              <a:tailEnd/>
            </a:ln>
          </p:spPr>
          <p:txBody>
            <a:bodyPr>
              <a:spAutoFit/>
            </a:bodyPr>
            <a:lstStyle/>
            <a:p>
              <a:pPr algn="ctr"/>
              <a:r>
                <a:rPr lang="es-MX" sz="1400" b="1">
                  <a:solidFill>
                    <a:srgbClr val="000000"/>
                  </a:solidFill>
                  <a:latin typeface="Tahoma" pitchFamily="34" charset="0"/>
                  <a:cs typeface="Tahoma" pitchFamily="34" charset="0"/>
                </a:rPr>
                <a:t>5</a:t>
              </a:r>
              <a:endParaRPr lang="es-ES" sz="1400" b="1">
                <a:solidFill>
                  <a:srgbClr val="000000"/>
                </a:solidFill>
                <a:latin typeface="Tahoma" pitchFamily="34" charset="0"/>
                <a:cs typeface="Tahoma" pitchFamily="34" charset="0"/>
              </a:endParaRPr>
            </a:p>
          </p:txBody>
        </p:sp>
        <p:sp>
          <p:nvSpPr>
            <p:cNvPr id="23586" name="31 CuadroTexto"/>
            <p:cNvSpPr txBox="1">
              <a:spLocks noChangeArrowheads="1"/>
            </p:cNvSpPr>
            <p:nvPr/>
          </p:nvSpPr>
          <p:spPr bwMode="auto">
            <a:xfrm>
              <a:off x="1825625" y="5051425"/>
              <a:ext cx="806450" cy="569956"/>
            </a:xfrm>
            <a:prstGeom prst="rect">
              <a:avLst/>
            </a:prstGeom>
            <a:noFill/>
            <a:ln w="9525">
              <a:noFill/>
              <a:miter lim="800000"/>
              <a:headEnd/>
              <a:tailEnd/>
            </a:ln>
          </p:spPr>
          <p:txBody>
            <a:bodyPr>
              <a:spAutoFit/>
            </a:bodyPr>
            <a:lstStyle/>
            <a:p>
              <a:pPr algn="ctr"/>
              <a:r>
                <a:rPr lang="es-MX" sz="1400" b="1">
                  <a:solidFill>
                    <a:srgbClr val="000000"/>
                  </a:solidFill>
                  <a:latin typeface="Tahoma" pitchFamily="34" charset="0"/>
                  <a:cs typeface="Tahoma" pitchFamily="34" charset="0"/>
                </a:rPr>
                <a:t>6</a:t>
              </a:r>
              <a:endParaRPr lang="es-ES" sz="1400" b="1">
                <a:solidFill>
                  <a:srgbClr val="000000"/>
                </a:solidFill>
                <a:latin typeface="Tahoma" pitchFamily="34" charset="0"/>
                <a:cs typeface="Tahoma" pitchFamily="34" charset="0"/>
              </a:endParaRPr>
            </a:p>
          </p:txBody>
        </p:sp>
      </p:grpSp>
      <p:sp>
        <p:nvSpPr>
          <p:cNvPr id="23575" name="37 CuadroTexto"/>
          <p:cNvSpPr txBox="1">
            <a:spLocks noChangeArrowheads="1"/>
          </p:cNvSpPr>
          <p:nvPr/>
        </p:nvSpPr>
        <p:spPr bwMode="auto">
          <a:xfrm>
            <a:off x="1238349" y="4378325"/>
            <a:ext cx="1806575" cy="646113"/>
          </a:xfrm>
          <a:prstGeom prst="rect">
            <a:avLst/>
          </a:prstGeom>
          <a:noFill/>
          <a:ln w="9525">
            <a:noFill/>
            <a:miter lim="800000"/>
            <a:headEnd/>
            <a:tailEnd/>
          </a:ln>
        </p:spPr>
        <p:txBody>
          <a:bodyPr>
            <a:spAutoFit/>
          </a:bodyPr>
          <a:lstStyle/>
          <a:p>
            <a:r>
              <a:rPr lang="es-MX" b="1" dirty="0" smtClean="0">
                <a:solidFill>
                  <a:srgbClr val="FFFFFF"/>
                </a:solidFill>
                <a:latin typeface="Tahoma" pitchFamily="34" charset="0"/>
                <a:cs typeface="Tahoma" pitchFamily="34" charset="0"/>
              </a:rPr>
              <a:t>POBREZA</a:t>
            </a:r>
            <a:endParaRPr lang="es-MX" b="1" dirty="0">
              <a:solidFill>
                <a:srgbClr val="FFFFFF"/>
              </a:solidFill>
              <a:latin typeface="Tahoma" pitchFamily="34" charset="0"/>
              <a:cs typeface="Tahoma" pitchFamily="34" charset="0"/>
            </a:endParaRPr>
          </a:p>
          <a:p>
            <a:r>
              <a:rPr lang="es-MX" b="1" dirty="0" smtClean="0">
                <a:solidFill>
                  <a:srgbClr val="FFFFFF"/>
                </a:solidFill>
                <a:latin typeface="Tahoma" pitchFamily="34" charset="0"/>
                <a:cs typeface="Tahoma" pitchFamily="34" charset="0"/>
              </a:rPr>
              <a:t>EXTREMA</a:t>
            </a:r>
            <a:endParaRPr lang="es-ES" b="1" dirty="0">
              <a:solidFill>
                <a:srgbClr val="FFFFFF"/>
              </a:solidFill>
              <a:latin typeface="Tahoma" pitchFamily="34" charset="0"/>
              <a:cs typeface="Tahoma" pitchFamily="34" charset="0"/>
            </a:endParaRPr>
          </a:p>
        </p:txBody>
      </p:sp>
      <p:sp>
        <p:nvSpPr>
          <p:cNvPr id="42" name="Rectangle 12"/>
          <p:cNvSpPr>
            <a:spLocks noChangeArrowheads="1"/>
          </p:cNvSpPr>
          <p:nvPr/>
        </p:nvSpPr>
        <p:spPr bwMode="auto">
          <a:xfrm>
            <a:off x="2026154" y="6613525"/>
            <a:ext cx="5210175" cy="244475"/>
          </a:xfrm>
          <a:prstGeom prst="rect">
            <a:avLst/>
          </a:prstGeom>
          <a:noFill/>
          <a:ln w="9525" algn="ctr">
            <a:noFill/>
            <a:miter lim="800000"/>
            <a:headEnd/>
            <a:tailEnd/>
          </a:ln>
        </p:spPr>
        <p:txBody>
          <a:bodyPr lIns="0" rIns="0" anchor="ctr">
            <a:spAutoFit/>
          </a:bodyPr>
          <a:lstStyle/>
          <a:p>
            <a:pPr algn="ctr" eaLnBrk="0" hangingPunct="0"/>
            <a:r>
              <a:rPr lang="es-ES" sz="1000" dirty="0">
                <a:solidFill>
                  <a:srgbClr val="FFFFFF"/>
                </a:solidFill>
                <a:latin typeface="Times"/>
              </a:rPr>
              <a:t>Fuente: estimaciones del CONEVAL con base en el </a:t>
            </a:r>
            <a:r>
              <a:rPr lang="es-ES" sz="1000" dirty="0" smtClean="0">
                <a:solidFill>
                  <a:srgbClr val="FFFFFF"/>
                </a:solidFill>
                <a:latin typeface="Times"/>
              </a:rPr>
              <a:t>MCS-ENIGH 2008</a:t>
            </a:r>
            <a:r>
              <a:rPr lang="es-ES" sz="1000" dirty="0">
                <a:solidFill>
                  <a:srgbClr val="FFFFFF"/>
                </a:solidFill>
                <a:latin typeface="Times"/>
              </a:rPr>
              <a:t>.</a:t>
            </a:r>
            <a:endParaRPr lang="es-ES" sz="1000" u="sng" dirty="0">
              <a:solidFill>
                <a:srgbClr val="FFFFFF"/>
              </a:solidFill>
              <a:latin typeface="Times"/>
            </a:endParaRPr>
          </a:p>
        </p:txBody>
      </p:sp>
      <p:sp>
        <p:nvSpPr>
          <p:cNvPr id="34" name="AutoShape 6"/>
          <p:cNvSpPr>
            <a:spLocks noChangeArrowheads="1"/>
          </p:cNvSpPr>
          <p:nvPr/>
        </p:nvSpPr>
        <p:spPr bwMode="auto">
          <a:xfrm>
            <a:off x="6715554" y="2891438"/>
            <a:ext cx="2447446" cy="2073600"/>
          </a:xfrm>
          <a:prstGeom prst="roundRect">
            <a:avLst>
              <a:gd name="adj" fmla="val 26995"/>
            </a:avLst>
          </a:prstGeom>
          <a:solidFill>
            <a:srgbClr val="00A94F"/>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rIns="0" anchor="ctr"/>
          <a:lstStyle/>
          <a:p>
            <a:pPr marL="180975" indent="-180975">
              <a:buFont typeface="Arial" pitchFamily="34" charset="0"/>
              <a:buChar char="•"/>
              <a:defRPr/>
            </a:pPr>
            <a:r>
              <a:rPr lang="es-MX" sz="1600" b="1" dirty="0" smtClean="0">
                <a:solidFill>
                  <a:schemeClr val="bg1"/>
                </a:solidFill>
                <a:latin typeface="Tahoma" pitchFamily="34" charset="0"/>
                <a:cs typeface="Tahoma" pitchFamily="34" charset="0"/>
              </a:rPr>
              <a:t>Educación</a:t>
            </a:r>
            <a:endParaRPr lang="es-MX" sz="1600" b="1" dirty="0" smtClean="0">
              <a:solidFill>
                <a:schemeClr val="bg1"/>
              </a:solidFill>
              <a:latin typeface="Tahoma" pitchFamily="34" charset="0"/>
              <a:ea typeface="Times New Roman" pitchFamily="18" charset="0"/>
              <a:cs typeface="Tahoma" pitchFamily="34" charset="0"/>
            </a:endParaRPr>
          </a:p>
          <a:p>
            <a:pPr indent="182563">
              <a:buFont typeface="Arial" pitchFamily="34" charset="0"/>
              <a:buChar char="•"/>
              <a:defRPr/>
            </a:pPr>
            <a:r>
              <a:rPr lang="es-ES" sz="1600" b="1" dirty="0" smtClean="0">
                <a:solidFill>
                  <a:schemeClr val="bg1"/>
                </a:solidFill>
                <a:latin typeface="Tahoma" pitchFamily="34" charset="0"/>
                <a:cs typeface="Tahoma" pitchFamily="34" charset="0"/>
              </a:rPr>
              <a:t>Salud</a:t>
            </a:r>
          </a:p>
          <a:p>
            <a:pPr indent="182563">
              <a:buFont typeface="Arial" pitchFamily="34" charset="0"/>
              <a:buChar char="•"/>
              <a:defRPr/>
            </a:pPr>
            <a:r>
              <a:rPr lang="es-ES" sz="1600" b="1" dirty="0" smtClean="0">
                <a:solidFill>
                  <a:schemeClr val="bg1"/>
                </a:solidFill>
                <a:latin typeface="Tahoma" pitchFamily="34" charset="0"/>
                <a:cs typeface="Tahoma" pitchFamily="34" charset="0"/>
              </a:rPr>
              <a:t>Seguridad Social</a:t>
            </a:r>
          </a:p>
          <a:p>
            <a:pPr indent="182563">
              <a:buFont typeface="Arial" pitchFamily="34" charset="0"/>
              <a:buChar char="•"/>
              <a:defRPr/>
            </a:pPr>
            <a:r>
              <a:rPr lang="es-MX" sz="1600" b="1" dirty="0" smtClean="0">
                <a:solidFill>
                  <a:schemeClr val="bg1"/>
                </a:solidFill>
                <a:latin typeface="Tahoma" pitchFamily="34" charset="0"/>
                <a:cs typeface="Tahoma" pitchFamily="34" charset="0"/>
              </a:rPr>
              <a:t>Vivienda</a:t>
            </a:r>
            <a:endParaRPr lang="es-ES" sz="1600" b="1" dirty="0" smtClean="0">
              <a:solidFill>
                <a:schemeClr val="bg1"/>
              </a:solidFill>
              <a:latin typeface="Tahoma" pitchFamily="34" charset="0"/>
              <a:cs typeface="Tahoma" pitchFamily="34" charset="0"/>
            </a:endParaRPr>
          </a:p>
          <a:p>
            <a:pPr marL="180975" indent="-180975">
              <a:buFont typeface="Arial" pitchFamily="34" charset="0"/>
              <a:buChar char="•"/>
              <a:defRPr/>
            </a:pPr>
            <a:r>
              <a:rPr lang="es-ES" sz="1600" b="1" dirty="0" smtClean="0">
                <a:solidFill>
                  <a:schemeClr val="bg1"/>
                </a:solidFill>
                <a:latin typeface="Tahoma" pitchFamily="34" charset="0"/>
                <a:cs typeface="Tahoma" pitchFamily="34" charset="0"/>
              </a:rPr>
              <a:t>Servicios básicos</a:t>
            </a:r>
          </a:p>
          <a:p>
            <a:pPr indent="182563">
              <a:buFont typeface="Arial" pitchFamily="34" charset="0"/>
              <a:buChar char="•"/>
              <a:defRPr/>
            </a:pPr>
            <a:r>
              <a:rPr lang="es-ES" sz="1600" b="1" dirty="0" smtClean="0">
                <a:solidFill>
                  <a:schemeClr val="bg1"/>
                </a:solidFill>
                <a:latin typeface="Tahoma" pitchFamily="34" charset="0"/>
                <a:cs typeface="Tahoma" pitchFamily="34" charset="0"/>
              </a:rPr>
              <a:t>Alimentación</a:t>
            </a:r>
          </a:p>
          <a:p>
            <a:pPr indent="182563" algn="just">
              <a:buFont typeface="Arial" pitchFamily="34" charset="0"/>
              <a:buChar char="•"/>
              <a:defRPr/>
            </a:pPr>
            <a:endParaRPr lang="es-ES" sz="1800" b="1" u="sng" dirty="0">
              <a:solidFill>
                <a:schemeClr val="bg1"/>
              </a:solidFill>
              <a:latin typeface="Tahoma" pitchFamily="34" charset="0"/>
              <a:cs typeface="Tahoma" pitchFamily="34" charset="0"/>
            </a:endParaRPr>
          </a:p>
        </p:txBody>
      </p:sp>
      <p:cxnSp>
        <p:nvCxnSpPr>
          <p:cNvPr id="35" name="34 Conector recto de flecha"/>
          <p:cNvCxnSpPr>
            <a:cxnSpLocks noChangeShapeType="1"/>
          </p:cNvCxnSpPr>
          <p:nvPr/>
        </p:nvCxnSpPr>
        <p:spPr bwMode="auto">
          <a:xfrm rot="10800000" flipV="1">
            <a:off x="3961009" y="3803095"/>
            <a:ext cx="2887051" cy="1655285"/>
          </a:xfrm>
          <a:prstGeom prst="straightConnector1">
            <a:avLst/>
          </a:prstGeom>
          <a:noFill/>
          <a:ln w="41275" algn="ctr">
            <a:solidFill>
              <a:srgbClr val="FF0000"/>
            </a:solidFill>
            <a:round/>
            <a:headEnd/>
            <a:tailEnd type="arrow" w="med" len="med"/>
          </a:ln>
        </p:spPr>
      </p:cxnSp>
    </p:spTree>
    <p:extLst>
      <p:ext uri="{BB962C8B-B14F-4D97-AF65-F5344CB8AC3E}">
        <p14:creationId xmlns:p14="http://schemas.microsoft.com/office/powerpoint/2010/main" val="3501577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 name="15 Rectángulo"/>
          <p:cNvSpPr>
            <a:spLocks noChangeArrowheads="1"/>
          </p:cNvSpPr>
          <p:nvPr/>
        </p:nvSpPr>
        <p:spPr bwMode="auto">
          <a:xfrm>
            <a:off x="1834648" y="3250658"/>
            <a:ext cx="4555001" cy="1428750"/>
          </a:xfrm>
          <a:prstGeom prst="rect">
            <a:avLst/>
          </a:prstGeom>
          <a:solidFill>
            <a:srgbClr val="DE6B14"/>
          </a:solidFill>
          <a:ln w="28575" algn="ctr">
            <a:solidFill>
              <a:schemeClr val="tx1"/>
            </a:solidFill>
            <a:round/>
            <a:headEnd/>
            <a:tailEnd/>
          </a:ln>
        </p:spPr>
        <p:txBody>
          <a:bodyPr/>
          <a:lstStyle/>
          <a:p>
            <a:pPr eaLnBrk="0" hangingPunct="0"/>
            <a:endParaRPr lang="es-ES" sz="2400">
              <a:solidFill>
                <a:srgbClr val="000000"/>
              </a:solidFill>
              <a:latin typeface="Times"/>
            </a:endParaRPr>
          </a:p>
        </p:txBody>
      </p:sp>
      <p:sp>
        <p:nvSpPr>
          <p:cNvPr id="49" name="15 Rectángulo"/>
          <p:cNvSpPr>
            <a:spLocks noChangeArrowheads="1"/>
          </p:cNvSpPr>
          <p:nvPr/>
        </p:nvSpPr>
        <p:spPr bwMode="auto">
          <a:xfrm>
            <a:off x="1793759" y="3265526"/>
            <a:ext cx="4629343" cy="1428750"/>
          </a:xfrm>
          <a:prstGeom prst="rect">
            <a:avLst/>
          </a:prstGeom>
          <a:solidFill>
            <a:srgbClr val="DE6B14"/>
          </a:solidFill>
          <a:ln w="28575" algn="ctr">
            <a:solidFill>
              <a:schemeClr val="tx1"/>
            </a:solidFill>
            <a:round/>
            <a:headEnd/>
            <a:tailEnd/>
          </a:ln>
        </p:spPr>
        <p:txBody>
          <a:bodyPr/>
          <a:lstStyle/>
          <a:p>
            <a:pPr eaLnBrk="0" hangingPunct="0"/>
            <a:endParaRPr lang="es-ES" sz="2400">
              <a:solidFill>
                <a:srgbClr val="000000"/>
              </a:solidFill>
              <a:latin typeface="Times"/>
            </a:endParaRPr>
          </a:p>
        </p:txBody>
      </p:sp>
      <p:grpSp>
        <p:nvGrpSpPr>
          <p:cNvPr id="2" name="32 Grupo"/>
          <p:cNvGrpSpPr>
            <a:grpSpLocks/>
          </p:cNvGrpSpPr>
          <p:nvPr/>
        </p:nvGrpSpPr>
        <p:grpSpPr bwMode="auto">
          <a:xfrm>
            <a:off x="1817688" y="3252788"/>
            <a:ext cx="4560887" cy="1419225"/>
            <a:chOff x="2554288" y="4602163"/>
            <a:chExt cx="4560887" cy="1418877"/>
          </a:xfrm>
        </p:grpSpPr>
        <p:sp>
          <p:nvSpPr>
            <p:cNvPr id="6182" name="15 Rectángulo"/>
            <p:cNvSpPr>
              <a:spLocks noChangeArrowheads="1"/>
            </p:cNvSpPr>
            <p:nvPr/>
          </p:nvSpPr>
          <p:spPr bwMode="auto">
            <a:xfrm>
              <a:off x="5375196" y="4602163"/>
              <a:ext cx="1739282" cy="1418877"/>
            </a:xfrm>
            <a:prstGeom prst="rect">
              <a:avLst/>
            </a:prstGeom>
            <a:solidFill>
              <a:srgbClr val="A86B14"/>
            </a:solidFill>
            <a:ln w="28575" algn="ctr">
              <a:noFill/>
              <a:round/>
              <a:headEnd/>
              <a:tailEnd/>
            </a:ln>
          </p:spPr>
          <p:txBody>
            <a:bodyPr/>
            <a:lstStyle/>
            <a:p>
              <a:endParaRPr lang="es-ES" sz="2400">
                <a:solidFill>
                  <a:srgbClr val="000000"/>
                </a:solidFill>
                <a:latin typeface="Times"/>
              </a:endParaRPr>
            </a:p>
          </p:txBody>
        </p:sp>
        <p:sp>
          <p:nvSpPr>
            <p:cNvPr id="6183" name="15 Rectángulo"/>
            <p:cNvSpPr>
              <a:spLocks noChangeArrowheads="1"/>
            </p:cNvSpPr>
            <p:nvPr/>
          </p:nvSpPr>
          <p:spPr bwMode="auto">
            <a:xfrm>
              <a:off x="2554288" y="4615986"/>
              <a:ext cx="4560887" cy="557561"/>
            </a:xfrm>
            <a:prstGeom prst="rect">
              <a:avLst/>
            </a:prstGeom>
            <a:solidFill>
              <a:srgbClr val="A86B14"/>
            </a:solidFill>
            <a:ln w="28575" algn="ctr">
              <a:noFill/>
              <a:round/>
              <a:headEnd/>
              <a:tailEnd/>
            </a:ln>
          </p:spPr>
          <p:txBody>
            <a:bodyPr/>
            <a:lstStyle/>
            <a:p>
              <a:endParaRPr lang="es-ES" sz="2400">
                <a:solidFill>
                  <a:srgbClr val="000000"/>
                </a:solidFill>
                <a:latin typeface="Times"/>
              </a:endParaRPr>
            </a:p>
          </p:txBody>
        </p:sp>
      </p:grpSp>
      <p:grpSp>
        <p:nvGrpSpPr>
          <p:cNvPr id="3" name="37 Grupo"/>
          <p:cNvGrpSpPr>
            <a:grpSpLocks/>
          </p:cNvGrpSpPr>
          <p:nvPr/>
        </p:nvGrpSpPr>
        <p:grpSpPr bwMode="auto">
          <a:xfrm>
            <a:off x="1817050" y="3720800"/>
            <a:ext cx="4600575" cy="709112"/>
            <a:chOff x="2143190" y="-28158"/>
            <a:chExt cx="4601429" cy="708485"/>
          </a:xfrm>
        </p:grpSpPr>
        <p:sp>
          <p:nvSpPr>
            <p:cNvPr id="6176" name="38 CuadroTexto"/>
            <p:cNvSpPr txBox="1">
              <a:spLocks noChangeArrowheads="1"/>
            </p:cNvSpPr>
            <p:nvPr/>
          </p:nvSpPr>
          <p:spPr bwMode="auto">
            <a:xfrm>
              <a:off x="2143190" y="-28158"/>
              <a:ext cx="4292600" cy="399756"/>
            </a:xfrm>
            <a:prstGeom prst="rect">
              <a:avLst/>
            </a:prstGeom>
            <a:noFill/>
            <a:ln w="9525">
              <a:noFill/>
              <a:miter lim="800000"/>
              <a:headEnd/>
              <a:tailEnd/>
            </a:ln>
          </p:spPr>
          <p:txBody>
            <a:bodyPr>
              <a:spAutoFit/>
            </a:bodyPr>
            <a:lstStyle/>
            <a:p>
              <a:pPr algn="r"/>
              <a:r>
                <a:rPr lang="es-MX" sz="2000" b="1" dirty="0" smtClean="0">
                  <a:solidFill>
                    <a:srgbClr val="FFFFFF"/>
                  </a:solidFill>
                  <a:latin typeface="Tahoma" pitchFamily="34" charset="0"/>
                  <a:cs typeface="Tahoma" pitchFamily="34" charset="0"/>
                </a:rPr>
                <a:t>Pobres</a:t>
              </a:r>
              <a:endParaRPr lang="es-ES" sz="2000" b="1" dirty="0">
                <a:solidFill>
                  <a:srgbClr val="FFFFFF"/>
                </a:solidFill>
                <a:latin typeface="Tahoma" pitchFamily="34" charset="0"/>
                <a:cs typeface="Tahoma" pitchFamily="34" charset="0"/>
              </a:endParaRPr>
            </a:p>
          </p:txBody>
        </p:sp>
        <p:sp>
          <p:nvSpPr>
            <p:cNvPr id="6177" name="39 CuadroTexto"/>
            <p:cNvSpPr txBox="1">
              <a:spLocks noChangeArrowheads="1"/>
            </p:cNvSpPr>
            <p:nvPr/>
          </p:nvSpPr>
          <p:spPr bwMode="auto">
            <a:xfrm>
              <a:off x="4953919" y="280571"/>
              <a:ext cx="1790700" cy="399756"/>
            </a:xfrm>
            <a:prstGeom prst="rect">
              <a:avLst/>
            </a:prstGeom>
            <a:noFill/>
            <a:ln w="9525">
              <a:noFill/>
              <a:miter lim="800000"/>
              <a:headEnd/>
              <a:tailEnd/>
            </a:ln>
          </p:spPr>
          <p:txBody>
            <a:bodyPr>
              <a:spAutoFit/>
            </a:bodyPr>
            <a:lstStyle/>
            <a:p>
              <a:pPr algn="ctr"/>
              <a:r>
                <a:rPr lang="es-MX" sz="2000" b="1" dirty="0" smtClean="0">
                  <a:solidFill>
                    <a:srgbClr val="FFFFFF"/>
                  </a:solidFill>
                  <a:latin typeface="Tahoma" pitchFamily="34" charset="0"/>
                  <a:cs typeface="Tahoma" pitchFamily="34" charset="0"/>
                </a:rPr>
                <a:t>moderados</a:t>
              </a:r>
              <a:endParaRPr lang="es-ES" sz="2000" b="1" dirty="0">
                <a:solidFill>
                  <a:srgbClr val="FFFFFF"/>
                </a:solidFill>
                <a:latin typeface="Tahoma" pitchFamily="34" charset="0"/>
                <a:cs typeface="Tahoma" pitchFamily="34" charset="0"/>
              </a:endParaRPr>
            </a:p>
          </p:txBody>
        </p:sp>
      </p:grpSp>
      <p:sp>
        <p:nvSpPr>
          <p:cNvPr id="76" name="29 Rectángulo"/>
          <p:cNvSpPr>
            <a:spLocks noChangeArrowheads="1"/>
          </p:cNvSpPr>
          <p:nvPr/>
        </p:nvSpPr>
        <p:spPr bwMode="auto">
          <a:xfrm>
            <a:off x="6399561" y="1586969"/>
            <a:ext cx="781050" cy="1642006"/>
          </a:xfrm>
          <a:prstGeom prst="rect">
            <a:avLst/>
          </a:prstGeom>
          <a:solidFill>
            <a:srgbClr val="00B050"/>
          </a:solidFill>
          <a:ln w="28575" algn="ctr">
            <a:solidFill>
              <a:schemeClr val="tx1"/>
            </a:solidFill>
            <a:round/>
            <a:headEnd/>
            <a:tailEnd/>
          </a:ln>
        </p:spPr>
        <p:txBody>
          <a:bodyPr/>
          <a:lstStyle/>
          <a:p>
            <a:pPr eaLnBrk="0" hangingPunct="0">
              <a:defRPr/>
            </a:pPr>
            <a:endParaRPr lang="es-ES" sz="2400">
              <a:solidFill>
                <a:srgbClr val="000000"/>
              </a:solidFill>
              <a:latin typeface="Times"/>
            </a:endParaRPr>
          </a:p>
        </p:txBody>
      </p:sp>
      <p:sp>
        <p:nvSpPr>
          <p:cNvPr id="59" name="58 Rectángulo"/>
          <p:cNvSpPr>
            <a:spLocks noChangeArrowheads="1"/>
          </p:cNvSpPr>
          <p:nvPr/>
        </p:nvSpPr>
        <p:spPr bwMode="auto">
          <a:xfrm>
            <a:off x="1838325" y="3813175"/>
            <a:ext cx="2800350" cy="863600"/>
          </a:xfrm>
          <a:prstGeom prst="rect">
            <a:avLst/>
          </a:prstGeom>
          <a:solidFill>
            <a:srgbClr val="8B1F17"/>
          </a:solidFill>
          <a:ln w="9525" algn="ctr">
            <a:solidFill>
              <a:schemeClr val="tx1"/>
            </a:solidFill>
            <a:prstDash val="dash"/>
            <a:round/>
            <a:headEnd/>
            <a:tailEnd/>
          </a:ln>
        </p:spPr>
        <p:txBody>
          <a:bodyPr/>
          <a:lstStyle/>
          <a:p>
            <a:pPr eaLnBrk="0" hangingPunct="0"/>
            <a:endParaRPr lang="es-ES" sz="2400">
              <a:solidFill>
                <a:srgbClr val="000000"/>
              </a:solidFill>
              <a:latin typeface="Times"/>
            </a:endParaRPr>
          </a:p>
        </p:txBody>
      </p:sp>
      <p:cxnSp>
        <p:nvCxnSpPr>
          <p:cNvPr id="6151" name="134 Conector recto de flecha"/>
          <p:cNvCxnSpPr>
            <a:cxnSpLocks noChangeShapeType="1"/>
          </p:cNvCxnSpPr>
          <p:nvPr/>
        </p:nvCxnSpPr>
        <p:spPr bwMode="auto">
          <a:xfrm rot="10800000">
            <a:off x="1047750" y="4705350"/>
            <a:ext cx="6156325" cy="1588"/>
          </a:xfrm>
          <a:prstGeom prst="straightConnector1">
            <a:avLst/>
          </a:prstGeom>
          <a:noFill/>
          <a:ln w="79375" algn="ctr">
            <a:solidFill>
              <a:schemeClr val="tx1"/>
            </a:solidFill>
            <a:round/>
            <a:headEnd/>
            <a:tailEnd type="arrow" w="med" len="med"/>
          </a:ln>
        </p:spPr>
      </p:cxnSp>
      <p:sp>
        <p:nvSpPr>
          <p:cNvPr id="6152" name="9 Rectángulo"/>
          <p:cNvSpPr>
            <a:spLocks noChangeArrowheads="1"/>
          </p:cNvSpPr>
          <p:nvPr/>
        </p:nvSpPr>
        <p:spPr bwMode="auto">
          <a:xfrm>
            <a:off x="1817688" y="1560513"/>
            <a:ext cx="5353050" cy="3155950"/>
          </a:xfrm>
          <a:prstGeom prst="rect">
            <a:avLst/>
          </a:prstGeom>
          <a:noFill/>
          <a:ln w="82550" algn="ctr">
            <a:solidFill>
              <a:schemeClr val="tx1"/>
            </a:solidFill>
            <a:round/>
            <a:headEnd/>
            <a:tailEnd/>
          </a:ln>
        </p:spPr>
        <p:txBody>
          <a:bodyPr/>
          <a:lstStyle/>
          <a:p>
            <a:pPr eaLnBrk="0" hangingPunct="0"/>
            <a:endParaRPr lang="es-ES" sz="2400">
              <a:solidFill>
                <a:srgbClr val="000000"/>
              </a:solidFill>
              <a:latin typeface="Times"/>
            </a:endParaRPr>
          </a:p>
        </p:txBody>
      </p:sp>
      <p:sp>
        <p:nvSpPr>
          <p:cNvPr id="6153" name="Rectangle 8"/>
          <p:cNvSpPr>
            <a:spLocks noChangeArrowheads="1"/>
          </p:cNvSpPr>
          <p:nvPr/>
        </p:nvSpPr>
        <p:spPr bwMode="auto">
          <a:xfrm>
            <a:off x="2698750" y="5737088"/>
            <a:ext cx="4029075" cy="306387"/>
          </a:xfrm>
          <a:prstGeom prst="rect">
            <a:avLst/>
          </a:prstGeom>
          <a:noFill/>
          <a:ln w="9525" algn="ctr">
            <a:noFill/>
            <a:miter lim="800000"/>
            <a:headEnd/>
            <a:tailEnd/>
          </a:ln>
        </p:spPr>
        <p:txBody>
          <a:bodyPr wrap="none" lIns="0" rIns="0" anchor="ctr"/>
          <a:lstStyle/>
          <a:p>
            <a:pPr algn="ctr"/>
            <a:r>
              <a:rPr lang="es-MX" sz="2800" b="1" dirty="0">
                <a:solidFill>
                  <a:srgbClr val="333399"/>
                </a:solidFill>
                <a:latin typeface="Tahoma" pitchFamily="34" charset="0"/>
                <a:cs typeface="Tahoma" pitchFamily="34" charset="0"/>
              </a:rPr>
              <a:t>Derechos </a:t>
            </a:r>
            <a:r>
              <a:rPr lang="es-MX" sz="2800" b="1" dirty="0" smtClean="0">
                <a:solidFill>
                  <a:srgbClr val="333399"/>
                </a:solidFill>
                <a:latin typeface="Tahoma" pitchFamily="34" charset="0"/>
                <a:cs typeface="Tahoma" pitchFamily="34" charset="0"/>
              </a:rPr>
              <a:t>sociales</a:t>
            </a:r>
            <a:r>
              <a:rPr lang="es-MX" sz="2200" b="1" dirty="0" smtClean="0">
                <a:solidFill>
                  <a:srgbClr val="333399"/>
                </a:solidFill>
                <a:latin typeface="Tahoma" pitchFamily="34" charset="0"/>
                <a:cs typeface="Tahoma" pitchFamily="34" charset="0"/>
              </a:rPr>
              <a:t> </a:t>
            </a:r>
            <a:endParaRPr lang="es-ES" sz="2200" b="1" dirty="0">
              <a:solidFill>
                <a:srgbClr val="333399"/>
              </a:solidFill>
              <a:latin typeface="Tahoma" pitchFamily="34" charset="0"/>
              <a:cs typeface="Tahoma" pitchFamily="34" charset="0"/>
            </a:endParaRPr>
          </a:p>
        </p:txBody>
      </p:sp>
      <p:sp>
        <p:nvSpPr>
          <p:cNvPr id="6154" name="Rectangle 25"/>
          <p:cNvSpPr>
            <a:spLocks noChangeArrowheads="1"/>
          </p:cNvSpPr>
          <p:nvPr/>
        </p:nvSpPr>
        <p:spPr bwMode="auto">
          <a:xfrm rot="-5400000">
            <a:off x="4419600" y="4697276"/>
            <a:ext cx="369887" cy="1592262"/>
          </a:xfrm>
          <a:prstGeom prst="rect">
            <a:avLst/>
          </a:prstGeom>
          <a:noFill/>
          <a:ln w="9525" algn="ctr">
            <a:noFill/>
            <a:miter lim="800000"/>
            <a:headEnd/>
            <a:tailEnd/>
          </a:ln>
        </p:spPr>
        <p:txBody>
          <a:bodyPr vert="eaVert" wrap="none" lIns="0" rIns="0">
            <a:spAutoFit/>
          </a:bodyPr>
          <a:lstStyle/>
          <a:p>
            <a:pPr algn="ctr"/>
            <a:r>
              <a:rPr lang="es-MX" sz="2400" b="1" dirty="0">
                <a:solidFill>
                  <a:srgbClr val="333399"/>
                </a:solidFill>
                <a:latin typeface="Tahoma" pitchFamily="34" charset="0"/>
                <a:cs typeface="Tahoma" pitchFamily="34" charset="0"/>
              </a:rPr>
              <a:t>Carencias</a:t>
            </a:r>
            <a:endParaRPr lang="es-ES" sz="2400" b="1" dirty="0">
              <a:solidFill>
                <a:srgbClr val="333399"/>
              </a:solidFill>
              <a:latin typeface="Tahoma" pitchFamily="34" charset="0"/>
              <a:cs typeface="Tahoma" pitchFamily="34" charset="0"/>
            </a:endParaRPr>
          </a:p>
        </p:txBody>
      </p:sp>
      <p:cxnSp>
        <p:nvCxnSpPr>
          <p:cNvPr id="9234" name="30 Conector recto"/>
          <p:cNvCxnSpPr>
            <a:cxnSpLocks noChangeShapeType="1"/>
          </p:cNvCxnSpPr>
          <p:nvPr/>
        </p:nvCxnSpPr>
        <p:spPr bwMode="auto">
          <a:xfrm rot="5400000">
            <a:off x="4825206" y="3140869"/>
            <a:ext cx="3144838" cy="0"/>
          </a:xfrm>
          <a:prstGeom prst="line">
            <a:avLst/>
          </a:prstGeom>
          <a:noFill/>
          <a:ln w="31750" algn="ctr">
            <a:solidFill>
              <a:schemeClr val="tx1"/>
            </a:solidFill>
            <a:round/>
            <a:headEnd/>
            <a:tailEnd/>
          </a:ln>
        </p:spPr>
      </p:cxnSp>
      <p:sp>
        <p:nvSpPr>
          <p:cNvPr id="6156" name="Text Box 5"/>
          <p:cNvSpPr txBox="1">
            <a:spLocks noChangeArrowheads="1"/>
          </p:cNvSpPr>
          <p:nvPr/>
        </p:nvSpPr>
        <p:spPr bwMode="auto">
          <a:xfrm>
            <a:off x="2131375" y="365313"/>
            <a:ext cx="6953250" cy="523220"/>
          </a:xfrm>
          <a:prstGeom prst="rect">
            <a:avLst/>
          </a:prstGeom>
          <a:noFill/>
          <a:ln w="9525">
            <a:noFill/>
            <a:miter lim="800000"/>
            <a:headEnd/>
            <a:tailEnd/>
          </a:ln>
        </p:spPr>
        <p:txBody>
          <a:bodyPr>
            <a:spAutoFit/>
          </a:bodyPr>
          <a:lstStyle/>
          <a:p>
            <a:pPr eaLnBrk="0" hangingPunct="0"/>
            <a:r>
              <a:rPr lang="es-ES_tradnl" sz="2800" b="1" dirty="0" smtClean="0">
                <a:solidFill>
                  <a:srgbClr val="333399"/>
                </a:solidFill>
                <a:latin typeface="Tahoma" pitchFamily="34" charset="0"/>
                <a:cs typeface="Tahoma" pitchFamily="34" charset="0"/>
              </a:rPr>
              <a:t>Acción de políticas públicas</a:t>
            </a:r>
            <a:endParaRPr lang="es-ES_tradnl" sz="2800" b="1" dirty="0">
              <a:solidFill>
                <a:srgbClr val="333399"/>
              </a:solidFill>
              <a:latin typeface="Tahoma" pitchFamily="34" charset="0"/>
              <a:cs typeface="Tahoma" pitchFamily="34" charset="0"/>
            </a:endParaRPr>
          </a:p>
        </p:txBody>
      </p:sp>
      <p:cxnSp>
        <p:nvCxnSpPr>
          <p:cNvPr id="6157" name="122 Conector recto de flecha"/>
          <p:cNvCxnSpPr>
            <a:cxnSpLocks noChangeShapeType="1"/>
          </p:cNvCxnSpPr>
          <p:nvPr/>
        </p:nvCxnSpPr>
        <p:spPr bwMode="auto">
          <a:xfrm rot="16200000" flipV="1">
            <a:off x="-412750" y="3189288"/>
            <a:ext cx="4471988" cy="11112"/>
          </a:xfrm>
          <a:prstGeom prst="straightConnector1">
            <a:avLst/>
          </a:prstGeom>
          <a:noFill/>
          <a:ln w="67945" algn="ctr">
            <a:solidFill>
              <a:schemeClr val="tx1"/>
            </a:solidFill>
            <a:round/>
            <a:headEnd/>
            <a:tailEnd type="arrow" w="med" len="med"/>
          </a:ln>
        </p:spPr>
      </p:cxnSp>
      <p:sp>
        <p:nvSpPr>
          <p:cNvPr id="44" name="43 CuadroTexto"/>
          <p:cNvSpPr txBox="1">
            <a:spLocks noChangeArrowheads="1"/>
          </p:cNvSpPr>
          <p:nvPr/>
        </p:nvSpPr>
        <p:spPr bwMode="auto">
          <a:xfrm>
            <a:off x="1149350" y="3067050"/>
            <a:ext cx="735013" cy="400050"/>
          </a:xfrm>
          <a:prstGeom prst="rect">
            <a:avLst/>
          </a:prstGeom>
          <a:noFill/>
          <a:ln w="9525">
            <a:noFill/>
            <a:miter lim="800000"/>
            <a:headEnd/>
            <a:tailEnd/>
          </a:ln>
        </p:spPr>
        <p:txBody>
          <a:bodyPr>
            <a:spAutoFit/>
          </a:bodyPr>
          <a:lstStyle/>
          <a:p>
            <a:r>
              <a:rPr lang="es-MX" sz="2000" b="1" i="1" dirty="0">
                <a:solidFill>
                  <a:srgbClr val="333399"/>
                </a:solidFill>
                <a:latin typeface="Tahoma" pitchFamily="34" charset="0"/>
                <a:cs typeface="Tahoma" pitchFamily="34" charset="0"/>
              </a:rPr>
              <a:t>LBE</a:t>
            </a:r>
            <a:endParaRPr lang="es-ES" sz="2000" b="1" i="1" dirty="0">
              <a:solidFill>
                <a:srgbClr val="333399"/>
              </a:solidFill>
              <a:latin typeface="Tahoma" pitchFamily="34" charset="0"/>
              <a:cs typeface="Tahoma" pitchFamily="34" charset="0"/>
            </a:endParaRPr>
          </a:p>
        </p:txBody>
      </p:sp>
      <p:cxnSp>
        <p:nvCxnSpPr>
          <p:cNvPr id="41" name="40 Conector recto"/>
          <p:cNvCxnSpPr>
            <a:cxnSpLocks noChangeShapeType="1"/>
          </p:cNvCxnSpPr>
          <p:nvPr/>
        </p:nvCxnSpPr>
        <p:spPr bwMode="auto">
          <a:xfrm rot="10800000" flipH="1">
            <a:off x="1828800" y="3249613"/>
            <a:ext cx="5353050" cy="0"/>
          </a:xfrm>
          <a:prstGeom prst="line">
            <a:avLst/>
          </a:prstGeom>
          <a:noFill/>
          <a:ln w="31750" algn="ctr">
            <a:solidFill>
              <a:schemeClr val="tx1"/>
            </a:solidFill>
            <a:round/>
            <a:headEnd/>
            <a:tailEnd/>
          </a:ln>
        </p:spPr>
      </p:cxnSp>
      <p:sp>
        <p:nvSpPr>
          <p:cNvPr id="55" name="54 CuadroTexto"/>
          <p:cNvSpPr txBox="1">
            <a:spLocks noChangeArrowheads="1"/>
          </p:cNvSpPr>
          <p:nvPr/>
        </p:nvSpPr>
        <p:spPr bwMode="auto">
          <a:xfrm>
            <a:off x="1749425" y="3877125"/>
            <a:ext cx="3011488" cy="707886"/>
          </a:xfrm>
          <a:prstGeom prst="rect">
            <a:avLst/>
          </a:prstGeom>
          <a:noFill/>
          <a:ln w="9525">
            <a:noFill/>
            <a:miter lim="800000"/>
            <a:headEnd/>
            <a:tailEnd/>
          </a:ln>
        </p:spPr>
        <p:txBody>
          <a:bodyPr>
            <a:spAutoFit/>
          </a:bodyPr>
          <a:lstStyle/>
          <a:p>
            <a:pPr algn="ctr"/>
            <a:r>
              <a:rPr lang="es-MX" sz="2000" b="1" dirty="0" smtClean="0">
                <a:solidFill>
                  <a:srgbClr val="FFFFFF"/>
                </a:solidFill>
                <a:latin typeface="Tahoma" pitchFamily="34" charset="0"/>
                <a:cs typeface="Tahoma" pitchFamily="34" charset="0"/>
              </a:rPr>
              <a:t>Pobres</a:t>
            </a:r>
          </a:p>
          <a:p>
            <a:pPr algn="ctr"/>
            <a:r>
              <a:rPr lang="es-MX" sz="2000" b="1" dirty="0" smtClean="0">
                <a:solidFill>
                  <a:srgbClr val="FFFFFF"/>
                </a:solidFill>
                <a:latin typeface="Tahoma" pitchFamily="34" charset="0"/>
                <a:cs typeface="Tahoma" pitchFamily="34" charset="0"/>
              </a:rPr>
              <a:t>extremos</a:t>
            </a:r>
            <a:endParaRPr lang="es-ES" sz="2000" b="1" dirty="0">
              <a:solidFill>
                <a:srgbClr val="FFFFFF"/>
              </a:solidFill>
              <a:latin typeface="Tahoma" pitchFamily="34" charset="0"/>
              <a:cs typeface="Tahoma" pitchFamily="34" charset="0"/>
            </a:endParaRPr>
          </a:p>
        </p:txBody>
      </p:sp>
      <p:cxnSp>
        <p:nvCxnSpPr>
          <p:cNvPr id="58" name="18 Conector recto"/>
          <p:cNvCxnSpPr>
            <a:cxnSpLocks noChangeShapeType="1"/>
          </p:cNvCxnSpPr>
          <p:nvPr/>
        </p:nvCxnSpPr>
        <p:spPr bwMode="auto">
          <a:xfrm rot="16200000" flipH="1">
            <a:off x="4195763" y="4278313"/>
            <a:ext cx="863600" cy="0"/>
          </a:xfrm>
          <a:prstGeom prst="line">
            <a:avLst/>
          </a:prstGeom>
          <a:noFill/>
          <a:ln w="31750" algn="ctr">
            <a:solidFill>
              <a:schemeClr val="tx1"/>
            </a:solidFill>
            <a:prstDash val="dash"/>
            <a:round/>
            <a:headEnd/>
            <a:tailEnd/>
          </a:ln>
        </p:spPr>
      </p:cxnSp>
      <p:grpSp>
        <p:nvGrpSpPr>
          <p:cNvPr id="4" name="102 Grupo"/>
          <p:cNvGrpSpPr>
            <a:grpSpLocks/>
          </p:cNvGrpSpPr>
          <p:nvPr/>
        </p:nvGrpSpPr>
        <p:grpSpPr bwMode="auto">
          <a:xfrm>
            <a:off x="4360035" y="4741860"/>
            <a:ext cx="3009140" cy="492128"/>
            <a:chOff x="5126924" y="5032372"/>
            <a:chExt cx="2203250" cy="492128"/>
          </a:xfrm>
        </p:grpSpPr>
        <p:sp>
          <p:nvSpPr>
            <p:cNvPr id="6178" name="22 CuadroTexto"/>
            <p:cNvSpPr txBox="1">
              <a:spLocks noChangeArrowheads="1"/>
            </p:cNvSpPr>
            <p:nvPr/>
          </p:nvSpPr>
          <p:spPr bwMode="auto">
            <a:xfrm>
              <a:off x="6526899" y="5062538"/>
              <a:ext cx="803275" cy="461962"/>
            </a:xfrm>
            <a:prstGeom prst="rect">
              <a:avLst/>
            </a:prstGeom>
            <a:noFill/>
            <a:ln w="9525">
              <a:noFill/>
              <a:miter lim="800000"/>
              <a:headEnd/>
              <a:tailEnd/>
            </a:ln>
          </p:spPr>
          <p:txBody>
            <a:bodyPr>
              <a:spAutoFit/>
            </a:bodyPr>
            <a:lstStyle/>
            <a:p>
              <a:pPr algn="ctr"/>
              <a:r>
                <a:rPr lang="es-MX" sz="2400" dirty="0" smtClean="0">
                  <a:solidFill>
                    <a:srgbClr val="000000"/>
                  </a:solidFill>
                  <a:latin typeface="Tahoma" pitchFamily="34" charset="0"/>
                  <a:cs typeface="Tahoma" pitchFamily="34" charset="0"/>
                </a:rPr>
                <a:t>      0</a:t>
              </a:r>
              <a:endParaRPr lang="es-ES" sz="2400" dirty="0">
                <a:solidFill>
                  <a:srgbClr val="000000"/>
                </a:solidFill>
                <a:latin typeface="Tahoma" pitchFamily="34" charset="0"/>
                <a:cs typeface="Tahoma" pitchFamily="34" charset="0"/>
              </a:endParaRPr>
            </a:p>
          </p:txBody>
        </p:sp>
        <p:sp>
          <p:nvSpPr>
            <p:cNvPr id="6179" name="26 CuadroTexto"/>
            <p:cNvSpPr txBox="1">
              <a:spLocks noChangeArrowheads="1"/>
            </p:cNvSpPr>
            <p:nvPr/>
          </p:nvSpPr>
          <p:spPr bwMode="auto">
            <a:xfrm>
              <a:off x="5126924" y="5032372"/>
              <a:ext cx="255126" cy="461665"/>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3</a:t>
              </a:r>
              <a:endParaRPr lang="es-ES" sz="2400" dirty="0">
                <a:solidFill>
                  <a:srgbClr val="000000"/>
                </a:solidFill>
                <a:latin typeface="Tahoma" pitchFamily="34" charset="0"/>
                <a:cs typeface="Tahoma" pitchFamily="34" charset="0"/>
              </a:endParaRPr>
            </a:p>
          </p:txBody>
        </p:sp>
      </p:grpSp>
      <p:sp>
        <p:nvSpPr>
          <p:cNvPr id="81" name="34 CuadroTexto"/>
          <p:cNvSpPr txBox="1">
            <a:spLocks noChangeArrowheads="1"/>
          </p:cNvSpPr>
          <p:nvPr/>
        </p:nvSpPr>
        <p:spPr bwMode="auto">
          <a:xfrm>
            <a:off x="2849563" y="1765300"/>
            <a:ext cx="1908175" cy="1016000"/>
          </a:xfrm>
          <a:prstGeom prst="rect">
            <a:avLst/>
          </a:prstGeom>
          <a:noFill/>
          <a:ln w="9525">
            <a:noFill/>
            <a:miter lim="800000"/>
            <a:headEnd/>
            <a:tailEnd/>
          </a:ln>
        </p:spPr>
        <p:txBody>
          <a:bodyPr>
            <a:spAutoFit/>
          </a:bodyPr>
          <a:lstStyle/>
          <a:p>
            <a:pPr algn="ctr"/>
            <a:r>
              <a:rPr lang="es-MX" sz="2000" b="1" dirty="0">
                <a:solidFill>
                  <a:srgbClr val="000000"/>
                </a:solidFill>
                <a:latin typeface="Tahoma" pitchFamily="34" charset="0"/>
                <a:cs typeface="Tahoma" pitchFamily="34" charset="0"/>
              </a:rPr>
              <a:t>Vulnerables por carencia social</a:t>
            </a:r>
            <a:endParaRPr lang="es-ES" sz="2000" b="1" dirty="0">
              <a:solidFill>
                <a:srgbClr val="000000"/>
              </a:solidFill>
              <a:latin typeface="Tahoma" pitchFamily="34" charset="0"/>
              <a:cs typeface="Tahoma" pitchFamily="34" charset="0"/>
            </a:endParaRPr>
          </a:p>
        </p:txBody>
      </p:sp>
      <p:sp>
        <p:nvSpPr>
          <p:cNvPr id="82" name="34 CuadroTexto"/>
          <p:cNvSpPr txBox="1">
            <a:spLocks noChangeArrowheads="1"/>
          </p:cNvSpPr>
          <p:nvPr/>
        </p:nvSpPr>
        <p:spPr bwMode="auto">
          <a:xfrm>
            <a:off x="7091363" y="3465513"/>
            <a:ext cx="1908175" cy="708025"/>
          </a:xfrm>
          <a:prstGeom prst="rect">
            <a:avLst/>
          </a:prstGeom>
          <a:noFill/>
          <a:ln w="9525">
            <a:noFill/>
            <a:miter lim="800000"/>
            <a:headEnd/>
            <a:tailEnd/>
          </a:ln>
        </p:spPr>
        <p:txBody>
          <a:bodyPr>
            <a:spAutoFit/>
          </a:bodyPr>
          <a:lstStyle/>
          <a:p>
            <a:pPr algn="ctr"/>
            <a:r>
              <a:rPr lang="es-MX" sz="2000" b="1" dirty="0">
                <a:solidFill>
                  <a:srgbClr val="000000"/>
                </a:solidFill>
                <a:latin typeface="Tahoma" pitchFamily="34" charset="0"/>
                <a:cs typeface="Tahoma" pitchFamily="34" charset="0"/>
              </a:rPr>
              <a:t>Vulnerables por ingreso</a:t>
            </a:r>
            <a:endParaRPr lang="es-ES" sz="2000" b="1" dirty="0">
              <a:solidFill>
                <a:srgbClr val="000000"/>
              </a:solidFill>
              <a:latin typeface="Tahoma" pitchFamily="34" charset="0"/>
              <a:cs typeface="Tahoma" pitchFamily="34" charset="0"/>
            </a:endParaRPr>
          </a:p>
        </p:txBody>
      </p:sp>
      <p:cxnSp>
        <p:nvCxnSpPr>
          <p:cNvPr id="83" name="82 Conector recto de flecha"/>
          <p:cNvCxnSpPr>
            <a:cxnSpLocks noChangeShapeType="1"/>
          </p:cNvCxnSpPr>
          <p:nvPr/>
        </p:nvCxnSpPr>
        <p:spPr bwMode="auto">
          <a:xfrm rot="10800000">
            <a:off x="6813550" y="3848100"/>
            <a:ext cx="411163" cy="4763"/>
          </a:xfrm>
          <a:prstGeom prst="straightConnector1">
            <a:avLst/>
          </a:prstGeom>
          <a:noFill/>
          <a:ln w="38100" algn="ctr">
            <a:solidFill>
              <a:schemeClr val="tx1"/>
            </a:solidFill>
            <a:round/>
            <a:headEnd/>
            <a:tailEnd type="arrow" w="med" len="med"/>
          </a:ln>
        </p:spPr>
      </p:cxnSp>
      <p:sp>
        <p:nvSpPr>
          <p:cNvPr id="43" name="22 CuadroTexto"/>
          <p:cNvSpPr txBox="1">
            <a:spLocks noChangeArrowheads="1"/>
          </p:cNvSpPr>
          <p:nvPr/>
        </p:nvSpPr>
        <p:spPr bwMode="auto">
          <a:xfrm>
            <a:off x="2606723" y="4760652"/>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5</a:t>
            </a:r>
            <a:endParaRPr lang="es-ES" sz="2400" dirty="0">
              <a:solidFill>
                <a:srgbClr val="000000"/>
              </a:solidFill>
              <a:latin typeface="Tahoma" pitchFamily="34" charset="0"/>
              <a:cs typeface="Tahoma" pitchFamily="34" charset="0"/>
            </a:endParaRPr>
          </a:p>
        </p:txBody>
      </p:sp>
      <p:sp>
        <p:nvSpPr>
          <p:cNvPr id="45" name="22 CuadroTexto"/>
          <p:cNvSpPr txBox="1">
            <a:spLocks noChangeArrowheads="1"/>
          </p:cNvSpPr>
          <p:nvPr/>
        </p:nvSpPr>
        <p:spPr bwMode="auto">
          <a:xfrm>
            <a:off x="5229366" y="4776577"/>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2</a:t>
            </a:r>
            <a:endParaRPr lang="es-ES" sz="2400" dirty="0">
              <a:solidFill>
                <a:srgbClr val="000000"/>
              </a:solidFill>
              <a:latin typeface="Tahoma" pitchFamily="34" charset="0"/>
              <a:cs typeface="Tahoma" pitchFamily="34" charset="0"/>
            </a:endParaRPr>
          </a:p>
        </p:txBody>
      </p:sp>
      <p:sp>
        <p:nvSpPr>
          <p:cNvPr id="46" name="22 CuadroTexto"/>
          <p:cNvSpPr txBox="1">
            <a:spLocks noChangeArrowheads="1"/>
          </p:cNvSpPr>
          <p:nvPr/>
        </p:nvSpPr>
        <p:spPr bwMode="auto">
          <a:xfrm>
            <a:off x="3441497" y="4762927"/>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4</a:t>
            </a:r>
            <a:endParaRPr lang="es-ES" sz="2400" dirty="0">
              <a:solidFill>
                <a:srgbClr val="000000"/>
              </a:solidFill>
              <a:latin typeface="Tahoma" pitchFamily="34" charset="0"/>
              <a:cs typeface="Tahoma" pitchFamily="34" charset="0"/>
            </a:endParaRPr>
          </a:p>
        </p:txBody>
      </p:sp>
      <p:sp>
        <p:nvSpPr>
          <p:cNvPr id="47" name="22 CuadroTexto"/>
          <p:cNvSpPr txBox="1">
            <a:spLocks noChangeArrowheads="1"/>
          </p:cNvSpPr>
          <p:nvPr/>
        </p:nvSpPr>
        <p:spPr bwMode="auto">
          <a:xfrm>
            <a:off x="6149287" y="4774300"/>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1</a:t>
            </a:r>
            <a:endParaRPr lang="es-ES" sz="2400" dirty="0">
              <a:solidFill>
                <a:srgbClr val="000000"/>
              </a:solidFill>
              <a:latin typeface="Tahoma" pitchFamily="34" charset="0"/>
              <a:cs typeface="Tahoma" pitchFamily="34" charset="0"/>
            </a:endParaRPr>
          </a:p>
        </p:txBody>
      </p:sp>
      <p:sp>
        <p:nvSpPr>
          <p:cNvPr id="50" name="22 CuadroTexto"/>
          <p:cNvSpPr txBox="1">
            <a:spLocks noChangeArrowheads="1"/>
          </p:cNvSpPr>
          <p:nvPr/>
        </p:nvSpPr>
        <p:spPr bwMode="auto">
          <a:xfrm>
            <a:off x="1885665" y="4762928"/>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6</a:t>
            </a:r>
            <a:endParaRPr lang="es-ES" sz="2400" dirty="0">
              <a:solidFill>
                <a:srgbClr val="000000"/>
              </a:solidFill>
              <a:latin typeface="Tahoma" pitchFamily="34" charset="0"/>
              <a:cs typeface="Tahoma" pitchFamily="34" charset="0"/>
            </a:endParaRPr>
          </a:p>
        </p:txBody>
      </p:sp>
      <p:sp>
        <p:nvSpPr>
          <p:cNvPr id="51" name="34 CuadroTexto"/>
          <p:cNvSpPr txBox="1">
            <a:spLocks noChangeArrowheads="1"/>
          </p:cNvSpPr>
          <p:nvPr/>
        </p:nvSpPr>
        <p:spPr bwMode="auto">
          <a:xfrm>
            <a:off x="7275437" y="1936575"/>
            <a:ext cx="1580629" cy="830997"/>
          </a:xfrm>
          <a:prstGeom prst="rect">
            <a:avLst/>
          </a:prstGeom>
          <a:noFill/>
          <a:ln w="9525">
            <a:noFill/>
            <a:miter lim="800000"/>
            <a:headEnd/>
            <a:tailEnd/>
          </a:ln>
        </p:spPr>
        <p:txBody>
          <a:bodyPr wrap="square">
            <a:spAutoFit/>
          </a:bodyPr>
          <a:lstStyle/>
          <a:p>
            <a:pPr algn="ctr"/>
            <a:r>
              <a:rPr lang="es-MX" sz="1600" b="1" dirty="0" smtClean="0">
                <a:solidFill>
                  <a:srgbClr val="000000"/>
                </a:solidFill>
                <a:latin typeface="Tahoma" pitchFamily="34" charset="0"/>
                <a:cs typeface="Tahoma" pitchFamily="34" charset="0"/>
              </a:rPr>
              <a:t>Población no pobre y no vulnerable</a:t>
            </a:r>
          </a:p>
        </p:txBody>
      </p:sp>
      <p:cxnSp>
        <p:nvCxnSpPr>
          <p:cNvPr id="54" name="53 Conector recto de flecha"/>
          <p:cNvCxnSpPr>
            <a:cxnSpLocks noChangeShapeType="1"/>
          </p:cNvCxnSpPr>
          <p:nvPr/>
        </p:nvCxnSpPr>
        <p:spPr bwMode="auto">
          <a:xfrm rot="10800000">
            <a:off x="6952302" y="2335473"/>
            <a:ext cx="411163" cy="4763"/>
          </a:xfrm>
          <a:prstGeom prst="straightConnector1">
            <a:avLst/>
          </a:prstGeom>
          <a:noFill/>
          <a:ln w="38100" algn="ctr">
            <a:solidFill>
              <a:schemeClr val="tx1"/>
            </a:solidFill>
            <a:round/>
            <a:headEnd/>
            <a:tailEnd type="arrow" w="med" len="med"/>
          </a:ln>
        </p:spPr>
      </p:cxnSp>
      <p:sp>
        <p:nvSpPr>
          <p:cNvPr id="61" name="60 CuadroTexto"/>
          <p:cNvSpPr txBox="1">
            <a:spLocks noChangeArrowheads="1"/>
          </p:cNvSpPr>
          <p:nvPr/>
        </p:nvSpPr>
        <p:spPr bwMode="auto">
          <a:xfrm>
            <a:off x="1069739" y="3642531"/>
            <a:ext cx="735013" cy="400050"/>
          </a:xfrm>
          <a:prstGeom prst="rect">
            <a:avLst/>
          </a:prstGeom>
          <a:noFill/>
          <a:ln w="9525">
            <a:noFill/>
            <a:miter lim="800000"/>
            <a:headEnd/>
            <a:tailEnd/>
          </a:ln>
        </p:spPr>
        <p:txBody>
          <a:bodyPr>
            <a:spAutoFit/>
          </a:bodyPr>
          <a:lstStyle/>
          <a:p>
            <a:r>
              <a:rPr lang="es-MX" sz="2000" b="1" i="1" dirty="0" smtClean="0">
                <a:solidFill>
                  <a:srgbClr val="333399"/>
                </a:solidFill>
                <a:latin typeface="Tahoma" pitchFamily="34" charset="0"/>
                <a:cs typeface="Tahoma" pitchFamily="34" charset="0"/>
              </a:rPr>
              <a:t>LBM</a:t>
            </a:r>
            <a:endParaRPr lang="es-ES" sz="2000" b="1" i="1" dirty="0">
              <a:solidFill>
                <a:srgbClr val="333399"/>
              </a:solidFill>
              <a:latin typeface="Tahoma" pitchFamily="34" charset="0"/>
              <a:cs typeface="Tahoma" pitchFamily="34" charset="0"/>
            </a:endParaRPr>
          </a:p>
        </p:txBody>
      </p:sp>
      <p:grpSp>
        <p:nvGrpSpPr>
          <p:cNvPr id="5" name="38 Grupo"/>
          <p:cNvGrpSpPr>
            <a:grpSpLocks/>
          </p:cNvGrpSpPr>
          <p:nvPr/>
        </p:nvGrpSpPr>
        <p:grpSpPr bwMode="auto">
          <a:xfrm>
            <a:off x="3742942" y="2836713"/>
            <a:ext cx="3533156" cy="803275"/>
            <a:chOff x="3916147" y="3141617"/>
            <a:chExt cx="3269476" cy="802888"/>
          </a:xfrm>
        </p:grpSpPr>
        <p:sp>
          <p:nvSpPr>
            <p:cNvPr id="65" name="64 Flecha derecha"/>
            <p:cNvSpPr/>
            <p:nvPr/>
          </p:nvSpPr>
          <p:spPr bwMode="auto">
            <a:xfrm rot="20297308">
              <a:off x="4008363" y="3141617"/>
              <a:ext cx="2640057" cy="802888"/>
            </a:xfrm>
            <a:prstGeom prst="rightArrow">
              <a:avLst/>
            </a:prstGeom>
            <a:solidFill>
              <a:srgbClr val="00B050"/>
            </a:solidFill>
            <a:ln w="38100"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eaLnBrk="0" hangingPunct="0">
                <a:defRPr/>
              </a:pPr>
              <a:endParaRPr lang="es-ES" sz="2400">
                <a:solidFill>
                  <a:srgbClr val="000000"/>
                </a:solidFill>
                <a:latin typeface="Times"/>
              </a:endParaRPr>
            </a:p>
          </p:txBody>
        </p:sp>
        <p:sp>
          <p:nvSpPr>
            <p:cNvPr id="67" name="37 CuadroTexto"/>
            <p:cNvSpPr txBox="1">
              <a:spLocks noChangeArrowheads="1"/>
            </p:cNvSpPr>
            <p:nvPr/>
          </p:nvSpPr>
          <p:spPr bwMode="auto">
            <a:xfrm rot="20297910">
              <a:off x="3916147" y="3189792"/>
              <a:ext cx="3269476" cy="461443"/>
            </a:xfrm>
            <a:prstGeom prst="rect">
              <a:avLst/>
            </a:prstGeom>
            <a:noFill/>
            <a:ln w="9525">
              <a:noFill/>
              <a:miter lim="800000"/>
              <a:headEnd/>
              <a:tailEnd/>
            </a:ln>
          </p:spPr>
          <p:txBody>
            <a:bodyPr>
              <a:spAutoFit/>
            </a:bodyPr>
            <a:lstStyle/>
            <a:p>
              <a:r>
                <a:rPr lang="es-MX" sz="2400" b="1" dirty="0" smtClean="0">
                  <a:solidFill>
                    <a:srgbClr val="FFFF00"/>
                  </a:solidFill>
                  <a:latin typeface="Tahoma" pitchFamily="34" charset="0"/>
                  <a:cs typeface="Tahoma" pitchFamily="34" charset="0"/>
                </a:rPr>
                <a:t>Políticas públicas</a:t>
              </a:r>
              <a:endParaRPr lang="es-ES" sz="2400" b="1" dirty="0">
                <a:solidFill>
                  <a:srgbClr val="FFFF00"/>
                </a:solidFill>
                <a:latin typeface="Tahoma" pitchFamily="34" charset="0"/>
                <a:cs typeface="Tahoma" pitchFamily="34" charset="0"/>
              </a:endParaRPr>
            </a:p>
          </p:txBody>
        </p:sp>
      </p:grpSp>
      <p:sp>
        <p:nvSpPr>
          <p:cNvPr id="48" name="Rectangle 11"/>
          <p:cNvSpPr>
            <a:spLocks noChangeArrowheads="1"/>
          </p:cNvSpPr>
          <p:nvPr/>
        </p:nvSpPr>
        <p:spPr bwMode="auto">
          <a:xfrm rot="-5400000">
            <a:off x="-801434" y="2385941"/>
            <a:ext cx="3024188" cy="485775"/>
          </a:xfrm>
          <a:prstGeom prst="rect">
            <a:avLst/>
          </a:prstGeom>
          <a:noFill/>
          <a:ln w="9525" algn="ctr">
            <a:noFill/>
            <a:miter lim="800000"/>
            <a:headEnd/>
            <a:tailEnd/>
          </a:ln>
        </p:spPr>
        <p:txBody>
          <a:bodyPr wrap="none" lIns="0" rIns="0" anchor="ctr"/>
          <a:lstStyle/>
          <a:p>
            <a:r>
              <a:rPr lang="es-MX" sz="2800" b="1" dirty="0">
                <a:solidFill>
                  <a:srgbClr val="333399"/>
                </a:solidFill>
                <a:latin typeface="Tahoma" pitchFamily="34" charset="0"/>
                <a:cs typeface="Tahoma" pitchFamily="34" charset="0"/>
              </a:rPr>
              <a:t>Bienestar</a:t>
            </a:r>
            <a:endParaRPr lang="es-ES" sz="2800" b="1" dirty="0">
              <a:solidFill>
                <a:srgbClr val="333399"/>
              </a:solidFill>
              <a:latin typeface="Tahoma" pitchFamily="34" charset="0"/>
              <a:cs typeface="Tahoma" pitchFamily="34" charset="0"/>
            </a:endParaRPr>
          </a:p>
        </p:txBody>
      </p:sp>
      <p:sp>
        <p:nvSpPr>
          <p:cNvPr id="52" name="Rectangle 24"/>
          <p:cNvSpPr>
            <a:spLocks noChangeArrowheads="1"/>
          </p:cNvSpPr>
          <p:nvPr/>
        </p:nvSpPr>
        <p:spPr bwMode="auto">
          <a:xfrm rot="-5400000">
            <a:off x="66697" y="3077298"/>
            <a:ext cx="1878012" cy="328612"/>
          </a:xfrm>
          <a:prstGeom prst="rect">
            <a:avLst/>
          </a:prstGeom>
          <a:noFill/>
          <a:ln w="9525" algn="ctr">
            <a:noFill/>
            <a:miter lim="800000"/>
            <a:headEnd/>
            <a:tailEnd/>
          </a:ln>
        </p:spPr>
        <p:txBody>
          <a:bodyPr wrap="none" lIns="0" rIns="0" anchor="ctr"/>
          <a:lstStyle/>
          <a:p>
            <a:pPr algn="ctr"/>
            <a:r>
              <a:rPr lang="es-MX" sz="2400" b="1" dirty="0">
                <a:solidFill>
                  <a:srgbClr val="333399"/>
                </a:solidFill>
                <a:latin typeface="Tahoma" pitchFamily="34" charset="0"/>
                <a:cs typeface="Tahoma" pitchFamily="34" charset="0"/>
              </a:rPr>
              <a:t>Ingreso</a:t>
            </a:r>
            <a:endParaRPr lang="es-ES" sz="2400" b="1" dirty="0">
              <a:solidFill>
                <a:srgbClr val="333399"/>
              </a:solidFill>
              <a:latin typeface="Tahoma" pitchFamily="34" charset="0"/>
              <a:cs typeface="Tahoma" pitchFamily="34" charset="0"/>
            </a:endParaRPr>
          </a:p>
        </p:txBody>
      </p:sp>
    </p:spTree>
    <p:extLst>
      <p:ext uri="{BB962C8B-B14F-4D97-AF65-F5344CB8AC3E}">
        <p14:creationId xmlns:p14="http://schemas.microsoft.com/office/powerpoint/2010/main" val="4135594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 name="15 Rectángulo"/>
          <p:cNvSpPr>
            <a:spLocks noChangeArrowheads="1"/>
          </p:cNvSpPr>
          <p:nvPr/>
        </p:nvSpPr>
        <p:spPr bwMode="auto">
          <a:xfrm>
            <a:off x="1454648" y="3250658"/>
            <a:ext cx="4555001" cy="1428750"/>
          </a:xfrm>
          <a:prstGeom prst="rect">
            <a:avLst/>
          </a:prstGeom>
          <a:solidFill>
            <a:srgbClr val="DE6B14"/>
          </a:solidFill>
          <a:ln w="28575" algn="ctr">
            <a:solidFill>
              <a:schemeClr val="tx1"/>
            </a:solidFill>
            <a:round/>
            <a:headEnd/>
            <a:tailEnd/>
          </a:ln>
        </p:spPr>
        <p:txBody>
          <a:bodyPr/>
          <a:lstStyle/>
          <a:p>
            <a:pPr eaLnBrk="0" hangingPunct="0"/>
            <a:endParaRPr lang="es-ES" sz="2400">
              <a:solidFill>
                <a:srgbClr val="000000"/>
              </a:solidFill>
              <a:latin typeface="Times"/>
            </a:endParaRPr>
          </a:p>
        </p:txBody>
      </p:sp>
      <p:sp>
        <p:nvSpPr>
          <p:cNvPr id="49" name="15 Rectángulo"/>
          <p:cNvSpPr>
            <a:spLocks noChangeArrowheads="1"/>
          </p:cNvSpPr>
          <p:nvPr/>
        </p:nvSpPr>
        <p:spPr bwMode="auto">
          <a:xfrm>
            <a:off x="1413759" y="3265526"/>
            <a:ext cx="4629343" cy="1428750"/>
          </a:xfrm>
          <a:prstGeom prst="rect">
            <a:avLst/>
          </a:prstGeom>
          <a:solidFill>
            <a:srgbClr val="DE6B14"/>
          </a:solidFill>
          <a:ln w="28575" algn="ctr">
            <a:solidFill>
              <a:schemeClr val="tx1"/>
            </a:solidFill>
            <a:round/>
            <a:headEnd/>
            <a:tailEnd/>
          </a:ln>
        </p:spPr>
        <p:txBody>
          <a:bodyPr/>
          <a:lstStyle/>
          <a:p>
            <a:pPr eaLnBrk="0" hangingPunct="0"/>
            <a:endParaRPr lang="es-ES" sz="2400">
              <a:solidFill>
                <a:srgbClr val="000000"/>
              </a:solidFill>
              <a:latin typeface="Times"/>
            </a:endParaRPr>
          </a:p>
        </p:txBody>
      </p:sp>
      <p:grpSp>
        <p:nvGrpSpPr>
          <p:cNvPr id="2" name="32 Grupo"/>
          <p:cNvGrpSpPr>
            <a:grpSpLocks/>
          </p:cNvGrpSpPr>
          <p:nvPr/>
        </p:nvGrpSpPr>
        <p:grpSpPr bwMode="auto">
          <a:xfrm>
            <a:off x="1449563" y="3264662"/>
            <a:ext cx="4560887" cy="1419225"/>
            <a:chOff x="2554288" y="4602163"/>
            <a:chExt cx="4560887" cy="1418877"/>
          </a:xfrm>
          <a:solidFill>
            <a:srgbClr val="DE9832"/>
          </a:solidFill>
        </p:grpSpPr>
        <p:sp>
          <p:nvSpPr>
            <p:cNvPr id="6182" name="15 Rectángulo"/>
            <p:cNvSpPr>
              <a:spLocks noChangeArrowheads="1"/>
            </p:cNvSpPr>
            <p:nvPr/>
          </p:nvSpPr>
          <p:spPr bwMode="auto">
            <a:xfrm>
              <a:off x="5375196" y="4602163"/>
              <a:ext cx="1739282" cy="1418877"/>
            </a:xfrm>
            <a:prstGeom prst="rect">
              <a:avLst/>
            </a:prstGeom>
            <a:grpFill/>
            <a:ln w="28575" algn="ctr">
              <a:noFill/>
              <a:round/>
              <a:headEnd/>
              <a:tailEnd/>
            </a:ln>
          </p:spPr>
          <p:txBody>
            <a:bodyPr/>
            <a:lstStyle/>
            <a:p>
              <a:endParaRPr lang="es-ES" sz="2400">
                <a:solidFill>
                  <a:srgbClr val="000000"/>
                </a:solidFill>
                <a:latin typeface="Times"/>
              </a:endParaRPr>
            </a:p>
          </p:txBody>
        </p:sp>
        <p:sp>
          <p:nvSpPr>
            <p:cNvPr id="6183" name="15 Rectángulo"/>
            <p:cNvSpPr>
              <a:spLocks noChangeArrowheads="1"/>
            </p:cNvSpPr>
            <p:nvPr/>
          </p:nvSpPr>
          <p:spPr bwMode="auto">
            <a:xfrm>
              <a:off x="2554288" y="4615986"/>
              <a:ext cx="4560887" cy="557561"/>
            </a:xfrm>
            <a:prstGeom prst="rect">
              <a:avLst/>
            </a:prstGeom>
            <a:grpFill/>
            <a:ln w="28575" algn="ctr">
              <a:noFill/>
              <a:round/>
              <a:headEnd/>
              <a:tailEnd/>
            </a:ln>
          </p:spPr>
          <p:txBody>
            <a:bodyPr/>
            <a:lstStyle/>
            <a:p>
              <a:endParaRPr lang="es-ES" sz="2400">
                <a:solidFill>
                  <a:srgbClr val="000000"/>
                </a:solidFill>
                <a:latin typeface="Times"/>
              </a:endParaRPr>
            </a:p>
          </p:txBody>
        </p:sp>
      </p:grpSp>
      <p:sp>
        <p:nvSpPr>
          <p:cNvPr id="76" name="29 Rectángulo"/>
          <p:cNvSpPr>
            <a:spLocks noChangeArrowheads="1"/>
          </p:cNvSpPr>
          <p:nvPr/>
        </p:nvSpPr>
        <p:spPr bwMode="auto">
          <a:xfrm>
            <a:off x="6019561" y="1586969"/>
            <a:ext cx="781050" cy="1642006"/>
          </a:xfrm>
          <a:prstGeom prst="rect">
            <a:avLst/>
          </a:prstGeom>
          <a:solidFill>
            <a:srgbClr val="00B050"/>
          </a:solidFill>
          <a:ln w="28575" algn="ctr">
            <a:solidFill>
              <a:schemeClr val="tx1"/>
            </a:solidFill>
            <a:round/>
            <a:headEnd/>
            <a:tailEnd/>
          </a:ln>
        </p:spPr>
        <p:txBody>
          <a:bodyPr/>
          <a:lstStyle/>
          <a:p>
            <a:pPr eaLnBrk="0" hangingPunct="0">
              <a:defRPr/>
            </a:pPr>
            <a:endParaRPr lang="es-ES" sz="2400">
              <a:solidFill>
                <a:srgbClr val="000000"/>
              </a:solidFill>
              <a:latin typeface="Times"/>
            </a:endParaRPr>
          </a:p>
        </p:txBody>
      </p:sp>
      <p:sp>
        <p:nvSpPr>
          <p:cNvPr id="59" name="58 Rectángulo"/>
          <p:cNvSpPr>
            <a:spLocks noChangeArrowheads="1"/>
          </p:cNvSpPr>
          <p:nvPr/>
        </p:nvSpPr>
        <p:spPr bwMode="auto">
          <a:xfrm>
            <a:off x="1458325" y="3813175"/>
            <a:ext cx="2800350" cy="863600"/>
          </a:xfrm>
          <a:prstGeom prst="rect">
            <a:avLst/>
          </a:prstGeom>
          <a:solidFill>
            <a:srgbClr val="8B1F17"/>
          </a:solidFill>
          <a:ln w="9525" algn="ctr">
            <a:solidFill>
              <a:schemeClr val="tx1"/>
            </a:solidFill>
            <a:prstDash val="dash"/>
            <a:round/>
            <a:headEnd/>
            <a:tailEnd/>
          </a:ln>
        </p:spPr>
        <p:txBody>
          <a:bodyPr/>
          <a:lstStyle/>
          <a:p>
            <a:pPr eaLnBrk="0" hangingPunct="0"/>
            <a:endParaRPr lang="es-ES" sz="2400">
              <a:solidFill>
                <a:srgbClr val="000000"/>
              </a:solidFill>
              <a:latin typeface="Times"/>
            </a:endParaRPr>
          </a:p>
        </p:txBody>
      </p:sp>
      <p:cxnSp>
        <p:nvCxnSpPr>
          <p:cNvPr id="6151" name="134 Conector recto de flecha"/>
          <p:cNvCxnSpPr>
            <a:cxnSpLocks noChangeShapeType="1"/>
          </p:cNvCxnSpPr>
          <p:nvPr/>
        </p:nvCxnSpPr>
        <p:spPr bwMode="auto">
          <a:xfrm rot="10800000">
            <a:off x="667750" y="4705350"/>
            <a:ext cx="6156325" cy="1588"/>
          </a:xfrm>
          <a:prstGeom prst="straightConnector1">
            <a:avLst/>
          </a:prstGeom>
          <a:noFill/>
          <a:ln w="79375" algn="ctr">
            <a:solidFill>
              <a:schemeClr val="tx1"/>
            </a:solidFill>
            <a:round/>
            <a:headEnd/>
            <a:tailEnd type="arrow" w="med" len="med"/>
          </a:ln>
        </p:spPr>
      </p:cxnSp>
      <p:sp>
        <p:nvSpPr>
          <p:cNvPr id="6152" name="9 Rectángulo"/>
          <p:cNvSpPr>
            <a:spLocks noChangeArrowheads="1"/>
          </p:cNvSpPr>
          <p:nvPr/>
        </p:nvSpPr>
        <p:spPr bwMode="auto">
          <a:xfrm>
            <a:off x="1437688" y="1560513"/>
            <a:ext cx="5353050" cy="3155950"/>
          </a:xfrm>
          <a:prstGeom prst="rect">
            <a:avLst/>
          </a:prstGeom>
          <a:noFill/>
          <a:ln w="82550" algn="ctr">
            <a:solidFill>
              <a:schemeClr val="tx1"/>
            </a:solidFill>
            <a:round/>
            <a:headEnd/>
            <a:tailEnd/>
          </a:ln>
        </p:spPr>
        <p:txBody>
          <a:bodyPr/>
          <a:lstStyle/>
          <a:p>
            <a:pPr eaLnBrk="0" hangingPunct="0"/>
            <a:endParaRPr lang="es-ES" sz="2400">
              <a:solidFill>
                <a:srgbClr val="000000"/>
              </a:solidFill>
              <a:latin typeface="Times"/>
            </a:endParaRPr>
          </a:p>
        </p:txBody>
      </p:sp>
      <p:sp>
        <p:nvSpPr>
          <p:cNvPr id="6153" name="Rectangle 8"/>
          <p:cNvSpPr>
            <a:spLocks noChangeArrowheads="1"/>
          </p:cNvSpPr>
          <p:nvPr/>
        </p:nvSpPr>
        <p:spPr bwMode="auto">
          <a:xfrm>
            <a:off x="2318750" y="5737088"/>
            <a:ext cx="4029075" cy="306387"/>
          </a:xfrm>
          <a:prstGeom prst="rect">
            <a:avLst/>
          </a:prstGeom>
          <a:noFill/>
          <a:ln w="9525" algn="ctr">
            <a:noFill/>
            <a:miter lim="800000"/>
            <a:headEnd/>
            <a:tailEnd/>
          </a:ln>
        </p:spPr>
        <p:txBody>
          <a:bodyPr wrap="none" lIns="0" rIns="0" anchor="ctr"/>
          <a:lstStyle/>
          <a:p>
            <a:pPr algn="ctr"/>
            <a:r>
              <a:rPr lang="es-MX" sz="2800" b="1" dirty="0">
                <a:solidFill>
                  <a:srgbClr val="333399"/>
                </a:solidFill>
                <a:latin typeface="Tahoma" pitchFamily="34" charset="0"/>
                <a:cs typeface="Tahoma" pitchFamily="34" charset="0"/>
              </a:rPr>
              <a:t>Derechos </a:t>
            </a:r>
            <a:r>
              <a:rPr lang="es-MX" sz="2800" b="1" dirty="0" smtClean="0">
                <a:solidFill>
                  <a:srgbClr val="333399"/>
                </a:solidFill>
                <a:latin typeface="Tahoma" pitchFamily="34" charset="0"/>
                <a:cs typeface="Tahoma" pitchFamily="34" charset="0"/>
              </a:rPr>
              <a:t>sociales</a:t>
            </a:r>
            <a:r>
              <a:rPr lang="es-MX" sz="2200" b="1" dirty="0" smtClean="0">
                <a:solidFill>
                  <a:srgbClr val="333399"/>
                </a:solidFill>
                <a:latin typeface="Tahoma" pitchFamily="34" charset="0"/>
                <a:cs typeface="Tahoma" pitchFamily="34" charset="0"/>
              </a:rPr>
              <a:t> </a:t>
            </a:r>
            <a:endParaRPr lang="es-ES" sz="2200" b="1" dirty="0">
              <a:solidFill>
                <a:srgbClr val="333399"/>
              </a:solidFill>
              <a:latin typeface="Tahoma" pitchFamily="34" charset="0"/>
              <a:cs typeface="Tahoma" pitchFamily="34" charset="0"/>
            </a:endParaRPr>
          </a:p>
        </p:txBody>
      </p:sp>
      <p:sp>
        <p:nvSpPr>
          <p:cNvPr id="6154" name="Rectangle 25"/>
          <p:cNvSpPr>
            <a:spLocks noChangeArrowheads="1"/>
          </p:cNvSpPr>
          <p:nvPr/>
        </p:nvSpPr>
        <p:spPr bwMode="auto">
          <a:xfrm rot="-5400000">
            <a:off x="4039600" y="4697276"/>
            <a:ext cx="369887" cy="1592262"/>
          </a:xfrm>
          <a:prstGeom prst="rect">
            <a:avLst/>
          </a:prstGeom>
          <a:noFill/>
          <a:ln w="9525" algn="ctr">
            <a:noFill/>
            <a:miter lim="800000"/>
            <a:headEnd/>
            <a:tailEnd/>
          </a:ln>
        </p:spPr>
        <p:txBody>
          <a:bodyPr vert="eaVert" wrap="none" lIns="0" rIns="0">
            <a:spAutoFit/>
          </a:bodyPr>
          <a:lstStyle/>
          <a:p>
            <a:pPr algn="ctr"/>
            <a:r>
              <a:rPr lang="es-MX" sz="2400" b="1" dirty="0">
                <a:solidFill>
                  <a:srgbClr val="333399"/>
                </a:solidFill>
                <a:latin typeface="Tahoma" pitchFamily="34" charset="0"/>
                <a:cs typeface="Tahoma" pitchFamily="34" charset="0"/>
              </a:rPr>
              <a:t>Carencias</a:t>
            </a:r>
            <a:endParaRPr lang="es-ES" sz="2400" b="1" dirty="0">
              <a:solidFill>
                <a:srgbClr val="333399"/>
              </a:solidFill>
              <a:latin typeface="Tahoma" pitchFamily="34" charset="0"/>
              <a:cs typeface="Tahoma" pitchFamily="34" charset="0"/>
            </a:endParaRPr>
          </a:p>
        </p:txBody>
      </p:sp>
      <p:cxnSp>
        <p:nvCxnSpPr>
          <p:cNvPr id="6157" name="122 Conector recto de flecha"/>
          <p:cNvCxnSpPr>
            <a:cxnSpLocks noChangeShapeType="1"/>
          </p:cNvCxnSpPr>
          <p:nvPr/>
        </p:nvCxnSpPr>
        <p:spPr bwMode="auto">
          <a:xfrm rot="16200000" flipV="1">
            <a:off x="-828376" y="3165537"/>
            <a:ext cx="4471988" cy="11112"/>
          </a:xfrm>
          <a:prstGeom prst="straightConnector1">
            <a:avLst/>
          </a:prstGeom>
          <a:noFill/>
          <a:ln w="67945" algn="ctr">
            <a:solidFill>
              <a:schemeClr val="tx1"/>
            </a:solidFill>
            <a:round/>
            <a:headEnd/>
            <a:tailEnd type="arrow" w="med" len="med"/>
          </a:ln>
        </p:spPr>
      </p:cxnSp>
      <p:sp>
        <p:nvSpPr>
          <p:cNvPr id="44" name="43 CuadroTexto"/>
          <p:cNvSpPr txBox="1">
            <a:spLocks noChangeArrowheads="1"/>
          </p:cNvSpPr>
          <p:nvPr/>
        </p:nvSpPr>
        <p:spPr bwMode="auto">
          <a:xfrm>
            <a:off x="769350" y="3067050"/>
            <a:ext cx="735013" cy="369332"/>
          </a:xfrm>
          <a:prstGeom prst="rect">
            <a:avLst/>
          </a:prstGeom>
          <a:noFill/>
          <a:ln w="9525">
            <a:noFill/>
            <a:miter lim="800000"/>
            <a:headEnd/>
            <a:tailEnd/>
          </a:ln>
        </p:spPr>
        <p:txBody>
          <a:bodyPr>
            <a:spAutoFit/>
          </a:bodyPr>
          <a:lstStyle/>
          <a:p>
            <a:r>
              <a:rPr lang="es-MX" b="1" i="1" dirty="0">
                <a:solidFill>
                  <a:srgbClr val="333399"/>
                </a:solidFill>
                <a:latin typeface="Tahoma" pitchFamily="34" charset="0"/>
                <a:cs typeface="Tahoma" pitchFamily="34" charset="0"/>
              </a:rPr>
              <a:t>LBE</a:t>
            </a:r>
            <a:endParaRPr lang="es-ES" b="1" i="1" dirty="0">
              <a:solidFill>
                <a:srgbClr val="333399"/>
              </a:solidFill>
              <a:latin typeface="Tahoma" pitchFamily="34" charset="0"/>
              <a:cs typeface="Tahoma" pitchFamily="34" charset="0"/>
            </a:endParaRPr>
          </a:p>
        </p:txBody>
      </p:sp>
      <p:cxnSp>
        <p:nvCxnSpPr>
          <p:cNvPr id="58" name="18 Conector recto"/>
          <p:cNvCxnSpPr>
            <a:cxnSpLocks noChangeShapeType="1"/>
          </p:cNvCxnSpPr>
          <p:nvPr/>
        </p:nvCxnSpPr>
        <p:spPr bwMode="auto">
          <a:xfrm rot="16200000" flipH="1">
            <a:off x="3815763" y="4278313"/>
            <a:ext cx="863600" cy="0"/>
          </a:xfrm>
          <a:prstGeom prst="line">
            <a:avLst/>
          </a:prstGeom>
          <a:noFill/>
          <a:ln w="31750" algn="ctr">
            <a:solidFill>
              <a:schemeClr val="tx1"/>
            </a:solidFill>
            <a:prstDash val="dash"/>
            <a:round/>
            <a:headEnd/>
            <a:tailEnd/>
          </a:ln>
        </p:spPr>
      </p:cxnSp>
      <p:grpSp>
        <p:nvGrpSpPr>
          <p:cNvPr id="3" name="102 Grupo"/>
          <p:cNvGrpSpPr>
            <a:grpSpLocks/>
          </p:cNvGrpSpPr>
          <p:nvPr/>
        </p:nvGrpSpPr>
        <p:grpSpPr bwMode="auto">
          <a:xfrm>
            <a:off x="3980035" y="4741860"/>
            <a:ext cx="3009140" cy="492128"/>
            <a:chOff x="5126924" y="5032372"/>
            <a:chExt cx="2203250" cy="492128"/>
          </a:xfrm>
        </p:grpSpPr>
        <p:sp>
          <p:nvSpPr>
            <p:cNvPr id="6178" name="22 CuadroTexto"/>
            <p:cNvSpPr txBox="1">
              <a:spLocks noChangeArrowheads="1"/>
            </p:cNvSpPr>
            <p:nvPr/>
          </p:nvSpPr>
          <p:spPr bwMode="auto">
            <a:xfrm>
              <a:off x="6526899" y="5062538"/>
              <a:ext cx="803275" cy="461962"/>
            </a:xfrm>
            <a:prstGeom prst="rect">
              <a:avLst/>
            </a:prstGeom>
            <a:noFill/>
            <a:ln w="9525">
              <a:noFill/>
              <a:miter lim="800000"/>
              <a:headEnd/>
              <a:tailEnd/>
            </a:ln>
          </p:spPr>
          <p:txBody>
            <a:bodyPr>
              <a:spAutoFit/>
            </a:bodyPr>
            <a:lstStyle/>
            <a:p>
              <a:pPr algn="ctr"/>
              <a:r>
                <a:rPr lang="es-MX" sz="2400" dirty="0" smtClean="0">
                  <a:solidFill>
                    <a:srgbClr val="000000"/>
                  </a:solidFill>
                  <a:latin typeface="Tahoma" pitchFamily="34" charset="0"/>
                  <a:cs typeface="Tahoma" pitchFamily="34" charset="0"/>
                </a:rPr>
                <a:t>      0</a:t>
              </a:r>
              <a:endParaRPr lang="es-ES" sz="2400" dirty="0">
                <a:solidFill>
                  <a:srgbClr val="000000"/>
                </a:solidFill>
                <a:latin typeface="Tahoma" pitchFamily="34" charset="0"/>
                <a:cs typeface="Tahoma" pitchFamily="34" charset="0"/>
              </a:endParaRPr>
            </a:p>
          </p:txBody>
        </p:sp>
        <p:sp>
          <p:nvSpPr>
            <p:cNvPr id="6179" name="26 CuadroTexto"/>
            <p:cNvSpPr txBox="1">
              <a:spLocks noChangeArrowheads="1"/>
            </p:cNvSpPr>
            <p:nvPr/>
          </p:nvSpPr>
          <p:spPr bwMode="auto">
            <a:xfrm>
              <a:off x="5126924" y="5032372"/>
              <a:ext cx="255126" cy="461665"/>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3</a:t>
              </a:r>
              <a:endParaRPr lang="es-ES" sz="2400" dirty="0">
                <a:solidFill>
                  <a:srgbClr val="000000"/>
                </a:solidFill>
                <a:latin typeface="Tahoma" pitchFamily="34" charset="0"/>
                <a:cs typeface="Tahoma" pitchFamily="34" charset="0"/>
              </a:endParaRPr>
            </a:p>
          </p:txBody>
        </p:sp>
      </p:grpSp>
      <p:sp>
        <p:nvSpPr>
          <p:cNvPr id="81" name="34 CuadroTexto"/>
          <p:cNvSpPr txBox="1">
            <a:spLocks noChangeArrowheads="1"/>
          </p:cNvSpPr>
          <p:nvPr/>
        </p:nvSpPr>
        <p:spPr bwMode="auto">
          <a:xfrm>
            <a:off x="1828811" y="1765300"/>
            <a:ext cx="3800104" cy="984885"/>
          </a:xfrm>
          <a:prstGeom prst="rect">
            <a:avLst/>
          </a:prstGeom>
          <a:noFill/>
          <a:ln w="9525">
            <a:noFill/>
            <a:miter lim="800000"/>
            <a:headEnd/>
            <a:tailEnd/>
          </a:ln>
        </p:spPr>
        <p:txBody>
          <a:bodyPr wrap="square">
            <a:spAutoFit/>
          </a:bodyPr>
          <a:lstStyle/>
          <a:p>
            <a:pPr algn="ctr"/>
            <a:r>
              <a:rPr lang="es-MX" sz="1600" b="1" dirty="0">
                <a:solidFill>
                  <a:srgbClr val="000000"/>
                </a:solidFill>
                <a:latin typeface="Tahoma" pitchFamily="34" charset="0"/>
                <a:cs typeface="Tahoma" pitchFamily="34" charset="0"/>
              </a:rPr>
              <a:t>Vulnerables por carencia </a:t>
            </a:r>
            <a:r>
              <a:rPr lang="es-MX" sz="1600" b="1" dirty="0" smtClean="0">
                <a:solidFill>
                  <a:srgbClr val="000000"/>
                </a:solidFill>
                <a:latin typeface="Tahoma" pitchFamily="34" charset="0"/>
                <a:cs typeface="Tahoma" pitchFamily="34" charset="0"/>
              </a:rPr>
              <a:t>social</a:t>
            </a:r>
          </a:p>
          <a:p>
            <a:pPr algn="ctr"/>
            <a:r>
              <a:rPr lang="es-MX" sz="1400" b="1" dirty="0" smtClean="0">
                <a:solidFill>
                  <a:srgbClr val="000000"/>
                </a:solidFill>
                <a:latin typeface="Tahoma" pitchFamily="34" charset="0"/>
                <a:cs typeface="Tahoma" pitchFamily="34" charset="0"/>
              </a:rPr>
              <a:t>32.3millones</a:t>
            </a:r>
          </a:p>
          <a:p>
            <a:pPr algn="ctr"/>
            <a:r>
              <a:rPr lang="es-MX" sz="1400" b="1" dirty="0" smtClean="0">
                <a:solidFill>
                  <a:srgbClr val="000000"/>
                </a:solidFill>
                <a:latin typeface="Tahoma" pitchFamily="34" charset="0"/>
                <a:cs typeface="Tahoma" pitchFamily="34" charset="0"/>
              </a:rPr>
              <a:t>28.7%</a:t>
            </a:r>
          </a:p>
          <a:p>
            <a:pPr algn="ctr"/>
            <a:r>
              <a:rPr lang="es-MX" sz="1400" b="1" dirty="0" smtClean="0">
                <a:solidFill>
                  <a:srgbClr val="000000"/>
                </a:solidFill>
                <a:latin typeface="Tahoma" pitchFamily="34" charset="0"/>
                <a:cs typeface="Tahoma" pitchFamily="34" charset="0"/>
              </a:rPr>
              <a:t>1.9 carencias promedio</a:t>
            </a:r>
            <a:endParaRPr lang="es-ES" sz="1400" b="1" dirty="0">
              <a:solidFill>
                <a:srgbClr val="000000"/>
              </a:solidFill>
              <a:latin typeface="Tahoma" pitchFamily="34" charset="0"/>
              <a:cs typeface="Tahoma" pitchFamily="34" charset="0"/>
            </a:endParaRPr>
          </a:p>
        </p:txBody>
      </p:sp>
      <p:sp>
        <p:nvSpPr>
          <p:cNvPr id="82" name="34 CuadroTexto"/>
          <p:cNvSpPr txBox="1">
            <a:spLocks noChangeArrowheads="1"/>
          </p:cNvSpPr>
          <p:nvPr/>
        </p:nvSpPr>
        <p:spPr bwMode="auto">
          <a:xfrm>
            <a:off x="6794488" y="3572388"/>
            <a:ext cx="1908175" cy="1015663"/>
          </a:xfrm>
          <a:prstGeom prst="rect">
            <a:avLst/>
          </a:prstGeom>
          <a:noFill/>
          <a:ln w="9525">
            <a:noFill/>
            <a:miter lim="800000"/>
            <a:headEnd/>
            <a:tailEnd/>
          </a:ln>
        </p:spPr>
        <p:txBody>
          <a:bodyPr>
            <a:spAutoFit/>
          </a:bodyPr>
          <a:lstStyle/>
          <a:p>
            <a:pPr algn="ctr"/>
            <a:r>
              <a:rPr lang="es-MX" sz="1600" b="1" dirty="0">
                <a:solidFill>
                  <a:srgbClr val="000000"/>
                </a:solidFill>
                <a:latin typeface="Tahoma" pitchFamily="34" charset="0"/>
                <a:cs typeface="Tahoma" pitchFamily="34" charset="0"/>
              </a:rPr>
              <a:t>Vulnerables por </a:t>
            </a:r>
            <a:r>
              <a:rPr lang="es-MX" sz="1600" b="1" dirty="0" smtClean="0">
                <a:solidFill>
                  <a:srgbClr val="000000"/>
                </a:solidFill>
                <a:latin typeface="Tahoma" pitchFamily="34" charset="0"/>
                <a:cs typeface="Tahoma" pitchFamily="34" charset="0"/>
              </a:rPr>
              <a:t>ingreso</a:t>
            </a:r>
          </a:p>
          <a:p>
            <a:pPr algn="ctr"/>
            <a:r>
              <a:rPr lang="es-MX" sz="1400" b="1" dirty="0" smtClean="0">
                <a:solidFill>
                  <a:srgbClr val="000000"/>
                </a:solidFill>
                <a:latin typeface="Tahoma" pitchFamily="34" charset="0"/>
                <a:cs typeface="Tahoma" pitchFamily="34" charset="0"/>
              </a:rPr>
              <a:t>6.5 millones</a:t>
            </a:r>
          </a:p>
          <a:p>
            <a:pPr algn="ctr"/>
            <a:r>
              <a:rPr lang="es-MX" sz="1400" b="1" dirty="0" smtClean="0">
                <a:solidFill>
                  <a:srgbClr val="000000"/>
                </a:solidFill>
                <a:latin typeface="Tahoma" pitchFamily="34" charset="0"/>
                <a:cs typeface="Tahoma" pitchFamily="34" charset="0"/>
              </a:rPr>
              <a:t>5.8%</a:t>
            </a:r>
            <a:endParaRPr lang="es-ES" sz="1400" b="1" dirty="0">
              <a:solidFill>
                <a:srgbClr val="000000"/>
              </a:solidFill>
              <a:latin typeface="Tahoma" pitchFamily="34" charset="0"/>
              <a:cs typeface="Tahoma" pitchFamily="34" charset="0"/>
            </a:endParaRPr>
          </a:p>
        </p:txBody>
      </p:sp>
      <p:cxnSp>
        <p:nvCxnSpPr>
          <p:cNvPr id="83" name="82 Conector recto de flecha"/>
          <p:cNvCxnSpPr>
            <a:cxnSpLocks noChangeShapeType="1"/>
          </p:cNvCxnSpPr>
          <p:nvPr/>
        </p:nvCxnSpPr>
        <p:spPr bwMode="auto">
          <a:xfrm rot="10800000">
            <a:off x="6540425" y="3954975"/>
            <a:ext cx="411163" cy="4763"/>
          </a:xfrm>
          <a:prstGeom prst="straightConnector1">
            <a:avLst/>
          </a:prstGeom>
          <a:noFill/>
          <a:ln w="38100" algn="ctr">
            <a:solidFill>
              <a:schemeClr val="tx1"/>
            </a:solidFill>
            <a:round/>
            <a:headEnd/>
            <a:tailEnd type="arrow" w="med" len="med"/>
          </a:ln>
        </p:spPr>
      </p:cxnSp>
      <p:sp>
        <p:nvSpPr>
          <p:cNvPr id="43" name="22 CuadroTexto"/>
          <p:cNvSpPr txBox="1">
            <a:spLocks noChangeArrowheads="1"/>
          </p:cNvSpPr>
          <p:nvPr/>
        </p:nvSpPr>
        <p:spPr bwMode="auto">
          <a:xfrm>
            <a:off x="2226723" y="4760652"/>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5</a:t>
            </a:r>
            <a:endParaRPr lang="es-ES" sz="2400" dirty="0">
              <a:solidFill>
                <a:srgbClr val="000000"/>
              </a:solidFill>
              <a:latin typeface="Tahoma" pitchFamily="34" charset="0"/>
              <a:cs typeface="Tahoma" pitchFamily="34" charset="0"/>
            </a:endParaRPr>
          </a:p>
        </p:txBody>
      </p:sp>
      <p:sp>
        <p:nvSpPr>
          <p:cNvPr id="45" name="22 CuadroTexto"/>
          <p:cNvSpPr txBox="1">
            <a:spLocks noChangeArrowheads="1"/>
          </p:cNvSpPr>
          <p:nvPr/>
        </p:nvSpPr>
        <p:spPr bwMode="auto">
          <a:xfrm>
            <a:off x="4849366" y="4776577"/>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2</a:t>
            </a:r>
            <a:endParaRPr lang="es-ES" sz="2400" dirty="0">
              <a:solidFill>
                <a:srgbClr val="000000"/>
              </a:solidFill>
              <a:latin typeface="Tahoma" pitchFamily="34" charset="0"/>
              <a:cs typeface="Tahoma" pitchFamily="34" charset="0"/>
            </a:endParaRPr>
          </a:p>
        </p:txBody>
      </p:sp>
      <p:sp>
        <p:nvSpPr>
          <p:cNvPr id="46" name="22 CuadroTexto"/>
          <p:cNvSpPr txBox="1">
            <a:spLocks noChangeArrowheads="1"/>
          </p:cNvSpPr>
          <p:nvPr/>
        </p:nvSpPr>
        <p:spPr bwMode="auto">
          <a:xfrm>
            <a:off x="3061497" y="4762927"/>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4</a:t>
            </a:r>
            <a:endParaRPr lang="es-ES" sz="2400" dirty="0">
              <a:solidFill>
                <a:srgbClr val="000000"/>
              </a:solidFill>
              <a:latin typeface="Tahoma" pitchFamily="34" charset="0"/>
              <a:cs typeface="Tahoma" pitchFamily="34" charset="0"/>
            </a:endParaRPr>
          </a:p>
        </p:txBody>
      </p:sp>
      <p:sp>
        <p:nvSpPr>
          <p:cNvPr id="47" name="22 CuadroTexto"/>
          <p:cNvSpPr txBox="1">
            <a:spLocks noChangeArrowheads="1"/>
          </p:cNvSpPr>
          <p:nvPr/>
        </p:nvSpPr>
        <p:spPr bwMode="auto">
          <a:xfrm>
            <a:off x="5769287" y="4774300"/>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1</a:t>
            </a:r>
            <a:endParaRPr lang="es-ES" sz="2400" dirty="0">
              <a:solidFill>
                <a:srgbClr val="000000"/>
              </a:solidFill>
              <a:latin typeface="Tahoma" pitchFamily="34" charset="0"/>
              <a:cs typeface="Tahoma" pitchFamily="34" charset="0"/>
            </a:endParaRPr>
          </a:p>
        </p:txBody>
      </p:sp>
      <p:sp>
        <p:nvSpPr>
          <p:cNvPr id="50" name="22 CuadroTexto"/>
          <p:cNvSpPr txBox="1">
            <a:spLocks noChangeArrowheads="1"/>
          </p:cNvSpPr>
          <p:nvPr/>
        </p:nvSpPr>
        <p:spPr bwMode="auto">
          <a:xfrm>
            <a:off x="1505665" y="4762928"/>
            <a:ext cx="409434" cy="461962"/>
          </a:xfrm>
          <a:prstGeom prst="rect">
            <a:avLst/>
          </a:prstGeom>
          <a:noFill/>
          <a:ln w="9525">
            <a:noFill/>
            <a:miter lim="800000"/>
            <a:headEnd/>
            <a:tailEnd/>
          </a:ln>
        </p:spPr>
        <p:txBody>
          <a:bodyPr wrap="square">
            <a:spAutoFit/>
          </a:bodyPr>
          <a:lstStyle/>
          <a:p>
            <a:pPr algn="ctr"/>
            <a:r>
              <a:rPr lang="es-MX" sz="2400" dirty="0" smtClean="0">
                <a:solidFill>
                  <a:srgbClr val="000000"/>
                </a:solidFill>
                <a:latin typeface="Tahoma" pitchFamily="34" charset="0"/>
                <a:cs typeface="Tahoma" pitchFamily="34" charset="0"/>
              </a:rPr>
              <a:t>6</a:t>
            </a:r>
            <a:endParaRPr lang="es-ES" sz="2400" dirty="0">
              <a:solidFill>
                <a:srgbClr val="000000"/>
              </a:solidFill>
              <a:latin typeface="Tahoma" pitchFamily="34" charset="0"/>
              <a:cs typeface="Tahoma" pitchFamily="34" charset="0"/>
            </a:endParaRPr>
          </a:p>
        </p:txBody>
      </p:sp>
      <p:sp>
        <p:nvSpPr>
          <p:cNvPr id="51" name="34 CuadroTexto"/>
          <p:cNvSpPr txBox="1">
            <a:spLocks noChangeArrowheads="1"/>
          </p:cNvSpPr>
          <p:nvPr/>
        </p:nvSpPr>
        <p:spPr bwMode="auto">
          <a:xfrm>
            <a:off x="6895437" y="1675325"/>
            <a:ext cx="1868563" cy="1538883"/>
          </a:xfrm>
          <a:prstGeom prst="rect">
            <a:avLst/>
          </a:prstGeom>
          <a:noFill/>
          <a:ln w="9525">
            <a:noFill/>
            <a:miter lim="800000"/>
            <a:headEnd/>
            <a:tailEnd/>
          </a:ln>
        </p:spPr>
        <p:txBody>
          <a:bodyPr wrap="square">
            <a:spAutoFit/>
          </a:bodyPr>
          <a:lstStyle/>
          <a:p>
            <a:pPr algn="ctr"/>
            <a:r>
              <a:rPr lang="es-MX" sz="1600" b="1" dirty="0" smtClean="0">
                <a:solidFill>
                  <a:srgbClr val="000000"/>
                </a:solidFill>
                <a:latin typeface="Tahoma" pitchFamily="34" charset="0"/>
                <a:cs typeface="Tahoma" pitchFamily="34" charset="0"/>
              </a:rPr>
              <a:t>Población no pobre y no vulnerable</a:t>
            </a:r>
          </a:p>
          <a:p>
            <a:pPr algn="ctr"/>
            <a:r>
              <a:rPr lang="es-MX" sz="1400" b="1" dirty="0" smtClean="0">
                <a:solidFill>
                  <a:srgbClr val="000000"/>
                </a:solidFill>
                <a:latin typeface="Tahoma" pitchFamily="34" charset="0"/>
                <a:cs typeface="Tahoma" pitchFamily="34" charset="0"/>
              </a:rPr>
              <a:t>21.8 millones</a:t>
            </a:r>
          </a:p>
          <a:p>
            <a:pPr algn="ctr"/>
            <a:r>
              <a:rPr lang="es-MX" sz="1400" b="1" dirty="0" smtClean="0">
                <a:solidFill>
                  <a:srgbClr val="000000"/>
                </a:solidFill>
                <a:latin typeface="Tahoma" pitchFamily="34" charset="0"/>
                <a:cs typeface="Tahoma" pitchFamily="34" charset="0"/>
              </a:rPr>
              <a:t>19.3%</a:t>
            </a:r>
          </a:p>
          <a:p>
            <a:pPr algn="ctr"/>
            <a:endParaRPr lang="es-MX" b="1" dirty="0" smtClean="0">
              <a:solidFill>
                <a:srgbClr val="000000"/>
              </a:solidFill>
              <a:latin typeface="Tahoma" pitchFamily="34" charset="0"/>
              <a:cs typeface="Tahoma" pitchFamily="34" charset="0"/>
            </a:endParaRPr>
          </a:p>
        </p:txBody>
      </p:sp>
      <p:cxnSp>
        <p:nvCxnSpPr>
          <p:cNvPr id="54" name="53 Conector recto de flecha"/>
          <p:cNvCxnSpPr>
            <a:cxnSpLocks noChangeShapeType="1"/>
          </p:cNvCxnSpPr>
          <p:nvPr/>
        </p:nvCxnSpPr>
        <p:spPr bwMode="auto">
          <a:xfrm rot="10800000">
            <a:off x="6512927" y="2382973"/>
            <a:ext cx="411163" cy="4763"/>
          </a:xfrm>
          <a:prstGeom prst="straightConnector1">
            <a:avLst/>
          </a:prstGeom>
          <a:noFill/>
          <a:ln w="38100" algn="ctr">
            <a:solidFill>
              <a:schemeClr val="tx1"/>
            </a:solidFill>
            <a:round/>
            <a:headEnd/>
            <a:tailEnd type="arrow" w="med" len="med"/>
          </a:ln>
        </p:spPr>
      </p:cxnSp>
      <p:sp>
        <p:nvSpPr>
          <p:cNvPr id="61" name="60 CuadroTexto"/>
          <p:cNvSpPr txBox="1">
            <a:spLocks noChangeArrowheads="1"/>
          </p:cNvSpPr>
          <p:nvPr/>
        </p:nvSpPr>
        <p:spPr bwMode="auto">
          <a:xfrm>
            <a:off x="689739" y="3642531"/>
            <a:ext cx="735013" cy="369332"/>
          </a:xfrm>
          <a:prstGeom prst="rect">
            <a:avLst/>
          </a:prstGeom>
          <a:noFill/>
          <a:ln w="9525">
            <a:noFill/>
            <a:miter lim="800000"/>
            <a:headEnd/>
            <a:tailEnd/>
          </a:ln>
        </p:spPr>
        <p:txBody>
          <a:bodyPr>
            <a:spAutoFit/>
          </a:bodyPr>
          <a:lstStyle/>
          <a:p>
            <a:r>
              <a:rPr lang="es-MX" b="1" i="1" dirty="0" smtClean="0">
                <a:solidFill>
                  <a:srgbClr val="333399"/>
                </a:solidFill>
                <a:latin typeface="Tahoma" pitchFamily="34" charset="0"/>
                <a:cs typeface="Tahoma" pitchFamily="34" charset="0"/>
              </a:rPr>
              <a:t>LBM</a:t>
            </a:r>
            <a:endParaRPr lang="es-ES" b="1" i="1" dirty="0">
              <a:solidFill>
                <a:srgbClr val="333399"/>
              </a:solidFill>
              <a:latin typeface="Tahoma" pitchFamily="34" charset="0"/>
              <a:cs typeface="Tahoma" pitchFamily="34" charset="0"/>
            </a:endParaRPr>
          </a:p>
        </p:txBody>
      </p:sp>
      <p:sp>
        <p:nvSpPr>
          <p:cNvPr id="48" name="Rectangle 11"/>
          <p:cNvSpPr>
            <a:spLocks noChangeArrowheads="1"/>
          </p:cNvSpPr>
          <p:nvPr/>
        </p:nvSpPr>
        <p:spPr bwMode="auto">
          <a:xfrm rot="-5400000">
            <a:off x="-1228934" y="2385941"/>
            <a:ext cx="3024188" cy="485775"/>
          </a:xfrm>
          <a:prstGeom prst="rect">
            <a:avLst/>
          </a:prstGeom>
          <a:noFill/>
          <a:ln w="9525" algn="ctr">
            <a:noFill/>
            <a:miter lim="800000"/>
            <a:headEnd/>
            <a:tailEnd/>
          </a:ln>
        </p:spPr>
        <p:txBody>
          <a:bodyPr wrap="none" lIns="0" rIns="0" anchor="ctr"/>
          <a:lstStyle/>
          <a:p>
            <a:r>
              <a:rPr lang="es-MX" sz="2800" b="1" dirty="0">
                <a:solidFill>
                  <a:srgbClr val="333399"/>
                </a:solidFill>
                <a:latin typeface="Tahoma" pitchFamily="34" charset="0"/>
                <a:cs typeface="Tahoma" pitchFamily="34" charset="0"/>
              </a:rPr>
              <a:t>Bienestar</a:t>
            </a:r>
            <a:endParaRPr lang="es-ES" sz="2800" b="1" dirty="0">
              <a:solidFill>
                <a:srgbClr val="333399"/>
              </a:solidFill>
              <a:latin typeface="Tahoma" pitchFamily="34" charset="0"/>
              <a:cs typeface="Tahoma" pitchFamily="34" charset="0"/>
            </a:endParaRPr>
          </a:p>
        </p:txBody>
      </p:sp>
      <p:sp>
        <p:nvSpPr>
          <p:cNvPr id="52" name="Rectangle 24"/>
          <p:cNvSpPr>
            <a:spLocks noChangeArrowheads="1"/>
          </p:cNvSpPr>
          <p:nvPr/>
        </p:nvSpPr>
        <p:spPr bwMode="auto">
          <a:xfrm rot="-5400000">
            <a:off x="-360803" y="3077298"/>
            <a:ext cx="1878012" cy="328612"/>
          </a:xfrm>
          <a:prstGeom prst="rect">
            <a:avLst/>
          </a:prstGeom>
          <a:noFill/>
          <a:ln w="9525" algn="ctr">
            <a:noFill/>
            <a:miter lim="800000"/>
            <a:headEnd/>
            <a:tailEnd/>
          </a:ln>
        </p:spPr>
        <p:txBody>
          <a:bodyPr wrap="none" lIns="0" rIns="0" anchor="ctr"/>
          <a:lstStyle/>
          <a:p>
            <a:pPr algn="ctr"/>
            <a:r>
              <a:rPr lang="es-MX" sz="2400" b="1" dirty="0">
                <a:solidFill>
                  <a:srgbClr val="333399"/>
                </a:solidFill>
                <a:latin typeface="Tahoma" pitchFamily="34" charset="0"/>
                <a:cs typeface="Tahoma" pitchFamily="34" charset="0"/>
              </a:rPr>
              <a:t>Ingreso</a:t>
            </a:r>
            <a:endParaRPr lang="es-ES" sz="2400" b="1" dirty="0">
              <a:solidFill>
                <a:srgbClr val="333399"/>
              </a:solidFill>
              <a:latin typeface="Tahoma" pitchFamily="34" charset="0"/>
              <a:cs typeface="Tahoma" pitchFamily="34" charset="0"/>
            </a:endParaRPr>
          </a:p>
        </p:txBody>
      </p:sp>
      <p:sp>
        <p:nvSpPr>
          <p:cNvPr id="56" name="Text Box 5"/>
          <p:cNvSpPr txBox="1">
            <a:spLocks noChangeArrowheads="1"/>
          </p:cNvSpPr>
          <p:nvPr/>
        </p:nvSpPr>
        <p:spPr bwMode="auto">
          <a:xfrm>
            <a:off x="2131375" y="282188"/>
            <a:ext cx="6953250" cy="954107"/>
          </a:xfrm>
          <a:prstGeom prst="rect">
            <a:avLst/>
          </a:prstGeom>
          <a:noFill/>
          <a:ln w="9525">
            <a:noFill/>
            <a:miter lim="800000"/>
            <a:headEnd/>
            <a:tailEnd/>
          </a:ln>
        </p:spPr>
        <p:txBody>
          <a:bodyPr>
            <a:spAutoFit/>
          </a:bodyPr>
          <a:lstStyle/>
          <a:p>
            <a:pPr eaLnBrk="0" hangingPunct="0"/>
            <a:r>
              <a:rPr lang="es-ES_tradnl" sz="2800" b="1" dirty="0" smtClean="0">
                <a:solidFill>
                  <a:srgbClr val="333399"/>
                </a:solidFill>
                <a:latin typeface="Tahoma" pitchFamily="34" charset="0"/>
                <a:cs typeface="Tahoma" pitchFamily="34" charset="0"/>
              </a:rPr>
              <a:t>Indicadores de pobreza, </a:t>
            </a:r>
          </a:p>
          <a:p>
            <a:pPr eaLnBrk="0" hangingPunct="0"/>
            <a:r>
              <a:rPr lang="es-ES_tradnl" sz="2800" b="1" dirty="0" smtClean="0">
                <a:solidFill>
                  <a:srgbClr val="333399"/>
                </a:solidFill>
                <a:latin typeface="Tahoma" pitchFamily="34" charset="0"/>
                <a:cs typeface="Tahoma" pitchFamily="34" charset="0"/>
              </a:rPr>
              <a:t>Estados Unidos Mexicanos, 2010</a:t>
            </a:r>
            <a:endParaRPr lang="es-ES_tradnl" sz="2800" b="1" dirty="0">
              <a:solidFill>
                <a:srgbClr val="333399"/>
              </a:solidFill>
              <a:latin typeface="Tahoma" pitchFamily="34" charset="0"/>
              <a:cs typeface="Tahoma" pitchFamily="34" charset="0"/>
            </a:endParaRPr>
          </a:p>
        </p:txBody>
      </p:sp>
      <p:sp>
        <p:nvSpPr>
          <p:cNvPr id="60" name="59 CuadroTexto"/>
          <p:cNvSpPr txBox="1">
            <a:spLocks noChangeArrowheads="1"/>
          </p:cNvSpPr>
          <p:nvPr/>
        </p:nvSpPr>
        <p:spPr bwMode="auto">
          <a:xfrm>
            <a:off x="3671200" y="3649525"/>
            <a:ext cx="3011488" cy="738664"/>
          </a:xfrm>
          <a:prstGeom prst="rect">
            <a:avLst/>
          </a:prstGeom>
          <a:noFill/>
          <a:ln w="9525">
            <a:noFill/>
            <a:miter lim="800000"/>
            <a:headEnd/>
            <a:tailEnd/>
          </a:ln>
        </p:spPr>
        <p:txBody>
          <a:bodyPr>
            <a:spAutoFit/>
          </a:bodyPr>
          <a:lstStyle/>
          <a:p>
            <a:pPr algn="ctr"/>
            <a:r>
              <a:rPr lang="es-MX" sz="1400" b="1" dirty="0" smtClean="0">
                <a:solidFill>
                  <a:srgbClr val="FFFFFF"/>
                </a:solidFill>
                <a:latin typeface="Tahoma" pitchFamily="34" charset="0"/>
                <a:cs typeface="Tahoma" pitchFamily="34" charset="0"/>
              </a:rPr>
              <a:t>40.3 millones</a:t>
            </a:r>
          </a:p>
          <a:p>
            <a:pPr algn="ctr"/>
            <a:r>
              <a:rPr lang="es-MX" sz="1400" b="1" dirty="0" smtClean="0">
                <a:solidFill>
                  <a:srgbClr val="FFFFFF"/>
                </a:solidFill>
                <a:latin typeface="Tahoma" pitchFamily="34" charset="0"/>
                <a:cs typeface="Tahoma" pitchFamily="34" charset="0"/>
              </a:rPr>
              <a:t>35.8%</a:t>
            </a:r>
          </a:p>
          <a:p>
            <a:pPr algn="ctr"/>
            <a:r>
              <a:rPr lang="es-ES" sz="1400" b="1" dirty="0" smtClean="0">
                <a:solidFill>
                  <a:srgbClr val="FFFFFF"/>
                </a:solidFill>
                <a:latin typeface="Tahoma" pitchFamily="34" charset="0"/>
                <a:cs typeface="Tahoma" pitchFamily="34" charset="0"/>
              </a:rPr>
              <a:t>2.1 carencias</a:t>
            </a:r>
            <a:endParaRPr lang="es-ES" sz="1400" b="1" dirty="0">
              <a:solidFill>
                <a:srgbClr val="FFFFFF"/>
              </a:solidFill>
              <a:latin typeface="Tahoma" pitchFamily="34" charset="0"/>
              <a:cs typeface="Tahoma" pitchFamily="34" charset="0"/>
            </a:endParaRPr>
          </a:p>
        </p:txBody>
      </p:sp>
      <p:sp>
        <p:nvSpPr>
          <p:cNvPr id="64" name="Rectangle 12"/>
          <p:cNvSpPr>
            <a:spLocks noChangeArrowheads="1"/>
          </p:cNvSpPr>
          <p:nvPr/>
        </p:nvSpPr>
        <p:spPr bwMode="auto">
          <a:xfrm>
            <a:off x="1918775" y="6613525"/>
            <a:ext cx="5210175" cy="244475"/>
          </a:xfrm>
          <a:prstGeom prst="rect">
            <a:avLst/>
          </a:prstGeom>
          <a:noFill/>
          <a:ln w="9525" algn="ctr">
            <a:noFill/>
            <a:miter lim="800000"/>
            <a:headEnd/>
            <a:tailEnd/>
          </a:ln>
        </p:spPr>
        <p:txBody>
          <a:bodyPr lIns="0" rIns="0" anchor="ctr">
            <a:spAutoFit/>
          </a:bodyPr>
          <a:lstStyle/>
          <a:p>
            <a:pPr algn="ctr" eaLnBrk="0" hangingPunct="0"/>
            <a:r>
              <a:rPr lang="es-ES" sz="1000" dirty="0">
                <a:solidFill>
                  <a:srgbClr val="FFFFFF"/>
                </a:solidFill>
                <a:latin typeface="Arial" pitchFamily="34" charset="0"/>
                <a:cs typeface="Arial" pitchFamily="34" charset="0"/>
              </a:rPr>
              <a:t>Fuente: estimaciones del CONEVAL con base en el MCS-ENIGH </a:t>
            </a:r>
            <a:r>
              <a:rPr lang="es-ES" sz="1000" dirty="0" smtClean="0">
                <a:solidFill>
                  <a:srgbClr val="FFFFFF"/>
                </a:solidFill>
                <a:latin typeface="Arial" pitchFamily="34" charset="0"/>
                <a:cs typeface="Arial" pitchFamily="34" charset="0"/>
              </a:rPr>
              <a:t>2008 y 2010</a:t>
            </a:r>
            <a:endParaRPr lang="es-ES" sz="1000" u="sng" dirty="0">
              <a:solidFill>
                <a:srgbClr val="FFFFFF"/>
              </a:solidFill>
              <a:latin typeface="Arial" pitchFamily="34" charset="0"/>
              <a:cs typeface="Arial" pitchFamily="34" charset="0"/>
            </a:endParaRPr>
          </a:p>
        </p:txBody>
      </p:sp>
      <p:sp>
        <p:nvSpPr>
          <p:cNvPr id="63" name="62 Elipse"/>
          <p:cNvSpPr/>
          <p:nvPr/>
        </p:nvSpPr>
        <p:spPr bwMode="auto">
          <a:xfrm>
            <a:off x="905852" y="3714752"/>
            <a:ext cx="4572032" cy="114300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65" name="64 Elipse"/>
          <p:cNvSpPr/>
          <p:nvPr/>
        </p:nvSpPr>
        <p:spPr bwMode="auto">
          <a:xfrm>
            <a:off x="1318359" y="3206338"/>
            <a:ext cx="4714908" cy="1698734"/>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cxnSp>
        <p:nvCxnSpPr>
          <p:cNvPr id="66" name="38 Conector recto de flecha"/>
          <p:cNvCxnSpPr>
            <a:cxnSpLocks noChangeShapeType="1"/>
          </p:cNvCxnSpPr>
          <p:nvPr/>
        </p:nvCxnSpPr>
        <p:spPr bwMode="auto">
          <a:xfrm rot="10800000">
            <a:off x="5605164" y="4762006"/>
            <a:ext cx="1282534" cy="534391"/>
          </a:xfrm>
          <a:prstGeom prst="straightConnector1">
            <a:avLst/>
          </a:prstGeom>
          <a:noFill/>
          <a:ln w="38100" algn="ctr">
            <a:solidFill>
              <a:srgbClr val="FF0000"/>
            </a:solidFill>
            <a:round/>
            <a:headEnd/>
            <a:tailEnd type="arrow" w="med" len="med"/>
          </a:ln>
        </p:spPr>
      </p:cxnSp>
      <p:sp>
        <p:nvSpPr>
          <p:cNvPr id="67" name="34 CuadroTexto"/>
          <p:cNvSpPr txBox="1">
            <a:spLocks noChangeArrowheads="1"/>
          </p:cNvSpPr>
          <p:nvPr/>
        </p:nvSpPr>
        <p:spPr bwMode="auto">
          <a:xfrm>
            <a:off x="6286888" y="5024010"/>
            <a:ext cx="2571736" cy="400110"/>
          </a:xfrm>
          <a:prstGeom prst="rect">
            <a:avLst/>
          </a:prstGeom>
          <a:noFill/>
          <a:ln w="9525">
            <a:noFill/>
            <a:miter lim="800000"/>
            <a:headEnd/>
            <a:tailEnd/>
          </a:ln>
        </p:spPr>
        <p:txBody>
          <a:bodyPr wrap="square">
            <a:spAutoFit/>
          </a:bodyPr>
          <a:lstStyle/>
          <a:p>
            <a:pPr algn="ctr"/>
            <a:r>
              <a:rPr lang="es-MX" sz="2000" b="1" dirty="0" smtClean="0">
                <a:solidFill>
                  <a:srgbClr val="FF0000"/>
                </a:solidFill>
                <a:latin typeface="Tahoma" pitchFamily="34" charset="0"/>
                <a:cs typeface="Tahoma" pitchFamily="34" charset="0"/>
              </a:rPr>
              <a:t>Pobreza</a:t>
            </a:r>
            <a:endParaRPr lang="es-ES" sz="2000" b="1" dirty="0">
              <a:solidFill>
                <a:srgbClr val="FF0000"/>
              </a:solidFill>
              <a:latin typeface="Tahoma" pitchFamily="34" charset="0"/>
              <a:cs typeface="Tahoma" pitchFamily="34" charset="0"/>
            </a:endParaRPr>
          </a:p>
        </p:txBody>
      </p:sp>
      <p:sp>
        <p:nvSpPr>
          <p:cNvPr id="68" name="46 CuadroTexto"/>
          <p:cNvSpPr txBox="1">
            <a:spLocks noChangeArrowheads="1"/>
          </p:cNvSpPr>
          <p:nvPr/>
        </p:nvSpPr>
        <p:spPr bwMode="auto">
          <a:xfrm>
            <a:off x="6823111" y="5350255"/>
            <a:ext cx="1786510" cy="1246495"/>
          </a:xfrm>
          <a:prstGeom prst="rect">
            <a:avLst/>
          </a:prstGeom>
          <a:noFill/>
          <a:ln w="9525">
            <a:noFill/>
            <a:miter lim="800000"/>
            <a:headEnd/>
            <a:tailEnd/>
          </a:ln>
        </p:spPr>
        <p:txBody>
          <a:bodyPr wrap="square">
            <a:spAutoFit/>
          </a:bodyPr>
          <a:lstStyle/>
          <a:p>
            <a:r>
              <a:rPr lang="es-MX" sz="1600" b="1" dirty="0">
                <a:solidFill>
                  <a:srgbClr val="000000"/>
                </a:solidFill>
                <a:latin typeface="Tahoma" pitchFamily="34" charset="0"/>
                <a:cs typeface="Tahoma" pitchFamily="34" charset="0"/>
              </a:rPr>
              <a:t>  </a:t>
            </a:r>
            <a:r>
              <a:rPr lang="es-MX" sz="1600" b="1" dirty="0" smtClean="0">
                <a:solidFill>
                  <a:srgbClr val="000000"/>
                </a:solidFill>
                <a:latin typeface="Tahoma" pitchFamily="34" charset="0"/>
                <a:cs typeface="Tahoma" pitchFamily="34" charset="0"/>
              </a:rPr>
              <a:t>46.2 </a:t>
            </a:r>
            <a:r>
              <a:rPr lang="es-MX" sz="1600" b="1" dirty="0">
                <a:solidFill>
                  <a:srgbClr val="000000"/>
                </a:solidFill>
                <a:latin typeface="Tahoma" pitchFamily="34" charset="0"/>
                <a:cs typeface="Tahoma" pitchFamily="34" charset="0"/>
              </a:rPr>
              <a:t>%</a:t>
            </a:r>
          </a:p>
          <a:p>
            <a:r>
              <a:rPr lang="es-MX" sz="1600" b="1" dirty="0">
                <a:solidFill>
                  <a:srgbClr val="000000"/>
                </a:solidFill>
                <a:latin typeface="Tahoma" pitchFamily="34" charset="0"/>
                <a:cs typeface="Tahoma" pitchFamily="34" charset="0"/>
              </a:rPr>
              <a:t>  </a:t>
            </a:r>
            <a:r>
              <a:rPr lang="es-MX" sz="1600" b="1" dirty="0" smtClean="0">
                <a:solidFill>
                  <a:srgbClr val="000000"/>
                </a:solidFill>
                <a:latin typeface="Tahoma" pitchFamily="34" charset="0"/>
                <a:cs typeface="Tahoma" pitchFamily="34" charset="0"/>
              </a:rPr>
              <a:t>52.0 millones</a:t>
            </a:r>
          </a:p>
          <a:p>
            <a:r>
              <a:rPr lang="es-MX" sz="1600" b="1" dirty="0" smtClean="0">
                <a:solidFill>
                  <a:srgbClr val="000000"/>
                </a:solidFill>
                <a:latin typeface="Tahoma" pitchFamily="34" charset="0"/>
                <a:cs typeface="Tahoma" pitchFamily="34" charset="0"/>
              </a:rPr>
              <a:t>     2.5 </a:t>
            </a:r>
            <a:r>
              <a:rPr lang="es-MX" sz="1600" dirty="0" smtClean="0">
                <a:solidFill>
                  <a:srgbClr val="000000"/>
                </a:solidFill>
                <a:latin typeface="Tahoma" pitchFamily="34" charset="0"/>
                <a:cs typeface="Tahoma" pitchFamily="34" charset="0"/>
              </a:rPr>
              <a:t>carencias</a:t>
            </a:r>
          </a:p>
          <a:p>
            <a:r>
              <a:rPr lang="es-MX" sz="1100" b="1" dirty="0" smtClean="0">
                <a:solidFill>
                  <a:srgbClr val="000000"/>
                </a:solidFill>
                <a:latin typeface="Tahoma" pitchFamily="34" charset="0"/>
                <a:cs typeface="Tahoma" pitchFamily="34" charset="0"/>
              </a:rPr>
              <a:t>                  </a:t>
            </a:r>
            <a:r>
              <a:rPr lang="es-MX" sz="1000" b="1" dirty="0" smtClean="0">
                <a:solidFill>
                  <a:srgbClr val="000000"/>
                </a:solidFill>
                <a:latin typeface="Tahoma" pitchFamily="34" charset="0"/>
                <a:cs typeface="Tahoma" pitchFamily="34" charset="0"/>
              </a:rPr>
              <a:t>promedio</a:t>
            </a:r>
            <a:endParaRPr lang="es-MX" sz="1000" b="1" dirty="0">
              <a:solidFill>
                <a:srgbClr val="000000"/>
              </a:solidFill>
              <a:latin typeface="Tahoma" pitchFamily="34" charset="0"/>
              <a:cs typeface="Tahoma" pitchFamily="34" charset="0"/>
            </a:endParaRPr>
          </a:p>
          <a:p>
            <a:endParaRPr lang="es-ES" sz="1600" dirty="0">
              <a:solidFill>
                <a:srgbClr val="000000"/>
              </a:solidFill>
              <a:latin typeface="Times"/>
            </a:endParaRPr>
          </a:p>
        </p:txBody>
      </p:sp>
      <p:cxnSp>
        <p:nvCxnSpPr>
          <p:cNvPr id="41" name="40 Conector recto"/>
          <p:cNvCxnSpPr>
            <a:cxnSpLocks noChangeShapeType="1"/>
          </p:cNvCxnSpPr>
          <p:nvPr/>
        </p:nvCxnSpPr>
        <p:spPr bwMode="auto">
          <a:xfrm rot="10800000" flipH="1">
            <a:off x="1448800" y="3249613"/>
            <a:ext cx="5353050" cy="0"/>
          </a:xfrm>
          <a:prstGeom prst="line">
            <a:avLst/>
          </a:prstGeom>
          <a:noFill/>
          <a:ln w="31750" algn="ctr">
            <a:solidFill>
              <a:schemeClr val="tx1"/>
            </a:solidFill>
            <a:round/>
            <a:headEnd/>
            <a:tailEnd/>
          </a:ln>
        </p:spPr>
      </p:cxnSp>
      <p:cxnSp>
        <p:nvCxnSpPr>
          <p:cNvPr id="9234" name="30 Conector recto"/>
          <p:cNvCxnSpPr>
            <a:cxnSpLocks noChangeShapeType="1"/>
          </p:cNvCxnSpPr>
          <p:nvPr/>
        </p:nvCxnSpPr>
        <p:spPr bwMode="auto">
          <a:xfrm rot="5400000">
            <a:off x="4445206" y="3140869"/>
            <a:ext cx="3144838" cy="0"/>
          </a:xfrm>
          <a:prstGeom prst="line">
            <a:avLst/>
          </a:prstGeom>
          <a:noFill/>
          <a:ln w="31750" algn="ctr">
            <a:solidFill>
              <a:schemeClr val="tx1"/>
            </a:solidFill>
            <a:round/>
            <a:headEnd/>
            <a:tailEnd/>
          </a:ln>
        </p:spPr>
      </p:cxnSp>
      <p:sp>
        <p:nvSpPr>
          <p:cNvPr id="70" name="69 CuadroTexto"/>
          <p:cNvSpPr txBox="1"/>
          <p:nvPr/>
        </p:nvSpPr>
        <p:spPr>
          <a:xfrm>
            <a:off x="1579414" y="3574470"/>
            <a:ext cx="2588821" cy="276999"/>
          </a:xfrm>
          <a:prstGeom prst="rect">
            <a:avLst/>
          </a:prstGeom>
          <a:noFill/>
        </p:spPr>
        <p:txBody>
          <a:bodyPr wrap="square" rtlCol="0">
            <a:spAutoFit/>
          </a:bodyPr>
          <a:lstStyle/>
          <a:p>
            <a:pPr algn="ctr"/>
            <a:r>
              <a:rPr lang="es-MX" sz="1200" dirty="0" smtClean="0">
                <a:solidFill>
                  <a:srgbClr val="FFFFFF"/>
                </a:solidFill>
                <a:latin typeface="Arial" pitchFamily="34" charset="0"/>
                <a:cs typeface="Arial" pitchFamily="34" charset="0"/>
              </a:rPr>
              <a:t>Urbano = $978 Rural = $684</a:t>
            </a:r>
            <a:endParaRPr lang="es-ES" sz="1200" dirty="0">
              <a:solidFill>
                <a:srgbClr val="FFFFFF"/>
              </a:solidFill>
              <a:latin typeface="Arial" pitchFamily="34" charset="0"/>
              <a:cs typeface="Arial" pitchFamily="34" charset="0"/>
            </a:endParaRPr>
          </a:p>
        </p:txBody>
      </p:sp>
      <p:sp>
        <p:nvSpPr>
          <p:cNvPr id="71" name="70 CuadroTexto"/>
          <p:cNvSpPr txBox="1"/>
          <p:nvPr/>
        </p:nvSpPr>
        <p:spPr>
          <a:xfrm>
            <a:off x="1577439" y="2990620"/>
            <a:ext cx="2588821" cy="276999"/>
          </a:xfrm>
          <a:prstGeom prst="rect">
            <a:avLst/>
          </a:prstGeom>
          <a:noFill/>
        </p:spPr>
        <p:txBody>
          <a:bodyPr wrap="square" rtlCol="0">
            <a:spAutoFit/>
          </a:bodyPr>
          <a:lstStyle/>
          <a:p>
            <a:pPr algn="ctr"/>
            <a:r>
              <a:rPr lang="es-MX" sz="1200" dirty="0" smtClean="0">
                <a:solidFill>
                  <a:srgbClr val="000000"/>
                </a:solidFill>
                <a:latin typeface="Arial" pitchFamily="34" charset="0"/>
                <a:cs typeface="Arial" pitchFamily="34" charset="0"/>
              </a:rPr>
              <a:t>Urbano = $2,114  Rural = $1,329</a:t>
            </a:r>
            <a:endParaRPr lang="es-ES" sz="1200" dirty="0">
              <a:solidFill>
                <a:srgbClr val="000000"/>
              </a:solidFill>
              <a:latin typeface="Arial" pitchFamily="34" charset="0"/>
              <a:cs typeface="Arial" pitchFamily="34" charset="0"/>
            </a:endParaRPr>
          </a:p>
        </p:txBody>
      </p:sp>
      <p:sp>
        <p:nvSpPr>
          <p:cNvPr id="57" name="56 CuadroTexto"/>
          <p:cNvSpPr txBox="1">
            <a:spLocks noChangeArrowheads="1"/>
          </p:cNvSpPr>
          <p:nvPr/>
        </p:nvSpPr>
        <p:spPr bwMode="auto">
          <a:xfrm>
            <a:off x="3326825" y="3340775"/>
            <a:ext cx="3011488" cy="338554"/>
          </a:xfrm>
          <a:prstGeom prst="rect">
            <a:avLst/>
          </a:prstGeom>
          <a:noFill/>
          <a:ln w="9525">
            <a:noFill/>
            <a:miter lim="800000"/>
            <a:headEnd/>
            <a:tailEnd/>
          </a:ln>
        </p:spPr>
        <p:txBody>
          <a:bodyPr>
            <a:spAutoFit/>
          </a:bodyPr>
          <a:lstStyle/>
          <a:p>
            <a:pPr algn="ctr"/>
            <a:r>
              <a:rPr lang="es-MX" sz="1600" b="1" dirty="0" smtClean="0">
                <a:solidFill>
                  <a:srgbClr val="FFFFFF"/>
                </a:solidFill>
                <a:latin typeface="Tahoma" pitchFamily="34" charset="0"/>
                <a:cs typeface="Tahoma" pitchFamily="34" charset="0"/>
              </a:rPr>
              <a:t>Pobres moderados</a:t>
            </a:r>
            <a:endParaRPr lang="es-ES" sz="1600" b="1" dirty="0">
              <a:solidFill>
                <a:srgbClr val="FFFFFF"/>
              </a:solidFill>
              <a:latin typeface="Tahoma" pitchFamily="34" charset="0"/>
              <a:cs typeface="Tahoma" pitchFamily="34" charset="0"/>
            </a:endParaRPr>
          </a:p>
        </p:txBody>
      </p:sp>
      <p:sp>
        <p:nvSpPr>
          <p:cNvPr id="55" name="54 CuadroTexto"/>
          <p:cNvSpPr txBox="1">
            <a:spLocks noChangeArrowheads="1"/>
          </p:cNvSpPr>
          <p:nvPr/>
        </p:nvSpPr>
        <p:spPr bwMode="auto">
          <a:xfrm>
            <a:off x="1321925" y="3758375"/>
            <a:ext cx="3011488" cy="984885"/>
          </a:xfrm>
          <a:prstGeom prst="rect">
            <a:avLst/>
          </a:prstGeom>
          <a:noFill/>
          <a:ln w="9525">
            <a:noFill/>
            <a:miter lim="800000"/>
            <a:headEnd/>
            <a:tailEnd/>
          </a:ln>
        </p:spPr>
        <p:txBody>
          <a:bodyPr>
            <a:spAutoFit/>
          </a:bodyPr>
          <a:lstStyle/>
          <a:p>
            <a:pPr algn="ctr"/>
            <a:r>
              <a:rPr lang="es-MX" sz="1600" b="1" dirty="0" smtClean="0">
                <a:solidFill>
                  <a:srgbClr val="FFFFFF"/>
                </a:solidFill>
                <a:latin typeface="Tahoma" pitchFamily="34" charset="0"/>
                <a:cs typeface="Tahoma" pitchFamily="34" charset="0"/>
              </a:rPr>
              <a:t>Pobres extremos</a:t>
            </a:r>
          </a:p>
          <a:p>
            <a:pPr algn="ctr"/>
            <a:r>
              <a:rPr lang="es-MX" sz="1400" b="1" dirty="0" smtClean="0">
                <a:solidFill>
                  <a:srgbClr val="FFFFFF"/>
                </a:solidFill>
                <a:latin typeface="Tahoma" pitchFamily="34" charset="0"/>
                <a:cs typeface="Tahoma" pitchFamily="34" charset="0"/>
              </a:rPr>
              <a:t>11.7 millones</a:t>
            </a:r>
          </a:p>
          <a:p>
            <a:pPr algn="ctr"/>
            <a:r>
              <a:rPr lang="es-MX" sz="1400" b="1" dirty="0" smtClean="0">
                <a:solidFill>
                  <a:srgbClr val="FFFFFF"/>
                </a:solidFill>
                <a:latin typeface="Tahoma" pitchFamily="34" charset="0"/>
                <a:cs typeface="Tahoma" pitchFamily="34" charset="0"/>
              </a:rPr>
              <a:t>10.4%</a:t>
            </a:r>
          </a:p>
          <a:p>
            <a:pPr algn="ctr"/>
            <a:r>
              <a:rPr lang="es-ES" sz="1400" b="1" dirty="0" smtClean="0">
                <a:solidFill>
                  <a:srgbClr val="FFFFFF"/>
                </a:solidFill>
                <a:latin typeface="Tahoma" pitchFamily="34" charset="0"/>
                <a:cs typeface="Tahoma" pitchFamily="34" charset="0"/>
              </a:rPr>
              <a:t>3.7 carencias promedio</a:t>
            </a:r>
            <a:endParaRPr lang="es-ES" sz="1400" b="1"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7845400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srcRect l="72713" r="10083"/>
          <a:stretch>
            <a:fillRect/>
          </a:stretch>
        </p:blipFill>
        <p:spPr bwMode="auto">
          <a:xfrm>
            <a:off x="5474525" y="1576438"/>
            <a:ext cx="1270659" cy="4828160"/>
          </a:xfrm>
          <a:prstGeom prst="rect">
            <a:avLst/>
          </a:prstGeom>
          <a:noFill/>
          <a:ln w="9525">
            <a:noFill/>
            <a:miter lim="800000"/>
            <a:headEnd/>
            <a:tailEnd/>
          </a:ln>
          <a:effectLst/>
        </p:spPr>
      </p:pic>
      <p:pic>
        <p:nvPicPr>
          <p:cNvPr id="73" name="Picture 7"/>
          <p:cNvPicPr>
            <a:picLocks noChangeAspect="1" noChangeArrowheads="1"/>
          </p:cNvPicPr>
          <p:nvPr/>
        </p:nvPicPr>
        <p:blipFill>
          <a:blip r:embed="rId2" cstate="print"/>
          <a:srcRect l="89945"/>
          <a:stretch>
            <a:fillRect/>
          </a:stretch>
        </p:blipFill>
        <p:spPr bwMode="auto">
          <a:xfrm>
            <a:off x="6745226" y="1574463"/>
            <a:ext cx="742652" cy="482816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r="53014"/>
          <a:stretch>
            <a:fillRect/>
          </a:stretch>
        </p:blipFill>
        <p:spPr bwMode="auto">
          <a:xfrm>
            <a:off x="258651" y="1576438"/>
            <a:ext cx="3470201" cy="4828160"/>
          </a:xfrm>
          <a:prstGeom prst="rect">
            <a:avLst/>
          </a:prstGeom>
          <a:noFill/>
          <a:ln w="9525">
            <a:noFill/>
            <a:miter lim="800000"/>
            <a:headEnd/>
            <a:tailEnd/>
          </a:ln>
          <a:effectLst/>
        </p:spPr>
      </p:pic>
      <p:pic>
        <p:nvPicPr>
          <p:cNvPr id="59" name="Picture 6"/>
          <p:cNvPicPr>
            <a:picLocks noChangeAspect="1" noChangeArrowheads="1"/>
          </p:cNvPicPr>
          <p:nvPr/>
        </p:nvPicPr>
        <p:blipFill>
          <a:blip r:embed="rId3" cstate="print"/>
          <a:srcRect l="46531" r="28869"/>
          <a:stretch>
            <a:fillRect/>
          </a:stretch>
        </p:blipFill>
        <p:spPr bwMode="auto">
          <a:xfrm>
            <a:off x="3693288" y="1574463"/>
            <a:ext cx="1816863" cy="4828160"/>
          </a:xfrm>
          <a:prstGeom prst="rect">
            <a:avLst/>
          </a:prstGeom>
          <a:noFill/>
          <a:ln w="9525">
            <a:noFill/>
            <a:miter lim="800000"/>
            <a:headEnd/>
            <a:tailEnd/>
          </a:ln>
          <a:effectLst/>
        </p:spPr>
      </p:pic>
      <p:sp>
        <p:nvSpPr>
          <p:cNvPr id="3" name="1 Título"/>
          <p:cNvSpPr txBox="1">
            <a:spLocks/>
          </p:cNvSpPr>
          <p:nvPr/>
        </p:nvSpPr>
        <p:spPr>
          <a:xfrm>
            <a:off x="2139890" y="291675"/>
            <a:ext cx="6928876" cy="833069"/>
          </a:xfrm>
          <a:prstGeom prst="rect">
            <a:avLst/>
          </a:prstGeom>
        </p:spPr>
        <p:txBody>
          <a:bodyPr>
            <a:scene3d>
              <a:camera prst="orthographicFront"/>
              <a:lightRig rig="threePt" dir="t"/>
            </a:scene3d>
            <a:sp3d extrusionH="57150">
              <a:bevelT w="38100" h="38100"/>
            </a:sp3d>
          </a:bodyPr>
          <a:lstStyle/>
          <a:p>
            <a:pPr eaLnBrk="0" hangingPunct="0">
              <a:defRPr/>
            </a:pPr>
            <a:r>
              <a:rPr lang="es-MX" sz="2200" b="1" dirty="0" smtClean="0">
                <a:solidFill>
                  <a:srgbClr val="1C3F94"/>
                </a:solidFill>
                <a:latin typeface="Tahoma" pitchFamily="34" charset="0"/>
                <a:cs typeface="Tahoma" pitchFamily="34" charset="0"/>
              </a:rPr>
              <a:t>Evolución de la pobreza 2008-2010. </a:t>
            </a:r>
          </a:p>
          <a:p>
            <a:pPr eaLnBrk="0" hangingPunct="0">
              <a:defRPr/>
            </a:pPr>
            <a:r>
              <a:rPr lang="es-MX" sz="2200" b="1" dirty="0" smtClean="0">
                <a:solidFill>
                  <a:srgbClr val="1C3F94"/>
                </a:solidFill>
                <a:latin typeface="Tahoma" pitchFamily="34" charset="0"/>
                <a:cs typeface="Tahoma" pitchFamily="34" charset="0"/>
              </a:rPr>
              <a:t>Avances y Retos.</a:t>
            </a:r>
            <a:endParaRPr lang="es-ES" sz="2200" b="1" dirty="0" smtClean="0">
              <a:solidFill>
                <a:srgbClr val="1C3F94"/>
              </a:solidFill>
              <a:latin typeface="Tahoma" pitchFamily="34" charset="0"/>
              <a:cs typeface="Tahoma" pitchFamily="34" charset="0"/>
            </a:endParaRPr>
          </a:p>
        </p:txBody>
      </p:sp>
      <p:sp>
        <p:nvSpPr>
          <p:cNvPr id="5" name="Rectangle 12"/>
          <p:cNvSpPr>
            <a:spLocks noChangeArrowheads="1"/>
          </p:cNvSpPr>
          <p:nvPr/>
        </p:nvSpPr>
        <p:spPr bwMode="auto">
          <a:xfrm>
            <a:off x="1966275" y="6613525"/>
            <a:ext cx="5210175" cy="244475"/>
          </a:xfrm>
          <a:prstGeom prst="rect">
            <a:avLst/>
          </a:prstGeom>
          <a:noFill/>
          <a:ln w="9525" algn="ctr">
            <a:noFill/>
            <a:miter lim="800000"/>
            <a:headEnd/>
            <a:tailEnd/>
          </a:ln>
        </p:spPr>
        <p:txBody>
          <a:bodyPr lIns="0" rIns="0" anchor="ctr">
            <a:spAutoFit/>
          </a:bodyPr>
          <a:lstStyle/>
          <a:p>
            <a:pPr algn="ctr" eaLnBrk="0" hangingPunct="0"/>
            <a:r>
              <a:rPr lang="es-ES" sz="1000" dirty="0">
                <a:solidFill>
                  <a:schemeClr val="bg1"/>
                </a:solidFill>
                <a:latin typeface="Arial" pitchFamily="34" charset="0"/>
                <a:cs typeface="Arial" pitchFamily="34" charset="0"/>
              </a:rPr>
              <a:t>Fuente: estimaciones del CONEVAL con base en el MCS-ENIGH </a:t>
            </a:r>
            <a:r>
              <a:rPr lang="es-ES" sz="1000" dirty="0" smtClean="0">
                <a:solidFill>
                  <a:schemeClr val="bg1"/>
                </a:solidFill>
                <a:latin typeface="Arial" pitchFamily="34" charset="0"/>
                <a:cs typeface="Arial" pitchFamily="34" charset="0"/>
              </a:rPr>
              <a:t>2008 y 2010</a:t>
            </a:r>
            <a:endParaRPr lang="es-ES" sz="1000" u="sng" dirty="0">
              <a:solidFill>
                <a:schemeClr val="bg1"/>
              </a:solidFill>
              <a:latin typeface="Arial" pitchFamily="34" charset="0"/>
              <a:cs typeface="Arial" pitchFamily="34" charset="0"/>
            </a:endParaRPr>
          </a:p>
        </p:txBody>
      </p:sp>
      <p:sp>
        <p:nvSpPr>
          <p:cNvPr id="12" name="11 CuadroTexto"/>
          <p:cNvSpPr txBox="1"/>
          <p:nvPr/>
        </p:nvSpPr>
        <p:spPr>
          <a:xfrm>
            <a:off x="3835209" y="1348525"/>
            <a:ext cx="1816911" cy="507831"/>
          </a:xfrm>
          <a:prstGeom prst="rect">
            <a:avLst/>
          </a:prstGeom>
          <a:noFill/>
          <a:ln w="15875">
            <a:noFill/>
          </a:ln>
        </p:spPr>
        <p:txBody>
          <a:bodyPr wrap="square" rtlCol="0">
            <a:spAutoFit/>
          </a:bodyPr>
          <a:lstStyle/>
          <a:p>
            <a:pPr algn="ctr"/>
            <a:r>
              <a:rPr lang="es-MX" sz="900" b="1" dirty="0" smtClean="0">
                <a:latin typeface="Tahoma" pitchFamily="34" charset="0"/>
                <a:cs typeface="Tahoma" pitchFamily="34" charset="0"/>
              </a:rPr>
              <a:t>Población con ingreso menor a la línea de bienestar</a:t>
            </a:r>
          </a:p>
        </p:txBody>
      </p:sp>
      <p:sp>
        <p:nvSpPr>
          <p:cNvPr id="14" name="13 CuadroTexto"/>
          <p:cNvSpPr txBox="1"/>
          <p:nvPr/>
        </p:nvSpPr>
        <p:spPr>
          <a:xfrm>
            <a:off x="2386971" y="1915709"/>
            <a:ext cx="1493640" cy="430887"/>
          </a:xfrm>
          <a:prstGeom prst="rect">
            <a:avLst/>
          </a:prstGeom>
          <a:noFill/>
          <a:ln w="15875">
            <a:noFill/>
          </a:ln>
        </p:spPr>
        <p:txBody>
          <a:bodyPr wrap="square" rtlCol="0">
            <a:spAutoFit/>
          </a:bodyPr>
          <a:lstStyle/>
          <a:p>
            <a:pPr algn="r"/>
            <a:r>
              <a:rPr lang="es-MX" sz="1100" b="1" dirty="0" smtClean="0">
                <a:latin typeface="Tahoma" pitchFamily="34" charset="0"/>
                <a:cs typeface="Tahoma" pitchFamily="34" charset="0"/>
              </a:rPr>
              <a:t>Acceso a la alimentación</a:t>
            </a:r>
            <a:endParaRPr lang="en-US" sz="1100" b="1" dirty="0">
              <a:latin typeface="Tahoma" pitchFamily="34" charset="0"/>
              <a:cs typeface="Tahoma" pitchFamily="34" charset="0"/>
            </a:endParaRPr>
          </a:p>
        </p:txBody>
      </p:sp>
      <p:sp>
        <p:nvSpPr>
          <p:cNvPr id="15" name="14 CuadroTexto"/>
          <p:cNvSpPr txBox="1"/>
          <p:nvPr/>
        </p:nvSpPr>
        <p:spPr>
          <a:xfrm>
            <a:off x="1942025" y="4740075"/>
            <a:ext cx="2552700" cy="430887"/>
          </a:xfrm>
          <a:prstGeom prst="rect">
            <a:avLst/>
          </a:prstGeom>
          <a:noFill/>
          <a:ln w="15875">
            <a:noFill/>
          </a:ln>
        </p:spPr>
        <p:txBody>
          <a:bodyPr wrap="square" rtlCol="0">
            <a:spAutoFit/>
          </a:bodyPr>
          <a:lstStyle/>
          <a:p>
            <a:r>
              <a:rPr lang="es-MX" sz="1100" b="1" dirty="0" smtClean="0">
                <a:latin typeface="Tahoma" pitchFamily="34" charset="0"/>
                <a:cs typeface="Tahoma" pitchFamily="34" charset="0"/>
              </a:rPr>
              <a:t>Acceso a los servicios básicos en la vivienda</a:t>
            </a:r>
            <a:endParaRPr lang="en-US" sz="1100" b="1" dirty="0">
              <a:latin typeface="Tahoma" pitchFamily="34" charset="0"/>
              <a:cs typeface="Tahoma" pitchFamily="34" charset="0"/>
            </a:endParaRPr>
          </a:p>
        </p:txBody>
      </p:sp>
      <p:sp>
        <p:nvSpPr>
          <p:cNvPr id="18" name="17 CuadroTexto"/>
          <p:cNvSpPr txBox="1"/>
          <p:nvPr/>
        </p:nvSpPr>
        <p:spPr>
          <a:xfrm>
            <a:off x="2561999" y="4356925"/>
            <a:ext cx="2010003" cy="430887"/>
          </a:xfrm>
          <a:prstGeom prst="rect">
            <a:avLst/>
          </a:prstGeom>
          <a:noFill/>
          <a:ln w="15875">
            <a:noFill/>
          </a:ln>
        </p:spPr>
        <p:txBody>
          <a:bodyPr wrap="square" rtlCol="0">
            <a:spAutoFit/>
          </a:bodyPr>
          <a:lstStyle/>
          <a:p>
            <a:r>
              <a:rPr lang="es-MX" sz="1100" b="1" dirty="0" smtClean="0">
                <a:latin typeface="Tahoma" pitchFamily="34" charset="0"/>
                <a:cs typeface="Tahoma" pitchFamily="34" charset="0"/>
              </a:rPr>
              <a:t>Calidad y espacios de la vivienda</a:t>
            </a:r>
            <a:endParaRPr lang="en-US" sz="1100" b="1" dirty="0">
              <a:latin typeface="Tahoma" pitchFamily="34" charset="0"/>
              <a:cs typeface="Tahoma" pitchFamily="34" charset="0"/>
            </a:endParaRPr>
          </a:p>
        </p:txBody>
      </p:sp>
      <p:sp>
        <p:nvSpPr>
          <p:cNvPr id="19" name="18 CuadroTexto"/>
          <p:cNvSpPr txBox="1"/>
          <p:nvPr/>
        </p:nvSpPr>
        <p:spPr>
          <a:xfrm>
            <a:off x="1170150" y="5264025"/>
            <a:ext cx="2184400" cy="430887"/>
          </a:xfrm>
          <a:prstGeom prst="rect">
            <a:avLst/>
          </a:prstGeom>
          <a:noFill/>
          <a:ln w="15875">
            <a:noFill/>
          </a:ln>
        </p:spPr>
        <p:txBody>
          <a:bodyPr wrap="square" rtlCol="0">
            <a:spAutoFit/>
          </a:bodyPr>
          <a:lstStyle/>
          <a:p>
            <a:r>
              <a:rPr lang="es-MX" sz="1100" b="1" dirty="0" smtClean="0">
                <a:latin typeface="Tahoma" pitchFamily="34" charset="0"/>
                <a:cs typeface="Tahoma" pitchFamily="34" charset="0"/>
              </a:rPr>
              <a:t>Acceso a  la </a:t>
            </a:r>
          </a:p>
          <a:p>
            <a:r>
              <a:rPr lang="es-MX" sz="1100" b="1" dirty="0" smtClean="0">
                <a:latin typeface="Tahoma" pitchFamily="34" charset="0"/>
                <a:cs typeface="Tahoma" pitchFamily="34" charset="0"/>
              </a:rPr>
              <a:t>seguridad social</a:t>
            </a:r>
            <a:endParaRPr lang="en-US" sz="1100" b="1" dirty="0">
              <a:latin typeface="Tahoma" pitchFamily="34" charset="0"/>
              <a:cs typeface="Tahoma" pitchFamily="34" charset="0"/>
            </a:endParaRPr>
          </a:p>
        </p:txBody>
      </p:sp>
      <p:sp>
        <p:nvSpPr>
          <p:cNvPr id="20" name="19 CuadroTexto"/>
          <p:cNvSpPr txBox="1"/>
          <p:nvPr/>
        </p:nvSpPr>
        <p:spPr>
          <a:xfrm>
            <a:off x="589797" y="6163682"/>
            <a:ext cx="3435946" cy="261610"/>
          </a:xfrm>
          <a:prstGeom prst="rect">
            <a:avLst/>
          </a:prstGeom>
          <a:noFill/>
          <a:ln w="15875">
            <a:noFill/>
          </a:ln>
        </p:spPr>
        <p:txBody>
          <a:bodyPr wrap="square" rtlCol="0">
            <a:spAutoFit/>
          </a:bodyPr>
          <a:lstStyle/>
          <a:p>
            <a:r>
              <a:rPr lang="es-MX" sz="1100" b="1" dirty="0" smtClean="0">
                <a:latin typeface="Tahoma" pitchFamily="34" charset="0"/>
                <a:cs typeface="Tahoma" pitchFamily="34" charset="0"/>
              </a:rPr>
              <a:t>Acceso a servicios de salud</a:t>
            </a:r>
            <a:endParaRPr lang="en-US" sz="1100" b="1" dirty="0">
              <a:latin typeface="Tahoma" pitchFamily="34" charset="0"/>
              <a:cs typeface="Tahoma" pitchFamily="34" charset="0"/>
            </a:endParaRPr>
          </a:p>
        </p:txBody>
      </p:sp>
      <p:sp>
        <p:nvSpPr>
          <p:cNvPr id="21" name="20 CuadroTexto"/>
          <p:cNvSpPr txBox="1"/>
          <p:nvPr/>
        </p:nvSpPr>
        <p:spPr>
          <a:xfrm>
            <a:off x="3072625" y="3886000"/>
            <a:ext cx="1618130" cy="261610"/>
          </a:xfrm>
          <a:prstGeom prst="rect">
            <a:avLst/>
          </a:prstGeom>
          <a:noFill/>
          <a:ln w="15875">
            <a:noFill/>
          </a:ln>
        </p:spPr>
        <p:txBody>
          <a:bodyPr wrap="square" rtlCol="0">
            <a:spAutoFit/>
          </a:bodyPr>
          <a:lstStyle/>
          <a:p>
            <a:r>
              <a:rPr lang="es-MX" sz="1100" b="1" dirty="0" smtClean="0">
                <a:latin typeface="Tahoma" pitchFamily="34" charset="0"/>
                <a:cs typeface="Tahoma" pitchFamily="34" charset="0"/>
              </a:rPr>
              <a:t>Rezago educativo</a:t>
            </a:r>
            <a:endParaRPr lang="en-US" sz="1100" b="1" dirty="0">
              <a:latin typeface="Tahoma" pitchFamily="34" charset="0"/>
              <a:cs typeface="Tahoma" pitchFamily="34" charset="0"/>
            </a:endParaRPr>
          </a:p>
        </p:txBody>
      </p:sp>
      <p:sp>
        <p:nvSpPr>
          <p:cNvPr id="16" name="Rectangle 12"/>
          <p:cNvSpPr>
            <a:spLocks noChangeArrowheads="1"/>
          </p:cNvSpPr>
          <p:nvPr/>
        </p:nvSpPr>
        <p:spPr bwMode="auto">
          <a:xfrm>
            <a:off x="2356242" y="991624"/>
            <a:ext cx="5210175" cy="369332"/>
          </a:xfrm>
          <a:prstGeom prst="rect">
            <a:avLst/>
          </a:prstGeom>
          <a:noFill/>
          <a:ln w="9525" algn="ctr">
            <a:noFill/>
            <a:miter lim="800000"/>
            <a:headEnd/>
            <a:tailEnd/>
          </a:ln>
        </p:spPr>
        <p:txBody>
          <a:bodyPr lIns="0" rIns="0" anchor="ctr">
            <a:spAutoFit/>
          </a:bodyPr>
          <a:lstStyle/>
          <a:p>
            <a:pPr algn="ctr" eaLnBrk="0" hangingPunct="0"/>
            <a:r>
              <a:rPr lang="es-ES" sz="1800" b="1" dirty="0" smtClean="0">
                <a:solidFill>
                  <a:schemeClr val="accent2"/>
                </a:solidFill>
                <a:latin typeface="Arial" pitchFamily="34" charset="0"/>
                <a:cs typeface="Arial" pitchFamily="34" charset="0"/>
              </a:rPr>
              <a:t>Millones de personas</a:t>
            </a:r>
            <a:endParaRPr lang="es-ES" sz="1800" b="1" u="sng" dirty="0">
              <a:solidFill>
                <a:schemeClr val="accent2"/>
              </a:solidFill>
              <a:latin typeface="Arial" pitchFamily="34" charset="0"/>
              <a:cs typeface="Arial" pitchFamily="34" charset="0"/>
            </a:endParaRPr>
          </a:p>
        </p:txBody>
      </p:sp>
      <p:cxnSp>
        <p:nvCxnSpPr>
          <p:cNvPr id="30" name="29 Conector recto de flecha"/>
          <p:cNvCxnSpPr>
            <a:stCxn id="107" idx="2"/>
          </p:cNvCxnSpPr>
          <p:nvPr/>
        </p:nvCxnSpPr>
        <p:spPr bwMode="auto">
          <a:xfrm rot="16200000" flipH="1">
            <a:off x="1285937" y="4931660"/>
            <a:ext cx="700776" cy="4942"/>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43" name="42 Conector recto de flecha"/>
          <p:cNvCxnSpPr/>
          <p:nvPr/>
        </p:nvCxnSpPr>
        <p:spPr bwMode="auto">
          <a:xfrm rot="5400000">
            <a:off x="2096021" y="4595728"/>
            <a:ext cx="231562" cy="5976"/>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45" name="44 CuadroTexto"/>
          <p:cNvSpPr txBox="1"/>
          <p:nvPr/>
        </p:nvSpPr>
        <p:spPr>
          <a:xfrm>
            <a:off x="7356885" y="2930578"/>
            <a:ext cx="1072567" cy="584775"/>
          </a:xfrm>
          <a:prstGeom prst="rect">
            <a:avLst/>
          </a:prstGeom>
          <a:noFill/>
          <a:ln w="15875">
            <a:noFill/>
          </a:ln>
        </p:spPr>
        <p:txBody>
          <a:bodyPr wrap="square" rtlCol="0">
            <a:spAutoFit/>
          </a:bodyPr>
          <a:lstStyle/>
          <a:p>
            <a:r>
              <a:rPr lang="es-MX" sz="1600" b="1" dirty="0" smtClean="0">
                <a:latin typeface="Tahoma" pitchFamily="34" charset="0"/>
                <a:cs typeface="Tahoma" pitchFamily="34" charset="0"/>
              </a:rPr>
              <a:t>Pobreza</a:t>
            </a:r>
          </a:p>
          <a:p>
            <a:r>
              <a:rPr lang="es-MX" sz="1600" b="1" dirty="0" smtClean="0">
                <a:latin typeface="Tahoma" pitchFamily="34" charset="0"/>
                <a:cs typeface="Tahoma" pitchFamily="34" charset="0"/>
              </a:rPr>
              <a:t>extrema</a:t>
            </a:r>
            <a:endParaRPr lang="en-US" sz="1600" b="1" dirty="0">
              <a:latin typeface="Tahoma" pitchFamily="34" charset="0"/>
              <a:cs typeface="Tahoma" pitchFamily="34" charset="0"/>
            </a:endParaRPr>
          </a:p>
        </p:txBody>
      </p:sp>
      <p:sp>
        <p:nvSpPr>
          <p:cNvPr id="11" name="10 CuadroTexto"/>
          <p:cNvSpPr txBox="1"/>
          <p:nvPr/>
        </p:nvSpPr>
        <p:spPr>
          <a:xfrm>
            <a:off x="6028860" y="3431303"/>
            <a:ext cx="1072567" cy="353943"/>
          </a:xfrm>
          <a:prstGeom prst="rect">
            <a:avLst/>
          </a:prstGeom>
          <a:noFill/>
          <a:ln w="15875">
            <a:noFill/>
          </a:ln>
        </p:spPr>
        <p:txBody>
          <a:bodyPr wrap="square" rtlCol="0">
            <a:spAutoFit/>
          </a:bodyPr>
          <a:lstStyle/>
          <a:p>
            <a:r>
              <a:rPr lang="es-MX" sz="1700" b="1" dirty="0" smtClean="0">
                <a:latin typeface="Tahoma" pitchFamily="34" charset="0"/>
                <a:cs typeface="Tahoma" pitchFamily="34" charset="0"/>
              </a:rPr>
              <a:t>Pobreza</a:t>
            </a:r>
            <a:endParaRPr lang="en-US" sz="1700" b="1" dirty="0">
              <a:latin typeface="Tahoma" pitchFamily="34" charset="0"/>
              <a:cs typeface="Tahoma" pitchFamily="34" charset="0"/>
            </a:endParaRPr>
          </a:p>
        </p:txBody>
      </p:sp>
      <p:sp>
        <p:nvSpPr>
          <p:cNvPr id="49" name="48 Elipse"/>
          <p:cNvSpPr/>
          <p:nvPr/>
        </p:nvSpPr>
        <p:spPr bwMode="auto">
          <a:xfrm flipV="1">
            <a:off x="5522001" y="4203887"/>
            <a:ext cx="1365661" cy="914399"/>
          </a:xfrm>
          <a:prstGeom prst="ellipse">
            <a:avLst/>
          </a:prstGeom>
          <a:noFill/>
          <a:ln w="19050" cap="flat" cmpd="sng" algn="ctr">
            <a:solidFill>
              <a:srgbClr val="FF00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w="165100" prst="coolSlant"/>
            <a:bevelB/>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50" name="49 CuadroTexto"/>
          <p:cNvSpPr txBox="1"/>
          <p:nvPr/>
        </p:nvSpPr>
        <p:spPr>
          <a:xfrm>
            <a:off x="5498250" y="4298892"/>
            <a:ext cx="1508165" cy="677108"/>
          </a:xfrm>
          <a:prstGeom prst="rect">
            <a:avLst/>
          </a:prstGeom>
          <a:noFill/>
        </p:spPr>
        <p:txBody>
          <a:bodyPr wrap="square" rtlCol="0">
            <a:spAutoFit/>
          </a:bodyPr>
          <a:lstStyle/>
          <a:p>
            <a:pPr algn="ctr"/>
            <a:r>
              <a:rPr lang="es-MX" sz="1400" b="1" dirty="0" smtClean="0">
                <a:latin typeface="Tahoma" pitchFamily="34" charset="0"/>
                <a:cs typeface="Tahoma" pitchFamily="34" charset="0"/>
              </a:rPr>
              <a:t>2008</a:t>
            </a:r>
          </a:p>
          <a:p>
            <a:pPr algn="ctr"/>
            <a:r>
              <a:rPr lang="es-MX" sz="1200" b="1" dirty="0" smtClean="0">
                <a:latin typeface="Tahoma" pitchFamily="34" charset="0"/>
                <a:cs typeface="Tahoma" pitchFamily="34" charset="0"/>
              </a:rPr>
              <a:t>44.5 %</a:t>
            </a:r>
          </a:p>
          <a:p>
            <a:pPr algn="ctr"/>
            <a:r>
              <a:rPr lang="es-MX" sz="1200" b="1" dirty="0" smtClean="0">
                <a:latin typeface="Tahoma" pitchFamily="34" charset="0"/>
                <a:cs typeface="Tahoma" pitchFamily="34" charset="0"/>
              </a:rPr>
              <a:t>48.8 millones</a:t>
            </a:r>
            <a:endParaRPr lang="en-US" sz="1200" b="1" dirty="0">
              <a:latin typeface="Tahoma" pitchFamily="34" charset="0"/>
              <a:cs typeface="Tahoma" pitchFamily="34" charset="0"/>
            </a:endParaRPr>
          </a:p>
        </p:txBody>
      </p:sp>
      <p:cxnSp>
        <p:nvCxnSpPr>
          <p:cNvPr id="62" name="61 Conector recto de flecha"/>
          <p:cNvCxnSpPr>
            <a:stCxn id="11" idx="2"/>
          </p:cNvCxnSpPr>
          <p:nvPr/>
        </p:nvCxnSpPr>
        <p:spPr bwMode="auto">
          <a:xfrm rot="5400000">
            <a:off x="6243974" y="3811446"/>
            <a:ext cx="347370" cy="29497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63" name="62 Conector recto de flecha"/>
          <p:cNvCxnSpPr>
            <a:stCxn id="11" idx="2"/>
          </p:cNvCxnSpPr>
          <p:nvPr/>
        </p:nvCxnSpPr>
        <p:spPr bwMode="auto">
          <a:xfrm rot="16200000" flipH="1">
            <a:off x="6683361" y="3667029"/>
            <a:ext cx="442370" cy="678804"/>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77" name="76 Elipse"/>
          <p:cNvSpPr/>
          <p:nvPr/>
        </p:nvSpPr>
        <p:spPr bwMode="auto">
          <a:xfrm flipV="1">
            <a:off x="7063776" y="4213787"/>
            <a:ext cx="1365661" cy="914399"/>
          </a:xfrm>
          <a:prstGeom prst="ellipse">
            <a:avLst/>
          </a:prstGeom>
          <a:noFill/>
          <a:ln w="19050" cap="flat" cmpd="sng" algn="ctr">
            <a:solidFill>
              <a:srgbClr val="FF00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w="165100" prst="coolSlant"/>
            <a:bevelB/>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78" name="77 CuadroTexto"/>
          <p:cNvSpPr txBox="1"/>
          <p:nvPr/>
        </p:nvSpPr>
        <p:spPr>
          <a:xfrm>
            <a:off x="7040025" y="4308792"/>
            <a:ext cx="1508165" cy="677108"/>
          </a:xfrm>
          <a:prstGeom prst="rect">
            <a:avLst/>
          </a:prstGeom>
          <a:noFill/>
        </p:spPr>
        <p:txBody>
          <a:bodyPr wrap="square" rtlCol="0">
            <a:spAutoFit/>
          </a:bodyPr>
          <a:lstStyle/>
          <a:p>
            <a:pPr algn="ctr"/>
            <a:r>
              <a:rPr lang="es-MX" sz="1400" b="1" dirty="0" smtClean="0">
                <a:latin typeface="Tahoma" pitchFamily="34" charset="0"/>
                <a:cs typeface="Tahoma" pitchFamily="34" charset="0"/>
              </a:rPr>
              <a:t>2010</a:t>
            </a:r>
          </a:p>
          <a:p>
            <a:pPr algn="ctr"/>
            <a:r>
              <a:rPr lang="es-MX" sz="1200" b="1" dirty="0" smtClean="0">
                <a:latin typeface="Tahoma" pitchFamily="34" charset="0"/>
                <a:cs typeface="Tahoma" pitchFamily="34" charset="0"/>
              </a:rPr>
              <a:t>46.2 %</a:t>
            </a:r>
          </a:p>
          <a:p>
            <a:pPr algn="ctr"/>
            <a:r>
              <a:rPr lang="es-MX" sz="1200" b="1" dirty="0" smtClean="0">
                <a:latin typeface="Tahoma" pitchFamily="34" charset="0"/>
                <a:cs typeface="Tahoma" pitchFamily="34" charset="0"/>
              </a:rPr>
              <a:t>52.0 millones</a:t>
            </a:r>
            <a:endParaRPr lang="en-US" sz="1200" b="1" dirty="0">
              <a:latin typeface="Tahoma" pitchFamily="34" charset="0"/>
              <a:cs typeface="Tahoma" pitchFamily="34" charset="0"/>
            </a:endParaRPr>
          </a:p>
        </p:txBody>
      </p:sp>
      <p:sp>
        <p:nvSpPr>
          <p:cNvPr id="79" name="78 Elipse"/>
          <p:cNvSpPr/>
          <p:nvPr/>
        </p:nvSpPr>
        <p:spPr bwMode="auto">
          <a:xfrm flipV="1">
            <a:off x="6778830" y="1078690"/>
            <a:ext cx="1365661" cy="914399"/>
          </a:xfrm>
          <a:prstGeom prst="ellipse">
            <a:avLst/>
          </a:prstGeom>
          <a:noFill/>
          <a:ln w="19050" cap="flat" cmpd="sng" algn="ctr">
            <a:solidFill>
              <a:srgbClr val="FF00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w="165100" prst="coolSlant"/>
            <a:bevelB/>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80" name="79 CuadroTexto"/>
          <p:cNvSpPr txBox="1"/>
          <p:nvPr/>
        </p:nvSpPr>
        <p:spPr>
          <a:xfrm>
            <a:off x="6743204" y="1173695"/>
            <a:ext cx="1508165" cy="677108"/>
          </a:xfrm>
          <a:prstGeom prst="rect">
            <a:avLst/>
          </a:prstGeom>
          <a:noFill/>
        </p:spPr>
        <p:txBody>
          <a:bodyPr wrap="square" rtlCol="0">
            <a:spAutoFit/>
          </a:bodyPr>
          <a:lstStyle/>
          <a:p>
            <a:pPr algn="ctr"/>
            <a:r>
              <a:rPr lang="es-MX" sz="1400" b="1" dirty="0" smtClean="0">
                <a:latin typeface="Tahoma" pitchFamily="34" charset="0"/>
                <a:cs typeface="Tahoma" pitchFamily="34" charset="0"/>
              </a:rPr>
              <a:t>2008</a:t>
            </a:r>
          </a:p>
          <a:p>
            <a:pPr algn="ctr"/>
            <a:r>
              <a:rPr lang="es-MX" sz="1200" b="1" dirty="0" smtClean="0">
                <a:latin typeface="Tahoma" pitchFamily="34" charset="0"/>
                <a:cs typeface="Tahoma" pitchFamily="34" charset="0"/>
              </a:rPr>
              <a:t>10.6 %</a:t>
            </a:r>
          </a:p>
          <a:p>
            <a:pPr algn="ctr"/>
            <a:r>
              <a:rPr lang="es-MX" sz="1200" b="1" dirty="0" smtClean="0">
                <a:latin typeface="Tahoma" pitchFamily="34" charset="0"/>
                <a:cs typeface="Tahoma" pitchFamily="34" charset="0"/>
              </a:rPr>
              <a:t>11.7 millones</a:t>
            </a:r>
            <a:endParaRPr lang="en-US" sz="1200" b="1" dirty="0">
              <a:latin typeface="Tahoma" pitchFamily="34" charset="0"/>
              <a:cs typeface="Tahoma" pitchFamily="34" charset="0"/>
            </a:endParaRPr>
          </a:p>
        </p:txBody>
      </p:sp>
      <p:cxnSp>
        <p:nvCxnSpPr>
          <p:cNvPr id="81" name="80 Conector recto de flecha"/>
          <p:cNvCxnSpPr/>
          <p:nvPr/>
        </p:nvCxnSpPr>
        <p:spPr bwMode="auto">
          <a:xfrm rot="16200000" flipV="1">
            <a:off x="7059885" y="2381007"/>
            <a:ext cx="771887" cy="237508"/>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82" name="81 Conector recto de flecha"/>
          <p:cNvCxnSpPr/>
          <p:nvPr/>
        </p:nvCxnSpPr>
        <p:spPr bwMode="auto">
          <a:xfrm flipV="1">
            <a:off x="7564581" y="2731325"/>
            <a:ext cx="249386" cy="142505"/>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83" name="82 Elipse"/>
          <p:cNvSpPr/>
          <p:nvPr/>
        </p:nvSpPr>
        <p:spPr bwMode="auto">
          <a:xfrm flipV="1">
            <a:off x="7703105" y="1896090"/>
            <a:ext cx="1365661" cy="914399"/>
          </a:xfrm>
          <a:prstGeom prst="ellipse">
            <a:avLst/>
          </a:prstGeom>
          <a:noFill/>
          <a:ln w="19050" cap="flat" cmpd="sng" algn="ctr">
            <a:solidFill>
              <a:srgbClr val="FF0000"/>
            </a:solid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w="165100" prst="coolSlant"/>
            <a:bevelB/>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charset="0"/>
            </a:endParaRPr>
          </a:p>
        </p:txBody>
      </p:sp>
      <p:sp>
        <p:nvSpPr>
          <p:cNvPr id="84" name="83 CuadroTexto"/>
          <p:cNvSpPr txBox="1"/>
          <p:nvPr/>
        </p:nvSpPr>
        <p:spPr>
          <a:xfrm>
            <a:off x="7679354" y="1991095"/>
            <a:ext cx="1508165" cy="677108"/>
          </a:xfrm>
          <a:prstGeom prst="rect">
            <a:avLst/>
          </a:prstGeom>
          <a:noFill/>
        </p:spPr>
        <p:txBody>
          <a:bodyPr wrap="square" rtlCol="0">
            <a:spAutoFit/>
          </a:bodyPr>
          <a:lstStyle/>
          <a:p>
            <a:pPr algn="ctr"/>
            <a:r>
              <a:rPr lang="es-MX" sz="1400" b="1" dirty="0" smtClean="0">
                <a:latin typeface="Tahoma" pitchFamily="34" charset="0"/>
                <a:cs typeface="Tahoma" pitchFamily="34" charset="0"/>
              </a:rPr>
              <a:t>2010</a:t>
            </a:r>
          </a:p>
          <a:p>
            <a:pPr algn="ctr"/>
            <a:r>
              <a:rPr lang="es-MX" sz="1200" b="1" dirty="0" smtClean="0">
                <a:latin typeface="Tahoma" pitchFamily="34" charset="0"/>
                <a:cs typeface="Tahoma" pitchFamily="34" charset="0"/>
              </a:rPr>
              <a:t>10.4%</a:t>
            </a:r>
          </a:p>
          <a:p>
            <a:pPr algn="ctr"/>
            <a:r>
              <a:rPr lang="es-MX" sz="1200" b="1" dirty="0" smtClean="0">
                <a:latin typeface="Tahoma" pitchFamily="34" charset="0"/>
                <a:cs typeface="Tahoma" pitchFamily="34" charset="0"/>
              </a:rPr>
              <a:t>11.7 millones</a:t>
            </a:r>
            <a:endParaRPr lang="en-US" sz="1200" b="1" dirty="0">
              <a:latin typeface="Tahoma" pitchFamily="34" charset="0"/>
              <a:cs typeface="Tahoma" pitchFamily="34" charset="0"/>
            </a:endParaRPr>
          </a:p>
        </p:txBody>
      </p:sp>
      <p:sp>
        <p:nvSpPr>
          <p:cNvPr id="97" name="96 CuadroTexto"/>
          <p:cNvSpPr txBox="1"/>
          <p:nvPr/>
        </p:nvSpPr>
        <p:spPr>
          <a:xfrm>
            <a:off x="403758" y="1603161"/>
            <a:ext cx="225632"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6</a:t>
            </a:r>
            <a:endParaRPr lang="en-US" sz="1200" b="1" dirty="0">
              <a:latin typeface="Tahoma" pitchFamily="34" charset="0"/>
              <a:cs typeface="Tahoma" pitchFamily="34" charset="0"/>
            </a:endParaRPr>
          </a:p>
        </p:txBody>
      </p:sp>
      <p:sp>
        <p:nvSpPr>
          <p:cNvPr id="98" name="97 CuadroTexto"/>
          <p:cNvSpPr txBox="1"/>
          <p:nvPr/>
        </p:nvSpPr>
        <p:spPr>
          <a:xfrm>
            <a:off x="401783" y="2135561"/>
            <a:ext cx="225632"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4</a:t>
            </a:r>
            <a:endParaRPr lang="en-US" sz="1200" b="1" dirty="0">
              <a:latin typeface="Tahoma" pitchFamily="34" charset="0"/>
              <a:cs typeface="Tahoma" pitchFamily="34" charset="0"/>
            </a:endParaRPr>
          </a:p>
        </p:txBody>
      </p:sp>
      <p:sp>
        <p:nvSpPr>
          <p:cNvPr id="99" name="98 CuadroTexto"/>
          <p:cNvSpPr txBox="1"/>
          <p:nvPr/>
        </p:nvSpPr>
        <p:spPr>
          <a:xfrm>
            <a:off x="399808" y="2703586"/>
            <a:ext cx="225632"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2</a:t>
            </a:r>
            <a:endParaRPr lang="en-US" sz="1200" b="1" dirty="0">
              <a:latin typeface="Tahoma" pitchFamily="34" charset="0"/>
              <a:cs typeface="Tahoma" pitchFamily="34" charset="0"/>
            </a:endParaRPr>
          </a:p>
        </p:txBody>
      </p:sp>
      <p:sp>
        <p:nvSpPr>
          <p:cNvPr id="100" name="99 CuadroTexto"/>
          <p:cNvSpPr txBox="1"/>
          <p:nvPr/>
        </p:nvSpPr>
        <p:spPr>
          <a:xfrm>
            <a:off x="433458" y="3283486"/>
            <a:ext cx="225632"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0</a:t>
            </a:r>
            <a:endParaRPr lang="en-US" sz="1200" b="1" dirty="0">
              <a:latin typeface="Tahoma" pitchFamily="34" charset="0"/>
              <a:cs typeface="Tahoma" pitchFamily="34" charset="0"/>
            </a:endParaRPr>
          </a:p>
        </p:txBody>
      </p:sp>
      <p:sp>
        <p:nvSpPr>
          <p:cNvPr id="101" name="100 CuadroTexto"/>
          <p:cNvSpPr txBox="1"/>
          <p:nvPr/>
        </p:nvSpPr>
        <p:spPr>
          <a:xfrm>
            <a:off x="285001" y="3839636"/>
            <a:ext cx="368144"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-2</a:t>
            </a:r>
            <a:endParaRPr lang="en-US" sz="1200" b="1" dirty="0">
              <a:latin typeface="Tahoma" pitchFamily="34" charset="0"/>
              <a:cs typeface="Tahoma" pitchFamily="34" charset="0"/>
            </a:endParaRPr>
          </a:p>
        </p:txBody>
      </p:sp>
      <p:sp>
        <p:nvSpPr>
          <p:cNvPr id="102" name="101 CuadroTexto"/>
          <p:cNvSpPr txBox="1"/>
          <p:nvPr/>
        </p:nvSpPr>
        <p:spPr>
          <a:xfrm>
            <a:off x="283026" y="4419536"/>
            <a:ext cx="368144"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-4</a:t>
            </a:r>
            <a:endParaRPr lang="en-US" sz="1200" b="1" dirty="0">
              <a:latin typeface="Tahoma" pitchFamily="34" charset="0"/>
              <a:cs typeface="Tahoma" pitchFamily="34" charset="0"/>
            </a:endParaRPr>
          </a:p>
        </p:txBody>
      </p:sp>
      <p:sp>
        <p:nvSpPr>
          <p:cNvPr id="103" name="102 CuadroTexto"/>
          <p:cNvSpPr txBox="1"/>
          <p:nvPr/>
        </p:nvSpPr>
        <p:spPr>
          <a:xfrm>
            <a:off x="292926" y="4999436"/>
            <a:ext cx="368144"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-6</a:t>
            </a:r>
            <a:endParaRPr lang="en-US" sz="1200" b="1" dirty="0">
              <a:latin typeface="Tahoma" pitchFamily="34" charset="0"/>
              <a:cs typeface="Tahoma" pitchFamily="34" charset="0"/>
            </a:endParaRPr>
          </a:p>
        </p:txBody>
      </p:sp>
      <p:sp>
        <p:nvSpPr>
          <p:cNvPr id="104" name="103 CuadroTexto"/>
          <p:cNvSpPr txBox="1"/>
          <p:nvPr/>
        </p:nvSpPr>
        <p:spPr>
          <a:xfrm>
            <a:off x="267201" y="5531836"/>
            <a:ext cx="368144"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-8</a:t>
            </a:r>
            <a:endParaRPr lang="en-US" sz="1200" b="1" dirty="0">
              <a:latin typeface="Tahoma" pitchFamily="34" charset="0"/>
              <a:cs typeface="Tahoma" pitchFamily="34" charset="0"/>
            </a:endParaRPr>
          </a:p>
        </p:txBody>
      </p:sp>
      <p:sp>
        <p:nvSpPr>
          <p:cNvPr id="105" name="104 CuadroTexto"/>
          <p:cNvSpPr txBox="1"/>
          <p:nvPr/>
        </p:nvSpPr>
        <p:spPr>
          <a:xfrm>
            <a:off x="190006" y="6064236"/>
            <a:ext cx="478989"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-10</a:t>
            </a:r>
            <a:endParaRPr lang="en-US" sz="1200" b="1" dirty="0">
              <a:latin typeface="Tahoma" pitchFamily="34" charset="0"/>
              <a:cs typeface="Tahoma" pitchFamily="34" charset="0"/>
            </a:endParaRPr>
          </a:p>
        </p:txBody>
      </p:sp>
      <p:sp>
        <p:nvSpPr>
          <p:cNvPr id="106" name="105 CuadroTexto"/>
          <p:cNvSpPr txBox="1"/>
          <p:nvPr/>
        </p:nvSpPr>
        <p:spPr>
          <a:xfrm>
            <a:off x="801619" y="5959344"/>
            <a:ext cx="528419"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-9.0</a:t>
            </a:r>
            <a:endParaRPr lang="en-US" sz="1200" b="1" dirty="0">
              <a:latin typeface="Tahoma" pitchFamily="34" charset="0"/>
              <a:cs typeface="Tahoma" pitchFamily="34" charset="0"/>
            </a:endParaRPr>
          </a:p>
        </p:txBody>
      </p:sp>
      <p:sp>
        <p:nvSpPr>
          <p:cNvPr id="107" name="106 CuadroTexto"/>
          <p:cNvSpPr txBox="1"/>
          <p:nvPr/>
        </p:nvSpPr>
        <p:spPr>
          <a:xfrm>
            <a:off x="1369644" y="4306744"/>
            <a:ext cx="528419"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-2.9</a:t>
            </a:r>
            <a:endParaRPr lang="en-US" sz="1200" b="1" dirty="0">
              <a:latin typeface="Tahoma" pitchFamily="34" charset="0"/>
              <a:cs typeface="Tahoma" pitchFamily="34" charset="0"/>
            </a:endParaRPr>
          </a:p>
        </p:txBody>
      </p:sp>
      <p:sp>
        <p:nvSpPr>
          <p:cNvPr id="108" name="107 CuadroTexto"/>
          <p:cNvSpPr txBox="1"/>
          <p:nvPr/>
        </p:nvSpPr>
        <p:spPr>
          <a:xfrm>
            <a:off x="1913919" y="4186019"/>
            <a:ext cx="528419"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-2.5</a:t>
            </a:r>
            <a:endParaRPr lang="en-US" sz="1200" b="1" dirty="0">
              <a:latin typeface="Tahoma" pitchFamily="34" charset="0"/>
              <a:cs typeface="Tahoma" pitchFamily="34" charset="0"/>
            </a:endParaRPr>
          </a:p>
        </p:txBody>
      </p:sp>
      <p:sp>
        <p:nvSpPr>
          <p:cNvPr id="109" name="108 CuadroTexto"/>
          <p:cNvSpPr txBox="1"/>
          <p:nvPr/>
        </p:nvSpPr>
        <p:spPr>
          <a:xfrm>
            <a:off x="2588819" y="4089044"/>
            <a:ext cx="528419"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-2.3</a:t>
            </a:r>
            <a:endParaRPr lang="en-US" sz="1200" b="1" dirty="0">
              <a:latin typeface="Tahoma" pitchFamily="34" charset="0"/>
              <a:cs typeface="Tahoma" pitchFamily="34" charset="0"/>
            </a:endParaRPr>
          </a:p>
        </p:txBody>
      </p:sp>
      <p:sp>
        <p:nvSpPr>
          <p:cNvPr id="110" name="109 CuadroTexto"/>
          <p:cNvSpPr txBox="1"/>
          <p:nvPr/>
        </p:nvSpPr>
        <p:spPr>
          <a:xfrm>
            <a:off x="3216219" y="3695194"/>
            <a:ext cx="528419"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-0.8</a:t>
            </a:r>
            <a:endParaRPr lang="en-US" sz="1200" b="1" dirty="0">
              <a:latin typeface="Tahoma" pitchFamily="34" charset="0"/>
              <a:cs typeface="Tahoma" pitchFamily="34" charset="0"/>
            </a:endParaRPr>
          </a:p>
        </p:txBody>
      </p:sp>
      <p:sp>
        <p:nvSpPr>
          <p:cNvPr id="111" name="110 CuadroTexto"/>
          <p:cNvSpPr txBox="1"/>
          <p:nvPr/>
        </p:nvSpPr>
        <p:spPr>
          <a:xfrm>
            <a:off x="3784244" y="1935719"/>
            <a:ext cx="528419" cy="276999"/>
          </a:xfrm>
          <a:prstGeom prst="rect">
            <a:avLst/>
          </a:prstGeom>
          <a:noFill/>
        </p:spPr>
        <p:txBody>
          <a:bodyPr wrap="square" rtlCol="0">
            <a:spAutoFit/>
          </a:bodyPr>
          <a:lstStyle/>
          <a:p>
            <a:r>
              <a:rPr lang="es-MX" sz="1200" b="1" dirty="0" smtClean="0">
                <a:latin typeface="Tahoma" pitchFamily="34" charset="0"/>
                <a:cs typeface="Tahoma" pitchFamily="34" charset="0"/>
              </a:rPr>
              <a:t>4.1</a:t>
            </a:r>
            <a:endParaRPr lang="en-US" sz="1200" b="1" dirty="0">
              <a:latin typeface="Tahoma" pitchFamily="34" charset="0"/>
              <a:cs typeface="Tahoma" pitchFamily="34" charset="0"/>
            </a:endParaRPr>
          </a:p>
        </p:txBody>
      </p:sp>
      <p:sp>
        <p:nvSpPr>
          <p:cNvPr id="112" name="111 CuadroTexto"/>
          <p:cNvSpPr txBox="1"/>
          <p:nvPr/>
        </p:nvSpPr>
        <p:spPr>
          <a:xfrm>
            <a:off x="4969769" y="2099994"/>
            <a:ext cx="528419"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3.5</a:t>
            </a:r>
            <a:endParaRPr lang="en-US" sz="1200" b="1" dirty="0">
              <a:latin typeface="Tahoma" pitchFamily="34" charset="0"/>
              <a:cs typeface="Tahoma" pitchFamily="34" charset="0"/>
            </a:endParaRPr>
          </a:p>
        </p:txBody>
      </p:sp>
      <p:sp>
        <p:nvSpPr>
          <p:cNvPr id="113" name="112 CuadroTexto"/>
          <p:cNvSpPr txBox="1"/>
          <p:nvPr/>
        </p:nvSpPr>
        <p:spPr>
          <a:xfrm>
            <a:off x="6202806" y="2121767"/>
            <a:ext cx="528419"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3.2</a:t>
            </a:r>
            <a:endParaRPr lang="en-US" sz="1200" b="1" dirty="0">
              <a:latin typeface="Tahoma" pitchFamily="34" charset="0"/>
              <a:cs typeface="Tahoma" pitchFamily="34" charset="0"/>
            </a:endParaRPr>
          </a:p>
        </p:txBody>
      </p:sp>
      <p:sp>
        <p:nvSpPr>
          <p:cNvPr id="114" name="113 CuadroTexto"/>
          <p:cNvSpPr txBox="1"/>
          <p:nvPr/>
        </p:nvSpPr>
        <p:spPr>
          <a:xfrm>
            <a:off x="6842090" y="3034189"/>
            <a:ext cx="528419" cy="276999"/>
          </a:xfrm>
          <a:prstGeom prst="rect">
            <a:avLst/>
          </a:prstGeom>
          <a:solidFill>
            <a:schemeClr val="bg1"/>
          </a:solidFill>
        </p:spPr>
        <p:txBody>
          <a:bodyPr wrap="square" rtlCol="0">
            <a:spAutoFit/>
          </a:bodyPr>
          <a:lstStyle/>
          <a:p>
            <a:r>
              <a:rPr lang="es-MX" sz="1200" b="1" dirty="0" smtClean="0">
                <a:latin typeface="Tahoma" pitchFamily="34" charset="0"/>
                <a:cs typeface="Tahoma" pitchFamily="34" charset="0"/>
              </a:rPr>
              <a:t>0.0</a:t>
            </a:r>
            <a:endParaRPr lang="en-US" sz="1200" b="1" dirty="0">
              <a:latin typeface="Tahoma" pitchFamily="34" charset="0"/>
              <a:cs typeface="Tahoma" pitchFamily="34" charset="0"/>
            </a:endParaRPr>
          </a:p>
        </p:txBody>
      </p:sp>
      <p:sp>
        <p:nvSpPr>
          <p:cNvPr id="120" name="119 Cerrar llave"/>
          <p:cNvSpPr/>
          <p:nvPr/>
        </p:nvSpPr>
        <p:spPr bwMode="auto">
          <a:xfrm rot="16200000">
            <a:off x="2339752" y="188639"/>
            <a:ext cx="216024" cy="3384376"/>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sp>
        <p:nvSpPr>
          <p:cNvPr id="121" name="120 CuadroTexto"/>
          <p:cNvSpPr txBox="1"/>
          <p:nvPr/>
        </p:nvSpPr>
        <p:spPr>
          <a:xfrm>
            <a:off x="1885687" y="1465039"/>
            <a:ext cx="1318161" cy="307777"/>
          </a:xfrm>
          <a:prstGeom prst="rect">
            <a:avLst/>
          </a:prstGeom>
          <a:noFill/>
        </p:spPr>
        <p:txBody>
          <a:bodyPr wrap="square" rtlCol="0">
            <a:spAutoFit/>
          </a:bodyPr>
          <a:lstStyle/>
          <a:p>
            <a:r>
              <a:rPr lang="es-MX" sz="1400" b="1" dirty="0" smtClean="0">
                <a:latin typeface="Tahoma" pitchFamily="34" charset="0"/>
                <a:cs typeface="Tahoma" pitchFamily="34" charset="0"/>
              </a:rPr>
              <a:t>Carencias</a:t>
            </a:r>
            <a:endParaRPr lang="en-US" sz="1400" b="1" dirty="0">
              <a:latin typeface="Tahoma" pitchFamily="34" charset="0"/>
              <a:cs typeface="Tahoma" pitchFamily="34" charset="0"/>
            </a:endParaRPr>
          </a:p>
        </p:txBody>
      </p:sp>
      <p:sp>
        <p:nvSpPr>
          <p:cNvPr id="122" name="121 CuadroTexto"/>
          <p:cNvSpPr txBox="1"/>
          <p:nvPr/>
        </p:nvSpPr>
        <p:spPr>
          <a:xfrm>
            <a:off x="4372069" y="1775419"/>
            <a:ext cx="528419" cy="276999"/>
          </a:xfrm>
          <a:prstGeom prst="rect">
            <a:avLst/>
          </a:prstGeom>
          <a:noFill/>
        </p:spPr>
        <p:txBody>
          <a:bodyPr wrap="square" rtlCol="0">
            <a:spAutoFit/>
          </a:bodyPr>
          <a:lstStyle/>
          <a:p>
            <a:r>
              <a:rPr lang="es-MX" sz="1200" b="1" dirty="0" smtClean="0">
                <a:latin typeface="Tahoma" pitchFamily="34" charset="0"/>
                <a:cs typeface="Tahoma" pitchFamily="34" charset="0"/>
              </a:rPr>
              <a:t>4.8</a:t>
            </a:r>
            <a:endParaRPr lang="en-US" sz="1200" b="1" dirty="0">
              <a:latin typeface="Tahoma" pitchFamily="34" charset="0"/>
              <a:cs typeface="Tahoma" pitchFamily="34" charset="0"/>
            </a:endParaRPr>
          </a:p>
        </p:txBody>
      </p:sp>
      <p:sp>
        <p:nvSpPr>
          <p:cNvPr id="66" name="65 CuadroTexto"/>
          <p:cNvSpPr txBox="1"/>
          <p:nvPr/>
        </p:nvSpPr>
        <p:spPr>
          <a:xfrm>
            <a:off x="4522520" y="3424675"/>
            <a:ext cx="1367644" cy="646331"/>
          </a:xfrm>
          <a:prstGeom prst="rect">
            <a:avLst/>
          </a:prstGeom>
          <a:noFill/>
          <a:ln w="15875">
            <a:noFill/>
          </a:ln>
        </p:spPr>
        <p:txBody>
          <a:bodyPr wrap="square" rtlCol="0">
            <a:spAutoFit/>
          </a:bodyPr>
          <a:lstStyle/>
          <a:p>
            <a:pPr algn="ctr"/>
            <a:r>
              <a:rPr lang="es-MX" sz="900" b="1" dirty="0" smtClean="0">
                <a:latin typeface="Tahoma" pitchFamily="34" charset="0"/>
                <a:cs typeface="Tahoma" pitchFamily="34" charset="0"/>
              </a:rPr>
              <a:t>Población con ingreso menor </a:t>
            </a:r>
          </a:p>
          <a:p>
            <a:pPr algn="ctr"/>
            <a:r>
              <a:rPr lang="es-MX" sz="900" b="1" dirty="0" smtClean="0">
                <a:latin typeface="Tahoma" pitchFamily="34" charset="0"/>
                <a:cs typeface="Tahoma" pitchFamily="34" charset="0"/>
              </a:rPr>
              <a:t>a la línea de bienestar mínimo</a:t>
            </a:r>
          </a:p>
        </p:txBody>
      </p:sp>
    </p:spTree>
    <p:extLst>
      <p:ext uri="{BB962C8B-B14F-4D97-AF65-F5344CB8AC3E}">
        <p14:creationId xmlns:p14="http://schemas.microsoft.com/office/powerpoint/2010/main" val="410010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strVal val="#ppt_w*0.05"/>
                                          </p:val>
                                        </p:tav>
                                        <p:tav tm="100000">
                                          <p:val>
                                            <p:strVal val="#ppt_w"/>
                                          </p:val>
                                        </p:tav>
                                      </p:tavLst>
                                    </p:anim>
                                    <p:anim calcmode="lin" valueType="num">
                                      <p:cBhvr>
                                        <p:cTn id="8" dur="1000" fill="hold"/>
                                        <p:tgtEl>
                                          <p:spTgt spid="1030"/>
                                        </p:tgtEl>
                                        <p:attrNameLst>
                                          <p:attrName>ppt_h</p:attrName>
                                        </p:attrNameLst>
                                      </p:cBhvr>
                                      <p:tavLst>
                                        <p:tav tm="0">
                                          <p:val>
                                            <p:strVal val="#ppt_h"/>
                                          </p:val>
                                        </p:tav>
                                        <p:tav tm="100000">
                                          <p:val>
                                            <p:strVal val="#ppt_h"/>
                                          </p:val>
                                        </p:tav>
                                      </p:tavLst>
                                    </p:anim>
                                    <p:anim calcmode="lin" valueType="num">
                                      <p:cBhvr>
                                        <p:cTn id="9" dur="1000" fill="hold"/>
                                        <p:tgtEl>
                                          <p:spTgt spid="1030"/>
                                        </p:tgtEl>
                                        <p:attrNameLst>
                                          <p:attrName>ppt_x</p:attrName>
                                        </p:attrNameLst>
                                      </p:cBhvr>
                                      <p:tavLst>
                                        <p:tav tm="0">
                                          <p:val>
                                            <p:strVal val="#ppt_x-.2"/>
                                          </p:val>
                                        </p:tav>
                                        <p:tav tm="100000">
                                          <p:val>
                                            <p:strVal val="#ppt_x"/>
                                          </p:val>
                                        </p:tav>
                                      </p:tavLst>
                                    </p:anim>
                                    <p:anim calcmode="lin" valueType="num">
                                      <p:cBhvr>
                                        <p:cTn id="10" dur="1000" fill="hold"/>
                                        <p:tgtEl>
                                          <p:spTgt spid="1030"/>
                                        </p:tgtEl>
                                        <p:attrNameLst>
                                          <p:attrName>ppt_y</p:attrName>
                                        </p:attrNameLst>
                                      </p:cBhvr>
                                      <p:tavLst>
                                        <p:tav tm="0">
                                          <p:val>
                                            <p:strVal val="#ppt_y"/>
                                          </p:val>
                                        </p:tav>
                                        <p:tav tm="100000">
                                          <p:val>
                                            <p:strVal val="#ppt_y"/>
                                          </p:val>
                                        </p:tav>
                                      </p:tavLst>
                                    </p:anim>
                                    <p:animEffect transition="in" filter="fade">
                                      <p:cBhvr>
                                        <p:cTn id="11" dur="1000"/>
                                        <p:tgtEl>
                                          <p:spTgt spid="1030"/>
                                        </p:tgtEl>
                                      </p:cBhvr>
                                    </p:animEffect>
                                  </p:childTnLst>
                                </p:cTn>
                              </p:par>
                              <p:par>
                                <p:cTn id="12" presetID="54" presetClass="entr" presetSubtype="0" accel="10000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strVal val="#ppt_w*0.05"/>
                                          </p:val>
                                        </p:tav>
                                        <p:tav tm="100000">
                                          <p:val>
                                            <p:strVal val="#ppt_w"/>
                                          </p:val>
                                        </p:tav>
                                      </p:tavLst>
                                    </p:anim>
                                    <p:anim calcmode="lin" valueType="num">
                                      <p:cBhvr>
                                        <p:cTn id="15" dur="1000" fill="hold"/>
                                        <p:tgtEl>
                                          <p:spTgt spid="19"/>
                                        </p:tgtEl>
                                        <p:attrNameLst>
                                          <p:attrName>ppt_h</p:attrName>
                                        </p:attrNameLst>
                                      </p:cBhvr>
                                      <p:tavLst>
                                        <p:tav tm="0">
                                          <p:val>
                                            <p:strVal val="#ppt_h"/>
                                          </p:val>
                                        </p:tav>
                                        <p:tav tm="100000">
                                          <p:val>
                                            <p:strVal val="#ppt_h"/>
                                          </p:val>
                                        </p:tav>
                                      </p:tavLst>
                                    </p:anim>
                                    <p:anim calcmode="lin" valueType="num">
                                      <p:cBhvr>
                                        <p:cTn id="16" dur="1000" fill="hold"/>
                                        <p:tgtEl>
                                          <p:spTgt spid="19"/>
                                        </p:tgtEl>
                                        <p:attrNameLst>
                                          <p:attrName>ppt_x</p:attrName>
                                        </p:attrNameLst>
                                      </p:cBhvr>
                                      <p:tavLst>
                                        <p:tav tm="0">
                                          <p:val>
                                            <p:strVal val="#ppt_x-.2"/>
                                          </p:val>
                                        </p:tav>
                                        <p:tav tm="100000">
                                          <p:val>
                                            <p:strVal val="#ppt_x"/>
                                          </p:val>
                                        </p:tav>
                                      </p:tavLst>
                                    </p:anim>
                                    <p:anim calcmode="lin" valueType="num">
                                      <p:cBhvr>
                                        <p:cTn id="17" dur="1000" fill="hold"/>
                                        <p:tgtEl>
                                          <p:spTgt spid="19"/>
                                        </p:tgtEl>
                                        <p:attrNameLst>
                                          <p:attrName>ppt_y</p:attrName>
                                        </p:attrNameLst>
                                      </p:cBhvr>
                                      <p:tavLst>
                                        <p:tav tm="0">
                                          <p:val>
                                            <p:strVal val="#ppt_y"/>
                                          </p:val>
                                        </p:tav>
                                        <p:tav tm="100000">
                                          <p:val>
                                            <p:strVal val="#ppt_y"/>
                                          </p:val>
                                        </p:tav>
                                      </p:tavLst>
                                    </p:anim>
                                    <p:animEffect transition="in" filter="fade">
                                      <p:cBhvr>
                                        <p:cTn id="18" dur="1000"/>
                                        <p:tgtEl>
                                          <p:spTgt spid="19"/>
                                        </p:tgtEl>
                                      </p:cBhvr>
                                    </p:animEffect>
                                  </p:childTnLst>
                                </p:cTn>
                              </p:par>
                              <p:par>
                                <p:cTn id="19" presetID="54" presetClass="entr" presetSubtype="0" accel="10000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ppt_w</p:attrName>
                                        </p:attrNameLst>
                                      </p:cBhvr>
                                      <p:tavLst>
                                        <p:tav tm="0">
                                          <p:val>
                                            <p:strVal val="#ppt_w*0.05"/>
                                          </p:val>
                                        </p:tav>
                                        <p:tav tm="100000">
                                          <p:val>
                                            <p:strVal val="#ppt_w"/>
                                          </p:val>
                                        </p:tav>
                                      </p:tavLst>
                                    </p:anim>
                                    <p:anim calcmode="lin" valueType="num">
                                      <p:cBhvr>
                                        <p:cTn id="22" dur="1000" fill="hold"/>
                                        <p:tgtEl>
                                          <p:spTgt spid="30"/>
                                        </p:tgtEl>
                                        <p:attrNameLst>
                                          <p:attrName>ppt_h</p:attrName>
                                        </p:attrNameLst>
                                      </p:cBhvr>
                                      <p:tavLst>
                                        <p:tav tm="0">
                                          <p:val>
                                            <p:strVal val="#ppt_h"/>
                                          </p:val>
                                        </p:tav>
                                        <p:tav tm="100000">
                                          <p:val>
                                            <p:strVal val="#ppt_h"/>
                                          </p:val>
                                        </p:tav>
                                      </p:tavLst>
                                    </p:anim>
                                    <p:anim calcmode="lin" valueType="num">
                                      <p:cBhvr>
                                        <p:cTn id="23" dur="1000" fill="hold"/>
                                        <p:tgtEl>
                                          <p:spTgt spid="30"/>
                                        </p:tgtEl>
                                        <p:attrNameLst>
                                          <p:attrName>ppt_x</p:attrName>
                                        </p:attrNameLst>
                                      </p:cBhvr>
                                      <p:tavLst>
                                        <p:tav tm="0">
                                          <p:val>
                                            <p:strVal val="#ppt_x-.2"/>
                                          </p:val>
                                        </p:tav>
                                        <p:tav tm="100000">
                                          <p:val>
                                            <p:strVal val="#ppt_x"/>
                                          </p:val>
                                        </p:tav>
                                      </p:tavLst>
                                    </p:anim>
                                    <p:anim calcmode="lin" valueType="num">
                                      <p:cBhvr>
                                        <p:cTn id="24" dur="1000" fill="hold"/>
                                        <p:tgtEl>
                                          <p:spTgt spid="30"/>
                                        </p:tgtEl>
                                        <p:attrNameLst>
                                          <p:attrName>ppt_y</p:attrName>
                                        </p:attrNameLst>
                                      </p:cBhvr>
                                      <p:tavLst>
                                        <p:tav tm="0">
                                          <p:val>
                                            <p:strVal val="#ppt_y"/>
                                          </p:val>
                                        </p:tav>
                                        <p:tav tm="100000">
                                          <p:val>
                                            <p:strVal val="#ppt_y"/>
                                          </p:val>
                                        </p:tav>
                                      </p:tavLst>
                                    </p:anim>
                                    <p:animEffect transition="in" filter="fade">
                                      <p:cBhvr>
                                        <p:cTn id="25" dur="1000"/>
                                        <p:tgtEl>
                                          <p:spTgt spid="30"/>
                                        </p:tgtEl>
                                      </p:cBhvr>
                                    </p:animEffect>
                                  </p:childTnLst>
                                </p:cTn>
                              </p:par>
                              <p:par>
                                <p:cTn id="26" presetID="54" presetClass="entr" presetSubtype="0" accel="10000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1000" fill="hold"/>
                                        <p:tgtEl>
                                          <p:spTgt spid="43"/>
                                        </p:tgtEl>
                                        <p:attrNameLst>
                                          <p:attrName>ppt_w</p:attrName>
                                        </p:attrNameLst>
                                      </p:cBhvr>
                                      <p:tavLst>
                                        <p:tav tm="0">
                                          <p:val>
                                            <p:strVal val="#ppt_w*0.05"/>
                                          </p:val>
                                        </p:tav>
                                        <p:tav tm="100000">
                                          <p:val>
                                            <p:strVal val="#ppt_w"/>
                                          </p:val>
                                        </p:tav>
                                      </p:tavLst>
                                    </p:anim>
                                    <p:anim calcmode="lin" valueType="num">
                                      <p:cBhvr>
                                        <p:cTn id="29" dur="1000" fill="hold"/>
                                        <p:tgtEl>
                                          <p:spTgt spid="43"/>
                                        </p:tgtEl>
                                        <p:attrNameLst>
                                          <p:attrName>ppt_h</p:attrName>
                                        </p:attrNameLst>
                                      </p:cBhvr>
                                      <p:tavLst>
                                        <p:tav tm="0">
                                          <p:val>
                                            <p:strVal val="#ppt_h"/>
                                          </p:val>
                                        </p:tav>
                                        <p:tav tm="100000">
                                          <p:val>
                                            <p:strVal val="#ppt_h"/>
                                          </p:val>
                                        </p:tav>
                                      </p:tavLst>
                                    </p:anim>
                                    <p:anim calcmode="lin" valueType="num">
                                      <p:cBhvr>
                                        <p:cTn id="30" dur="1000" fill="hold"/>
                                        <p:tgtEl>
                                          <p:spTgt spid="43"/>
                                        </p:tgtEl>
                                        <p:attrNameLst>
                                          <p:attrName>ppt_x</p:attrName>
                                        </p:attrNameLst>
                                      </p:cBhvr>
                                      <p:tavLst>
                                        <p:tav tm="0">
                                          <p:val>
                                            <p:strVal val="#ppt_x-.2"/>
                                          </p:val>
                                        </p:tav>
                                        <p:tav tm="100000">
                                          <p:val>
                                            <p:strVal val="#ppt_x"/>
                                          </p:val>
                                        </p:tav>
                                      </p:tavLst>
                                    </p:anim>
                                    <p:anim calcmode="lin" valueType="num">
                                      <p:cBhvr>
                                        <p:cTn id="31" dur="1000" fill="hold"/>
                                        <p:tgtEl>
                                          <p:spTgt spid="43"/>
                                        </p:tgtEl>
                                        <p:attrNameLst>
                                          <p:attrName>ppt_y</p:attrName>
                                        </p:attrNameLst>
                                      </p:cBhvr>
                                      <p:tavLst>
                                        <p:tav tm="0">
                                          <p:val>
                                            <p:strVal val="#ppt_y"/>
                                          </p:val>
                                        </p:tav>
                                        <p:tav tm="100000">
                                          <p:val>
                                            <p:strVal val="#ppt_y"/>
                                          </p:val>
                                        </p:tav>
                                      </p:tavLst>
                                    </p:anim>
                                    <p:animEffect transition="in" filter="fade">
                                      <p:cBhvr>
                                        <p:cTn id="32" dur="1000"/>
                                        <p:tgtEl>
                                          <p:spTgt spid="43"/>
                                        </p:tgtEl>
                                      </p:cBhvr>
                                    </p:animEffect>
                                  </p:childTnLst>
                                </p:cTn>
                              </p:par>
                              <p:par>
                                <p:cTn id="33" presetID="54" presetClass="entr" presetSubtype="0" accel="10000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 calcmode="lin" valueType="num">
                                      <p:cBhvr>
                                        <p:cTn id="35" dur="1000" fill="hold"/>
                                        <p:tgtEl>
                                          <p:spTgt spid="97"/>
                                        </p:tgtEl>
                                        <p:attrNameLst>
                                          <p:attrName>ppt_w</p:attrName>
                                        </p:attrNameLst>
                                      </p:cBhvr>
                                      <p:tavLst>
                                        <p:tav tm="0">
                                          <p:val>
                                            <p:strVal val="#ppt_w*0.05"/>
                                          </p:val>
                                        </p:tav>
                                        <p:tav tm="100000">
                                          <p:val>
                                            <p:strVal val="#ppt_w"/>
                                          </p:val>
                                        </p:tav>
                                      </p:tavLst>
                                    </p:anim>
                                    <p:anim calcmode="lin" valueType="num">
                                      <p:cBhvr>
                                        <p:cTn id="36" dur="1000" fill="hold"/>
                                        <p:tgtEl>
                                          <p:spTgt spid="97"/>
                                        </p:tgtEl>
                                        <p:attrNameLst>
                                          <p:attrName>ppt_h</p:attrName>
                                        </p:attrNameLst>
                                      </p:cBhvr>
                                      <p:tavLst>
                                        <p:tav tm="0">
                                          <p:val>
                                            <p:strVal val="#ppt_h"/>
                                          </p:val>
                                        </p:tav>
                                        <p:tav tm="100000">
                                          <p:val>
                                            <p:strVal val="#ppt_h"/>
                                          </p:val>
                                        </p:tav>
                                      </p:tavLst>
                                    </p:anim>
                                    <p:anim calcmode="lin" valueType="num">
                                      <p:cBhvr>
                                        <p:cTn id="37" dur="1000" fill="hold"/>
                                        <p:tgtEl>
                                          <p:spTgt spid="97"/>
                                        </p:tgtEl>
                                        <p:attrNameLst>
                                          <p:attrName>ppt_x</p:attrName>
                                        </p:attrNameLst>
                                      </p:cBhvr>
                                      <p:tavLst>
                                        <p:tav tm="0">
                                          <p:val>
                                            <p:strVal val="#ppt_x-.2"/>
                                          </p:val>
                                        </p:tav>
                                        <p:tav tm="100000">
                                          <p:val>
                                            <p:strVal val="#ppt_x"/>
                                          </p:val>
                                        </p:tav>
                                      </p:tavLst>
                                    </p:anim>
                                    <p:anim calcmode="lin" valueType="num">
                                      <p:cBhvr>
                                        <p:cTn id="38" dur="1000" fill="hold"/>
                                        <p:tgtEl>
                                          <p:spTgt spid="97"/>
                                        </p:tgtEl>
                                        <p:attrNameLst>
                                          <p:attrName>ppt_y</p:attrName>
                                        </p:attrNameLst>
                                      </p:cBhvr>
                                      <p:tavLst>
                                        <p:tav tm="0">
                                          <p:val>
                                            <p:strVal val="#ppt_y"/>
                                          </p:val>
                                        </p:tav>
                                        <p:tav tm="100000">
                                          <p:val>
                                            <p:strVal val="#ppt_y"/>
                                          </p:val>
                                        </p:tav>
                                      </p:tavLst>
                                    </p:anim>
                                    <p:animEffect transition="in" filter="fade">
                                      <p:cBhvr>
                                        <p:cTn id="39" dur="1000"/>
                                        <p:tgtEl>
                                          <p:spTgt spid="97"/>
                                        </p:tgtEl>
                                      </p:cBhvr>
                                    </p:animEffect>
                                  </p:childTnLst>
                                </p:cTn>
                              </p:par>
                              <p:par>
                                <p:cTn id="40" presetID="54" presetClass="entr" presetSubtype="0" accel="100000" fill="hold" grpId="0" nodeType="withEffect">
                                  <p:stCondLst>
                                    <p:cond delay="0"/>
                                  </p:stCondLst>
                                  <p:childTnLst>
                                    <p:set>
                                      <p:cBhvr>
                                        <p:cTn id="41" dur="1" fill="hold">
                                          <p:stCondLst>
                                            <p:cond delay="0"/>
                                          </p:stCondLst>
                                        </p:cTn>
                                        <p:tgtEl>
                                          <p:spTgt spid="98"/>
                                        </p:tgtEl>
                                        <p:attrNameLst>
                                          <p:attrName>style.visibility</p:attrName>
                                        </p:attrNameLst>
                                      </p:cBhvr>
                                      <p:to>
                                        <p:strVal val="visible"/>
                                      </p:to>
                                    </p:set>
                                    <p:anim calcmode="lin" valueType="num">
                                      <p:cBhvr>
                                        <p:cTn id="42" dur="1000" fill="hold"/>
                                        <p:tgtEl>
                                          <p:spTgt spid="98"/>
                                        </p:tgtEl>
                                        <p:attrNameLst>
                                          <p:attrName>ppt_w</p:attrName>
                                        </p:attrNameLst>
                                      </p:cBhvr>
                                      <p:tavLst>
                                        <p:tav tm="0">
                                          <p:val>
                                            <p:strVal val="#ppt_w*0.05"/>
                                          </p:val>
                                        </p:tav>
                                        <p:tav tm="100000">
                                          <p:val>
                                            <p:strVal val="#ppt_w"/>
                                          </p:val>
                                        </p:tav>
                                      </p:tavLst>
                                    </p:anim>
                                    <p:anim calcmode="lin" valueType="num">
                                      <p:cBhvr>
                                        <p:cTn id="43" dur="1000" fill="hold"/>
                                        <p:tgtEl>
                                          <p:spTgt spid="98"/>
                                        </p:tgtEl>
                                        <p:attrNameLst>
                                          <p:attrName>ppt_h</p:attrName>
                                        </p:attrNameLst>
                                      </p:cBhvr>
                                      <p:tavLst>
                                        <p:tav tm="0">
                                          <p:val>
                                            <p:strVal val="#ppt_h"/>
                                          </p:val>
                                        </p:tav>
                                        <p:tav tm="100000">
                                          <p:val>
                                            <p:strVal val="#ppt_h"/>
                                          </p:val>
                                        </p:tav>
                                      </p:tavLst>
                                    </p:anim>
                                    <p:anim calcmode="lin" valueType="num">
                                      <p:cBhvr>
                                        <p:cTn id="44" dur="1000" fill="hold"/>
                                        <p:tgtEl>
                                          <p:spTgt spid="98"/>
                                        </p:tgtEl>
                                        <p:attrNameLst>
                                          <p:attrName>ppt_x</p:attrName>
                                        </p:attrNameLst>
                                      </p:cBhvr>
                                      <p:tavLst>
                                        <p:tav tm="0">
                                          <p:val>
                                            <p:strVal val="#ppt_x-.2"/>
                                          </p:val>
                                        </p:tav>
                                        <p:tav tm="100000">
                                          <p:val>
                                            <p:strVal val="#ppt_x"/>
                                          </p:val>
                                        </p:tav>
                                      </p:tavLst>
                                    </p:anim>
                                    <p:anim calcmode="lin" valueType="num">
                                      <p:cBhvr>
                                        <p:cTn id="45" dur="1000" fill="hold"/>
                                        <p:tgtEl>
                                          <p:spTgt spid="98"/>
                                        </p:tgtEl>
                                        <p:attrNameLst>
                                          <p:attrName>ppt_y</p:attrName>
                                        </p:attrNameLst>
                                      </p:cBhvr>
                                      <p:tavLst>
                                        <p:tav tm="0">
                                          <p:val>
                                            <p:strVal val="#ppt_y"/>
                                          </p:val>
                                        </p:tav>
                                        <p:tav tm="100000">
                                          <p:val>
                                            <p:strVal val="#ppt_y"/>
                                          </p:val>
                                        </p:tav>
                                      </p:tavLst>
                                    </p:anim>
                                    <p:animEffect transition="in" filter="fade">
                                      <p:cBhvr>
                                        <p:cTn id="46" dur="1000"/>
                                        <p:tgtEl>
                                          <p:spTgt spid="98"/>
                                        </p:tgtEl>
                                      </p:cBhvr>
                                    </p:animEffect>
                                  </p:childTnLst>
                                </p:cTn>
                              </p:par>
                              <p:par>
                                <p:cTn id="47" presetID="54" presetClass="entr" presetSubtype="0" accel="100000" fill="hold" grpId="0" nodeType="withEffect">
                                  <p:stCondLst>
                                    <p:cond delay="0"/>
                                  </p:stCondLst>
                                  <p:childTnLst>
                                    <p:set>
                                      <p:cBhvr>
                                        <p:cTn id="48" dur="1" fill="hold">
                                          <p:stCondLst>
                                            <p:cond delay="0"/>
                                          </p:stCondLst>
                                        </p:cTn>
                                        <p:tgtEl>
                                          <p:spTgt spid="99"/>
                                        </p:tgtEl>
                                        <p:attrNameLst>
                                          <p:attrName>style.visibility</p:attrName>
                                        </p:attrNameLst>
                                      </p:cBhvr>
                                      <p:to>
                                        <p:strVal val="visible"/>
                                      </p:to>
                                    </p:set>
                                    <p:anim calcmode="lin" valueType="num">
                                      <p:cBhvr>
                                        <p:cTn id="49" dur="1000" fill="hold"/>
                                        <p:tgtEl>
                                          <p:spTgt spid="99"/>
                                        </p:tgtEl>
                                        <p:attrNameLst>
                                          <p:attrName>ppt_w</p:attrName>
                                        </p:attrNameLst>
                                      </p:cBhvr>
                                      <p:tavLst>
                                        <p:tav tm="0">
                                          <p:val>
                                            <p:strVal val="#ppt_w*0.05"/>
                                          </p:val>
                                        </p:tav>
                                        <p:tav tm="100000">
                                          <p:val>
                                            <p:strVal val="#ppt_w"/>
                                          </p:val>
                                        </p:tav>
                                      </p:tavLst>
                                    </p:anim>
                                    <p:anim calcmode="lin" valueType="num">
                                      <p:cBhvr>
                                        <p:cTn id="50" dur="1000" fill="hold"/>
                                        <p:tgtEl>
                                          <p:spTgt spid="99"/>
                                        </p:tgtEl>
                                        <p:attrNameLst>
                                          <p:attrName>ppt_h</p:attrName>
                                        </p:attrNameLst>
                                      </p:cBhvr>
                                      <p:tavLst>
                                        <p:tav tm="0">
                                          <p:val>
                                            <p:strVal val="#ppt_h"/>
                                          </p:val>
                                        </p:tav>
                                        <p:tav tm="100000">
                                          <p:val>
                                            <p:strVal val="#ppt_h"/>
                                          </p:val>
                                        </p:tav>
                                      </p:tavLst>
                                    </p:anim>
                                    <p:anim calcmode="lin" valueType="num">
                                      <p:cBhvr>
                                        <p:cTn id="51" dur="1000" fill="hold"/>
                                        <p:tgtEl>
                                          <p:spTgt spid="99"/>
                                        </p:tgtEl>
                                        <p:attrNameLst>
                                          <p:attrName>ppt_x</p:attrName>
                                        </p:attrNameLst>
                                      </p:cBhvr>
                                      <p:tavLst>
                                        <p:tav tm="0">
                                          <p:val>
                                            <p:strVal val="#ppt_x-.2"/>
                                          </p:val>
                                        </p:tav>
                                        <p:tav tm="100000">
                                          <p:val>
                                            <p:strVal val="#ppt_x"/>
                                          </p:val>
                                        </p:tav>
                                      </p:tavLst>
                                    </p:anim>
                                    <p:anim calcmode="lin" valueType="num">
                                      <p:cBhvr>
                                        <p:cTn id="52" dur="1000" fill="hold"/>
                                        <p:tgtEl>
                                          <p:spTgt spid="99"/>
                                        </p:tgtEl>
                                        <p:attrNameLst>
                                          <p:attrName>ppt_y</p:attrName>
                                        </p:attrNameLst>
                                      </p:cBhvr>
                                      <p:tavLst>
                                        <p:tav tm="0">
                                          <p:val>
                                            <p:strVal val="#ppt_y"/>
                                          </p:val>
                                        </p:tav>
                                        <p:tav tm="100000">
                                          <p:val>
                                            <p:strVal val="#ppt_y"/>
                                          </p:val>
                                        </p:tav>
                                      </p:tavLst>
                                    </p:anim>
                                    <p:animEffect transition="in" filter="fade">
                                      <p:cBhvr>
                                        <p:cTn id="53" dur="1000"/>
                                        <p:tgtEl>
                                          <p:spTgt spid="99"/>
                                        </p:tgtEl>
                                      </p:cBhvr>
                                    </p:animEffect>
                                  </p:childTnLst>
                                </p:cTn>
                              </p:par>
                              <p:par>
                                <p:cTn id="54" presetID="54" presetClass="entr" presetSubtype="0" accel="100000" fill="hold" grpId="0" nodeType="withEffect">
                                  <p:stCondLst>
                                    <p:cond delay="0"/>
                                  </p:stCondLst>
                                  <p:childTnLst>
                                    <p:set>
                                      <p:cBhvr>
                                        <p:cTn id="55" dur="1" fill="hold">
                                          <p:stCondLst>
                                            <p:cond delay="0"/>
                                          </p:stCondLst>
                                        </p:cTn>
                                        <p:tgtEl>
                                          <p:spTgt spid="100"/>
                                        </p:tgtEl>
                                        <p:attrNameLst>
                                          <p:attrName>style.visibility</p:attrName>
                                        </p:attrNameLst>
                                      </p:cBhvr>
                                      <p:to>
                                        <p:strVal val="visible"/>
                                      </p:to>
                                    </p:set>
                                    <p:anim calcmode="lin" valueType="num">
                                      <p:cBhvr>
                                        <p:cTn id="56" dur="1000" fill="hold"/>
                                        <p:tgtEl>
                                          <p:spTgt spid="100"/>
                                        </p:tgtEl>
                                        <p:attrNameLst>
                                          <p:attrName>ppt_w</p:attrName>
                                        </p:attrNameLst>
                                      </p:cBhvr>
                                      <p:tavLst>
                                        <p:tav tm="0">
                                          <p:val>
                                            <p:strVal val="#ppt_w*0.05"/>
                                          </p:val>
                                        </p:tav>
                                        <p:tav tm="100000">
                                          <p:val>
                                            <p:strVal val="#ppt_w"/>
                                          </p:val>
                                        </p:tav>
                                      </p:tavLst>
                                    </p:anim>
                                    <p:anim calcmode="lin" valueType="num">
                                      <p:cBhvr>
                                        <p:cTn id="57" dur="1000" fill="hold"/>
                                        <p:tgtEl>
                                          <p:spTgt spid="100"/>
                                        </p:tgtEl>
                                        <p:attrNameLst>
                                          <p:attrName>ppt_h</p:attrName>
                                        </p:attrNameLst>
                                      </p:cBhvr>
                                      <p:tavLst>
                                        <p:tav tm="0">
                                          <p:val>
                                            <p:strVal val="#ppt_h"/>
                                          </p:val>
                                        </p:tav>
                                        <p:tav tm="100000">
                                          <p:val>
                                            <p:strVal val="#ppt_h"/>
                                          </p:val>
                                        </p:tav>
                                      </p:tavLst>
                                    </p:anim>
                                    <p:anim calcmode="lin" valueType="num">
                                      <p:cBhvr>
                                        <p:cTn id="58" dur="1000" fill="hold"/>
                                        <p:tgtEl>
                                          <p:spTgt spid="100"/>
                                        </p:tgtEl>
                                        <p:attrNameLst>
                                          <p:attrName>ppt_x</p:attrName>
                                        </p:attrNameLst>
                                      </p:cBhvr>
                                      <p:tavLst>
                                        <p:tav tm="0">
                                          <p:val>
                                            <p:strVal val="#ppt_x-.2"/>
                                          </p:val>
                                        </p:tav>
                                        <p:tav tm="100000">
                                          <p:val>
                                            <p:strVal val="#ppt_x"/>
                                          </p:val>
                                        </p:tav>
                                      </p:tavLst>
                                    </p:anim>
                                    <p:anim calcmode="lin" valueType="num">
                                      <p:cBhvr>
                                        <p:cTn id="59" dur="1000" fill="hold"/>
                                        <p:tgtEl>
                                          <p:spTgt spid="100"/>
                                        </p:tgtEl>
                                        <p:attrNameLst>
                                          <p:attrName>ppt_y</p:attrName>
                                        </p:attrNameLst>
                                      </p:cBhvr>
                                      <p:tavLst>
                                        <p:tav tm="0">
                                          <p:val>
                                            <p:strVal val="#ppt_y"/>
                                          </p:val>
                                        </p:tav>
                                        <p:tav tm="100000">
                                          <p:val>
                                            <p:strVal val="#ppt_y"/>
                                          </p:val>
                                        </p:tav>
                                      </p:tavLst>
                                    </p:anim>
                                    <p:animEffect transition="in" filter="fade">
                                      <p:cBhvr>
                                        <p:cTn id="60" dur="1000"/>
                                        <p:tgtEl>
                                          <p:spTgt spid="100"/>
                                        </p:tgtEl>
                                      </p:cBhvr>
                                    </p:animEffect>
                                  </p:childTnLst>
                                </p:cTn>
                              </p:par>
                              <p:par>
                                <p:cTn id="61" presetID="54" presetClass="entr" presetSubtype="0" accel="100000" fill="hold" grpId="0" nodeType="withEffect">
                                  <p:stCondLst>
                                    <p:cond delay="0"/>
                                  </p:stCondLst>
                                  <p:childTnLst>
                                    <p:set>
                                      <p:cBhvr>
                                        <p:cTn id="62" dur="1" fill="hold">
                                          <p:stCondLst>
                                            <p:cond delay="0"/>
                                          </p:stCondLst>
                                        </p:cTn>
                                        <p:tgtEl>
                                          <p:spTgt spid="101"/>
                                        </p:tgtEl>
                                        <p:attrNameLst>
                                          <p:attrName>style.visibility</p:attrName>
                                        </p:attrNameLst>
                                      </p:cBhvr>
                                      <p:to>
                                        <p:strVal val="visible"/>
                                      </p:to>
                                    </p:set>
                                    <p:anim calcmode="lin" valueType="num">
                                      <p:cBhvr>
                                        <p:cTn id="63" dur="1000" fill="hold"/>
                                        <p:tgtEl>
                                          <p:spTgt spid="101"/>
                                        </p:tgtEl>
                                        <p:attrNameLst>
                                          <p:attrName>ppt_w</p:attrName>
                                        </p:attrNameLst>
                                      </p:cBhvr>
                                      <p:tavLst>
                                        <p:tav tm="0">
                                          <p:val>
                                            <p:strVal val="#ppt_w*0.05"/>
                                          </p:val>
                                        </p:tav>
                                        <p:tav tm="100000">
                                          <p:val>
                                            <p:strVal val="#ppt_w"/>
                                          </p:val>
                                        </p:tav>
                                      </p:tavLst>
                                    </p:anim>
                                    <p:anim calcmode="lin" valueType="num">
                                      <p:cBhvr>
                                        <p:cTn id="64" dur="1000" fill="hold"/>
                                        <p:tgtEl>
                                          <p:spTgt spid="101"/>
                                        </p:tgtEl>
                                        <p:attrNameLst>
                                          <p:attrName>ppt_h</p:attrName>
                                        </p:attrNameLst>
                                      </p:cBhvr>
                                      <p:tavLst>
                                        <p:tav tm="0">
                                          <p:val>
                                            <p:strVal val="#ppt_h"/>
                                          </p:val>
                                        </p:tav>
                                        <p:tav tm="100000">
                                          <p:val>
                                            <p:strVal val="#ppt_h"/>
                                          </p:val>
                                        </p:tav>
                                      </p:tavLst>
                                    </p:anim>
                                    <p:anim calcmode="lin" valueType="num">
                                      <p:cBhvr>
                                        <p:cTn id="65" dur="1000" fill="hold"/>
                                        <p:tgtEl>
                                          <p:spTgt spid="101"/>
                                        </p:tgtEl>
                                        <p:attrNameLst>
                                          <p:attrName>ppt_x</p:attrName>
                                        </p:attrNameLst>
                                      </p:cBhvr>
                                      <p:tavLst>
                                        <p:tav tm="0">
                                          <p:val>
                                            <p:strVal val="#ppt_x-.2"/>
                                          </p:val>
                                        </p:tav>
                                        <p:tav tm="100000">
                                          <p:val>
                                            <p:strVal val="#ppt_x"/>
                                          </p:val>
                                        </p:tav>
                                      </p:tavLst>
                                    </p:anim>
                                    <p:anim calcmode="lin" valueType="num">
                                      <p:cBhvr>
                                        <p:cTn id="66" dur="1000" fill="hold"/>
                                        <p:tgtEl>
                                          <p:spTgt spid="101"/>
                                        </p:tgtEl>
                                        <p:attrNameLst>
                                          <p:attrName>ppt_y</p:attrName>
                                        </p:attrNameLst>
                                      </p:cBhvr>
                                      <p:tavLst>
                                        <p:tav tm="0">
                                          <p:val>
                                            <p:strVal val="#ppt_y"/>
                                          </p:val>
                                        </p:tav>
                                        <p:tav tm="100000">
                                          <p:val>
                                            <p:strVal val="#ppt_y"/>
                                          </p:val>
                                        </p:tav>
                                      </p:tavLst>
                                    </p:anim>
                                    <p:animEffect transition="in" filter="fade">
                                      <p:cBhvr>
                                        <p:cTn id="67" dur="1000"/>
                                        <p:tgtEl>
                                          <p:spTgt spid="101"/>
                                        </p:tgtEl>
                                      </p:cBhvr>
                                    </p:animEffect>
                                  </p:childTnLst>
                                </p:cTn>
                              </p:par>
                              <p:par>
                                <p:cTn id="68" presetID="54" presetClass="entr" presetSubtype="0" accel="1000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p:cTn id="70" dur="1000" fill="hold"/>
                                        <p:tgtEl>
                                          <p:spTgt spid="102"/>
                                        </p:tgtEl>
                                        <p:attrNameLst>
                                          <p:attrName>ppt_w</p:attrName>
                                        </p:attrNameLst>
                                      </p:cBhvr>
                                      <p:tavLst>
                                        <p:tav tm="0">
                                          <p:val>
                                            <p:strVal val="#ppt_w*0.05"/>
                                          </p:val>
                                        </p:tav>
                                        <p:tav tm="100000">
                                          <p:val>
                                            <p:strVal val="#ppt_w"/>
                                          </p:val>
                                        </p:tav>
                                      </p:tavLst>
                                    </p:anim>
                                    <p:anim calcmode="lin" valueType="num">
                                      <p:cBhvr>
                                        <p:cTn id="71" dur="1000" fill="hold"/>
                                        <p:tgtEl>
                                          <p:spTgt spid="102"/>
                                        </p:tgtEl>
                                        <p:attrNameLst>
                                          <p:attrName>ppt_h</p:attrName>
                                        </p:attrNameLst>
                                      </p:cBhvr>
                                      <p:tavLst>
                                        <p:tav tm="0">
                                          <p:val>
                                            <p:strVal val="#ppt_h"/>
                                          </p:val>
                                        </p:tav>
                                        <p:tav tm="100000">
                                          <p:val>
                                            <p:strVal val="#ppt_h"/>
                                          </p:val>
                                        </p:tav>
                                      </p:tavLst>
                                    </p:anim>
                                    <p:anim calcmode="lin" valueType="num">
                                      <p:cBhvr>
                                        <p:cTn id="72" dur="1000" fill="hold"/>
                                        <p:tgtEl>
                                          <p:spTgt spid="102"/>
                                        </p:tgtEl>
                                        <p:attrNameLst>
                                          <p:attrName>ppt_x</p:attrName>
                                        </p:attrNameLst>
                                      </p:cBhvr>
                                      <p:tavLst>
                                        <p:tav tm="0">
                                          <p:val>
                                            <p:strVal val="#ppt_x-.2"/>
                                          </p:val>
                                        </p:tav>
                                        <p:tav tm="100000">
                                          <p:val>
                                            <p:strVal val="#ppt_x"/>
                                          </p:val>
                                        </p:tav>
                                      </p:tavLst>
                                    </p:anim>
                                    <p:anim calcmode="lin" valueType="num">
                                      <p:cBhvr>
                                        <p:cTn id="73" dur="1000" fill="hold"/>
                                        <p:tgtEl>
                                          <p:spTgt spid="102"/>
                                        </p:tgtEl>
                                        <p:attrNameLst>
                                          <p:attrName>ppt_y</p:attrName>
                                        </p:attrNameLst>
                                      </p:cBhvr>
                                      <p:tavLst>
                                        <p:tav tm="0">
                                          <p:val>
                                            <p:strVal val="#ppt_y"/>
                                          </p:val>
                                        </p:tav>
                                        <p:tav tm="100000">
                                          <p:val>
                                            <p:strVal val="#ppt_y"/>
                                          </p:val>
                                        </p:tav>
                                      </p:tavLst>
                                    </p:anim>
                                    <p:animEffect transition="in" filter="fade">
                                      <p:cBhvr>
                                        <p:cTn id="74" dur="1000"/>
                                        <p:tgtEl>
                                          <p:spTgt spid="102"/>
                                        </p:tgtEl>
                                      </p:cBhvr>
                                    </p:animEffect>
                                  </p:childTnLst>
                                </p:cTn>
                              </p:par>
                              <p:par>
                                <p:cTn id="75" presetID="54" presetClass="entr" presetSubtype="0" accel="100000" fill="hold" grpId="0" nodeType="with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1000" fill="hold"/>
                                        <p:tgtEl>
                                          <p:spTgt spid="103"/>
                                        </p:tgtEl>
                                        <p:attrNameLst>
                                          <p:attrName>ppt_w</p:attrName>
                                        </p:attrNameLst>
                                      </p:cBhvr>
                                      <p:tavLst>
                                        <p:tav tm="0">
                                          <p:val>
                                            <p:strVal val="#ppt_w*0.05"/>
                                          </p:val>
                                        </p:tav>
                                        <p:tav tm="100000">
                                          <p:val>
                                            <p:strVal val="#ppt_w"/>
                                          </p:val>
                                        </p:tav>
                                      </p:tavLst>
                                    </p:anim>
                                    <p:anim calcmode="lin" valueType="num">
                                      <p:cBhvr>
                                        <p:cTn id="78" dur="1000" fill="hold"/>
                                        <p:tgtEl>
                                          <p:spTgt spid="103"/>
                                        </p:tgtEl>
                                        <p:attrNameLst>
                                          <p:attrName>ppt_h</p:attrName>
                                        </p:attrNameLst>
                                      </p:cBhvr>
                                      <p:tavLst>
                                        <p:tav tm="0">
                                          <p:val>
                                            <p:strVal val="#ppt_h"/>
                                          </p:val>
                                        </p:tav>
                                        <p:tav tm="100000">
                                          <p:val>
                                            <p:strVal val="#ppt_h"/>
                                          </p:val>
                                        </p:tav>
                                      </p:tavLst>
                                    </p:anim>
                                    <p:anim calcmode="lin" valueType="num">
                                      <p:cBhvr>
                                        <p:cTn id="79" dur="1000" fill="hold"/>
                                        <p:tgtEl>
                                          <p:spTgt spid="103"/>
                                        </p:tgtEl>
                                        <p:attrNameLst>
                                          <p:attrName>ppt_x</p:attrName>
                                        </p:attrNameLst>
                                      </p:cBhvr>
                                      <p:tavLst>
                                        <p:tav tm="0">
                                          <p:val>
                                            <p:strVal val="#ppt_x-.2"/>
                                          </p:val>
                                        </p:tav>
                                        <p:tav tm="100000">
                                          <p:val>
                                            <p:strVal val="#ppt_x"/>
                                          </p:val>
                                        </p:tav>
                                      </p:tavLst>
                                    </p:anim>
                                    <p:anim calcmode="lin" valueType="num">
                                      <p:cBhvr>
                                        <p:cTn id="80" dur="1000" fill="hold"/>
                                        <p:tgtEl>
                                          <p:spTgt spid="103"/>
                                        </p:tgtEl>
                                        <p:attrNameLst>
                                          <p:attrName>ppt_y</p:attrName>
                                        </p:attrNameLst>
                                      </p:cBhvr>
                                      <p:tavLst>
                                        <p:tav tm="0">
                                          <p:val>
                                            <p:strVal val="#ppt_y"/>
                                          </p:val>
                                        </p:tav>
                                        <p:tav tm="100000">
                                          <p:val>
                                            <p:strVal val="#ppt_y"/>
                                          </p:val>
                                        </p:tav>
                                      </p:tavLst>
                                    </p:anim>
                                    <p:animEffect transition="in" filter="fade">
                                      <p:cBhvr>
                                        <p:cTn id="81" dur="1000"/>
                                        <p:tgtEl>
                                          <p:spTgt spid="103"/>
                                        </p:tgtEl>
                                      </p:cBhvr>
                                    </p:animEffect>
                                  </p:childTnLst>
                                </p:cTn>
                              </p:par>
                              <p:par>
                                <p:cTn id="82" presetID="54" presetClass="entr" presetSubtype="0" accel="100000" fill="hold" grpId="0" nodeType="withEffect">
                                  <p:stCondLst>
                                    <p:cond delay="0"/>
                                  </p:stCondLst>
                                  <p:childTnLst>
                                    <p:set>
                                      <p:cBhvr>
                                        <p:cTn id="83" dur="1" fill="hold">
                                          <p:stCondLst>
                                            <p:cond delay="0"/>
                                          </p:stCondLst>
                                        </p:cTn>
                                        <p:tgtEl>
                                          <p:spTgt spid="104"/>
                                        </p:tgtEl>
                                        <p:attrNameLst>
                                          <p:attrName>style.visibility</p:attrName>
                                        </p:attrNameLst>
                                      </p:cBhvr>
                                      <p:to>
                                        <p:strVal val="visible"/>
                                      </p:to>
                                    </p:set>
                                    <p:anim calcmode="lin" valueType="num">
                                      <p:cBhvr>
                                        <p:cTn id="84" dur="1000" fill="hold"/>
                                        <p:tgtEl>
                                          <p:spTgt spid="104"/>
                                        </p:tgtEl>
                                        <p:attrNameLst>
                                          <p:attrName>ppt_w</p:attrName>
                                        </p:attrNameLst>
                                      </p:cBhvr>
                                      <p:tavLst>
                                        <p:tav tm="0">
                                          <p:val>
                                            <p:strVal val="#ppt_w*0.05"/>
                                          </p:val>
                                        </p:tav>
                                        <p:tav tm="100000">
                                          <p:val>
                                            <p:strVal val="#ppt_w"/>
                                          </p:val>
                                        </p:tav>
                                      </p:tavLst>
                                    </p:anim>
                                    <p:anim calcmode="lin" valueType="num">
                                      <p:cBhvr>
                                        <p:cTn id="85" dur="1000" fill="hold"/>
                                        <p:tgtEl>
                                          <p:spTgt spid="104"/>
                                        </p:tgtEl>
                                        <p:attrNameLst>
                                          <p:attrName>ppt_h</p:attrName>
                                        </p:attrNameLst>
                                      </p:cBhvr>
                                      <p:tavLst>
                                        <p:tav tm="0">
                                          <p:val>
                                            <p:strVal val="#ppt_h"/>
                                          </p:val>
                                        </p:tav>
                                        <p:tav tm="100000">
                                          <p:val>
                                            <p:strVal val="#ppt_h"/>
                                          </p:val>
                                        </p:tav>
                                      </p:tavLst>
                                    </p:anim>
                                    <p:anim calcmode="lin" valueType="num">
                                      <p:cBhvr>
                                        <p:cTn id="86" dur="1000" fill="hold"/>
                                        <p:tgtEl>
                                          <p:spTgt spid="104"/>
                                        </p:tgtEl>
                                        <p:attrNameLst>
                                          <p:attrName>ppt_x</p:attrName>
                                        </p:attrNameLst>
                                      </p:cBhvr>
                                      <p:tavLst>
                                        <p:tav tm="0">
                                          <p:val>
                                            <p:strVal val="#ppt_x-.2"/>
                                          </p:val>
                                        </p:tav>
                                        <p:tav tm="100000">
                                          <p:val>
                                            <p:strVal val="#ppt_x"/>
                                          </p:val>
                                        </p:tav>
                                      </p:tavLst>
                                    </p:anim>
                                    <p:anim calcmode="lin" valueType="num">
                                      <p:cBhvr>
                                        <p:cTn id="87" dur="1000" fill="hold"/>
                                        <p:tgtEl>
                                          <p:spTgt spid="104"/>
                                        </p:tgtEl>
                                        <p:attrNameLst>
                                          <p:attrName>ppt_y</p:attrName>
                                        </p:attrNameLst>
                                      </p:cBhvr>
                                      <p:tavLst>
                                        <p:tav tm="0">
                                          <p:val>
                                            <p:strVal val="#ppt_y"/>
                                          </p:val>
                                        </p:tav>
                                        <p:tav tm="100000">
                                          <p:val>
                                            <p:strVal val="#ppt_y"/>
                                          </p:val>
                                        </p:tav>
                                      </p:tavLst>
                                    </p:anim>
                                    <p:animEffect transition="in" filter="fade">
                                      <p:cBhvr>
                                        <p:cTn id="88" dur="1000"/>
                                        <p:tgtEl>
                                          <p:spTgt spid="104"/>
                                        </p:tgtEl>
                                      </p:cBhvr>
                                    </p:animEffect>
                                  </p:childTnLst>
                                </p:cTn>
                              </p:par>
                              <p:par>
                                <p:cTn id="89" presetID="54" presetClass="entr" presetSubtype="0" accel="100000" fill="hold" grpId="0" nodeType="withEffect">
                                  <p:stCondLst>
                                    <p:cond delay="0"/>
                                  </p:stCondLst>
                                  <p:childTnLst>
                                    <p:set>
                                      <p:cBhvr>
                                        <p:cTn id="90" dur="1" fill="hold">
                                          <p:stCondLst>
                                            <p:cond delay="0"/>
                                          </p:stCondLst>
                                        </p:cTn>
                                        <p:tgtEl>
                                          <p:spTgt spid="105"/>
                                        </p:tgtEl>
                                        <p:attrNameLst>
                                          <p:attrName>style.visibility</p:attrName>
                                        </p:attrNameLst>
                                      </p:cBhvr>
                                      <p:to>
                                        <p:strVal val="visible"/>
                                      </p:to>
                                    </p:set>
                                    <p:anim calcmode="lin" valueType="num">
                                      <p:cBhvr>
                                        <p:cTn id="91" dur="1000" fill="hold"/>
                                        <p:tgtEl>
                                          <p:spTgt spid="105"/>
                                        </p:tgtEl>
                                        <p:attrNameLst>
                                          <p:attrName>ppt_w</p:attrName>
                                        </p:attrNameLst>
                                      </p:cBhvr>
                                      <p:tavLst>
                                        <p:tav tm="0">
                                          <p:val>
                                            <p:strVal val="#ppt_w*0.05"/>
                                          </p:val>
                                        </p:tav>
                                        <p:tav tm="100000">
                                          <p:val>
                                            <p:strVal val="#ppt_w"/>
                                          </p:val>
                                        </p:tav>
                                      </p:tavLst>
                                    </p:anim>
                                    <p:anim calcmode="lin" valueType="num">
                                      <p:cBhvr>
                                        <p:cTn id="92" dur="1000" fill="hold"/>
                                        <p:tgtEl>
                                          <p:spTgt spid="105"/>
                                        </p:tgtEl>
                                        <p:attrNameLst>
                                          <p:attrName>ppt_h</p:attrName>
                                        </p:attrNameLst>
                                      </p:cBhvr>
                                      <p:tavLst>
                                        <p:tav tm="0">
                                          <p:val>
                                            <p:strVal val="#ppt_h"/>
                                          </p:val>
                                        </p:tav>
                                        <p:tav tm="100000">
                                          <p:val>
                                            <p:strVal val="#ppt_h"/>
                                          </p:val>
                                        </p:tav>
                                      </p:tavLst>
                                    </p:anim>
                                    <p:anim calcmode="lin" valueType="num">
                                      <p:cBhvr>
                                        <p:cTn id="93" dur="1000" fill="hold"/>
                                        <p:tgtEl>
                                          <p:spTgt spid="105"/>
                                        </p:tgtEl>
                                        <p:attrNameLst>
                                          <p:attrName>ppt_x</p:attrName>
                                        </p:attrNameLst>
                                      </p:cBhvr>
                                      <p:tavLst>
                                        <p:tav tm="0">
                                          <p:val>
                                            <p:strVal val="#ppt_x-.2"/>
                                          </p:val>
                                        </p:tav>
                                        <p:tav tm="100000">
                                          <p:val>
                                            <p:strVal val="#ppt_x"/>
                                          </p:val>
                                        </p:tav>
                                      </p:tavLst>
                                    </p:anim>
                                    <p:anim calcmode="lin" valueType="num">
                                      <p:cBhvr>
                                        <p:cTn id="94" dur="1000" fill="hold"/>
                                        <p:tgtEl>
                                          <p:spTgt spid="105"/>
                                        </p:tgtEl>
                                        <p:attrNameLst>
                                          <p:attrName>ppt_y</p:attrName>
                                        </p:attrNameLst>
                                      </p:cBhvr>
                                      <p:tavLst>
                                        <p:tav tm="0">
                                          <p:val>
                                            <p:strVal val="#ppt_y"/>
                                          </p:val>
                                        </p:tav>
                                        <p:tav tm="100000">
                                          <p:val>
                                            <p:strVal val="#ppt_y"/>
                                          </p:val>
                                        </p:tav>
                                      </p:tavLst>
                                    </p:anim>
                                    <p:animEffect transition="in" filter="fade">
                                      <p:cBhvr>
                                        <p:cTn id="95" dur="1000"/>
                                        <p:tgtEl>
                                          <p:spTgt spid="105"/>
                                        </p:tgtEl>
                                      </p:cBhvr>
                                    </p:animEffect>
                                  </p:childTnLst>
                                </p:cTn>
                              </p:par>
                              <p:par>
                                <p:cTn id="96" presetID="54" presetClass="entr" presetSubtype="0" accel="100000" fill="hold" grpId="0" nodeType="withEffect">
                                  <p:stCondLst>
                                    <p:cond delay="0"/>
                                  </p:stCondLst>
                                  <p:childTnLst>
                                    <p:set>
                                      <p:cBhvr>
                                        <p:cTn id="97" dur="1" fill="hold">
                                          <p:stCondLst>
                                            <p:cond delay="0"/>
                                          </p:stCondLst>
                                        </p:cTn>
                                        <p:tgtEl>
                                          <p:spTgt spid="106"/>
                                        </p:tgtEl>
                                        <p:attrNameLst>
                                          <p:attrName>style.visibility</p:attrName>
                                        </p:attrNameLst>
                                      </p:cBhvr>
                                      <p:to>
                                        <p:strVal val="visible"/>
                                      </p:to>
                                    </p:set>
                                    <p:anim calcmode="lin" valueType="num">
                                      <p:cBhvr>
                                        <p:cTn id="98" dur="1000" fill="hold"/>
                                        <p:tgtEl>
                                          <p:spTgt spid="106"/>
                                        </p:tgtEl>
                                        <p:attrNameLst>
                                          <p:attrName>ppt_w</p:attrName>
                                        </p:attrNameLst>
                                      </p:cBhvr>
                                      <p:tavLst>
                                        <p:tav tm="0">
                                          <p:val>
                                            <p:strVal val="#ppt_w*0.05"/>
                                          </p:val>
                                        </p:tav>
                                        <p:tav tm="100000">
                                          <p:val>
                                            <p:strVal val="#ppt_w"/>
                                          </p:val>
                                        </p:tav>
                                      </p:tavLst>
                                    </p:anim>
                                    <p:anim calcmode="lin" valueType="num">
                                      <p:cBhvr>
                                        <p:cTn id="99" dur="1000" fill="hold"/>
                                        <p:tgtEl>
                                          <p:spTgt spid="106"/>
                                        </p:tgtEl>
                                        <p:attrNameLst>
                                          <p:attrName>ppt_h</p:attrName>
                                        </p:attrNameLst>
                                      </p:cBhvr>
                                      <p:tavLst>
                                        <p:tav tm="0">
                                          <p:val>
                                            <p:strVal val="#ppt_h"/>
                                          </p:val>
                                        </p:tav>
                                        <p:tav tm="100000">
                                          <p:val>
                                            <p:strVal val="#ppt_h"/>
                                          </p:val>
                                        </p:tav>
                                      </p:tavLst>
                                    </p:anim>
                                    <p:anim calcmode="lin" valueType="num">
                                      <p:cBhvr>
                                        <p:cTn id="100" dur="1000" fill="hold"/>
                                        <p:tgtEl>
                                          <p:spTgt spid="106"/>
                                        </p:tgtEl>
                                        <p:attrNameLst>
                                          <p:attrName>ppt_x</p:attrName>
                                        </p:attrNameLst>
                                      </p:cBhvr>
                                      <p:tavLst>
                                        <p:tav tm="0">
                                          <p:val>
                                            <p:strVal val="#ppt_x-.2"/>
                                          </p:val>
                                        </p:tav>
                                        <p:tav tm="100000">
                                          <p:val>
                                            <p:strVal val="#ppt_x"/>
                                          </p:val>
                                        </p:tav>
                                      </p:tavLst>
                                    </p:anim>
                                    <p:anim calcmode="lin" valueType="num">
                                      <p:cBhvr>
                                        <p:cTn id="101" dur="1000" fill="hold"/>
                                        <p:tgtEl>
                                          <p:spTgt spid="106"/>
                                        </p:tgtEl>
                                        <p:attrNameLst>
                                          <p:attrName>ppt_y</p:attrName>
                                        </p:attrNameLst>
                                      </p:cBhvr>
                                      <p:tavLst>
                                        <p:tav tm="0">
                                          <p:val>
                                            <p:strVal val="#ppt_y"/>
                                          </p:val>
                                        </p:tav>
                                        <p:tav tm="100000">
                                          <p:val>
                                            <p:strVal val="#ppt_y"/>
                                          </p:val>
                                        </p:tav>
                                      </p:tavLst>
                                    </p:anim>
                                    <p:animEffect transition="in" filter="fade">
                                      <p:cBhvr>
                                        <p:cTn id="102" dur="1000"/>
                                        <p:tgtEl>
                                          <p:spTgt spid="106"/>
                                        </p:tgtEl>
                                      </p:cBhvr>
                                    </p:animEffect>
                                  </p:childTnLst>
                                </p:cTn>
                              </p:par>
                              <p:par>
                                <p:cTn id="103" presetID="54" presetClass="entr" presetSubtype="0" accel="100000" fill="hold" grpId="0" nodeType="withEffect">
                                  <p:stCondLst>
                                    <p:cond delay="0"/>
                                  </p:stCondLst>
                                  <p:childTnLst>
                                    <p:set>
                                      <p:cBhvr>
                                        <p:cTn id="104" dur="1" fill="hold">
                                          <p:stCondLst>
                                            <p:cond delay="0"/>
                                          </p:stCondLst>
                                        </p:cTn>
                                        <p:tgtEl>
                                          <p:spTgt spid="107"/>
                                        </p:tgtEl>
                                        <p:attrNameLst>
                                          <p:attrName>style.visibility</p:attrName>
                                        </p:attrNameLst>
                                      </p:cBhvr>
                                      <p:to>
                                        <p:strVal val="visible"/>
                                      </p:to>
                                    </p:set>
                                    <p:anim calcmode="lin" valueType="num">
                                      <p:cBhvr>
                                        <p:cTn id="105" dur="1000" fill="hold"/>
                                        <p:tgtEl>
                                          <p:spTgt spid="107"/>
                                        </p:tgtEl>
                                        <p:attrNameLst>
                                          <p:attrName>ppt_w</p:attrName>
                                        </p:attrNameLst>
                                      </p:cBhvr>
                                      <p:tavLst>
                                        <p:tav tm="0">
                                          <p:val>
                                            <p:strVal val="#ppt_w*0.05"/>
                                          </p:val>
                                        </p:tav>
                                        <p:tav tm="100000">
                                          <p:val>
                                            <p:strVal val="#ppt_w"/>
                                          </p:val>
                                        </p:tav>
                                      </p:tavLst>
                                    </p:anim>
                                    <p:anim calcmode="lin" valueType="num">
                                      <p:cBhvr>
                                        <p:cTn id="106" dur="1000" fill="hold"/>
                                        <p:tgtEl>
                                          <p:spTgt spid="107"/>
                                        </p:tgtEl>
                                        <p:attrNameLst>
                                          <p:attrName>ppt_h</p:attrName>
                                        </p:attrNameLst>
                                      </p:cBhvr>
                                      <p:tavLst>
                                        <p:tav tm="0">
                                          <p:val>
                                            <p:strVal val="#ppt_h"/>
                                          </p:val>
                                        </p:tav>
                                        <p:tav tm="100000">
                                          <p:val>
                                            <p:strVal val="#ppt_h"/>
                                          </p:val>
                                        </p:tav>
                                      </p:tavLst>
                                    </p:anim>
                                    <p:anim calcmode="lin" valueType="num">
                                      <p:cBhvr>
                                        <p:cTn id="107" dur="1000" fill="hold"/>
                                        <p:tgtEl>
                                          <p:spTgt spid="107"/>
                                        </p:tgtEl>
                                        <p:attrNameLst>
                                          <p:attrName>ppt_x</p:attrName>
                                        </p:attrNameLst>
                                      </p:cBhvr>
                                      <p:tavLst>
                                        <p:tav tm="0">
                                          <p:val>
                                            <p:strVal val="#ppt_x-.2"/>
                                          </p:val>
                                        </p:tav>
                                        <p:tav tm="100000">
                                          <p:val>
                                            <p:strVal val="#ppt_x"/>
                                          </p:val>
                                        </p:tav>
                                      </p:tavLst>
                                    </p:anim>
                                    <p:anim calcmode="lin" valueType="num">
                                      <p:cBhvr>
                                        <p:cTn id="108" dur="1000" fill="hold"/>
                                        <p:tgtEl>
                                          <p:spTgt spid="107"/>
                                        </p:tgtEl>
                                        <p:attrNameLst>
                                          <p:attrName>ppt_y</p:attrName>
                                        </p:attrNameLst>
                                      </p:cBhvr>
                                      <p:tavLst>
                                        <p:tav tm="0">
                                          <p:val>
                                            <p:strVal val="#ppt_y"/>
                                          </p:val>
                                        </p:tav>
                                        <p:tav tm="100000">
                                          <p:val>
                                            <p:strVal val="#ppt_y"/>
                                          </p:val>
                                        </p:tav>
                                      </p:tavLst>
                                    </p:anim>
                                    <p:animEffect transition="in" filter="fade">
                                      <p:cBhvr>
                                        <p:cTn id="109" dur="1000"/>
                                        <p:tgtEl>
                                          <p:spTgt spid="107"/>
                                        </p:tgtEl>
                                      </p:cBhvr>
                                    </p:animEffect>
                                  </p:childTnLst>
                                </p:cTn>
                              </p:par>
                              <p:par>
                                <p:cTn id="110" presetID="54" presetClass="entr" presetSubtype="0" accel="100000" fill="hold" grpId="0" nodeType="withEffect">
                                  <p:stCondLst>
                                    <p:cond delay="0"/>
                                  </p:stCondLst>
                                  <p:childTnLst>
                                    <p:set>
                                      <p:cBhvr>
                                        <p:cTn id="111" dur="1" fill="hold">
                                          <p:stCondLst>
                                            <p:cond delay="0"/>
                                          </p:stCondLst>
                                        </p:cTn>
                                        <p:tgtEl>
                                          <p:spTgt spid="108"/>
                                        </p:tgtEl>
                                        <p:attrNameLst>
                                          <p:attrName>style.visibility</p:attrName>
                                        </p:attrNameLst>
                                      </p:cBhvr>
                                      <p:to>
                                        <p:strVal val="visible"/>
                                      </p:to>
                                    </p:set>
                                    <p:anim calcmode="lin" valueType="num">
                                      <p:cBhvr>
                                        <p:cTn id="112" dur="1000" fill="hold"/>
                                        <p:tgtEl>
                                          <p:spTgt spid="108"/>
                                        </p:tgtEl>
                                        <p:attrNameLst>
                                          <p:attrName>ppt_w</p:attrName>
                                        </p:attrNameLst>
                                      </p:cBhvr>
                                      <p:tavLst>
                                        <p:tav tm="0">
                                          <p:val>
                                            <p:strVal val="#ppt_w*0.05"/>
                                          </p:val>
                                        </p:tav>
                                        <p:tav tm="100000">
                                          <p:val>
                                            <p:strVal val="#ppt_w"/>
                                          </p:val>
                                        </p:tav>
                                      </p:tavLst>
                                    </p:anim>
                                    <p:anim calcmode="lin" valueType="num">
                                      <p:cBhvr>
                                        <p:cTn id="113" dur="1000" fill="hold"/>
                                        <p:tgtEl>
                                          <p:spTgt spid="108"/>
                                        </p:tgtEl>
                                        <p:attrNameLst>
                                          <p:attrName>ppt_h</p:attrName>
                                        </p:attrNameLst>
                                      </p:cBhvr>
                                      <p:tavLst>
                                        <p:tav tm="0">
                                          <p:val>
                                            <p:strVal val="#ppt_h"/>
                                          </p:val>
                                        </p:tav>
                                        <p:tav tm="100000">
                                          <p:val>
                                            <p:strVal val="#ppt_h"/>
                                          </p:val>
                                        </p:tav>
                                      </p:tavLst>
                                    </p:anim>
                                    <p:anim calcmode="lin" valueType="num">
                                      <p:cBhvr>
                                        <p:cTn id="114" dur="1000" fill="hold"/>
                                        <p:tgtEl>
                                          <p:spTgt spid="108"/>
                                        </p:tgtEl>
                                        <p:attrNameLst>
                                          <p:attrName>ppt_x</p:attrName>
                                        </p:attrNameLst>
                                      </p:cBhvr>
                                      <p:tavLst>
                                        <p:tav tm="0">
                                          <p:val>
                                            <p:strVal val="#ppt_x-.2"/>
                                          </p:val>
                                        </p:tav>
                                        <p:tav tm="100000">
                                          <p:val>
                                            <p:strVal val="#ppt_x"/>
                                          </p:val>
                                        </p:tav>
                                      </p:tavLst>
                                    </p:anim>
                                    <p:anim calcmode="lin" valueType="num">
                                      <p:cBhvr>
                                        <p:cTn id="115" dur="1000" fill="hold"/>
                                        <p:tgtEl>
                                          <p:spTgt spid="108"/>
                                        </p:tgtEl>
                                        <p:attrNameLst>
                                          <p:attrName>ppt_y</p:attrName>
                                        </p:attrNameLst>
                                      </p:cBhvr>
                                      <p:tavLst>
                                        <p:tav tm="0">
                                          <p:val>
                                            <p:strVal val="#ppt_y"/>
                                          </p:val>
                                        </p:tav>
                                        <p:tav tm="100000">
                                          <p:val>
                                            <p:strVal val="#ppt_y"/>
                                          </p:val>
                                        </p:tav>
                                      </p:tavLst>
                                    </p:anim>
                                    <p:animEffect transition="in" filter="fade">
                                      <p:cBhvr>
                                        <p:cTn id="116" dur="1000"/>
                                        <p:tgtEl>
                                          <p:spTgt spid="108"/>
                                        </p:tgtEl>
                                      </p:cBhvr>
                                    </p:animEffect>
                                  </p:childTnLst>
                                </p:cTn>
                              </p:par>
                              <p:par>
                                <p:cTn id="117" presetID="54" presetClass="entr" presetSubtype="0" accel="100000" fill="hold" grpId="0" nodeType="with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strVal val="#ppt_w*0.05"/>
                                          </p:val>
                                        </p:tav>
                                        <p:tav tm="100000">
                                          <p:val>
                                            <p:strVal val="#ppt_w"/>
                                          </p:val>
                                        </p:tav>
                                      </p:tavLst>
                                    </p:anim>
                                    <p:anim calcmode="lin" valueType="num">
                                      <p:cBhvr>
                                        <p:cTn id="120" dur="1000" fill="hold"/>
                                        <p:tgtEl>
                                          <p:spTgt spid="109"/>
                                        </p:tgtEl>
                                        <p:attrNameLst>
                                          <p:attrName>ppt_h</p:attrName>
                                        </p:attrNameLst>
                                      </p:cBhvr>
                                      <p:tavLst>
                                        <p:tav tm="0">
                                          <p:val>
                                            <p:strVal val="#ppt_h"/>
                                          </p:val>
                                        </p:tav>
                                        <p:tav tm="100000">
                                          <p:val>
                                            <p:strVal val="#ppt_h"/>
                                          </p:val>
                                        </p:tav>
                                      </p:tavLst>
                                    </p:anim>
                                    <p:anim calcmode="lin" valueType="num">
                                      <p:cBhvr>
                                        <p:cTn id="121" dur="1000" fill="hold"/>
                                        <p:tgtEl>
                                          <p:spTgt spid="109"/>
                                        </p:tgtEl>
                                        <p:attrNameLst>
                                          <p:attrName>ppt_x</p:attrName>
                                        </p:attrNameLst>
                                      </p:cBhvr>
                                      <p:tavLst>
                                        <p:tav tm="0">
                                          <p:val>
                                            <p:strVal val="#ppt_x-.2"/>
                                          </p:val>
                                        </p:tav>
                                        <p:tav tm="100000">
                                          <p:val>
                                            <p:strVal val="#ppt_x"/>
                                          </p:val>
                                        </p:tav>
                                      </p:tavLst>
                                    </p:anim>
                                    <p:anim calcmode="lin" valueType="num">
                                      <p:cBhvr>
                                        <p:cTn id="122" dur="1000" fill="hold"/>
                                        <p:tgtEl>
                                          <p:spTgt spid="109"/>
                                        </p:tgtEl>
                                        <p:attrNameLst>
                                          <p:attrName>ppt_y</p:attrName>
                                        </p:attrNameLst>
                                      </p:cBhvr>
                                      <p:tavLst>
                                        <p:tav tm="0">
                                          <p:val>
                                            <p:strVal val="#ppt_y"/>
                                          </p:val>
                                        </p:tav>
                                        <p:tav tm="100000">
                                          <p:val>
                                            <p:strVal val="#ppt_y"/>
                                          </p:val>
                                        </p:tav>
                                      </p:tavLst>
                                    </p:anim>
                                    <p:animEffect transition="in" filter="fade">
                                      <p:cBhvr>
                                        <p:cTn id="123" dur="1000"/>
                                        <p:tgtEl>
                                          <p:spTgt spid="109"/>
                                        </p:tgtEl>
                                      </p:cBhvr>
                                    </p:animEffect>
                                  </p:childTnLst>
                                </p:cTn>
                              </p:par>
                              <p:par>
                                <p:cTn id="124" presetID="54" presetClass="entr" presetSubtype="0" accel="100000" fill="hold" grpId="0" nodeType="withEffect">
                                  <p:stCondLst>
                                    <p:cond delay="0"/>
                                  </p:stCondLst>
                                  <p:childTnLst>
                                    <p:set>
                                      <p:cBhvr>
                                        <p:cTn id="125" dur="1" fill="hold">
                                          <p:stCondLst>
                                            <p:cond delay="0"/>
                                          </p:stCondLst>
                                        </p:cTn>
                                        <p:tgtEl>
                                          <p:spTgt spid="110"/>
                                        </p:tgtEl>
                                        <p:attrNameLst>
                                          <p:attrName>style.visibility</p:attrName>
                                        </p:attrNameLst>
                                      </p:cBhvr>
                                      <p:to>
                                        <p:strVal val="visible"/>
                                      </p:to>
                                    </p:set>
                                    <p:anim calcmode="lin" valueType="num">
                                      <p:cBhvr>
                                        <p:cTn id="126" dur="1000" fill="hold"/>
                                        <p:tgtEl>
                                          <p:spTgt spid="110"/>
                                        </p:tgtEl>
                                        <p:attrNameLst>
                                          <p:attrName>ppt_w</p:attrName>
                                        </p:attrNameLst>
                                      </p:cBhvr>
                                      <p:tavLst>
                                        <p:tav tm="0">
                                          <p:val>
                                            <p:strVal val="#ppt_w*0.05"/>
                                          </p:val>
                                        </p:tav>
                                        <p:tav tm="100000">
                                          <p:val>
                                            <p:strVal val="#ppt_w"/>
                                          </p:val>
                                        </p:tav>
                                      </p:tavLst>
                                    </p:anim>
                                    <p:anim calcmode="lin" valueType="num">
                                      <p:cBhvr>
                                        <p:cTn id="127" dur="1000" fill="hold"/>
                                        <p:tgtEl>
                                          <p:spTgt spid="110"/>
                                        </p:tgtEl>
                                        <p:attrNameLst>
                                          <p:attrName>ppt_h</p:attrName>
                                        </p:attrNameLst>
                                      </p:cBhvr>
                                      <p:tavLst>
                                        <p:tav tm="0">
                                          <p:val>
                                            <p:strVal val="#ppt_h"/>
                                          </p:val>
                                        </p:tav>
                                        <p:tav tm="100000">
                                          <p:val>
                                            <p:strVal val="#ppt_h"/>
                                          </p:val>
                                        </p:tav>
                                      </p:tavLst>
                                    </p:anim>
                                    <p:anim calcmode="lin" valueType="num">
                                      <p:cBhvr>
                                        <p:cTn id="128" dur="1000" fill="hold"/>
                                        <p:tgtEl>
                                          <p:spTgt spid="110"/>
                                        </p:tgtEl>
                                        <p:attrNameLst>
                                          <p:attrName>ppt_x</p:attrName>
                                        </p:attrNameLst>
                                      </p:cBhvr>
                                      <p:tavLst>
                                        <p:tav tm="0">
                                          <p:val>
                                            <p:strVal val="#ppt_x-.2"/>
                                          </p:val>
                                        </p:tav>
                                        <p:tav tm="100000">
                                          <p:val>
                                            <p:strVal val="#ppt_x"/>
                                          </p:val>
                                        </p:tav>
                                      </p:tavLst>
                                    </p:anim>
                                    <p:anim calcmode="lin" valueType="num">
                                      <p:cBhvr>
                                        <p:cTn id="129" dur="1000" fill="hold"/>
                                        <p:tgtEl>
                                          <p:spTgt spid="110"/>
                                        </p:tgtEl>
                                        <p:attrNameLst>
                                          <p:attrName>ppt_y</p:attrName>
                                        </p:attrNameLst>
                                      </p:cBhvr>
                                      <p:tavLst>
                                        <p:tav tm="0">
                                          <p:val>
                                            <p:strVal val="#ppt_y"/>
                                          </p:val>
                                        </p:tav>
                                        <p:tav tm="100000">
                                          <p:val>
                                            <p:strVal val="#ppt_y"/>
                                          </p:val>
                                        </p:tav>
                                      </p:tavLst>
                                    </p:anim>
                                    <p:animEffect transition="in" filter="fade">
                                      <p:cBhvr>
                                        <p:cTn id="130" dur="1000"/>
                                        <p:tgtEl>
                                          <p:spTgt spid="110"/>
                                        </p:tgtEl>
                                      </p:cBhvr>
                                    </p:animEffect>
                                  </p:childTnLst>
                                </p:cTn>
                              </p:par>
                              <p:par>
                                <p:cTn id="131" presetID="54" presetClass="entr" presetSubtype="0" accel="100000" fill="hold" grpId="0" nodeType="withEffect">
                                  <p:stCondLst>
                                    <p:cond delay="0"/>
                                  </p:stCondLst>
                                  <p:childTnLst>
                                    <p:set>
                                      <p:cBhvr>
                                        <p:cTn id="132" dur="1" fill="hold">
                                          <p:stCondLst>
                                            <p:cond delay="0"/>
                                          </p:stCondLst>
                                        </p:cTn>
                                        <p:tgtEl>
                                          <p:spTgt spid="120"/>
                                        </p:tgtEl>
                                        <p:attrNameLst>
                                          <p:attrName>style.visibility</p:attrName>
                                        </p:attrNameLst>
                                      </p:cBhvr>
                                      <p:to>
                                        <p:strVal val="visible"/>
                                      </p:to>
                                    </p:set>
                                    <p:anim calcmode="lin" valueType="num">
                                      <p:cBhvr>
                                        <p:cTn id="133" dur="1000" fill="hold"/>
                                        <p:tgtEl>
                                          <p:spTgt spid="120"/>
                                        </p:tgtEl>
                                        <p:attrNameLst>
                                          <p:attrName>ppt_w</p:attrName>
                                        </p:attrNameLst>
                                      </p:cBhvr>
                                      <p:tavLst>
                                        <p:tav tm="0">
                                          <p:val>
                                            <p:strVal val="#ppt_w*0.05"/>
                                          </p:val>
                                        </p:tav>
                                        <p:tav tm="100000">
                                          <p:val>
                                            <p:strVal val="#ppt_w"/>
                                          </p:val>
                                        </p:tav>
                                      </p:tavLst>
                                    </p:anim>
                                    <p:anim calcmode="lin" valueType="num">
                                      <p:cBhvr>
                                        <p:cTn id="134" dur="1000" fill="hold"/>
                                        <p:tgtEl>
                                          <p:spTgt spid="120"/>
                                        </p:tgtEl>
                                        <p:attrNameLst>
                                          <p:attrName>ppt_h</p:attrName>
                                        </p:attrNameLst>
                                      </p:cBhvr>
                                      <p:tavLst>
                                        <p:tav tm="0">
                                          <p:val>
                                            <p:strVal val="#ppt_h"/>
                                          </p:val>
                                        </p:tav>
                                        <p:tav tm="100000">
                                          <p:val>
                                            <p:strVal val="#ppt_h"/>
                                          </p:val>
                                        </p:tav>
                                      </p:tavLst>
                                    </p:anim>
                                    <p:anim calcmode="lin" valueType="num">
                                      <p:cBhvr>
                                        <p:cTn id="135" dur="1000" fill="hold"/>
                                        <p:tgtEl>
                                          <p:spTgt spid="120"/>
                                        </p:tgtEl>
                                        <p:attrNameLst>
                                          <p:attrName>ppt_x</p:attrName>
                                        </p:attrNameLst>
                                      </p:cBhvr>
                                      <p:tavLst>
                                        <p:tav tm="0">
                                          <p:val>
                                            <p:strVal val="#ppt_x-.2"/>
                                          </p:val>
                                        </p:tav>
                                        <p:tav tm="100000">
                                          <p:val>
                                            <p:strVal val="#ppt_x"/>
                                          </p:val>
                                        </p:tav>
                                      </p:tavLst>
                                    </p:anim>
                                    <p:anim calcmode="lin" valueType="num">
                                      <p:cBhvr>
                                        <p:cTn id="136" dur="1000" fill="hold"/>
                                        <p:tgtEl>
                                          <p:spTgt spid="120"/>
                                        </p:tgtEl>
                                        <p:attrNameLst>
                                          <p:attrName>ppt_y</p:attrName>
                                        </p:attrNameLst>
                                      </p:cBhvr>
                                      <p:tavLst>
                                        <p:tav tm="0">
                                          <p:val>
                                            <p:strVal val="#ppt_y"/>
                                          </p:val>
                                        </p:tav>
                                        <p:tav tm="100000">
                                          <p:val>
                                            <p:strVal val="#ppt_y"/>
                                          </p:val>
                                        </p:tav>
                                      </p:tavLst>
                                    </p:anim>
                                    <p:animEffect transition="in" filter="fade">
                                      <p:cBhvr>
                                        <p:cTn id="137" dur="1000"/>
                                        <p:tgtEl>
                                          <p:spTgt spid="120"/>
                                        </p:tgtEl>
                                      </p:cBhvr>
                                    </p:animEffect>
                                  </p:childTnLst>
                                </p:cTn>
                              </p:par>
                              <p:par>
                                <p:cTn id="138" presetID="54" presetClass="entr" presetSubtype="0" accel="100000" fill="hold" grpId="0" nodeType="withEffect">
                                  <p:stCondLst>
                                    <p:cond delay="0"/>
                                  </p:stCondLst>
                                  <p:childTnLst>
                                    <p:set>
                                      <p:cBhvr>
                                        <p:cTn id="139" dur="1" fill="hold">
                                          <p:stCondLst>
                                            <p:cond delay="0"/>
                                          </p:stCondLst>
                                        </p:cTn>
                                        <p:tgtEl>
                                          <p:spTgt spid="121"/>
                                        </p:tgtEl>
                                        <p:attrNameLst>
                                          <p:attrName>style.visibility</p:attrName>
                                        </p:attrNameLst>
                                      </p:cBhvr>
                                      <p:to>
                                        <p:strVal val="visible"/>
                                      </p:to>
                                    </p:set>
                                    <p:anim calcmode="lin" valueType="num">
                                      <p:cBhvr>
                                        <p:cTn id="140" dur="1000" fill="hold"/>
                                        <p:tgtEl>
                                          <p:spTgt spid="121"/>
                                        </p:tgtEl>
                                        <p:attrNameLst>
                                          <p:attrName>ppt_w</p:attrName>
                                        </p:attrNameLst>
                                      </p:cBhvr>
                                      <p:tavLst>
                                        <p:tav tm="0">
                                          <p:val>
                                            <p:strVal val="#ppt_w*0.05"/>
                                          </p:val>
                                        </p:tav>
                                        <p:tav tm="100000">
                                          <p:val>
                                            <p:strVal val="#ppt_w"/>
                                          </p:val>
                                        </p:tav>
                                      </p:tavLst>
                                    </p:anim>
                                    <p:anim calcmode="lin" valueType="num">
                                      <p:cBhvr>
                                        <p:cTn id="141" dur="1000" fill="hold"/>
                                        <p:tgtEl>
                                          <p:spTgt spid="121"/>
                                        </p:tgtEl>
                                        <p:attrNameLst>
                                          <p:attrName>ppt_h</p:attrName>
                                        </p:attrNameLst>
                                      </p:cBhvr>
                                      <p:tavLst>
                                        <p:tav tm="0">
                                          <p:val>
                                            <p:strVal val="#ppt_h"/>
                                          </p:val>
                                        </p:tav>
                                        <p:tav tm="100000">
                                          <p:val>
                                            <p:strVal val="#ppt_h"/>
                                          </p:val>
                                        </p:tav>
                                      </p:tavLst>
                                    </p:anim>
                                    <p:anim calcmode="lin" valueType="num">
                                      <p:cBhvr>
                                        <p:cTn id="142" dur="1000" fill="hold"/>
                                        <p:tgtEl>
                                          <p:spTgt spid="121"/>
                                        </p:tgtEl>
                                        <p:attrNameLst>
                                          <p:attrName>ppt_x</p:attrName>
                                        </p:attrNameLst>
                                      </p:cBhvr>
                                      <p:tavLst>
                                        <p:tav tm="0">
                                          <p:val>
                                            <p:strVal val="#ppt_x-.2"/>
                                          </p:val>
                                        </p:tav>
                                        <p:tav tm="100000">
                                          <p:val>
                                            <p:strVal val="#ppt_x"/>
                                          </p:val>
                                        </p:tav>
                                      </p:tavLst>
                                    </p:anim>
                                    <p:anim calcmode="lin" valueType="num">
                                      <p:cBhvr>
                                        <p:cTn id="143" dur="1000" fill="hold"/>
                                        <p:tgtEl>
                                          <p:spTgt spid="121"/>
                                        </p:tgtEl>
                                        <p:attrNameLst>
                                          <p:attrName>ppt_y</p:attrName>
                                        </p:attrNameLst>
                                      </p:cBhvr>
                                      <p:tavLst>
                                        <p:tav tm="0">
                                          <p:val>
                                            <p:strVal val="#ppt_y"/>
                                          </p:val>
                                        </p:tav>
                                        <p:tav tm="100000">
                                          <p:val>
                                            <p:strVal val="#ppt_y"/>
                                          </p:val>
                                        </p:tav>
                                      </p:tavLst>
                                    </p:anim>
                                    <p:animEffect transition="in" filter="fade">
                                      <p:cBhvr>
                                        <p:cTn id="144" dur="1000"/>
                                        <p:tgtEl>
                                          <p:spTgt spid="121"/>
                                        </p:tgtEl>
                                      </p:cBhvr>
                                    </p:animEffect>
                                  </p:childTnLst>
                                </p:cTn>
                              </p:par>
                              <p:par>
                                <p:cTn id="145" presetID="54" presetClass="entr" presetSubtype="0" accel="100000" fill="hold" grpId="0" nodeType="withEffect">
                                  <p:stCondLst>
                                    <p:cond delay="0"/>
                                  </p:stCondLst>
                                  <p:childTnLst>
                                    <p:set>
                                      <p:cBhvr>
                                        <p:cTn id="146" dur="1" fill="hold">
                                          <p:stCondLst>
                                            <p:cond delay="0"/>
                                          </p:stCondLst>
                                        </p:cTn>
                                        <p:tgtEl>
                                          <p:spTgt spid="15"/>
                                        </p:tgtEl>
                                        <p:attrNameLst>
                                          <p:attrName>style.visibility</p:attrName>
                                        </p:attrNameLst>
                                      </p:cBhvr>
                                      <p:to>
                                        <p:strVal val="visible"/>
                                      </p:to>
                                    </p:set>
                                    <p:anim calcmode="lin" valueType="num">
                                      <p:cBhvr>
                                        <p:cTn id="147" dur="1000" fill="hold"/>
                                        <p:tgtEl>
                                          <p:spTgt spid="15"/>
                                        </p:tgtEl>
                                        <p:attrNameLst>
                                          <p:attrName>ppt_w</p:attrName>
                                        </p:attrNameLst>
                                      </p:cBhvr>
                                      <p:tavLst>
                                        <p:tav tm="0">
                                          <p:val>
                                            <p:strVal val="#ppt_w*0.05"/>
                                          </p:val>
                                        </p:tav>
                                        <p:tav tm="100000">
                                          <p:val>
                                            <p:strVal val="#ppt_w"/>
                                          </p:val>
                                        </p:tav>
                                      </p:tavLst>
                                    </p:anim>
                                    <p:anim calcmode="lin" valueType="num">
                                      <p:cBhvr>
                                        <p:cTn id="148" dur="1000" fill="hold"/>
                                        <p:tgtEl>
                                          <p:spTgt spid="15"/>
                                        </p:tgtEl>
                                        <p:attrNameLst>
                                          <p:attrName>ppt_h</p:attrName>
                                        </p:attrNameLst>
                                      </p:cBhvr>
                                      <p:tavLst>
                                        <p:tav tm="0">
                                          <p:val>
                                            <p:strVal val="#ppt_h"/>
                                          </p:val>
                                        </p:tav>
                                        <p:tav tm="100000">
                                          <p:val>
                                            <p:strVal val="#ppt_h"/>
                                          </p:val>
                                        </p:tav>
                                      </p:tavLst>
                                    </p:anim>
                                    <p:anim calcmode="lin" valueType="num">
                                      <p:cBhvr>
                                        <p:cTn id="149" dur="1000" fill="hold"/>
                                        <p:tgtEl>
                                          <p:spTgt spid="15"/>
                                        </p:tgtEl>
                                        <p:attrNameLst>
                                          <p:attrName>ppt_x</p:attrName>
                                        </p:attrNameLst>
                                      </p:cBhvr>
                                      <p:tavLst>
                                        <p:tav tm="0">
                                          <p:val>
                                            <p:strVal val="#ppt_x-.2"/>
                                          </p:val>
                                        </p:tav>
                                        <p:tav tm="100000">
                                          <p:val>
                                            <p:strVal val="#ppt_x"/>
                                          </p:val>
                                        </p:tav>
                                      </p:tavLst>
                                    </p:anim>
                                    <p:anim calcmode="lin" valueType="num">
                                      <p:cBhvr>
                                        <p:cTn id="150" dur="1000" fill="hold"/>
                                        <p:tgtEl>
                                          <p:spTgt spid="15"/>
                                        </p:tgtEl>
                                        <p:attrNameLst>
                                          <p:attrName>ppt_y</p:attrName>
                                        </p:attrNameLst>
                                      </p:cBhvr>
                                      <p:tavLst>
                                        <p:tav tm="0">
                                          <p:val>
                                            <p:strVal val="#ppt_y"/>
                                          </p:val>
                                        </p:tav>
                                        <p:tav tm="100000">
                                          <p:val>
                                            <p:strVal val="#ppt_y"/>
                                          </p:val>
                                        </p:tav>
                                      </p:tavLst>
                                    </p:anim>
                                    <p:animEffect transition="in" filter="fade">
                                      <p:cBhvr>
                                        <p:cTn id="151" dur="1000"/>
                                        <p:tgtEl>
                                          <p:spTgt spid="15"/>
                                        </p:tgtEl>
                                      </p:cBhvr>
                                    </p:animEffect>
                                  </p:childTnLst>
                                </p:cTn>
                              </p:par>
                              <p:par>
                                <p:cTn id="152" presetID="54" presetClass="entr" presetSubtype="0" accel="100000" fill="hold" grpId="0" nodeType="withEffect">
                                  <p:stCondLst>
                                    <p:cond delay="0"/>
                                  </p:stCondLst>
                                  <p:childTnLst>
                                    <p:set>
                                      <p:cBhvr>
                                        <p:cTn id="153" dur="1" fill="hold">
                                          <p:stCondLst>
                                            <p:cond delay="0"/>
                                          </p:stCondLst>
                                        </p:cTn>
                                        <p:tgtEl>
                                          <p:spTgt spid="20"/>
                                        </p:tgtEl>
                                        <p:attrNameLst>
                                          <p:attrName>style.visibility</p:attrName>
                                        </p:attrNameLst>
                                      </p:cBhvr>
                                      <p:to>
                                        <p:strVal val="visible"/>
                                      </p:to>
                                    </p:set>
                                    <p:anim calcmode="lin" valueType="num">
                                      <p:cBhvr>
                                        <p:cTn id="154" dur="1000" fill="hold"/>
                                        <p:tgtEl>
                                          <p:spTgt spid="20"/>
                                        </p:tgtEl>
                                        <p:attrNameLst>
                                          <p:attrName>ppt_w</p:attrName>
                                        </p:attrNameLst>
                                      </p:cBhvr>
                                      <p:tavLst>
                                        <p:tav tm="0">
                                          <p:val>
                                            <p:strVal val="#ppt_w*0.05"/>
                                          </p:val>
                                        </p:tav>
                                        <p:tav tm="100000">
                                          <p:val>
                                            <p:strVal val="#ppt_w"/>
                                          </p:val>
                                        </p:tav>
                                      </p:tavLst>
                                    </p:anim>
                                    <p:anim calcmode="lin" valueType="num">
                                      <p:cBhvr>
                                        <p:cTn id="155" dur="1000" fill="hold"/>
                                        <p:tgtEl>
                                          <p:spTgt spid="20"/>
                                        </p:tgtEl>
                                        <p:attrNameLst>
                                          <p:attrName>ppt_h</p:attrName>
                                        </p:attrNameLst>
                                      </p:cBhvr>
                                      <p:tavLst>
                                        <p:tav tm="0">
                                          <p:val>
                                            <p:strVal val="#ppt_h"/>
                                          </p:val>
                                        </p:tav>
                                        <p:tav tm="100000">
                                          <p:val>
                                            <p:strVal val="#ppt_h"/>
                                          </p:val>
                                        </p:tav>
                                      </p:tavLst>
                                    </p:anim>
                                    <p:anim calcmode="lin" valueType="num">
                                      <p:cBhvr>
                                        <p:cTn id="156" dur="1000" fill="hold"/>
                                        <p:tgtEl>
                                          <p:spTgt spid="20"/>
                                        </p:tgtEl>
                                        <p:attrNameLst>
                                          <p:attrName>ppt_x</p:attrName>
                                        </p:attrNameLst>
                                      </p:cBhvr>
                                      <p:tavLst>
                                        <p:tav tm="0">
                                          <p:val>
                                            <p:strVal val="#ppt_x-.2"/>
                                          </p:val>
                                        </p:tav>
                                        <p:tav tm="100000">
                                          <p:val>
                                            <p:strVal val="#ppt_x"/>
                                          </p:val>
                                        </p:tav>
                                      </p:tavLst>
                                    </p:anim>
                                    <p:anim calcmode="lin" valueType="num">
                                      <p:cBhvr>
                                        <p:cTn id="157" dur="1000" fill="hold"/>
                                        <p:tgtEl>
                                          <p:spTgt spid="20"/>
                                        </p:tgtEl>
                                        <p:attrNameLst>
                                          <p:attrName>ppt_y</p:attrName>
                                        </p:attrNameLst>
                                      </p:cBhvr>
                                      <p:tavLst>
                                        <p:tav tm="0">
                                          <p:val>
                                            <p:strVal val="#ppt_y"/>
                                          </p:val>
                                        </p:tav>
                                        <p:tav tm="100000">
                                          <p:val>
                                            <p:strVal val="#ppt_y"/>
                                          </p:val>
                                        </p:tav>
                                      </p:tavLst>
                                    </p:anim>
                                    <p:animEffect transition="in" filter="fade">
                                      <p:cBhvr>
                                        <p:cTn id="158" dur="1000"/>
                                        <p:tgtEl>
                                          <p:spTgt spid="20"/>
                                        </p:tgtEl>
                                      </p:cBhvr>
                                    </p:animEffect>
                                  </p:childTnLst>
                                </p:cTn>
                              </p:par>
                              <p:par>
                                <p:cTn id="159" presetID="54" presetClass="entr" presetSubtype="0" accel="100000" fill="hold" grpId="0" nodeType="withEffect">
                                  <p:stCondLst>
                                    <p:cond delay="0"/>
                                  </p:stCondLst>
                                  <p:childTnLst>
                                    <p:set>
                                      <p:cBhvr>
                                        <p:cTn id="160" dur="1" fill="hold">
                                          <p:stCondLst>
                                            <p:cond delay="0"/>
                                          </p:stCondLst>
                                        </p:cTn>
                                        <p:tgtEl>
                                          <p:spTgt spid="18"/>
                                        </p:tgtEl>
                                        <p:attrNameLst>
                                          <p:attrName>style.visibility</p:attrName>
                                        </p:attrNameLst>
                                      </p:cBhvr>
                                      <p:to>
                                        <p:strVal val="visible"/>
                                      </p:to>
                                    </p:set>
                                    <p:anim calcmode="lin" valueType="num">
                                      <p:cBhvr>
                                        <p:cTn id="161" dur="1000" fill="hold"/>
                                        <p:tgtEl>
                                          <p:spTgt spid="18"/>
                                        </p:tgtEl>
                                        <p:attrNameLst>
                                          <p:attrName>ppt_w</p:attrName>
                                        </p:attrNameLst>
                                      </p:cBhvr>
                                      <p:tavLst>
                                        <p:tav tm="0">
                                          <p:val>
                                            <p:strVal val="#ppt_w*0.05"/>
                                          </p:val>
                                        </p:tav>
                                        <p:tav tm="100000">
                                          <p:val>
                                            <p:strVal val="#ppt_w"/>
                                          </p:val>
                                        </p:tav>
                                      </p:tavLst>
                                    </p:anim>
                                    <p:anim calcmode="lin" valueType="num">
                                      <p:cBhvr>
                                        <p:cTn id="162" dur="1000" fill="hold"/>
                                        <p:tgtEl>
                                          <p:spTgt spid="18"/>
                                        </p:tgtEl>
                                        <p:attrNameLst>
                                          <p:attrName>ppt_h</p:attrName>
                                        </p:attrNameLst>
                                      </p:cBhvr>
                                      <p:tavLst>
                                        <p:tav tm="0">
                                          <p:val>
                                            <p:strVal val="#ppt_h"/>
                                          </p:val>
                                        </p:tav>
                                        <p:tav tm="100000">
                                          <p:val>
                                            <p:strVal val="#ppt_h"/>
                                          </p:val>
                                        </p:tav>
                                      </p:tavLst>
                                    </p:anim>
                                    <p:anim calcmode="lin" valueType="num">
                                      <p:cBhvr>
                                        <p:cTn id="163" dur="1000" fill="hold"/>
                                        <p:tgtEl>
                                          <p:spTgt spid="18"/>
                                        </p:tgtEl>
                                        <p:attrNameLst>
                                          <p:attrName>ppt_x</p:attrName>
                                        </p:attrNameLst>
                                      </p:cBhvr>
                                      <p:tavLst>
                                        <p:tav tm="0">
                                          <p:val>
                                            <p:strVal val="#ppt_x-.2"/>
                                          </p:val>
                                        </p:tav>
                                        <p:tav tm="100000">
                                          <p:val>
                                            <p:strVal val="#ppt_x"/>
                                          </p:val>
                                        </p:tav>
                                      </p:tavLst>
                                    </p:anim>
                                    <p:anim calcmode="lin" valueType="num">
                                      <p:cBhvr>
                                        <p:cTn id="164" dur="1000" fill="hold"/>
                                        <p:tgtEl>
                                          <p:spTgt spid="18"/>
                                        </p:tgtEl>
                                        <p:attrNameLst>
                                          <p:attrName>ppt_y</p:attrName>
                                        </p:attrNameLst>
                                      </p:cBhvr>
                                      <p:tavLst>
                                        <p:tav tm="0">
                                          <p:val>
                                            <p:strVal val="#ppt_y"/>
                                          </p:val>
                                        </p:tav>
                                        <p:tav tm="100000">
                                          <p:val>
                                            <p:strVal val="#ppt_y"/>
                                          </p:val>
                                        </p:tav>
                                      </p:tavLst>
                                    </p:anim>
                                    <p:animEffect transition="in" filter="fade">
                                      <p:cBhvr>
                                        <p:cTn id="165" dur="1000"/>
                                        <p:tgtEl>
                                          <p:spTgt spid="18"/>
                                        </p:tgtEl>
                                      </p:cBhvr>
                                    </p:animEffect>
                                  </p:childTnLst>
                                </p:cTn>
                              </p:par>
                              <p:par>
                                <p:cTn id="166" presetID="54" presetClass="entr" presetSubtype="0" accel="100000" fill="hold" grpId="0" nodeType="withEffect">
                                  <p:stCondLst>
                                    <p:cond delay="0"/>
                                  </p:stCondLst>
                                  <p:childTnLst>
                                    <p:set>
                                      <p:cBhvr>
                                        <p:cTn id="167" dur="1" fill="hold">
                                          <p:stCondLst>
                                            <p:cond delay="0"/>
                                          </p:stCondLst>
                                        </p:cTn>
                                        <p:tgtEl>
                                          <p:spTgt spid="21"/>
                                        </p:tgtEl>
                                        <p:attrNameLst>
                                          <p:attrName>style.visibility</p:attrName>
                                        </p:attrNameLst>
                                      </p:cBhvr>
                                      <p:to>
                                        <p:strVal val="visible"/>
                                      </p:to>
                                    </p:set>
                                    <p:anim calcmode="lin" valueType="num">
                                      <p:cBhvr>
                                        <p:cTn id="168" dur="1000" fill="hold"/>
                                        <p:tgtEl>
                                          <p:spTgt spid="21"/>
                                        </p:tgtEl>
                                        <p:attrNameLst>
                                          <p:attrName>ppt_w</p:attrName>
                                        </p:attrNameLst>
                                      </p:cBhvr>
                                      <p:tavLst>
                                        <p:tav tm="0">
                                          <p:val>
                                            <p:strVal val="#ppt_w*0.05"/>
                                          </p:val>
                                        </p:tav>
                                        <p:tav tm="100000">
                                          <p:val>
                                            <p:strVal val="#ppt_w"/>
                                          </p:val>
                                        </p:tav>
                                      </p:tavLst>
                                    </p:anim>
                                    <p:anim calcmode="lin" valueType="num">
                                      <p:cBhvr>
                                        <p:cTn id="169" dur="1000" fill="hold"/>
                                        <p:tgtEl>
                                          <p:spTgt spid="21"/>
                                        </p:tgtEl>
                                        <p:attrNameLst>
                                          <p:attrName>ppt_h</p:attrName>
                                        </p:attrNameLst>
                                      </p:cBhvr>
                                      <p:tavLst>
                                        <p:tav tm="0">
                                          <p:val>
                                            <p:strVal val="#ppt_h"/>
                                          </p:val>
                                        </p:tav>
                                        <p:tav tm="100000">
                                          <p:val>
                                            <p:strVal val="#ppt_h"/>
                                          </p:val>
                                        </p:tav>
                                      </p:tavLst>
                                    </p:anim>
                                    <p:anim calcmode="lin" valueType="num">
                                      <p:cBhvr>
                                        <p:cTn id="170" dur="1000" fill="hold"/>
                                        <p:tgtEl>
                                          <p:spTgt spid="21"/>
                                        </p:tgtEl>
                                        <p:attrNameLst>
                                          <p:attrName>ppt_x</p:attrName>
                                        </p:attrNameLst>
                                      </p:cBhvr>
                                      <p:tavLst>
                                        <p:tav tm="0">
                                          <p:val>
                                            <p:strVal val="#ppt_x-.2"/>
                                          </p:val>
                                        </p:tav>
                                        <p:tav tm="100000">
                                          <p:val>
                                            <p:strVal val="#ppt_x"/>
                                          </p:val>
                                        </p:tav>
                                      </p:tavLst>
                                    </p:anim>
                                    <p:anim calcmode="lin" valueType="num">
                                      <p:cBhvr>
                                        <p:cTn id="171" dur="1000" fill="hold"/>
                                        <p:tgtEl>
                                          <p:spTgt spid="21"/>
                                        </p:tgtEl>
                                        <p:attrNameLst>
                                          <p:attrName>ppt_y</p:attrName>
                                        </p:attrNameLst>
                                      </p:cBhvr>
                                      <p:tavLst>
                                        <p:tav tm="0">
                                          <p:val>
                                            <p:strVal val="#ppt_y"/>
                                          </p:val>
                                        </p:tav>
                                        <p:tav tm="100000">
                                          <p:val>
                                            <p:strVal val="#ppt_y"/>
                                          </p:val>
                                        </p:tav>
                                      </p:tavLst>
                                    </p:anim>
                                    <p:animEffect transition="in" filter="fade">
                                      <p:cBhvr>
                                        <p:cTn id="172" dur="1000"/>
                                        <p:tgtEl>
                                          <p:spTgt spid="21"/>
                                        </p:tgtEl>
                                      </p:cBhvr>
                                    </p:animEffect>
                                  </p:childTnLst>
                                </p:cTn>
                              </p:par>
                              <p:par>
                                <p:cTn id="173" presetID="54" presetClass="entr" presetSubtype="0" accel="100000" fill="hold" grpId="0" nodeType="withEffect">
                                  <p:stCondLst>
                                    <p:cond delay="0"/>
                                  </p:stCondLst>
                                  <p:childTnLst>
                                    <p:set>
                                      <p:cBhvr>
                                        <p:cTn id="174" dur="1" fill="hold">
                                          <p:stCondLst>
                                            <p:cond delay="0"/>
                                          </p:stCondLst>
                                        </p:cTn>
                                        <p:tgtEl>
                                          <p:spTgt spid="16"/>
                                        </p:tgtEl>
                                        <p:attrNameLst>
                                          <p:attrName>style.visibility</p:attrName>
                                        </p:attrNameLst>
                                      </p:cBhvr>
                                      <p:to>
                                        <p:strVal val="visible"/>
                                      </p:to>
                                    </p:set>
                                    <p:anim calcmode="lin" valueType="num">
                                      <p:cBhvr>
                                        <p:cTn id="175" dur="1000" fill="hold"/>
                                        <p:tgtEl>
                                          <p:spTgt spid="16"/>
                                        </p:tgtEl>
                                        <p:attrNameLst>
                                          <p:attrName>ppt_w</p:attrName>
                                        </p:attrNameLst>
                                      </p:cBhvr>
                                      <p:tavLst>
                                        <p:tav tm="0">
                                          <p:val>
                                            <p:strVal val="#ppt_w*0.05"/>
                                          </p:val>
                                        </p:tav>
                                        <p:tav tm="100000">
                                          <p:val>
                                            <p:strVal val="#ppt_w"/>
                                          </p:val>
                                        </p:tav>
                                      </p:tavLst>
                                    </p:anim>
                                    <p:anim calcmode="lin" valueType="num">
                                      <p:cBhvr>
                                        <p:cTn id="176" dur="1000" fill="hold"/>
                                        <p:tgtEl>
                                          <p:spTgt spid="16"/>
                                        </p:tgtEl>
                                        <p:attrNameLst>
                                          <p:attrName>ppt_h</p:attrName>
                                        </p:attrNameLst>
                                      </p:cBhvr>
                                      <p:tavLst>
                                        <p:tav tm="0">
                                          <p:val>
                                            <p:strVal val="#ppt_h"/>
                                          </p:val>
                                        </p:tav>
                                        <p:tav tm="100000">
                                          <p:val>
                                            <p:strVal val="#ppt_h"/>
                                          </p:val>
                                        </p:tav>
                                      </p:tavLst>
                                    </p:anim>
                                    <p:anim calcmode="lin" valueType="num">
                                      <p:cBhvr>
                                        <p:cTn id="177" dur="1000" fill="hold"/>
                                        <p:tgtEl>
                                          <p:spTgt spid="16"/>
                                        </p:tgtEl>
                                        <p:attrNameLst>
                                          <p:attrName>ppt_x</p:attrName>
                                        </p:attrNameLst>
                                      </p:cBhvr>
                                      <p:tavLst>
                                        <p:tav tm="0">
                                          <p:val>
                                            <p:strVal val="#ppt_x-.2"/>
                                          </p:val>
                                        </p:tav>
                                        <p:tav tm="100000">
                                          <p:val>
                                            <p:strVal val="#ppt_x"/>
                                          </p:val>
                                        </p:tav>
                                      </p:tavLst>
                                    </p:anim>
                                    <p:anim calcmode="lin" valueType="num">
                                      <p:cBhvr>
                                        <p:cTn id="178" dur="1000" fill="hold"/>
                                        <p:tgtEl>
                                          <p:spTgt spid="16"/>
                                        </p:tgtEl>
                                        <p:attrNameLst>
                                          <p:attrName>ppt_y</p:attrName>
                                        </p:attrNameLst>
                                      </p:cBhvr>
                                      <p:tavLst>
                                        <p:tav tm="0">
                                          <p:val>
                                            <p:strVal val="#ppt_y"/>
                                          </p:val>
                                        </p:tav>
                                        <p:tav tm="100000">
                                          <p:val>
                                            <p:strVal val="#ppt_y"/>
                                          </p:val>
                                        </p:tav>
                                      </p:tavLst>
                                    </p:anim>
                                    <p:animEffect transition="in" filter="fade">
                                      <p:cBhvr>
                                        <p:cTn id="179" dur="1000"/>
                                        <p:tgtEl>
                                          <p:spTgt spid="16"/>
                                        </p:tgtEl>
                                      </p:cBhvr>
                                    </p:animEffect>
                                  </p:childTnLst>
                                </p:cTn>
                              </p:par>
                              <p:par>
                                <p:cTn id="180" presetID="54" presetClass="entr" presetSubtype="0" accel="100000" fill="hold" grpId="0" nodeType="withEffect">
                                  <p:stCondLst>
                                    <p:cond delay="0"/>
                                  </p:stCondLst>
                                  <p:childTnLst>
                                    <p:set>
                                      <p:cBhvr>
                                        <p:cTn id="181" dur="1" fill="hold">
                                          <p:stCondLst>
                                            <p:cond delay="0"/>
                                          </p:stCondLst>
                                        </p:cTn>
                                        <p:tgtEl>
                                          <p:spTgt spid="14"/>
                                        </p:tgtEl>
                                        <p:attrNameLst>
                                          <p:attrName>style.visibility</p:attrName>
                                        </p:attrNameLst>
                                      </p:cBhvr>
                                      <p:to>
                                        <p:strVal val="visible"/>
                                      </p:to>
                                    </p:set>
                                    <p:anim calcmode="lin" valueType="num">
                                      <p:cBhvr>
                                        <p:cTn id="182" dur="1000" fill="hold"/>
                                        <p:tgtEl>
                                          <p:spTgt spid="14"/>
                                        </p:tgtEl>
                                        <p:attrNameLst>
                                          <p:attrName>ppt_w</p:attrName>
                                        </p:attrNameLst>
                                      </p:cBhvr>
                                      <p:tavLst>
                                        <p:tav tm="0">
                                          <p:val>
                                            <p:strVal val="#ppt_w*0.05"/>
                                          </p:val>
                                        </p:tav>
                                        <p:tav tm="100000">
                                          <p:val>
                                            <p:strVal val="#ppt_w"/>
                                          </p:val>
                                        </p:tav>
                                      </p:tavLst>
                                    </p:anim>
                                    <p:anim calcmode="lin" valueType="num">
                                      <p:cBhvr>
                                        <p:cTn id="183" dur="1000" fill="hold"/>
                                        <p:tgtEl>
                                          <p:spTgt spid="14"/>
                                        </p:tgtEl>
                                        <p:attrNameLst>
                                          <p:attrName>ppt_h</p:attrName>
                                        </p:attrNameLst>
                                      </p:cBhvr>
                                      <p:tavLst>
                                        <p:tav tm="0">
                                          <p:val>
                                            <p:strVal val="#ppt_h"/>
                                          </p:val>
                                        </p:tav>
                                        <p:tav tm="100000">
                                          <p:val>
                                            <p:strVal val="#ppt_h"/>
                                          </p:val>
                                        </p:tav>
                                      </p:tavLst>
                                    </p:anim>
                                    <p:anim calcmode="lin" valueType="num">
                                      <p:cBhvr>
                                        <p:cTn id="184" dur="1000" fill="hold"/>
                                        <p:tgtEl>
                                          <p:spTgt spid="14"/>
                                        </p:tgtEl>
                                        <p:attrNameLst>
                                          <p:attrName>ppt_x</p:attrName>
                                        </p:attrNameLst>
                                      </p:cBhvr>
                                      <p:tavLst>
                                        <p:tav tm="0">
                                          <p:val>
                                            <p:strVal val="#ppt_x-.2"/>
                                          </p:val>
                                        </p:tav>
                                        <p:tav tm="100000">
                                          <p:val>
                                            <p:strVal val="#ppt_x"/>
                                          </p:val>
                                        </p:tav>
                                      </p:tavLst>
                                    </p:anim>
                                    <p:anim calcmode="lin" valueType="num">
                                      <p:cBhvr>
                                        <p:cTn id="185" dur="1000" fill="hold"/>
                                        <p:tgtEl>
                                          <p:spTgt spid="14"/>
                                        </p:tgtEl>
                                        <p:attrNameLst>
                                          <p:attrName>ppt_y</p:attrName>
                                        </p:attrNameLst>
                                      </p:cBhvr>
                                      <p:tavLst>
                                        <p:tav tm="0">
                                          <p:val>
                                            <p:strVal val="#ppt_y"/>
                                          </p:val>
                                        </p:tav>
                                        <p:tav tm="100000">
                                          <p:val>
                                            <p:strVal val="#ppt_y"/>
                                          </p:val>
                                        </p:tav>
                                      </p:tavLst>
                                    </p:anim>
                                    <p:animEffect transition="in" filter="fade">
                                      <p:cBhvr>
                                        <p:cTn id="186" dur="1000"/>
                                        <p:tgtEl>
                                          <p:spTgt spid="14"/>
                                        </p:tgtEl>
                                      </p:cBhvr>
                                    </p:animEffect>
                                  </p:childTnLst>
                                </p:cTn>
                              </p:par>
                              <p:par>
                                <p:cTn id="187" presetID="54" presetClass="entr" presetSubtype="0" accel="100000" fill="hold" grpId="0" nodeType="withEffect">
                                  <p:stCondLst>
                                    <p:cond delay="0"/>
                                  </p:stCondLst>
                                  <p:childTnLst>
                                    <p:set>
                                      <p:cBhvr>
                                        <p:cTn id="188" dur="1" fill="hold">
                                          <p:stCondLst>
                                            <p:cond delay="0"/>
                                          </p:stCondLst>
                                        </p:cTn>
                                        <p:tgtEl>
                                          <p:spTgt spid="111"/>
                                        </p:tgtEl>
                                        <p:attrNameLst>
                                          <p:attrName>style.visibility</p:attrName>
                                        </p:attrNameLst>
                                      </p:cBhvr>
                                      <p:to>
                                        <p:strVal val="visible"/>
                                      </p:to>
                                    </p:set>
                                    <p:anim calcmode="lin" valueType="num">
                                      <p:cBhvr>
                                        <p:cTn id="189" dur="1000" fill="hold"/>
                                        <p:tgtEl>
                                          <p:spTgt spid="111"/>
                                        </p:tgtEl>
                                        <p:attrNameLst>
                                          <p:attrName>ppt_w</p:attrName>
                                        </p:attrNameLst>
                                      </p:cBhvr>
                                      <p:tavLst>
                                        <p:tav tm="0">
                                          <p:val>
                                            <p:strVal val="#ppt_w*0.05"/>
                                          </p:val>
                                        </p:tav>
                                        <p:tav tm="100000">
                                          <p:val>
                                            <p:strVal val="#ppt_w"/>
                                          </p:val>
                                        </p:tav>
                                      </p:tavLst>
                                    </p:anim>
                                    <p:anim calcmode="lin" valueType="num">
                                      <p:cBhvr>
                                        <p:cTn id="190" dur="1000" fill="hold"/>
                                        <p:tgtEl>
                                          <p:spTgt spid="111"/>
                                        </p:tgtEl>
                                        <p:attrNameLst>
                                          <p:attrName>ppt_h</p:attrName>
                                        </p:attrNameLst>
                                      </p:cBhvr>
                                      <p:tavLst>
                                        <p:tav tm="0">
                                          <p:val>
                                            <p:strVal val="#ppt_h"/>
                                          </p:val>
                                        </p:tav>
                                        <p:tav tm="100000">
                                          <p:val>
                                            <p:strVal val="#ppt_h"/>
                                          </p:val>
                                        </p:tav>
                                      </p:tavLst>
                                    </p:anim>
                                    <p:anim calcmode="lin" valueType="num">
                                      <p:cBhvr>
                                        <p:cTn id="191" dur="1000" fill="hold"/>
                                        <p:tgtEl>
                                          <p:spTgt spid="111"/>
                                        </p:tgtEl>
                                        <p:attrNameLst>
                                          <p:attrName>ppt_x</p:attrName>
                                        </p:attrNameLst>
                                      </p:cBhvr>
                                      <p:tavLst>
                                        <p:tav tm="0">
                                          <p:val>
                                            <p:strVal val="#ppt_x-.2"/>
                                          </p:val>
                                        </p:tav>
                                        <p:tav tm="100000">
                                          <p:val>
                                            <p:strVal val="#ppt_x"/>
                                          </p:val>
                                        </p:tav>
                                      </p:tavLst>
                                    </p:anim>
                                    <p:anim calcmode="lin" valueType="num">
                                      <p:cBhvr>
                                        <p:cTn id="192" dur="1000" fill="hold"/>
                                        <p:tgtEl>
                                          <p:spTgt spid="111"/>
                                        </p:tgtEl>
                                        <p:attrNameLst>
                                          <p:attrName>ppt_y</p:attrName>
                                        </p:attrNameLst>
                                      </p:cBhvr>
                                      <p:tavLst>
                                        <p:tav tm="0">
                                          <p:val>
                                            <p:strVal val="#ppt_y"/>
                                          </p:val>
                                        </p:tav>
                                        <p:tav tm="100000">
                                          <p:val>
                                            <p:strVal val="#ppt_y"/>
                                          </p:val>
                                        </p:tav>
                                      </p:tavLst>
                                    </p:anim>
                                    <p:animEffect transition="in" filter="fade">
                                      <p:cBhvr>
                                        <p:cTn id="193" dur="1000"/>
                                        <p:tgtEl>
                                          <p:spTgt spid="111"/>
                                        </p:tgtEl>
                                      </p:cBhvr>
                                    </p:animEffect>
                                  </p:childTnLst>
                                </p:cTn>
                              </p:par>
                              <p:par>
                                <p:cTn id="194" presetID="54" presetClass="entr" presetSubtype="0" accel="100000" fill="hold" grpId="0" nodeType="withEffect">
                                  <p:stCondLst>
                                    <p:cond delay="0"/>
                                  </p:stCondLst>
                                  <p:childTnLst>
                                    <p:set>
                                      <p:cBhvr>
                                        <p:cTn id="195" dur="1" fill="hold">
                                          <p:stCondLst>
                                            <p:cond delay="0"/>
                                          </p:stCondLst>
                                        </p:cTn>
                                        <p:tgtEl>
                                          <p:spTgt spid="122"/>
                                        </p:tgtEl>
                                        <p:attrNameLst>
                                          <p:attrName>style.visibility</p:attrName>
                                        </p:attrNameLst>
                                      </p:cBhvr>
                                      <p:to>
                                        <p:strVal val="visible"/>
                                      </p:to>
                                    </p:set>
                                    <p:anim calcmode="lin" valueType="num">
                                      <p:cBhvr>
                                        <p:cTn id="196" dur="1000" fill="hold"/>
                                        <p:tgtEl>
                                          <p:spTgt spid="122"/>
                                        </p:tgtEl>
                                        <p:attrNameLst>
                                          <p:attrName>ppt_w</p:attrName>
                                        </p:attrNameLst>
                                      </p:cBhvr>
                                      <p:tavLst>
                                        <p:tav tm="0">
                                          <p:val>
                                            <p:strVal val="#ppt_w*0.05"/>
                                          </p:val>
                                        </p:tav>
                                        <p:tav tm="100000">
                                          <p:val>
                                            <p:strVal val="#ppt_w"/>
                                          </p:val>
                                        </p:tav>
                                      </p:tavLst>
                                    </p:anim>
                                    <p:anim calcmode="lin" valueType="num">
                                      <p:cBhvr>
                                        <p:cTn id="197" dur="1000" fill="hold"/>
                                        <p:tgtEl>
                                          <p:spTgt spid="122"/>
                                        </p:tgtEl>
                                        <p:attrNameLst>
                                          <p:attrName>ppt_h</p:attrName>
                                        </p:attrNameLst>
                                      </p:cBhvr>
                                      <p:tavLst>
                                        <p:tav tm="0">
                                          <p:val>
                                            <p:strVal val="#ppt_h"/>
                                          </p:val>
                                        </p:tav>
                                        <p:tav tm="100000">
                                          <p:val>
                                            <p:strVal val="#ppt_h"/>
                                          </p:val>
                                        </p:tav>
                                      </p:tavLst>
                                    </p:anim>
                                    <p:anim calcmode="lin" valueType="num">
                                      <p:cBhvr>
                                        <p:cTn id="198" dur="1000" fill="hold"/>
                                        <p:tgtEl>
                                          <p:spTgt spid="122"/>
                                        </p:tgtEl>
                                        <p:attrNameLst>
                                          <p:attrName>ppt_x</p:attrName>
                                        </p:attrNameLst>
                                      </p:cBhvr>
                                      <p:tavLst>
                                        <p:tav tm="0">
                                          <p:val>
                                            <p:strVal val="#ppt_x-.2"/>
                                          </p:val>
                                        </p:tav>
                                        <p:tav tm="100000">
                                          <p:val>
                                            <p:strVal val="#ppt_x"/>
                                          </p:val>
                                        </p:tav>
                                      </p:tavLst>
                                    </p:anim>
                                    <p:anim calcmode="lin" valueType="num">
                                      <p:cBhvr>
                                        <p:cTn id="199" dur="1000" fill="hold"/>
                                        <p:tgtEl>
                                          <p:spTgt spid="122"/>
                                        </p:tgtEl>
                                        <p:attrNameLst>
                                          <p:attrName>ppt_y</p:attrName>
                                        </p:attrNameLst>
                                      </p:cBhvr>
                                      <p:tavLst>
                                        <p:tav tm="0">
                                          <p:val>
                                            <p:strVal val="#ppt_y"/>
                                          </p:val>
                                        </p:tav>
                                        <p:tav tm="100000">
                                          <p:val>
                                            <p:strVal val="#ppt_y"/>
                                          </p:val>
                                        </p:tav>
                                      </p:tavLst>
                                    </p:anim>
                                    <p:animEffect transition="in" filter="fade">
                                      <p:cBhvr>
                                        <p:cTn id="200" dur="1000"/>
                                        <p:tgtEl>
                                          <p:spTgt spid="122"/>
                                        </p:tgtEl>
                                      </p:cBhvr>
                                    </p:animEffect>
                                  </p:childTnLst>
                                </p:cTn>
                              </p:par>
                              <p:par>
                                <p:cTn id="201" presetID="54" presetClass="entr" presetSubtype="0" accel="100000" fill="hold" grpId="0" nodeType="withEffect">
                                  <p:stCondLst>
                                    <p:cond delay="0"/>
                                  </p:stCondLst>
                                  <p:childTnLst>
                                    <p:set>
                                      <p:cBhvr>
                                        <p:cTn id="202" dur="1" fill="hold">
                                          <p:stCondLst>
                                            <p:cond delay="0"/>
                                          </p:stCondLst>
                                        </p:cTn>
                                        <p:tgtEl>
                                          <p:spTgt spid="112"/>
                                        </p:tgtEl>
                                        <p:attrNameLst>
                                          <p:attrName>style.visibility</p:attrName>
                                        </p:attrNameLst>
                                      </p:cBhvr>
                                      <p:to>
                                        <p:strVal val="visible"/>
                                      </p:to>
                                    </p:set>
                                    <p:anim calcmode="lin" valueType="num">
                                      <p:cBhvr>
                                        <p:cTn id="203" dur="1000" fill="hold"/>
                                        <p:tgtEl>
                                          <p:spTgt spid="112"/>
                                        </p:tgtEl>
                                        <p:attrNameLst>
                                          <p:attrName>ppt_w</p:attrName>
                                        </p:attrNameLst>
                                      </p:cBhvr>
                                      <p:tavLst>
                                        <p:tav tm="0">
                                          <p:val>
                                            <p:strVal val="#ppt_w*0.05"/>
                                          </p:val>
                                        </p:tav>
                                        <p:tav tm="100000">
                                          <p:val>
                                            <p:strVal val="#ppt_w"/>
                                          </p:val>
                                        </p:tav>
                                      </p:tavLst>
                                    </p:anim>
                                    <p:anim calcmode="lin" valueType="num">
                                      <p:cBhvr>
                                        <p:cTn id="204" dur="1000" fill="hold"/>
                                        <p:tgtEl>
                                          <p:spTgt spid="112"/>
                                        </p:tgtEl>
                                        <p:attrNameLst>
                                          <p:attrName>ppt_h</p:attrName>
                                        </p:attrNameLst>
                                      </p:cBhvr>
                                      <p:tavLst>
                                        <p:tav tm="0">
                                          <p:val>
                                            <p:strVal val="#ppt_h"/>
                                          </p:val>
                                        </p:tav>
                                        <p:tav tm="100000">
                                          <p:val>
                                            <p:strVal val="#ppt_h"/>
                                          </p:val>
                                        </p:tav>
                                      </p:tavLst>
                                    </p:anim>
                                    <p:anim calcmode="lin" valueType="num">
                                      <p:cBhvr>
                                        <p:cTn id="205" dur="1000" fill="hold"/>
                                        <p:tgtEl>
                                          <p:spTgt spid="112"/>
                                        </p:tgtEl>
                                        <p:attrNameLst>
                                          <p:attrName>ppt_x</p:attrName>
                                        </p:attrNameLst>
                                      </p:cBhvr>
                                      <p:tavLst>
                                        <p:tav tm="0">
                                          <p:val>
                                            <p:strVal val="#ppt_x-.2"/>
                                          </p:val>
                                        </p:tav>
                                        <p:tav tm="100000">
                                          <p:val>
                                            <p:strVal val="#ppt_x"/>
                                          </p:val>
                                        </p:tav>
                                      </p:tavLst>
                                    </p:anim>
                                    <p:anim calcmode="lin" valueType="num">
                                      <p:cBhvr>
                                        <p:cTn id="206" dur="1000" fill="hold"/>
                                        <p:tgtEl>
                                          <p:spTgt spid="112"/>
                                        </p:tgtEl>
                                        <p:attrNameLst>
                                          <p:attrName>ppt_y</p:attrName>
                                        </p:attrNameLst>
                                      </p:cBhvr>
                                      <p:tavLst>
                                        <p:tav tm="0">
                                          <p:val>
                                            <p:strVal val="#ppt_y"/>
                                          </p:val>
                                        </p:tav>
                                        <p:tav tm="100000">
                                          <p:val>
                                            <p:strVal val="#ppt_y"/>
                                          </p:val>
                                        </p:tav>
                                      </p:tavLst>
                                    </p:anim>
                                    <p:animEffect transition="in" filter="fade">
                                      <p:cBhvr>
                                        <p:cTn id="207" dur="1000"/>
                                        <p:tgtEl>
                                          <p:spTgt spid="112"/>
                                        </p:tgtEl>
                                      </p:cBhvr>
                                    </p:animEffect>
                                  </p:childTnLst>
                                </p:cTn>
                              </p:par>
                              <p:par>
                                <p:cTn id="208" presetID="54" presetClass="entr" presetSubtype="0" accel="100000" fill="hold" grpId="0" nodeType="withEffect">
                                  <p:stCondLst>
                                    <p:cond delay="0"/>
                                  </p:stCondLst>
                                  <p:childTnLst>
                                    <p:set>
                                      <p:cBhvr>
                                        <p:cTn id="209" dur="1" fill="hold">
                                          <p:stCondLst>
                                            <p:cond delay="0"/>
                                          </p:stCondLst>
                                        </p:cTn>
                                        <p:tgtEl>
                                          <p:spTgt spid="12"/>
                                        </p:tgtEl>
                                        <p:attrNameLst>
                                          <p:attrName>style.visibility</p:attrName>
                                        </p:attrNameLst>
                                      </p:cBhvr>
                                      <p:to>
                                        <p:strVal val="visible"/>
                                      </p:to>
                                    </p:set>
                                    <p:anim calcmode="lin" valueType="num">
                                      <p:cBhvr>
                                        <p:cTn id="210" dur="1000" fill="hold"/>
                                        <p:tgtEl>
                                          <p:spTgt spid="12"/>
                                        </p:tgtEl>
                                        <p:attrNameLst>
                                          <p:attrName>ppt_w</p:attrName>
                                        </p:attrNameLst>
                                      </p:cBhvr>
                                      <p:tavLst>
                                        <p:tav tm="0">
                                          <p:val>
                                            <p:strVal val="#ppt_w*0.05"/>
                                          </p:val>
                                        </p:tav>
                                        <p:tav tm="100000">
                                          <p:val>
                                            <p:strVal val="#ppt_w"/>
                                          </p:val>
                                        </p:tav>
                                      </p:tavLst>
                                    </p:anim>
                                    <p:anim calcmode="lin" valueType="num">
                                      <p:cBhvr>
                                        <p:cTn id="211" dur="1000" fill="hold"/>
                                        <p:tgtEl>
                                          <p:spTgt spid="12"/>
                                        </p:tgtEl>
                                        <p:attrNameLst>
                                          <p:attrName>ppt_h</p:attrName>
                                        </p:attrNameLst>
                                      </p:cBhvr>
                                      <p:tavLst>
                                        <p:tav tm="0">
                                          <p:val>
                                            <p:strVal val="#ppt_h"/>
                                          </p:val>
                                        </p:tav>
                                        <p:tav tm="100000">
                                          <p:val>
                                            <p:strVal val="#ppt_h"/>
                                          </p:val>
                                        </p:tav>
                                      </p:tavLst>
                                    </p:anim>
                                    <p:anim calcmode="lin" valueType="num">
                                      <p:cBhvr>
                                        <p:cTn id="212" dur="1000" fill="hold"/>
                                        <p:tgtEl>
                                          <p:spTgt spid="12"/>
                                        </p:tgtEl>
                                        <p:attrNameLst>
                                          <p:attrName>ppt_x</p:attrName>
                                        </p:attrNameLst>
                                      </p:cBhvr>
                                      <p:tavLst>
                                        <p:tav tm="0">
                                          <p:val>
                                            <p:strVal val="#ppt_x-.2"/>
                                          </p:val>
                                        </p:tav>
                                        <p:tav tm="100000">
                                          <p:val>
                                            <p:strVal val="#ppt_x"/>
                                          </p:val>
                                        </p:tav>
                                      </p:tavLst>
                                    </p:anim>
                                    <p:anim calcmode="lin" valueType="num">
                                      <p:cBhvr>
                                        <p:cTn id="213" dur="1000" fill="hold"/>
                                        <p:tgtEl>
                                          <p:spTgt spid="12"/>
                                        </p:tgtEl>
                                        <p:attrNameLst>
                                          <p:attrName>ppt_y</p:attrName>
                                        </p:attrNameLst>
                                      </p:cBhvr>
                                      <p:tavLst>
                                        <p:tav tm="0">
                                          <p:val>
                                            <p:strVal val="#ppt_y"/>
                                          </p:val>
                                        </p:tav>
                                        <p:tav tm="100000">
                                          <p:val>
                                            <p:strVal val="#ppt_y"/>
                                          </p:val>
                                        </p:tav>
                                      </p:tavLst>
                                    </p:anim>
                                    <p:animEffect transition="in" filter="fade">
                                      <p:cBhvr>
                                        <p:cTn id="214" dur="1000"/>
                                        <p:tgtEl>
                                          <p:spTgt spid="12"/>
                                        </p:tgtEl>
                                      </p:cBhvr>
                                    </p:animEffect>
                                  </p:childTnLst>
                                </p:cTn>
                              </p:par>
                              <p:par>
                                <p:cTn id="215" presetID="54" presetClass="entr" presetSubtype="0" accel="100000" fill="hold" grpId="0" nodeType="withEffect">
                                  <p:stCondLst>
                                    <p:cond delay="0"/>
                                  </p:stCondLst>
                                  <p:childTnLst>
                                    <p:set>
                                      <p:cBhvr>
                                        <p:cTn id="216" dur="1" fill="hold">
                                          <p:stCondLst>
                                            <p:cond delay="0"/>
                                          </p:stCondLst>
                                        </p:cTn>
                                        <p:tgtEl>
                                          <p:spTgt spid="66"/>
                                        </p:tgtEl>
                                        <p:attrNameLst>
                                          <p:attrName>style.visibility</p:attrName>
                                        </p:attrNameLst>
                                      </p:cBhvr>
                                      <p:to>
                                        <p:strVal val="visible"/>
                                      </p:to>
                                    </p:set>
                                    <p:anim calcmode="lin" valueType="num">
                                      <p:cBhvr>
                                        <p:cTn id="217" dur="1000" fill="hold"/>
                                        <p:tgtEl>
                                          <p:spTgt spid="66"/>
                                        </p:tgtEl>
                                        <p:attrNameLst>
                                          <p:attrName>ppt_w</p:attrName>
                                        </p:attrNameLst>
                                      </p:cBhvr>
                                      <p:tavLst>
                                        <p:tav tm="0">
                                          <p:val>
                                            <p:strVal val="#ppt_w*0.05"/>
                                          </p:val>
                                        </p:tav>
                                        <p:tav tm="100000">
                                          <p:val>
                                            <p:strVal val="#ppt_w"/>
                                          </p:val>
                                        </p:tav>
                                      </p:tavLst>
                                    </p:anim>
                                    <p:anim calcmode="lin" valueType="num">
                                      <p:cBhvr>
                                        <p:cTn id="218" dur="1000" fill="hold"/>
                                        <p:tgtEl>
                                          <p:spTgt spid="66"/>
                                        </p:tgtEl>
                                        <p:attrNameLst>
                                          <p:attrName>ppt_h</p:attrName>
                                        </p:attrNameLst>
                                      </p:cBhvr>
                                      <p:tavLst>
                                        <p:tav tm="0">
                                          <p:val>
                                            <p:strVal val="#ppt_h"/>
                                          </p:val>
                                        </p:tav>
                                        <p:tav tm="100000">
                                          <p:val>
                                            <p:strVal val="#ppt_h"/>
                                          </p:val>
                                        </p:tav>
                                      </p:tavLst>
                                    </p:anim>
                                    <p:anim calcmode="lin" valueType="num">
                                      <p:cBhvr>
                                        <p:cTn id="219" dur="1000" fill="hold"/>
                                        <p:tgtEl>
                                          <p:spTgt spid="66"/>
                                        </p:tgtEl>
                                        <p:attrNameLst>
                                          <p:attrName>ppt_x</p:attrName>
                                        </p:attrNameLst>
                                      </p:cBhvr>
                                      <p:tavLst>
                                        <p:tav tm="0">
                                          <p:val>
                                            <p:strVal val="#ppt_x-.2"/>
                                          </p:val>
                                        </p:tav>
                                        <p:tav tm="100000">
                                          <p:val>
                                            <p:strVal val="#ppt_x"/>
                                          </p:val>
                                        </p:tav>
                                      </p:tavLst>
                                    </p:anim>
                                    <p:anim calcmode="lin" valueType="num">
                                      <p:cBhvr>
                                        <p:cTn id="220" dur="1000" fill="hold"/>
                                        <p:tgtEl>
                                          <p:spTgt spid="66"/>
                                        </p:tgtEl>
                                        <p:attrNameLst>
                                          <p:attrName>ppt_y</p:attrName>
                                        </p:attrNameLst>
                                      </p:cBhvr>
                                      <p:tavLst>
                                        <p:tav tm="0">
                                          <p:val>
                                            <p:strVal val="#ppt_y"/>
                                          </p:val>
                                        </p:tav>
                                        <p:tav tm="100000">
                                          <p:val>
                                            <p:strVal val="#ppt_y"/>
                                          </p:val>
                                        </p:tav>
                                      </p:tavLst>
                                    </p:anim>
                                    <p:animEffect transition="in" filter="fade">
                                      <p:cBhvr>
                                        <p:cTn id="221" dur="1000"/>
                                        <p:tgtEl>
                                          <p:spTgt spid="66"/>
                                        </p:tgtEl>
                                      </p:cBhvr>
                                    </p:animEffect>
                                  </p:childTnLst>
                                </p:cTn>
                              </p:par>
                              <p:par>
                                <p:cTn id="222" presetID="54" presetClass="entr" presetSubtype="0" accel="100000" fill="hold" nodeType="withEffect">
                                  <p:stCondLst>
                                    <p:cond delay="0"/>
                                  </p:stCondLst>
                                  <p:childTnLst>
                                    <p:set>
                                      <p:cBhvr>
                                        <p:cTn id="223" dur="1" fill="hold">
                                          <p:stCondLst>
                                            <p:cond delay="0"/>
                                          </p:stCondLst>
                                        </p:cTn>
                                        <p:tgtEl>
                                          <p:spTgt spid="59"/>
                                        </p:tgtEl>
                                        <p:attrNameLst>
                                          <p:attrName>style.visibility</p:attrName>
                                        </p:attrNameLst>
                                      </p:cBhvr>
                                      <p:to>
                                        <p:strVal val="visible"/>
                                      </p:to>
                                    </p:set>
                                    <p:anim calcmode="lin" valueType="num">
                                      <p:cBhvr>
                                        <p:cTn id="224" dur="1000" fill="hold"/>
                                        <p:tgtEl>
                                          <p:spTgt spid="59"/>
                                        </p:tgtEl>
                                        <p:attrNameLst>
                                          <p:attrName>ppt_w</p:attrName>
                                        </p:attrNameLst>
                                      </p:cBhvr>
                                      <p:tavLst>
                                        <p:tav tm="0">
                                          <p:val>
                                            <p:strVal val="#ppt_w*0.05"/>
                                          </p:val>
                                        </p:tav>
                                        <p:tav tm="100000">
                                          <p:val>
                                            <p:strVal val="#ppt_w"/>
                                          </p:val>
                                        </p:tav>
                                      </p:tavLst>
                                    </p:anim>
                                    <p:anim calcmode="lin" valueType="num">
                                      <p:cBhvr>
                                        <p:cTn id="225" dur="1000" fill="hold"/>
                                        <p:tgtEl>
                                          <p:spTgt spid="59"/>
                                        </p:tgtEl>
                                        <p:attrNameLst>
                                          <p:attrName>ppt_h</p:attrName>
                                        </p:attrNameLst>
                                      </p:cBhvr>
                                      <p:tavLst>
                                        <p:tav tm="0">
                                          <p:val>
                                            <p:strVal val="#ppt_h"/>
                                          </p:val>
                                        </p:tav>
                                        <p:tav tm="100000">
                                          <p:val>
                                            <p:strVal val="#ppt_h"/>
                                          </p:val>
                                        </p:tav>
                                      </p:tavLst>
                                    </p:anim>
                                    <p:anim calcmode="lin" valueType="num">
                                      <p:cBhvr>
                                        <p:cTn id="226" dur="1000" fill="hold"/>
                                        <p:tgtEl>
                                          <p:spTgt spid="59"/>
                                        </p:tgtEl>
                                        <p:attrNameLst>
                                          <p:attrName>ppt_x</p:attrName>
                                        </p:attrNameLst>
                                      </p:cBhvr>
                                      <p:tavLst>
                                        <p:tav tm="0">
                                          <p:val>
                                            <p:strVal val="#ppt_x-.2"/>
                                          </p:val>
                                        </p:tav>
                                        <p:tav tm="100000">
                                          <p:val>
                                            <p:strVal val="#ppt_x"/>
                                          </p:val>
                                        </p:tav>
                                      </p:tavLst>
                                    </p:anim>
                                    <p:anim calcmode="lin" valueType="num">
                                      <p:cBhvr>
                                        <p:cTn id="227" dur="1000" fill="hold"/>
                                        <p:tgtEl>
                                          <p:spTgt spid="59"/>
                                        </p:tgtEl>
                                        <p:attrNameLst>
                                          <p:attrName>ppt_y</p:attrName>
                                        </p:attrNameLst>
                                      </p:cBhvr>
                                      <p:tavLst>
                                        <p:tav tm="0">
                                          <p:val>
                                            <p:strVal val="#ppt_y"/>
                                          </p:val>
                                        </p:tav>
                                        <p:tav tm="100000">
                                          <p:val>
                                            <p:strVal val="#ppt_y"/>
                                          </p:val>
                                        </p:tav>
                                      </p:tavLst>
                                    </p:anim>
                                    <p:animEffect transition="in" filter="fade">
                                      <p:cBhvr>
                                        <p:cTn id="228" dur="1000"/>
                                        <p:tgtEl>
                                          <p:spTgt spid="59"/>
                                        </p:tgtEl>
                                      </p:cBhvr>
                                    </p:animEffect>
                                  </p:childTnLst>
                                </p:cTn>
                              </p:par>
                            </p:childTnLst>
                          </p:cTn>
                        </p:par>
                      </p:childTnLst>
                    </p:cTn>
                  </p:par>
                  <p:par>
                    <p:cTn id="229" fill="hold">
                      <p:stCondLst>
                        <p:cond delay="indefinite"/>
                      </p:stCondLst>
                      <p:childTnLst>
                        <p:par>
                          <p:cTn id="230" fill="hold">
                            <p:stCondLst>
                              <p:cond delay="0"/>
                            </p:stCondLst>
                            <p:childTnLst>
                              <p:par>
                                <p:cTn id="231" presetID="54" presetClass="entr" presetSubtype="0" accel="100000" fill="hold" grpId="0" nodeType="clickEffect">
                                  <p:stCondLst>
                                    <p:cond delay="0"/>
                                  </p:stCondLst>
                                  <p:childTnLst>
                                    <p:set>
                                      <p:cBhvr>
                                        <p:cTn id="232" dur="1" fill="hold">
                                          <p:stCondLst>
                                            <p:cond delay="0"/>
                                          </p:stCondLst>
                                        </p:cTn>
                                        <p:tgtEl>
                                          <p:spTgt spid="77"/>
                                        </p:tgtEl>
                                        <p:attrNameLst>
                                          <p:attrName>style.visibility</p:attrName>
                                        </p:attrNameLst>
                                      </p:cBhvr>
                                      <p:to>
                                        <p:strVal val="visible"/>
                                      </p:to>
                                    </p:set>
                                    <p:anim calcmode="lin" valueType="num">
                                      <p:cBhvr>
                                        <p:cTn id="233" dur="1000" fill="hold"/>
                                        <p:tgtEl>
                                          <p:spTgt spid="77"/>
                                        </p:tgtEl>
                                        <p:attrNameLst>
                                          <p:attrName>ppt_w</p:attrName>
                                        </p:attrNameLst>
                                      </p:cBhvr>
                                      <p:tavLst>
                                        <p:tav tm="0">
                                          <p:val>
                                            <p:strVal val="#ppt_w*0.05"/>
                                          </p:val>
                                        </p:tav>
                                        <p:tav tm="100000">
                                          <p:val>
                                            <p:strVal val="#ppt_w"/>
                                          </p:val>
                                        </p:tav>
                                      </p:tavLst>
                                    </p:anim>
                                    <p:anim calcmode="lin" valueType="num">
                                      <p:cBhvr>
                                        <p:cTn id="234" dur="1000" fill="hold"/>
                                        <p:tgtEl>
                                          <p:spTgt spid="77"/>
                                        </p:tgtEl>
                                        <p:attrNameLst>
                                          <p:attrName>ppt_h</p:attrName>
                                        </p:attrNameLst>
                                      </p:cBhvr>
                                      <p:tavLst>
                                        <p:tav tm="0">
                                          <p:val>
                                            <p:strVal val="#ppt_h"/>
                                          </p:val>
                                        </p:tav>
                                        <p:tav tm="100000">
                                          <p:val>
                                            <p:strVal val="#ppt_h"/>
                                          </p:val>
                                        </p:tav>
                                      </p:tavLst>
                                    </p:anim>
                                    <p:anim calcmode="lin" valueType="num">
                                      <p:cBhvr>
                                        <p:cTn id="235" dur="1000" fill="hold"/>
                                        <p:tgtEl>
                                          <p:spTgt spid="77"/>
                                        </p:tgtEl>
                                        <p:attrNameLst>
                                          <p:attrName>ppt_x</p:attrName>
                                        </p:attrNameLst>
                                      </p:cBhvr>
                                      <p:tavLst>
                                        <p:tav tm="0">
                                          <p:val>
                                            <p:strVal val="#ppt_x-.2"/>
                                          </p:val>
                                        </p:tav>
                                        <p:tav tm="100000">
                                          <p:val>
                                            <p:strVal val="#ppt_x"/>
                                          </p:val>
                                        </p:tav>
                                      </p:tavLst>
                                    </p:anim>
                                    <p:anim calcmode="lin" valueType="num">
                                      <p:cBhvr>
                                        <p:cTn id="236" dur="1000" fill="hold"/>
                                        <p:tgtEl>
                                          <p:spTgt spid="77"/>
                                        </p:tgtEl>
                                        <p:attrNameLst>
                                          <p:attrName>ppt_y</p:attrName>
                                        </p:attrNameLst>
                                      </p:cBhvr>
                                      <p:tavLst>
                                        <p:tav tm="0">
                                          <p:val>
                                            <p:strVal val="#ppt_y"/>
                                          </p:val>
                                        </p:tav>
                                        <p:tav tm="100000">
                                          <p:val>
                                            <p:strVal val="#ppt_y"/>
                                          </p:val>
                                        </p:tav>
                                      </p:tavLst>
                                    </p:anim>
                                    <p:animEffect transition="in" filter="fade">
                                      <p:cBhvr>
                                        <p:cTn id="237" dur="1000"/>
                                        <p:tgtEl>
                                          <p:spTgt spid="77"/>
                                        </p:tgtEl>
                                      </p:cBhvr>
                                    </p:animEffect>
                                  </p:childTnLst>
                                </p:cTn>
                              </p:par>
                              <p:par>
                                <p:cTn id="238" presetID="54" presetClass="entr" presetSubtype="0" accel="100000" fill="hold" grpId="0" nodeType="withEffect">
                                  <p:stCondLst>
                                    <p:cond delay="0"/>
                                  </p:stCondLst>
                                  <p:childTnLst>
                                    <p:set>
                                      <p:cBhvr>
                                        <p:cTn id="239" dur="1" fill="hold">
                                          <p:stCondLst>
                                            <p:cond delay="0"/>
                                          </p:stCondLst>
                                        </p:cTn>
                                        <p:tgtEl>
                                          <p:spTgt spid="78"/>
                                        </p:tgtEl>
                                        <p:attrNameLst>
                                          <p:attrName>style.visibility</p:attrName>
                                        </p:attrNameLst>
                                      </p:cBhvr>
                                      <p:to>
                                        <p:strVal val="visible"/>
                                      </p:to>
                                    </p:set>
                                    <p:anim calcmode="lin" valueType="num">
                                      <p:cBhvr>
                                        <p:cTn id="240" dur="1000" fill="hold"/>
                                        <p:tgtEl>
                                          <p:spTgt spid="78"/>
                                        </p:tgtEl>
                                        <p:attrNameLst>
                                          <p:attrName>ppt_w</p:attrName>
                                        </p:attrNameLst>
                                      </p:cBhvr>
                                      <p:tavLst>
                                        <p:tav tm="0">
                                          <p:val>
                                            <p:strVal val="#ppt_w*0.05"/>
                                          </p:val>
                                        </p:tav>
                                        <p:tav tm="100000">
                                          <p:val>
                                            <p:strVal val="#ppt_w"/>
                                          </p:val>
                                        </p:tav>
                                      </p:tavLst>
                                    </p:anim>
                                    <p:anim calcmode="lin" valueType="num">
                                      <p:cBhvr>
                                        <p:cTn id="241" dur="1000" fill="hold"/>
                                        <p:tgtEl>
                                          <p:spTgt spid="78"/>
                                        </p:tgtEl>
                                        <p:attrNameLst>
                                          <p:attrName>ppt_h</p:attrName>
                                        </p:attrNameLst>
                                      </p:cBhvr>
                                      <p:tavLst>
                                        <p:tav tm="0">
                                          <p:val>
                                            <p:strVal val="#ppt_h"/>
                                          </p:val>
                                        </p:tav>
                                        <p:tav tm="100000">
                                          <p:val>
                                            <p:strVal val="#ppt_h"/>
                                          </p:val>
                                        </p:tav>
                                      </p:tavLst>
                                    </p:anim>
                                    <p:anim calcmode="lin" valueType="num">
                                      <p:cBhvr>
                                        <p:cTn id="242" dur="1000" fill="hold"/>
                                        <p:tgtEl>
                                          <p:spTgt spid="78"/>
                                        </p:tgtEl>
                                        <p:attrNameLst>
                                          <p:attrName>ppt_x</p:attrName>
                                        </p:attrNameLst>
                                      </p:cBhvr>
                                      <p:tavLst>
                                        <p:tav tm="0">
                                          <p:val>
                                            <p:strVal val="#ppt_x-.2"/>
                                          </p:val>
                                        </p:tav>
                                        <p:tav tm="100000">
                                          <p:val>
                                            <p:strVal val="#ppt_x"/>
                                          </p:val>
                                        </p:tav>
                                      </p:tavLst>
                                    </p:anim>
                                    <p:anim calcmode="lin" valueType="num">
                                      <p:cBhvr>
                                        <p:cTn id="243" dur="1000" fill="hold"/>
                                        <p:tgtEl>
                                          <p:spTgt spid="78"/>
                                        </p:tgtEl>
                                        <p:attrNameLst>
                                          <p:attrName>ppt_y</p:attrName>
                                        </p:attrNameLst>
                                      </p:cBhvr>
                                      <p:tavLst>
                                        <p:tav tm="0">
                                          <p:val>
                                            <p:strVal val="#ppt_y"/>
                                          </p:val>
                                        </p:tav>
                                        <p:tav tm="100000">
                                          <p:val>
                                            <p:strVal val="#ppt_y"/>
                                          </p:val>
                                        </p:tav>
                                      </p:tavLst>
                                    </p:anim>
                                    <p:animEffect transition="in" filter="fade">
                                      <p:cBhvr>
                                        <p:cTn id="244" dur="1000"/>
                                        <p:tgtEl>
                                          <p:spTgt spid="78"/>
                                        </p:tgtEl>
                                      </p:cBhvr>
                                    </p:animEffect>
                                  </p:childTnLst>
                                </p:cTn>
                              </p:par>
                              <p:par>
                                <p:cTn id="245" presetID="54" presetClass="entr" presetSubtype="0" accel="100000" fill="hold" grpId="0" nodeType="withEffect">
                                  <p:stCondLst>
                                    <p:cond delay="0"/>
                                  </p:stCondLst>
                                  <p:childTnLst>
                                    <p:set>
                                      <p:cBhvr>
                                        <p:cTn id="246" dur="1" fill="hold">
                                          <p:stCondLst>
                                            <p:cond delay="0"/>
                                          </p:stCondLst>
                                        </p:cTn>
                                        <p:tgtEl>
                                          <p:spTgt spid="50"/>
                                        </p:tgtEl>
                                        <p:attrNameLst>
                                          <p:attrName>style.visibility</p:attrName>
                                        </p:attrNameLst>
                                      </p:cBhvr>
                                      <p:to>
                                        <p:strVal val="visible"/>
                                      </p:to>
                                    </p:set>
                                    <p:anim calcmode="lin" valueType="num">
                                      <p:cBhvr>
                                        <p:cTn id="247" dur="1000" fill="hold"/>
                                        <p:tgtEl>
                                          <p:spTgt spid="50"/>
                                        </p:tgtEl>
                                        <p:attrNameLst>
                                          <p:attrName>ppt_w</p:attrName>
                                        </p:attrNameLst>
                                      </p:cBhvr>
                                      <p:tavLst>
                                        <p:tav tm="0">
                                          <p:val>
                                            <p:strVal val="#ppt_w*0.05"/>
                                          </p:val>
                                        </p:tav>
                                        <p:tav tm="100000">
                                          <p:val>
                                            <p:strVal val="#ppt_w"/>
                                          </p:val>
                                        </p:tav>
                                      </p:tavLst>
                                    </p:anim>
                                    <p:anim calcmode="lin" valueType="num">
                                      <p:cBhvr>
                                        <p:cTn id="248" dur="1000" fill="hold"/>
                                        <p:tgtEl>
                                          <p:spTgt spid="50"/>
                                        </p:tgtEl>
                                        <p:attrNameLst>
                                          <p:attrName>ppt_h</p:attrName>
                                        </p:attrNameLst>
                                      </p:cBhvr>
                                      <p:tavLst>
                                        <p:tav tm="0">
                                          <p:val>
                                            <p:strVal val="#ppt_h"/>
                                          </p:val>
                                        </p:tav>
                                        <p:tav tm="100000">
                                          <p:val>
                                            <p:strVal val="#ppt_h"/>
                                          </p:val>
                                        </p:tav>
                                      </p:tavLst>
                                    </p:anim>
                                    <p:anim calcmode="lin" valueType="num">
                                      <p:cBhvr>
                                        <p:cTn id="249" dur="1000" fill="hold"/>
                                        <p:tgtEl>
                                          <p:spTgt spid="50"/>
                                        </p:tgtEl>
                                        <p:attrNameLst>
                                          <p:attrName>ppt_x</p:attrName>
                                        </p:attrNameLst>
                                      </p:cBhvr>
                                      <p:tavLst>
                                        <p:tav tm="0">
                                          <p:val>
                                            <p:strVal val="#ppt_x-.2"/>
                                          </p:val>
                                        </p:tav>
                                        <p:tav tm="100000">
                                          <p:val>
                                            <p:strVal val="#ppt_x"/>
                                          </p:val>
                                        </p:tav>
                                      </p:tavLst>
                                    </p:anim>
                                    <p:anim calcmode="lin" valueType="num">
                                      <p:cBhvr>
                                        <p:cTn id="250" dur="1000" fill="hold"/>
                                        <p:tgtEl>
                                          <p:spTgt spid="50"/>
                                        </p:tgtEl>
                                        <p:attrNameLst>
                                          <p:attrName>ppt_y</p:attrName>
                                        </p:attrNameLst>
                                      </p:cBhvr>
                                      <p:tavLst>
                                        <p:tav tm="0">
                                          <p:val>
                                            <p:strVal val="#ppt_y"/>
                                          </p:val>
                                        </p:tav>
                                        <p:tav tm="100000">
                                          <p:val>
                                            <p:strVal val="#ppt_y"/>
                                          </p:val>
                                        </p:tav>
                                      </p:tavLst>
                                    </p:anim>
                                    <p:animEffect transition="in" filter="fade">
                                      <p:cBhvr>
                                        <p:cTn id="251" dur="1000"/>
                                        <p:tgtEl>
                                          <p:spTgt spid="50"/>
                                        </p:tgtEl>
                                      </p:cBhvr>
                                    </p:animEffect>
                                  </p:childTnLst>
                                </p:cTn>
                              </p:par>
                              <p:par>
                                <p:cTn id="252" presetID="54" presetClass="entr" presetSubtype="0" accel="100000" fill="hold" nodeType="withEffect">
                                  <p:stCondLst>
                                    <p:cond delay="0"/>
                                  </p:stCondLst>
                                  <p:childTnLst>
                                    <p:set>
                                      <p:cBhvr>
                                        <p:cTn id="253" dur="1" fill="hold">
                                          <p:stCondLst>
                                            <p:cond delay="0"/>
                                          </p:stCondLst>
                                        </p:cTn>
                                        <p:tgtEl>
                                          <p:spTgt spid="1031"/>
                                        </p:tgtEl>
                                        <p:attrNameLst>
                                          <p:attrName>style.visibility</p:attrName>
                                        </p:attrNameLst>
                                      </p:cBhvr>
                                      <p:to>
                                        <p:strVal val="visible"/>
                                      </p:to>
                                    </p:set>
                                    <p:anim calcmode="lin" valueType="num">
                                      <p:cBhvr>
                                        <p:cTn id="254" dur="1000" fill="hold"/>
                                        <p:tgtEl>
                                          <p:spTgt spid="1031"/>
                                        </p:tgtEl>
                                        <p:attrNameLst>
                                          <p:attrName>ppt_w</p:attrName>
                                        </p:attrNameLst>
                                      </p:cBhvr>
                                      <p:tavLst>
                                        <p:tav tm="0">
                                          <p:val>
                                            <p:strVal val="#ppt_w*0.05"/>
                                          </p:val>
                                        </p:tav>
                                        <p:tav tm="100000">
                                          <p:val>
                                            <p:strVal val="#ppt_w"/>
                                          </p:val>
                                        </p:tav>
                                      </p:tavLst>
                                    </p:anim>
                                    <p:anim calcmode="lin" valueType="num">
                                      <p:cBhvr>
                                        <p:cTn id="255" dur="1000" fill="hold"/>
                                        <p:tgtEl>
                                          <p:spTgt spid="1031"/>
                                        </p:tgtEl>
                                        <p:attrNameLst>
                                          <p:attrName>ppt_h</p:attrName>
                                        </p:attrNameLst>
                                      </p:cBhvr>
                                      <p:tavLst>
                                        <p:tav tm="0">
                                          <p:val>
                                            <p:strVal val="#ppt_h"/>
                                          </p:val>
                                        </p:tav>
                                        <p:tav tm="100000">
                                          <p:val>
                                            <p:strVal val="#ppt_h"/>
                                          </p:val>
                                        </p:tav>
                                      </p:tavLst>
                                    </p:anim>
                                    <p:anim calcmode="lin" valueType="num">
                                      <p:cBhvr>
                                        <p:cTn id="256" dur="1000" fill="hold"/>
                                        <p:tgtEl>
                                          <p:spTgt spid="1031"/>
                                        </p:tgtEl>
                                        <p:attrNameLst>
                                          <p:attrName>ppt_x</p:attrName>
                                        </p:attrNameLst>
                                      </p:cBhvr>
                                      <p:tavLst>
                                        <p:tav tm="0">
                                          <p:val>
                                            <p:strVal val="#ppt_x-.2"/>
                                          </p:val>
                                        </p:tav>
                                        <p:tav tm="100000">
                                          <p:val>
                                            <p:strVal val="#ppt_x"/>
                                          </p:val>
                                        </p:tav>
                                      </p:tavLst>
                                    </p:anim>
                                    <p:anim calcmode="lin" valueType="num">
                                      <p:cBhvr>
                                        <p:cTn id="257" dur="1000" fill="hold"/>
                                        <p:tgtEl>
                                          <p:spTgt spid="1031"/>
                                        </p:tgtEl>
                                        <p:attrNameLst>
                                          <p:attrName>ppt_y</p:attrName>
                                        </p:attrNameLst>
                                      </p:cBhvr>
                                      <p:tavLst>
                                        <p:tav tm="0">
                                          <p:val>
                                            <p:strVal val="#ppt_y"/>
                                          </p:val>
                                        </p:tav>
                                        <p:tav tm="100000">
                                          <p:val>
                                            <p:strVal val="#ppt_y"/>
                                          </p:val>
                                        </p:tav>
                                      </p:tavLst>
                                    </p:anim>
                                    <p:animEffect transition="in" filter="fade">
                                      <p:cBhvr>
                                        <p:cTn id="258" dur="1000"/>
                                        <p:tgtEl>
                                          <p:spTgt spid="1031"/>
                                        </p:tgtEl>
                                      </p:cBhvr>
                                    </p:animEffect>
                                  </p:childTnLst>
                                </p:cTn>
                              </p:par>
                              <p:par>
                                <p:cTn id="259" presetID="54" presetClass="entr" presetSubtype="0" accel="100000" fill="hold" grpId="0" nodeType="withEffect">
                                  <p:stCondLst>
                                    <p:cond delay="0"/>
                                  </p:stCondLst>
                                  <p:childTnLst>
                                    <p:set>
                                      <p:cBhvr>
                                        <p:cTn id="260" dur="1" fill="hold">
                                          <p:stCondLst>
                                            <p:cond delay="0"/>
                                          </p:stCondLst>
                                        </p:cTn>
                                        <p:tgtEl>
                                          <p:spTgt spid="49"/>
                                        </p:tgtEl>
                                        <p:attrNameLst>
                                          <p:attrName>style.visibility</p:attrName>
                                        </p:attrNameLst>
                                      </p:cBhvr>
                                      <p:to>
                                        <p:strVal val="visible"/>
                                      </p:to>
                                    </p:set>
                                    <p:anim calcmode="lin" valueType="num">
                                      <p:cBhvr>
                                        <p:cTn id="261" dur="1000" fill="hold"/>
                                        <p:tgtEl>
                                          <p:spTgt spid="49"/>
                                        </p:tgtEl>
                                        <p:attrNameLst>
                                          <p:attrName>ppt_w</p:attrName>
                                        </p:attrNameLst>
                                      </p:cBhvr>
                                      <p:tavLst>
                                        <p:tav tm="0">
                                          <p:val>
                                            <p:strVal val="#ppt_w*0.05"/>
                                          </p:val>
                                        </p:tav>
                                        <p:tav tm="100000">
                                          <p:val>
                                            <p:strVal val="#ppt_w"/>
                                          </p:val>
                                        </p:tav>
                                      </p:tavLst>
                                    </p:anim>
                                    <p:anim calcmode="lin" valueType="num">
                                      <p:cBhvr>
                                        <p:cTn id="262" dur="1000" fill="hold"/>
                                        <p:tgtEl>
                                          <p:spTgt spid="49"/>
                                        </p:tgtEl>
                                        <p:attrNameLst>
                                          <p:attrName>ppt_h</p:attrName>
                                        </p:attrNameLst>
                                      </p:cBhvr>
                                      <p:tavLst>
                                        <p:tav tm="0">
                                          <p:val>
                                            <p:strVal val="#ppt_h"/>
                                          </p:val>
                                        </p:tav>
                                        <p:tav tm="100000">
                                          <p:val>
                                            <p:strVal val="#ppt_h"/>
                                          </p:val>
                                        </p:tav>
                                      </p:tavLst>
                                    </p:anim>
                                    <p:anim calcmode="lin" valueType="num">
                                      <p:cBhvr>
                                        <p:cTn id="263" dur="1000" fill="hold"/>
                                        <p:tgtEl>
                                          <p:spTgt spid="49"/>
                                        </p:tgtEl>
                                        <p:attrNameLst>
                                          <p:attrName>ppt_x</p:attrName>
                                        </p:attrNameLst>
                                      </p:cBhvr>
                                      <p:tavLst>
                                        <p:tav tm="0">
                                          <p:val>
                                            <p:strVal val="#ppt_x-.2"/>
                                          </p:val>
                                        </p:tav>
                                        <p:tav tm="100000">
                                          <p:val>
                                            <p:strVal val="#ppt_x"/>
                                          </p:val>
                                        </p:tav>
                                      </p:tavLst>
                                    </p:anim>
                                    <p:anim calcmode="lin" valueType="num">
                                      <p:cBhvr>
                                        <p:cTn id="264" dur="1000" fill="hold"/>
                                        <p:tgtEl>
                                          <p:spTgt spid="49"/>
                                        </p:tgtEl>
                                        <p:attrNameLst>
                                          <p:attrName>ppt_y</p:attrName>
                                        </p:attrNameLst>
                                      </p:cBhvr>
                                      <p:tavLst>
                                        <p:tav tm="0">
                                          <p:val>
                                            <p:strVal val="#ppt_y"/>
                                          </p:val>
                                        </p:tav>
                                        <p:tav tm="100000">
                                          <p:val>
                                            <p:strVal val="#ppt_y"/>
                                          </p:val>
                                        </p:tav>
                                      </p:tavLst>
                                    </p:anim>
                                    <p:animEffect transition="in" filter="fade">
                                      <p:cBhvr>
                                        <p:cTn id="265" dur="1000"/>
                                        <p:tgtEl>
                                          <p:spTgt spid="49"/>
                                        </p:tgtEl>
                                      </p:cBhvr>
                                    </p:animEffect>
                                  </p:childTnLst>
                                </p:cTn>
                              </p:par>
                              <p:par>
                                <p:cTn id="266" presetID="54" presetClass="entr" presetSubtype="0" accel="100000" fill="hold" nodeType="withEffect">
                                  <p:stCondLst>
                                    <p:cond delay="0"/>
                                  </p:stCondLst>
                                  <p:childTnLst>
                                    <p:set>
                                      <p:cBhvr>
                                        <p:cTn id="267" dur="1" fill="hold">
                                          <p:stCondLst>
                                            <p:cond delay="0"/>
                                          </p:stCondLst>
                                        </p:cTn>
                                        <p:tgtEl>
                                          <p:spTgt spid="62"/>
                                        </p:tgtEl>
                                        <p:attrNameLst>
                                          <p:attrName>style.visibility</p:attrName>
                                        </p:attrNameLst>
                                      </p:cBhvr>
                                      <p:to>
                                        <p:strVal val="visible"/>
                                      </p:to>
                                    </p:set>
                                    <p:anim calcmode="lin" valueType="num">
                                      <p:cBhvr>
                                        <p:cTn id="268" dur="1000" fill="hold"/>
                                        <p:tgtEl>
                                          <p:spTgt spid="62"/>
                                        </p:tgtEl>
                                        <p:attrNameLst>
                                          <p:attrName>ppt_w</p:attrName>
                                        </p:attrNameLst>
                                      </p:cBhvr>
                                      <p:tavLst>
                                        <p:tav tm="0">
                                          <p:val>
                                            <p:strVal val="#ppt_w*0.05"/>
                                          </p:val>
                                        </p:tav>
                                        <p:tav tm="100000">
                                          <p:val>
                                            <p:strVal val="#ppt_w"/>
                                          </p:val>
                                        </p:tav>
                                      </p:tavLst>
                                    </p:anim>
                                    <p:anim calcmode="lin" valueType="num">
                                      <p:cBhvr>
                                        <p:cTn id="269" dur="1000" fill="hold"/>
                                        <p:tgtEl>
                                          <p:spTgt spid="62"/>
                                        </p:tgtEl>
                                        <p:attrNameLst>
                                          <p:attrName>ppt_h</p:attrName>
                                        </p:attrNameLst>
                                      </p:cBhvr>
                                      <p:tavLst>
                                        <p:tav tm="0">
                                          <p:val>
                                            <p:strVal val="#ppt_h"/>
                                          </p:val>
                                        </p:tav>
                                        <p:tav tm="100000">
                                          <p:val>
                                            <p:strVal val="#ppt_h"/>
                                          </p:val>
                                        </p:tav>
                                      </p:tavLst>
                                    </p:anim>
                                    <p:anim calcmode="lin" valueType="num">
                                      <p:cBhvr>
                                        <p:cTn id="270" dur="1000" fill="hold"/>
                                        <p:tgtEl>
                                          <p:spTgt spid="62"/>
                                        </p:tgtEl>
                                        <p:attrNameLst>
                                          <p:attrName>ppt_x</p:attrName>
                                        </p:attrNameLst>
                                      </p:cBhvr>
                                      <p:tavLst>
                                        <p:tav tm="0">
                                          <p:val>
                                            <p:strVal val="#ppt_x-.2"/>
                                          </p:val>
                                        </p:tav>
                                        <p:tav tm="100000">
                                          <p:val>
                                            <p:strVal val="#ppt_x"/>
                                          </p:val>
                                        </p:tav>
                                      </p:tavLst>
                                    </p:anim>
                                    <p:anim calcmode="lin" valueType="num">
                                      <p:cBhvr>
                                        <p:cTn id="271" dur="1000" fill="hold"/>
                                        <p:tgtEl>
                                          <p:spTgt spid="62"/>
                                        </p:tgtEl>
                                        <p:attrNameLst>
                                          <p:attrName>ppt_y</p:attrName>
                                        </p:attrNameLst>
                                      </p:cBhvr>
                                      <p:tavLst>
                                        <p:tav tm="0">
                                          <p:val>
                                            <p:strVal val="#ppt_y"/>
                                          </p:val>
                                        </p:tav>
                                        <p:tav tm="100000">
                                          <p:val>
                                            <p:strVal val="#ppt_y"/>
                                          </p:val>
                                        </p:tav>
                                      </p:tavLst>
                                    </p:anim>
                                    <p:animEffect transition="in" filter="fade">
                                      <p:cBhvr>
                                        <p:cTn id="272" dur="1000"/>
                                        <p:tgtEl>
                                          <p:spTgt spid="62"/>
                                        </p:tgtEl>
                                      </p:cBhvr>
                                    </p:animEffect>
                                  </p:childTnLst>
                                </p:cTn>
                              </p:par>
                              <p:par>
                                <p:cTn id="273" presetID="54" presetClass="entr" presetSubtype="0" accel="100000" fill="hold" nodeType="withEffect">
                                  <p:stCondLst>
                                    <p:cond delay="0"/>
                                  </p:stCondLst>
                                  <p:childTnLst>
                                    <p:set>
                                      <p:cBhvr>
                                        <p:cTn id="274" dur="1" fill="hold">
                                          <p:stCondLst>
                                            <p:cond delay="0"/>
                                          </p:stCondLst>
                                        </p:cTn>
                                        <p:tgtEl>
                                          <p:spTgt spid="63"/>
                                        </p:tgtEl>
                                        <p:attrNameLst>
                                          <p:attrName>style.visibility</p:attrName>
                                        </p:attrNameLst>
                                      </p:cBhvr>
                                      <p:to>
                                        <p:strVal val="visible"/>
                                      </p:to>
                                    </p:set>
                                    <p:anim calcmode="lin" valueType="num">
                                      <p:cBhvr>
                                        <p:cTn id="275" dur="1000" fill="hold"/>
                                        <p:tgtEl>
                                          <p:spTgt spid="63"/>
                                        </p:tgtEl>
                                        <p:attrNameLst>
                                          <p:attrName>ppt_w</p:attrName>
                                        </p:attrNameLst>
                                      </p:cBhvr>
                                      <p:tavLst>
                                        <p:tav tm="0">
                                          <p:val>
                                            <p:strVal val="#ppt_w*0.05"/>
                                          </p:val>
                                        </p:tav>
                                        <p:tav tm="100000">
                                          <p:val>
                                            <p:strVal val="#ppt_w"/>
                                          </p:val>
                                        </p:tav>
                                      </p:tavLst>
                                    </p:anim>
                                    <p:anim calcmode="lin" valueType="num">
                                      <p:cBhvr>
                                        <p:cTn id="276" dur="1000" fill="hold"/>
                                        <p:tgtEl>
                                          <p:spTgt spid="63"/>
                                        </p:tgtEl>
                                        <p:attrNameLst>
                                          <p:attrName>ppt_h</p:attrName>
                                        </p:attrNameLst>
                                      </p:cBhvr>
                                      <p:tavLst>
                                        <p:tav tm="0">
                                          <p:val>
                                            <p:strVal val="#ppt_h"/>
                                          </p:val>
                                        </p:tav>
                                        <p:tav tm="100000">
                                          <p:val>
                                            <p:strVal val="#ppt_h"/>
                                          </p:val>
                                        </p:tav>
                                      </p:tavLst>
                                    </p:anim>
                                    <p:anim calcmode="lin" valueType="num">
                                      <p:cBhvr>
                                        <p:cTn id="277" dur="1000" fill="hold"/>
                                        <p:tgtEl>
                                          <p:spTgt spid="63"/>
                                        </p:tgtEl>
                                        <p:attrNameLst>
                                          <p:attrName>ppt_x</p:attrName>
                                        </p:attrNameLst>
                                      </p:cBhvr>
                                      <p:tavLst>
                                        <p:tav tm="0">
                                          <p:val>
                                            <p:strVal val="#ppt_x-.2"/>
                                          </p:val>
                                        </p:tav>
                                        <p:tav tm="100000">
                                          <p:val>
                                            <p:strVal val="#ppt_x"/>
                                          </p:val>
                                        </p:tav>
                                      </p:tavLst>
                                    </p:anim>
                                    <p:anim calcmode="lin" valueType="num">
                                      <p:cBhvr>
                                        <p:cTn id="278" dur="1000" fill="hold"/>
                                        <p:tgtEl>
                                          <p:spTgt spid="63"/>
                                        </p:tgtEl>
                                        <p:attrNameLst>
                                          <p:attrName>ppt_y</p:attrName>
                                        </p:attrNameLst>
                                      </p:cBhvr>
                                      <p:tavLst>
                                        <p:tav tm="0">
                                          <p:val>
                                            <p:strVal val="#ppt_y"/>
                                          </p:val>
                                        </p:tav>
                                        <p:tav tm="100000">
                                          <p:val>
                                            <p:strVal val="#ppt_y"/>
                                          </p:val>
                                        </p:tav>
                                      </p:tavLst>
                                    </p:anim>
                                    <p:animEffect transition="in" filter="fade">
                                      <p:cBhvr>
                                        <p:cTn id="279" dur="1000"/>
                                        <p:tgtEl>
                                          <p:spTgt spid="63"/>
                                        </p:tgtEl>
                                      </p:cBhvr>
                                    </p:animEffect>
                                  </p:childTnLst>
                                </p:cTn>
                              </p:par>
                              <p:par>
                                <p:cTn id="280" presetID="54" presetClass="entr" presetSubtype="0" accel="100000" fill="hold" grpId="0" nodeType="withEffect">
                                  <p:stCondLst>
                                    <p:cond delay="0"/>
                                  </p:stCondLst>
                                  <p:childTnLst>
                                    <p:set>
                                      <p:cBhvr>
                                        <p:cTn id="281" dur="1" fill="hold">
                                          <p:stCondLst>
                                            <p:cond delay="0"/>
                                          </p:stCondLst>
                                        </p:cTn>
                                        <p:tgtEl>
                                          <p:spTgt spid="113"/>
                                        </p:tgtEl>
                                        <p:attrNameLst>
                                          <p:attrName>style.visibility</p:attrName>
                                        </p:attrNameLst>
                                      </p:cBhvr>
                                      <p:to>
                                        <p:strVal val="visible"/>
                                      </p:to>
                                    </p:set>
                                    <p:anim calcmode="lin" valueType="num">
                                      <p:cBhvr>
                                        <p:cTn id="282" dur="1000" fill="hold"/>
                                        <p:tgtEl>
                                          <p:spTgt spid="113"/>
                                        </p:tgtEl>
                                        <p:attrNameLst>
                                          <p:attrName>ppt_w</p:attrName>
                                        </p:attrNameLst>
                                      </p:cBhvr>
                                      <p:tavLst>
                                        <p:tav tm="0">
                                          <p:val>
                                            <p:strVal val="#ppt_w*0.05"/>
                                          </p:val>
                                        </p:tav>
                                        <p:tav tm="100000">
                                          <p:val>
                                            <p:strVal val="#ppt_w"/>
                                          </p:val>
                                        </p:tav>
                                      </p:tavLst>
                                    </p:anim>
                                    <p:anim calcmode="lin" valueType="num">
                                      <p:cBhvr>
                                        <p:cTn id="283" dur="1000" fill="hold"/>
                                        <p:tgtEl>
                                          <p:spTgt spid="113"/>
                                        </p:tgtEl>
                                        <p:attrNameLst>
                                          <p:attrName>ppt_h</p:attrName>
                                        </p:attrNameLst>
                                      </p:cBhvr>
                                      <p:tavLst>
                                        <p:tav tm="0">
                                          <p:val>
                                            <p:strVal val="#ppt_h"/>
                                          </p:val>
                                        </p:tav>
                                        <p:tav tm="100000">
                                          <p:val>
                                            <p:strVal val="#ppt_h"/>
                                          </p:val>
                                        </p:tav>
                                      </p:tavLst>
                                    </p:anim>
                                    <p:anim calcmode="lin" valueType="num">
                                      <p:cBhvr>
                                        <p:cTn id="284" dur="1000" fill="hold"/>
                                        <p:tgtEl>
                                          <p:spTgt spid="113"/>
                                        </p:tgtEl>
                                        <p:attrNameLst>
                                          <p:attrName>ppt_x</p:attrName>
                                        </p:attrNameLst>
                                      </p:cBhvr>
                                      <p:tavLst>
                                        <p:tav tm="0">
                                          <p:val>
                                            <p:strVal val="#ppt_x-.2"/>
                                          </p:val>
                                        </p:tav>
                                        <p:tav tm="100000">
                                          <p:val>
                                            <p:strVal val="#ppt_x"/>
                                          </p:val>
                                        </p:tav>
                                      </p:tavLst>
                                    </p:anim>
                                    <p:anim calcmode="lin" valueType="num">
                                      <p:cBhvr>
                                        <p:cTn id="285" dur="1000" fill="hold"/>
                                        <p:tgtEl>
                                          <p:spTgt spid="113"/>
                                        </p:tgtEl>
                                        <p:attrNameLst>
                                          <p:attrName>ppt_y</p:attrName>
                                        </p:attrNameLst>
                                      </p:cBhvr>
                                      <p:tavLst>
                                        <p:tav tm="0">
                                          <p:val>
                                            <p:strVal val="#ppt_y"/>
                                          </p:val>
                                        </p:tav>
                                        <p:tav tm="100000">
                                          <p:val>
                                            <p:strVal val="#ppt_y"/>
                                          </p:val>
                                        </p:tav>
                                      </p:tavLst>
                                    </p:anim>
                                    <p:animEffect transition="in" filter="fade">
                                      <p:cBhvr>
                                        <p:cTn id="286" dur="1000"/>
                                        <p:tgtEl>
                                          <p:spTgt spid="113"/>
                                        </p:tgtEl>
                                      </p:cBhvr>
                                    </p:animEffect>
                                  </p:childTnLst>
                                </p:cTn>
                              </p:par>
                              <p:par>
                                <p:cTn id="287" presetID="54" presetClass="entr" presetSubtype="0" accel="100000" fill="hold" grpId="0" nodeType="withEffect">
                                  <p:stCondLst>
                                    <p:cond delay="0"/>
                                  </p:stCondLst>
                                  <p:childTnLst>
                                    <p:set>
                                      <p:cBhvr>
                                        <p:cTn id="288" dur="1" fill="hold">
                                          <p:stCondLst>
                                            <p:cond delay="0"/>
                                          </p:stCondLst>
                                        </p:cTn>
                                        <p:tgtEl>
                                          <p:spTgt spid="11"/>
                                        </p:tgtEl>
                                        <p:attrNameLst>
                                          <p:attrName>style.visibility</p:attrName>
                                        </p:attrNameLst>
                                      </p:cBhvr>
                                      <p:to>
                                        <p:strVal val="visible"/>
                                      </p:to>
                                    </p:set>
                                    <p:anim calcmode="lin" valueType="num">
                                      <p:cBhvr>
                                        <p:cTn id="289" dur="1000" fill="hold"/>
                                        <p:tgtEl>
                                          <p:spTgt spid="11"/>
                                        </p:tgtEl>
                                        <p:attrNameLst>
                                          <p:attrName>ppt_w</p:attrName>
                                        </p:attrNameLst>
                                      </p:cBhvr>
                                      <p:tavLst>
                                        <p:tav tm="0">
                                          <p:val>
                                            <p:strVal val="#ppt_w*0.05"/>
                                          </p:val>
                                        </p:tav>
                                        <p:tav tm="100000">
                                          <p:val>
                                            <p:strVal val="#ppt_w"/>
                                          </p:val>
                                        </p:tav>
                                      </p:tavLst>
                                    </p:anim>
                                    <p:anim calcmode="lin" valueType="num">
                                      <p:cBhvr>
                                        <p:cTn id="290" dur="1000" fill="hold"/>
                                        <p:tgtEl>
                                          <p:spTgt spid="11"/>
                                        </p:tgtEl>
                                        <p:attrNameLst>
                                          <p:attrName>ppt_h</p:attrName>
                                        </p:attrNameLst>
                                      </p:cBhvr>
                                      <p:tavLst>
                                        <p:tav tm="0">
                                          <p:val>
                                            <p:strVal val="#ppt_h"/>
                                          </p:val>
                                        </p:tav>
                                        <p:tav tm="100000">
                                          <p:val>
                                            <p:strVal val="#ppt_h"/>
                                          </p:val>
                                        </p:tav>
                                      </p:tavLst>
                                    </p:anim>
                                    <p:anim calcmode="lin" valueType="num">
                                      <p:cBhvr>
                                        <p:cTn id="291" dur="1000" fill="hold"/>
                                        <p:tgtEl>
                                          <p:spTgt spid="11"/>
                                        </p:tgtEl>
                                        <p:attrNameLst>
                                          <p:attrName>ppt_x</p:attrName>
                                        </p:attrNameLst>
                                      </p:cBhvr>
                                      <p:tavLst>
                                        <p:tav tm="0">
                                          <p:val>
                                            <p:strVal val="#ppt_x-.2"/>
                                          </p:val>
                                        </p:tav>
                                        <p:tav tm="100000">
                                          <p:val>
                                            <p:strVal val="#ppt_x"/>
                                          </p:val>
                                        </p:tav>
                                      </p:tavLst>
                                    </p:anim>
                                    <p:anim calcmode="lin" valueType="num">
                                      <p:cBhvr>
                                        <p:cTn id="292" dur="1000" fill="hold"/>
                                        <p:tgtEl>
                                          <p:spTgt spid="11"/>
                                        </p:tgtEl>
                                        <p:attrNameLst>
                                          <p:attrName>ppt_y</p:attrName>
                                        </p:attrNameLst>
                                      </p:cBhvr>
                                      <p:tavLst>
                                        <p:tav tm="0">
                                          <p:val>
                                            <p:strVal val="#ppt_y"/>
                                          </p:val>
                                        </p:tav>
                                        <p:tav tm="100000">
                                          <p:val>
                                            <p:strVal val="#ppt_y"/>
                                          </p:val>
                                        </p:tav>
                                      </p:tavLst>
                                    </p:anim>
                                    <p:animEffect transition="in" filter="fade">
                                      <p:cBhvr>
                                        <p:cTn id="293" dur="1000"/>
                                        <p:tgtEl>
                                          <p:spTgt spid="11"/>
                                        </p:tgtEl>
                                      </p:cBhvr>
                                    </p:animEffect>
                                  </p:childTnLst>
                                </p:cTn>
                              </p:par>
                            </p:childTnLst>
                          </p:cTn>
                        </p:par>
                      </p:childTnLst>
                    </p:cTn>
                  </p:par>
                  <p:par>
                    <p:cTn id="294" fill="hold">
                      <p:stCondLst>
                        <p:cond delay="indefinite"/>
                      </p:stCondLst>
                      <p:childTnLst>
                        <p:par>
                          <p:cTn id="295" fill="hold">
                            <p:stCondLst>
                              <p:cond delay="0"/>
                            </p:stCondLst>
                            <p:childTnLst>
                              <p:par>
                                <p:cTn id="296" presetID="54" presetClass="entr" presetSubtype="0" accel="100000" fill="hold" grpId="0" nodeType="clickEffect">
                                  <p:stCondLst>
                                    <p:cond delay="0"/>
                                  </p:stCondLst>
                                  <p:childTnLst>
                                    <p:set>
                                      <p:cBhvr>
                                        <p:cTn id="297" dur="1" fill="hold">
                                          <p:stCondLst>
                                            <p:cond delay="0"/>
                                          </p:stCondLst>
                                        </p:cTn>
                                        <p:tgtEl>
                                          <p:spTgt spid="83"/>
                                        </p:tgtEl>
                                        <p:attrNameLst>
                                          <p:attrName>style.visibility</p:attrName>
                                        </p:attrNameLst>
                                      </p:cBhvr>
                                      <p:to>
                                        <p:strVal val="visible"/>
                                      </p:to>
                                    </p:set>
                                    <p:anim calcmode="lin" valueType="num">
                                      <p:cBhvr>
                                        <p:cTn id="298" dur="1000" fill="hold"/>
                                        <p:tgtEl>
                                          <p:spTgt spid="83"/>
                                        </p:tgtEl>
                                        <p:attrNameLst>
                                          <p:attrName>ppt_w</p:attrName>
                                        </p:attrNameLst>
                                      </p:cBhvr>
                                      <p:tavLst>
                                        <p:tav tm="0">
                                          <p:val>
                                            <p:strVal val="#ppt_w*0.05"/>
                                          </p:val>
                                        </p:tav>
                                        <p:tav tm="100000">
                                          <p:val>
                                            <p:strVal val="#ppt_w"/>
                                          </p:val>
                                        </p:tav>
                                      </p:tavLst>
                                    </p:anim>
                                    <p:anim calcmode="lin" valueType="num">
                                      <p:cBhvr>
                                        <p:cTn id="299" dur="1000" fill="hold"/>
                                        <p:tgtEl>
                                          <p:spTgt spid="83"/>
                                        </p:tgtEl>
                                        <p:attrNameLst>
                                          <p:attrName>ppt_h</p:attrName>
                                        </p:attrNameLst>
                                      </p:cBhvr>
                                      <p:tavLst>
                                        <p:tav tm="0">
                                          <p:val>
                                            <p:strVal val="#ppt_h"/>
                                          </p:val>
                                        </p:tav>
                                        <p:tav tm="100000">
                                          <p:val>
                                            <p:strVal val="#ppt_h"/>
                                          </p:val>
                                        </p:tav>
                                      </p:tavLst>
                                    </p:anim>
                                    <p:anim calcmode="lin" valueType="num">
                                      <p:cBhvr>
                                        <p:cTn id="300" dur="1000" fill="hold"/>
                                        <p:tgtEl>
                                          <p:spTgt spid="83"/>
                                        </p:tgtEl>
                                        <p:attrNameLst>
                                          <p:attrName>ppt_x</p:attrName>
                                        </p:attrNameLst>
                                      </p:cBhvr>
                                      <p:tavLst>
                                        <p:tav tm="0">
                                          <p:val>
                                            <p:strVal val="#ppt_x-.2"/>
                                          </p:val>
                                        </p:tav>
                                        <p:tav tm="100000">
                                          <p:val>
                                            <p:strVal val="#ppt_x"/>
                                          </p:val>
                                        </p:tav>
                                      </p:tavLst>
                                    </p:anim>
                                    <p:anim calcmode="lin" valueType="num">
                                      <p:cBhvr>
                                        <p:cTn id="301" dur="1000" fill="hold"/>
                                        <p:tgtEl>
                                          <p:spTgt spid="83"/>
                                        </p:tgtEl>
                                        <p:attrNameLst>
                                          <p:attrName>ppt_y</p:attrName>
                                        </p:attrNameLst>
                                      </p:cBhvr>
                                      <p:tavLst>
                                        <p:tav tm="0">
                                          <p:val>
                                            <p:strVal val="#ppt_y"/>
                                          </p:val>
                                        </p:tav>
                                        <p:tav tm="100000">
                                          <p:val>
                                            <p:strVal val="#ppt_y"/>
                                          </p:val>
                                        </p:tav>
                                      </p:tavLst>
                                    </p:anim>
                                    <p:animEffect transition="in" filter="fade">
                                      <p:cBhvr>
                                        <p:cTn id="302" dur="1000"/>
                                        <p:tgtEl>
                                          <p:spTgt spid="83"/>
                                        </p:tgtEl>
                                      </p:cBhvr>
                                    </p:animEffect>
                                  </p:childTnLst>
                                </p:cTn>
                              </p:par>
                              <p:par>
                                <p:cTn id="303" presetID="54" presetClass="entr" presetSubtype="0" accel="100000" fill="hold" grpId="0" nodeType="withEffect">
                                  <p:stCondLst>
                                    <p:cond delay="0"/>
                                  </p:stCondLst>
                                  <p:childTnLst>
                                    <p:set>
                                      <p:cBhvr>
                                        <p:cTn id="304" dur="1" fill="hold">
                                          <p:stCondLst>
                                            <p:cond delay="0"/>
                                          </p:stCondLst>
                                        </p:cTn>
                                        <p:tgtEl>
                                          <p:spTgt spid="84"/>
                                        </p:tgtEl>
                                        <p:attrNameLst>
                                          <p:attrName>style.visibility</p:attrName>
                                        </p:attrNameLst>
                                      </p:cBhvr>
                                      <p:to>
                                        <p:strVal val="visible"/>
                                      </p:to>
                                    </p:set>
                                    <p:anim calcmode="lin" valueType="num">
                                      <p:cBhvr>
                                        <p:cTn id="305" dur="1000" fill="hold"/>
                                        <p:tgtEl>
                                          <p:spTgt spid="84"/>
                                        </p:tgtEl>
                                        <p:attrNameLst>
                                          <p:attrName>ppt_w</p:attrName>
                                        </p:attrNameLst>
                                      </p:cBhvr>
                                      <p:tavLst>
                                        <p:tav tm="0">
                                          <p:val>
                                            <p:strVal val="#ppt_w*0.05"/>
                                          </p:val>
                                        </p:tav>
                                        <p:tav tm="100000">
                                          <p:val>
                                            <p:strVal val="#ppt_w"/>
                                          </p:val>
                                        </p:tav>
                                      </p:tavLst>
                                    </p:anim>
                                    <p:anim calcmode="lin" valueType="num">
                                      <p:cBhvr>
                                        <p:cTn id="306" dur="1000" fill="hold"/>
                                        <p:tgtEl>
                                          <p:spTgt spid="84"/>
                                        </p:tgtEl>
                                        <p:attrNameLst>
                                          <p:attrName>ppt_h</p:attrName>
                                        </p:attrNameLst>
                                      </p:cBhvr>
                                      <p:tavLst>
                                        <p:tav tm="0">
                                          <p:val>
                                            <p:strVal val="#ppt_h"/>
                                          </p:val>
                                        </p:tav>
                                        <p:tav tm="100000">
                                          <p:val>
                                            <p:strVal val="#ppt_h"/>
                                          </p:val>
                                        </p:tav>
                                      </p:tavLst>
                                    </p:anim>
                                    <p:anim calcmode="lin" valueType="num">
                                      <p:cBhvr>
                                        <p:cTn id="307" dur="1000" fill="hold"/>
                                        <p:tgtEl>
                                          <p:spTgt spid="84"/>
                                        </p:tgtEl>
                                        <p:attrNameLst>
                                          <p:attrName>ppt_x</p:attrName>
                                        </p:attrNameLst>
                                      </p:cBhvr>
                                      <p:tavLst>
                                        <p:tav tm="0">
                                          <p:val>
                                            <p:strVal val="#ppt_x-.2"/>
                                          </p:val>
                                        </p:tav>
                                        <p:tav tm="100000">
                                          <p:val>
                                            <p:strVal val="#ppt_x"/>
                                          </p:val>
                                        </p:tav>
                                      </p:tavLst>
                                    </p:anim>
                                    <p:anim calcmode="lin" valueType="num">
                                      <p:cBhvr>
                                        <p:cTn id="308" dur="1000" fill="hold"/>
                                        <p:tgtEl>
                                          <p:spTgt spid="84"/>
                                        </p:tgtEl>
                                        <p:attrNameLst>
                                          <p:attrName>ppt_y</p:attrName>
                                        </p:attrNameLst>
                                      </p:cBhvr>
                                      <p:tavLst>
                                        <p:tav tm="0">
                                          <p:val>
                                            <p:strVal val="#ppt_y"/>
                                          </p:val>
                                        </p:tav>
                                        <p:tav tm="100000">
                                          <p:val>
                                            <p:strVal val="#ppt_y"/>
                                          </p:val>
                                        </p:tav>
                                      </p:tavLst>
                                    </p:anim>
                                    <p:animEffect transition="in" filter="fade">
                                      <p:cBhvr>
                                        <p:cTn id="309" dur="1000"/>
                                        <p:tgtEl>
                                          <p:spTgt spid="84"/>
                                        </p:tgtEl>
                                      </p:cBhvr>
                                    </p:animEffect>
                                  </p:childTnLst>
                                </p:cTn>
                              </p:par>
                              <p:par>
                                <p:cTn id="310" presetID="54" presetClass="entr" presetSubtype="0" accel="100000" fill="hold" grpId="0" nodeType="withEffect">
                                  <p:stCondLst>
                                    <p:cond delay="0"/>
                                  </p:stCondLst>
                                  <p:childTnLst>
                                    <p:set>
                                      <p:cBhvr>
                                        <p:cTn id="311" dur="1" fill="hold">
                                          <p:stCondLst>
                                            <p:cond delay="0"/>
                                          </p:stCondLst>
                                        </p:cTn>
                                        <p:tgtEl>
                                          <p:spTgt spid="80"/>
                                        </p:tgtEl>
                                        <p:attrNameLst>
                                          <p:attrName>style.visibility</p:attrName>
                                        </p:attrNameLst>
                                      </p:cBhvr>
                                      <p:to>
                                        <p:strVal val="visible"/>
                                      </p:to>
                                    </p:set>
                                    <p:anim calcmode="lin" valueType="num">
                                      <p:cBhvr>
                                        <p:cTn id="312" dur="1000" fill="hold"/>
                                        <p:tgtEl>
                                          <p:spTgt spid="80"/>
                                        </p:tgtEl>
                                        <p:attrNameLst>
                                          <p:attrName>ppt_w</p:attrName>
                                        </p:attrNameLst>
                                      </p:cBhvr>
                                      <p:tavLst>
                                        <p:tav tm="0">
                                          <p:val>
                                            <p:strVal val="#ppt_w*0.05"/>
                                          </p:val>
                                        </p:tav>
                                        <p:tav tm="100000">
                                          <p:val>
                                            <p:strVal val="#ppt_w"/>
                                          </p:val>
                                        </p:tav>
                                      </p:tavLst>
                                    </p:anim>
                                    <p:anim calcmode="lin" valueType="num">
                                      <p:cBhvr>
                                        <p:cTn id="313" dur="1000" fill="hold"/>
                                        <p:tgtEl>
                                          <p:spTgt spid="80"/>
                                        </p:tgtEl>
                                        <p:attrNameLst>
                                          <p:attrName>ppt_h</p:attrName>
                                        </p:attrNameLst>
                                      </p:cBhvr>
                                      <p:tavLst>
                                        <p:tav tm="0">
                                          <p:val>
                                            <p:strVal val="#ppt_h"/>
                                          </p:val>
                                        </p:tav>
                                        <p:tav tm="100000">
                                          <p:val>
                                            <p:strVal val="#ppt_h"/>
                                          </p:val>
                                        </p:tav>
                                      </p:tavLst>
                                    </p:anim>
                                    <p:anim calcmode="lin" valueType="num">
                                      <p:cBhvr>
                                        <p:cTn id="314" dur="1000" fill="hold"/>
                                        <p:tgtEl>
                                          <p:spTgt spid="80"/>
                                        </p:tgtEl>
                                        <p:attrNameLst>
                                          <p:attrName>ppt_x</p:attrName>
                                        </p:attrNameLst>
                                      </p:cBhvr>
                                      <p:tavLst>
                                        <p:tav tm="0">
                                          <p:val>
                                            <p:strVal val="#ppt_x-.2"/>
                                          </p:val>
                                        </p:tav>
                                        <p:tav tm="100000">
                                          <p:val>
                                            <p:strVal val="#ppt_x"/>
                                          </p:val>
                                        </p:tav>
                                      </p:tavLst>
                                    </p:anim>
                                    <p:anim calcmode="lin" valueType="num">
                                      <p:cBhvr>
                                        <p:cTn id="315" dur="1000" fill="hold"/>
                                        <p:tgtEl>
                                          <p:spTgt spid="80"/>
                                        </p:tgtEl>
                                        <p:attrNameLst>
                                          <p:attrName>ppt_y</p:attrName>
                                        </p:attrNameLst>
                                      </p:cBhvr>
                                      <p:tavLst>
                                        <p:tav tm="0">
                                          <p:val>
                                            <p:strVal val="#ppt_y"/>
                                          </p:val>
                                        </p:tav>
                                        <p:tav tm="100000">
                                          <p:val>
                                            <p:strVal val="#ppt_y"/>
                                          </p:val>
                                        </p:tav>
                                      </p:tavLst>
                                    </p:anim>
                                    <p:animEffect transition="in" filter="fade">
                                      <p:cBhvr>
                                        <p:cTn id="316" dur="1000"/>
                                        <p:tgtEl>
                                          <p:spTgt spid="80"/>
                                        </p:tgtEl>
                                      </p:cBhvr>
                                    </p:animEffect>
                                  </p:childTnLst>
                                </p:cTn>
                              </p:par>
                              <p:par>
                                <p:cTn id="317" presetID="54" presetClass="entr" presetSubtype="0" accel="100000" fill="hold" grpId="0" nodeType="withEffect">
                                  <p:stCondLst>
                                    <p:cond delay="0"/>
                                  </p:stCondLst>
                                  <p:childTnLst>
                                    <p:set>
                                      <p:cBhvr>
                                        <p:cTn id="318" dur="1" fill="hold">
                                          <p:stCondLst>
                                            <p:cond delay="0"/>
                                          </p:stCondLst>
                                        </p:cTn>
                                        <p:tgtEl>
                                          <p:spTgt spid="79"/>
                                        </p:tgtEl>
                                        <p:attrNameLst>
                                          <p:attrName>style.visibility</p:attrName>
                                        </p:attrNameLst>
                                      </p:cBhvr>
                                      <p:to>
                                        <p:strVal val="visible"/>
                                      </p:to>
                                    </p:set>
                                    <p:anim calcmode="lin" valueType="num">
                                      <p:cBhvr>
                                        <p:cTn id="319" dur="1000" fill="hold"/>
                                        <p:tgtEl>
                                          <p:spTgt spid="79"/>
                                        </p:tgtEl>
                                        <p:attrNameLst>
                                          <p:attrName>ppt_w</p:attrName>
                                        </p:attrNameLst>
                                      </p:cBhvr>
                                      <p:tavLst>
                                        <p:tav tm="0">
                                          <p:val>
                                            <p:strVal val="#ppt_w*0.05"/>
                                          </p:val>
                                        </p:tav>
                                        <p:tav tm="100000">
                                          <p:val>
                                            <p:strVal val="#ppt_w"/>
                                          </p:val>
                                        </p:tav>
                                      </p:tavLst>
                                    </p:anim>
                                    <p:anim calcmode="lin" valueType="num">
                                      <p:cBhvr>
                                        <p:cTn id="320" dur="1000" fill="hold"/>
                                        <p:tgtEl>
                                          <p:spTgt spid="79"/>
                                        </p:tgtEl>
                                        <p:attrNameLst>
                                          <p:attrName>ppt_h</p:attrName>
                                        </p:attrNameLst>
                                      </p:cBhvr>
                                      <p:tavLst>
                                        <p:tav tm="0">
                                          <p:val>
                                            <p:strVal val="#ppt_h"/>
                                          </p:val>
                                        </p:tav>
                                        <p:tav tm="100000">
                                          <p:val>
                                            <p:strVal val="#ppt_h"/>
                                          </p:val>
                                        </p:tav>
                                      </p:tavLst>
                                    </p:anim>
                                    <p:anim calcmode="lin" valueType="num">
                                      <p:cBhvr>
                                        <p:cTn id="321" dur="1000" fill="hold"/>
                                        <p:tgtEl>
                                          <p:spTgt spid="79"/>
                                        </p:tgtEl>
                                        <p:attrNameLst>
                                          <p:attrName>ppt_x</p:attrName>
                                        </p:attrNameLst>
                                      </p:cBhvr>
                                      <p:tavLst>
                                        <p:tav tm="0">
                                          <p:val>
                                            <p:strVal val="#ppt_x-.2"/>
                                          </p:val>
                                        </p:tav>
                                        <p:tav tm="100000">
                                          <p:val>
                                            <p:strVal val="#ppt_x"/>
                                          </p:val>
                                        </p:tav>
                                      </p:tavLst>
                                    </p:anim>
                                    <p:anim calcmode="lin" valueType="num">
                                      <p:cBhvr>
                                        <p:cTn id="322" dur="1000" fill="hold"/>
                                        <p:tgtEl>
                                          <p:spTgt spid="79"/>
                                        </p:tgtEl>
                                        <p:attrNameLst>
                                          <p:attrName>ppt_y</p:attrName>
                                        </p:attrNameLst>
                                      </p:cBhvr>
                                      <p:tavLst>
                                        <p:tav tm="0">
                                          <p:val>
                                            <p:strVal val="#ppt_y"/>
                                          </p:val>
                                        </p:tav>
                                        <p:tav tm="100000">
                                          <p:val>
                                            <p:strVal val="#ppt_y"/>
                                          </p:val>
                                        </p:tav>
                                      </p:tavLst>
                                    </p:anim>
                                    <p:animEffect transition="in" filter="fade">
                                      <p:cBhvr>
                                        <p:cTn id="323" dur="1000"/>
                                        <p:tgtEl>
                                          <p:spTgt spid="79"/>
                                        </p:tgtEl>
                                      </p:cBhvr>
                                    </p:animEffect>
                                  </p:childTnLst>
                                </p:cTn>
                              </p:par>
                              <p:par>
                                <p:cTn id="324" presetID="54" presetClass="entr" presetSubtype="0" accel="100000" fill="hold" nodeType="withEffect">
                                  <p:stCondLst>
                                    <p:cond delay="0"/>
                                  </p:stCondLst>
                                  <p:childTnLst>
                                    <p:set>
                                      <p:cBhvr>
                                        <p:cTn id="325" dur="1" fill="hold">
                                          <p:stCondLst>
                                            <p:cond delay="0"/>
                                          </p:stCondLst>
                                        </p:cTn>
                                        <p:tgtEl>
                                          <p:spTgt spid="81"/>
                                        </p:tgtEl>
                                        <p:attrNameLst>
                                          <p:attrName>style.visibility</p:attrName>
                                        </p:attrNameLst>
                                      </p:cBhvr>
                                      <p:to>
                                        <p:strVal val="visible"/>
                                      </p:to>
                                    </p:set>
                                    <p:anim calcmode="lin" valueType="num">
                                      <p:cBhvr>
                                        <p:cTn id="326" dur="1000" fill="hold"/>
                                        <p:tgtEl>
                                          <p:spTgt spid="81"/>
                                        </p:tgtEl>
                                        <p:attrNameLst>
                                          <p:attrName>ppt_w</p:attrName>
                                        </p:attrNameLst>
                                      </p:cBhvr>
                                      <p:tavLst>
                                        <p:tav tm="0">
                                          <p:val>
                                            <p:strVal val="#ppt_w*0.05"/>
                                          </p:val>
                                        </p:tav>
                                        <p:tav tm="100000">
                                          <p:val>
                                            <p:strVal val="#ppt_w"/>
                                          </p:val>
                                        </p:tav>
                                      </p:tavLst>
                                    </p:anim>
                                    <p:anim calcmode="lin" valueType="num">
                                      <p:cBhvr>
                                        <p:cTn id="327" dur="1000" fill="hold"/>
                                        <p:tgtEl>
                                          <p:spTgt spid="81"/>
                                        </p:tgtEl>
                                        <p:attrNameLst>
                                          <p:attrName>ppt_h</p:attrName>
                                        </p:attrNameLst>
                                      </p:cBhvr>
                                      <p:tavLst>
                                        <p:tav tm="0">
                                          <p:val>
                                            <p:strVal val="#ppt_h"/>
                                          </p:val>
                                        </p:tav>
                                        <p:tav tm="100000">
                                          <p:val>
                                            <p:strVal val="#ppt_h"/>
                                          </p:val>
                                        </p:tav>
                                      </p:tavLst>
                                    </p:anim>
                                    <p:anim calcmode="lin" valueType="num">
                                      <p:cBhvr>
                                        <p:cTn id="328" dur="1000" fill="hold"/>
                                        <p:tgtEl>
                                          <p:spTgt spid="81"/>
                                        </p:tgtEl>
                                        <p:attrNameLst>
                                          <p:attrName>ppt_x</p:attrName>
                                        </p:attrNameLst>
                                      </p:cBhvr>
                                      <p:tavLst>
                                        <p:tav tm="0">
                                          <p:val>
                                            <p:strVal val="#ppt_x-.2"/>
                                          </p:val>
                                        </p:tav>
                                        <p:tav tm="100000">
                                          <p:val>
                                            <p:strVal val="#ppt_x"/>
                                          </p:val>
                                        </p:tav>
                                      </p:tavLst>
                                    </p:anim>
                                    <p:anim calcmode="lin" valueType="num">
                                      <p:cBhvr>
                                        <p:cTn id="329" dur="1000" fill="hold"/>
                                        <p:tgtEl>
                                          <p:spTgt spid="81"/>
                                        </p:tgtEl>
                                        <p:attrNameLst>
                                          <p:attrName>ppt_y</p:attrName>
                                        </p:attrNameLst>
                                      </p:cBhvr>
                                      <p:tavLst>
                                        <p:tav tm="0">
                                          <p:val>
                                            <p:strVal val="#ppt_y"/>
                                          </p:val>
                                        </p:tav>
                                        <p:tav tm="100000">
                                          <p:val>
                                            <p:strVal val="#ppt_y"/>
                                          </p:val>
                                        </p:tav>
                                      </p:tavLst>
                                    </p:anim>
                                    <p:animEffect transition="in" filter="fade">
                                      <p:cBhvr>
                                        <p:cTn id="330" dur="1000"/>
                                        <p:tgtEl>
                                          <p:spTgt spid="81"/>
                                        </p:tgtEl>
                                      </p:cBhvr>
                                    </p:animEffect>
                                  </p:childTnLst>
                                </p:cTn>
                              </p:par>
                              <p:par>
                                <p:cTn id="331" presetID="54" presetClass="entr" presetSubtype="0" accel="100000" fill="hold" nodeType="withEffect">
                                  <p:stCondLst>
                                    <p:cond delay="0"/>
                                  </p:stCondLst>
                                  <p:childTnLst>
                                    <p:set>
                                      <p:cBhvr>
                                        <p:cTn id="332" dur="1" fill="hold">
                                          <p:stCondLst>
                                            <p:cond delay="0"/>
                                          </p:stCondLst>
                                        </p:cTn>
                                        <p:tgtEl>
                                          <p:spTgt spid="82"/>
                                        </p:tgtEl>
                                        <p:attrNameLst>
                                          <p:attrName>style.visibility</p:attrName>
                                        </p:attrNameLst>
                                      </p:cBhvr>
                                      <p:to>
                                        <p:strVal val="visible"/>
                                      </p:to>
                                    </p:set>
                                    <p:anim calcmode="lin" valueType="num">
                                      <p:cBhvr>
                                        <p:cTn id="333" dur="1000" fill="hold"/>
                                        <p:tgtEl>
                                          <p:spTgt spid="82"/>
                                        </p:tgtEl>
                                        <p:attrNameLst>
                                          <p:attrName>ppt_w</p:attrName>
                                        </p:attrNameLst>
                                      </p:cBhvr>
                                      <p:tavLst>
                                        <p:tav tm="0">
                                          <p:val>
                                            <p:strVal val="#ppt_w*0.05"/>
                                          </p:val>
                                        </p:tav>
                                        <p:tav tm="100000">
                                          <p:val>
                                            <p:strVal val="#ppt_w"/>
                                          </p:val>
                                        </p:tav>
                                      </p:tavLst>
                                    </p:anim>
                                    <p:anim calcmode="lin" valueType="num">
                                      <p:cBhvr>
                                        <p:cTn id="334" dur="1000" fill="hold"/>
                                        <p:tgtEl>
                                          <p:spTgt spid="82"/>
                                        </p:tgtEl>
                                        <p:attrNameLst>
                                          <p:attrName>ppt_h</p:attrName>
                                        </p:attrNameLst>
                                      </p:cBhvr>
                                      <p:tavLst>
                                        <p:tav tm="0">
                                          <p:val>
                                            <p:strVal val="#ppt_h"/>
                                          </p:val>
                                        </p:tav>
                                        <p:tav tm="100000">
                                          <p:val>
                                            <p:strVal val="#ppt_h"/>
                                          </p:val>
                                        </p:tav>
                                      </p:tavLst>
                                    </p:anim>
                                    <p:anim calcmode="lin" valueType="num">
                                      <p:cBhvr>
                                        <p:cTn id="335" dur="1000" fill="hold"/>
                                        <p:tgtEl>
                                          <p:spTgt spid="82"/>
                                        </p:tgtEl>
                                        <p:attrNameLst>
                                          <p:attrName>ppt_x</p:attrName>
                                        </p:attrNameLst>
                                      </p:cBhvr>
                                      <p:tavLst>
                                        <p:tav tm="0">
                                          <p:val>
                                            <p:strVal val="#ppt_x-.2"/>
                                          </p:val>
                                        </p:tav>
                                        <p:tav tm="100000">
                                          <p:val>
                                            <p:strVal val="#ppt_x"/>
                                          </p:val>
                                        </p:tav>
                                      </p:tavLst>
                                    </p:anim>
                                    <p:anim calcmode="lin" valueType="num">
                                      <p:cBhvr>
                                        <p:cTn id="336" dur="1000" fill="hold"/>
                                        <p:tgtEl>
                                          <p:spTgt spid="82"/>
                                        </p:tgtEl>
                                        <p:attrNameLst>
                                          <p:attrName>ppt_y</p:attrName>
                                        </p:attrNameLst>
                                      </p:cBhvr>
                                      <p:tavLst>
                                        <p:tav tm="0">
                                          <p:val>
                                            <p:strVal val="#ppt_y"/>
                                          </p:val>
                                        </p:tav>
                                        <p:tav tm="100000">
                                          <p:val>
                                            <p:strVal val="#ppt_y"/>
                                          </p:val>
                                        </p:tav>
                                      </p:tavLst>
                                    </p:anim>
                                    <p:animEffect transition="in" filter="fade">
                                      <p:cBhvr>
                                        <p:cTn id="337" dur="1000"/>
                                        <p:tgtEl>
                                          <p:spTgt spid="82"/>
                                        </p:tgtEl>
                                      </p:cBhvr>
                                    </p:animEffect>
                                  </p:childTnLst>
                                </p:cTn>
                              </p:par>
                              <p:par>
                                <p:cTn id="338" presetID="54" presetClass="entr" presetSubtype="0" accel="100000" fill="hold" grpId="0" nodeType="withEffect">
                                  <p:stCondLst>
                                    <p:cond delay="0"/>
                                  </p:stCondLst>
                                  <p:childTnLst>
                                    <p:set>
                                      <p:cBhvr>
                                        <p:cTn id="339" dur="1" fill="hold">
                                          <p:stCondLst>
                                            <p:cond delay="0"/>
                                          </p:stCondLst>
                                        </p:cTn>
                                        <p:tgtEl>
                                          <p:spTgt spid="45"/>
                                        </p:tgtEl>
                                        <p:attrNameLst>
                                          <p:attrName>style.visibility</p:attrName>
                                        </p:attrNameLst>
                                      </p:cBhvr>
                                      <p:to>
                                        <p:strVal val="visible"/>
                                      </p:to>
                                    </p:set>
                                    <p:anim calcmode="lin" valueType="num">
                                      <p:cBhvr>
                                        <p:cTn id="340" dur="1000" fill="hold"/>
                                        <p:tgtEl>
                                          <p:spTgt spid="45"/>
                                        </p:tgtEl>
                                        <p:attrNameLst>
                                          <p:attrName>ppt_w</p:attrName>
                                        </p:attrNameLst>
                                      </p:cBhvr>
                                      <p:tavLst>
                                        <p:tav tm="0">
                                          <p:val>
                                            <p:strVal val="#ppt_w*0.05"/>
                                          </p:val>
                                        </p:tav>
                                        <p:tav tm="100000">
                                          <p:val>
                                            <p:strVal val="#ppt_w"/>
                                          </p:val>
                                        </p:tav>
                                      </p:tavLst>
                                    </p:anim>
                                    <p:anim calcmode="lin" valueType="num">
                                      <p:cBhvr>
                                        <p:cTn id="341" dur="1000" fill="hold"/>
                                        <p:tgtEl>
                                          <p:spTgt spid="45"/>
                                        </p:tgtEl>
                                        <p:attrNameLst>
                                          <p:attrName>ppt_h</p:attrName>
                                        </p:attrNameLst>
                                      </p:cBhvr>
                                      <p:tavLst>
                                        <p:tav tm="0">
                                          <p:val>
                                            <p:strVal val="#ppt_h"/>
                                          </p:val>
                                        </p:tav>
                                        <p:tav tm="100000">
                                          <p:val>
                                            <p:strVal val="#ppt_h"/>
                                          </p:val>
                                        </p:tav>
                                      </p:tavLst>
                                    </p:anim>
                                    <p:anim calcmode="lin" valueType="num">
                                      <p:cBhvr>
                                        <p:cTn id="342" dur="1000" fill="hold"/>
                                        <p:tgtEl>
                                          <p:spTgt spid="45"/>
                                        </p:tgtEl>
                                        <p:attrNameLst>
                                          <p:attrName>ppt_x</p:attrName>
                                        </p:attrNameLst>
                                      </p:cBhvr>
                                      <p:tavLst>
                                        <p:tav tm="0">
                                          <p:val>
                                            <p:strVal val="#ppt_x-.2"/>
                                          </p:val>
                                        </p:tav>
                                        <p:tav tm="100000">
                                          <p:val>
                                            <p:strVal val="#ppt_x"/>
                                          </p:val>
                                        </p:tav>
                                      </p:tavLst>
                                    </p:anim>
                                    <p:anim calcmode="lin" valueType="num">
                                      <p:cBhvr>
                                        <p:cTn id="343" dur="1000" fill="hold"/>
                                        <p:tgtEl>
                                          <p:spTgt spid="45"/>
                                        </p:tgtEl>
                                        <p:attrNameLst>
                                          <p:attrName>ppt_y</p:attrName>
                                        </p:attrNameLst>
                                      </p:cBhvr>
                                      <p:tavLst>
                                        <p:tav tm="0">
                                          <p:val>
                                            <p:strVal val="#ppt_y"/>
                                          </p:val>
                                        </p:tav>
                                        <p:tav tm="100000">
                                          <p:val>
                                            <p:strVal val="#ppt_y"/>
                                          </p:val>
                                        </p:tav>
                                      </p:tavLst>
                                    </p:anim>
                                    <p:animEffect transition="in" filter="fade">
                                      <p:cBhvr>
                                        <p:cTn id="344" dur="1000"/>
                                        <p:tgtEl>
                                          <p:spTgt spid="45"/>
                                        </p:tgtEl>
                                      </p:cBhvr>
                                    </p:animEffect>
                                  </p:childTnLst>
                                </p:cTn>
                              </p:par>
                              <p:par>
                                <p:cTn id="345" presetID="54" presetClass="entr" presetSubtype="0" accel="100000" fill="hold" nodeType="withEffect">
                                  <p:stCondLst>
                                    <p:cond delay="0"/>
                                  </p:stCondLst>
                                  <p:childTnLst>
                                    <p:set>
                                      <p:cBhvr>
                                        <p:cTn id="346" dur="1" fill="hold">
                                          <p:stCondLst>
                                            <p:cond delay="0"/>
                                          </p:stCondLst>
                                        </p:cTn>
                                        <p:tgtEl>
                                          <p:spTgt spid="73"/>
                                        </p:tgtEl>
                                        <p:attrNameLst>
                                          <p:attrName>style.visibility</p:attrName>
                                        </p:attrNameLst>
                                      </p:cBhvr>
                                      <p:to>
                                        <p:strVal val="visible"/>
                                      </p:to>
                                    </p:set>
                                    <p:anim calcmode="lin" valueType="num">
                                      <p:cBhvr>
                                        <p:cTn id="347" dur="1000" fill="hold"/>
                                        <p:tgtEl>
                                          <p:spTgt spid="73"/>
                                        </p:tgtEl>
                                        <p:attrNameLst>
                                          <p:attrName>ppt_w</p:attrName>
                                        </p:attrNameLst>
                                      </p:cBhvr>
                                      <p:tavLst>
                                        <p:tav tm="0">
                                          <p:val>
                                            <p:strVal val="#ppt_w*0.05"/>
                                          </p:val>
                                        </p:tav>
                                        <p:tav tm="100000">
                                          <p:val>
                                            <p:strVal val="#ppt_w"/>
                                          </p:val>
                                        </p:tav>
                                      </p:tavLst>
                                    </p:anim>
                                    <p:anim calcmode="lin" valueType="num">
                                      <p:cBhvr>
                                        <p:cTn id="348" dur="1000" fill="hold"/>
                                        <p:tgtEl>
                                          <p:spTgt spid="73"/>
                                        </p:tgtEl>
                                        <p:attrNameLst>
                                          <p:attrName>ppt_h</p:attrName>
                                        </p:attrNameLst>
                                      </p:cBhvr>
                                      <p:tavLst>
                                        <p:tav tm="0">
                                          <p:val>
                                            <p:strVal val="#ppt_h"/>
                                          </p:val>
                                        </p:tav>
                                        <p:tav tm="100000">
                                          <p:val>
                                            <p:strVal val="#ppt_h"/>
                                          </p:val>
                                        </p:tav>
                                      </p:tavLst>
                                    </p:anim>
                                    <p:anim calcmode="lin" valueType="num">
                                      <p:cBhvr>
                                        <p:cTn id="349" dur="1000" fill="hold"/>
                                        <p:tgtEl>
                                          <p:spTgt spid="73"/>
                                        </p:tgtEl>
                                        <p:attrNameLst>
                                          <p:attrName>ppt_x</p:attrName>
                                        </p:attrNameLst>
                                      </p:cBhvr>
                                      <p:tavLst>
                                        <p:tav tm="0">
                                          <p:val>
                                            <p:strVal val="#ppt_x-.2"/>
                                          </p:val>
                                        </p:tav>
                                        <p:tav tm="100000">
                                          <p:val>
                                            <p:strVal val="#ppt_x"/>
                                          </p:val>
                                        </p:tav>
                                      </p:tavLst>
                                    </p:anim>
                                    <p:anim calcmode="lin" valueType="num">
                                      <p:cBhvr>
                                        <p:cTn id="350" dur="1000" fill="hold"/>
                                        <p:tgtEl>
                                          <p:spTgt spid="73"/>
                                        </p:tgtEl>
                                        <p:attrNameLst>
                                          <p:attrName>ppt_y</p:attrName>
                                        </p:attrNameLst>
                                      </p:cBhvr>
                                      <p:tavLst>
                                        <p:tav tm="0">
                                          <p:val>
                                            <p:strVal val="#ppt_y"/>
                                          </p:val>
                                        </p:tav>
                                        <p:tav tm="100000">
                                          <p:val>
                                            <p:strVal val="#ppt_y"/>
                                          </p:val>
                                        </p:tav>
                                      </p:tavLst>
                                    </p:anim>
                                    <p:animEffect transition="in" filter="fade">
                                      <p:cBhvr>
                                        <p:cTn id="351" dur="1000"/>
                                        <p:tgtEl>
                                          <p:spTgt spid="73"/>
                                        </p:tgtEl>
                                      </p:cBhvr>
                                    </p:animEffect>
                                  </p:childTnLst>
                                </p:cTn>
                              </p:par>
                              <p:par>
                                <p:cTn id="352" presetID="54" presetClass="entr" presetSubtype="0" accel="100000" fill="hold" grpId="0" nodeType="withEffect">
                                  <p:stCondLst>
                                    <p:cond delay="0"/>
                                  </p:stCondLst>
                                  <p:childTnLst>
                                    <p:set>
                                      <p:cBhvr>
                                        <p:cTn id="353" dur="1" fill="hold">
                                          <p:stCondLst>
                                            <p:cond delay="0"/>
                                          </p:stCondLst>
                                        </p:cTn>
                                        <p:tgtEl>
                                          <p:spTgt spid="114"/>
                                        </p:tgtEl>
                                        <p:attrNameLst>
                                          <p:attrName>style.visibility</p:attrName>
                                        </p:attrNameLst>
                                      </p:cBhvr>
                                      <p:to>
                                        <p:strVal val="visible"/>
                                      </p:to>
                                    </p:set>
                                    <p:anim calcmode="lin" valueType="num">
                                      <p:cBhvr>
                                        <p:cTn id="354" dur="1000" fill="hold"/>
                                        <p:tgtEl>
                                          <p:spTgt spid="114"/>
                                        </p:tgtEl>
                                        <p:attrNameLst>
                                          <p:attrName>ppt_w</p:attrName>
                                        </p:attrNameLst>
                                      </p:cBhvr>
                                      <p:tavLst>
                                        <p:tav tm="0">
                                          <p:val>
                                            <p:strVal val="#ppt_w*0.05"/>
                                          </p:val>
                                        </p:tav>
                                        <p:tav tm="100000">
                                          <p:val>
                                            <p:strVal val="#ppt_w"/>
                                          </p:val>
                                        </p:tav>
                                      </p:tavLst>
                                    </p:anim>
                                    <p:anim calcmode="lin" valueType="num">
                                      <p:cBhvr>
                                        <p:cTn id="355" dur="1000" fill="hold"/>
                                        <p:tgtEl>
                                          <p:spTgt spid="114"/>
                                        </p:tgtEl>
                                        <p:attrNameLst>
                                          <p:attrName>ppt_h</p:attrName>
                                        </p:attrNameLst>
                                      </p:cBhvr>
                                      <p:tavLst>
                                        <p:tav tm="0">
                                          <p:val>
                                            <p:strVal val="#ppt_h"/>
                                          </p:val>
                                        </p:tav>
                                        <p:tav tm="100000">
                                          <p:val>
                                            <p:strVal val="#ppt_h"/>
                                          </p:val>
                                        </p:tav>
                                      </p:tavLst>
                                    </p:anim>
                                    <p:anim calcmode="lin" valueType="num">
                                      <p:cBhvr>
                                        <p:cTn id="356" dur="1000" fill="hold"/>
                                        <p:tgtEl>
                                          <p:spTgt spid="114"/>
                                        </p:tgtEl>
                                        <p:attrNameLst>
                                          <p:attrName>ppt_x</p:attrName>
                                        </p:attrNameLst>
                                      </p:cBhvr>
                                      <p:tavLst>
                                        <p:tav tm="0">
                                          <p:val>
                                            <p:strVal val="#ppt_x-.2"/>
                                          </p:val>
                                        </p:tav>
                                        <p:tav tm="100000">
                                          <p:val>
                                            <p:strVal val="#ppt_x"/>
                                          </p:val>
                                        </p:tav>
                                      </p:tavLst>
                                    </p:anim>
                                    <p:anim calcmode="lin" valueType="num">
                                      <p:cBhvr>
                                        <p:cTn id="357" dur="1000" fill="hold"/>
                                        <p:tgtEl>
                                          <p:spTgt spid="114"/>
                                        </p:tgtEl>
                                        <p:attrNameLst>
                                          <p:attrName>ppt_y</p:attrName>
                                        </p:attrNameLst>
                                      </p:cBhvr>
                                      <p:tavLst>
                                        <p:tav tm="0">
                                          <p:val>
                                            <p:strVal val="#ppt_y"/>
                                          </p:val>
                                        </p:tav>
                                        <p:tav tm="100000">
                                          <p:val>
                                            <p:strVal val="#ppt_y"/>
                                          </p:val>
                                        </p:tav>
                                      </p:tavLst>
                                    </p:anim>
                                    <p:animEffect transition="in" filter="fade">
                                      <p:cBhvr>
                                        <p:cTn id="3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8" grpId="0"/>
      <p:bldP spid="19" grpId="0"/>
      <p:bldP spid="20" grpId="0"/>
      <p:bldP spid="21" grpId="0"/>
      <p:bldP spid="16" grpId="0"/>
      <p:bldP spid="45" grpId="0"/>
      <p:bldP spid="11" grpId="0"/>
      <p:bldP spid="49" grpId="0" animBg="1"/>
      <p:bldP spid="50" grpId="0"/>
      <p:bldP spid="77" grpId="0" animBg="1"/>
      <p:bldP spid="78" grpId="0"/>
      <p:bldP spid="79" grpId="0" animBg="1"/>
      <p:bldP spid="80" grpId="0"/>
      <p:bldP spid="83" grpId="0" animBg="1"/>
      <p:bldP spid="84" grpId="0"/>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p:bldP spid="112" grpId="0" animBg="1"/>
      <p:bldP spid="113" grpId="0" animBg="1"/>
      <p:bldP spid="114" grpId="0" animBg="1"/>
      <p:bldP spid="120" grpId="0" animBg="1"/>
      <p:bldP spid="121" grpId="0"/>
      <p:bldP spid="122"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p:cNvSpPr>
            <a:spLocks noChangeArrowheads="1"/>
          </p:cNvSpPr>
          <p:nvPr/>
        </p:nvSpPr>
        <p:spPr bwMode="auto">
          <a:xfrm>
            <a:off x="1966275" y="6613525"/>
            <a:ext cx="5210175" cy="244475"/>
          </a:xfrm>
          <a:prstGeom prst="rect">
            <a:avLst/>
          </a:prstGeom>
          <a:noFill/>
          <a:ln w="9525" algn="ctr">
            <a:noFill/>
            <a:miter lim="800000"/>
            <a:headEnd/>
            <a:tailEnd/>
          </a:ln>
        </p:spPr>
        <p:txBody>
          <a:bodyPr lIns="0" rIns="0" anchor="ctr">
            <a:spAutoFit/>
          </a:bodyPr>
          <a:lstStyle/>
          <a:p>
            <a:pPr algn="ctr" eaLnBrk="0" hangingPunct="0"/>
            <a:r>
              <a:rPr lang="es-ES" sz="1000" dirty="0">
                <a:solidFill>
                  <a:srgbClr val="FFFFFF"/>
                </a:solidFill>
                <a:latin typeface="Arial" pitchFamily="34" charset="0"/>
                <a:cs typeface="Arial" pitchFamily="34" charset="0"/>
              </a:rPr>
              <a:t>Fuente: estimaciones del CONEVAL con base en el MCS-ENIGH </a:t>
            </a:r>
            <a:r>
              <a:rPr lang="es-ES" sz="1000" dirty="0" smtClean="0">
                <a:solidFill>
                  <a:srgbClr val="FFFFFF"/>
                </a:solidFill>
                <a:latin typeface="Arial" pitchFamily="34" charset="0"/>
                <a:cs typeface="Arial" pitchFamily="34" charset="0"/>
              </a:rPr>
              <a:t>2008 y 2010</a:t>
            </a:r>
            <a:endParaRPr lang="es-ES" sz="1000" u="sng" dirty="0">
              <a:solidFill>
                <a:srgbClr val="FFFFFF"/>
              </a:solidFill>
              <a:latin typeface="Arial" pitchFamily="34" charset="0"/>
              <a:cs typeface="Arial" pitchFamily="34" charset="0"/>
            </a:endParaRPr>
          </a:p>
        </p:txBody>
      </p:sp>
      <p:pic>
        <p:nvPicPr>
          <p:cNvPr id="6150" name="Picture 6"/>
          <p:cNvPicPr>
            <a:picLocks noChangeAspect="1" noChangeArrowheads="1"/>
          </p:cNvPicPr>
          <p:nvPr/>
        </p:nvPicPr>
        <p:blipFill>
          <a:blip r:embed="rId2" cstate="print"/>
          <a:srcRect/>
          <a:stretch>
            <a:fillRect/>
          </a:stretch>
        </p:blipFill>
        <p:spPr bwMode="auto">
          <a:xfrm>
            <a:off x="179512" y="1052736"/>
            <a:ext cx="8640960" cy="5331465"/>
          </a:xfrm>
          <a:prstGeom prst="rect">
            <a:avLst/>
          </a:prstGeom>
          <a:noFill/>
          <a:ln w="9525">
            <a:noFill/>
            <a:miter lim="800000"/>
            <a:headEnd/>
            <a:tailEnd/>
          </a:ln>
          <a:effectLst/>
        </p:spPr>
      </p:pic>
      <p:sp>
        <p:nvSpPr>
          <p:cNvPr id="6" name="1 Título"/>
          <p:cNvSpPr txBox="1">
            <a:spLocks/>
          </p:cNvSpPr>
          <p:nvPr/>
        </p:nvSpPr>
        <p:spPr>
          <a:xfrm>
            <a:off x="2114505" y="227513"/>
            <a:ext cx="7029495" cy="833069"/>
          </a:xfrm>
          <a:prstGeom prst="rect">
            <a:avLst/>
          </a:prstGeom>
        </p:spPr>
        <p:txBody>
          <a:bodyPr>
            <a:scene3d>
              <a:camera prst="orthographicFront"/>
              <a:lightRig rig="threePt" dir="t"/>
            </a:scene3d>
            <a:sp3d extrusionH="57150">
              <a:bevelT w="38100" h="38100"/>
            </a:sp3d>
          </a:bodyPr>
          <a:lstStyle/>
          <a:p>
            <a:pPr eaLnBrk="0" hangingPunct="0">
              <a:defRPr/>
            </a:pPr>
            <a:r>
              <a:rPr lang="es-MX" sz="2200" b="1" dirty="0" smtClean="0">
                <a:solidFill>
                  <a:srgbClr val="1C3F94"/>
                </a:solidFill>
                <a:latin typeface="Tahoma" pitchFamily="34" charset="0"/>
                <a:cs typeface="Tahoma" pitchFamily="34" charset="0"/>
              </a:rPr>
              <a:t>Población en pobreza (%), </a:t>
            </a:r>
          </a:p>
          <a:p>
            <a:pPr eaLnBrk="0" hangingPunct="0">
              <a:defRPr/>
            </a:pPr>
            <a:r>
              <a:rPr lang="es-MX" sz="2200" b="1" dirty="0" smtClean="0">
                <a:solidFill>
                  <a:srgbClr val="1C3F94"/>
                </a:solidFill>
                <a:latin typeface="Tahoma" pitchFamily="34" charset="0"/>
                <a:cs typeface="Tahoma" pitchFamily="34" charset="0"/>
              </a:rPr>
              <a:t>según entidad federativa</a:t>
            </a:r>
            <a:r>
              <a:rPr lang="es-MX" dirty="0" smtClean="0">
                <a:solidFill>
                  <a:srgbClr val="1C3F94"/>
                </a:solidFill>
                <a:latin typeface="Tahoma" pitchFamily="34" charset="0"/>
                <a:cs typeface="Tahoma" pitchFamily="34" charset="0"/>
              </a:rPr>
              <a:t>, </a:t>
            </a:r>
            <a:r>
              <a:rPr lang="es-MX" sz="2200" b="1" dirty="0" smtClean="0">
                <a:solidFill>
                  <a:srgbClr val="1C3F94"/>
                </a:solidFill>
                <a:latin typeface="Tahoma" pitchFamily="34" charset="0"/>
                <a:cs typeface="Tahoma" pitchFamily="34" charset="0"/>
              </a:rPr>
              <a:t>2008-2010</a:t>
            </a:r>
            <a:endParaRPr lang="es-ES" sz="2200" b="1" dirty="0" smtClean="0">
              <a:solidFill>
                <a:srgbClr val="1C3F94"/>
              </a:solidFill>
              <a:latin typeface="Tahoma" pitchFamily="34" charset="0"/>
              <a:cs typeface="Tahoma" pitchFamily="34" charset="0"/>
            </a:endParaRPr>
          </a:p>
        </p:txBody>
      </p:sp>
      <p:sp>
        <p:nvSpPr>
          <p:cNvPr id="7" name="6 Rectángulo"/>
          <p:cNvSpPr/>
          <p:nvPr/>
        </p:nvSpPr>
        <p:spPr bwMode="auto">
          <a:xfrm>
            <a:off x="3779912" y="3284984"/>
            <a:ext cx="504056" cy="288032"/>
          </a:xfrm>
          <a:prstGeom prst="rect">
            <a:avLst/>
          </a:prstGeom>
          <a:noFill/>
          <a:ln w="19050" cap="flat" cmpd="sng" algn="ctr">
            <a:solidFill>
              <a:srgbClr val="FF0000"/>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MX" sz="1400" dirty="0" smtClean="0">
              <a:solidFill>
                <a:srgbClr val="FFFFFF"/>
              </a:solidFill>
              <a:latin typeface="Tahoma" pitchFamily="34" charset="0"/>
              <a:cs typeface="Tahoma" pitchFamily="34" charset="0"/>
            </a:endParaRPr>
          </a:p>
        </p:txBody>
      </p:sp>
      <p:sp>
        <p:nvSpPr>
          <p:cNvPr id="8" name="7 Rectángulo"/>
          <p:cNvSpPr/>
          <p:nvPr/>
        </p:nvSpPr>
        <p:spPr bwMode="auto">
          <a:xfrm>
            <a:off x="8028384" y="2636912"/>
            <a:ext cx="504056" cy="216024"/>
          </a:xfrm>
          <a:prstGeom prst="rect">
            <a:avLst/>
          </a:prstGeom>
          <a:noFill/>
          <a:ln w="19050" cap="flat" cmpd="sng" algn="ctr">
            <a:solidFill>
              <a:srgbClr val="FF0000"/>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MX" sz="1400" dirty="0" smtClean="0">
              <a:solidFill>
                <a:srgbClr val="FFFFFF"/>
              </a:solidFill>
              <a:latin typeface="Tahoma" pitchFamily="34" charset="0"/>
              <a:cs typeface="Tahoma" pitchFamily="34" charset="0"/>
            </a:endParaRPr>
          </a:p>
        </p:txBody>
      </p:sp>
      <p:sp>
        <p:nvSpPr>
          <p:cNvPr id="9" name="8 Rectángulo"/>
          <p:cNvSpPr/>
          <p:nvPr/>
        </p:nvSpPr>
        <p:spPr bwMode="auto">
          <a:xfrm>
            <a:off x="3779912" y="4437112"/>
            <a:ext cx="504056" cy="216024"/>
          </a:xfrm>
          <a:prstGeom prst="rect">
            <a:avLst/>
          </a:prstGeom>
          <a:noFill/>
          <a:ln w="19050" cap="flat" cmpd="sng" algn="ctr">
            <a:solidFill>
              <a:srgbClr val="FF0000"/>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algn="ctr" eaLnBrk="0" hangingPunct="0"/>
            <a:endParaRPr lang="es-MX" sz="1400" dirty="0" smtClean="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12042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iano Styl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1">
            <a:alpha val="81000"/>
          </a:schemeClr>
        </a:solidFill>
        <a:ln w="22225" cap="rnd">
          <a:solidFill>
            <a:schemeClr val="bg1">
              <a:lumMod val="75000"/>
            </a:schemeClr>
          </a:solidFill>
        </a:ln>
      </a:spPr>
      <a:bodyPr wrap="square" rtlCol="0">
        <a:spAutoFit/>
      </a:bodyPr>
      <a:lstStyle>
        <a:defPPr algn="ctr">
          <a:defRPr sz="1200" b="1" dirty="0" smtClean="0">
            <a:solidFill>
              <a:schemeClr val="bg1"/>
            </a:solidFill>
          </a:defRPr>
        </a:defPPr>
      </a:lstStyle>
    </a:txDef>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A94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sz="1400" dirty="0" smtClean="0">
            <a:solidFill>
              <a:schemeClr val="bg1"/>
            </a:solidFill>
            <a:latin typeface="Tahoma" pitchFamily="34" charset="0"/>
            <a:cs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iano Styl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1">
            <a:alpha val="81000"/>
          </a:schemeClr>
        </a:solidFill>
        <a:ln w="22225" cap="rnd">
          <a:solidFill>
            <a:schemeClr val="bg1">
              <a:lumMod val="75000"/>
            </a:schemeClr>
          </a:solidFill>
        </a:ln>
      </a:spPr>
      <a:bodyPr wrap="square" rtlCol="0">
        <a:spAutoFit/>
      </a:bodyPr>
      <a:lstStyle>
        <a:defPPr algn="ctr">
          <a:defRPr sz="1200" b="1" dirty="0" smtClean="0">
            <a:solidFill>
              <a:schemeClr val="bg1"/>
            </a:solidFill>
          </a:defRPr>
        </a:defPPr>
      </a:lstStyle>
    </a:txDef>
  </a:objectDefaults>
  <a:extraClrSchemeLst/>
</a:theme>
</file>

<file path=ppt/theme/theme6.xml><?xml version="1.0" encoding="utf-8"?>
<a:theme xmlns:a="http://schemas.openxmlformats.org/drawingml/2006/main" name="1_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s-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s-ES" sz="2400" b="0" i="0" u="none" strike="noStrike" cap="none" normalizeH="0" baseline="0" smtClean="0">
            <a:ln>
              <a:noFill/>
            </a:ln>
            <a:solidFill>
              <a:schemeClr val="tx1"/>
            </a:solidFill>
            <a:effectLst/>
            <a:latin typeface="Times"/>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iano Styl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16845</TotalTime>
  <Words>3263</Words>
  <Application>Microsoft Office PowerPoint</Application>
  <PresentationFormat>Presentación en pantalla (4:3)</PresentationFormat>
  <Paragraphs>566</Paragraphs>
  <Slides>46</Slides>
  <Notes>9</Notes>
  <HiddenSlides>0</HiddenSlides>
  <MMClips>0</MMClips>
  <ScaleCrop>false</ScaleCrop>
  <HeadingPairs>
    <vt:vector size="4" baseType="variant">
      <vt:variant>
        <vt:lpstr>Tema</vt:lpstr>
      </vt:variant>
      <vt:variant>
        <vt:i4>7</vt:i4>
      </vt:variant>
      <vt:variant>
        <vt:lpstr>Títulos de diapositiva</vt:lpstr>
      </vt:variant>
      <vt:variant>
        <vt:i4>46</vt:i4>
      </vt:variant>
    </vt:vector>
  </HeadingPairs>
  <TitlesOfParts>
    <vt:vector size="53" baseType="lpstr">
      <vt:lpstr>Tema de Office</vt:lpstr>
      <vt:lpstr>Diseño personalizado</vt:lpstr>
      <vt:lpstr>Presentación en blanco</vt:lpstr>
      <vt:lpstr>2_Presentación en blanco</vt:lpstr>
      <vt:lpstr>3_Tema de Office</vt:lpstr>
      <vt:lpstr>1_Presentación en blanco</vt:lpstr>
      <vt:lpstr>3_Presentación 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Umbrales para determinar la pobreza y la pobreza extrema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Thania Paola  De La Garza Navarrete</dc:creator>
  <cp:lastModifiedBy>Gerardo Escaroz Cetina</cp:lastModifiedBy>
  <cp:revision>1150</cp:revision>
  <cp:lastPrinted>2012-06-07T23:49:30Z</cp:lastPrinted>
  <dcterms:created xsi:type="dcterms:W3CDTF">2011-02-02T18:17:07Z</dcterms:created>
  <dcterms:modified xsi:type="dcterms:W3CDTF">2013-01-31T00:45:24Z</dcterms:modified>
</cp:coreProperties>
</file>