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3.xml" ContentType="application/vnd.openxmlformats-officedocument.presentationml.notesSlide+xml"/>
  <Override PartName="/ppt/charts/chart11.xml" ContentType="application/vnd.openxmlformats-officedocument.drawingml.chart+xml"/>
  <Override PartName="/ppt/notesSlides/notesSlide4.xml" ContentType="application/vnd.openxmlformats-officedocument.presentationml.notesSlide+xml"/>
  <Override PartName="/ppt/charts/chart1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 id="2147483900" r:id="rId2"/>
  </p:sldMasterIdLst>
  <p:notesMasterIdLst>
    <p:notesMasterId r:id="rId44"/>
  </p:notesMasterIdLst>
  <p:sldIdLst>
    <p:sldId id="403" r:id="rId3"/>
    <p:sldId id="399" r:id="rId4"/>
    <p:sldId id="400" r:id="rId5"/>
    <p:sldId id="389" r:id="rId6"/>
    <p:sldId id="387" r:id="rId7"/>
    <p:sldId id="393" r:id="rId8"/>
    <p:sldId id="395" r:id="rId9"/>
    <p:sldId id="394" r:id="rId10"/>
    <p:sldId id="388" r:id="rId11"/>
    <p:sldId id="391" r:id="rId12"/>
    <p:sldId id="396" r:id="rId13"/>
    <p:sldId id="397" r:id="rId14"/>
    <p:sldId id="257" r:id="rId15"/>
    <p:sldId id="364" r:id="rId16"/>
    <p:sldId id="261" r:id="rId17"/>
    <p:sldId id="266" r:id="rId18"/>
    <p:sldId id="262" r:id="rId19"/>
    <p:sldId id="366" r:id="rId20"/>
    <p:sldId id="367" r:id="rId21"/>
    <p:sldId id="402" r:id="rId22"/>
    <p:sldId id="398" r:id="rId23"/>
    <p:sldId id="293" r:id="rId24"/>
    <p:sldId id="300" r:id="rId25"/>
    <p:sldId id="301" r:id="rId26"/>
    <p:sldId id="324" r:id="rId27"/>
    <p:sldId id="302" r:id="rId28"/>
    <p:sldId id="303" r:id="rId29"/>
    <p:sldId id="304" r:id="rId30"/>
    <p:sldId id="305" r:id="rId31"/>
    <p:sldId id="307" r:id="rId32"/>
    <p:sldId id="308" r:id="rId33"/>
    <p:sldId id="309" r:id="rId34"/>
    <p:sldId id="311" r:id="rId35"/>
    <p:sldId id="312" r:id="rId36"/>
    <p:sldId id="369" r:id="rId37"/>
    <p:sldId id="313" r:id="rId38"/>
    <p:sldId id="368" r:id="rId39"/>
    <p:sldId id="314" r:id="rId40"/>
    <p:sldId id="386" r:id="rId41"/>
    <p:sldId id="401" r:id="rId42"/>
    <p:sldId id="392" r:id="rId43"/>
  </p:sldIdLst>
  <p:sldSz cx="9144000" cy="6858000" type="screen4x3"/>
  <p:notesSz cx="6858000" cy="9144000"/>
  <p:defaultTextStyle>
    <a:defPPr>
      <a:defRPr lang="es-V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3073" autoAdjust="0"/>
  </p:normalViewPr>
  <p:slideViewPr>
    <p:cSldViewPr>
      <p:cViewPr>
        <p:scale>
          <a:sx n="71" d="100"/>
          <a:sy n="71" d="100"/>
        </p:scale>
        <p:origin x="-1950" y="-12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ibarra\Desktop\A&#241;o%202014\Enero\Orangel\INVERSION%20SOCIAL.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Luis%20Reyes\AppData\Roaming\Microsoft\Excel\segmento%20(Autoguardado)%20(version%201).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Luis%20Reyes\Desktop\tablas_misiones.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Luis%20Reyes\Desktop\tablas_misiones.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Gr&#225;fico%20en%20Microsoft%20PowerPoint"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Luis%20Reyes\Desktop\tablas_misiones.xls"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Luis%20Reyes\Desktop\tablas_misiones.xls"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Luis%20Reyes\Desktop\tablas_misiones.xls"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Users\libarra\Documents\Libro165.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file:///C:\Users\libarra\Documents\Gini%202013.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oleObject" Target="file:///C:\Users\libarra\Downloads\Pobreza%20NBI%2014-2013.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MISIONES2013\27112013\segmento.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Luis%20Reyes\Desktop\tablas_misiones.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Luis%20Reyes\Desktop\tablas_misiones.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Luis%20Reyes\Desktop\tablas_misione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V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VE" sz="1800" b="1"/>
            </a:pPr>
            <a:r>
              <a:rPr lang="es-VE" sz="2000" b="1" dirty="0" smtClean="0">
                <a:latin typeface="Arial Narrow" pitchFamily="34" charset="0"/>
              </a:rPr>
              <a:t>Venezuela. Inversión social e ingresos, 1984/1998-1999/2013</a:t>
            </a:r>
            <a:endParaRPr lang="es-VE" sz="2000" b="1" dirty="0">
              <a:latin typeface="Arial Narrow" pitchFamily="34" charset="0"/>
            </a:endParaRPr>
          </a:p>
        </c:rich>
      </c:tx>
      <c:layout>
        <c:manualLayout>
          <c:xMode val="edge"/>
          <c:yMode val="edge"/>
          <c:x val="3.2058063417596212E-2"/>
          <c:y val="0.12208749890797548"/>
        </c:manualLayout>
      </c:layout>
      <c:overlay val="1"/>
    </c:title>
    <c:autoTitleDeleted val="0"/>
    <c:plotArea>
      <c:layout>
        <c:manualLayout>
          <c:layoutTarget val="inner"/>
          <c:xMode val="edge"/>
          <c:yMode val="edge"/>
          <c:x val="5.6917634413242657E-2"/>
          <c:y val="4.9263376752341215E-2"/>
          <c:w val="0.94016799618515934"/>
          <c:h val="0.95073662324765906"/>
        </c:manualLayout>
      </c:layout>
      <c:barChart>
        <c:barDir val="col"/>
        <c:grouping val="clustered"/>
        <c:varyColors val="0"/>
        <c:ser>
          <c:idx val="0"/>
          <c:order val="0"/>
          <c:spPr>
            <a:solidFill>
              <a:srgbClr val="00B0F0"/>
            </a:solidFill>
          </c:spPr>
          <c:invertIfNegative val="0"/>
          <c:dLbls>
            <c:txPr>
              <a:bodyPr/>
              <a:lstStyle/>
              <a:p>
                <a:pPr>
                  <a:defRPr lang="es-VE" sz="1800">
                    <a:latin typeface="Arial Narrow" pitchFamily="34" charset="0"/>
                  </a:defRPr>
                </a:pPr>
                <a:endParaRPr lang="es-VE"/>
              </a:p>
            </c:txPr>
            <c:dLblPos val="outEnd"/>
            <c:showLegendKey val="0"/>
            <c:showVal val="1"/>
            <c:showCatName val="0"/>
            <c:showSerName val="0"/>
            <c:showPercent val="0"/>
            <c:showBubbleSize val="0"/>
            <c:showLeaderLines val="0"/>
          </c:dLbls>
          <c:cat>
            <c:strRef>
              <c:f>Hoja2!$C$3:$C$4</c:f>
              <c:strCache>
                <c:ptCount val="2"/>
                <c:pt idx="0">
                  <c:v>1984-1998</c:v>
                </c:pt>
                <c:pt idx="1">
                  <c:v>1999-2013</c:v>
                </c:pt>
              </c:strCache>
            </c:strRef>
          </c:cat>
          <c:val>
            <c:numRef>
              <c:f>Hoja2!$D$3:$D$4</c:f>
              <c:numCache>
                <c:formatCode>_(* #,##0_);_(* \(#,##0\);_(* "-"??_);_(@_)</c:formatCode>
                <c:ptCount val="2"/>
                <c:pt idx="0">
                  <c:v>80607.994031541908</c:v>
                </c:pt>
                <c:pt idx="1">
                  <c:v>623507.83266235015</c:v>
                </c:pt>
              </c:numCache>
            </c:numRef>
          </c:val>
        </c:ser>
        <c:ser>
          <c:idx val="1"/>
          <c:order val="1"/>
          <c:invertIfNegative val="0"/>
          <c:dLbls>
            <c:dLbl>
              <c:idx val="1"/>
              <c:layout>
                <c:manualLayout>
                  <c:x val="-2.9143694015997552E-3"/>
                  <c:y val="1.4993201620277705E-2"/>
                </c:manualLayout>
              </c:layout>
              <c:dLblPos val="outEnd"/>
              <c:showLegendKey val="0"/>
              <c:showVal val="1"/>
              <c:showCatName val="0"/>
              <c:showSerName val="0"/>
              <c:showPercent val="0"/>
              <c:showBubbleSize val="0"/>
            </c:dLbl>
            <c:txPr>
              <a:bodyPr/>
              <a:lstStyle/>
              <a:p>
                <a:pPr>
                  <a:defRPr lang="es-VE" sz="1800">
                    <a:latin typeface="Arial Narrow" pitchFamily="34" charset="0"/>
                  </a:defRPr>
                </a:pPr>
                <a:endParaRPr lang="es-VE"/>
              </a:p>
            </c:txPr>
            <c:dLblPos val="outEnd"/>
            <c:showLegendKey val="0"/>
            <c:showVal val="1"/>
            <c:showCatName val="0"/>
            <c:showSerName val="0"/>
            <c:showPercent val="0"/>
            <c:showBubbleSize val="0"/>
            <c:showLeaderLines val="0"/>
          </c:dLbls>
          <c:cat>
            <c:strRef>
              <c:f>Hoja2!$C$3:$C$4</c:f>
              <c:strCache>
                <c:ptCount val="2"/>
                <c:pt idx="0">
                  <c:v>1984-1998</c:v>
                </c:pt>
                <c:pt idx="1">
                  <c:v>1999-2013</c:v>
                </c:pt>
              </c:strCache>
            </c:strRef>
          </c:cat>
          <c:val>
            <c:numRef>
              <c:f>Hoja2!$E$3:$E$4</c:f>
              <c:numCache>
                <c:formatCode>_(* #,##0_);_(* \(#,##0\);_(* "-"??_);_(@_)</c:formatCode>
                <c:ptCount val="2"/>
                <c:pt idx="0">
                  <c:v>222652.38847287485</c:v>
                </c:pt>
                <c:pt idx="1">
                  <c:v>972565.34353355062</c:v>
                </c:pt>
              </c:numCache>
            </c:numRef>
          </c:val>
        </c:ser>
        <c:dLbls>
          <c:showLegendKey val="0"/>
          <c:showVal val="0"/>
          <c:showCatName val="0"/>
          <c:showSerName val="0"/>
          <c:showPercent val="0"/>
          <c:showBubbleSize val="0"/>
        </c:dLbls>
        <c:gapWidth val="150"/>
        <c:axId val="49435008"/>
        <c:axId val="49436544"/>
      </c:barChart>
      <c:catAx>
        <c:axId val="49435008"/>
        <c:scaling>
          <c:orientation val="minMax"/>
        </c:scaling>
        <c:delete val="0"/>
        <c:axPos val="b"/>
        <c:majorTickMark val="out"/>
        <c:minorTickMark val="none"/>
        <c:tickLblPos val="nextTo"/>
        <c:txPr>
          <a:bodyPr/>
          <a:lstStyle/>
          <a:p>
            <a:pPr>
              <a:defRPr lang="es-VE" sz="1200">
                <a:latin typeface="Arial Narrow" pitchFamily="34" charset="0"/>
              </a:defRPr>
            </a:pPr>
            <a:endParaRPr lang="es-VE"/>
          </a:p>
        </c:txPr>
        <c:crossAx val="49436544"/>
        <c:crosses val="autoZero"/>
        <c:auto val="1"/>
        <c:lblAlgn val="ctr"/>
        <c:lblOffset val="100"/>
        <c:noMultiLvlLbl val="0"/>
      </c:catAx>
      <c:valAx>
        <c:axId val="49436544"/>
        <c:scaling>
          <c:orientation val="minMax"/>
          <c:max val="1100000"/>
        </c:scaling>
        <c:delete val="1"/>
        <c:axPos val="l"/>
        <c:title>
          <c:tx>
            <c:rich>
              <a:bodyPr rot="-5400000" vert="horz"/>
              <a:lstStyle/>
              <a:p>
                <a:pPr>
                  <a:defRPr lang="es-VE"/>
                </a:pPr>
                <a:r>
                  <a:rPr lang="es-VE" sz="1400" b="0" dirty="0" smtClean="0">
                    <a:latin typeface="Arial Narrow" pitchFamily="34" charset="0"/>
                  </a:rPr>
                  <a:t>Millones de US $</a:t>
                </a:r>
                <a:endParaRPr lang="es-VE" sz="1400" b="0" dirty="0">
                  <a:latin typeface="Arial Narrow" pitchFamily="34" charset="0"/>
                </a:endParaRPr>
              </a:p>
            </c:rich>
          </c:tx>
          <c:layout>
            <c:manualLayout>
              <c:xMode val="edge"/>
              <c:yMode val="edge"/>
              <c:x val="0"/>
              <c:y val="0.36744390704283025"/>
            </c:manualLayout>
          </c:layout>
          <c:overlay val="0"/>
        </c:title>
        <c:numFmt formatCode="_(* #,##0_);_(* \(#,##0\);_(* &quot;-&quot;??_);_(@_)" sourceLinked="1"/>
        <c:majorTickMark val="out"/>
        <c:minorTickMark val="none"/>
        <c:tickLblPos val="nextTo"/>
        <c:crossAx val="49435008"/>
        <c:crosses val="autoZero"/>
        <c:crossBetween val="between"/>
      </c:valAx>
    </c:plotArea>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VE"/>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
          <c:y val="0.16905090203665948"/>
          <c:w val="0.96566261565824063"/>
          <c:h val="0.71871604929875599"/>
        </c:manualLayout>
      </c:layout>
      <c:barChart>
        <c:barDir val="col"/>
        <c:grouping val="clustered"/>
        <c:varyColors val="0"/>
        <c:ser>
          <c:idx val="0"/>
          <c:order val="0"/>
          <c:invertIfNegative val="0"/>
          <c:dPt>
            <c:idx val="0"/>
            <c:invertIfNegative val="0"/>
            <c:bubble3D val="0"/>
            <c:spPr>
              <a:solidFill>
                <a:srgbClr val="FFC000"/>
              </a:solidFill>
            </c:spPr>
          </c:dPt>
          <c:dPt>
            <c:idx val="1"/>
            <c:invertIfNegative val="0"/>
            <c:bubble3D val="0"/>
            <c:spPr>
              <a:solidFill>
                <a:schemeClr val="accent6">
                  <a:lumMod val="75000"/>
                </a:schemeClr>
              </a:solidFill>
            </c:spPr>
          </c:dPt>
          <c:dPt>
            <c:idx val="2"/>
            <c:invertIfNegative val="0"/>
            <c:bubble3D val="0"/>
            <c:spPr>
              <a:solidFill>
                <a:schemeClr val="bg2">
                  <a:lumMod val="75000"/>
                </a:schemeClr>
              </a:solidFill>
            </c:spPr>
          </c:dPt>
          <c:dPt>
            <c:idx val="3"/>
            <c:invertIfNegative val="0"/>
            <c:bubble3D val="0"/>
            <c:spPr>
              <a:solidFill>
                <a:srgbClr val="00B050"/>
              </a:solidFill>
            </c:spPr>
          </c:dPt>
          <c:dPt>
            <c:idx val="4"/>
            <c:invertIfNegative val="0"/>
            <c:bubble3D val="0"/>
            <c:spPr>
              <a:solidFill>
                <a:schemeClr val="accent1">
                  <a:lumMod val="60000"/>
                  <a:lumOff val="40000"/>
                </a:schemeClr>
              </a:solidFill>
            </c:spPr>
          </c:dPt>
          <c:dLbls>
            <c:dLbl>
              <c:idx val="0"/>
              <c:tx>
                <c:rich>
                  <a:bodyPr/>
                  <a:lstStyle/>
                  <a:p>
                    <a:r>
                      <a:rPr lang="en-US" smtClean="0"/>
                      <a:t>33,8</a:t>
                    </a:r>
                    <a:r>
                      <a:rPr lang="en-US" baseline="0" smtClean="0"/>
                      <a:t> </a:t>
                    </a:r>
                    <a:r>
                      <a:rPr lang="en-US" smtClean="0"/>
                      <a:t>%</a:t>
                    </a:r>
                    <a:endParaRPr lang="en-US" dirty="0"/>
                  </a:p>
                </c:rich>
              </c:tx>
              <c:dLblPos val="inEnd"/>
              <c:showLegendKey val="0"/>
              <c:showVal val="1"/>
              <c:showCatName val="0"/>
              <c:showSerName val="0"/>
              <c:showPercent val="0"/>
              <c:showBubbleSize val="0"/>
            </c:dLbl>
            <c:dLbl>
              <c:idx val="1"/>
              <c:layout>
                <c:manualLayout>
                  <c:x val="-1.092553138146893E-2"/>
                  <c:y val="-6.1393919094682005E-3"/>
                </c:manualLayout>
              </c:layout>
              <c:dLblPos val="outEnd"/>
              <c:showLegendKey val="0"/>
              <c:showVal val="1"/>
              <c:showCatName val="0"/>
              <c:showSerName val="0"/>
              <c:showPercent val="0"/>
              <c:showBubbleSize val="0"/>
            </c:dLbl>
            <c:dLbl>
              <c:idx val="2"/>
              <c:tx>
                <c:rich>
                  <a:bodyPr/>
                  <a:lstStyle/>
                  <a:p>
                    <a:r>
                      <a:rPr lang="en-US" smtClean="0"/>
                      <a:t>24,7%</a:t>
                    </a:r>
                    <a:endParaRPr lang="en-US"/>
                  </a:p>
                </c:rich>
              </c:tx>
              <c:dLblPos val="inEnd"/>
              <c:showLegendKey val="0"/>
              <c:showVal val="1"/>
              <c:showCatName val="0"/>
              <c:showSerName val="0"/>
              <c:showPercent val="0"/>
              <c:showBubbleSize val="0"/>
            </c:dLbl>
            <c:dLbl>
              <c:idx val="3"/>
              <c:tx>
                <c:rich>
                  <a:bodyPr/>
                  <a:lstStyle/>
                  <a:p>
                    <a:r>
                      <a:rPr lang="en-US" smtClean="0"/>
                      <a:t>75,4%</a:t>
                    </a:r>
                    <a:endParaRPr lang="en-US"/>
                  </a:p>
                </c:rich>
              </c:tx>
              <c:dLblPos val="inEnd"/>
              <c:showLegendKey val="0"/>
              <c:showVal val="1"/>
              <c:showCatName val="0"/>
              <c:showSerName val="0"/>
              <c:showPercent val="0"/>
              <c:showBubbleSize val="0"/>
            </c:dLbl>
            <c:dLbl>
              <c:idx val="4"/>
              <c:tx>
                <c:rich>
                  <a:bodyPr/>
                  <a:lstStyle/>
                  <a:p>
                    <a:r>
                      <a:rPr lang="en-US" smtClean="0"/>
                      <a:t>35,1%</a:t>
                    </a:r>
                    <a:endParaRPr lang="en-US"/>
                  </a:p>
                </c:rich>
              </c:tx>
              <c:dLblPos val="inEnd"/>
              <c:showLegendKey val="0"/>
              <c:showVal val="1"/>
              <c:showCatName val="0"/>
              <c:showSerName val="0"/>
              <c:showPercent val="0"/>
              <c:showBubbleSize val="0"/>
            </c:dLbl>
            <c:txPr>
              <a:bodyPr/>
              <a:lstStyle/>
              <a:p>
                <a:pPr>
                  <a:defRPr lang="es-VE" sz="1800" b="1">
                    <a:solidFill>
                      <a:schemeClr val="tx1"/>
                    </a:solidFill>
                  </a:defRPr>
                </a:pPr>
                <a:endParaRPr lang="es-VE"/>
              </a:p>
            </c:txPr>
            <c:dLblPos val="inEnd"/>
            <c:showLegendKey val="0"/>
            <c:showVal val="1"/>
            <c:showCatName val="0"/>
            <c:showSerName val="0"/>
            <c:showPercent val="0"/>
            <c:showBubbleSize val="0"/>
            <c:showLeaderLines val="0"/>
          </c:dLbls>
          <c:cat>
            <c:strRef>
              <c:f>Hoja9!$A$5:$A$9</c:f>
              <c:strCache>
                <c:ptCount val="5"/>
                <c:pt idx="0">
                  <c:v>3 a 6</c:v>
                </c:pt>
                <c:pt idx="1">
                  <c:v>7 a 12</c:v>
                </c:pt>
                <c:pt idx="2">
                  <c:v>13 a 17</c:v>
                </c:pt>
                <c:pt idx="3">
                  <c:v>18 a 24</c:v>
                </c:pt>
                <c:pt idx="4">
                  <c:v>Total</c:v>
                </c:pt>
              </c:strCache>
            </c:strRef>
          </c:cat>
          <c:val>
            <c:numRef>
              <c:f>Hoja9!$F$5:$F$9</c:f>
              <c:numCache>
                <c:formatCode>0.0%</c:formatCode>
                <c:ptCount val="5"/>
                <c:pt idx="0">
                  <c:v>0.32696492520690207</c:v>
                </c:pt>
                <c:pt idx="1">
                  <c:v>6.5269874116226936E-2</c:v>
                </c:pt>
                <c:pt idx="2">
                  <c:v>0.24464967733438692</c:v>
                </c:pt>
                <c:pt idx="3">
                  <c:v>0.7349238441838527</c:v>
                </c:pt>
                <c:pt idx="4">
                  <c:v>0.34161198771499685</c:v>
                </c:pt>
              </c:numCache>
            </c:numRef>
          </c:val>
        </c:ser>
        <c:dLbls>
          <c:showLegendKey val="0"/>
          <c:showVal val="0"/>
          <c:showCatName val="0"/>
          <c:showSerName val="0"/>
          <c:showPercent val="0"/>
          <c:showBubbleSize val="0"/>
        </c:dLbls>
        <c:gapWidth val="75"/>
        <c:overlap val="40"/>
        <c:axId val="97564160"/>
        <c:axId val="97565696"/>
      </c:barChart>
      <c:catAx>
        <c:axId val="97564160"/>
        <c:scaling>
          <c:orientation val="minMax"/>
        </c:scaling>
        <c:delete val="0"/>
        <c:axPos val="b"/>
        <c:majorTickMark val="none"/>
        <c:minorTickMark val="none"/>
        <c:tickLblPos val="nextTo"/>
        <c:txPr>
          <a:bodyPr/>
          <a:lstStyle/>
          <a:p>
            <a:pPr>
              <a:defRPr lang="es-VE" sz="1600" b="1"/>
            </a:pPr>
            <a:endParaRPr lang="es-VE"/>
          </a:p>
        </c:txPr>
        <c:crossAx val="97565696"/>
        <c:crosses val="autoZero"/>
        <c:auto val="1"/>
        <c:lblAlgn val="ctr"/>
        <c:lblOffset val="100"/>
        <c:noMultiLvlLbl val="0"/>
      </c:catAx>
      <c:valAx>
        <c:axId val="97565696"/>
        <c:scaling>
          <c:orientation val="minMax"/>
        </c:scaling>
        <c:delete val="1"/>
        <c:axPos val="l"/>
        <c:numFmt formatCode="0.0%" sourceLinked="1"/>
        <c:majorTickMark val="none"/>
        <c:minorTickMark val="none"/>
        <c:tickLblPos val="nextTo"/>
        <c:crossAx val="97564160"/>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VE"/>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lineChart>
        <c:grouping val="standard"/>
        <c:varyColors val="0"/>
        <c:ser>
          <c:idx val="0"/>
          <c:order val="0"/>
          <c:spPr>
            <a:ln>
              <a:solidFill>
                <a:schemeClr val="accent2">
                  <a:shade val="95000"/>
                  <a:satMod val="105000"/>
                </a:schemeClr>
              </a:solidFill>
            </a:ln>
          </c:spPr>
          <c:marker>
            <c:symbol val="circle"/>
            <c:size val="10"/>
            <c:spPr>
              <a:noFill/>
              <a:ln w="25400">
                <a:solidFill>
                  <a:schemeClr val="accent3">
                    <a:lumMod val="75000"/>
                  </a:schemeClr>
                </a:solidFill>
              </a:ln>
            </c:spPr>
          </c:marker>
          <c:dLbls>
            <c:dLbl>
              <c:idx val="0"/>
              <c:layout>
                <c:manualLayout>
                  <c:x val="-8.6772486772486793E-2"/>
                  <c:y val="-0.13193401221688184"/>
                </c:manualLayout>
              </c:layout>
              <c:dLblPos val="r"/>
              <c:showLegendKey val="0"/>
              <c:showVal val="1"/>
              <c:showCatName val="0"/>
              <c:showSerName val="0"/>
              <c:showPercent val="0"/>
              <c:showBubbleSize val="0"/>
            </c:dLbl>
            <c:dLbl>
              <c:idx val="1"/>
              <c:layout>
                <c:manualLayout>
                  <c:x val="-8.253968253968258E-2"/>
                  <c:y val="-0.103948009625422"/>
                </c:manualLayout>
              </c:layout>
              <c:dLblPos val="r"/>
              <c:showLegendKey val="0"/>
              <c:showVal val="1"/>
              <c:showCatName val="0"/>
              <c:showSerName val="0"/>
              <c:showPercent val="0"/>
              <c:showBubbleSize val="0"/>
            </c:dLbl>
            <c:dLbl>
              <c:idx val="2"/>
              <c:layout>
                <c:manualLayout>
                  <c:x val="1.6931216931216932E-2"/>
                  <c:y val="-3.5982003331876851E-2"/>
                </c:manualLayout>
              </c:layout>
              <c:dLblPos val="r"/>
              <c:showLegendKey val="0"/>
              <c:showVal val="1"/>
              <c:showCatName val="0"/>
              <c:showSerName val="0"/>
              <c:showPercent val="0"/>
              <c:showBubbleSize val="0"/>
            </c:dLbl>
            <c:dLbl>
              <c:idx val="3"/>
              <c:layout>
                <c:manualLayout>
                  <c:x val="2.1164021164021165E-3"/>
                  <c:y val="-4.7982145944331832E-2"/>
                </c:manualLayout>
              </c:layout>
              <c:dLblPos val="r"/>
              <c:showLegendKey val="0"/>
              <c:showVal val="1"/>
              <c:showCatName val="0"/>
              <c:showSerName val="0"/>
              <c:showPercent val="0"/>
              <c:showBubbleSize val="0"/>
            </c:dLbl>
            <c:numFmt formatCode="#,##0" sourceLinked="0"/>
            <c:txPr>
              <a:bodyPr/>
              <a:lstStyle/>
              <a:p>
                <a:pPr>
                  <a:defRPr lang="es-VE" b="1"/>
                </a:pPr>
                <a:endParaRPr lang="es-VE"/>
              </a:p>
            </c:txPr>
            <c:showLegendKey val="0"/>
            <c:showVal val="1"/>
            <c:showCatName val="0"/>
            <c:showSerName val="0"/>
            <c:showPercent val="0"/>
            <c:showBubbleSize val="0"/>
            <c:showLeaderLines val="0"/>
          </c:dLbls>
          <c:cat>
            <c:strRef>
              <c:f>Hoja10!$A$5:$A$8</c:f>
              <c:strCache>
                <c:ptCount val="4"/>
                <c:pt idx="0">
                  <c:v>12 a 14</c:v>
                </c:pt>
                <c:pt idx="1">
                  <c:v>15 a 17</c:v>
                </c:pt>
                <c:pt idx="2">
                  <c:v>18 a 19</c:v>
                </c:pt>
                <c:pt idx="3">
                  <c:v>20 a 49</c:v>
                </c:pt>
              </c:strCache>
            </c:strRef>
          </c:cat>
          <c:val>
            <c:numRef>
              <c:f>Hoja10!$D$17:$D$20</c:f>
              <c:numCache>
                <c:formatCode>General</c:formatCode>
                <c:ptCount val="4"/>
                <c:pt idx="0">
                  <c:v>272</c:v>
                </c:pt>
                <c:pt idx="1">
                  <c:v>1620</c:v>
                </c:pt>
                <c:pt idx="2">
                  <c:v>1678</c:v>
                </c:pt>
                <c:pt idx="3">
                  <c:v>8931</c:v>
                </c:pt>
              </c:numCache>
            </c:numRef>
          </c:val>
          <c:smooth val="1"/>
        </c:ser>
        <c:dLbls>
          <c:showLegendKey val="0"/>
          <c:showVal val="0"/>
          <c:showCatName val="0"/>
          <c:showSerName val="0"/>
          <c:showPercent val="0"/>
          <c:showBubbleSize val="0"/>
        </c:dLbls>
        <c:marker val="1"/>
        <c:smooth val="0"/>
        <c:axId val="101250944"/>
        <c:axId val="96681984"/>
      </c:lineChart>
      <c:catAx>
        <c:axId val="101250944"/>
        <c:scaling>
          <c:orientation val="minMax"/>
        </c:scaling>
        <c:delete val="0"/>
        <c:axPos val="b"/>
        <c:title>
          <c:tx>
            <c:rich>
              <a:bodyPr/>
              <a:lstStyle/>
              <a:p>
                <a:pPr>
                  <a:defRPr lang="es-VE"/>
                </a:pPr>
                <a:r>
                  <a:rPr lang="es-VE"/>
                  <a:t>Grupos de Edad</a:t>
                </a:r>
              </a:p>
            </c:rich>
          </c:tx>
          <c:overlay val="0"/>
        </c:title>
        <c:numFmt formatCode="General" sourceLinked="1"/>
        <c:majorTickMark val="none"/>
        <c:minorTickMark val="none"/>
        <c:tickLblPos val="nextTo"/>
        <c:txPr>
          <a:bodyPr/>
          <a:lstStyle/>
          <a:p>
            <a:pPr>
              <a:defRPr lang="es-VE" b="1"/>
            </a:pPr>
            <a:endParaRPr lang="es-VE"/>
          </a:p>
        </c:txPr>
        <c:crossAx val="96681984"/>
        <c:crosses val="autoZero"/>
        <c:auto val="1"/>
        <c:lblAlgn val="ctr"/>
        <c:lblOffset val="100"/>
        <c:noMultiLvlLbl val="0"/>
      </c:catAx>
      <c:valAx>
        <c:axId val="96681984"/>
        <c:scaling>
          <c:orientation val="minMax"/>
        </c:scaling>
        <c:delete val="1"/>
        <c:axPos val="l"/>
        <c:numFmt formatCode="General" sourceLinked="1"/>
        <c:majorTickMark val="out"/>
        <c:minorTickMark val="none"/>
        <c:tickLblPos val="nextTo"/>
        <c:crossAx val="101250944"/>
        <c:crosses val="autoZero"/>
        <c:crossBetween val="between"/>
      </c:valAx>
    </c:plotArea>
    <c:plotVisOnly val="1"/>
    <c:dispBlanksAs val="gap"/>
    <c:showDLblsOverMax val="0"/>
  </c:chart>
  <c:txPr>
    <a:bodyPr/>
    <a:lstStyle/>
    <a:p>
      <a:pPr>
        <a:defRPr sz="1800"/>
      </a:pPr>
      <a:endParaRPr lang="es-V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VE"/>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0"/>
          <c:order val="0"/>
          <c:invertIfNegative val="0"/>
          <c:dLbls>
            <c:dLbl>
              <c:idx val="0"/>
              <c:layout>
                <c:manualLayout>
                  <c:x val="1.4120019802867912E-3"/>
                  <c:y val="-7.623860506727323E-2"/>
                </c:manualLayout>
              </c:layout>
              <c:showLegendKey val="0"/>
              <c:showVal val="1"/>
              <c:showCatName val="0"/>
              <c:showSerName val="0"/>
              <c:showPercent val="0"/>
              <c:showBubbleSize val="0"/>
            </c:dLbl>
            <c:dLbl>
              <c:idx val="1"/>
              <c:layout>
                <c:manualLayout>
                  <c:x val="-2.090532825787389E-3"/>
                  <c:y val="-6.3723426441896353E-2"/>
                </c:manualLayout>
              </c:layout>
              <c:showLegendKey val="0"/>
              <c:showVal val="1"/>
              <c:showCatName val="0"/>
              <c:showSerName val="0"/>
              <c:showPercent val="0"/>
              <c:showBubbleSize val="0"/>
            </c:dLbl>
            <c:dLbl>
              <c:idx val="2"/>
              <c:layout>
                <c:manualLayout>
                  <c:x val="-1.6339558762476689E-3"/>
                  <c:y val="-3.2887914988003308E-2"/>
                </c:manualLayout>
              </c:layout>
              <c:showLegendKey val="0"/>
              <c:showVal val="1"/>
              <c:showCatName val="0"/>
              <c:showSerName val="0"/>
              <c:showPercent val="0"/>
              <c:showBubbleSize val="0"/>
            </c:dLbl>
            <c:dLbl>
              <c:idx val="3"/>
              <c:layout>
                <c:manualLayout>
                  <c:x val="2.1164021164021165E-3"/>
                  <c:y val="-4.7982145944331832E-2"/>
                </c:manualLayout>
              </c:layout>
              <c:showLegendKey val="0"/>
              <c:showVal val="1"/>
              <c:showCatName val="0"/>
              <c:showSerName val="0"/>
              <c:showPercent val="0"/>
              <c:showBubbleSize val="0"/>
            </c:dLbl>
            <c:numFmt formatCode="#,##0" sourceLinked="0"/>
            <c:txPr>
              <a:bodyPr/>
              <a:lstStyle/>
              <a:p>
                <a:pPr>
                  <a:defRPr lang="es-VE" b="1"/>
                </a:pPr>
                <a:endParaRPr lang="es-VE"/>
              </a:p>
            </c:txPr>
            <c:showLegendKey val="0"/>
            <c:showVal val="1"/>
            <c:showCatName val="0"/>
            <c:showSerName val="0"/>
            <c:showPercent val="0"/>
            <c:showBubbleSize val="0"/>
            <c:showLeaderLines val="0"/>
          </c:dLbls>
          <c:cat>
            <c:strRef>
              <c:f>Hoja10!$A$5:$A$8</c:f>
              <c:strCache>
                <c:ptCount val="4"/>
                <c:pt idx="0">
                  <c:v>12 a 14</c:v>
                </c:pt>
                <c:pt idx="1">
                  <c:v>15 a 17</c:v>
                </c:pt>
                <c:pt idx="2">
                  <c:v>18 a 19</c:v>
                </c:pt>
                <c:pt idx="3">
                  <c:v>20 a 49</c:v>
                </c:pt>
              </c:strCache>
            </c:strRef>
          </c:cat>
          <c:val>
            <c:numRef>
              <c:f>Hoja10!$D$17:$D$20</c:f>
              <c:numCache>
                <c:formatCode>General</c:formatCode>
                <c:ptCount val="4"/>
                <c:pt idx="0">
                  <c:v>191</c:v>
                </c:pt>
                <c:pt idx="1">
                  <c:v>2396</c:v>
                </c:pt>
                <c:pt idx="2">
                  <c:v>3347</c:v>
                </c:pt>
                <c:pt idx="3">
                  <c:v>22146</c:v>
                </c:pt>
              </c:numCache>
            </c:numRef>
          </c:val>
        </c:ser>
        <c:dLbls>
          <c:showLegendKey val="0"/>
          <c:showVal val="0"/>
          <c:showCatName val="0"/>
          <c:showSerName val="0"/>
          <c:showPercent val="0"/>
          <c:showBubbleSize val="0"/>
        </c:dLbls>
        <c:gapWidth val="150"/>
        <c:axId val="96724864"/>
        <c:axId val="96739328"/>
      </c:barChart>
      <c:catAx>
        <c:axId val="96724864"/>
        <c:scaling>
          <c:orientation val="minMax"/>
        </c:scaling>
        <c:delete val="0"/>
        <c:axPos val="b"/>
        <c:title>
          <c:tx>
            <c:rich>
              <a:bodyPr/>
              <a:lstStyle/>
              <a:p>
                <a:pPr>
                  <a:defRPr lang="es-VE"/>
                </a:pPr>
                <a:r>
                  <a:rPr lang="es-VE"/>
                  <a:t>Grupos de Edad</a:t>
                </a:r>
              </a:p>
            </c:rich>
          </c:tx>
          <c:overlay val="0"/>
        </c:title>
        <c:numFmt formatCode="General" sourceLinked="1"/>
        <c:majorTickMark val="none"/>
        <c:minorTickMark val="none"/>
        <c:tickLblPos val="nextTo"/>
        <c:txPr>
          <a:bodyPr/>
          <a:lstStyle/>
          <a:p>
            <a:pPr>
              <a:defRPr lang="es-VE" b="1"/>
            </a:pPr>
            <a:endParaRPr lang="es-VE"/>
          </a:p>
        </c:txPr>
        <c:crossAx val="96739328"/>
        <c:crosses val="autoZero"/>
        <c:auto val="1"/>
        <c:lblAlgn val="ctr"/>
        <c:lblOffset val="100"/>
        <c:noMultiLvlLbl val="0"/>
      </c:catAx>
      <c:valAx>
        <c:axId val="96739328"/>
        <c:scaling>
          <c:orientation val="minMax"/>
        </c:scaling>
        <c:delete val="1"/>
        <c:axPos val="l"/>
        <c:numFmt formatCode="General" sourceLinked="1"/>
        <c:majorTickMark val="out"/>
        <c:minorTickMark val="none"/>
        <c:tickLblPos val="nextTo"/>
        <c:crossAx val="96724864"/>
        <c:crosses val="autoZero"/>
        <c:crossBetween val="between"/>
      </c:valAx>
    </c:plotArea>
    <c:plotVisOnly val="1"/>
    <c:dispBlanksAs val="gap"/>
    <c:showDLblsOverMax val="0"/>
  </c:chart>
  <c:txPr>
    <a:bodyPr/>
    <a:lstStyle/>
    <a:p>
      <a:pPr>
        <a:defRPr sz="1800"/>
      </a:pPr>
      <a:endParaRPr lang="es-V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V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VE"/>
            </a:pPr>
            <a:r>
              <a:rPr lang="en-US" dirty="0" err="1"/>
              <a:t>Cáncer</a:t>
            </a:r>
            <a:endParaRPr lang="en-US" dirty="0"/>
          </a:p>
          <a:p>
            <a:pPr>
              <a:defRPr lang="es-VE"/>
            </a:pPr>
            <a:r>
              <a:rPr lang="en-US" sz="1400" dirty="0">
                <a:solidFill>
                  <a:srgbClr val="C00000"/>
                </a:solidFill>
              </a:rPr>
              <a:t>(</a:t>
            </a:r>
            <a:r>
              <a:rPr lang="en-US" sz="1400" dirty="0" err="1">
                <a:solidFill>
                  <a:srgbClr val="C00000"/>
                </a:solidFill>
              </a:rPr>
              <a:t>Casos</a:t>
            </a:r>
            <a:r>
              <a:rPr lang="en-US" sz="1400" dirty="0">
                <a:solidFill>
                  <a:srgbClr val="C00000"/>
                </a:solidFill>
              </a:rPr>
              <a:t>: 1.552)</a:t>
            </a:r>
          </a:p>
        </c:rich>
      </c:tx>
      <c:layout>
        <c:manualLayout>
          <c:xMode val="edge"/>
          <c:yMode val="edge"/>
          <c:x val="0.6449275362318847"/>
          <c:y val="0"/>
        </c:manualLayout>
      </c:layout>
      <c:overlay val="0"/>
    </c:title>
    <c:autoTitleDeleted val="0"/>
    <c:plotArea>
      <c:layout>
        <c:manualLayout>
          <c:layoutTarget val="inner"/>
          <c:xMode val="edge"/>
          <c:yMode val="edge"/>
          <c:x val="0.24862848665655923"/>
          <c:y val="0.26397624346748189"/>
          <c:w val="0.5275880732299767"/>
          <c:h val="0.71229935836937108"/>
        </c:manualLayout>
      </c:layout>
      <c:doughnutChart>
        <c:varyColors val="1"/>
        <c:ser>
          <c:idx val="0"/>
          <c:order val="0"/>
          <c:tx>
            <c:strRef>
              <c:f>'[Gráfico en Microsoft PowerPoint]Hoja12'!$B$3</c:f>
              <c:strCache>
                <c:ptCount val="1"/>
                <c:pt idx="0">
                  <c:v>Cáncer</c:v>
                </c:pt>
              </c:strCache>
            </c:strRef>
          </c:tx>
          <c:dPt>
            <c:idx val="0"/>
            <c:bubble3D val="0"/>
            <c:spPr>
              <a:solidFill>
                <a:schemeClr val="accent6">
                  <a:lumMod val="75000"/>
                </a:schemeClr>
              </a:solidFill>
            </c:spPr>
          </c:dPt>
          <c:dPt>
            <c:idx val="1"/>
            <c:bubble3D val="0"/>
            <c:spPr>
              <a:solidFill>
                <a:srgbClr val="FFC000"/>
              </a:solidFill>
            </c:spPr>
          </c:dPt>
          <c:dPt>
            <c:idx val="2"/>
            <c:bubble3D val="0"/>
            <c:spPr>
              <a:solidFill>
                <a:schemeClr val="accent5">
                  <a:lumMod val="40000"/>
                  <a:lumOff val="60000"/>
                </a:schemeClr>
              </a:solidFill>
            </c:spPr>
          </c:dPt>
          <c:dPt>
            <c:idx val="3"/>
            <c:bubble3D val="0"/>
            <c:spPr>
              <a:solidFill>
                <a:schemeClr val="accent2">
                  <a:lumMod val="20000"/>
                  <a:lumOff val="80000"/>
                </a:schemeClr>
              </a:solidFill>
            </c:spPr>
          </c:dPt>
          <c:dLbls>
            <c:dLbl>
              <c:idx val="0"/>
              <c:layout>
                <c:manualLayout>
                  <c:x val="0.16977225672877841"/>
                  <c:y val="-5.5904973869927189E-3"/>
                </c:manualLayout>
              </c:layout>
              <c:showLegendKey val="0"/>
              <c:showVal val="0"/>
              <c:showCatName val="0"/>
              <c:showSerName val="0"/>
              <c:showPercent val="1"/>
              <c:showBubbleSize val="0"/>
            </c:dLbl>
            <c:dLbl>
              <c:idx val="1"/>
              <c:layout>
                <c:manualLayout>
                  <c:x val="-0.14078674948240177"/>
                  <c:y val="5.5904973869927189E-3"/>
                </c:manualLayout>
              </c:layout>
              <c:showLegendKey val="0"/>
              <c:showVal val="0"/>
              <c:showCatName val="0"/>
              <c:showSerName val="0"/>
              <c:showPercent val="1"/>
              <c:showBubbleSize val="0"/>
            </c:dLbl>
            <c:dLbl>
              <c:idx val="2"/>
              <c:layout>
                <c:manualLayout>
                  <c:x val="-0.14492753623188409"/>
                  <c:y val="-7.8266963417898072E-2"/>
                </c:manualLayout>
              </c:layout>
              <c:showLegendKey val="0"/>
              <c:showVal val="0"/>
              <c:showCatName val="0"/>
              <c:showSerName val="0"/>
              <c:showPercent val="1"/>
              <c:showBubbleSize val="0"/>
            </c:dLbl>
            <c:dLbl>
              <c:idx val="3"/>
              <c:layout>
                <c:manualLayout>
                  <c:x val="-1.2422360248447138E-2"/>
                  <c:y val="-0.16212442422278878"/>
                </c:manualLayout>
              </c:layout>
              <c:showLegendKey val="0"/>
              <c:showVal val="0"/>
              <c:showCatName val="0"/>
              <c:showSerName val="0"/>
              <c:showPercent val="1"/>
              <c:showBubbleSize val="0"/>
            </c:dLbl>
            <c:txPr>
              <a:bodyPr/>
              <a:lstStyle/>
              <a:p>
                <a:pPr>
                  <a:defRPr lang="es-VE" sz="1600" b="1"/>
                </a:pPr>
                <a:endParaRPr lang="es-VE"/>
              </a:p>
            </c:txPr>
            <c:showLegendKey val="0"/>
            <c:showVal val="0"/>
            <c:showCatName val="0"/>
            <c:showSerName val="0"/>
            <c:showPercent val="1"/>
            <c:showBubbleSize val="0"/>
            <c:showLeaderLines val="1"/>
          </c:dLbls>
          <c:cat>
            <c:strRef>
              <c:f>'[Gráfico en Microsoft PowerPoint]Hoja12'!$A$4:$A$7</c:f>
              <c:strCache>
                <c:ptCount val="4"/>
                <c:pt idx="0">
                  <c:v>Público</c:v>
                </c:pt>
                <c:pt idx="1">
                  <c:v>Privado</c:v>
                </c:pt>
                <c:pt idx="2">
                  <c:v>Ambos</c:v>
                </c:pt>
                <c:pt idx="3">
                  <c:v>Ninguno</c:v>
                </c:pt>
              </c:strCache>
            </c:strRef>
          </c:cat>
          <c:val>
            <c:numRef>
              <c:f>'[Gráfico en Microsoft PowerPoint]Hoja12'!$B$4:$B$7</c:f>
              <c:numCache>
                <c:formatCode>General</c:formatCode>
                <c:ptCount val="4"/>
                <c:pt idx="0">
                  <c:v>1136</c:v>
                </c:pt>
                <c:pt idx="1">
                  <c:v>111</c:v>
                </c:pt>
                <c:pt idx="2">
                  <c:v>232</c:v>
                </c:pt>
                <c:pt idx="3">
                  <c:v>73</c:v>
                </c:pt>
              </c:numCache>
            </c:numRef>
          </c:val>
        </c:ser>
        <c:dLbls>
          <c:showLegendKey val="0"/>
          <c:showVal val="0"/>
          <c:showCatName val="0"/>
          <c:showSerName val="0"/>
          <c:showPercent val="1"/>
          <c:showBubbleSize val="0"/>
          <c:showLeaderLines val="1"/>
        </c:dLbls>
        <c:firstSliceAng val="0"/>
        <c:holeSize val="50"/>
      </c:doughnutChart>
    </c:plotArea>
    <c:plotVisOnly val="1"/>
    <c:dispBlanksAs val="zero"/>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V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VE"/>
            </a:pPr>
            <a:r>
              <a:rPr lang="en-US" dirty="0" smtClean="0"/>
              <a:t>Diabetes</a:t>
            </a:r>
            <a:endParaRPr lang="en-US" dirty="0"/>
          </a:p>
          <a:p>
            <a:pPr>
              <a:defRPr lang="es-VE"/>
            </a:pPr>
            <a:r>
              <a:rPr lang="en-US" sz="1400" dirty="0">
                <a:solidFill>
                  <a:srgbClr val="C00000"/>
                </a:solidFill>
              </a:rPr>
              <a:t>(</a:t>
            </a:r>
            <a:r>
              <a:rPr lang="en-US" sz="1400" dirty="0" err="1">
                <a:solidFill>
                  <a:srgbClr val="C00000"/>
                </a:solidFill>
              </a:rPr>
              <a:t>Casos</a:t>
            </a:r>
            <a:r>
              <a:rPr lang="en-US" sz="1400" dirty="0">
                <a:solidFill>
                  <a:srgbClr val="C00000"/>
                </a:solidFill>
              </a:rPr>
              <a:t>: </a:t>
            </a:r>
            <a:r>
              <a:rPr lang="en-US" sz="1400" dirty="0" smtClean="0">
                <a:solidFill>
                  <a:srgbClr val="C00000"/>
                </a:solidFill>
              </a:rPr>
              <a:t>14.152</a:t>
            </a:r>
            <a:r>
              <a:rPr lang="en-US" sz="1200" dirty="0">
                <a:solidFill>
                  <a:srgbClr val="C00000"/>
                </a:solidFill>
              </a:rPr>
              <a:t>)</a:t>
            </a:r>
          </a:p>
        </c:rich>
      </c:tx>
      <c:layout>
        <c:manualLayout>
          <c:xMode val="edge"/>
          <c:yMode val="edge"/>
          <c:x val="0.54140786749482428"/>
          <c:y val="0"/>
        </c:manualLayout>
      </c:layout>
      <c:overlay val="0"/>
    </c:title>
    <c:autoTitleDeleted val="0"/>
    <c:plotArea>
      <c:layout>
        <c:manualLayout>
          <c:layoutTarget val="inner"/>
          <c:xMode val="edge"/>
          <c:yMode val="edge"/>
          <c:x val="0.24862848665655923"/>
          <c:y val="0.26397624346748189"/>
          <c:w val="0.5275880732299767"/>
          <c:h val="0.71229935836937108"/>
        </c:manualLayout>
      </c:layout>
      <c:doughnutChart>
        <c:varyColors val="1"/>
        <c:ser>
          <c:idx val="0"/>
          <c:order val="0"/>
          <c:tx>
            <c:strRef>
              <c:f>Hoja15!$C$2</c:f>
              <c:strCache>
                <c:ptCount val="1"/>
                <c:pt idx="0">
                  <c:v>Diabetes</c:v>
                </c:pt>
              </c:strCache>
            </c:strRef>
          </c:tx>
          <c:dPt>
            <c:idx val="0"/>
            <c:bubble3D val="0"/>
            <c:spPr>
              <a:solidFill>
                <a:schemeClr val="accent6">
                  <a:lumMod val="75000"/>
                </a:schemeClr>
              </a:solidFill>
            </c:spPr>
          </c:dPt>
          <c:dPt>
            <c:idx val="1"/>
            <c:bubble3D val="0"/>
            <c:spPr>
              <a:solidFill>
                <a:srgbClr val="FFC000"/>
              </a:solidFill>
            </c:spPr>
          </c:dPt>
          <c:dPt>
            <c:idx val="2"/>
            <c:bubble3D val="0"/>
            <c:spPr>
              <a:solidFill>
                <a:schemeClr val="accent5">
                  <a:lumMod val="40000"/>
                  <a:lumOff val="60000"/>
                </a:schemeClr>
              </a:solidFill>
            </c:spPr>
          </c:dPt>
          <c:dPt>
            <c:idx val="3"/>
            <c:bubble3D val="0"/>
            <c:spPr>
              <a:solidFill>
                <a:schemeClr val="accent2">
                  <a:lumMod val="20000"/>
                  <a:lumOff val="80000"/>
                </a:schemeClr>
              </a:solidFill>
            </c:spPr>
          </c:dPt>
          <c:dLbls>
            <c:dLbl>
              <c:idx val="0"/>
              <c:layout>
                <c:manualLayout>
                  <c:x val="0.17805383022774326"/>
                  <c:y val="5.5904973869926183E-3"/>
                </c:manualLayout>
              </c:layout>
              <c:showLegendKey val="0"/>
              <c:showVal val="0"/>
              <c:showCatName val="0"/>
              <c:showSerName val="0"/>
              <c:showPercent val="1"/>
              <c:showBubbleSize val="0"/>
            </c:dLbl>
            <c:dLbl>
              <c:idx val="1"/>
              <c:layout>
                <c:manualLayout>
                  <c:x val="-0.13664596273291926"/>
                  <c:y val="-1.118099477398554E-2"/>
                </c:manualLayout>
              </c:layout>
              <c:showLegendKey val="0"/>
              <c:showVal val="0"/>
              <c:showCatName val="0"/>
              <c:showSerName val="0"/>
              <c:showPercent val="1"/>
              <c:showBubbleSize val="0"/>
            </c:dLbl>
            <c:dLbl>
              <c:idx val="2"/>
              <c:layout>
                <c:manualLayout>
                  <c:x val="-0.12422360248447212"/>
                  <c:y val="-9.5038455578876274E-2"/>
                </c:manualLayout>
              </c:layout>
              <c:showLegendKey val="0"/>
              <c:showVal val="0"/>
              <c:showCatName val="0"/>
              <c:showSerName val="0"/>
              <c:showPercent val="1"/>
              <c:showBubbleSize val="0"/>
            </c:dLbl>
            <c:dLbl>
              <c:idx val="3"/>
              <c:layout>
                <c:manualLayout>
                  <c:x val="-7.0393374741200873E-2"/>
                  <c:y val="-0.13976243467481803"/>
                </c:manualLayout>
              </c:layout>
              <c:showLegendKey val="0"/>
              <c:showVal val="0"/>
              <c:showCatName val="0"/>
              <c:showSerName val="0"/>
              <c:showPercent val="1"/>
              <c:showBubbleSize val="0"/>
            </c:dLbl>
            <c:txPr>
              <a:bodyPr/>
              <a:lstStyle/>
              <a:p>
                <a:pPr>
                  <a:defRPr lang="es-VE" sz="1600" b="1"/>
                </a:pPr>
                <a:endParaRPr lang="es-VE"/>
              </a:p>
            </c:txPr>
            <c:showLegendKey val="0"/>
            <c:showVal val="0"/>
            <c:showCatName val="0"/>
            <c:showSerName val="0"/>
            <c:showPercent val="1"/>
            <c:showBubbleSize val="0"/>
            <c:showLeaderLines val="1"/>
          </c:dLbls>
          <c:cat>
            <c:strRef>
              <c:f>[1]Hoja12!$A$4:$A$7</c:f>
              <c:strCache>
                <c:ptCount val="4"/>
                <c:pt idx="0">
                  <c:v>Público</c:v>
                </c:pt>
                <c:pt idx="1">
                  <c:v>Privado</c:v>
                </c:pt>
                <c:pt idx="2">
                  <c:v>Ambos</c:v>
                </c:pt>
                <c:pt idx="3">
                  <c:v>Ninguno</c:v>
                </c:pt>
              </c:strCache>
            </c:strRef>
          </c:cat>
          <c:val>
            <c:numRef>
              <c:f>Hoja15!$C$3:$C$6</c:f>
              <c:numCache>
                <c:formatCode>General</c:formatCode>
                <c:ptCount val="4"/>
                <c:pt idx="0">
                  <c:v>10555</c:v>
                </c:pt>
                <c:pt idx="1">
                  <c:v>869</c:v>
                </c:pt>
                <c:pt idx="2">
                  <c:v>1800</c:v>
                </c:pt>
                <c:pt idx="3">
                  <c:v>928</c:v>
                </c:pt>
              </c:numCache>
            </c:numRef>
          </c:val>
        </c:ser>
        <c:dLbls>
          <c:showLegendKey val="0"/>
          <c:showVal val="0"/>
          <c:showCatName val="0"/>
          <c:showSerName val="0"/>
          <c:showPercent val="1"/>
          <c:showBubbleSize val="0"/>
          <c:showLeaderLines val="1"/>
        </c:dLbls>
        <c:firstSliceAng val="0"/>
        <c:holeSize val="50"/>
      </c:doughnutChart>
    </c:plotArea>
    <c:plotVisOnly val="1"/>
    <c:dispBlanksAs val="zero"/>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V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VE"/>
            </a:pPr>
            <a:r>
              <a:rPr lang="en-US" dirty="0" err="1" smtClean="0"/>
              <a:t>Enf.Renales</a:t>
            </a:r>
            <a:endParaRPr lang="en-US" dirty="0"/>
          </a:p>
          <a:p>
            <a:pPr>
              <a:defRPr lang="es-VE"/>
            </a:pPr>
            <a:r>
              <a:rPr lang="en-US" sz="1400" dirty="0">
                <a:solidFill>
                  <a:srgbClr val="C00000"/>
                </a:solidFill>
              </a:rPr>
              <a:t>(</a:t>
            </a:r>
            <a:r>
              <a:rPr lang="en-US" sz="1400" dirty="0" err="1">
                <a:solidFill>
                  <a:srgbClr val="C00000"/>
                </a:solidFill>
              </a:rPr>
              <a:t>Casos</a:t>
            </a:r>
            <a:r>
              <a:rPr lang="en-US" sz="1400" dirty="0">
                <a:solidFill>
                  <a:srgbClr val="C00000"/>
                </a:solidFill>
              </a:rPr>
              <a:t>: </a:t>
            </a:r>
            <a:r>
              <a:rPr lang="en-US" sz="1400" dirty="0" smtClean="0">
                <a:solidFill>
                  <a:srgbClr val="C00000"/>
                </a:solidFill>
              </a:rPr>
              <a:t>8.752</a:t>
            </a:r>
            <a:r>
              <a:rPr lang="en-US" sz="1400" dirty="0">
                <a:solidFill>
                  <a:srgbClr val="C00000"/>
                </a:solidFill>
              </a:rPr>
              <a:t>)</a:t>
            </a:r>
          </a:p>
        </c:rich>
      </c:tx>
      <c:layout>
        <c:manualLayout>
          <c:xMode val="edge"/>
          <c:yMode val="edge"/>
          <c:x val="0.54140786749482428"/>
          <c:y val="0"/>
        </c:manualLayout>
      </c:layout>
      <c:overlay val="0"/>
    </c:title>
    <c:autoTitleDeleted val="0"/>
    <c:plotArea>
      <c:layout>
        <c:manualLayout>
          <c:layoutTarget val="inner"/>
          <c:xMode val="edge"/>
          <c:yMode val="edge"/>
          <c:x val="0.24862848665655923"/>
          <c:y val="0.26397624346748189"/>
          <c:w val="0.5275880732299767"/>
          <c:h val="0.71229935836937108"/>
        </c:manualLayout>
      </c:layout>
      <c:doughnutChart>
        <c:varyColors val="1"/>
        <c:ser>
          <c:idx val="0"/>
          <c:order val="0"/>
          <c:tx>
            <c:strRef>
              <c:f>Hoja15!$D$2</c:f>
              <c:strCache>
                <c:ptCount val="1"/>
                <c:pt idx="0">
                  <c:v>Enf.Renales</c:v>
                </c:pt>
              </c:strCache>
            </c:strRef>
          </c:tx>
          <c:dPt>
            <c:idx val="0"/>
            <c:bubble3D val="0"/>
            <c:spPr>
              <a:solidFill>
                <a:schemeClr val="accent6">
                  <a:lumMod val="75000"/>
                </a:schemeClr>
              </a:solidFill>
            </c:spPr>
          </c:dPt>
          <c:dPt>
            <c:idx val="1"/>
            <c:bubble3D val="0"/>
            <c:spPr>
              <a:solidFill>
                <a:srgbClr val="FFC000"/>
              </a:solidFill>
            </c:spPr>
          </c:dPt>
          <c:dPt>
            <c:idx val="2"/>
            <c:bubble3D val="0"/>
            <c:spPr>
              <a:solidFill>
                <a:schemeClr val="accent5">
                  <a:lumMod val="40000"/>
                  <a:lumOff val="60000"/>
                </a:schemeClr>
              </a:solidFill>
            </c:spPr>
          </c:dPt>
          <c:dPt>
            <c:idx val="3"/>
            <c:bubble3D val="0"/>
            <c:spPr>
              <a:solidFill>
                <a:schemeClr val="accent2">
                  <a:lumMod val="20000"/>
                  <a:lumOff val="80000"/>
                </a:schemeClr>
              </a:solidFill>
            </c:spPr>
          </c:dPt>
          <c:dLbls>
            <c:dLbl>
              <c:idx val="0"/>
              <c:layout>
                <c:manualLayout>
                  <c:x val="0.17805383022774326"/>
                  <c:y val="5.5904973869926183E-3"/>
                </c:manualLayout>
              </c:layout>
              <c:showLegendKey val="0"/>
              <c:showVal val="0"/>
              <c:showCatName val="0"/>
              <c:showSerName val="0"/>
              <c:showPercent val="1"/>
              <c:showBubbleSize val="0"/>
            </c:dLbl>
            <c:dLbl>
              <c:idx val="1"/>
              <c:layout>
                <c:manualLayout>
                  <c:x val="-0.13664596273291926"/>
                  <c:y val="-1.118099477398554E-2"/>
                </c:manualLayout>
              </c:layout>
              <c:showLegendKey val="0"/>
              <c:showVal val="0"/>
              <c:showCatName val="0"/>
              <c:showSerName val="0"/>
              <c:showPercent val="1"/>
              <c:showBubbleSize val="0"/>
            </c:dLbl>
            <c:dLbl>
              <c:idx val="2"/>
              <c:layout>
                <c:manualLayout>
                  <c:x val="-0.12422360248447212"/>
                  <c:y val="-9.5038455578876274E-2"/>
                </c:manualLayout>
              </c:layout>
              <c:showLegendKey val="0"/>
              <c:showVal val="0"/>
              <c:showCatName val="0"/>
              <c:showSerName val="0"/>
              <c:showPercent val="1"/>
              <c:showBubbleSize val="0"/>
            </c:dLbl>
            <c:dLbl>
              <c:idx val="3"/>
              <c:layout>
                <c:manualLayout>
                  <c:x val="-7.0393374741200873E-2"/>
                  <c:y val="-0.13976243467481803"/>
                </c:manualLayout>
              </c:layout>
              <c:showLegendKey val="0"/>
              <c:showVal val="0"/>
              <c:showCatName val="0"/>
              <c:showSerName val="0"/>
              <c:showPercent val="1"/>
              <c:showBubbleSize val="0"/>
            </c:dLbl>
            <c:txPr>
              <a:bodyPr/>
              <a:lstStyle/>
              <a:p>
                <a:pPr>
                  <a:defRPr lang="es-VE" sz="1600" b="1"/>
                </a:pPr>
                <a:endParaRPr lang="es-VE"/>
              </a:p>
            </c:txPr>
            <c:showLegendKey val="0"/>
            <c:showVal val="0"/>
            <c:showCatName val="0"/>
            <c:showSerName val="0"/>
            <c:showPercent val="1"/>
            <c:showBubbleSize val="0"/>
            <c:showLeaderLines val="1"/>
          </c:dLbls>
          <c:cat>
            <c:strRef>
              <c:f>[1]Hoja12!$A$4:$A$7</c:f>
              <c:strCache>
                <c:ptCount val="4"/>
                <c:pt idx="0">
                  <c:v>Público</c:v>
                </c:pt>
                <c:pt idx="1">
                  <c:v>Privado</c:v>
                </c:pt>
                <c:pt idx="2">
                  <c:v>Ambos</c:v>
                </c:pt>
                <c:pt idx="3">
                  <c:v>Ninguno</c:v>
                </c:pt>
              </c:strCache>
            </c:strRef>
          </c:cat>
          <c:val>
            <c:numRef>
              <c:f>Hoja15!$D$3:$D$6</c:f>
              <c:numCache>
                <c:formatCode>General</c:formatCode>
                <c:ptCount val="4"/>
                <c:pt idx="0">
                  <c:v>6663</c:v>
                </c:pt>
                <c:pt idx="1">
                  <c:v>451</c:v>
                </c:pt>
                <c:pt idx="2">
                  <c:v>1105</c:v>
                </c:pt>
                <c:pt idx="3">
                  <c:v>546</c:v>
                </c:pt>
              </c:numCache>
            </c:numRef>
          </c:val>
        </c:ser>
        <c:dLbls>
          <c:showLegendKey val="0"/>
          <c:showVal val="0"/>
          <c:showCatName val="0"/>
          <c:showSerName val="0"/>
          <c:showPercent val="1"/>
          <c:showBubbleSize val="0"/>
          <c:showLeaderLines val="1"/>
        </c:dLbls>
        <c:firstSliceAng val="0"/>
        <c:holeSize val="50"/>
      </c:doughnutChart>
    </c:plotArea>
    <c:plotVisOnly val="1"/>
    <c:dispBlanksAs val="zero"/>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V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VE"/>
            </a:pPr>
            <a:r>
              <a:rPr lang="en-US" dirty="0" err="1" smtClean="0"/>
              <a:t>Cardíacas</a:t>
            </a:r>
            <a:endParaRPr lang="en-US" dirty="0"/>
          </a:p>
          <a:p>
            <a:pPr>
              <a:defRPr lang="es-VE"/>
            </a:pPr>
            <a:r>
              <a:rPr lang="en-US" sz="1400" dirty="0">
                <a:solidFill>
                  <a:srgbClr val="C00000"/>
                </a:solidFill>
              </a:rPr>
              <a:t>(</a:t>
            </a:r>
            <a:r>
              <a:rPr lang="en-US" sz="1400" dirty="0" err="1" smtClean="0">
                <a:solidFill>
                  <a:srgbClr val="C00000"/>
                </a:solidFill>
              </a:rPr>
              <a:t>Casos</a:t>
            </a:r>
            <a:r>
              <a:rPr lang="en-US" sz="1400" dirty="0" smtClean="0">
                <a:solidFill>
                  <a:srgbClr val="C00000"/>
                </a:solidFill>
              </a:rPr>
              <a:t> 18.008)</a:t>
            </a:r>
            <a:endParaRPr lang="en-US" sz="1400" dirty="0">
              <a:solidFill>
                <a:srgbClr val="C00000"/>
              </a:solidFill>
            </a:endParaRPr>
          </a:p>
        </c:rich>
      </c:tx>
      <c:layout>
        <c:manualLayout>
          <c:xMode val="edge"/>
          <c:yMode val="edge"/>
          <c:x val="0.54140786749482428"/>
          <c:y val="0"/>
        </c:manualLayout>
      </c:layout>
      <c:overlay val="0"/>
    </c:title>
    <c:autoTitleDeleted val="0"/>
    <c:plotArea>
      <c:layout>
        <c:manualLayout>
          <c:layoutTarget val="inner"/>
          <c:xMode val="edge"/>
          <c:yMode val="edge"/>
          <c:x val="0.24862848665655923"/>
          <c:y val="0.26397624346748189"/>
          <c:w val="0.5275880732299767"/>
          <c:h val="0.71229935836937108"/>
        </c:manualLayout>
      </c:layout>
      <c:doughnutChart>
        <c:varyColors val="1"/>
        <c:ser>
          <c:idx val="0"/>
          <c:order val="0"/>
          <c:tx>
            <c:strRef>
              <c:f>Hoja15!$E$2</c:f>
              <c:strCache>
                <c:ptCount val="1"/>
                <c:pt idx="0">
                  <c:v>Cardíacas</c:v>
                </c:pt>
              </c:strCache>
            </c:strRef>
          </c:tx>
          <c:dPt>
            <c:idx val="0"/>
            <c:bubble3D val="0"/>
            <c:spPr>
              <a:solidFill>
                <a:schemeClr val="accent6">
                  <a:lumMod val="75000"/>
                </a:schemeClr>
              </a:solidFill>
            </c:spPr>
          </c:dPt>
          <c:dPt>
            <c:idx val="1"/>
            <c:bubble3D val="0"/>
            <c:spPr>
              <a:solidFill>
                <a:srgbClr val="FFC000"/>
              </a:solidFill>
            </c:spPr>
          </c:dPt>
          <c:dPt>
            <c:idx val="2"/>
            <c:bubble3D val="0"/>
            <c:spPr>
              <a:solidFill>
                <a:schemeClr val="accent5">
                  <a:lumMod val="40000"/>
                  <a:lumOff val="60000"/>
                </a:schemeClr>
              </a:solidFill>
            </c:spPr>
          </c:dPt>
          <c:dPt>
            <c:idx val="3"/>
            <c:bubble3D val="0"/>
            <c:spPr>
              <a:solidFill>
                <a:schemeClr val="accent2">
                  <a:lumMod val="20000"/>
                  <a:lumOff val="80000"/>
                </a:schemeClr>
              </a:solidFill>
            </c:spPr>
          </c:dPt>
          <c:dLbls>
            <c:dLbl>
              <c:idx val="0"/>
              <c:layout>
                <c:manualLayout>
                  <c:x val="0.17805383022774326"/>
                  <c:y val="5.5904973869926183E-3"/>
                </c:manualLayout>
              </c:layout>
              <c:showLegendKey val="0"/>
              <c:showVal val="0"/>
              <c:showCatName val="0"/>
              <c:showSerName val="0"/>
              <c:showPercent val="1"/>
              <c:showBubbleSize val="0"/>
            </c:dLbl>
            <c:dLbl>
              <c:idx val="1"/>
              <c:layout>
                <c:manualLayout>
                  <c:x val="-0.13664596273291926"/>
                  <c:y val="-1.118099477398554E-2"/>
                </c:manualLayout>
              </c:layout>
              <c:showLegendKey val="0"/>
              <c:showVal val="0"/>
              <c:showCatName val="0"/>
              <c:showSerName val="0"/>
              <c:showPercent val="1"/>
              <c:showBubbleSize val="0"/>
            </c:dLbl>
            <c:dLbl>
              <c:idx val="2"/>
              <c:layout>
                <c:manualLayout>
                  <c:x val="-0.12422360248447212"/>
                  <c:y val="-9.5038455578876274E-2"/>
                </c:manualLayout>
              </c:layout>
              <c:showLegendKey val="0"/>
              <c:showVal val="0"/>
              <c:showCatName val="0"/>
              <c:showSerName val="0"/>
              <c:showPercent val="1"/>
              <c:showBubbleSize val="0"/>
            </c:dLbl>
            <c:dLbl>
              <c:idx val="3"/>
              <c:layout>
                <c:manualLayout>
                  <c:x val="-7.0393374741200873E-2"/>
                  <c:y val="-0.13976243467481803"/>
                </c:manualLayout>
              </c:layout>
              <c:showLegendKey val="0"/>
              <c:showVal val="0"/>
              <c:showCatName val="0"/>
              <c:showSerName val="0"/>
              <c:showPercent val="1"/>
              <c:showBubbleSize val="0"/>
            </c:dLbl>
            <c:txPr>
              <a:bodyPr/>
              <a:lstStyle/>
              <a:p>
                <a:pPr>
                  <a:defRPr lang="es-VE" sz="1600" b="1"/>
                </a:pPr>
                <a:endParaRPr lang="es-VE"/>
              </a:p>
            </c:txPr>
            <c:showLegendKey val="0"/>
            <c:showVal val="0"/>
            <c:showCatName val="0"/>
            <c:showSerName val="0"/>
            <c:showPercent val="1"/>
            <c:showBubbleSize val="0"/>
            <c:showLeaderLines val="1"/>
          </c:dLbls>
          <c:cat>
            <c:strRef>
              <c:f>[1]Hoja12!$A$4:$A$7</c:f>
              <c:strCache>
                <c:ptCount val="4"/>
                <c:pt idx="0">
                  <c:v>Público</c:v>
                </c:pt>
                <c:pt idx="1">
                  <c:v>Privado</c:v>
                </c:pt>
                <c:pt idx="2">
                  <c:v>Ambos</c:v>
                </c:pt>
                <c:pt idx="3">
                  <c:v>Ninguno</c:v>
                </c:pt>
              </c:strCache>
            </c:strRef>
          </c:cat>
          <c:val>
            <c:numRef>
              <c:f>Hoja15!$E$3:$E$6</c:f>
              <c:numCache>
                <c:formatCode>General</c:formatCode>
                <c:ptCount val="4"/>
                <c:pt idx="0">
                  <c:v>13353</c:v>
                </c:pt>
                <c:pt idx="1">
                  <c:v>1038</c:v>
                </c:pt>
                <c:pt idx="2">
                  <c:v>2387</c:v>
                </c:pt>
                <c:pt idx="3">
                  <c:v>1230</c:v>
                </c:pt>
              </c:numCache>
            </c:numRef>
          </c:val>
        </c:ser>
        <c:dLbls>
          <c:showLegendKey val="0"/>
          <c:showVal val="0"/>
          <c:showCatName val="0"/>
          <c:showSerName val="0"/>
          <c:showPercent val="1"/>
          <c:showBubbleSize val="0"/>
          <c:showLeaderLines val="1"/>
        </c:dLbls>
        <c:firstSliceAng val="0"/>
        <c:holeSize val="50"/>
      </c:doughnutChart>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V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es-ES"/>
            </a:pPr>
            <a:r>
              <a:rPr lang="es-VE" sz="2400" b="0" dirty="0" smtClean="0">
                <a:latin typeface="Arial Narrow" pitchFamily="34" charset="0"/>
              </a:rPr>
              <a:t>Hogares en pobreza extrema por métodos de medición,</a:t>
            </a:r>
          </a:p>
          <a:p>
            <a:pPr>
              <a:defRPr lang="es-ES"/>
            </a:pPr>
            <a:r>
              <a:rPr lang="es-VE" sz="2400" b="0" dirty="0" smtClean="0">
                <a:latin typeface="Arial Narrow" pitchFamily="34" charset="0"/>
              </a:rPr>
              <a:t>1999-2013</a:t>
            </a:r>
            <a:endParaRPr lang="es-VE" sz="2400" b="0" dirty="0">
              <a:latin typeface="Arial Narrow" pitchFamily="34" charset="0"/>
            </a:endParaRPr>
          </a:p>
        </c:rich>
      </c:tx>
      <c:layout/>
      <c:overlay val="0"/>
    </c:title>
    <c:autoTitleDeleted val="0"/>
    <c:plotArea>
      <c:layout/>
      <c:lineChart>
        <c:grouping val="standard"/>
        <c:varyColors val="0"/>
        <c:ser>
          <c:idx val="0"/>
          <c:order val="0"/>
          <c:spPr>
            <a:ln w="22225">
              <a:solidFill>
                <a:srgbClr val="00B050"/>
              </a:solidFill>
            </a:ln>
          </c:spPr>
          <c:marker>
            <c:symbol val="circle"/>
            <c:size val="4"/>
            <c:spPr>
              <a:solidFill>
                <a:srgbClr val="FF0000"/>
              </a:solidFill>
            </c:spPr>
          </c:marker>
          <c:dLbls>
            <c:dLbl>
              <c:idx val="2"/>
              <c:layout>
                <c:manualLayout>
                  <c:x val="-1.5770498939301304E-2"/>
                  <c:y val="1.1851768899838694E-2"/>
                </c:manualLayout>
              </c:layout>
              <c:dLblPos val="t"/>
              <c:showLegendKey val="0"/>
              <c:showVal val="1"/>
              <c:showCatName val="0"/>
              <c:showSerName val="0"/>
              <c:showPercent val="0"/>
              <c:showBubbleSize val="0"/>
            </c:dLbl>
            <c:dLbl>
              <c:idx val="3"/>
              <c:layout>
                <c:manualLayout>
                  <c:x val="-2.15052258263203E-2"/>
                  <c:y val="1.9752948166397589E-2"/>
                </c:manualLayout>
              </c:layout>
              <c:dLblPos val="t"/>
              <c:showLegendKey val="0"/>
              <c:showVal val="1"/>
              <c:showCatName val="0"/>
              <c:showSerName val="0"/>
              <c:showPercent val="0"/>
              <c:showBubbleSize val="0"/>
            </c:dLbl>
            <c:dLbl>
              <c:idx val="4"/>
              <c:layout>
                <c:manualLayout>
                  <c:x val="-4.3010451652640593E-3"/>
                  <c:y val="9.8764740831988797E-3"/>
                </c:manualLayout>
              </c:layout>
              <c:dLblPos val="t"/>
              <c:showLegendKey val="0"/>
              <c:showVal val="1"/>
              <c:showCatName val="0"/>
              <c:showSerName val="0"/>
              <c:showPercent val="0"/>
              <c:showBubbleSize val="0"/>
            </c:dLbl>
            <c:dLbl>
              <c:idx val="5"/>
              <c:layout>
                <c:manualLayout>
                  <c:x val="1.2903135495792117E-2"/>
                  <c:y val="9.8764740831988745E-3"/>
                </c:manualLayout>
              </c:layout>
              <c:dLblPos val="t"/>
              <c:showLegendKey val="0"/>
              <c:showVal val="1"/>
              <c:showCatName val="0"/>
              <c:showSerName val="0"/>
              <c:showPercent val="0"/>
              <c:showBubbleSize val="0"/>
            </c:dLbl>
            <c:dLbl>
              <c:idx val="6"/>
              <c:layout>
                <c:manualLayout>
                  <c:x val="1.4336817217546587E-2"/>
                  <c:y val="1.9752948166397643E-3"/>
                </c:manualLayout>
              </c:layout>
              <c:dLblPos val="t"/>
              <c:showLegendKey val="0"/>
              <c:showVal val="1"/>
              <c:showCatName val="0"/>
              <c:showSerName val="0"/>
              <c:showPercent val="0"/>
              <c:showBubbleSize val="0"/>
            </c:dLbl>
            <c:dLbl>
              <c:idx val="7"/>
              <c:layout>
                <c:manualLayout>
                  <c:x val="1.146945377403745E-2"/>
                  <c:y val="1.1851768899838694E-2"/>
                </c:manualLayout>
              </c:layout>
              <c:dLblPos val="t"/>
              <c:showLegendKey val="0"/>
              <c:showVal val="1"/>
              <c:showCatName val="0"/>
              <c:showSerName val="0"/>
              <c:showPercent val="0"/>
              <c:showBubbleSize val="0"/>
            </c:dLbl>
            <c:dLbl>
              <c:idx val="8"/>
              <c:layout>
                <c:manualLayout>
                  <c:x val="-1.4336817217546641E-3"/>
                  <c:y val="-7.9011792665590434E-3"/>
                </c:manualLayout>
              </c:layout>
              <c:dLblPos val="t"/>
              <c:showLegendKey val="0"/>
              <c:showVal val="1"/>
              <c:showCatName val="0"/>
              <c:showSerName val="0"/>
              <c:showPercent val="0"/>
              <c:showBubbleSize val="0"/>
            </c:dLbl>
            <c:dLbl>
              <c:idx val="9"/>
              <c:layout>
                <c:manualLayout>
                  <c:x val="7.1684086087733584E-3"/>
                  <c:y val="-1.7777653349757987E-2"/>
                </c:manualLayout>
              </c:layout>
              <c:dLblPos val="t"/>
              <c:showLegendKey val="0"/>
              <c:showVal val="1"/>
              <c:showCatName val="0"/>
              <c:showSerName val="0"/>
              <c:showPercent val="0"/>
              <c:showBubbleSize val="0"/>
            </c:dLbl>
            <c:dLbl>
              <c:idx val="10"/>
              <c:layout>
                <c:manualLayout>
                  <c:x val="8.6020903305281185E-3"/>
                  <c:y val="-9.8764740831988745E-3"/>
                </c:manualLayout>
              </c:layout>
              <c:dLblPos val="t"/>
              <c:showLegendKey val="0"/>
              <c:showVal val="1"/>
              <c:showCatName val="0"/>
              <c:showSerName val="0"/>
              <c:showPercent val="0"/>
              <c:showBubbleSize val="0"/>
            </c:dLbl>
            <c:dLbl>
              <c:idx val="11"/>
              <c:layout>
                <c:manualLayout>
                  <c:x val="1.0035659163958205E-2"/>
                  <c:y val="-1.9752948166397589E-2"/>
                </c:manualLayout>
              </c:layout>
              <c:dLblPos val="t"/>
              <c:showLegendKey val="0"/>
              <c:showVal val="1"/>
              <c:showCatName val="0"/>
              <c:showSerName val="0"/>
              <c:showPercent val="0"/>
              <c:showBubbleSize val="0"/>
            </c:dLbl>
            <c:txPr>
              <a:bodyPr/>
              <a:lstStyle/>
              <a:p>
                <a:pPr>
                  <a:defRPr lang="es-ES" sz="1600">
                    <a:latin typeface="Arial Narrow" pitchFamily="34" charset="0"/>
                  </a:defRPr>
                </a:pPr>
                <a:endParaRPr lang="es-VE"/>
              </a:p>
            </c:txPr>
            <c:dLblPos val="t"/>
            <c:showLegendKey val="0"/>
            <c:showVal val="1"/>
            <c:showCatName val="0"/>
            <c:showSerName val="0"/>
            <c:showPercent val="0"/>
            <c:showBubbleSize val="0"/>
            <c:showLeaderLines val="0"/>
          </c:dLbls>
          <c:cat>
            <c:numRef>
              <c:f>Hoja10!$C$4:$C$18</c:f>
              <c:numCache>
                <c:formatCode>General</c:formatCode>
                <c:ptCount val="15"/>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numCache>
            </c:numRef>
          </c:cat>
          <c:val>
            <c:numRef>
              <c:f>Hoja10!$D$4:$D$18</c:f>
              <c:numCache>
                <c:formatCode>0.0</c:formatCode>
                <c:ptCount val="15"/>
                <c:pt idx="0">
                  <c:v>16.899999999999999</c:v>
                </c:pt>
                <c:pt idx="1">
                  <c:v>14.9</c:v>
                </c:pt>
                <c:pt idx="2">
                  <c:v>14</c:v>
                </c:pt>
                <c:pt idx="3">
                  <c:v>21</c:v>
                </c:pt>
                <c:pt idx="4">
                  <c:v>25</c:v>
                </c:pt>
                <c:pt idx="5">
                  <c:v>18.600000000000001</c:v>
                </c:pt>
                <c:pt idx="6">
                  <c:v>15.3</c:v>
                </c:pt>
                <c:pt idx="7">
                  <c:v>9.1</c:v>
                </c:pt>
                <c:pt idx="8">
                  <c:v>7.9</c:v>
                </c:pt>
                <c:pt idx="9">
                  <c:v>7.6</c:v>
                </c:pt>
                <c:pt idx="10">
                  <c:v>7.5</c:v>
                </c:pt>
                <c:pt idx="11">
                  <c:v>6.9</c:v>
                </c:pt>
                <c:pt idx="12">
                  <c:v>7</c:v>
                </c:pt>
                <c:pt idx="13">
                  <c:v>6</c:v>
                </c:pt>
                <c:pt idx="14">
                  <c:v>8.8000000000000007</c:v>
                </c:pt>
              </c:numCache>
            </c:numRef>
          </c:val>
          <c:smooth val="1"/>
        </c:ser>
        <c:ser>
          <c:idx val="1"/>
          <c:order val="1"/>
          <c:spPr>
            <a:ln w="22225">
              <a:solidFill>
                <a:schemeClr val="accent6">
                  <a:lumMod val="75000"/>
                </a:schemeClr>
              </a:solidFill>
            </a:ln>
          </c:spPr>
          <c:marker>
            <c:symbol val="circle"/>
            <c:size val="4"/>
            <c:spPr>
              <a:solidFill>
                <a:srgbClr val="FFC000"/>
              </a:solidFill>
            </c:spPr>
          </c:marker>
          <c:dLbls>
            <c:dLbl>
              <c:idx val="7"/>
              <c:layout>
                <c:manualLayout>
                  <c:x val="-4.3010451652640593E-3"/>
                  <c:y val="5.3332960049274111E-2"/>
                </c:manualLayout>
              </c:layout>
              <c:dLblPos val="t"/>
              <c:showLegendKey val="0"/>
              <c:showVal val="1"/>
              <c:showCatName val="0"/>
              <c:showSerName val="0"/>
              <c:showPercent val="0"/>
              <c:showBubbleSize val="0"/>
            </c:dLbl>
            <c:dLbl>
              <c:idx val="8"/>
              <c:layout>
                <c:manualLayout>
                  <c:x val="4.3010451652640593E-3"/>
                  <c:y val="7.703649784895189E-2"/>
                </c:manualLayout>
              </c:layout>
              <c:dLblPos val="t"/>
              <c:showLegendKey val="0"/>
              <c:showVal val="1"/>
              <c:showCatName val="0"/>
              <c:showSerName val="0"/>
              <c:showPercent val="0"/>
              <c:showBubbleSize val="0"/>
            </c:dLbl>
            <c:dLbl>
              <c:idx val="9"/>
              <c:layout>
                <c:manualLayout>
                  <c:x val="7.1684086087733584E-3"/>
                  <c:y val="9.0863561565429768E-2"/>
                </c:manualLayout>
              </c:layout>
              <c:dLblPos val="t"/>
              <c:showLegendKey val="0"/>
              <c:showVal val="1"/>
              <c:showCatName val="0"/>
              <c:showSerName val="0"/>
              <c:showPercent val="0"/>
              <c:showBubbleSize val="0"/>
            </c:dLbl>
            <c:dLbl>
              <c:idx val="10"/>
              <c:layout>
                <c:manualLayout>
                  <c:x val="0"/>
                  <c:y val="6.9135318582391581E-2"/>
                </c:manualLayout>
              </c:layout>
              <c:dLblPos val="t"/>
              <c:showLegendKey val="0"/>
              <c:showVal val="1"/>
              <c:showCatName val="0"/>
              <c:showSerName val="0"/>
              <c:showPercent val="0"/>
              <c:showBubbleSize val="0"/>
            </c:dLbl>
            <c:dLbl>
              <c:idx val="11"/>
              <c:layout>
                <c:manualLayout>
                  <c:x val="1.4336817217545641E-3"/>
                  <c:y val="8.4937677115509744E-2"/>
                </c:manualLayout>
              </c:layout>
              <c:dLblPos val="t"/>
              <c:showLegendKey val="0"/>
              <c:showVal val="1"/>
              <c:showCatName val="0"/>
              <c:showSerName val="0"/>
              <c:showPercent val="0"/>
              <c:showBubbleSize val="0"/>
            </c:dLbl>
            <c:dLbl>
              <c:idx val="12"/>
              <c:layout>
                <c:manualLayout>
                  <c:x val="4.3010451652640593E-3"/>
                  <c:y val="5.1357665232634034E-2"/>
                </c:manualLayout>
              </c:layout>
              <c:dLblPos val="t"/>
              <c:showLegendKey val="0"/>
              <c:showVal val="1"/>
              <c:showCatName val="0"/>
              <c:showSerName val="0"/>
              <c:showPercent val="0"/>
              <c:showBubbleSize val="0"/>
            </c:dLbl>
            <c:dLbl>
              <c:idx val="13"/>
              <c:layout>
                <c:manualLayout>
                  <c:x val="5.7347268870187014E-3"/>
                  <c:y val="6.7160023765751822E-2"/>
                </c:manualLayout>
              </c:layout>
              <c:dLblPos val="t"/>
              <c:showLegendKey val="0"/>
              <c:showVal val="1"/>
              <c:showCatName val="0"/>
              <c:showSerName val="0"/>
              <c:showPercent val="0"/>
              <c:showBubbleSize val="0"/>
            </c:dLbl>
            <c:dLbl>
              <c:idx val="14"/>
              <c:layout>
                <c:manualLayout>
                  <c:x val="7.1684086087734434E-3"/>
                  <c:y val="4.9382370415994414E-2"/>
                </c:manualLayout>
              </c:layout>
              <c:dLblPos val="t"/>
              <c:showLegendKey val="0"/>
              <c:showVal val="1"/>
              <c:showCatName val="0"/>
              <c:showSerName val="0"/>
              <c:showPercent val="0"/>
              <c:showBubbleSize val="0"/>
            </c:dLbl>
            <c:txPr>
              <a:bodyPr/>
              <a:lstStyle/>
              <a:p>
                <a:pPr>
                  <a:defRPr lang="es-ES" sz="1600">
                    <a:latin typeface="Arial Narrow" pitchFamily="34" charset="0"/>
                  </a:defRPr>
                </a:pPr>
                <a:endParaRPr lang="es-VE"/>
              </a:p>
            </c:txPr>
            <c:dLblPos val="t"/>
            <c:showLegendKey val="0"/>
            <c:showVal val="1"/>
            <c:showCatName val="0"/>
            <c:showSerName val="0"/>
            <c:showPercent val="0"/>
            <c:showBubbleSize val="0"/>
            <c:showLeaderLines val="0"/>
          </c:dLbls>
          <c:cat>
            <c:numRef>
              <c:f>Hoja10!$C$4:$C$18</c:f>
              <c:numCache>
                <c:formatCode>General</c:formatCode>
                <c:ptCount val="15"/>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numCache>
            </c:numRef>
          </c:cat>
          <c:val>
            <c:numRef>
              <c:f>Hoja10!$E$4:$E$18</c:f>
              <c:numCache>
                <c:formatCode>0.0</c:formatCode>
                <c:ptCount val="15"/>
                <c:pt idx="0">
                  <c:v>9.9</c:v>
                </c:pt>
                <c:pt idx="1">
                  <c:v>10.5</c:v>
                </c:pt>
                <c:pt idx="2">
                  <c:v>9.3000000000000007</c:v>
                </c:pt>
                <c:pt idx="3">
                  <c:v>13</c:v>
                </c:pt>
                <c:pt idx="4">
                  <c:v>12.7</c:v>
                </c:pt>
                <c:pt idx="5">
                  <c:v>12.2</c:v>
                </c:pt>
                <c:pt idx="6">
                  <c:v>10.1</c:v>
                </c:pt>
                <c:pt idx="7">
                  <c:v>9</c:v>
                </c:pt>
                <c:pt idx="8">
                  <c:v>8.4</c:v>
                </c:pt>
                <c:pt idx="9">
                  <c:v>8.5</c:v>
                </c:pt>
                <c:pt idx="10">
                  <c:v>7.9</c:v>
                </c:pt>
                <c:pt idx="11">
                  <c:v>7.7</c:v>
                </c:pt>
                <c:pt idx="12">
                  <c:v>6.8</c:v>
                </c:pt>
                <c:pt idx="13">
                  <c:v>6.3</c:v>
                </c:pt>
                <c:pt idx="14">
                  <c:v>5.5</c:v>
                </c:pt>
              </c:numCache>
            </c:numRef>
          </c:val>
          <c:smooth val="1"/>
        </c:ser>
        <c:dLbls>
          <c:showLegendKey val="0"/>
          <c:showVal val="0"/>
          <c:showCatName val="0"/>
          <c:showSerName val="0"/>
          <c:showPercent val="0"/>
          <c:showBubbleSize val="0"/>
        </c:dLbls>
        <c:marker val="1"/>
        <c:smooth val="0"/>
        <c:axId val="51634944"/>
        <c:axId val="51636480"/>
      </c:lineChart>
      <c:catAx>
        <c:axId val="51634944"/>
        <c:scaling>
          <c:orientation val="minMax"/>
        </c:scaling>
        <c:delete val="0"/>
        <c:axPos val="b"/>
        <c:numFmt formatCode="General" sourceLinked="1"/>
        <c:majorTickMark val="out"/>
        <c:minorTickMark val="none"/>
        <c:tickLblPos val="nextTo"/>
        <c:txPr>
          <a:bodyPr/>
          <a:lstStyle/>
          <a:p>
            <a:pPr>
              <a:defRPr lang="es-ES" sz="1400">
                <a:latin typeface="Arial Narrow" pitchFamily="34" charset="0"/>
              </a:defRPr>
            </a:pPr>
            <a:endParaRPr lang="es-VE"/>
          </a:p>
        </c:txPr>
        <c:crossAx val="51636480"/>
        <c:crosses val="autoZero"/>
        <c:auto val="1"/>
        <c:lblAlgn val="ctr"/>
        <c:lblOffset val="100"/>
        <c:noMultiLvlLbl val="0"/>
      </c:catAx>
      <c:valAx>
        <c:axId val="51636480"/>
        <c:scaling>
          <c:orientation val="minMax"/>
          <c:max val="26"/>
          <c:min val="4"/>
        </c:scaling>
        <c:delete val="1"/>
        <c:axPos val="l"/>
        <c:title>
          <c:tx>
            <c:rich>
              <a:bodyPr rot="-5400000" vert="horz"/>
              <a:lstStyle/>
              <a:p>
                <a:pPr>
                  <a:defRPr lang="es-ES"/>
                </a:pPr>
                <a:r>
                  <a:rPr lang="es-VE" sz="1400" b="0" dirty="0" smtClean="0">
                    <a:latin typeface="Arial Narrow" pitchFamily="34" charset="0"/>
                  </a:rPr>
                  <a:t>Porcentaje </a:t>
                </a:r>
                <a:endParaRPr lang="es-VE" sz="1400" b="0" dirty="0">
                  <a:latin typeface="Arial Narrow" pitchFamily="34" charset="0"/>
                </a:endParaRPr>
              </a:p>
            </c:rich>
          </c:tx>
          <c:layout>
            <c:manualLayout>
              <c:xMode val="edge"/>
              <c:yMode val="edge"/>
              <c:x val="0"/>
              <c:y val="0.37098680751918955"/>
            </c:manualLayout>
          </c:layout>
          <c:overlay val="0"/>
        </c:title>
        <c:numFmt formatCode="0.0" sourceLinked="1"/>
        <c:majorTickMark val="out"/>
        <c:minorTickMark val="none"/>
        <c:tickLblPos val="nextTo"/>
        <c:crossAx val="51634944"/>
        <c:crosses val="autoZero"/>
        <c:crossBetween val="between"/>
      </c:valAx>
    </c:plotArea>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V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es-ES"/>
            </a:pPr>
            <a:r>
              <a:rPr lang="es-VE" sz="2800" b="0" dirty="0" smtClean="0">
                <a:latin typeface="Arial Narrow" pitchFamily="34" charset="0"/>
              </a:rPr>
              <a:t>Coeficiente </a:t>
            </a:r>
            <a:r>
              <a:rPr lang="es-VE" sz="2800" b="0" dirty="0" err="1" smtClean="0">
                <a:latin typeface="Arial Narrow" pitchFamily="34" charset="0"/>
              </a:rPr>
              <a:t>Gini</a:t>
            </a:r>
            <a:r>
              <a:rPr lang="es-VE" sz="2800" b="0" dirty="0" smtClean="0">
                <a:latin typeface="Arial Narrow" pitchFamily="34" charset="0"/>
              </a:rPr>
              <a:t>, 1998-2013</a:t>
            </a:r>
            <a:endParaRPr lang="es-VE" sz="2800" b="0" dirty="0">
              <a:latin typeface="Arial Narrow" pitchFamily="34" charset="0"/>
            </a:endParaRPr>
          </a:p>
        </c:rich>
      </c:tx>
      <c:layout/>
      <c:overlay val="0"/>
    </c:title>
    <c:autoTitleDeleted val="0"/>
    <c:plotArea>
      <c:layout>
        <c:manualLayout>
          <c:layoutTarget val="inner"/>
          <c:xMode val="edge"/>
          <c:yMode val="edge"/>
          <c:x val="0"/>
          <c:y val="0.11412662067932876"/>
          <c:w val="0.9684590021214019"/>
          <c:h val="0.83403177297451181"/>
        </c:manualLayout>
      </c:layout>
      <c:lineChart>
        <c:grouping val="standard"/>
        <c:varyColors val="0"/>
        <c:ser>
          <c:idx val="0"/>
          <c:order val="0"/>
          <c:spPr>
            <a:ln w="38100">
              <a:solidFill>
                <a:srgbClr val="00B0F0"/>
              </a:solidFill>
            </a:ln>
          </c:spPr>
          <c:marker>
            <c:symbol val="circle"/>
            <c:size val="6"/>
            <c:spPr>
              <a:solidFill>
                <a:srgbClr val="FF0000"/>
              </a:solidFill>
            </c:spPr>
          </c:marker>
          <c:dLbls>
            <c:dLbl>
              <c:idx val="1"/>
              <c:layout>
                <c:manualLayout>
                  <c:x val="2.8673634435093963E-3"/>
                  <c:y val="-1.9974891404221941E-3"/>
                </c:manualLayout>
              </c:layout>
              <c:dLblPos val="t"/>
              <c:showLegendKey val="0"/>
              <c:showVal val="1"/>
              <c:showCatName val="0"/>
              <c:showSerName val="0"/>
              <c:showPercent val="0"/>
              <c:showBubbleSize val="0"/>
            </c:dLbl>
            <c:dLbl>
              <c:idx val="2"/>
              <c:layout>
                <c:manualLayout>
                  <c:x val="1.5770498939301304E-2"/>
                  <c:y val="1.1984934842533492E-2"/>
                </c:manualLayout>
              </c:layout>
              <c:dLblPos val="t"/>
              <c:showLegendKey val="0"/>
              <c:showVal val="1"/>
              <c:showCatName val="0"/>
              <c:showSerName val="0"/>
              <c:showPercent val="0"/>
              <c:showBubbleSize val="0"/>
            </c:dLbl>
            <c:dLbl>
              <c:idx val="3"/>
              <c:layout>
                <c:manualLayout>
                  <c:x val="5.7347268870187014E-3"/>
                  <c:y val="6.3919652493511309E-2"/>
                </c:manualLayout>
              </c:layout>
              <c:dLblPos val="t"/>
              <c:showLegendKey val="0"/>
              <c:showVal val="1"/>
              <c:showCatName val="0"/>
              <c:showSerName val="0"/>
              <c:showPercent val="0"/>
              <c:showBubbleSize val="0"/>
            </c:dLbl>
            <c:dLbl>
              <c:idx val="4"/>
              <c:layout>
                <c:manualLayout>
                  <c:x val="8.6020903305281185E-3"/>
                  <c:y val="5.9924674212667364E-3"/>
                </c:manualLayout>
              </c:layout>
              <c:dLblPos val="t"/>
              <c:showLegendKey val="0"/>
              <c:showVal val="1"/>
              <c:showCatName val="0"/>
              <c:showSerName val="0"/>
              <c:showPercent val="0"/>
              <c:showBubbleSize val="0"/>
            </c:dLbl>
            <c:dLbl>
              <c:idx val="5"/>
              <c:layout>
                <c:manualLayout>
                  <c:x val="2.0071544104565412E-2"/>
                  <c:y val="1.5979913123377824E-2"/>
                </c:manualLayout>
              </c:layout>
              <c:dLblPos val="t"/>
              <c:showLegendKey val="0"/>
              <c:showVal val="1"/>
              <c:showCatName val="0"/>
              <c:showSerName val="0"/>
              <c:showPercent val="0"/>
              <c:showBubbleSize val="0"/>
            </c:dLbl>
            <c:dLbl>
              <c:idx val="6"/>
              <c:layout>
                <c:manualLayout>
                  <c:x val="-1.1288832454761318E-7"/>
                  <c:y val="5.5929695931822433E-2"/>
                </c:manualLayout>
              </c:layout>
              <c:dLblPos val="t"/>
              <c:showLegendKey val="0"/>
              <c:showVal val="1"/>
              <c:showCatName val="0"/>
              <c:showSerName val="0"/>
              <c:showPercent val="0"/>
              <c:showBubbleSize val="0"/>
            </c:dLbl>
            <c:dLbl>
              <c:idx val="8"/>
              <c:layout>
                <c:manualLayout>
                  <c:x val="2.2938907548075899E-2"/>
                  <c:y val="1.3982423982955901E-2"/>
                </c:manualLayout>
              </c:layout>
              <c:dLblPos val="t"/>
              <c:showLegendKey val="0"/>
              <c:showVal val="1"/>
              <c:showCatName val="0"/>
              <c:showSerName val="0"/>
              <c:showPercent val="0"/>
              <c:showBubbleSize val="0"/>
            </c:dLbl>
            <c:dLbl>
              <c:idx val="9"/>
              <c:layout>
                <c:manualLayout>
                  <c:x val="1.8637862382810635E-2"/>
                  <c:y val="9.9874457021111428E-3"/>
                </c:manualLayout>
              </c:layout>
              <c:dLblPos val="t"/>
              <c:showLegendKey val="0"/>
              <c:showVal val="1"/>
              <c:showCatName val="0"/>
              <c:showSerName val="0"/>
              <c:showPercent val="0"/>
              <c:showBubbleSize val="0"/>
            </c:dLbl>
            <c:dLbl>
              <c:idx val="12"/>
              <c:layout>
                <c:manualLayout>
                  <c:x val="-3.1540997878602615E-2"/>
                  <c:y val="2.9962337106333441E-2"/>
                </c:manualLayout>
              </c:layout>
              <c:dLblPos val="t"/>
              <c:showLegendKey val="0"/>
              <c:showVal val="1"/>
              <c:showCatName val="0"/>
              <c:showSerName val="0"/>
              <c:showPercent val="0"/>
              <c:showBubbleSize val="0"/>
            </c:dLbl>
            <c:dLbl>
              <c:idx val="13"/>
              <c:layout>
                <c:manualLayout>
                  <c:x val="3.5842043043866699E-2"/>
                  <c:y val="2.9962337106333441E-2"/>
                </c:manualLayout>
              </c:layout>
              <c:dLblPos val="t"/>
              <c:showLegendKey val="0"/>
              <c:showVal val="1"/>
              <c:showCatName val="0"/>
              <c:showSerName val="0"/>
              <c:showPercent val="0"/>
              <c:showBubbleSize val="0"/>
            </c:dLbl>
            <c:dLbl>
              <c:idx val="14"/>
              <c:layout>
                <c:manualLayout>
                  <c:x val="-1.0513544506171753E-16"/>
                  <c:y val="5.9924674212668326E-3"/>
                </c:manualLayout>
              </c:layout>
              <c:dLblPos val="t"/>
              <c:showLegendKey val="0"/>
              <c:showVal val="1"/>
              <c:showCatName val="0"/>
              <c:showSerName val="0"/>
              <c:showPercent val="0"/>
              <c:showBubbleSize val="0"/>
            </c:dLbl>
            <c:dLbl>
              <c:idx val="15"/>
              <c:layout>
                <c:manualLayout>
                  <c:x val="1.8637862382810635E-2"/>
                  <c:y val="1.1984934842533707E-2"/>
                </c:manualLayout>
              </c:layout>
              <c:dLblPos val="t"/>
              <c:showLegendKey val="0"/>
              <c:showVal val="1"/>
              <c:showCatName val="0"/>
              <c:showSerName val="0"/>
              <c:showPercent val="0"/>
              <c:showBubbleSize val="0"/>
            </c:dLbl>
            <c:txPr>
              <a:bodyPr/>
              <a:lstStyle/>
              <a:p>
                <a:pPr>
                  <a:defRPr lang="es-ES" sz="1800">
                    <a:latin typeface="Arial Narrow" pitchFamily="34" charset="0"/>
                  </a:defRPr>
                </a:pPr>
                <a:endParaRPr lang="es-VE"/>
              </a:p>
            </c:txPr>
            <c:dLblPos val="t"/>
            <c:showLegendKey val="0"/>
            <c:showVal val="1"/>
            <c:showCatName val="0"/>
            <c:showSerName val="0"/>
            <c:showPercent val="0"/>
            <c:showBubbleSize val="0"/>
            <c:showLeaderLines val="0"/>
          </c:dLbls>
          <c:cat>
            <c:numRef>
              <c:f>Hoja1!$M$2:$M$17</c:f>
              <c:numCache>
                <c:formatCode>General</c:formatCod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numCache>
            </c:numRef>
          </c:cat>
          <c:val>
            <c:numRef>
              <c:f>Hoja1!$N$2:$N$17</c:f>
              <c:numCache>
                <c:formatCode>0.000</c:formatCode>
                <c:ptCount val="16"/>
                <c:pt idx="0">
                  <c:v>0.48600000000000032</c:v>
                </c:pt>
                <c:pt idx="1">
                  <c:v>0.46900000000000008</c:v>
                </c:pt>
                <c:pt idx="2">
                  <c:v>0.47700000000000031</c:v>
                </c:pt>
                <c:pt idx="3">
                  <c:v>0.45700000000000002</c:v>
                </c:pt>
                <c:pt idx="4">
                  <c:v>0.49400000000000038</c:v>
                </c:pt>
                <c:pt idx="5">
                  <c:v>0.48100000000000032</c:v>
                </c:pt>
                <c:pt idx="6">
                  <c:v>0.45600000000000002</c:v>
                </c:pt>
                <c:pt idx="7">
                  <c:v>0.47500000000000031</c:v>
                </c:pt>
                <c:pt idx="8">
                  <c:v>0.442</c:v>
                </c:pt>
                <c:pt idx="9">
                  <c:v>0.42400000000000032</c:v>
                </c:pt>
                <c:pt idx="10">
                  <c:v>0.41000000000000031</c:v>
                </c:pt>
                <c:pt idx="11">
                  <c:v>0.41800000000000032</c:v>
                </c:pt>
                <c:pt idx="12">
                  <c:v>0.38980000000000953</c:v>
                </c:pt>
                <c:pt idx="13">
                  <c:v>0.39000000000000717</c:v>
                </c:pt>
                <c:pt idx="14">
                  <c:v>0.40400000000000008</c:v>
                </c:pt>
                <c:pt idx="15">
                  <c:v>0.39790000000000941</c:v>
                </c:pt>
              </c:numCache>
            </c:numRef>
          </c:val>
          <c:smooth val="1"/>
        </c:ser>
        <c:dLbls>
          <c:showLegendKey val="0"/>
          <c:showVal val="0"/>
          <c:showCatName val="0"/>
          <c:showSerName val="0"/>
          <c:showPercent val="0"/>
          <c:showBubbleSize val="0"/>
        </c:dLbls>
        <c:marker val="1"/>
        <c:smooth val="0"/>
        <c:axId val="90208896"/>
        <c:axId val="90218880"/>
      </c:lineChart>
      <c:catAx>
        <c:axId val="90208896"/>
        <c:scaling>
          <c:orientation val="minMax"/>
        </c:scaling>
        <c:delete val="0"/>
        <c:axPos val="b"/>
        <c:numFmt formatCode="General" sourceLinked="1"/>
        <c:majorTickMark val="out"/>
        <c:minorTickMark val="none"/>
        <c:tickLblPos val="nextTo"/>
        <c:txPr>
          <a:bodyPr/>
          <a:lstStyle/>
          <a:p>
            <a:pPr>
              <a:defRPr lang="es-ES" sz="1400">
                <a:latin typeface="Arial Narrow" pitchFamily="34" charset="0"/>
              </a:defRPr>
            </a:pPr>
            <a:endParaRPr lang="es-VE"/>
          </a:p>
        </c:txPr>
        <c:crossAx val="90218880"/>
        <c:crosses val="autoZero"/>
        <c:auto val="1"/>
        <c:lblAlgn val="ctr"/>
        <c:lblOffset val="100"/>
        <c:noMultiLvlLbl val="0"/>
      </c:catAx>
      <c:valAx>
        <c:axId val="90218880"/>
        <c:scaling>
          <c:orientation val="minMax"/>
          <c:max val="0.5"/>
          <c:min val="0.37000000000000038"/>
        </c:scaling>
        <c:delete val="1"/>
        <c:axPos val="l"/>
        <c:numFmt formatCode="0.000" sourceLinked="1"/>
        <c:majorTickMark val="out"/>
        <c:minorTickMark val="none"/>
        <c:tickLblPos val="nextTo"/>
        <c:crossAx val="90208896"/>
        <c:crosses val="autoZero"/>
        <c:crossBetween val="between"/>
      </c:valAx>
    </c:plotArea>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V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VE"/>
            </a:pPr>
            <a:r>
              <a:rPr lang="es-VE" sz="2400" b="0" dirty="0" smtClean="0">
                <a:latin typeface="Arial Narrow" pitchFamily="34" charset="0"/>
              </a:rPr>
              <a:t>Pobreza por Necesidades Básicas Insatisfechas, 1998-2013</a:t>
            </a:r>
            <a:endParaRPr lang="es-VE" sz="2400" b="0" dirty="0">
              <a:latin typeface="Arial Narrow" pitchFamily="34" charset="0"/>
            </a:endParaRPr>
          </a:p>
        </c:rich>
      </c:tx>
      <c:layout/>
      <c:overlay val="0"/>
    </c:title>
    <c:autoTitleDeleted val="0"/>
    <c:plotArea>
      <c:layout>
        <c:manualLayout>
          <c:layoutTarget val="inner"/>
          <c:xMode val="edge"/>
          <c:yMode val="edge"/>
          <c:x val="3.1884149015907255E-2"/>
          <c:y val="9.4960633735672748E-2"/>
          <c:w val="0.95221713660626051"/>
          <c:h val="0.83462111091223601"/>
        </c:manualLayout>
      </c:layout>
      <c:barChart>
        <c:barDir val="col"/>
        <c:grouping val="clustered"/>
        <c:varyColors val="0"/>
        <c:ser>
          <c:idx val="0"/>
          <c:order val="0"/>
          <c:spPr>
            <a:solidFill>
              <a:srgbClr val="00B0F0"/>
            </a:solidFill>
          </c:spPr>
          <c:invertIfNegative val="0"/>
          <c:dLbls>
            <c:txPr>
              <a:bodyPr/>
              <a:lstStyle/>
              <a:p>
                <a:pPr>
                  <a:defRPr lang="es-VE" sz="1600">
                    <a:latin typeface="Arial Narrow" pitchFamily="34" charset="0"/>
                  </a:defRPr>
                </a:pPr>
                <a:endParaRPr lang="es-VE"/>
              </a:p>
            </c:txPr>
            <c:dLblPos val="outEnd"/>
            <c:showLegendKey val="0"/>
            <c:showVal val="1"/>
            <c:showCatName val="0"/>
            <c:showSerName val="0"/>
            <c:showPercent val="0"/>
            <c:showBubbleSize val="0"/>
            <c:showLeaderLines val="0"/>
          </c:dLbls>
          <c:cat>
            <c:numRef>
              <c:f>Hoja2!$B$4:$B$5</c:f>
              <c:numCache>
                <c:formatCode>0</c:formatCode>
                <c:ptCount val="2"/>
                <c:pt idx="0">
                  <c:v>1998</c:v>
                </c:pt>
                <c:pt idx="1">
                  <c:v>2013</c:v>
                </c:pt>
              </c:numCache>
            </c:numRef>
          </c:cat>
          <c:val>
            <c:numRef>
              <c:f>Hoja2!$C$4:$C$5</c:f>
              <c:numCache>
                <c:formatCode>0.0</c:formatCode>
                <c:ptCount val="2"/>
                <c:pt idx="0">
                  <c:v>1.8183542947065321</c:v>
                </c:pt>
                <c:pt idx="1">
                  <c:v>0.74726999999999999</c:v>
                </c:pt>
              </c:numCache>
            </c:numRef>
          </c:val>
        </c:ser>
        <c:ser>
          <c:idx val="1"/>
          <c:order val="1"/>
          <c:spPr>
            <a:solidFill>
              <a:srgbClr val="FF0000"/>
            </a:solidFill>
          </c:spPr>
          <c:invertIfNegative val="0"/>
          <c:dLbls>
            <c:txPr>
              <a:bodyPr/>
              <a:lstStyle/>
              <a:p>
                <a:pPr>
                  <a:defRPr lang="es-VE" sz="1600">
                    <a:latin typeface="Arial Narrow" pitchFamily="34" charset="0"/>
                  </a:defRPr>
                </a:pPr>
                <a:endParaRPr lang="es-VE"/>
              </a:p>
            </c:txPr>
            <c:dLblPos val="outEnd"/>
            <c:showLegendKey val="0"/>
            <c:showVal val="1"/>
            <c:showCatName val="0"/>
            <c:showSerName val="0"/>
            <c:showPercent val="0"/>
            <c:showBubbleSize val="0"/>
            <c:showLeaderLines val="0"/>
          </c:dLbls>
          <c:cat>
            <c:numRef>
              <c:f>Hoja2!$B$4:$B$5</c:f>
              <c:numCache>
                <c:formatCode>0</c:formatCode>
                <c:ptCount val="2"/>
                <c:pt idx="0">
                  <c:v>1998</c:v>
                </c:pt>
                <c:pt idx="1">
                  <c:v>2013</c:v>
                </c:pt>
              </c:numCache>
            </c:numRef>
          </c:cat>
          <c:val>
            <c:numRef>
              <c:f>Hoja2!$D$4:$D$5</c:f>
              <c:numCache>
                <c:formatCode>_(* #,##0.0_);_(* \(#,##0.0\);_(* "-"??_);_(@_)</c:formatCode>
                <c:ptCount val="2"/>
                <c:pt idx="0">
                  <c:v>14.644612120828841</c:v>
                </c:pt>
                <c:pt idx="1">
                  <c:v>9.4748400000000004</c:v>
                </c:pt>
              </c:numCache>
            </c:numRef>
          </c:val>
        </c:ser>
        <c:ser>
          <c:idx val="2"/>
          <c:order val="2"/>
          <c:spPr>
            <a:solidFill>
              <a:srgbClr val="00B050"/>
            </a:solidFill>
          </c:spPr>
          <c:invertIfNegative val="0"/>
          <c:dLbls>
            <c:txPr>
              <a:bodyPr/>
              <a:lstStyle/>
              <a:p>
                <a:pPr>
                  <a:defRPr lang="es-VE" sz="1600">
                    <a:latin typeface="Arial Narrow" pitchFamily="34" charset="0"/>
                  </a:defRPr>
                </a:pPr>
                <a:endParaRPr lang="es-VE"/>
              </a:p>
            </c:txPr>
            <c:dLblPos val="outEnd"/>
            <c:showLegendKey val="0"/>
            <c:showVal val="1"/>
            <c:showCatName val="0"/>
            <c:showSerName val="0"/>
            <c:showPercent val="0"/>
            <c:showBubbleSize val="0"/>
            <c:showLeaderLines val="0"/>
          </c:dLbls>
          <c:cat>
            <c:numRef>
              <c:f>Hoja2!$B$4:$B$5</c:f>
              <c:numCache>
                <c:formatCode>0</c:formatCode>
                <c:ptCount val="2"/>
                <c:pt idx="0">
                  <c:v>1998</c:v>
                </c:pt>
                <c:pt idx="1">
                  <c:v>2013</c:v>
                </c:pt>
              </c:numCache>
            </c:numRef>
          </c:cat>
          <c:val>
            <c:numRef>
              <c:f>Hoja2!$E$4:$E$5</c:f>
              <c:numCache>
                <c:formatCode>_(* #,##0.0_);_(* \(#,##0.0\);_(* "-"??_);_(@_)</c:formatCode>
                <c:ptCount val="2"/>
                <c:pt idx="0">
                  <c:v>6.5579065292218859</c:v>
                </c:pt>
                <c:pt idx="1">
                  <c:v>4.5028299999999986</c:v>
                </c:pt>
              </c:numCache>
            </c:numRef>
          </c:val>
        </c:ser>
        <c:ser>
          <c:idx val="3"/>
          <c:order val="3"/>
          <c:spPr>
            <a:solidFill>
              <a:srgbClr val="7030A0"/>
            </a:solidFill>
          </c:spPr>
          <c:invertIfNegative val="0"/>
          <c:dLbls>
            <c:txPr>
              <a:bodyPr/>
              <a:lstStyle/>
              <a:p>
                <a:pPr>
                  <a:defRPr lang="es-VE" sz="1600">
                    <a:latin typeface="Arial Narrow" pitchFamily="34" charset="0"/>
                  </a:defRPr>
                </a:pPr>
                <a:endParaRPr lang="es-VE"/>
              </a:p>
            </c:txPr>
            <c:dLblPos val="outEnd"/>
            <c:showLegendKey val="0"/>
            <c:showVal val="1"/>
            <c:showCatName val="0"/>
            <c:showSerName val="0"/>
            <c:showPercent val="0"/>
            <c:showBubbleSize val="0"/>
            <c:showLeaderLines val="0"/>
          </c:dLbls>
          <c:cat>
            <c:numRef>
              <c:f>Hoja2!$B$4:$B$5</c:f>
              <c:numCache>
                <c:formatCode>0</c:formatCode>
                <c:ptCount val="2"/>
                <c:pt idx="0">
                  <c:v>1998</c:v>
                </c:pt>
                <c:pt idx="1">
                  <c:v>2013</c:v>
                </c:pt>
              </c:numCache>
            </c:numRef>
          </c:cat>
          <c:val>
            <c:numRef>
              <c:f>Hoja2!$F$4:$F$5</c:f>
              <c:numCache>
                <c:formatCode>_(* #,##0.0_);_(* \(#,##0.0\);_(* "-"??_);_(@_)</c:formatCode>
                <c:ptCount val="2"/>
                <c:pt idx="0">
                  <c:v>15.661997754519914</c:v>
                </c:pt>
                <c:pt idx="1">
                  <c:v>8.94557</c:v>
                </c:pt>
              </c:numCache>
            </c:numRef>
          </c:val>
        </c:ser>
        <c:ser>
          <c:idx val="4"/>
          <c:order val="4"/>
          <c:spPr>
            <a:solidFill>
              <a:srgbClr val="FFC000"/>
            </a:solidFill>
          </c:spPr>
          <c:invertIfNegative val="0"/>
          <c:dLbls>
            <c:txPr>
              <a:bodyPr/>
              <a:lstStyle/>
              <a:p>
                <a:pPr>
                  <a:defRPr lang="es-VE" sz="1600">
                    <a:latin typeface="Arial Narrow" pitchFamily="34" charset="0"/>
                  </a:defRPr>
                </a:pPr>
                <a:endParaRPr lang="es-VE"/>
              </a:p>
            </c:txPr>
            <c:dLblPos val="outEnd"/>
            <c:showLegendKey val="0"/>
            <c:showVal val="1"/>
            <c:showCatName val="0"/>
            <c:showSerName val="0"/>
            <c:showPercent val="0"/>
            <c:showBubbleSize val="0"/>
            <c:showLeaderLines val="0"/>
          </c:dLbls>
          <c:cat>
            <c:numRef>
              <c:f>Hoja2!$B$4:$B$5</c:f>
              <c:numCache>
                <c:formatCode>0</c:formatCode>
                <c:ptCount val="2"/>
                <c:pt idx="0">
                  <c:v>1998</c:v>
                </c:pt>
                <c:pt idx="1">
                  <c:v>2013</c:v>
                </c:pt>
              </c:numCache>
            </c:numRef>
          </c:cat>
          <c:val>
            <c:numRef>
              <c:f>Hoja2!$G$4:$G$5</c:f>
              <c:numCache>
                <c:formatCode>_(* #,##0.0_);_(* \(#,##0.0\);_(* "-"??_);_(@_)</c:formatCode>
                <c:ptCount val="2"/>
                <c:pt idx="0">
                  <c:v>6.1813910405394443</c:v>
                </c:pt>
                <c:pt idx="1">
                  <c:v>3.1123399999999997</c:v>
                </c:pt>
              </c:numCache>
            </c:numRef>
          </c:val>
        </c:ser>
        <c:dLbls>
          <c:showLegendKey val="0"/>
          <c:showVal val="0"/>
          <c:showCatName val="0"/>
          <c:showSerName val="0"/>
          <c:showPercent val="0"/>
          <c:showBubbleSize val="0"/>
        </c:dLbls>
        <c:gapWidth val="150"/>
        <c:axId val="91405696"/>
        <c:axId val="94241920"/>
      </c:barChart>
      <c:catAx>
        <c:axId val="91405696"/>
        <c:scaling>
          <c:orientation val="minMax"/>
        </c:scaling>
        <c:delete val="0"/>
        <c:axPos val="b"/>
        <c:numFmt formatCode="0" sourceLinked="1"/>
        <c:majorTickMark val="out"/>
        <c:minorTickMark val="none"/>
        <c:tickLblPos val="nextTo"/>
        <c:txPr>
          <a:bodyPr/>
          <a:lstStyle/>
          <a:p>
            <a:pPr>
              <a:defRPr lang="es-VE" sz="1200">
                <a:latin typeface="Arial Narrow" pitchFamily="34" charset="0"/>
              </a:defRPr>
            </a:pPr>
            <a:endParaRPr lang="es-VE"/>
          </a:p>
        </c:txPr>
        <c:crossAx val="94241920"/>
        <c:crosses val="autoZero"/>
        <c:auto val="1"/>
        <c:lblAlgn val="ctr"/>
        <c:lblOffset val="100"/>
        <c:noMultiLvlLbl val="0"/>
      </c:catAx>
      <c:valAx>
        <c:axId val="94241920"/>
        <c:scaling>
          <c:orientation val="minMax"/>
        </c:scaling>
        <c:delete val="1"/>
        <c:axPos val="l"/>
        <c:title>
          <c:tx>
            <c:rich>
              <a:bodyPr rot="-5400000" vert="horz"/>
              <a:lstStyle/>
              <a:p>
                <a:pPr>
                  <a:defRPr lang="es-VE"/>
                </a:pPr>
                <a:r>
                  <a:rPr lang="es-VE" sz="1400" b="0" dirty="0" smtClean="0">
                    <a:latin typeface="Arial Narrow" pitchFamily="34" charset="0"/>
                  </a:rPr>
                  <a:t>Porcentaje</a:t>
                </a:r>
                <a:endParaRPr lang="es-VE" sz="1400" b="0" dirty="0">
                  <a:latin typeface="Arial Narrow" pitchFamily="34" charset="0"/>
                </a:endParaRPr>
              </a:p>
            </c:rich>
          </c:tx>
          <c:layout>
            <c:manualLayout>
              <c:xMode val="edge"/>
              <c:yMode val="edge"/>
              <c:x val="7.2266883535602134E-3"/>
              <c:y val="0.39753541296593792"/>
            </c:manualLayout>
          </c:layout>
          <c:overlay val="0"/>
        </c:title>
        <c:numFmt formatCode="0.0" sourceLinked="1"/>
        <c:majorTickMark val="out"/>
        <c:minorTickMark val="none"/>
        <c:tickLblPos val="none"/>
        <c:crossAx val="91405696"/>
        <c:crosses val="autoZero"/>
        <c:crossBetween val="between"/>
      </c:valAx>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VE"/>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Lbls>
            <c:dLbl>
              <c:idx val="0"/>
              <c:layout>
                <c:manualLayout>
                  <c:x val="1.6303043826129498E-2"/>
                  <c:y val="-2.0863074165764519E-2"/>
                </c:manualLayout>
              </c:layout>
              <c:showLegendKey val="0"/>
              <c:showVal val="1"/>
              <c:showCatName val="0"/>
              <c:showSerName val="0"/>
              <c:showPercent val="0"/>
              <c:showBubbleSize val="0"/>
            </c:dLbl>
            <c:txPr>
              <a:bodyPr/>
              <a:lstStyle/>
              <a:p>
                <a:pPr>
                  <a:defRPr lang="es-VE" sz="1600" b="1"/>
                </a:pPr>
                <a:endParaRPr lang="es-VE"/>
              </a:p>
            </c:txPr>
            <c:showLegendKey val="0"/>
            <c:showVal val="1"/>
            <c:showCatName val="0"/>
            <c:showSerName val="0"/>
            <c:showPercent val="0"/>
            <c:showBubbleSize val="0"/>
            <c:showLeaderLines val="0"/>
          </c:dLbls>
          <c:cat>
            <c:strRef>
              <c:f>Hoja2!$A$4:$A$12</c:f>
              <c:strCache>
                <c:ptCount val="9"/>
                <c:pt idx="0">
                  <c:v>Barrio</c:v>
                </c:pt>
                <c:pt idx="1">
                  <c:v>Barrio Consolidado</c:v>
                </c:pt>
                <c:pt idx="2">
                  <c:v>Invasiones</c:v>
                </c:pt>
                <c:pt idx="3">
                  <c:v>Rural</c:v>
                </c:pt>
                <c:pt idx="4">
                  <c:v>Aislado o Disiminado</c:v>
                </c:pt>
                <c:pt idx="5">
                  <c:v>Privada</c:v>
                </c:pt>
                <c:pt idx="6">
                  <c:v>Hecha por el Estado</c:v>
                </c:pt>
                <c:pt idx="7">
                  <c:v>Otras</c:v>
                </c:pt>
                <c:pt idx="8">
                  <c:v>Casco Central</c:v>
                </c:pt>
              </c:strCache>
            </c:strRef>
          </c:cat>
          <c:val>
            <c:numRef>
              <c:f>Hoja2!$C$4:$C$12</c:f>
              <c:numCache>
                <c:formatCode>0.0%</c:formatCode>
                <c:ptCount val="9"/>
                <c:pt idx="0">
                  <c:v>0.63579927624981736</c:v>
                </c:pt>
                <c:pt idx="1">
                  <c:v>0.16799248504738476</c:v>
                </c:pt>
                <c:pt idx="2">
                  <c:v>7.1940015140885549E-2</c:v>
                </c:pt>
                <c:pt idx="3">
                  <c:v>3.753413635516871E-2</c:v>
                </c:pt>
                <c:pt idx="4">
                  <c:v>2.8519958620197631E-2</c:v>
                </c:pt>
                <c:pt idx="5">
                  <c:v>1.8284006547838468E-2</c:v>
                </c:pt>
                <c:pt idx="6">
                  <c:v>1.7189066853747766E-2</c:v>
                </c:pt>
                <c:pt idx="7">
                  <c:v>1.6913597862836263E-2</c:v>
                </c:pt>
                <c:pt idx="8">
                  <c:v>5.8274573221243214E-3</c:v>
                </c:pt>
              </c:numCache>
            </c:numRef>
          </c:val>
        </c:ser>
        <c:dLbls>
          <c:showLegendKey val="0"/>
          <c:showVal val="1"/>
          <c:showCatName val="0"/>
          <c:showSerName val="0"/>
          <c:showPercent val="0"/>
          <c:showBubbleSize val="0"/>
        </c:dLbls>
        <c:gapWidth val="150"/>
        <c:shape val="cylinder"/>
        <c:axId val="80671872"/>
        <c:axId val="80673408"/>
        <c:axId val="0"/>
      </c:bar3DChart>
      <c:catAx>
        <c:axId val="80671872"/>
        <c:scaling>
          <c:orientation val="minMax"/>
        </c:scaling>
        <c:delete val="0"/>
        <c:axPos val="b"/>
        <c:majorTickMark val="none"/>
        <c:minorTickMark val="none"/>
        <c:tickLblPos val="nextTo"/>
        <c:txPr>
          <a:bodyPr/>
          <a:lstStyle/>
          <a:p>
            <a:pPr>
              <a:defRPr lang="es-VE" sz="1600"/>
            </a:pPr>
            <a:endParaRPr lang="es-VE"/>
          </a:p>
        </c:txPr>
        <c:crossAx val="80673408"/>
        <c:crosses val="autoZero"/>
        <c:auto val="1"/>
        <c:lblAlgn val="ctr"/>
        <c:lblOffset val="100"/>
        <c:noMultiLvlLbl val="0"/>
      </c:catAx>
      <c:valAx>
        <c:axId val="80673408"/>
        <c:scaling>
          <c:orientation val="minMax"/>
        </c:scaling>
        <c:delete val="1"/>
        <c:axPos val="l"/>
        <c:numFmt formatCode="0.0%" sourceLinked="1"/>
        <c:majorTickMark val="out"/>
        <c:minorTickMark val="none"/>
        <c:tickLblPos val="nextTo"/>
        <c:crossAx val="80671872"/>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VE"/>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0"/>
    <c:plotArea>
      <c:layout>
        <c:manualLayout>
          <c:layoutTarget val="inner"/>
          <c:xMode val="edge"/>
          <c:yMode val="edge"/>
          <c:x val="0.47014639015193521"/>
          <c:y val="3.5947712418300665E-2"/>
          <c:w val="0.52985360984806451"/>
          <c:h val="0.92810457516339873"/>
        </c:manualLayout>
      </c:layout>
      <c:barChart>
        <c:barDir val="bar"/>
        <c:grouping val="clustered"/>
        <c:varyColors val="0"/>
        <c:ser>
          <c:idx val="0"/>
          <c:order val="0"/>
          <c:invertIfNegative val="0"/>
          <c:dLbls>
            <c:txPr>
              <a:bodyPr/>
              <a:lstStyle/>
              <a:p>
                <a:pPr>
                  <a:defRPr lang="es-VE" sz="1800" b="1"/>
                </a:pPr>
                <a:endParaRPr lang="es-VE"/>
              </a:p>
            </c:txPr>
            <c:showLegendKey val="0"/>
            <c:showVal val="1"/>
            <c:showCatName val="0"/>
            <c:showSerName val="0"/>
            <c:showPercent val="0"/>
            <c:showBubbleSize val="0"/>
            <c:showLeaderLines val="0"/>
          </c:dLbls>
          <c:cat>
            <c:strRef>
              <c:f>Vivienda_tipo!$A$5:$A$10</c:f>
              <c:strCache>
                <c:ptCount val="6"/>
                <c:pt idx="0">
                  <c:v>Casa de vecindad</c:v>
                </c:pt>
                <c:pt idx="1">
                  <c:v>Otra clase</c:v>
                </c:pt>
                <c:pt idx="2">
                  <c:v>Apartamento en quinta, casaquinta o casa</c:v>
                </c:pt>
                <c:pt idx="3">
                  <c:v>Quinta o casaquinta</c:v>
                </c:pt>
                <c:pt idx="4">
                  <c:v>Rancho</c:v>
                </c:pt>
                <c:pt idx="5">
                  <c:v>Casa</c:v>
                </c:pt>
              </c:strCache>
            </c:strRef>
          </c:cat>
          <c:val>
            <c:numRef>
              <c:f>Vivienda_tipo!$C$5:$C$10</c:f>
              <c:numCache>
                <c:formatCode>0.0%</c:formatCode>
                <c:ptCount val="6"/>
                <c:pt idx="0">
                  <c:v>1.257075249734468E-3</c:v>
                </c:pt>
                <c:pt idx="1">
                  <c:v>3.7712257492034051E-3</c:v>
                </c:pt>
                <c:pt idx="2">
                  <c:v>6.8231624517673022E-3</c:v>
                </c:pt>
                <c:pt idx="3">
                  <c:v>1.0177603893572111E-2</c:v>
                </c:pt>
                <c:pt idx="4">
                  <c:v>0.37636295190846902</c:v>
                </c:pt>
                <c:pt idx="5">
                  <c:v>0.60160798074725375</c:v>
                </c:pt>
              </c:numCache>
            </c:numRef>
          </c:val>
        </c:ser>
        <c:dLbls>
          <c:showLegendKey val="0"/>
          <c:showVal val="1"/>
          <c:showCatName val="0"/>
          <c:showSerName val="0"/>
          <c:showPercent val="0"/>
          <c:showBubbleSize val="0"/>
        </c:dLbls>
        <c:gapWidth val="75"/>
        <c:axId val="95748096"/>
        <c:axId val="95749632"/>
      </c:barChart>
      <c:catAx>
        <c:axId val="95748096"/>
        <c:scaling>
          <c:orientation val="minMax"/>
        </c:scaling>
        <c:delete val="0"/>
        <c:axPos val="l"/>
        <c:majorTickMark val="none"/>
        <c:minorTickMark val="none"/>
        <c:tickLblPos val="nextTo"/>
        <c:txPr>
          <a:bodyPr/>
          <a:lstStyle/>
          <a:p>
            <a:pPr>
              <a:defRPr lang="es-VE" sz="1600" b="1"/>
            </a:pPr>
            <a:endParaRPr lang="es-VE"/>
          </a:p>
        </c:txPr>
        <c:crossAx val="95749632"/>
        <c:crosses val="autoZero"/>
        <c:auto val="1"/>
        <c:lblAlgn val="ctr"/>
        <c:lblOffset val="100"/>
        <c:noMultiLvlLbl val="0"/>
      </c:catAx>
      <c:valAx>
        <c:axId val="95749632"/>
        <c:scaling>
          <c:orientation val="minMax"/>
        </c:scaling>
        <c:delete val="1"/>
        <c:axPos val="b"/>
        <c:numFmt formatCode="0.0%" sourceLinked="1"/>
        <c:majorTickMark val="none"/>
        <c:minorTickMark val="none"/>
        <c:tickLblPos val="nextTo"/>
        <c:crossAx val="95748096"/>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VE"/>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clustered"/>
        <c:varyColors val="0"/>
        <c:ser>
          <c:idx val="1"/>
          <c:order val="0"/>
          <c:invertIfNegative val="0"/>
          <c:dLbls>
            <c:txPr>
              <a:bodyPr/>
              <a:lstStyle/>
              <a:p>
                <a:pPr>
                  <a:defRPr lang="es-VE" sz="1600" b="1"/>
                </a:pPr>
                <a:endParaRPr lang="es-VE"/>
              </a:p>
            </c:txPr>
            <c:showLegendKey val="0"/>
            <c:showVal val="1"/>
            <c:showCatName val="0"/>
            <c:showSerName val="0"/>
            <c:showPercent val="0"/>
            <c:showBubbleSize val="0"/>
            <c:showLeaderLines val="0"/>
          </c:dLbls>
          <c:cat>
            <c:strRef>
              <c:f>Hoja16!$A$3:$A$14</c:f>
              <c:strCache>
                <c:ptCount val="12"/>
                <c:pt idx="0">
                  <c:v>Bloque,Lad.Frisado</c:v>
                </c:pt>
                <c:pt idx="1">
                  <c:v>Zinc, cartón, otros</c:v>
                </c:pt>
                <c:pt idx="2">
                  <c:v>Bloque,Lad.Sin Frisar</c:v>
                </c:pt>
                <c:pt idx="3">
                  <c:v>Bahareque Sin Frisar</c:v>
                </c:pt>
                <c:pt idx="4">
                  <c:v>Madera Aserrada</c:v>
                </c:pt>
                <c:pt idx="5">
                  <c:v>Lad.Adobe Obra limpia</c:v>
                </c:pt>
                <c:pt idx="6">
                  <c:v>PVC</c:v>
                </c:pt>
                <c:pt idx="7">
                  <c:v>Bahareque Frisado</c:v>
                </c:pt>
                <c:pt idx="8">
                  <c:v>Troncos</c:v>
                </c:pt>
                <c:pt idx="9">
                  <c:v>Sin Paredes</c:v>
                </c:pt>
                <c:pt idx="10">
                  <c:v>Palma</c:v>
                </c:pt>
                <c:pt idx="11">
                  <c:v>Piedra</c:v>
                </c:pt>
              </c:strCache>
            </c:strRef>
          </c:cat>
          <c:val>
            <c:numRef>
              <c:f>Hoja16!$C$3:$C$14</c:f>
              <c:numCache>
                <c:formatCode>0.0%</c:formatCode>
                <c:ptCount val="12"/>
                <c:pt idx="0">
                  <c:v>0.38465275093872658</c:v>
                </c:pt>
                <c:pt idx="1">
                  <c:v>0.32950987657385206</c:v>
                </c:pt>
                <c:pt idx="2">
                  <c:v>0.20195297680042273</c:v>
                </c:pt>
                <c:pt idx="3">
                  <c:v>2.2561349638869493E-2</c:v>
                </c:pt>
                <c:pt idx="4">
                  <c:v>1.7845555984980385E-2</c:v>
                </c:pt>
                <c:pt idx="5">
                  <c:v>1.6505277788611897E-2</c:v>
                </c:pt>
                <c:pt idx="6">
                  <c:v>1.4058738223812279E-2</c:v>
                </c:pt>
                <c:pt idx="7">
                  <c:v>9.5946899454315334E-3</c:v>
                </c:pt>
                <c:pt idx="8">
                  <c:v>1.1275356255163445E-3</c:v>
                </c:pt>
                <c:pt idx="9">
                  <c:v>1.0318014686328807E-3</c:v>
                </c:pt>
                <c:pt idx="10">
                  <c:v>9.1124734515000158E-4</c:v>
                </c:pt>
                <c:pt idx="11">
                  <c:v>2.4819966599416395E-4</c:v>
                </c:pt>
              </c:numCache>
            </c:numRef>
          </c:val>
        </c:ser>
        <c:dLbls>
          <c:showLegendKey val="0"/>
          <c:showVal val="1"/>
          <c:showCatName val="0"/>
          <c:showSerName val="0"/>
          <c:showPercent val="0"/>
          <c:showBubbleSize val="0"/>
        </c:dLbls>
        <c:gapWidth val="75"/>
        <c:axId val="95775360"/>
        <c:axId val="95797632"/>
      </c:barChart>
      <c:catAx>
        <c:axId val="95775360"/>
        <c:scaling>
          <c:orientation val="minMax"/>
        </c:scaling>
        <c:delete val="0"/>
        <c:axPos val="b"/>
        <c:majorTickMark val="none"/>
        <c:minorTickMark val="none"/>
        <c:tickLblPos val="nextTo"/>
        <c:txPr>
          <a:bodyPr/>
          <a:lstStyle/>
          <a:p>
            <a:pPr>
              <a:defRPr lang="es-VE" sz="1400"/>
            </a:pPr>
            <a:endParaRPr lang="es-VE"/>
          </a:p>
        </c:txPr>
        <c:crossAx val="95797632"/>
        <c:crosses val="autoZero"/>
        <c:auto val="1"/>
        <c:lblAlgn val="ctr"/>
        <c:lblOffset val="100"/>
        <c:noMultiLvlLbl val="0"/>
      </c:catAx>
      <c:valAx>
        <c:axId val="95797632"/>
        <c:scaling>
          <c:orientation val="minMax"/>
        </c:scaling>
        <c:delete val="1"/>
        <c:axPos val="l"/>
        <c:numFmt formatCode="0.0%" sourceLinked="1"/>
        <c:majorTickMark val="none"/>
        <c:minorTickMark val="none"/>
        <c:tickLblPos val="nextTo"/>
        <c:crossAx val="95775360"/>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VE"/>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0"/>
    <c:plotArea>
      <c:layout/>
      <c:barChart>
        <c:barDir val="col"/>
        <c:grouping val="clustered"/>
        <c:varyColors val="0"/>
        <c:ser>
          <c:idx val="1"/>
          <c:order val="0"/>
          <c:spPr>
            <a:solidFill>
              <a:schemeClr val="accent3">
                <a:lumMod val="75000"/>
              </a:schemeClr>
            </a:solidFill>
          </c:spPr>
          <c:invertIfNegative val="0"/>
          <c:dLbls>
            <c:txPr>
              <a:bodyPr/>
              <a:lstStyle/>
              <a:p>
                <a:pPr>
                  <a:defRPr lang="es-VE" sz="1600" b="1"/>
                </a:pPr>
                <a:endParaRPr lang="es-VE"/>
              </a:p>
            </c:txPr>
            <c:showLegendKey val="0"/>
            <c:showVal val="1"/>
            <c:showCatName val="0"/>
            <c:showSerName val="0"/>
            <c:showPercent val="0"/>
            <c:showBubbleSize val="0"/>
            <c:showLeaderLines val="0"/>
          </c:dLbls>
          <c:cat>
            <c:strRef>
              <c:f>Hoja16!$A$21:$A$29</c:f>
              <c:strCache>
                <c:ptCount val="9"/>
                <c:pt idx="0">
                  <c:v>Láminas Metálicas</c:v>
                </c:pt>
                <c:pt idx="1">
                  <c:v>Platabanda</c:v>
                </c:pt>
                <c:pt idx="2">
                  <c:v>Láminas Asfálticas</c:v>
                </c:pt>
                <c:pt idx="3">
                  <c:v>Teja</c:v>
                </c:pt>
                <c:pt idx="4">
                  <c:v>latón tablas o sim.</c:v>
                </c:pt>
                <c:pt idx="5">
                  <c:v>Asbesto</c:v>
                </c:pt>
                <c:pt idx="6">
                  <c:v>PVC</c:v>
                </c:pt>
                <c:pt idx="7">
                  <c:v>Sin Techo</c:v>
                </c:pt>
                <c:pt idx="8">
                  <c:v>Palma</c:v>
                </c:pt>
              </c:strCache>
            </c:strRef>
          </c:cat>
          <c:val>
            <c:numRef>
              <c:f>Hoja16!$C$21:$C$29</c:f>
              <c:numCache>
                <c:formatCode>0.0%</c:formatCode>
                <c:ptCount val="9"/>
                <c:pt idx="0">
                  <c:v>0.772515982172299</c:v>
                </c:pt>
                <c:pt idx="1">
                  <c:v>9.3304684203621549E-2</c:v>
                </c:pt>
                <c:pt idx="2">
                  <c:v>6.3914506458464082E-2</c:v>
                </c:pt>
                <c:pt idx="3">
                  <c:v>2.5656572103264521E-2</c:v>
                </c:pt>
                <c:pt idx="4">
                  <c:v>2.4805607854400027E-2</c:v>
                </c:pt>
                <c:pt idx="5">
                  <c:v>1.1278821981824819E-2</c:v>
                </c:pt>
                <c:pt idx="6">
                  <c:v>6.6127013505511787E-3</c:v>
                </c:pt>
                <c:pt idx="7">
                  <c:v>1.1346189984859931E-3</c:v>
                </c:pt>
                <c:pt idx="8">
                  <c:v>7.6586782397804513E-4</c:v>
                </c:pt>
              </c:numCache>
            </c:numRef>
          </c:val>
        </c:ser>
        <c:dLbls>
          <c:showLegendKey val="0"/>
          <c:showVal val="1"/>
          <c:showCatName val="0"/>
          <c:showSerName val="0"/>
          <c:showPercent val="0"/>
          <c:showBubbleSize val="0"/>
        </c:dLbls>
        <c:gapWidth val="75"/>
        <c:axId val="95822976"/>
        <c:axId val="95824512"/>
      </c:barChart>
      <c:catAx>
        <c:axId val="95822976"/>
        <c:scaling>
          <c:orientation val="minMax"/>
        </c:scaling>
        <c:delete val="0"/>
        <c:axPos val="b"/>
        <c:majorTickMark val="none"/>
        <c:minorTickMark val="none"/>
        <c:tickLblPos val="nextTo"/>
        <c:txPr>
          <a:bodyPr/>
          <a:lstStyle/>
          <a:p>
            <a:pPr>
              <a:defRPr lang="es-VE" sz="1400" b="1"/>
            </a:pPr>
            <a:endParaRPr lang="es-VE"/>
          </a:p>
        </c:txPr>
        <c:crossAx val="95824512"/>
        <c:crosses val="autoZero"/>
        <c:auto val="1"/>
        <c:lblAlgn val="ctr"/>
        <c:lblOffset val="100"/>
        <c:noMultiLvlLbl val="0"/>
      </c:catAx>
      <c:valAx>
        <c:axId val="95824512"/>
        <c:scaling>
          <c:orientation val="minMax"/>
        </c:scaling>
        <c:delete val="1"/>
        <c:axPos val="l"/>
        <c:numFmt formatCode="0.0%" sourceLinked="1"/>
        <c:majorTickMark val="none"/>
        <c:minorTickMark val="none"/>
        <c:tickLblPos val="nextTo"/>
        <c:crossAx val="95822976"/>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V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spPr>
            <a:solidFill>
              <a:schemeClr val="accent6">
                <a:lumMod val="75000"/>
              </a:schemeClr>
            </a:solidFill>
          </c:spPr>
          <c:invertIfNegative val="0"/>
          <c:dLbls>
            <c:txPr>
              <a:bodyPr/>
              <a:lstStyle/>
              <a:p>
                <a:pPr>
                  <a:defRPr lang="es-VE" sz="1600" b="1"/>
                </a:pPr>
                <a:endParaRPr lang="es-VE"/>
              </a:p>
            </c:txPr>
            <c:showLegendKey val="0"/>
            <c:showVal val="1"/>
            <c:showCatName val="0"/>
            <c:showSerName val="0"/>
            <c:showPercent val="0"/>
            <c:showBubbleSize val="0"/>
            <c:showLeaderLines val="0"/>
          </c:dLbls>
          <c:cat>
            <c:strRef>
              <c:f>Hoja16!$A$36:$A$40</c:f>
              <c:strCache>
                <c:ptCount val="5"/>
                <c:pt idx="0">
                  <c:v>Cemento</c:v>
                </c:pt>
                <c:pt idx="1">
                  <c:v>Tierra</c:v>
                </c:pt>
                <c:pt idx="2">
                  <c:v>Marmol,cerámica,ladrillo, otros</c:v>
                </c:pt>
                <c:pt idx="3">
                  <c:v>Tablas</c:v>
                </c:pt>
                <c:pt idx="4">
                  <c:v>Otros</c:v>
                </c:pt>
              </c:strCache>
            </c:strRef>
          </c:cat>
          <c:val>
            <c:numRef>
              <c:f>Hoja16!$C$36:$C$40</c:f>
              <c:numCache>
                <c:formatCode>0.0%</c:formatCode>
                <c:ptCount val="5"/>
                <c:pt idx="0">
                  <c:v>0.76622593809944273</c:v>
                </c:pt>
                <c:pt idx="1">
                  <c:v>0.14031691326901463</c:v>
                </c:pt>
                <c:pt idx="2">
                  <c:v>8.9840550573869082E-2</c:v>
                </c:pt>
                <c:pt idx="3">
                  <c:v>1.8295731350586643E-3</c:v>
                </c:pt>
                <c:pt idx="4">
                  <c:v>1.7799335538749011E-3</c:v>
                </c:pt>
              </c:numCache>
            </c:numRef>
          </c:val>
        </c:ser>
        <c:dLbls>
          <c:showLegendKey val="0"/>
          <c:showVal val="1"/>
          <c:showCatName val="0"/>
          <c:showSerName val="0"/>
          <c:showPercent val="0"/>
          <c:showBubbleSize val="0"/>
        </c:dLbls>
        <c:gapWidth val="150"/>
        <c:overlap val="-25"/>
        <c:axId val="95841664"/>
        <c:axId val="95876224"/>
      </c:barChart>
      <c:catAx>
        <c:axId val="95841664"/>
        <c:scaling>
          <c:orientation val="minMax"/>
        </c:scaling>
        <c:delete val="0"/>
        <c:axPos val="b"/>
        <c:majorTickMark val="none"/>
        <c:minorTickMark val="none"/>
        <c:tickLblPos val="nextTo"/>
        <c:txPr>
          <a:bodyPr/>
          <a:lstStyle/>
          <a:p>
            <a:pPr>
              <a:defRPr lang="es-VE" sz="1200" b="1"/>
            </a:pPr>
            <a:endParaRPr lang="es-VE"/>
          </a:p>
        </c:txPr>
        <c:crossAx val="95876224"/>
        <c:crosses val="autoZero"/>
        <c:auto val="1"/>
        <c:lblAlgn val="ctr"/>
        <c:lblOffset val="100"/>
        <c:noMultiLvlLbl val="0"/>
      </c:catAx>
      <c:valAx>
        <c:axId val="95876224"/>
        <c:scaling>
          <c:orientation val="minMax"/>
        </c:scaling>
        <c:delete val="1"/>
        <c:axPos val="l"/>
        <c:numFmt formatCode="0.0%" sourceLinked="1"/>
        <c:majorTickMark val="none"/>
        <c:minorTickMark val="none"/>
        <c:tickLblPos val="nextTo"/>
        <c:crossAx val="95841664"/>
        <c:crosses val="autoZero"/>
        <c:crossBetween val="between"/>
      </c:valAx>
      <c:spPr>
        <a:noFill/>
        <a:ln w="25400">
          <a:noFill/>
        </a:ln>
      </c:spPr>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V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7A4DF81-60ED-4452-8006-01CD78D32598}" type="datetimeFigureOut">
              <a:rPr lang="es-VE"/>
              <a:pPr>
                <a:defRPr/>
              </a:pPr>
              <a:t>05/11/2014</a:t>
            </a:fld>
            <a:endParaRPr lang="es-V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VE" noProof="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VE"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V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381F426-F1BF-4C10-8EFC-BA56FB521108}" type="slidenum">
              <a:rPr lang="es-VE"/>
              <a:pPr>
                <a:defRPr/>
              </a:pPr>
              <a:t>‹Nº›</a:t>
            </a:fld>
            <a:endParaRPr lang="es-VE"/>
          </a:p>
        </p:txBody>
      </p:sp>
    </p:spTree>
    <p:extLst>
      <p:ext uri="{BB962C8B-B14F-4D97-AF65-F5344CB8AC3E}">
        <p14:creationId xmlns:p14="http://schemas.microsoft.com/office/powerpoint/2010/main" val="316781360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1 Marcador de imagen de diapositiva"/>
          <p:cNvSpPr>
            <a:spLocks noGrp="1" noRot="1" noChangeAspect="1"/>
          </p:cNvSpPr>
          <p:nvPr>
            <p:ph type="sldImg"/>
          </p:nvPr>
        </p:nvSpPr>
        <p:spPr bwMode="auto">
          <a:noFill/>
          <a:ln>
            <a:solidFill>
              <a:srgbClr val="000000"/>
            </a:solidFill>
            <a:miter lim="800000"/>
            <a:headEnd/>
            <a:tailEnd/>
          </a:ln>
        </p:spPr>
      </p:sp>
      <p:sp>
        <p:nvSpPr>
          <p:cNvPr id="4608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4608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BE5DBF-D3FC-49FC-8C00-718220DF0404}" type="slidenum">
              <a:rPr lang="es-VE">
                <a:cs typeface="Arial" charset="0"/>
              </a:rPr>
              <a:pPr fontAlgn="base">
                <a:spcBef>
                  <a:spcPct val="0"/>
                </a:spcBef>
                <a:spcAft>
                  <a:spcPct val="0"/>
                </a:spcAft>
              </a:pPr>
              <a:t>17</a:t>
            </a:fld>
            <a:endParaRPr lang="es-VE">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1 Marcador de imagen de diapositiva"/>
          <p:cNvSpPr>
            <a:spLocks noGrp="1" noRot="1" noChangeAspect="1"/>
          </p:cNvSpPr>
          <p:nvPr>
            <p:ph type="sldImg"/>
          </p:nvPr>
        </p:nvSpPr>
        <p:spPr bwMode="auto">
          <a:noFill/>
          <a:ln>
            <a:solidFill>
              <a:srgbClr val="000000"/>
            </a:solidFill>
            <a:miter lim="800000"/>
            <a:headEnd/>
            <a:tailEnd/>
          </a:ln>
        </p:spPr>
      </p:sp>
      <p:sp>
        <p:nvSpPr>
          <p:cNvPr id="4813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4813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C0A892-F512-4877-91F7-A3176F1AABC7}" type="slidenum">
              <a:rPr lang="es-VE">
                <a:cs typeface="Arial" charset="0"/>
              </a:rPr>
              <a:pPr fontAlgn="base">
                <a:spcBef>
                  <a:spcPct val="0"/>
                </a:spcBef>
                <a:spcAft>
                  <a:spcPct val="0"/>
                </a:spcAft>
              </a:pPr>
              <a:t>18</a:t>
            </a:fld>
            <a:endParaRPr lang="es-VE">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1 Marcador de imagen de diapositiva"/>
          <p:cNvSpPr>
            <a:spLocks noGrp="1" noRot="1" noChangeAspect="1"/>
          </p:cNvSpPr>
          <p:nvPr>
            <p:ph type="sldImg"/>
          </p:nvPr>
        </p:nvSpPr>
        <p:spPr bwMode="auto">
          <a:noFill/>
          <a:ln>
            <a:solidFill>
              <a:srgbClr val="000000"/>
            </a:solidFill>
            <a:miter lim="800000"/>
            <a:headEnd/>
            <a:tailEnd/>
          </a:ln>
        </p:spPr>
      </p:sp>
      <p:sp>
        <p:nvSpPr>
          <p:cNvPr id="67586"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67587"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75A2EB-7BD6-405E-989D-7C94B66C020A}" type="slidenum">
              <a:rPr lang="es-VE">
                <a:cs typeface="Arial" charset="0"/>
              </a:rPr>
              <a:pPr fontAlgn="base">
                <a:spcBef>
                  <a:spcPct val="0"/>
                </a:spcBef>
                <a:spcAft>
                  <a:spcPct val="0"/>
                </a:spcAft>
              </a:pPr>
              <a:t>36</a:t>
            </a:fld>
            <a:endParaRPr lang="es-VE">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1 Marcador de imagen de diapositiva"/>
          <p:cNvSpPr>
            <a:spLocks noGrp="1" noRot="1" noChangeAspect="1"/>
          </p:cNvSpPr>
          <p:nvPr>
            <p:ph type="sldImg"/>
          </p:nvPr>
        </p:nvSpPr>
        <p:spPr bwMode="auto">
          <a:noFill/>
          <a:ln>
            <a:solidFill>
              <a:srgbClr val="000000"/>
            </a:solidFill>
            <a:miter lim="800000"/>
            <a:headEnd/>
            <a:tailEnd/>
          </a:ln>
        </p:spPr>
      </p:sp>
      <p:sp>
        <p:nvSpPr>
          <p:cNvPr id="69634"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69635"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B57487-D278-426C-8DF9-175AE6CBD552}" type="slidenum">
              <a:rPr lang="es-VE">
                <a:cs typeface="Arial" charset="0"/>
              </a:rPr>
              <a:pPr fontAlgn="base">
                <a:spcBef>
                  <a:spcPct val="0"/>
                </a:spcBef>
                <a:spcAft>
                  <a:spcPct val="0"/>
                </a:spcAft>
              </a:pPr>
              <a:t>37</a:t>
            </a:fld>
            <a:endParaRPr lang="es-VE">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1 Marcador de imagen de diapositiva"/>
          <p:cNvSpPr>
            <a:spLocks noGrp="1" noRot="1" noChangeAspect="1"/>
          </p:cNvSpPr>
          <p:nvPr>
            <p:ph type="sldImg"/>
          </p:nvPr>
        </p:nvSpPr>
        <p:spPr bwMode="auto">
          <a:noFill/>
          <a:ln>
            <a:solidFill>
              <a:srgbClr val="000000"/>
            </a:solidFill>
            <a:miter lim="800000"/>
            <a:headEnd/>
            <a:tailEnd/>
          </a:ln>
        </p:spPr>
      </p:sp>
      <p:sp>
        <p:nvSpPr>
          <p:cNvPr id="71682"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71683"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B877B9-50EF-4883-8EA4-1ABAF14A5B30}" type="slidenum">
              <a:rPr lang="es-VE">
                <a:cs typeface="Arial" charset="0"/>
              </a:rPr>
              <a:pPr fontAlgn="base">
                <a:spcBef>
                  <a:spcPct val="0"/>
                </a:spcBef>
                <a:spcAft>
                  <a:spcPct val="0"/>
                </a:spcAft>
              </a:pPr>
              <a:t>38</a:t>
            </a:fld>
            <a:endParaRPr lang="es-VE">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1 Marcador de imagen de diapositiva"/>
          <p:cNvSpPr>
            <a:spLocks noGrp="1" noRot="1" noChangeAspect="1"/>
          </p:cNvSpPr>
          <p:nvPr>
            <p:ph type="sldImg"/>
          </p:nvPr>
        </p:nvSpPr>
        <p:spPr bwMode="auto">
          <a:noFill/>
          <a:ln>
            <a:solidFill>
              <a:srgbClr val="000000"/>
            </a:solidFill>
            <a:miter lim="800000"/>
            <a:headEnd/>
            <a:tailEnd/>
          </a:ln>
        </p:spPr>
      </p:sp>
      <p:sp>
        <p:nvSpPr>
          <p:cNvPr id="73730"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73731"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96E250A-3FB3-4094-ADA6-4ACBE919FA1E}" type="slidenum">
              <a:rPr lang="es-VE">
                <a:cs typeface="Arial" charset="0"/>
              </a:rPr>
              <a:pPr fontAlgn="base">
                <a:spcBef>
                  <a:spcPct val="0"/>
                </a:spcBef>
                <a:spcAft>
                  <a:spcPct val="0"/>
                </a:spcAft>
              </a:pPr>
              <a:t>39</a:t>
            </a:fld>
            <a:endParaRPr lang="es-VE">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V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VE"/>
          </a:p>
        </p:txBody>
      </p:sp>
      <p:sp>
        <p:nvSpPr>
          <p:cNvPr id="4" name="3 Marcador de fecha"/>
          <p:cNvSpPr>
            <a:spLocks noGrp="1"/>
          </p:cNvSpPr>
          <p:nvPr>
            <p:ph type="dt" sz="half" idx="10"/>
          </p:nvPr>
        </p:nvSpPr>
        <p:spPr/>
        <p:txBody>
          <a:bodyPr/>
          <a:lstStyle>
            <a:lvl1pPr>
              <a:defRPr/>
            </a:lvl1pPr>
          </a:lstStyle>
          <a:p>
            <a:pPr>
              <a:defRPr/>
            </a:pPr>
            <a:fld id="{ED1DF052-E675-4EE8-88C1-D50A9ADB93C3}" type="datetimeFigureOut">
              <a:rPr lang="es-VE"/>
              <a:pPr>
                <a:defRPr/>
              </a:pPr>
              <a:t>05/11/2014</a:t>
            </a:fld>
            <a:endParaRPr lang="es-VE"/>
          </a:p>
        </p:txBody>
      </p:sp>
      <p:sp>
        <p:nvSpPr>
          <p:cNvPr id="5" name="4 Marcador de pie de página"/>
          <p:cNvSpPr>
            <a:spLocks noGrp="1"/>
          </p:cNvSpPr>
          <p:nvPr>
            <p:ph type="ftr" sz="quarter" idx="11"/>
          </p:nvPr>
        </p:nvSpPr>
        <p:spPr/>
        <p:txBody>
          <a:bodyPr/>
          <a:lstStyle>
            <a:lvl1pPr>
              <a:defRPr/>
            </a:lvl1pPr>
          </a:lstStyle>
          <a:p>
            <a:pPr>
              <a:defRPr/>
            </a:pPr>
            <a:endParaRPr lang="es-VE"/>
          </a:p>
        </p:txBody>
      </p:sp>
      <p:sp>
        <p:nvSpPr>
          <p:cNvPr id="6" name="5 Marcador de número de diapositiva"/>
          <p:cNvSpPr>
            <a:spLocks noGrp="1"/>
          </p:cNvSpPr>
          <p:nvPr>
            <p:ph type="sldNum" sz="quarter" idx="12"/>
          </p:nvPr>
        </p:nvSpPr>
        <p:spPr/>
        <p:txBody>
          <a:bodyPr/>
          <a:lstStyle>
            <a:lvl1pPr>
              <a:defRPr/>
            </a:lvl1pPr>
          </a:lstStyle>
          <a:p>
            <a:pPr>
              <a:defRPr/>
            </a:pPr>
            <a:fld id="{A482C2F7-1817-4712-A087-77932ADCA0DE}" type="slidenum">
              <a:rPr lang="es-VE"/>
              <a:pPr>
                <a:defRPr/>
              </a:pPr>
              <a:t>‹Nº›</a:t>
            </a:fld>
            <a:endParaRPr lang="es-V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lvl1pPr>
              <a:defRPr/>
            </a:lvl1pPr>
          </a:lstStyle>
          <a:p>
            <a:pPr>
              <a:defRPr/>
            </a:pPr>
            <a:fld id="{D48DAFE1-410C-43AE-9CCD-7F1FA4137595}" type="datetimeFigureOut">
              <a:rPr lang="es-VE"/>
              <a:pPr>
                <a:defRPr/>
              </a:pPr>
              <a:t>05/11/2014</a:t>
            </a:fld>
            <a:endParaRPr lang="es-VE"/>
          </a:p>
        </p:txBody>
      </p:sp>
      <p:sp>
        <p:nvSpPr>
          <p:cNvPr id="5" name="4 Marcador de pie de página"/>
          <p:cNvSpPr>
            <a:spLocks noGrp="1"/>
          </p:cNvSpPr>
          <p:nvPr>
            <p:ph type="ftr" sz="quarter" idx="11"/>
          </p:nvPr>
        </p:nvSpPr>
        <p:spPr/>
        <p:txBody>
          <a:bodyPr/>
          <a:lstStyle>
            <a:lvl1pPr>
              <a:defRPr/>
            </a:lvl1pPr>
          </a:lstStyle>
          <a:p>
            <a:pPr>
              <a:defRPr/>
            </a:pPr>
            <a:endParaRPr lang="es-VE"/>
          </a:p>
        </p:txBody>
      </p:sp>
      <p:sp>
        <p:nvSpPr>
          <p:cNvPr id="6" name="5 Marcador de número de diapositiva"/>
          <p:cNvSpPr>
            <a:spLocks noGrp="1"/>
          </p:cNvSpPr>
          <p:nvPr>
            <p:ph type="sldNum" sz="quarter" idx="12"/>
          </p:nvPr>
        </p:nvSpPr>
        <p:spPr/>
        <p:txBody>
          <a:bodyPr/>
          <a:lstStyle>
            <a:lvl1pPr>
              <a:defRPr/>
            </a:lvl1pPr>
          </a:lstStyle>
          <a:p>
            <a:pPr>
              <a:defRPr/>
            </a:pPr>
            <a:fld id="{8CB4604B-D24F-4B09-8528-74C64080B95D}" type="slidenum">
              <a:rPr lang="es-VE"/>
              <a:pPr>
                <a:defRPr/>
              </a:pPr>
              <a:t>‹Nº›</a:t>
            </a:fld>
            <a:endParaRPr lang="es-V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lvl1pPr>
              <a:defRPr/>
            </a:lvl1pPr>
          </a:lstStyle>
          <a:p>
            <a:pPr>
              <a:defRPr/>
            </a:pPr>
            <a:fld id="{CE7C95FF-E1E9-4674-AE55-A284D3E1E4CB}" type="datetimeFigureOut">
              <a:rPr lang="es-VE"/>
              <a:pPr>
                <a:defRPr/>
              </a:pPr>
              <a:t>05/11/2014</a:t>
            </a:fld>
            <a:endParaRPr lang="es-VE"/>
          </a:p>
        </p:txBody>
      </p:sp>
      <p:sp>
        <p:nvSpPr>
          <p:cNvPr id="5" name="4 Marcador de pie de página"/>
          <p:cNvSpPr>
            <a:spLocks noGrp="1"/>
          </p:cNvSpPr>
          <p:nvPr>
            <p:ph type="ftr" sz="quarter" idx="11"/>
          </p:nvPr>
        </p:nvSpPr>
        <p:spPr/>
        <p:txBody>
          <a:bodyPr/>
          <a:lstStyle>
            <a:lvl1pPr>
              <a:defRPr/>
            </a:lvl1pPr>
          </a:lstStyle>
          <a:p>
            <a:pPr>
              <a:defRPr/>
            </a:pPr>
            <a:endParaRPr lang="es-VE"/>
          </a:p>
        </p:txBody>
      </p:sp>
      <p:sp>
        <p:nvSpPr>
          <p:cNvPr id="6" name="5 Marcador de número de diapositiva"/>
          <p:cNvSpPr>
            <a:spLocks noGrp="1"/>
          </p:cNvSpPr>
          <p:nvPr>
            <p:ph type="sldNum" sz="quarter" idx="12"/>
          </p:nvPr>
        </p:nvSpPr>
        <p:spPr/>
        <p:txBody>
          <a:bodyPr/>
          <a:lstStyle>
            <a:lvl1pPr>
              <a:defRPr/>
            </a:lvl1pPr>
          </a:lstStyle>
          <a:p>
            <a:pPr>
              <a:defRPr/>
            </a:pPr>
            <a:fld id="{8A6ED3C5-70D7-4A4A-915F-7AD227F1C293}" type="slidenum">
              <a:rPr lang="es-VE"/>
              <a:pPr>
                <a:defRPr/>
              </a:pPr>
              <a:t>‹Nº›</a:t>
            </a:fld>
            <a:endParaRPr lang="es-V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A336E47C-34FA-4B07-AA2C-B391598A7EB6}" type="datetimeFigureOut">
              <a:rPr lang="es-ES"/>
              <a:pPr>
                <a:defRPr/>
              </a:pPr>
              <a:t>05/11/2014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EA13C57A-9A31-41CF-92DD-AD46E60101AF}"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AC973245-E25C-4A41-904D-2B21602E96C0}" type="datetimeFigureOut">
              <a:rPr lang="es-ES"/>
              <a:pPr>
                <a:defRPr/>
              </a:pPr>
              <a:t>05/11/2014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82BE949C-176D-47CA-93ED-7A1B78E2CF41}"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EA8E371C-3165-4B0F-9E31-9078960E4F8E}" type="datetimeFigureOut">
              <a:rPr lang="es-ES"/>
              <a:pPr>
                <a:defRPr/>
              </a:pPr>
              <a:t>05/11/2014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59DD47D-D1B3-47FF-8C85-075ACB6D63DC}" type="slidenum">
              <a:rPr lang="es-ES"/>
              <a:pPr>
                <a:defRPr/>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6E308893-AA03-4248-88FD-FC5E1847F161}" type="datetimeFigureOut">
              <a:rPr lang="es-ES"/>
              <a:pPr>
                <a:defRPr/>
              </a:pPr>
              <a:t>05/11/2014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182EB103-CE4B-4380-942C-5FE19C641DAE}" type="slidenum">
              <a:rPr lang="es-ES"/>
              <a:pPr>
                <a:defRPr/>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0A0787A6-1A61-46A5-A28B-E49E88FC23DB}" type="datetimeFigureOut">
              <a:rPr lang="es-ES"/>
              <a:pPr>
                <a:defRPr/>
              </a:pPr>
              <a:t>05/11/2014</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2A9D12A8-DA58-4155-A522-83D22B090BE7}" type="slidenum">
              <a:rPr lang="es-ES"/>
              <a:pPr>
                <a:defRPr/>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54572731-04D4-4503-B2B0-DBF9F764885D}" type="datetimeFigureOut">
              <a:rPr lang="es-ES"/>
              <a:pPr>
                <a:defRPr/>
              </a:pPr>
              <a:t>05/11/2014</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4D8E101D-DE28-4C28-8CBE-4FEAF9FF2AC5}" type="slidenum">
              <a:rPr lang="es-ES"/>
              <a:pPr>
                <a:defRPr/>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A6E13EC5-6615-42E7-972F-4AEC0DA4828E}" type="datetimeFigureOut">
              <a:rPr lang="es-ES"/>
              <a:pPr>
                <a:defRPr/>
              </a:pPr>
              <a:t>05/11/2014</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BFB9B94F-83C5-4C93-B861-5DA089319EAB}" type="slidenum">
              <a:rPr lang="es-ES"/>
              <a:pPr>
                <a:defRPr/>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E2D0E30-A094-4B70-BB82-D70FE3AA8C06}" type="datetimeFigureOut">
              <a:rPr lang="es-ES"/>
              <a:pPr>
                <a:defRPr/>
              </a:pPr>
              <a:t>05/11/2014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1E934A40-A092-499C-A52B-935B7D4D80F8}"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lvl1pPr>
              <a:defRPr/>
            </a:lvl1pPr>
          </a:lstStyle>
          <a:p>
            <a:pPr>
              <a:defRPr/>
            </a:pPr>
            <a:fld id="{3424F428-E18D-4B45-92CB-28E225BAFE65}" type="datetimeFigureOut">
              <a:rPr lang="es-VE"/>
              <a:pPr>
                <a:defRPr/>
              </a:pPr>
              <a:t>05/11/2014</a:t>
            </a:fld>
            <a:endParaRPr lang="es-VE"/>
          </a:p>
        </p:txBody>
      </p:sp>
      <p:sp>
        <p:nvSpPr>
          <p:cNvPr id="5" name="4 Marcador de pie de página"/>
          <p:cNvSpPr>
            <a:spLocks noGrp="1"/>
          </p:cNvSpPr>
          <p:nvPr>
            <p:ph type="ftr" sz="quarter" idx="11"/>
          </p:nvPr>
        </p:nvSpPr>
        <p:spPr/>
        <p:txBody>
          <a:bodyPr/>
          <a:lstStyle>
            <a:lvl1pPr>
              <a:defRPr/>
            </a:lvl1pPr>
          </a:lstStyle>
          <a:p>
            <a:pPr>
              <a:defRPr/>
            </a:pPr>
            <a:endParaRPr lang="es-VE"/>
          </a:p>
        </p:txBody>
      </p:sp>
      <p:sp>
        <p:nvSpPr>
          <p:cNvPr id="6" name="5 Marcador de número de diapositiva"/>
          <p:cNvSpPr>
            <a:spLocks noGrp="1"/>
          </p:cNvSpPr>
          <p:nvPr>
            <p:ph type="sldNum" sz="quarter" idx="12"/>
          </p:nvPr>
        </p:nvSpPr>
        <p:spPr/>
        <p:txBody>
          <a:bodyPr/>
          <a:lstStyle>
            <a:lvl1pPr>
              <a:defRPr/>
            </a:lvl1pPr>
          </a:lstStyle>
          <a:p>
            <a:pPr>
              <a:defRPr/>
            </a:pPr>
            <a:fld id="{6A4406FD-4202-4849-9989-51A37152AD89}" type="slidenum">
              <a:rPr lang="es-VE"/>
              <a:pPr>
                <a:defRPr/>
              </a:pPr>
              <a:t>‹Nº›</a:t>
            </a:fld>
            <a:endParaRPr lang="es-V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9D4C1049-E566-4AD8-9DE6-482DB5C6A286}" type="datetimeFigureOut">
              <a:rPr lang="es-ES"/>
              <a:pPr>
                <a:defRPr/>
              </a:pPr>
              <a:t>05/11/2014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7F54A592-D5B4-4AE6-B1E8-5B50BFE28637}" type="slidenum">
              <a:rPr lang="es-ES"/>
              <a:pPr>
                <a:defRPr/>
              </a:pPr>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7D4FF283-6A80-477D-B6DC-7D127987D586}" type="datetimeFigureOut">
              <a:rPr lang="es-ES"/>
              <a:pPr>
                <a:defRPr/>
              </a:pPr>
              <a:t>05/11/2014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42B6887C-310A-4618-B67F-D26CBD8DD000}" type="slidenum">
              <a:rPr lang="es-ES"/>
              <a:pPr>
                <a:defRPr/>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C18FD9FC-0F1F-4190-85D6-F22022BDD9C0}" type="datetimeFigureOut">
              <a:rPr lang="es-ES"/>
              <a:pPr>
                <a:defRPr/>
              </a:pPr>
              <a:t>05/11/2014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C09C2F6B-22E6-44D3-8DDA-23E92E43C3F6}" type="slidenum">
              <a:rPr lang="es-ES"/>
              <a:pPr>
                <a:defRPr/>
              </a:pPr>
              <a:t>‹Nº›</a:t>
            </a:fld>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smtClean="0"/>
              <a:t>Haga clic para modificar el estilo de título del patrón</a:t>
            </a:r>
            <a:endParaRPr lang="es-VE"/>
          </a:p>
        </p:txBody>
      </p:sp>
      <p:sp>
        <p:nvSpPr>
          <p:cNvPr id="3" name="2 Marcador de imágenes prediseñadas"/>
          <p:cNvSpPr>
            <a:spLocks noGrp="1"/>
          </p:cNvSpPr>
          <p:nvPr>
            <p:ph type="clipArt" sz="half" idx="1"/>
          </p:nvPr>
        </p:nvSpPr>
        <p:spPr>
          <a:xfrm>
            <a:off x="685800" y="1981200"/>
            <a:ext cx="3810000" cy="4114800"/>
          </a:xfrm>
        </p:spPr>
        <p:txBody>
          <a:bodyPr rtlCol="0">
            <a:normAutofit/>
          </a:bodyPr>
          <a:lstStyle/>
          <a:p>
            <a:pPr lvl="0"/>
            <a:endParaRPr lang="es-VE" noProof="0" smtClean="0"/>
          </a:p>
        </p:txBody>
      </p:sp>
      <p:sp>
        <p:nvSpPr>
          <p:cNvPr id="4" name="3 Marcador de texto"/>
          <p:cNvSpPr>
            <a:spLocks noGrp="1"/>
          </p:cNvSpPr>
          <p:nvPr>
            <p:ph type="body" sz="half" idx="2"/>
          </p:nvPr>
        </p:nvSpPr>
        <p:spPr>
          <a:xfrm>
            <a:off x="46482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Rectangle 4"/>
          <p:cNvSpPr>
            <a:spLocks noGrp="1" noChangeArrowheads="1"/>
          </p:cNvSpPr>
          <p:nvPr>
            <p:ph type="dt" sz="half" idx="10"/>
          </p:nvPr>
        </p:nvSpPr>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p:txBody>
          <a:bodyPr/>
          <a:lstStyle>
            <a:lvl1pPr>
              <a:defRPr/>
            </a:lvl1pPr>
          </a:lstStyle>
          <a:p>
            <a:pPr>
              <a:defRPr/>
            </a:pPr>
            <a:fld id="{60AD1E67-09CC-446D-AE66-6F744B916E14}" type="slidenum">
              <a:rPr lang="es-ES_tradnl"/>
              <a:pPr>
                <a:defRPr/>
              </a:pPr>
              <a:t>‹Nº›</a:t>
            </a:fld>
            <a:endParaRPr lang="es-ES_tradnl"/>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91DFD1E1-6F6E-44D6-9B2F-A8B7D9B67996}" type="datetimeFigureOut">
              <a:rPr lang="es-VE"/>
              <a:pPr>
                <a:defRPr/>
              </a:pPr>
              <a:t>05/11/2014</a:t>
            </a:fld>
            <a:endParaRPr lang="es-VE"/>
          </a:p>
        </p:txBody>
      </p:sp>
      <p:sp>
        <p:nvSpPr>
          <p:cNvPr id="5" name="4 Marcador de pie de página"/>
          <p:cNvSpPr>
            <a:spLocks noGrp="1"/>
          </p:cNvSpPr>
          <p:nvPr>
            <p:ph type="ftr" sz="quarter" idx="11"/>
          </p:nvPr>
        </p:nvSpPr>
        <p:spPr/>
        <p:txBody>
          <a:bodyPr/>
          <a:lstStyle>
            <a:lvl1pPr>
              <a:defRPr/>
            </a:lvl1pPr>
          </a:lstStyle>
          <a:p>
            <a:pPr>
              <a:defRPr/>
            </a:pPr>
            <a:endParaRPr lang="es-VE"/>
          </a:p>
        </p:txBody>
      </p:sp>
      <p:sp>
        <p:nvSpPr>
          <p:cNvPr id="6" name="5 Marcador de número de diapositiva"/>
          <p:cNvSpPr>
            <a:spLocks noGrp="1"/>
          </p:cNvSpPr>
          <p:nvPr>
            <p:ph type="sldNum" sz="quarter" idx="12"/>
          </p:nvPr>
        </p:nvSpPr>
        <p:spPr/>
        <p:txBody>
          <a:bodyPr/>
          <a:lstStyle>
            <a:lvl1pPr>
              <a:defRPr/>
            </a:lvl1pPr>
          </a:lstStyle>
          <a:p>
            <a:pPr>
              <a:defRPr/>
            </a:pPr>
            <a:fld id="{CF1FDC54-4034-41C7-982A-B630D3A7874C}" type="slidenum">
              <a:rPr lang="es-VE"/>
              <a:pPr>
                <a:defRPr/>
              </a:pPr>
              <a:t>‹Nº›</a:t>
            </a:fld>
            <a:endParaRPr lang="es-V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3 Marcador de fecha"/>
          <p:cNvSpPr>
            <a:spLocks noGrp="1"/>
          </p:cNvSpPr>
          <p:nvPr>
            <p:ph type="dt" sz="half" idx="10"/>
          </p:nvPr>
        </p:nvSpPr>
        <p:spPr/>
        <p:txBody>
          <a:bodyPr/>
          <a:lstStyle>
            <a:lvl1pPr>
              <a:defRPr/>
            </a:lvl1pPr>
          </a:lstStyle>
          <a:p>
            <a:pPr>
              <a:defRPr/>
            </a:pPr>
            <a:fld id="{53F074DF-5490-402E-9DBD-EDAA2C80991B}" type="datetimeFigureOut">
              <a:rPr lang="es-VE"/>
              <a:pPr>
                <a:defRPr/>
              </a:pPr>
              <a:t>05/11/2014</a:t>
            </a:fld>
            <a:endParaRPr lang="es-VE"/>
          </a:p>
        </p:txBody>
      </p:sp>
      <p:sp>
        <p:nvSpPr>
          <p:cNvPr id="6" name="4 Marcador de pie de página"/>
          <p:cNvSpPr>
            <a:spLocks noGrp="1"/>
          </p:cNvSpPr>
          <p:nvPr>
            <p:ph type="ftr" sz="quarter" idx="11"/>
          </p:nvPr>
        </p:nvSpPr>
        <p:spPr/>
        <p:txBody>
          <a:bodyPr/>
          <a:lstStyle>
            <a:lvl1pPr>
              <a:defRPr/>
            </a:lvl1pPr>
          </a:lstStyle>
          <a:p>
            <a:pPr>
              <a:defRPr/>
            </a:pPr>
            <a:endParaRPr lang="es-VE"/>
          </a:p>
        </p:txBody>
      </p:sp>
      <p:sp>
        <p:nvSpPr>
          <p:cNvPr id="7" name="5 Marcador de número de diapositiva"/>
          <p:cNvSpPr>
            <a:spLocks noGrp="1"/>
          </p:cNvSpPr>
          <p:nvPr>
            <p:ph type="sldNum" sz="quarter" idx="12"/>
          </p:nvPr>
        </p:nvSpPr>
        <p:spPr/>
        <p:txBody>
          <a:bodyPr/>
          <a:lstStyle>
            <a:lvl1pPr>
              <a:defRPr/>
            </a:lvl1pPr>
          </a:lstStyle>
          <a:p>
            <a:pPr>
              <a:defRPr/>
            </a:pPr>
            <a:fld id="{86E988E4-478D-4C65-9B31-DDBCA865CD66}" type="slidenum">
              <a:rPr lang="es-VE"/>
              <a:pPr>
                <a:defRPr/>
              </a:pPr>
              <a:t>‹Nº›</a:t>
            </a:fld>
            <a:endParaRPr lang="es-V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3 Marcador de fecha"/>
          <p:cNvSpPr>
            <a:spLocks noGrp="1"/>
          </p:cNvSpPr>
          <p:nvPr>
            <p:ph type="dt" sz="half" idx="10"/>
          </p:nvPr>
        </p:nvSpPr>
        <p:spPr/>
        <p:txBody>
          <a:bodyPr/>
          <a:lstStyle>
            <a:lvl1pPr>
              <a:defRPr/>
            </a:lvl1pPr>
          </a:lstStyle>
          <a:p>
            <a:pPr>
              <a:defRPr/>
            </a:pPr>
            <a:fld id="{149984FB-2FCB-49F0-A142-31217B725A01}" type="datetimeFigureOut">
              <a:rPr lang="es-VE"/>
              <a:pPr>
                <a:defRPr/>
              </a:pPr>
              <a:t>05/11/2014</a:t>
            </a:fld>
            <a:endParaRPr lang="es-VE"/>
          </a:p>
        </p:txBody>
      </p:sp>
      <p:sp>
        <p:nvSpPr>
          <p:cNvPr id="8" name="4 Marcador de pie de página"/>
          <p:cNvSpPr>
            <a:spLocks noGrp="1"/>
          </p:cNvSpPr>
          <p:nvPr>
            <p:ph type="ftr" sz="quarter" idx="11"/>
          </p:nvPr>
        </p:nvSpPr>
        <p:spPr/>
        <p:txBody>
          <a:bodyPr/>
          <a:lstStyle>
            <a:lvl1pPr>
              <a:defRPr/>
            </a:lvl1pPr>
          </a:lstStyle>
          <a:p>
            <a:pPr>
              <a:defRPr/>
            </a:pPr>
            <a:endParaRPr lang="es-VE"/>
          </a:p>
        </p:txBody>
      </p:sp>
      <p:sp>
        <p:nvSpPr>
          <p:cNvPr id="9" name="5 Marcador de número de diapositiva"/>
          <p:cNvSpPr>
            <a:spLocks noGrp="1"/>
          </p:cNvSpPr>
          <p:nvPr>
            <p:ph type="sldNum" sz="quarter" idx="12"/>
          </p:nvPr>
        </p:nvSpPr>
        <p:spPr/>
        <p:txBody>
          <a:bodyPr/>
          <a:lstStyle>
            <a:lvl1pPr>
              <a:defRPr/>
            </a:lvl1pPr>
          </a:lstStyle>
          <a:p>
            <a:pPr>
              <a:defRPr/>
            </a:pPr>
            <a:fld id="{E1602EE0-4EC4-44B6-82F0-B9FD0758F24B}" type="slidenum">
              <a:rPr lang="es-VE"/>
              <a:pPr>
                <a:defRPr/>
              </a:pPr>
              <a:t>‹Nº›</a:t>
            </a:fld>
            <a:endParaRPr lang="es-V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3 Marcador de fecha"/>
          <p:cNvSpPr>
            <a:spLocks noGrp="1"/>
          </p:cNvSpPr>
          <p:nvPr>
            <p:ph type="dt" sz="half" idx="10"/>
          </p:nvPr>
        </p:nvSpPr>
        <p:spPr/>
        <p:txBody>
          <a:bodyPr/>
          <a:lstStyle>
            <a:lvl1pPr>
              <a:defRPr/>
            </a:lvl1pPr>
          </a:lstStyle>
          <a:p>
            <a:pPr>
              <a:defRPr/>
            </a:pPr>
            <a:fld id="{CF6E4389-C7FA-476B-B879-3AE3D297A4FE}" type="datetimeFigureOut">
              <a:rPr lang="es-VE"/>
              <a:pPr>
                <a:defRPr/>
              </a:pPr>
              <a:t>05/11/2014</a:t>
            </a:fld>
            <a:endParaRPr lang="es-VE"/>
          </a:p>
        </p:txBody>
      </p:sp>
      <p:sp>
        <p:nvSpPr>
          <p:cNvPr id="4" name="4 Marcador de pie de página"/>
          <p:cNvSpPr>
            <a:spLocks noGrp="1"/>
          </p:cNvSpPr>
          <p:nvPr>
            <p:ph type="ftr" sz="quarter" idx="11"/>
          </p:nvPr>
        </p:nvSpPr>
        <p:spPr/>
        <p:txBody>
          <a:bodyPr/>
          <a:lstStyle>
            <a:lvl1pPr>
              <a:defRPr/>
            </a:lvl1pPr>
          </a:lstStyle>
          <a:p>
            <a:pPr>
              <a:defRPr/>
            </a:pPr>
            <a:endParaRPr lang="es-VE"/>
          </a:p>
        </p:txBody>
      </p:sp>
      <p:sp>
        <p:nvSpPr>
          <p:cNvPr id="5" name="5 Marcador de número de diapositiva"/>
          <p:cNvSpPr>
            <a:spLocks noGrp="1"/>
          </p:cNvSpPr>
          <p:nvPr>
            <p:ph type="sldNum" sz="quarter" idx="12"/>
          </p:nvPr>
        </p:nvSpPr>
        <p:spPr/>
        <p:txBody>
          <a:bodyPr/>
          <a:lstStyle>
            <a:lvl1pPr>
              <a:defRPr/>
            </a:lvl1pPr>
          </a:lstStyle>
          <a:p>
            <a:pPr>
              <a:defRPr/>
            </a:pPr>
            <a:fld id="{DDC051DB-7C71-4BE7-8382-5D7FDA481A7B}" type="slidenum">
              <a:rPr lang="es-VE"/>
              <a:pPr>
                <a:defRPr/>
              </a:pPr>
              <a:t>‹Nº›</a:t>
            </a:fld>
            <a:endParaRPr lang="es-V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55CE6EEC-9312-458F-8AB9-8D3E7520FB19}" type="datetimeFigureOut">
              <a:rPr lang="es-VE"/>
              <a:pPr>
                <a:defRPr/>
              </a:pPr>
              <a:t>05/11/2014</a:t>
            </a:fld>
            <a:endParaRPr lang="es-VE"/>
          </a:p>
        </p:txBody>
      </p:sp>
      <p:sp>
        <p:nvSpPr>
          <p:cNvPr id="3" name="4 Marcador de pie de página"/>
          <p:cNvSpPr>
            <a:spLocks noGrp="1"/>
          </p:cNvSpPr>
          <p:nvPr>
            <p:ph type="ftr" sz="quarter" idx="11"/>
          </p:nvPr>
        </p:nvSpPr>
        <p:spPr/>
        <p:txBody>
          <a:bodyPr/>
          <a:lstStyle>
            <a:lvl1pPr>
              <a:defRPr/>
            </a:lvl1pPr>
          </a:lstStyle>
          <a:p>
            <a:pPr>
              <a:defRPr/>
            </a:pPr>
            <a:endParaRPr lang="es-VE"/>
          </a:p>
        </p:txBody>
      </p:sp>
      <p:sp>
        <p:nvSpPr>
          <p:cNvPr id="4" name="5 Marcador de número de diapositiva"/>
          <p:cNvSpPr>
            <a:spLocks noGrp="1"/>
          </p:cNvSpPr>
          <p:nvPr>
            <p:ph type="sldNum" sz="quarter" idx="12"/>
          </p:nvPr>
        </p:nvSpPr>
        <p:spPr/>
        <p:txBody>
          <a:bodyPr/>
          <a:lstStyle>
            <a:lvl1pPr>
              <a:defRPr/>
            </a:lvl1pPr>
          </a:lstStyle>
          <a:p>
            <a:pPr>
              <a:defRPr/>
            </a:pPr>
            <a:fld id="{AF850F52-5BD8-4A56-BD55-6D3DFAD13BEF}" type="slidenum">
              <a:rPr lang="es-VE"/>
              <a:pPr>
                <a:defRPr/>
              </a:pPr>
              <a:t>‹Nº›</a:t>
            </a:fld>
            <a:endParaRPr lang="es-V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V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A51E12D9-03BD-4B06-AE66-1321AC5FD84F}" type="datetimeFigureOut">
              <a:rPr lang="es-VE"/>
              <a:pPr>
                <a:defRPr/>
              </a:pPr>
              <a:t>05/11/2014</a:t>
            </a:fld>
            <a:endParaRPr lang="es-VE"/>
          </a:p>
        </p:txBody>
      </p:sp>
      <p:sp>
        <p:nvSpPr>
          <p:cNvPr id="6" name="4 Marcador de pie de página"/>
          <p:cNvSpPr>
            <a:spLocks noGrp="1"/>
          </p:cNvSpPr>
          <p:nvPr>
            <p:ph type="ftr" sz="quarter" idx="11"/>
          </p:nvPr>
        </p:nvSpPr>
        <p:spPr/>
        <p:txBody>
          <a:bodyPr/>
          <a:lstStyle>
            <a:lvl1pPr>
              <a:defRPr/>
            </a:lvl1pPr>
          </a:lstStyle>
          <a:p>
            <a:pPr>
              <a:defRPr/>
            </a:pPr>
            <a:endParaRPr lang="es-VE"/>
          </a:p>
        </p:txBody>
      </p:sp>
      <p:sp>
        <p:nvSpPr>
          <p:cNvPr id="7" name="5 Marcador de número de diapositiva"/>
          <p:cNvSpPr>
            <a:spLocks noGrp="1"/>
          </p:cNvSpPr>
          <p:nvPr>
            <p:ph type="sldNum" sz="quarter" idx="12"/>
          </p:nvPr>
        </p:nvSpPr>
        <p:spPr/>
        <p:txBody>
          <a:bodyPr/>
          <a:lstStyle>
            <a:lvl1pPr>
              <a:defRPr/>
            </a:lvl1pPr>
          </a:lstStyle>
          <a:p>
            <a:pPr>
              <a:defRPr/>
            </a:pPr>
            <a:fld id="{4DB026DD-3F80-4014-9DF6-AB70277253DB}" type="slidenum">
              <a:rPr lang="es-VE"/>
              <a:pPr>
                <a:defRPr/>
              </a:pPr>
              <a:t>‹Nº›</a:t>
            </a:fld>
            <a:endParaRPr lang="es-V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VE"/>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VE"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8BE3CDC2-22D1-4EAC-851F-D86BC9B42F6A}" type="datetimeFigureOut">
              <a:rPr lang="es-VE"/>
              <a:pPr>
                <a:defRPr/>
              </a:pPr>
              <a:t>05/11/2014</a:t>
            </a:fld>
            <a:endParaRPr lang="es-VE"/>
          </a:p>
        </p:txBody>
      </p:sp>
      <p:sp>
        <p:nvSpPr>
          <p:cNvPr id="6" name="4 Marcador de pie de página"/>
          <p:cNvSpPr>
            <a:spLocks noGrp="1"/>
          </p:cNvSpPr>
          <p:nvPr>
            <p:ph type="ftr" sz="quarter" idx="11"/>
          </p:nvPr>
        </p:nvSpPr>
        <p:spPr/>
        <p:txBody>
          <a:bodyPr/>
          <a:lstStyle>
            <a:lvl1pPr>
              <a:defRPr/>
            </a:lvl1pPr>
          </a:lstStyle>
          <a:p>
            <a:pPr>
              <a:defRPr/>
            </a:pPr>
            <a:endParaRPr lang="es-VE"/>
          </a:p>
        </p:txBody>
      </p:sp>
      <p:sp>
        <p:nvSpPr>
          <p:cNvPr id="7" name="5 Marcador de número de diapositiva"/>
          <p:cNvSpPr>
            <a:spLocks noGrp="1"/>
          </p:cNvSpPr>
          <p:nvPr>
            <p:ph type="sldNum" sz="quarter" idx="12"/>
          </p:nvPr>
        </p:nvSpPr>
        <p:spPr/>
        <p:txBody>
          <a:bodyPr/>
          <a:lstStyle>
            <a:lvl1pPr>
              <a:defRPr/>
            </a:lvl1pPr>
          </a:lstStyle>
          <a:p>
            <a:pPr>
              <a:defRPr/>
            </a:pPr>
            <a:fld id="{677C24A1-0666-4A8A-8EF0-91FB155E789A}" type="slidenum">
              <a:rPr lang="es-VE"/>
              <a:pPr>
                <a:defRPr/>
              </a:pPr>
              <a:t>‹Nº›</a:t>
            </a:fld>
            <a:endParaRPr lang="es-V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VE"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9BD3D05-0E12-4257-9D80-453B8362A9E3}" type="datetimeFigureOut">
              <a:rPr lang="es-VE"/>
              <a:pPr>
                <a:defRPr/>
              </a:pPr>
              <a:t>05/11/2014</a:t>
            </a:fld>
            <a:endParaRPr lang="es-V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V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FA8BDEC9-2F2A-44DE-BDC0-014F241C55C3}" type="slidenum">
              <a:rPr lang="es-VE"/>
              <a:pPr>
                <a:defRPr/>
              </a:pPr>
              <a:t>‹Nº›</a:t>
            </a:fld>
            <a:endParaRPr lang="es-VE"/>
          </a:p>
        </p:txBody>
      </p:sp>
    </p:spTree>
  </p:cSld>
  <p:clrMap bg1="lt1" tx1="dk1" bg2="lt2" tx2="dk2" accent1="accent1" accent2="accent2" accent3="accent3" accent4="accent4" accent5="accent5" accent6="accent6" hlink="hlink" folHlink="folHlink"/>
  <p:sldLayoutIdLst>
    <p:sldLayoutId id="2147483912" r:id="rId1"/>
    <p:sldLayoutId id="2147483911" r:id="rId2"/>
    <p:sldLayoutId id="2147483910" r:id="rId3"/>
    <p:sldLayoutId id="2147483909" r:id="rId4"/>
    <p:sldLayoutId id="2147483908" r:id="rId5"/>
    <p:sldLayoutId id="2147483907" r:id="rId6"/>
    <p:sldLayoutId id="2147483906" r:id="rId7"/>
    <p:sldLayoutId id="2147483905" r:id="rId8"/>
    <p:sldLayoutId id="2147483904" r:id="rId9"/>
    <p:sldLayoutId id="2147483903" r:id="rId10"/>
    <p:sldLayoutId id="2147483902"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ltLang="es-VE" smtClean="0"/>
              <a:t>Haga clic para modificar el estilo de título del patrón</a:t>
            </a:r>
          </a:p>
        </p:txBody>
      </p:sp>
      <p:sp>
        <p:nvSpPr>
          <p:cNvPr id="13315"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s-VE" smtClean="0"/>
              <a:t>Haga clic para modificar el estilo de texto del patrón</a:t>
            </a:r>
          </a:p>
          <a:p>
            <a:pPr lvl="1"/>
            <a:r>
              <a:rPr lang="es-ES" altLang="es-VE" smtClean="0"/>
              <a:t>Segundo nivel</a:t>
            </a:r>
          </a:p>
          <a:p>
            <a:pPr lvl="2"/>
            <a:r>
              <a:rPr lang="es-ES" altLang="es-VE" smtClean="0"/>
              <a:t>Tercer nivel</a:t>
            </a:r>
          </a:p>
          <a:p>
            <a:pPr lvl="3"/>
            <a:r>
              <a:rPr lang="es-ES" altLang="es-VE" smtClean="0"/>
              <a:t>Cuarto nivel</a:t>
            </a:r>
          </a:p>
          <a:p>
            <a:pPr lvl="4"/>
            <a:r>
              <a:rPr lang="es-ES" altLang="es-VE"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0DA61088-8E3F-4DCB-821A-60F5B548EDA7}" type="datetimeFigureOut">
              <a:rPr lang="es-ES"/>
              <a:pPr>
                <a:defRPr/>
              </a:pPr>
              <a:t>05/11/2014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33D7B21D-F0A1-41F3-83CF-F100B4197F98}"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923" r:id="rId1"/>
    <p:sldLayoutId id="2147483922" r:id="rId2"/>
    <p:sldLayoutId id="2147483921" r:id="rId3"/>
    <p:sldLayoutId id="2147483920" r:id="rId4"/>
    <p:sldLayoutId id="2147483919" r:id="rId5"/>
    <p:sldLayoutId id="2147483918" r:id="rId6"/>
    <p:sldLayoutId id="2147483917" r:id="rId7"/>
    <p:sldLayoutId id="2147483916" r:id="rId8"/>
    <p:sldLayoutId id="2147483915" r:id="rId9"/>
    <p:sldLayoutId id="2147483914" r:id="rId10"/>
    <p:sldLayoutId id="2147483913" r:id="rId11"/>
    <p:sldLayoutId id="214748392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18.png"/><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17.png"/><Relationship Id="rId5" Type="http://schemas.openxmlformats.org/officeDocument/2006/relationships/image" Target="../media/image2.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19.png"/><Relationship Id="rId4" Type="http://schemas.openxmlformats.org/officeDocument/2006/relationships/oleObject" Target="../embeddings/oleObject4.bin"/></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20.png"/><Relationship Id="rId4" Type="http://schemas.openxmlformats.org/officeDocument/2006/relationships/oleObject" Target="../embeddings/oleObject5.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chart" Target="../charts/chart11.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chart" Target="../charts/chart1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image" Target="../media/image23.png"/><Relationship Id="rId5" Type="http://schemas.openxmlformats.org/officeDocument/2006/relationships/oleObject" Target="../embeddings/oleObject7.bin"/><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image" Target="../media/image2.png"/><Relationship Id="rId7" Type="http://schemas.openxmlformats.org/officeDocument/2006/relationships/chart" Target="../charts/chart15.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p:cNvPicPr>
            <a:picLocks noChangeAspect="1" noChangeArrowheads="1"/>
          </p:cNvPicPr>
          <p:nvPr/>
        </p:nvPicPr>
        <p:blipFill>
          <a:blip r:embed="rId2"/>
          <a:srcRect l="11340" t="21049" r="15604" b="65926"/>
          <a:stretch>
            <a:fillRect/>
          </a:stretch>
        </p:blipFill>
        <p:spPr bwMode="auto">
          <a:xfrm>
            <a:off x="0" y="3175"/>
            <a:ext cx="9144000" cy="822325"/>
          </a:xfrm>
          <a:prstGeom prst="rect">
            <a:avLst/>
          </a:prstGeom>
          <a:noFill/>
          <a:ln w="9525">
            <a:noFill/>
            <a:round/>
            <a:headEnd/>
            <a:tailEnd/>
          </a:ln>
        </p:spPr>
      </p:pic>
      <p:sp>
        <p:nvSpPr>
          <p:cNvPr id="4" name="3 Título"/>
          <p:cNvSpPr>
            <a:spLocks noGrp="1"/>
          </p:cNvSpPr>
          <p:nvPr>
            <p:ph type="title"/>
          </p:nvPr>
        </p:nvSpPr>
        <p:spPr>
          <a:xfrm>
            <a:off x="1835150" y="2349500"/>
            <a:ext cx="5292725" cy="1800225"/>
          </a:xfrm>
        </p:spPr>
        <p:txBody>
          <a:bodyPr rtlCol="0">
            <a:noAutofit/>
          </a:bodyPr>
          <a:lstStyle/>
          <a:p>
            <a:pPr fontAlgn="auto">
              <a:spcAft>
                <a:spcPts val="0"/>
              </a:spcAft>
              <a:defRPr/>
            </a:pPr>
            <a:r>
              <a:rPr lang="es-VE" sz="3200" b="1" i="1" dirty="0" smtClean="0">
                <a:solidFill>
                  <a:srgbClr val="002060"/>
                </a:solidFill>
                <a:effectLst>
                  <a:outerShdw blurRad="38100" dist="38100" dir="2700000" algn="tl">
                    <a:srgbClr val="000000">
                      <a:alpha val="43137"/>
                    </a:srgbClr>
                  </a:outerShdw>
                </a:effectLst>
              </a:rPr>
              <a:t>Política Social del Gobierno Bolivariano Para la Erradicación de la Pobreza Extrema</a:t>
            </a:r>
            <a:endParaRPr lang="es-VE" sz="3200" b="1" i="1" dirty="0">
              <a:solidFill>
                <a:srgbClr val="002060"/>
              </a:solidFill>
              <a:effectLst>
                <a:outerShdw blurRad="38100" dist="38100" dir="2700000" algn="tl">
                  <a:srgbClr val="000000">
                    <a:alpha val="43137"/>
                  </a:srgbClr>
                </a:outerShdw>
              </a:effectLst>
            </a:endParaRPr>
          </a:p>
        </p:txBody>
      </p:sp>
      <p:sp>
        <p:nvSpPr>
          <p:cNvPr id="27651" name="Text Box 7"/>
          <p:cNvSpPr txBox="1">
            <a:spLocks noChangeArrowheads="1"/>
          </p:cNvSpPr>
          <p:nvPr/>
        </p:nvSpPr>
        <p:spPr bwMode="auto">
          <a:xfrm>
            <a:off x="236538" y="5991225"/>
            <a:ext cx="8858250" cy="390525"/>
          </a:xfrm>
          <a:prstGeom prst="rect">
            <a:avLst/>
          </a:prstGeom>
          <a:noFill/>
          <a:ln w="9525">
            <a:noFill/>
            <a:miter lim="800000"/>
            <a:headEnd/>
            <a:tailEnd/>
          </a:ln>
        </p:spPr>
        <p:txBody>
          <a:bodyPr>
            <a:spAutoFit/>
          </a:bodyPr>
          <a:lstStyle/>
          <a:p>
            <a:pPr algn="r">
              <a:lnSpc>
                <a:spcPts val="2500"/>
              </a:lnSpc>
              <a:spcBef>
                <a:spcPct val="50000"/>
              </a:spcBef>
            </a:pPr>
            <a:r>
              <a:rPr lang="es-ES_tradnl" sz="2000" b="1" i="1">
                <a:latin typeface="Arial Narrow" pitchFamily="34" charset="0"/>
              </a:rPr>
              <a:t>Ciudad de México, 31 de Octubre de 2011</a:t>
            </a:r>
            <a:endParaRPr lang="es-ES" sz="2000" b="1" i="1">
              <a:latin typeface="Arial Narrow" pitchFamily="34" charset="0"/>
            </a:endParaRPr>
          </a:p>
        </p:txBody>
      </p:sp>
      <p:pic>
        <p:nvPicPr>
          <p:cNvPr id="27652" name="Picture 5"/>
          <p:cNvPicPr>
            <a:picLocks noChangeAspect="1" noChangeArrowheads="1"/>
          </p:cNvPicPr>
          <p:nvPr/>
        </p:nvPicPr>
        <p:blipFill>
          <a:blip r:embed="rId3"/>
          <a:srcRect/>
          <a:stretch>
            <a:fillRect/>
          </a:stretch>
        </p:blipFill>
        <p:spPr bwMode="auto">
          <a:xfrm>
            <a:off x="1116013" y="4876800"/>
            <a:ext cx="1241425" cy="149383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Título"/>
          <p:cNvSpPr>
            <a:spLocks noGrp="1"/>
          </p:cNvSpPr>
          <p:nvPr>
            <p:ph type="ctrTitle"/>
          </p:nvPr>
        </p:nvSpPr>
        <p:spPr/>
        <p:txBody>
          <a:bodyPr/>
          <a:lstStyle/>
          <a:p>
            <a:endParaRPr lang="es-ES" smtClean="0"/>
          </a:p>
        </p:txBody>
      </p:sp>
      <p:sp>
        <p:nvSpPr>
          <p:cNvPr id="3" name="2 Subtítulo"/>
          <p:cNvSpPr>
            <a:spLocks noGrp="1"/>
          </p:cNvSpPr>
          <p:nvPr>
            <p:ph type="subTitle" idx="1"/>
          </p:nvPr>
        </p:nvSpPr>
        <p:spPr/>
        <p:txBody>
          <a:bodyPr rtlCol="0">
            <a:normAutofit/>
          </a:bodyPr>
          <a:lstStyle/>
          <a:p>
            <a:pPr fontAlgn="auto">
              <a:spcAft>
                <a:spcPts val="0"/>
              </a:spcAft>
              <a:buFont typeface="Arial" pitchFamily="34" charset="0"/>
              <a:buNone/>
              <a:defRPr/>
            </a:pPr>
            <a:endParaRPr lang="es-VE"/>
          </a:p>
        </p:txBody>
      </p:sp>
      <p:graphicFrame>
        <p:nvGraphicFramePr>
          <p:cNvPr id="4" name="3 Tabla"/>
          <p:cNvGraphicFramePr>
            <a:graphicFrameLocks noGrp="1"/>
          </p:cNvGraphicFramePr>
          <p:nvPr/>
        </p:nvGraphicFramePr>
        <p:xfrm>
          <a:off x="323850" y="476250"/>
          <a:ext cx="8501122" cy="5665277"/>
        </p:xfrm>
        <a:graphic>
          <a:graphicData uri="http://schemas.openxmlformats.org/drawingml/2006/table">
            <a:tbl>
              <a:tblPr/>
              <a:tblGrid>
                <a:gridCol w="1702334"/>
                <a:gridCol w="773789"/>
                <a:gridCol w="2265090"/>
                <a:gridCol w="791374"/>
                <a:gridCol w="2068126"/>
                <a:gridCol w="900409"/>
              </a:tblGrid>
              <a:tr h="343495">
                <a:tc gridSpan="6">
                  <a:txBody>
                    <a:bodyPr/>
                    <a:lstStyle/>
                    <a:p>
                      <a:pPr algn="ctr" fontAlgn="ctr"/>
                      <a:r>
                        <a:rPr lang="es-VE" sz="1800" b="1" i="0" u="none" strike="noStrike" dirty="0">
                          <a:solidFill>
                            <a:srgbClr val="000000"/>
                          </a:solidFill>
                          <a:latin typeface="Arial"/>
                        </a:rPr>
                        <a:t>Indicadores de Situación Inicial de los Pobres Extremos, Censo 2011</a:t>
                      </a:r>
                    </a:p>
                  </a:txBody>
                  <a:tcPr marL="7570" marR="7570" marT="757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c hMerge="1">
                  <a:txBody>
                    <a:bodyPr/>
                    <a:lstStyle/>
                    <a:p>
                      <a:endParaRPr lang="es-VE"/>
                    </a:p>
                  </a:txBody>
                  <a:tcPr/>
                </a:tc>
              </a:tr>
              <a:tr h="467710">
                <a:tc>
                  <a:txBody>
                    <a:bodyPr/>
                    <a:lstStyle/>
                    <a:p>
                      <a:pPr algn="l" fontAlgn="ctr"/>
                      <a:r>
                        <a:rPr lang="es-VE" sz="1200" b="1" i="0" u="none" strike="noStrike" dirty="0">
                          <a:solidFill>
                            <a:srgbClr val="FFFFFF"/>
                          </a:solidFill>
                          <a:latin typeface="Arial"/>
                        </a:rPr>
                        <a:t>Personas</a:t>
                      </a:r>
                    </a:p>
                  </a:txBody>
                  <a:tcPr marL="7570" marR="7570" marT="75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l" fontAlgn="ctr"/>
                      <a:r>
                        <a:rPr lang="es-VE" sz="1200" b="1" i="0" u="none" strike="noStrike">
                          <a:solidFill>
                            <a:srgbClr val="FFFFFF"/>
                          </a:solidFill>
                          <a:latin typeface="Arial"/>
                        </a:rPr>
                        <a:t> 2.227.829 </a:t>
                      </a:r>
                    </a:p>
                  </a:txBody>
                  <a:tcPr marL="7570" marR="7570" marT="75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l" fontAlgn="ctr"/>
                      <a:r>
                        <a:rPr lang="es-VE" sz="1200" b="1" i="0" u="none" strike="noStrike" dirty="0">
                          <a:solidFill>
                            <a:srgbClr val="FFFFFF"/>
                          </a:solidFill>
                          <a:latin typeface="Arial"/>
                        </a:rPr>
                        <a:t>Hogares</a:t>
                      </a:r>
                    </a:p>
                  </a:txBody>
                  <a:tcPr marL="7570" marR="7570" marT="75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6228"/>
                    </a:solidFill>
                  </a:tcPr>
                </a:tc>
                <a:tc>
                  <a:txBody>
                    <a:bodyPr/>
                    <a:lstStyle/>
                    <a:p>
                      <a:pPr algn="l" fontAlgn="ctr"/>
                      <a:r>
                        <a:rPr lang="es-VE" sz="1200" b="1" i="0" u="none" strike="noStrike">
                          <a:solidFill>
                            <a:srgbClr val="FFFFFF"/>
                          </a:solidFill>
                          <a:latin typeface="Arial"/>
                        </a:rPr>
                        <a:t>     482.147 </a:t>
                      </a:r>
                    </a:p>
                  </a:txBody>
                  <a:tcPr marL="7570" marR="7570" marT="75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6228"/>
                    </a:solidFill>
                  </a:tcPr>
                </a:tc>
                <a:tc>
                  <a:txBody>
                    <a:bodyPr/>
                    <a:lstStyle/>
                    <a:p>
                      <a:pPr algn="l" fontAlgn="ctr"/>
                      <a:r>
                        <a:rPr lang="es-VE" sz="1200" b="1" i="0" u="none" strike="noStrike">
                          <a:solidFill>
                            <a:srgbClr val="FFFFFF"/>
                          </a:solidFill>
                          <a:latin typeface="Arial"/>
                        </a:rPr>
                        <a:t>Viviendas</a:t>
                      </a:r>
                    </a:p>
                  </a:txBody>
                  <a:tcPr marL="7570" marR="7570" marT="75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c>
                  <a:txBody>
                    <a:bodyPr/>
                    <a:lstStyle/>
                    <a:p>
                      <a:pPr algn="l" fontAlgn="ctr"/>
                      <a:r>
                        <a:rPr lang="es-VE" sz="1200" b="1" i="0" u="none" strike="noStrike">
                          <a:solidFill>
                            <a:srgbClr val="FFFFFF"/>
                          </a:solidFill>
                          <a:latin typeface="Arial"/>
                        </a:rPr>
                        <a:t>       479.480 </a:t>
                      </a:r>
                    </a:p>
                  </a:txBody>
                  <a:tcPr marL="7570" marR="7570" marT="75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6091"/>
                    </a:solidFill>
                  </a:tcPr>
                </a:tc>
              </a:tr>
              <a:tr h="467710">
                <a:tc>
                  <a:txBody>
                    <a:bodyPr/>
                    <a:lstStyle/>
                    <a:p>
                      <a:pPr algn="l" fontAlgn="ctr"/>
                      <a:r>
                        <a:rPr lang="es-VE" sz="1200" b="1" i="0" u="none" strike="noStrike" dirty="0">
                          <a:solidFill>
                            <a:srgbClr val="000000"/>
                          </a:solidFill>
                          <a:latin typeface="Arial"/>
                        </a:rPr>
                        <a:t>% Mujeres</a:t>
                      </a:r>
                    </a:p>
                  </a:txBody>
                  <a:tcPr marL="7570" marR="7570" marT="75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ctr"/>
                      <a:r>
                        <a:rPr lang="es-VE" sz="1200" b="0" i="0" u="none" strike="noStrike" dirty="0">
                          <a:solidFill>
                            <a:srgbClr val="000000"/>
                          </a:solidFill>
                          <a:latin typeface="Arial"/>
                        </a:rPr>
                        <a:t>48,9%</a:t>
                      </a:r>
                    </a:p>
                  </a:txBody>
                  <a:tcPr marL="7570" marR="7570" marT="75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l" fontAlgn="ctr"/>
                      <a:r>
                        <a:rPr lang="es-VE" sz="1200" b="1" i="0" u="none" strike="noStrike" dirty="0">
                          <a:solidFill>
                            <a:srgbClr val="000000"/>
                          </a:solidFill>
                          <a:latin typeface="Arial"/>
                        </a:rPr>
                        <a:t>% Hacinamiento</a:t>
                      </a:r>
                    </a:p>
                  </a:txBody>
                  <a:tcPr marL="7570" marR="7570" marT="75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s-VE" sz="1200" b="0" i="0" u="none" strike="noStrike">
                          <a:solidFill>
                            <a:srgbClr val="000000"/>
                          </a:solidFill>
                          <a:latin typeface="Arial"/>
                        </a:rPr>
                        <a:t>57,7%</a:t>
                      </a:r>
                    </a:p>
                  </a:txBody>
                  <a:tcPr marL="7570" marR="7570" marT="75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ctr"/>
                      <a:r>
                        <a:rPr lang="es-VE" sz="1200" b="1" i="0" u="none" strike="noStrike">
                          <a:solidFill>
                            <a:srgbClr val="000000"/>
                          </a:solidFill>
                          <a:latin typeface="Arial"/>
                        </a:rPr>
                        <a:t>% Ranchos</a:t>
                      </a:r>
                    </a:p>
                  </a:txBody>
                  <a:tcPr marL="7570" marR="7570" marT="75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ctr"/>
                      <a:r>
                        <a:rPr lang="es-VE" sz="1200" b="0" i="0" u="none" strike="noStrike">
                          <a:solidFill>
                            <a:srgbClr val="000000"/>
                          </a:solidFill>
                          <a:latin typeface="Arial"/>
                        </a:rPr>
                        <a:t>71,1%</a:t>
                      </a:r>
                    </a:p>
                  </a:txBody>
                  <a:tcPr marL="7570" marR="7570" marT="75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467710">
                <a:tc>
                  <a:txBody>
                    <a:bodyPr/>
                    <a:lstStyle/>
                    <a:p>
                      <a:pPr algn="l" fontAlgn="ctr"/>
                      <a:r>
                        <a:rPr lang="es-VE" sz="1200" b="1" i="0" u="none" strike="noStrike">
                          <a:solidFill>
                            <a:srgbClr val="000000"/>
                          </a:solidFill>
                          <a:latin typeface="Arial"/>
                        </a:rPr>
                        <a:t>% Menores de 4 años</a:t>
                      </a:r>
                    </a:p>
                  </a:txBody>
                  <a:tcPr marL="7570" marR="7570" marT="75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ctr"/>
                      <a:r>
                        <a:rPr lang="es-VE" sz="1200" b="0" i="0" u="none" strike="noStrike">
                          <a:solidFill>
                            <a:srgbClr val="000000"/>
                          </a:solidFill>
                          <a:latin typeface="Arial"/>
                        </a:rPr>
                        <a:t>15,2%</a:t>
                      </a:r>
                    </a:p>
                  </a:txBody>
                  <a:tcPr marL="7570" marR="7570" marT="75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l" fontAlgn="ctr"/>
                      <a:r>
                        <a:rPr lang="es-VE" sz="1200" b="1" i="0" u="none" strike="noStrike" dirty="0">
                          <a:solidFill>
                            <a:srgbClr val="000000"/>
                          </a:solidFill>
                          <a:latin typeface="Arial"/>
                        </a:rPr>
                        <a:t>% No Posee Espacio </a:t>
                      </a:r>
                      <a:r>
                        <a:rPr lang="es-VE" sz="1200" b="1" i="0" u="none" strike="noStrike" dirty="0" smtClean="0">
                          <a:solidFill>
                            <a:srgbClr val="000000"/>
                          </a:solidFill>
                          <a:latin typeface="Arial"/>
                        </a:rPr>
                        <a:t>Exclusivo </a:t>
                      </a:r>
                      <a:r>
                        <a:rPr lang="es-VE" sz="1200" b="1" i="0" u="none" strike="noStrike" dirty="0">
                          <a:solidFill>
                            <a:srgbClr val="000000"/>
                          </a:solidFill>
                          <a:latin typeface="Arial"/>
                        </a:rPr>
                        <a:t>para cocinar</a:t>
                      </a:r>
                    </a:p>
                  </a:txBody>
                  <a:tcPr marL="7570" marR="7570" marT="75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s-VE" sz="1200" b="0" i="0" u="none" strike="noStrike">
                          <a:solidFill>
                            <a:srgbClr val="000000"/>
                          </a:solidFill>
                          <a:latin typeface="Arial"/>
                        </a:rPr>
                        <a:t>42,0%</a:t>
                      </a:r>
                    </a:p>
                  </a:txBody>
                  <a:tcPr marL="7570" marR="7570" marT="75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ctr"/>
                      <a:r>
                        <a:rPr lang="es-VE" sz="1200" b="1" i="0" u="none" strike="noStrike">
                          <a:solidFill>
                            <a:srgbClr val="000000"/>
                          </a:solidFill>
                          <a:latin typeface="Arial"/>
                        </a:rPr>
                        <a:t>% Con Piso tierra</a:t>
                      </a:r>
                    </a:p>
                  </a:txBody>
                  <a:tcPr marL="7570" marR="7570" marT="75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ctr"/>
                      <a:r>
                        <a:rPr lang="es-VE" sz="1200" b="0" i="0" u="none" strike="noStrike">
                          <a:solidFill>
                            <a:srgbClr val="000000"/>
                          </a:solidFill>
                          <a:latin typeface="Arial"/>
                        </a:rPr>
                        <a:t>32,4%</a:t>
                      </a:r>
                    </a:p>
                  </a:txBody>
                  <a:tcPr marL="7570" marR="7570" marT="75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644682">
                <a:tc>
                  <a:txBody>
                    <a:bodyPr/>
                    <a:lstStyle/>
                    <a:p>
                      <a:pPr algn="l" fontAlgn="ctr"/>
                      <a:r>
                        <a:rPr lang="es-VE" sz="1200" b="1" i="0" u="none" strike="noStrike">
                          <a:solidFill>
                            <a:srgbClr val="000000"/>
                          </a:solidFill>
                          <a:latin typeface="Arial"/>
                        </a:rPr>
                        <a:t>% De 10 a 14 años</a:t>
                      </a:r>
                    </a:p>
                  </a:txBody>
                  <a:tcPr marL="7570" marR="7570" marT="75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ctr"/>
                      <a:r>
                        <a:rPr lang="es-VE" sz="1200" b="0" i="0" u="none" strike="noStrike">
                          <a:solidFill>
                            <a:srgbClr val="000000"/>
                          </a:solidFill>
                          <a:latin typeface="Arial"/>
                        </a:rPr>
                        <a:t>28,3%</a:t>
                      </a:r>
                    </a:p>
                  </a:txBody>
                  <a:tcPr marL="7570" marR="7570" marT="75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l" fontAlgn="ctr"/>
                      <a:r>
                        <a:rPr lang="es-VE" sz="1200" b="1" i="0" u="none" strike="noStrike" dirty="0">
                          <a:solidFill>
                            <a:srgbClr val="000000"/>
                          </a:solidFill>
                          <a:latin typeface="Arial"/>
                        </a:rPr>
                        <a:t>% No Dispone de Computadora</a:t>
                      </a:r>
                    </a:p>
                  </a:txBody>
                  <a:tcPr marL="7570" marR="7570" marT="75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s-VE" sz="1200" b="0" i="0" u="none" strike="noStrike" dirty="0">
                          <a:solidFill>
                            <a:srgbClr val="000000"/>
                          </a:solidFill>
                          <a:latin typeface="Arial"/>
                        </a:rPr>
                        <a:t>96,4%</a:t>
                      </a:r>
                    </a:p>
                  </a:txBody>
                  <a:tcPr marL="7570" marR="7570" marT="75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ctr"/>
                      <a:r>
                        <a:rPr lang="es-VE" sz="1200" b="1" i="0" u="none" strike="noStrike">
                          <a:solidFill>
                            <a:srgbClr val="000000"/>
                          </a:solidFill>
                          <a:latin typeface="Arial"/>
                        </a:rPr>
                        <a:t>% Con Pared (Láminas de Zinc, Cartón,Tablas o similares)</a:t>
                      </a:r>
                    </a:p>
                  </a:txBody>
                  <a:tcPr marL="7570" marR="7570" marT="75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ctr"/>
                      <a:r>
                        <a:rPr lang="es-VE" sz="1200" b="0" i="0" u="none" strike="noStrike">
                          <a:solidFill>
                            <a:srgbClr val="000000"/>
                          </a:solidFill>
                          <a:latin typeface="Arial"/>
                        </a:rPr>
                        <a:t>55,0%</a:t>
                      </a:r>
                    </a:p>
                  </a:txBody>
                  <a:tcPr marL="7570" marR="7570" marT="75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467710">
                <a:tc>
                  <a:txBody>
                    <a:bodyPr/>
                    <a:lstStyle/>
                    <a:p>
                      <a:pPr algn="l" fontAlgn="ctr"/>
                      <a:r>
                        <a:rPr lang="es-VE" sz="1200" b="1" i="0" u="none" strike="noStrike">
                          <a:solidFill>
                            <a:srgbClr val="000000"/>
                          </a:solidFill>
                          <a:latin typeface="Arial"/>
                        </a:rPr>
                        <a:t>% De 15 a 64 años</a:t>
                      </a:r>
                    </a:p>
                  </a:txBody>
                  <a:tcPr marL="7570" marR="7570" marT="75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ctr"/>
                      <a:r>
                        <a:rPr lang="es-VE" sz="1200" b="0" i="0" u="none" strike="noStrike">
                          <a:solidFill>
                            <a:srgbClr val="000000"/>
                          </a:solidFill>
                          <a:latin typeface="Arial"/>
                        </a:rPr>
                        <a:t>53,0%</a:t>
                      </a:r>
                    </a:p>
                  </a:txBody>
                  <a:tcPr marL="7570" marR="7570" marT="75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l" fontAlgn="ctr"/>
                      <a:r>
                        <a:rPr lang="es-VE" sz="1200" b="1" i="0" u="none" strike="noStrike">
                          <a:solidFill>
                            <a:srgbClr val="000000"/>
                          </a:solidFill>
                          <a:latin typeface="Arial"/>
                        </a:rPr>
                        <a:t>% No Dispone de Internet</a:t>
                      </a:r>
                    </a:p>
                  </a:txBody>
                  <a:tcPr marL="7570" marR="7570" marT="75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r" fontAlgn="ctr"/>
                      <a:r>
                        <a:rPr lang="es-VE" sz="1200" b="0" i="0" u="none" strike="noStrike" dirty="0">
                          <a:solidFill>
                            <a:srgbClr val="000000"/>
                          </a:solidFill>
                          <a:latin typeface="Arial"/>
                        </a:rPr>
                        <a:t>98,5%</a:t>
                      </a:r>
                    </a:p>
                  </a:txBody>
                  <a:tcPr marL="7570" marR="7570" marT="75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ctr"/>
                      <a:r>
                        <a:rPr lang="es-VE" sz="1200" b="1" i="0" u="none" strike="noStrike" dirty="0">
                          <a:solidFill>
                            <a:srgbClr val="000000"/>
                          </a:solidFill>
                          <a:latin typeface="Arial"/>
                        </a:rPr>
                        <a:t> % Con Techo (zinc</a:t>
                      </a:r>
                      <a:r>
                        <a:rPr lang="es-VE" sz="1200" b="1" i="0" u="none" strike="noStrike" dirty="0" smtClean="0">
                          <a:solidFill>
                            <a:srgbClr val="000000"/>
                          </a:solidFill>
                          <a:latin typeface="Arial"/>
                        </a:rPr>
                        <a:t>, aluminio </a:t>
                      </a:r>
                      <a:r>
                        <a:rPr lang="es-VE" sz="1200" b="1" i="0" u="none" strike="noStrike" dirty="0">
                          <a:solidFill>
                            <a:srgbClr val="000000"/>
                          </a:solidFill>
                          <a:latin typeface="Arial"/>
                        </a:rPr>
                        <a:t>y similares)</a:t>
                      </a:r>
                    </a:p>
                  </a:txBody>
                  <a:tcPr marL="7570" marR="7570" marT="75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ctr"/>
                      <a:r>
                        <a:rPr lang="es-VE" sz="1200" b="0" i="0" u="none" strike="noStrike">
                          <a:solidFill>
                            <a:srgbClr val="000000"/>
                          </a:solidFill>
                          <a:latin typeface="Arial"/>
                        </a:rPr>
                        <a:t>87,4%</a:t>
                      </a:r>
                    </a:p>
                  </a:txBody>
                  <a:tcPr marL="7570" marR="7570" marT="75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467710">
                <a:tc>
                  <a:txBody>
                    <a:bodyPr/>
                    <a:lstStyle/>
                    <a:p>
                      <a:pPr algn="l" fontAlgn="ctr"/>
                      <a:r>
                        <a:rPr lang="es-VE" sz="1200" b="1" i="0" u="none" strike="noStrike">
                          <a:solidFill>
                            <a:srgbClr val="000000"/>
                          </a:solidFill>
                          <a:latin typeface="Arial"/>
                        </a:rPr>
                        <a:t>% 65 años y más</a:t>
                      </a:r>
                    </a:p>
                  </a:txBody>
                  <a:tcPr marL="7570" marR="7570" marT="75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ctr"/>
                      <a:r>
                        <a:rPr lang="es-VE" sz="1200" b="0" i="0" u="none" strike="noStrike">
                          <a:solidFill>
                            <a:srgbClr val="000000"/>
                          </a:solidFill>
                          <a:latin typeface="Arial"/>
                        </a:rPr>
                        <a:t>3,6%</a:t>
                      </a:r>
                    </a:p>
                  </a:txBody>
                  <a:tcPr marL="7570" marR="7570" marT="75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l" fontAlgn="ctr"/>
                      <a:r>
                        <a:rPr lang="es-VE" sz="1200" b="1" i="0" u="none" strike="noStrike">
                          <a:solidFill>
                            <a:srgbClr val="000000"/>
                          </a:solidFill>
                          <a:latin typeface="Arial"/>
                        </a:rPr>
                        <a:t>% No Dispone de Nevera</a:t>
                      </a:r>
                    </a:p>
                  </a:txBody>
                  <a:tcPr marL="7570" marR="7570" marT="75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r" fontAlgn="ctr"/>
                      <a:r>
                        <a:rPr lang="es-VE" sz="1200" b="0" i="0" u="none" strike="noStrike">
                          <a:solidFill>
                            <a:srgbClr val="000000"/>
                          </a:solidFill>
                          <a:latin typeface="Arial"/>
                        </a:rPr>
                        <a:t>41,6%</a:t>
                      </a:r>
                    </a:p>
                  </a:txBody>
                  <a:tcPr marL="7570" marR="7570" marT="75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l" fontAlgn="ctr"/>
                      <a:r>
                        <a:rPr lang="es-VE" sz="1200" b="1" i="0" u="none" strike="noStrike" dirty="0">
                          <a:solidFill>
                            <a:srgbClr val="000000"/>
                          </a:solidFill>
                          <a:latin typeface="Arial"/>
                        </a:rPr>
                        <a:t>% No llega agua por </a:t>
                      </a:r>
                      <a:r>
                        <a:rPr lang="es-VE" sz="1200" b="1" i="0" u="none" strike="noStrike" dirty="0" smtClean="0">
                          <a:solidFill>
                            <a:srgbClr val="000000"/>
                          </a:solidFill>
                          <a:latin typeface="Arial"/>
                        </a:rPr>
                        <a:t>tubería</a:t>
                      </a:r>
                      <a:endParaRPr lang="es-VE" sz="1200" b="1" i="0" u="none" strike="noStrike" dirty="0">
                        <a:solidFill>
                          <a:srgbClr val="000000"/>
                        </a:solidFill>
                        <a:latin typeface="Arial"/>
                      </a:endParaRPr>
                    </a:p>
                  </a:txBody>
                  <a:tcPr marL="7570" marR="7570" marT="75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ctr"/>
                      <a:r>
                        <a:rPr lang="es-VE" sz="1200" b="0" i="0" u="none" strike="noStrike">
                          <a:solidFill>
                            <a:srgbClr val="000000"/>
                          </a:solidFill>
                          <a:latin typeface="Arial"/>
                        </a:rPr>
                        <a:t>55,6%</a:t>
                      </a:r>
                    </a:p>
                  </a:txBody>
                  <a:tcPr marL="7570" marR="7570" marT="75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467710">
                <a:tc>
                  <a:txBody>
                    <a:bodyPr/>
                    <a:lstStyle/>
                    <a:p>
                      <a:pPr algn="l" fontAlgn="ctr"/>
                      <a:r>
                        <a:rPr lang="es-VE" sz="1200" b="1" i="0" u="none" strike="noStrike">
                          <a:solidFill>
                            <a:srgbClr val="000000"/>
                          </a:solidFill>
                          <a:latin typeface="Arial"/>
                        </a:rPr>
                        <a:t>% Pertenece a un Pueblo Indigena</a:t>
                      </a:r>
                    </a:p>
                  </a:txBody>
                  <a:tcPr marL="7570" marR="7570" marT="75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ctr"/>
                      <a:r>
                        <a:rPr lang="es-VE" sz="1200" b="0" i="0" u="none" strike="noStrike">
                          <a:solidFill>
                            <a:srgbClr val="000000"/>
                          </a:solidFill>
                          <a:latin typeface="Arial"/>
                        </a:rPr>
                        <a:t>12,2%</a:t>
                      </a:r>
                    </a:p>
                  </a:txBody>
                  <a:tcPr marL="7570" marR="7570" marT="75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rowSpan="5" gridSpan="2">
                  <a:txBody>
                    <a:bodyPr/>
                    <a:lstStyle/>
                    <a:p>
                      <a:pPr algn="ctr" fontAlgn="ctr"/>
                      <a:r>
                        <a:rPr lang="es-VE" sz="1200" b="0" i="0" u="none" strike="noStrike">
                          <a:solidFill>
                            <a:srgbClr val="000000"/>
                          </a:solidFill>
                          <a:latin typeface="Arial"/>
                        </a:rPr>
                        <a:t> </a:t>
                      </a:r>
                    </a:p>
                  </a:txBody>
                  <a:tcPr marL="7570" marR="7570" marT="757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rowSpan="5" hMerge="1">
                  <a:txBody>
                    <a:bodyPr/>
                    <a:lstStyle/>
                    <a:p>
                      <a:endParaRPr lang="es-VE"/>
                    </a:p>
                  </a:txBody>
                  <a:tcPr/>
                </a:tc>
                <a:tc>
                  <a:txBody>
                    <a:bodyPr/>
                    <a:lstStyle/>
                    <a:p>
                      <a:pPr algn="l" fontAlgn="ctr"/>
                      <a:r>
                        <a:rPr lang="es-VE" sz="1200" b="1" i="0" u="none" strike="noStrike" dirty="0">
                          <a:solidFill>
                            <a:srgbClr val="000000"/>
                          </a:solidFill>
                          <a:latin typeface="Arial"/>
                        </a:rPr>
                        <a:t>% Sin excretas</a:t>
                      </a:r>
                    </a:p>
                  </a:txBody>
                  <a:tcPr marL="7570" marR="7570" marT="75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ctr"/>
                      <a:r>
                        <a:rPr lang="es-VE" sz="1200" b="0" i="0" u="none" strike="noStrike">
                          <a:solidFill>
                            <a:srgbClr val="000000"/>
                          </a:solidFill>
                          <a:latin typeface="Arial"/>
                        </a:rPr>
                        <a:t>50,1%</a:t>
                      </a:r>
                    </a:p>
                  </a:txBody>
                  <a:tcPr marL="7570" marR="7570" marT="75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467710">
                <a:tc>
                  <a:txBody>
                    <a:bodyPr/>
                    <a:lstStyle/>
                    <a:p>
                      <a:pPr algn="l" fontAlgn="ctr"/>
                      <a:r>
                        <a:rPr lang="es-VE" sz="1200" b="1" i="0" u="none" strike="noStrike">
                          <a:solidFill>
                            <a:srgbClr val="000000"/>
                          </a:solidFill>
                          <a:latin typeface="Arial"/>
                        </a:rPr>
                        <a:t>% Personas con discapacidad</a:t>
                      </a:r>
                    </a:p>
                  </a:txBody>
                  <a:tcPr marL="7570" marR="7570" marT="75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ctr"/>
                      <a:r>
                        <a:rPr lang="es-VE" sz="1200" b="0" i="0" u="none" strike="noStrike">
                          <a:solidFill>
                            <a:srgbClr val="000000"/>
                          </a:solidFill>
                          <a:latin typeface="Arial"/>
                        </a:rPr>
                        <a:t>4,0%</a:t>
                      </a:r>
                    </a:p>
                  </a:txBody>
                  <a:tcPr marL="7570" marR="7570" marT="75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gridSpan="2" vMerge="1">
                  <a:txBody>
                    <a:bodyPr/>
                    <a:lstStyle/>
                    <a:p>
                      <a:endParaRPr lang="es-VE"/>
                    </a:p>
                  </a:txBody>
                  <a:tcPr/>
                </a:tc>
                <a:tc hMerge="1" vMerge="1">
                  <a:txBody>
                    <a:bodyPr/>
                    <a:lstStyle/>
                    <a:p>
                      <a:endParaRPr lang="es-VE"/>
                    </a:p>
                  </a:txBody>
                  <a:tcPr/>
                </a:tc>
                <a:tc>
                  <a:txBody>
                    <a:bodyPr/>
                    <a:lstStyle/>
                    <a:p>
                      <a:pPr algn="l" fontAlgn="ctr"/>
                      <a:r>
                        <a:rPr lang="es-VE" sz="1200" b="1" i="0" u="none" strike="noStrike" dirty="0">
                          <a:solidFill>
                            <a:srgbClr val="000000"/>
                          </a:solidFill>
                          <a:latin typeface="Arial"/>
                        </a:rPr>
                        <a:t>% Sin Recogida de Basura</a:t>
                      </a:r>
                    </a:p>
                  </a:txBody>
                  <a:tcPr marL="7570" marR="7570" marT="75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ctr"/>
                      <a:r>
                        <a:rPr lang="es-VE" sz="1200" b="0" i="0" u="none" strike="noStrike">
                          <a:solidFill>
                            <a:srgbClr val="000000"/>
                          </a:solidFill>
                          <a:latin typeface="Arial"/>
                        </a:rPr>
                        <a:t>51,8%</a:t>
                      </a:r>
                    </a:p>
                  </a:txBody>
                  <a:tcPr marL="7570" marR="7570" marT="75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467710">
                <a:tc>
                  <a:txBody>
                    <a:bodyPr/>
                    <a:lstStyle/>
                    <a:p>
                      <a:pPr algn="l" fontAlgn="ctr"/>
                      <a:r>
                        <a:rPr lang="es-VE" sz="1200" b="1" i="0" u="none" strike="noStrike">
                          <a:solidFill>
                            <a:srgbClr val="000000"/>
                          </a:solidFill>
                          <a:latin typeface="Arial"/>
                        </a:rPr>
                        <a:t>% Asistencia escolar 3 a 17 años</a:t>
                      </a:r>
                    </a:p>
                  </a:txBody>
                  <a:tcPr marL="7570" marR="7570" marT="75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ctr"/>
                      <a:r>
                        <a:rPr lang="es-VE" sz="1200" b="0" i="0" u="none" strike="noStrike">
                          <a:solidFill>
                            <a:srgbClr val="000000"/>
                          </a:solidFill>
                          <a:latin typeface="Arial"/>
                        </a:rPr>
                        <a:t>70,2%</a:t>
                      </a:r>
                    </a:p>
                  </a:txBody>
                  <a:tcPr marL="7570" marR="7570" marT="75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gridSpan="2" vMerge="1">
                  <a:txBody>
                    <a:bodyPr/>
                    <a:lstStyle/>
                    <a:p>
                      <a:endParaRPr lang="es-VE"/>
                    </a:p>
                  </a:txBody>
                  <a:tcPr/>
                </a:tc>
                <a:tc hMerge="1" vMerge="1">
                  <a:txBody>
                    <a:bodyPr/>
                    <a:lstStyle/>
                    <a:p>
                      <a:endParaRPr lang="es-VE"/>
                    </a:p>
                  </a:txBody>
                  <a:tcPr/>
                </a:tc>
                <a:tc>
                  <a:txBody>
                    <a:bodyPr/>
                    <a:lstStyle/>
                    <a:p>
                      <a:pPr algn="l" fontAlgn="ctr"/>
                      <a:r>
                        <a:rPr lang="es-VE" sz="1200" b="1" i="0" u="none" strike="noStrike" dirty="0">
                          <a:solidFill>
                            <a:srgbClr val="000000"/>
                          </a:solidFill>
                          <a:latin typeface="Arial"/>
                        </a:rPr>
                        <a:t>%  Luz pública sin medidor</a:t>
                      </a:r>
                    </a:p>
                  </a:txBody>
                  <a:tcPr marL="7570" marR="7570" marT="75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ctr"/>
                      <a:r>
                        <a:rPr lang="es-VE" sz="1200" b="0" i="0" u="none" strike="noStrike">
                          <a:solidFill>
                            <a:srgbClr val="000000"/>
                          </a:solidFill>
                          <a:latin typeface="Arial"/>
                        </a:rPr>
                        <a:t>69,4%</a:t>
                      </a:r>
                    </a:p>
                  </a:txBody>
                  <a:tcPr marL="7570" marR="7570" marT="75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467710">
                <a:tc>
                  <a:txBody>
                    <a:bodyPr/>
                    <a:lstStyle/>
                    <a:p>
                      <a:pPr algn="l" fontAlgn="ctr"/>
                      <a:r>
                        <a:rPr lang="es-VE" sz="1200" b="1" i="0" u="none" strike="noStrike">
                          <a:solidFill>
                            <a:srgbClr val="000000"/>
                          </a:solidFill>
                          <a:latin typeface="Arial"/>
                        </a:rPr>
                        <a:t>% Asistencia escolar 18 a 24 años</a:t>
                      </a:r>
                    </a:p>
                  </a:txBody>
                  <a:tcPr marL="7570" marR="7570" marT="75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a:txBody>
                    <a:bodyPr/>
                    <a:lstStyle/>
                    <a:p>
                      <a:pPr algn="r" fontAlgn="ctr"/>
                      <a:r>
                        <a:rPr lang="es-VE" sz="1200" b="0" i="0" u="none" strike="noStrike">
                          <a:solidFill>
                            <a:srgbClr val="000000"/>
                          </a:solidFill>
                          <a:latin typeface="Arial"/>
                        </a:rPr>
                        <a:t>22,5%</a:t>
                      </a:r>
                    </a:p>
                  </a:txBody>
                  <a:tcPr marL="7570" marR="7570" marT="75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DDDC"/>
                    </a:solidFill>
                  </a:tcPr>
                </a:tc>
                <a:tc gridSpan="2" vMerge="1">
                  <a:txBody>
                    <a:bodyPr/>
                    <a:lstStyle/>
                    <a:p>
                      <a:endParaRPr lang="es-VE"/>
                    </a:p>
                  </a:txBody>
                  <a:tcPr/>
                </a:tc>
                <a:tc hMerge="1" vMerge="1">
                  <a:txBody>
                    <a:bodyPr/>
                    <a:lstStyle/>
                    <a:p>
                      <a:endParaRPr lang="es-VE"/>
                    </a:p>
                  </a:txBody>
                  <a:tcPr/>
                </a:tc>
                <a:tc>
                  <a:txBody>
                    <a:bodyPr/>
                    <a:lstStyle/>
                    <a:p>
                      <a:pPr algn="l" fontAlgn="ctr"/>
                      <a:r>
                        <a:rPr lang="es-VE" sz="1200" b="1" i="0" u="none" strike="noStrike" dirty="0">
                          <a:solidFill>
                            <a:srgbClr val="000000"/>
                          </a:solidFill>
                          <a:latin typeface="Arial"/>
                        </a:rPr>
                        <a:t>% Sin Gas Directo</a:t>
                      </a:r>
                    </a:p>
                  </a:txBody>
                  <a:tcPr marL="7570" marR="7570" marT="75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c>
                  <a:txBody>
                    <a:bodyPr/>
                    <a:lstStyle/>
                    <a:p>
                      <a:pPr algn="r" fontAlgn="ctr"/>
                      <a:r>
                        <a:rPr lang="es-VE" sz="1200" b="0" i="0" u="none" strike="noStrike" dirty="0">
                          <a:solidFill>
                            <a:srgbClr val="000000"/>
                          </a:solidFill>
                          <a:latin typeface="Arial"/>
                        </a:rPr>
                        <a:t>93,8%</a:t>
                      </a:r>
                    </a:p>
                  </a:txBody>
                  <a:tcPr marL="7570" marR="7570" marT="75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EF3"/>
                    </a:solidFill>
                  </a:tcPr>
                </a:tc>
              </a:tr>
              <a:tr h="467710">
                <a:tc>
                  <a:txBody>
                    <a:bodyPr/>
                    <a:lstStyle/>
                    <a:p>
                      <a:pPr algn="l" fontAlgn="ctr"/>
                      <a:r>
                        <a:rPr lang="es-VE" sz="1200" b="1" i="0" u="none" strike="noStrike">
                          <a:solidFill>
                            <a:srgbClr val="000000"/>
                          </a:solidFill>
                          <a:latin typeface="Arial"/>
                        </a:rPr>
                        <a:t>% Analfabetismo de 10 años y mas</a:t>
                      </a:r>
                    </a:p>
                  </a:txBody>
                  <a:tcPr marL="7570" marR="7570" marT="75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a:txBody>
                    <a:bodyPr/>
                    <a:lstStyle/>
                    <a:p>
                      <a:pPr algn="r" fontAlgn="ctr"/>
                      <a:r>
                        <a:rPr lang="es-VE" sz="1200" b="0" i="0" u="none" strike="noStrike">
                          <a:solidFill>
                            <a:srgbClr val="000000"/>
                          </a:solidFill>
                          <a:latin typeface="Arial"/>
                        </a:rPr>
                        <a:t>14,7%</a:t>
                      </a:r>
                    </a:p>
                  </a:txBody>
                  <a:tcPr marL="7570" marR="7570" marT="75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DDC"/>
                    </a:solidFill>
                  </a:tcPr>
                </a:tc>
                <a:tc gridSpan="2" vMerge="1">
                  <a:txBody>
                    <a:bodyPr/>
                    <a:lstStyle/>
                    <a:p>
                      <a:endParaRPr lang="es-VE"/>
                    </a:p>
                  </a:txBody>
                  <a:tcPr/>
                </a:tc>
                <a:tc hMerge="1" vMerge="1">
                  <a:txBody>
                    <a:bodyPr/>
                    <a:lstStyle/>
                    <a:p>
                      <a:endParaRPr lang="es-VE"/>
                    </a:p>
                  </a:txBody>
                  <a:tcPr/>
                </a:tc>
                <a:tc>
                  <a:txBody>
                    <a:bodyPr/>
                    <a:lstStyle/>
                    <a:p>
                      <a:pPr algn="l" fontAlgn="ctr"/>
                      <a:r>
                        <a:rPr lang="es-VE" sz="1200" b="1" i="0" u="none" strike="noStrike" dirty="0">
                          <a:solidFill>
                            <a:srgbClr val="000000"/>
                          </a:solidFill>
                          <a:latin typeface="Arial"/>
                        </a:rPr>
                        <a:t>% Menos de 10 años de construcción</a:t>
                      </a:r>
                    </a:p>
                  </a:txBody>
                  <a:tcPr marL="7570" marR="7570" marT="757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a:txBody>
                    <a:bodyPr/>
                    <a:lstStyle/>
                    <a:p>
                      <a:pPr algn="r" fontAlgn="ctr"/>
                      <a:r>
                        <a:rPr lang="es-VE" sz="1200" b="0" i="0" u="none" strike="noStrike" dirty="0">
                          <a:solidFill>
                            <a:srgbClr val="000000"/>
                          </a:solidFill>
                          <a:latin typeface="Arial"/>
                        </a:rPr>
                        <a:t>60,1%</a:t>
                      </a:r>
                    </a:p>
                  </a:txBody>
                  <a:tcPr marL="7570" marR="7570" marT="757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r>
            </a:tbl>
          </a:graphicData>
        </a:graphic>
      </p:graphicFrame>
      <p:sp>
        <p:nvSpPr>
          <p:cNvPr id="5" name="4 Marcador de número de diapositiva"/>
          <p:cNvSpPr>
            <a:spLocks noGrp="1"/>
          </p:cNvSpPr>
          <p:nvPr>
            <p:ph type="sldNum" sz="quarter" idx="12"/>
          </p:nvPr>
        </p:nvSpPr>
        <p:spPr/>
        <p:txBody>
          <a:bodyPr/>
          <a:lstStyle/>
          <a:p>
            <a:pPr>
              <a:defRPr/>
            </a:pPr>
            <a:fld id="{C54FF663-8BC5-4568-A6FD-8D17CA4075DC}" type="slidenum">
              <a:rPr lang="en-US"/>
              <a:pPr>
                <a:defRPr/>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088" y="177800"/>
            <a:ext cx="7772400" cy="1362075"/>
          </a:xfrm>
        </p:spPr>
        <p:txBody>
          <a:bodyPr rtlCol="0">
            <a:normAutofit/>
          </a:bodyPr>
          <a:lstStyle/>
          <a:p>
            <a:pPr algn="ctr" fontAlgn="auto">
              <a:spcAft>
                <a:spcPts val="0"/>
              </a:spcAft>
              <a:defRPr/>
            </a:pPr>
            <a:r>
              <a:rPr lang="es-VE" sz="3200" dirty="0" smtClean="0"/>
              <a:t>Sistema de misiones y grandes misiones</a:t>
            </a:r>
            <a:endParaRPr lang="es-VE" sz="3200" dirty="0"/>
          </a:p>
        </p:txBody>
      </p:sp>
      <p:sp>
        <p:nvSpPr>
          <p:cNvPr id="3" name="2 Marcador de texto"/>
          <p:cNvSpPr>
            <a:spLocks noGrp="1"/>
          </p:cNvSpPr>
          <p:nvPr>
            <p:ph type="body" idx="1"/>
          </p:nvPr>
        </p:nvSpPr>
        <p:spPr>
          <a:xfrm>
            <a:off x="395288" y="6653213"/>
            <a:ext cx="8353425" cy="663575"/>
          </a:xfrm>
        </p:spPr>
        <p:txBody>
          <a:bodyPr>
            <a:noAutofit/>
          </a:bodyPr>
          <a:lstStyle/>
          <a:p>
            <a:pPr algn="just"/>
            <a:r>
              <a:rPr lang="es-VE" sz="2400" smtClean="0">
                <a:solidFill>
                  <a:schemeClr val="tx1"/>
                </a:solidFill>
              </a:rPr>
              <a:t>Se define como un conjunto integrado de políticas y programas que materializan los derechos y garantías del Estado Social de Derecho y de Justicia, con el objetivo de mantener y profundizar el alcance de la política social con mayor eficiencia y eficacia a fin de contribuir a la suprema felicidad social del pueblo, erradicando, así la pobreza extrema. Trabajando en dos (2) dimensiones principales:</a:t>
            </a:r>
          </a:p>
          <a:p>
            <a:pPr algn="just"/>
            <a:endParaRPr lang="es-VE" sz="2400" smtClean="0">
              <a:solidFill>
                <a:schemeClr val="tx1"/>
              </a:solidFill>
            </a:endParaRPr>
          </a:p>
          <a:p>
            <a:pPr algn="just">
              <a:buFont typeface="Calibri" pitchFamily="34" charset="0"/>
              <a:buAutoNum type="arabicParenR"/>
            </a:pPr>
            <a:r>
              <a:rPr lang="es-ES" sz="2400" i="1" smtClean="0">
                <a:solidFill>
                  <a:srgbClr val="C00000"/>
                </a:solidFill>
              </a:rPr>
              <a:t>Unificación del nivel de dirección nacional, estadal y municipal de las Misiones. </a:t>
            </a:r>
          </a:p>
          <a:p>
            <a:pPr algn="just">
              <a:buFont typeface="Calibri" pitchFamily="34" charset="0"/>
              <a:buAutoNum type="arabicParenR"/>
            </a:pPr>
            <a:r>
              <a:rPr lang="es-ES" sz="2400" i="1" smtClean="0">
                <a:solidFill>
                  <a:srgbClr val="C00000"/>
                </a:solidFill>
              </a:rPr>
              <a:t>Servicio Nacional de Información de Misiones y Grandes Misiones.</a:t>
            </a:r>
            <a:endParaRPr lang="es-VE" sz="2400" smtClean="0">
              <a:solidFill>
                <a:schemeClr val="tx1"/>
              </a:solidFill>
            </a:endParaRPr>
          </a:p>
          <a:p>
            <a:pPr algn="just">
              <a:buFont typeface="Calibri" pitchFamily="34" charset="0"/>
              <a:buAutoNum type="arabicPeriod"/>
            </a:pPr>
            <a:endParaRPr lang="es-VE" sz="2400" smtClean="0">
              <a:solidFill>
                <a:schemeClr val="tx1"/>
              </a:solidFill>
            </a:endParaRPr>
          </a:p>
          <a:p>
            <a:pPr algn="just"/>
            <a:endParaRPr lang="es-VE" sz="2400" i="1" smtClean="0">
              <a:solidFill>
                <a:schemeClr val="tx1"/>
              </a:solidFill>
              <a:ea typeface="MS Gothic" pitchFamily="49" charset="-128"/>
            </a:endParaRPr>
          </a:p>
        </p:txBody>
      </p:sp>
      <p:pic>
        <p:nvPicPr>
          <p:cNvPr id="38915" name="Picture 5"/>
          <p:cNvPicPr>
            <a:picLocks noChangeAspect="1" noChangeArrowheads="1"/>
          </p:cNvPicPr>
          <p:nvPr/>
        </p:nvPicPr>
        <p:blipFill>
          <a:blip r:embed="rId2"/>
          <a:srcRect/>
          <a:stretch>
            <a:fillRect/>
          </a:stretch>
        </p:blipFill>
        <p:spPr bwMode="auto">
          <a:xfrm>
            <a:off x="107950" y="115888"/>
            <a:ext cx="1182688" cy="1423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088" y="177800"/>
            <a:ext cx="7772400" cy="1362075"/>
          </a:xfrm>
        </p:spPr>
        <p:txBody>
          <a:bodyPr rtlCol="0">
            <a:normAutofit/>
          </a:bodyPr>
          <a:lstStyle/>
          <a:p>
            <a:pPr algn="ctr" fontAlgn="auto">
              <a:spcAft>
                <a:spcPts val="0"/>
              </a:spcAft>
              <a:defRPr/>
            </a:pPr>
            <a:r>
              <a:rPr lang="es-VE" sz="3200" dirty="0" smtClean="0"/>
              <a:t>Sistema de misiones y grandes misiones</a:t>
            </a:r>
            <a:endParaRPr lang="es-VE" sz="3200" dirty="0"/>
          </a:p>
        </p:txBody>
      </p:sp>
      <p:sp>
        <p:nvSpPr>
          <p:cNvPr id="39938" name="2 Marcador de texto"/>
          <p:cNvSpPr>
            <a:spLocks noGrp="1"/>
          </p:cNvSpPr>
          <p:nvPr>
            <p:ph type="body" idx="1"/>
          </p:nvPr>
        </p:nvSpPr>
        <p:spPr>
          <a:xfrm>
            <a:off x="395288" y="5070475"/>
            <a:ext cx="8353425" cy="661988"/>
          </a:xfrm>
        </p:spPr>
        <p:txBody>
          <a:bodyPr/>
          <a:lstStyle/>
          <a:p>
            <a:pPr algn="just"/>
            <a:r>
              <a:rPr lang="es-VE" sz="2400" smtClean="0">
                <a:solidFill>
                  <a:schemeClr val="tx1"/>
                </a:solidFill>
              </a:rPr>
              <a:t>El servicio está compuesto por cuatro núcleos básicos de informaciones:</a:t>
            </a:r>
          </a:p>
          <a:p>
            <a:pPr algn="just"/>
            <a:endParaRPr lang="es-VE" sz="2400" smtClean="0">
              <a:solidFill>
                <a:schemeClr val="tx1"/>
              </a:solidFill>
            </a:endParaRPr>
          </a:p>
          <a:p>
            <a:pPr algn="just"/>
            <a:r>
              <a:rPr lang="es-VE" sz="2400" smtClean="0">
                <a:solidFill>
                  <a:schemeClr val="tx1"/>
                </a:solidFill>
              </a:rPr>
              <a:t>A.- Identificación y situación de las familias.</a:t>
            </a:r>
          </a:p>
          <a:p>
            <a:pPr algn="just"/>
            <a:r>
              <a:rPr lang="es-VE" sz="2400" smtClean="0">
                <a:solidFill>
                  <a:schemeClr val="tx1"/>
                </a:solidFill>
              </a:rPr>
              <a:t>B.- Vinculación a las Misiones y otros programas sociales.</a:t>
            </a:r>
          </a:p>
          <a:p>
            <a:pPr algn="just"/>
            <a:r>
              <a:rPr lang="es-VE" sz="2400" smtClean="0">
                <a:solidFill>
                  <a:schemeClr val="tx1"/>
                </a:solidFill>
              </a:rPr>
              <a:t>C.- Catastro de servicios e instalaciones sociales.</a:t>
            </a:r>
          </a:p>
          <a:p>
            <a:pPr algn="just"/>
            <a:r>
              <a:rPr lang="es-VE" sz="2400" smtClean="0">
                <a:solidFill>
                  <a:schemeClr val="tx1"/>
                </a:solidFill>
              </a:rPr>
              <a:t>D.- Sistema de monitoreo de la superación de la pobreza.</a:t>
            </a:r>
          </a:p>
          <a:p>
            <a:pPr algn="just"/>
            <a:endParaRPr lang="es-VE" sz="2400" i="1" smtClean="0">
              <a:solidFill>
                <a:schemeClr val="tx1"/>
              </a:solidFill>
              <a:ea typeface="MS Gothic" pitchFamily="49" charset="-128"/>
            </a:endParaRPr>
          </a:p>
        </p:txBody>
      </p:sp>
      <p:pic>
        <p:nvPicPr>
          <p:cNvPr id="39939" name="Picture 5"/>
          <p:cNvPicPr>
            <a:picLocks noChangeAspect="1" noChangeArrowheads="1"/>
          </p:cNvPicPr>
          <p:nvPr/>
        </p:nvPicPr>
        <p:blipFill>
          <a:blip r:embed="rId2"/>
          <a:srcRect/>
          <a:stretch>
            <a:fillRect/>
          </a:stretch>
        </p:blipFill>
        <p:spPr bwMode="auto">
          <a:xfrm>
            <a:off x="107950" y="115888"/>
            <a:ext cx="1182688" cy="1423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813" y="147638"/>
            <a:ext cx="7772400" cy="1362075"/>
          </a:xfrm>
        </p:spPr>
        <p:txBody>
          <a:bodyPr rtlCol="0">
            <a:noAutofit/>
          </a:bodyPr>
          <a:lstStyle/>
          <a:p>
            <a:pPr fontAlgn="auto">
              <a:spcAft>
                <a:spcPts val="0"/>
              </a:spcAft>
              <a:defRPr/>
            </a:pPr>
            <a:r>
              <a:rPr lang="es-VE" sz="2800" dirty="0" smtClean="0"/>
              <a:t>DIAGNOSTICO SOCIAL </a:t>
            </a:r>
            <a:br>
              <a:rPr lang="es-VE" sz="2800" dirty="0" smtClean="0"/>
            </a:br>
            <a:r>
              <a:rPr lang="es-VE" sz="2800" dirty="0" smtClean="0"/>
              <a:t>DE COMUNIDADES</a:t>
            </a:r>
            <a:br>
              <a:rPr lang="es-VE" sz="2800" dirty="0" smtClean="0"/>
            </a:br>
            <a:r>
              <a:rPr lang="es-VE" sz="2800" dirty="0" smtClean="0">
                <a:solidFill>
                  <a:srgbClr val="FF0000"/>
                </a:solidFill>
              </a:rPr>
              <a:t>Etapa Inicial del sistema</a:t>
            </a:r>
            <a:endParaRPr lang="es-VE" sz="2800" dirty="0">
              <a:solidFill>
                <a:srgbClr val="FF0000"/>
              </a:solidFill>
            </a:endParaRPr>
          </a:p>
        </p:txBody>
      </p:sp>
      <p:pic>
        <p:nvPicPr>
          <p:cNvPr id="40962" name="Picture 5"/>
          <p:cNvPicPr>
            <a:picLocks noChangeAspect="1" noChangeArrowheads="1"/>
          </p:cNvPicPr>
          <p:nvPr/>
        </p:nvPicPr>
        <p:blipFill>
          <a:blip r:embed="rId2"/>
          <a:srcRect/>
          <a:stretch>
            <a:fillRect/>
          </a:stretch>
        </p:blipFill>
        <p:spPr bwMode="auto">
          <a:xfrm>
            <a:off x="107950" y="115888"/>
            <a:ext cx="1182688" cy="1423987"/>
          </a:xfrm>
          <a:prstGeom prst="rect">
            <a:avLst/>
          </a:prstGeom>
          <a:noFill/>
          <a:ln w="9525">
            <a:noFill/>
            <a:miter lim="800000"/>
            <a:headEnd/>
            <a:tailEnd/>
          </a:ln>
        </p:spPr>
      </p:pic>
      <p:sp>
        <p:nvSpPr>
          <p:cNvPr id="40963" name="6 CuadroTexto"/>
          <p:cNvSpPr txBox="1">
            <a:spLocks noChangeArrowheads="1"/>
          </p:cNvSpPr>
          <p:nvPr/>
        </p:nvSpPr>
        <p:spPr bwMode="auto">
          <a:xfrm>
            <a:off x="323850" y="1546225"/>
            <a:ext cx="8569325" cy="1939925"/>
          </a:xfrm>
          <a:prstGeom prst="rect">
            <a:avLst/>
          </a:prstGeom>
          <a:noFill/>
          <a:ln w="9525">
            <a:noFill/>
            <a:miter lim="800000"/>
            <a:headEnd/>
            <a:tailEnd/>
          </a:ln>
        </p:spPr>
        <p:txBody>
          <a:bodyPr>
            <a:spAutoFit/>
          </a:bodyPr>
          <a:lstStyle/>
          <a:p>
            <a:pPr algn="just"/>
            <a:r>
              <a:rPr lang="es-VE" sz="2400">
                <a:latin typeface="Calibri" pitchFamily="34" charset="0"/>
              </a:rPr>
              <a:t>El Diagnostico Social de Comunidades, es un relevamiento en campo de la situación inicial de las familias en 255 parroquias prioritarias donde se concentra el 70% de la pobreza extrema medida a partir del Censo de Población y Vivienda 2011.</a:t>
            </a:r>
          </a:p>
          <a:p>
            <a:pPr algn="just"/>
            <a:endParaRPr lang="es-VE" sz="2400">
              <a:latin typeface="Calibri" pitchFamily="34" charset="0"/>
            </a:endParaRPr>
          </a:p>
        </p:txBody>
      </p:sp>
      <p:pic>
        <p:nvPicPr>
          <p:cNvPr id="40964" name="Picture 2"/>
          <p:cNvPicPr>
            <a:picLocks noChangeAspect="1" noChangeArrowheads="1"/>
          </p:cNvPicPr>
          <p:nvPr/>
        </p:nvPicPr>
        <p:blipFill>
          <a:blip r:embed="rId3"/>
          <a:srcRect/>
          <a:stretch>
            <a:fillRect/>
          </a:stretch>
        </p:blipFill>
        <p:spPr bwMode="auto">
          <a:xfrm>
            <a:off x="5194300" y="3141663"/>
            <a:ext cx="3935413" cy="3741737"/>
          </a:xfrm>
          <a:prstGeom prst="rect">
            <a:avLst/>
          </a:prstGeom>
          <a:noFill/>
          <a:ln w="9525">
            <a:noFill/>
            <a:miter lim="800000"/>
            <a:headEnd/>
            <a:tailEnd/>
          </a:ln>
        </p:spPr>
      </p:pic>
      <p:sp>
        <p:nvSpPr>
          <p:cNvPr id="40965" name="2 Rectángulo"/>
          <p:cNvSpPr>
            <a:spLocks noChangeArrowheads="1"/>
          </p:cNvSpPr>
          <p:nvPr/>
        </p:nvSpPr>
        <p:spPr bwMode="auto">
          <a:xfrm>
            <a:off x="323850" y="3716338"/>
            <a:ext cx="4572000" cy="2678112"/>
          </a:xfrm>
          <a:prstGeom prst="rect">
            <a:avLst/>
          </a:prstGeom>
          <a:noFill/>
          <a:ln w="9525">
            <a:noFill/>
            <a:miter lim="800000"/>
            <a:headEnd/>
            <a:tailEnd/>
          </a:ln>
        </p:spPr>
        <p:txBody>
          <a:bodyPr>
            <a:spAutoFit/>
          </a:bodyPr>
          <a:lstStyle/>
          <a:p>
            <a:pPr algn="just"/>
            <a:r>
              <a:rPr lang="es-VE" sz="2400">
                <a:solidFill>
                  <a:srgbClr val="000000"/>
                </a:solidFill>
                <a:latin typeface="Calibri" pitchFamily="34" charset="0"/>
              </a:rPr>
              <a:t>Este diagnostico investiga las principales características de la comunidad, la vivienda, los hogares y las personas, haciendo énfasis en aspectos: sociales, demográficos, salud y acceso y uso de las misiones.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813" y="147638"/>
            <a:ext cx="7772400" cy="1362075"/>
          </a:xfrm>
        </p:spPr>
        <p:txBody>
          <a:bodyPr rtlCol="0">
            <a:noAutofit/>
          </a:bodyPr>
          <a:lstStyle/>
          <a:p>
            <a:pPr fontAlgn="auto">
              <a:spcAft>
                <a:spcPts val="0"/>
              </a:spcAft>
              <a:defRPr/>
            </a:pPr>
            <a:r>
              <a:rPr lang="es-VE" sz="2400" dirty="0" smtClean="0"/>
              <a:t>DIAGNOSTICO SOCIAL </a:t>
            </a:r>
            <a:br>
              <a:rPr lang="es-VE" sz="2400" dirty="0" smtClean="0"/>
            </a:br>
            <a:r>
              <a:rPr lang="es-VE" sz="2400" dirty="0" smtClean="0"/>
              <a:t>DE COMUNIDADES</a:t>
            </a:r>
            <a:br>
              <a:rPr lang="es-VE" sz="2400" dirty="0" smtClean="0"/>
            </a:br>
            <a:r>
              <a:rPr lang="es-VE" sz="2400" dirty="0" smtClean="0">
                <a:solidFill>
                  <a:srgbClr val="FF0000"/>
                </a:solidFill>
              </a:rPr>
              <a:t>255 parroquias que concentra 70% de la pobreza extrema</a:t>
            </a:r>
            <a:endParaRPr lang="es-VE" sz="2400" dirty="0">
              <a:solidFill>
                <a:srgbClr val="FF0000"/>
              </a:solidFill>
            </a:endParaRPr>
          </a:p>
        </p:txBody>
      </p:sp>
      <p:pic>
        <p:nvPicPr>
          <p:cNvPr id="41986" name="Picture 5"/>
          <p:cNvPicPr>
            <a:picLocks noChangeAspect="1" noChangeArrowheads="1"/>
          </p:cNvPicPr>
          <p:nvPr/>
        </p:nvPicPr>
        <p:blipFill>
          <a:blip r:embed="rId2"/>
          <a:srcRect/>
          <a:stretch>
            <a:fillRect/>
          </a:stretch>
        </p:blipFill>
        <p:spPr bwMode="auto">
          <a:xfrm>
            <a:off x="107950" y="115888"/>
            <a:ext cx="1182688" cy="1423987"/>
          </a:xfrm>
          <a:prstGeom prst="rect">
            <a:avLst/>
          </a:prstGeom>
          <a:noFill/>
          <a:ln w="9525">
            <a:noFill/>
            <a:miter lim="800000"/>
            <a:headEnd/>
            <a:tailEnd/>
          </a:ln>
        </p:spPr>
      </p:pic>
      <p:pic>
        <p:nvPicPr>
          <p:cNvPr id="41987" name="Picture 2" descr="C:\Users\LUISRE~1\AppData\Local\Temp\parroquias_1.jpg"/>
          <p:cNvPicPr>
            <a:picLocks noChangeAspect="1" noChangeArrowheads="1"/>
          </p:cNvPicPr>
          <p:nvPr/>
        </p:nvPicPr>
        <p:blipFill>
          <a:blip r:embed="rId3"/>
          <a:srcRect/>
          <a:stretch>
            <a:fillRect/>
          </a:stretch>
        </p:blipFill>
        <p:spPr bwMode="auto">
          <a:xfrm>
            <a:off x="395288" y="1739900"/>
            <a:ext cx="8280400" cy="508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813" y="147638"/>
            <a:ext cx="7772400" cy="1362075"/>
          </a:xfrm>
        </p:spPr>
        <p:txBody>
          <a:bodyPr rtlCol="0">
            <a:noAutofit/>
          </a:bodyPr>
          <a:lstStyle/>
          <a:p>
            <a:pPr fontAlgn="auto">
              <a:spcAft>
                <a:spcPts val="0"/>
              </a:spcAft>
              <a:defRPr/>
            </a:pPr>
            <a:r>
              <a:rPr lang="es-VE" sz="2800" dirty="0" smtClean="0"/>
              <a:t>DIAGNOSTICO SOCIAL </a:t>
            </a:r>
            <a:br>
              <a:rPr lang="es-VE" sz="2800" dirty="0" smtClean="0"/>
            </a:br>
            <a:r>
              <a:rPr lang="es-VE" sz="2800" dirty="0" smtClean="0"/>
              <a:t>DE COMUNIDADES</a:t>
            </a:r>
            <a:br>
              <a:rPr lang="es-VE" sz="2800" dirty="0" smtClean="0"/>
            </a:br>
            <a:r>
              <a:rPr lang="es-VE" sz="2800" dirty="0" smtClean="0">
                <a:solidFill>
                  <a:srgbClr val="FF0000"/>
                </a:solidFill>
              </a:rPr>
              <a:t>Productos esperados</a:t>
            </a:r>
            <a:endParaRPr lang="es-VE" sz="2800" dirty="0">
              <a:solidFill>
                <a:srgbClr val="FF0000"/>
              </a:solidFill>
            </a:endParaRPr>
          </a:p>
        </p:txBody>
      </p:sp>
      <p:pic>
        <p:nvPicPr>
          <p:cNvPr id="43010" name="Picture 5"/>
          <p:cNvPicPr>
            <a:picLocks noChangeAspect="1" noChangeArrowheads="1"/>
          </p:cNvPicPr>
          <p:nvPr/>
        </p:nvPicPr>
        <p:blipFill>
          <a:blip r:embed="rId2"/>
          <a:srcRect/>
          <a:stretch>
            <a:fillRect/>
          </a:stretch>
        </p:blipFill>
        <p:spPr bwMode="auto">
          <a:xfrm>
            <a:off x="107950" y="115888"/>
            <a:ext cx="1182688" cy="1423987"/>
          </a:xfrm>
          <a:prstGeom prst="rect">
            <a:avLst/>
          </a:prstGeom>
          <a:noFill/>
          <a:ln w="9525">
            <a:noFill/>
            <a:miter lim="800000"/>
            <a:headEnd/>
            <a:tailEnd/>
          </a:ln>
        </p:spPr>
      </p:pic>
      <p:sp>
        <p:nvSpPr>
          <p:cNvPr id="43011" name="6 CuadroTexto"/>
          <p:cNvSpPr txBox="1">
            <a:spLocks noChangeArrowheads="1"/>
          </p:cNvSpPr>
          <p:nvPr/>
        </p:nvSpPr>
        <p:spPr bwMode="auto">
          <a:xfrm>
            <a:off x="179388" y="1595438"/>
            <a:ext cx="8785225" cy="5262562"/>
          </a:xfrm>
          <a:prstGeom prst="rect">
            <a:avLst/>
          </a:prstGeom>
          <a:noFill/>
          <a:ln w="9525">
            <a:noFill/>
            <a:miter lim="800000"/>
            <a:headEnd/>
            <a:tailEnd/>
          </a:ln>
        </p:spPr>
        <p:txBody>
          <a:bodyPr>
            <a:spAutoFit/>
          </a:bodyPr>
          <a:lstStyle/>
          <a:p>
            <a:pPr marL="342900" indent="-342900" algn="just">
              <a:buFont typeface="Arial" charset="0"/>
              <a:buChar char="•"/>
            </a:pPr>
            <a:r>
              <a:rPr lang="es-VE" sz="2400">
                <a:latin typeface="Calibri" pitchFamily="34" charset="0"/>
              </a:rPr>
              <a:t>Caracterización de las áreas prioritarias en términos de existencia y valoración del estado de las: escuelas, canchas deportivas, módulos de barrio adentro entre otros.</a:t>
            </a:r>
          </a:p>
          <a:p>
            <a:pPr marL="342900" indent="-342900" algn="just">
              <a:buFont typeface="Arial" charset="0"/>
              <a:buChar char="•"/>
            </a:pPr>
            <a:endParaRPr lang="es-VE" sz="2400">
              <a:latin typeface="Calibri" pitchFamily="34" charset="0"/>
            </a:endParaRPr>
          </a:p>
          <a:p>
            <a:pPr marL="342900" indent="-342900" algn="just">
              <a:buFont typeface="Arial" charset="0"/>
              <a:buChar char="•"/>
            </a:pPr>
            <a:r>
              <a:rPr lang="es-VE" sz="2400">
                <a:latin typeface="Calibri" pitchFamily="34" charset="0"/>
              </a:rPr>
              <a:t>Caracterización de la viviendas, hogares y personas de las áreas prioritarias.</a:t>
            </a:r>
          </a:p>
          <a:p>
            <a:pPr marL="342900" indent="-342900" algn="just">
              <a:buFont typeface="Arial" charset="0"/>
              <a:buChar char="•"/>
            </a:pPr>
            <a:endParaRPr lang="es-VE" sz="2400">
              <a:latin typeface="Calibri" pitchFamily="34" charset="0"/>
            </a:endParaRPr>
          </a:p>
          <a:p>
            <a:pPr marL="342900" indent="-342900" algn="just">
              <a:buFont typeface="Arial" charset="0"/>
              <a:buChar char="•"/>
            </a:pPr>
            <a:r>
              <a:rPr lang="es-VE" sz="2400">
                <a:latin typeface="Calibri" pitchFamily="34" charset="0"/>
              </a:rPr>
              <a:t>Identificación de las poblaciones objetivos para cada una de las  misiones sociales.</a:t>
            </a:r>
          </a:p>
          <a:p>
            <a:pPr marL="342900" indent="-342900" algn="just">
              <a:buFont typeface="Arial" charset="0"/>
              <a:buChar char="•"/>
            </a:pPr>
            <a:endParaRPr lang="es-VE" sz="2400">
              <a:latin typeface="Calibri" pitchFamily="34" charset="0"/>
            </a:endParaRPr>
          </a:p>
          <a:p>
            <a:pPr marL="342900" indent="-342900" algn="just">
              <a:buFont typeface="Arial" charset="0"/>
              <a:buChar char="•"/>
            </a:pPr>
            <a:r>
              <a:rPr lang="es-VE" sz="2400">
                <a:latin typeface="Calibri" pitchFamily="34" charset="0"/>
              </a:rPr>
              <a:t>Construcción de un padrón de identificación de las familias.</a:t>
            </a:r>
          </a:p>
          <a:p>
            <a:pPr marL="342900" indent="-342900" algn="just">
              <a:buFont typeface="Arial" charset="0"/>
              <a:buChar char="•"/>
            </a:pPr>
            <a:endParaRPr lang="es-VE" sz="2400">
              <a:latin typeface="Calibri" pitchFamily="34" charset="0"/>
            </a:endParaRPr>
          </a:p>
          <a:p>
            <a:pPr marL="342900" indent="-342900" algn="just">
              <a:buFont typeface="Arial" charset="0"/>
              <a:buChar char="•"/>
            </a:pPr>
            <a:r>
              <a:rPr lang="es-VE" sz="2400">
                <a:latin typeface="Calibri" pitchFamily="34" charset="0"/>
              </a:rPr>
              <a:t>Sistema de Información Geográfico de Zonas de Atención Prioritarias (ZAPs)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0" y="38100"/>
            <a:ext cx="9144000" cy="5334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VE" sz="3600" b="1">
                <a:solidFill>
                  <a:srgbClr val="FFFFFF"/>
                </a:solidFill>
                <a:latin typeface="Arial Narrow" pitchFamily="34" charset="0"/>
                <a:cs typeface="Arial" charset="0"/>
              </a:rPr>
              <a:t>Distribución Geográfica </a:t>
            </a:r>
            <a:r>
              <a:rPr lang="es-VE" sz="2400" b="1">
                <a:solidFill>
                  <a:srgbClr val="FFFFFF"/>
                </a:solidFill>
                <a:latin typeface="Arial Narrow" pitchFamily="34" charset="0"/>
                <a:cs typeface="Arial" charset="0"/>
              </a:rPr>
              <a:t>(ZAP´s 1</a:t>
            </a:r>
            <a:r>
              <a:rPr lang="es-VE" sz="2400" b="1" baseline="30000">
                <a:solidFill>
                  <a:srgbClr val="FFFFFF"/>
                </a:solidFill>
                <a:latin typeface="Arial Narrow" pitchFamily="34" charset="0"/>
                <a:cs typeface="Arial" charset="0"/>
              </a:rPr>
              <a:t>era</a:t>
            </a:r>
            <a:r>
              <a:rPr lang="es-VE" sz="2400" b="1">
                <a:solidFill>
                  <a:srgbClr val="FFFFFF"/>
                </a:solidFill>
                <a:latin typeface="Arial Narrow" pitchFamily="34" charset="0"/>
                <a:cs typeface="Arial" charset="0"/>
              </a:rPr>
              <a:t> Ronda)</a:t>
            </a:r>
          </a:p>
        </p:txBody>
      </p:sp>
      <p:sp>
        <p:nvSpPr>
          <p:cNvPr id="8" name="7 Rectángulo"/>
          <p:cNvSpPr/>
          <p:nvPr/>
        </p:nvSpPr>
        <p:spPr>
          <a:xfrm>
            <a:off x="357188" y="6429375"/>
            <a:ext cx="2357437" cy="285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s-VE" sz="1200" b="1" dirty="0">
                <a:solidFill>
                  <a:schemeClr val="tx1"/>
                </a:solidFill>
                <a:latin typeface="Arial Narrow" pitchFamily="34" charset="0"/>
              </a:rPr>
              <a:t>Fuente: </a:t>
            </a:r>
            <a:r>
              <a:rPr lang="es-VE" sz="1200" dirty="0">
                <a:solidFill>
                  <a:schemeClr val="tx1"/>
                </a:solidFill>
                <a:latin typeface="Arial Narrow" pitchFamily="34" charset="0"/>
              </a:rPr>
              <a:t>Instituto Nacional de Estadística, INE</a:t>
            </a:r>
          </a:p>
        </p:txBody>
      </p:sp>
      <p:pic>
        <p:nvPicPr>
          <p:cNvPr id="44035" name="4 Imagen" descr="C:\Users\INE\AppData\Local\Temp\MAPA RUB 30092013.jpg"/>
          <p:cNvPicPr>
            <a:picLocks noChangeAspect="1" noChangeArrowheads="1"/>
          </p:cNvPicPr>
          <p:nvPr/>
        </p:nvPicPr>
        <p:blipFill>
          <a:blip r:embed="rId2"/>
          <a:srcRect/>
          <a:stretch>
            <a:fillRect/>
          </a:stretch>
        </p:blipFill>
        <p:spPr bwMode="auto">
          <a:xfrm>
            <a:off x="0" y="571500"/>
            <a:ext cx="9324975" cy="628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813" y="147638"/>
            <a:ext cx="7772400" cy="1362075"/>
          </a:xfrm>
        </p:spPr>
        <p:txBody>
          <a:bodyPr rtlCol="0">
            <a:noAutofit/>
          </a:bodyPr>
          <a:lstStyle/>
          <a:p>
            <a:pPr fontAlgn="auto">
              <a:spcAft>
                <a:spcPts val="0"/>
              </a:spcAft>
              <a:defRPr/>
            </a:pPr>
            <a:r>
              <a:rPr lang="es-VE" sz="2800" dirty="0" smtClean="0"/>
              <a:t>DIAGNOSTICO SOCIAL </a:t>
            </a:r>
            <a:br>
              <a:rPr lang="es-VE" sz="2800" dirty="0" smtClean="0"/>
            </a:br>
            <a:r>
              <a:rPr lang="es-VE" sz="2800" dirty="0" smtClean="0"/>
              <a:t>DE COMUNIDADES</a:t>
            </a:r>
            <a:br>
              <a:rPr lang="es-VE" sz="2800" dirty="0" smtClean="0"/>
            </a:br>
            <a:r>
              <a:rPr lang="es-VE" sz="2800" dirty="0" smtClean="0">
                <a:solidFill>
                  <a:srgbClr val="FF0000"/>
                </a:solidFill>
              </a:rPr>
              <a:t>LO CENSADO</a:t>
            </a:r>
            <a:endParaRPr lang="es-VE" sz="2800" dirty="0">
              <a:solidFill>
                <a:srgbClr val="FF0000"/>
              </a:solidFill>
            </a:endParaRPr>
          </a:p>
        </p:txBody>
      </p:sp>
      <p:pic>
        <p:nvPicPr>
          <p:cNvPr id="45058" name="Picture 5"/>
          <p:cNvPicPr>
            <a:picLocks noChangeAspect="1" noChangeArrowheads="1"/>
          </p:cNvPicPr>
          <p:nvPr/>
        </p:nvPicPr>
        <p:blipFill>
          <a:blip r:embed="rId3"/>
          <a:srcRect/>
          <a:stretch>
            <a:fillRect/>
          </a:stretch>
        </p:blipFill>
        <p:spPr bwMode="auto">
          <a:xfrm>
            <a:off x="107950" y="115888"/>
            <a:ext cx="1182688" cy="1423987"/>
          </a:xfrm>
          <a:prstGeom prst="rect">
            <a:avLst/>
          </a:prstGeom>
          <a:noFill/>
          <a:ln w="9525">
            <a:noFill/>
            <a:miter lim="800000"/>
            <a:headEnd/>
            <a:tailEnd/>
          </a:ln>
        </p:spPr>
      </p:pic>
      <p:sp>
        <p:nvSpPr>
          <p:cNvPr id="7" name="6 CuadroTexto"/>
          <p:cNvSpPr txBox="1"/>
          <p:nvPr/>
        </p:nvSpPr>
        <p:spPr>
          <a:xfrm>
            <a:off x="149225" y="2133600"/>
            <a:ext cx="8785225" cy="3784600"/>
          </a:xfrm>
          <a:prstGeom prst="rect">
            <a:avLst/>
          </a:prstGeom>
          <a:noFill/>
        </p:spPr>
        <p:txBody>
          <a:bodyPr>
            <a:spAutoFit/>
          </a:bodyPr>
          <a:lstStyle/>
          <a:p>
            <a:pPr algn="just" fontAlgn="auto">
              <a:spcBef>
                <a:spcPts val="0"/>
              </a:spcBef>
              <a:spcAft>
                <a:spcPts val="0"/>
              </a:spcAft>
              <a:defRPr/>
            </a:pPr>
            <a:endParaRPr lang="es-VE" sz="2400" dirty="0">
              <a:latin typeface="+mn-lt"/>
              <a:cs typeface="+mn-cs"/>
            </a:endParaRPr>
          </a:p>
          <a:p>
            <a:pPr marL="800100" lvl="1" indent="-342900" algn="just" fontAlgn="auto">
              <a:spcBef>
                <a:spcPts val="0"/>
              </a:spcBef>
              <a:spcAft>
                <a:spcPts val="0"/>
              </a:spcAft>
              <a:buFont typeface="Arial" pitchFamily="34" charset="0"/>
              <a:buChar char="•"/>
              <a:defRPr/>
            </a:pPr>
            <a:r>
              <a:rPr lang="es-VE" sz="2400" dirty="0">
                <a:latin typeface="+mn-lt"/>
                <a:cs typeface="+mn-cs"/>
              </a:rPr>
              <a:t>436.596 viviendas Ocupadas</a:t>
            </a:r>
          </a:p>
          <a:p>
            <a:pPr marL="800100" lvl="1" indent="-342900" algn="just" fontAlgn="auto">
              <a:spcBef>
                <a:spcPts val="0"/>
              </a:spcBef>
              <a:spcAft>
                <a:spcPts val="0"/>
              </a:spcAft>
              <a:buFont typeface="Arial" pitchFamily="34" charset="0"/>
              <a:buChar char="•"/>
              <a:defRPr/>
            </a:pPr>
            <a:endParaRPr lang="es-VE" sz="2400" dirty="0">
              <a:latin typeface="+mn-lt"/>
              <a:cs typeface="+mn-cs"/>
            </a:endParaRPr>
          </a:p>
          <a:p>
            <a:pPr marL="800100" lvl="1" indent="-342900" algn="just" fontAlgn="auto">
              <a:spcBef>
                <a:spcPts val="0"/>
              </a:spcBef>
              <a:spcAft>
                <a:spcPts val="0"/>
              </a:spcAft>
              <a:buFont typeface="Arial" pitchFamily="34" charset="0"/>
              <a:buChar char="•"/>
              <a:defRPr/>
            </a:pPr>
            <a:r>
              <a:rPr lang="es-VE" sz="2400" dirty="0">
                <a:latin typeface="+mn-lt"/>
                <a:cs typeface="+mn-cs"/>
              </a:rPr>
              <a:t>439.828 hogares</a:t>
            </a:r>
          </a:p>
          <a:p>
            <a:pPr marL="800100" lvl="1" indent="-342900" algn="just" fontAlgn="auto">
              <a:spcBef>
                <a:spcPts val="0"/>
              </a:spcBef>
              <a:spcAft>
                <a:spcPts val="0"/>
              </a:spcAft>
              <a:buFont typeface="Arial" pitchFamily="34" charset="0"/>
              <a:buChar char="•"/>
              <a:defRPr/>
            </a:pPr>
            <a:endParaRPr lang="es-VE" sz="2400" dirty="0">
              <a:latin typeface="+mn-lt"/>
              <a:cs typeface="+mn-cs"/>
            </a:endParaRPr>
          </a:p>
          <a:p>
            <a:pPr marL="800100" lvl="1" indent="-342900" algn="just" fontAlgn="auto">
              <a:spcBef>
                <a:spcPts val="0"/>
              </a:spcBef>
              <a:spcAft>
                <a:spcPts val="0"/>
              </a:spcAft>
              <a:buFont typeface="Arial" pitchFamily="34" charset="0"/>
              <a:buChar char="•"/>
              <a:defRPr/>
            </a:pPr>
            <a:r>
              <a:rPr lang="es-VE" sz="2400" dirty="0">
                <a:latin typeface="+mn-lt"/>
                <a:cs typeface="+mn-cs"/>
              </a:rPr>
              <a:t>1.571.871 personas</a:t>
            </a:r>
          </a:p>
          <a:p>
            <a:pPr marL="800100" lvl="1" indent="-342900" algn="just" fontAlgn="auto">
              <a:spcBef>
                <a:spcPts val="0"/>
              </a:spcBef>
              <a:spcAft>
                <a:spcPts val="0"/>
              </a:spcAft>
              <a:buFont typeface="Arial" pitchFamily="34" charset="0"/>
              <a:buChar char="•"/>
              <a:defRPr/>
            </a:pPr>
            <a:endParaRPr lang="es-VE" sz="2400" dirty="0">
              <a:latin typeface="+mn-lt"/>
              <a:cs typeface="+mn-cs"/>
            </a:endParaRPr>
          </a:p>
          <a:p>
            <a:pPr marL="800100" lvl="1" indent="-342900" algn="just" fontAlgn="auto">
              <a:spcBef>
                <a:spcPts val="0"/>
              </a:spcBef>
              <a:spcAft>
                <a:spcPts val="0"/>
              </a:spcAft>
              <a:buFont typeface="Arial" pitchFamily="34" charset="0"/>
              <a:buChar char="•"/>
              <a:defRPr/>
            </a:pPr>
            <a:r>
              <a:rPr lang="es-VE" sz="2400" dirty="0">
                <a:latin typeface="+mn-lt"/>
                <a:cs typeface="+mn-cs"/>
              </a:rPr>
              <a:t>1.610 entre segmentos y sectores levantados</a:t>
            </a:r>
          </a:p>
          <a:p>
            <a:pPr marL="342900" indent="-342900" algn="just" fontAlgn="auto">
              <a:spcBef>
                <a:spcPts val="0"/>
              </a:spcBef>
              <a:spcAft>
                <a:spcPts val="0"/>
              </a:spcAft>
              <a:buFont typeface="Arial" pitchFamily="34" charset="0"/>
              <a:buChar char="•"/>
              <a:defRPr/>
            </a:pPr>
            <a:endParaRPr lang="es-VE" sz="2400" dirty="0">
              <a:latin typeface="+mn-lt"/>
              <a:cs typeface="+mn-cs"/>
            </a:endParaRPr>
          </a:p>
          <a:p>
            <a:pPr marL="800100" lvl="1" indent="-342900" algn="just" fontAlgn="auto">
              <a:spcBef>
                <a:spcPts val="0"/>
              </a:spcBef>
              <a:spcAft>
                <a:spcPts val="0"/>
              </a:spcAft>
              <a:buFont typeface="Arial" pitchFamily="34" charset="0"/>
              <a:buChar char="•"/>
              <a:defRPr/>
            </a:pPr>
            <a:endParaRPr lang="es-VE" sz="2400" dirty="0">
              <a:latin typeface="+mn-lt"/>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p:cNvPicPr>
            <a:picLocks noChangeAspect="1" noChangeArrowheads="1"/>
          </p:cNvPicPr>
          <p:nvPr/>
        </p:nvPicPr>
        <p:blipFill>
          <a:blip r:embed="rId3"/>
          <a:srcRect/>
          <a:stretch>
            <a:fillRect/>
          </a:stretch>
        </p:blipFill>
        <p:spPr bwMode="auto">
          <a:xfrm>
            <a:off x="0" y="1539875"/>
            <a:ext cx="9144000" cy="5300663"/>
          </a:xfrm>
          <a:prstGeom prst="rect">
            <a:avLst/>
          </a:prstGeom>
          <a:noFill/>
          <a:ln w="9525">
            <a:noFill/>
            <a:miter lim="800000"/>
            <a:headEnd/>
            <a:tailEnd/>
          </a:ln>
        </p:spPr>
      </p:pic>
      <p:sp>
        <p:nvSpPr>
          <p:cNvPr id="2" name="1 Título"/>
          <p:cNvSpPr>
            <a:spLocks noGrp="1"/>
          </p:cNvSpPr>
          <p:nvPr>
            <p:ph type="title"/>
          </p:nvPr>
        </p:nvSpPr>
        <p:spPr>
          <a:xfrm>
            <a:off x="1547813" y="147638"/>
            <a:ext cx="7772400" cy="1362075"/>
          </a:xfrm>
        </p:spPr>
        <p:txBody>
          <a:bodyPr rtlCol="0">
            <a:noAutofit/>
          </a:bodyPr>
          <a:lstStyle/>
          <a:p>
            <a:pPr fontAlgn="auto">
              <a:spcAft>
                <a:spcPts val="0"/>
              </a:spcAft>
              <a:defRPr/>
            </a:pPr>
            <a:r>
              <a:rPr lang="es-VE" sz="2800" dirty="0" smtClean="0"/>
              <a:t>DIAGNOSTICO SOCIAL </a:t>
            </a:r>
            <a:br>
              <a:rPr lang="es-VE" sz="2800" dirty="0" smtClean="0"/>
            </a:br>
            <a:r>
              <a:rPr lang="es-VE" sz="2800" dirty="0" smtClean="0"/>
              <a:t>DE COMUNIDADES</a:t>
            </a:r>
            <a:br>
              <a:rPr lang="es-VE" sz="2800" dirty="0" smtClean="0"/>
            </a:br>
            <a:r>
              <a:rPr lang="es-VE" sz="2800" dirty="0" smtClean="0">
                <a:solidFill>
                  <a:srgbClr val="FF0000"/>
                </a:solidFill>
              </a:rPr>
              <a:t>segmentos censales</a:t>
            </a:r>
            <a:endParaRPr lang="es-VE" sz="2800" dirty="0">
              <a:solidFill>
                <a:srgbClr val="FF0000"/>
              </a:solidFill>
            </a:endParaRPr>
          </a:p>
        </p:txBody>
      </p:sp>
      <p:pic>
        <p:nvPicPr>
          <p:cNvPr id="47107" name="Picture 5"/>
          <p:cNvPicPr>
            <a:picLocks noChangeAspect="1" noChangeArrowheads="1"/>
          </p:cNvPicPr>
          <p:nvPr/>
        </p:nvPicPr>
        <p:blipFill>
          <a:blip r:embed="rId4"/>
          <a:srcRect/>
          <a:stretch>
            <a:fillRect/>
          </a:stretch>
        </p:blipFill>
        <p:spPr bwMode="auto">
          <a:xfrm>
            <a:off x="107950" y="115888"/>
            <a:ext cx="1182688" cy="1423987"/>
          </a:xfrm>
          <a:prstGeom prst="rect">
            <a:avLst/>
          </a:prstGeom>
          <a:noFill/>
          <a:ln w="9525">
            <a:noFill/>
            <a:miter lim="800000"/>
            <a:headEnd/>
            <a:tailEnd/>
          </a:ln>
        </p:spPr>
      </p:pic>
      <p:sp>
        <p:nvSpPr>
          <p:cNvPr id="6" name="2 CuadroTexto"/>
          <p:cNvSpPr txBox="1">
            <a:spLocks noChangeArrowheads="1"/>
          </p:cNvSpPr>
          <p:nvPr/>
        </p:nvSpPr>
        <p:spPr bwMode="auto">
          <a:xfrm>
            <a:off x="5364163" y="260350"/>
            <a:ext cx="3529012" cy="1016000"/>
          </a:xfrm>
          <a:prstGeom prst="rect">
            <a:avLst/>
          </a:prstGeom>
          <a:no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auto">
              <a:spcBef>
                <a:spcPts val="0"/>
              </a:spcBef>
              <a:spcAft>
                <a:spcPts val="0"/>
              </a:spcAft>
              <a:defRPr/>
            </a:pPr>
            <a:r>
              <a:rPr lang="es-MX" sz="2000" b="1" dirty="0">
                <a:solidFill>
                  <a:schemeClr val="accent1">
                    <a:lumMod val="75000"/>
                  </a:schemeClr>
                </a:solidFill>
                <a:cs typeface="+mn-cs"/>
              </a:rPr>
              <a:t>ESTADO </a:t>
            </a:r>
            <a:r>
              <a:rPr lang="es-MX" sz="2000" b="1" dirty="0" smtClean="0">
                <a:solidFill>
                  <a:schemeClr val="accent1">
                    <a:lumMod val="75000"/>
                  </a:schemeClr>
                </a:solidFill>
                <a:cs typeface="+mn-cs"/>
              </a:rPr>
              <a:t>Carabobo, Parroquia Rafael Urdaneta, Parque Valencia Sector 19</a:t>
            </a:r>
            <a:endParaRPr lang="es-MX" sz="2000" b="1" dirty="0">
              <a:solidFill>
                <a:schemeClr val="accent1">
                  <a:lumMod val="75000"/>
                </a:schemeClr>
              </a:solidFill>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7 CuadroTexto"/>
          <p:cNvSpPr txBox="1">
            <a:spLocks noChangeArrowheads="1"/>
          </p:cNvSpPr>
          <p:nvPr/>
        </p:nvSpPr>
        <p:spPr bwMode="auto">
          <a:xfrm>
            <a:off x="3059113" y="2781300"/>
            <a:ext cx="185737" cy="368300"/>
          </a:xfrm>
          <a:prstGeom prst="rect">
            <a:avLst/>
          </a:prstGeom>
          <a:noFill/>
          <a:ln w="9525">
            <a:noFill/>
            <a:miter lim="800000"/>
            <a:headEnd/>
            <a:tailEnd/>
          </a:ln>
        </p:spPr>
        <p:txBody>
          <a:bodyPr wrap="none">
            <a:spAutoFit/>
          </a:bodyPr>
          <a:lstStyle/>
          <a:p>
            <a:endParaRPr lang="es-VE" altLang="es-VE">
              <a:solidFill>
                <a:srgbClr val="000000"/>
              </a:solidFill>
              <a:latin typeface="Calibri" pitchFamily="34" charset="0"/>
            </a:endParaRPr>
          </a:p>
        </p:txBody>
      </p:sp>
      <p:sp>
        <p:nvSpPr>
          <p:cNvPr id="12" name="11 Rectángulo redondeado"/>
          <p:cNvSpPr/>
          <p:nvPr/>
        </p:nvSpPr>
        <p:spPr>
          <a:xfrm>
            <a:off x="0" y="38100"/>
            <a:ext cx="9144000" cy="785813"/>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2000"/>
              </a:lnSpc>
            </a:pPr>
            <a:r>
              <a:rPr lang="es-VE" sz="3600" b="1">
                <a:solidFill>
                  <a:srgbClr val="FFFFFF"/>
                </a:solidFill>
                <a:latin typeface="Arial Narrow" pitchFamily="34" charset="0"/>
                <a:cs typeface="Arial" charset="0"/>
              </a:rPr>
              <a:t>Ejemplos de las ZAP´s</a:t>
            </a:r>
          </a:p>
          <a:p>
            <a:pPr algn="ctr">
              <a:lnSpc>
                <a:spcPts val="2000"/>
              </a:lnSpc>
            </a:pPr>
            <a:r>
              <a:rPr lang="es-VE" sz="2000" b="1">
                <a:solidFill>
                  <a:srgbClr val="FFFFFF"/>
                </a:solidFill>
                <a:latin typeface="Arial Narrow" pitchFamily="34" charset="0"/>
                <a:cs typeface="Arial" charset="0"/>
              </a:rPr>
              <a:t>(Zonas de Atención Prioritarias, parroquia Macarao</a:t>
            </a:r>
            <a:r>
              <a:rPr lang="es-VE" b="1">
                <a:solidFill>
                  <a:srgbClr val="FFFFFF"/>
                </a:solidFill>
                <a:latin typeface="Arial Narrow" pitchFamily="34" charset="0"/>
                <a:cs typeface="Arial" charset="0"/>
              </a:rPr>
              <a:t>)</a:t>
            </a:r>
          </a:p>
        </p:txBody>
      </p:sp>
      <p:sp>
        <p:nvSpPr>
          <p:cNvPr id="13" name="12 Rectángulo"/>
          <p:cNvSpPr/>
          <p:nvPr/>
        </p:nvSpPr>
        <p:spPr>
          <a:xfrm>
            <a:off x="0" y="6553200"/>
            <a:ext cx="2928938" cy="2857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VE" sz="1200" dirty="0">
                <a:solidFill>
                  <a:prstClr val="white"/>
                </a:solidFill>
                <a:latin typeface="Arial Narrow" pitchFamily="34" charset="0"/>
              </a:rPr>
              <a:t>Fuente: Instituto Nacional de Estadística, INE</a:t>
            </a:r>
          </a:p>
        </p:txBody>
      </p:sp>
      <p:pic>
        <p:nvPicPr>
          <p:cNvPr id="49156" name="9 Imagen" descr="2013-08-23-919.jpg"/>
          <p:cNvPicPr>
            <a:picLocks noChangeAspect="1"/>
          </p:cNvPicPr>
          <p:nvPr/>
        </p:nvPicPr>
        <p:blipFill>
          <a:blip r:embed="rId2"/>
          <a:srcRect/>
          <a:stretch>
            <a:fillRect/>
          </a:stretch>
        </p:blipFill>
        <p:spPr bwMode="auto">
          <a:xfrm>
            <a:off x="4643438" y="3786188"/>
            <a:ext cx="4500562" cy="3071812"/>
          </a:xfrm>
          <a:prstGeom prst="rect">
            <a:avLst/>
          </a:prstGeom>
          <a:noFill/>
          <a:ln w="9525">
            <a:noFill/>
            <a:miter lim="800000"/>
            <a:headEnd/>
            <a:tailEnd/>
          </a:ln>
        </p:spPr>
      </p:pic>
      <p:pic>
        <p:nvPicPr>
          <p:cNvPr id="49157" name="13 Imagen" descr="2013-08-23-915.jpg"/>
          <p:cNvPicPr>
            <a:picLocks noChangeAspect="1"/>
          </p:cNvPicPr>
          <p:nvPr/>
        </p:nvPicPr>
        <p:blipFill>
          <a:blip r:embed="rId3"/>
          <a:srcRect/>
          <a:stretch>
            <a:fillRect/>
          </a:stretch>
        </p:blipFill>
        <p:spPr bwMode="auto">
          <a:xfrm>
            <a:off x="4643438" y="857250"/>
            <a:ext cx="4500562" cy="2925763"/>
          </a:xfrm>
          <a:prstGeom prst="rect">
            <a:avLst/>
          </a:prstGeom>
          <a:noFill/>
          <a:ln w="9525">
            <a:noFill/>
            <a:miter lim="800000"/>
            <a:headEnd/>
            <a:tailEnd/>
          </a:ln>
        </p:spPr>
      </p:pic>
      <p:pic>
        <p:nvPicPr>
          <p:cNvPr id="49158" name="15 Imagen" descr="2013-08-23-933.jpg"/>
          <p:cNvPicPr>
            <a:picLocks noChangeAspect="1"/>
          </p:cNvPicPr>
          <p:nvPr/>
        </p:nvPicPr>
        <p:blipFill>
          <a:blip r:embed="rId4"/>
          <a:srcRect/>
          <a:stretch>
            <a:fillRect/>
          </a:stretch>
        </p:blipFill>
        <p:spPr bwMode="auto">
          <a:xfrm>
            <a:off x="0" y="3786188"/>
            <a:ext cx="4643438" cy="3071812"/>
          </a:xfrm>
          <a:prstGeom prst="rect">
            <a:avLst/>
          </a:prstGeom>
          <a:noFill/>
          <a:ln w="9525">
            <a:noFill/>
            <a:miter lim="800000"/>
            <a:headEnd/>
            <a:tailEnd/>
          </a:ln>
        </p:spPr>
      </p:pic>
      <p:pic>
        <p:nvPicPr>
          <p:cNvPr id="49159" name="16 Imagen" descr="2013-08-23-913.jpg"/>
          <p:cNvPicPr>
            <a:picLocks noChangeAspect="1"/>
          </p:cNvPicPr>
          <p:nvPr/>
        </p:nvPicPr>
        <p:blipFill>
          <a:blip r:embed="rId5"/>
          <a:srcRect/>
          <a:stretch>
            <a:fillRect/>
          </a:stretch>
        </p:blipFill>
        <p:spPr bwMode="auto">
          <a:xfrm>
            <a:off x="0" y="785813"/>
            <a:ext cx="4643438" cy="30543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30250" y="390525"/>
            <a:ext cx="7772400" cy="874713"/>
          </a:xfrm>
        </p:spPr>
        <p:txBody>
          <a:bodyPr rtlCol="0">
            <a:normAutofit/>
          </a:bodyPr>
          <a:lstStyle/>
          <a:p>
            <a:pPr algn="ctr" fontAlgn="auto">
              <a:spcAft>
                <a:spcPts val="0"/>
              </a:spcAft>
              <a:defRPr/>
            </a:pPr>
            <a:r>
              <a:rPr lang="es-VE" sz="3200" dirty="0" smtClean="0"/>
              <a:t>¿qué entendemos por POBREZA?</a:t>
            </a:r>
            <a:endParaRPr lang="es-VE" sz="3200" dirty="0"/>
          </a:p>
        </p:txBody>
      </p:sp>
      <p:sp>
        <p:nvSpPr>
          <p:cNvPr id="3" name="2 Marcador de texto"/>
          <p:cNvSpPr>
            <a:spLocks noGrp="1"/>
          </p:cNvSpPr>
          <p:nvPr>
            <p:ph type="body" idx="1"/>
          </p:nvPr>
        </p:nvSpPr>
        <p:spPr>
          <a:xfrm>
            <a:off x="395288" y="5084763"/>
            <a:ext cx="8353425" cy="1152525"/>
          </a:xfrm>
        </p:spPr>
        <p:txBody>
          <a:bodyPr rtlCol="0">
            <a:noAutofit/>
          </a:bodyPr>
          <a:lstStyle/>
          <a:p>
            <a:pPr algn="just" fontAlgn="auto">
              <a:spcAft>
                <a:spcPts val="0"/>
              </a:spcAft>
              <a:buFont typeface="Arial" pitchFamily="34" charset="0"/>
              <a:buNone/>
              <a:defRPr/>
            </a:pPr>
            <a:r>
              <a:rPr lang="es-VE" sz="2400" dirty="0" smtClean="0">
                <a:solidFill>
                  <a:schemeClr val="tx1"/>
                </a:solidFill>
              </a:rPr>
              <a:t>La Pobreza es un fenómeno Multidimensional y esta asociado con la privación de satisfactores básicos que permita tener una vida digna. Estos satisfactores son:</a:t>
            </a:r>
          </a:p>
          <a:p>
            <a:pPr algn="just" fontAlgn="auto">
              <a:spcAft>
                <a:spcPts val="0"/>
              </a:spcAft>
              <a:buFont typeface="Arial" pitchFamily="34" charset="0"/>
              <a:buNone/>
              <a:defRPr/>
            </a:pPr>
            <a:endParaRPr lang="es-VE" sz="2400" dirty="0" smtClean="0">
              <a:solidFill>
                <a:schemeClr val="tx1"/>
              </a:solidFill>
            </a:endParaRPr>
          </a:p>
          <a:p>
            <a:pPr marL="342900" indent="-342900" algn="just" fontAlgn="auto">
              <a:spcAft>
                <a:spcPts val="0"/>
              </a:spcAft>
              <a:buFont typeface="Arial" pitchFamily="34" charset="0"/>
              <a:buChar char="•"/>
              <a:defRPr/>
            </a:pPr>
            <a:r>
              <a:rPr lang="es-VE" sz="2400" dirty="0" smtClean="0">
                <a:solidFill>
                  <a:schemeClr val="tx1"/>
                </a:solidFill>
              </a:rPr>
              <a:t>Vivienda</a:t>
            </a:r>
          </a:p>
          <a:p>
            <a:pPr marL="342900" indent="-342900" algn="just" fontAlgn="auto">
              <a:spcAft>
                <a:spcPts val="0"/>
              </a:spcAft>
              <a:buFont typeface="Arial" pitchFamily="34" charset="0"/>
              <a:buChar char="•"/>
              <a:defRPr/>
            </a:pPr>
            <a:r>
              <a:rPr lang="es-VE" sz="2400" dirty="0" smtClean="0">
                <a:solidFill>
                  <a:schemeClr val="tx1"/>
                </a:solidFill>
              </a:rPr>
              <a:t>Empleo</a:t>
            </a:r>
          </a:p>
          <a:p>
            <a:pPr marL="342900" indent="-342900" algn="just" fontAlgn="auto">
              <a:spcAft>
                <a:spcPts val="0"/>
              </a:spcAft>
              <a:buFont typeface="Arial" pitchFamily="34" charset="0"/>
              <a:buChar char="•"/>
              <a:defRPr/>
            </a:pPr>
            <a:r>
              <a:rPr lang="es-VE" sz="2400" dirty="0" smtClean="0">
                <a:solidFill>
                  <a:schemeClr val="tx1"/>
                </a:solidFill>
              </a:rPr>
              <a:t>Acceso a Servicios Básicos</a:t>
            </a:r>
          </a:p>
          <a:p>
            <a:pPr marL="342900" indent="-342900" algn="just" fontAlgn="auto">
              <a:spcAft>
                <a:spcPts val="0"/>
              </a:spcAft>
              <a:buFont typeface="Arial" pitchFamily="34" charset="0"/>
              <a:buChar char="•"/>
              <a:defRPr/>
            </a:pPr>
            <a:r>
              <a:rPr lang="es-VE" sz="2400" dirty="0" smtClean="0">
                <a:solidFill>
                  <a:schemeClr val="tx1"/>
                </a:solidFill>
              </a:rPr>
              <a:t>Fuente de Ingreso estables</a:t>
            </a:r>
          </a:p>
          <a:p>
            <a:pPr marL="342900" indent="-342900" algn="just" fontAlgn="auto">
              <a:spcAft>
                <a:spcPts val="0"/>
              </a:spcAft>
              <a:buFont typeface="Arial" pitchFamily="34" charset="0"/>
              <a:buChar char="•"/>
              <a:defRPr/>
            </a:pPr>
            <a:r>
              <a:rPr lang="es-VE" sz="2400" dirty="0" smtClean="0">
                <a:solidFill>
                  <a:schemeClr val="tx1"/>
                </a:solidFill>
              </a:rPr>
              <a:t>Educación</a:t>
            </a:r>
          </a:p>
          <a:p>
            <a:pPr marL="342900" indent="-342900" algn="just" fontAlgn="auto">
              <a:spcAft>
                <a:spcPts val="0"/>
              </a:spcAft>
              <a:buFont typeface="Arial" pitchFamily="34" charset="0"/>
              <a:buChar char="•"/>
              <a:defRPr/>
            </a:pPr>
            <a:r>
              <a:rPr lang="es-VE" sz="2400" dirty="0" smtClean="0">
                <a:solidFill>
                  <a:schemeClr val="tx1"/>
                </a:solidFill>
              </a:rPr>
              <a:t>Salud</a:t>
            </a:r>
          </a:p>
          <a:p>
            <a:pPr marL="342900" indent="-342900" algn="just" fontAlgn="auto">
              <a:spcAft>
                <a:spcPts val="0"/>
              </a:spcAft>
              <a:buFont typeface="Arial" pitchFamily="34" charset="0"/>
              <a:buChar char="•"/>
              <a:defRPr/>
            </a:pPr>
            <a:r>
              <a:rPr lang="es-VE" sz="2400" dirty="0" smtClean="0">
                <a:solidFill>
                  <a:schemeClr val="tx1"/>
                </a:solidFill>
              </a:rPr>
              <a:t>Entre otros</a:t>
            </a:r>
            <a:endParaRPr lang="es-VE" sz="2400" i="1" dirty="0" smtClean="0">
              <a:solidFill>
                <a:schemeClr val="tx1"/>
              </a:solidFill>
              <a:ea typeface="MS Gothic" pitchFamily="49" charset="-128"/>
            </a:endParaRPr>
          </a:p>
        </p:txBody>
      </p:sp>
      <p:pic>
        <p:nvPicPr>
          <p:cNvPr id="28675" name="Picture 5"/>
          <p:cNvPicPr>
            <a:picLocks noChangeAspect="1" noChangeArrowheads="1"/>
          </p:cNvPicPr>
          <p:nvPr/>
        </p:nvPicPr>
        <p:blipFill>
          <a:blip r:embed="rId2"/>
          <a:srcRect/>
          <a:stretch>
            <a:fillRect/>
          </a:stretch>
        </p:blipFill>
        <p:spPr bwMode="auto">
          <a:xfrm>
            <a:off x="107950" y="115888"/>
            <a:ext cx="1182688" cy="1423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1 Título"/>
          <p:cNvSpPr>
            <a:spLocks noGrp="1"/>
          </p:cNvSpPr>
          <p:nvPr>
            <p:ph type="title"/>
          </p:nvPr>
        </p:nvSpPr>
        <p:spPr/>
        <p:txBody>
          <a:bodyPr/>
          <a:lstStyle/>
          <a:p>
            <a:r>
              <a:rPr lang="es-VE" b="1" smtClean="0"/>
              <a:t>Bases de Misiones</a:t>
            </a:r>
          </a:p>
        </p:txBody>
      </p:sp>
      <p:sp>
        <p:nvSpPr>
          <p:cNvPr id="50178" name="3 CuadroTexto"/>
          <p:cNvSpPr txBox="1">
            <a:spLocks noChangeArrowheads="1"/>
          </p:cNvSpPr>
          <p:nvPr/>
        </p:nvSpPr>
        <p:spPr bwMode="auto">
          <a:xfrm>
            <a:off x="149225" y="2133600"/>
            <a:ext cx="8785225" cy="4473575"/>
          </a:xfrm>
          <a:prstGeom prst="rect">
            <a:avLst/>
          </a:prstGeom>
          <a:noFill/>
          <a:ln w="9525">
            <a:noFill/>
            <a:miter lim="800000"/>
            <a:headEnd/>
            <a:tailEnd/>
          </a:ln>
        </p:spPr>
        <p:txBody>
          <a:bodyPr>
            <a:spAutoFit/>
          </a:bodyPr>
          <a:lstStyle/>
          <a:p>
            <a:pPr algn="just"/>
            <a:r>
              <a:rPr lang="es-VE" sz="2400">
                <a:latin typeface="Calibri" pitchFamily="34" charset="0"/>
              </a:rPr>
              <a:t>Las Bases de Misiones Socialistas constituyen el instrumento fundamental de la Revolución Bolivariana para erradicar la pobreza extrema.</a:t>
            </a:r>
          </a:p>
          <a:p>
            <a:pPr algn="just"/>
            <a:r>
              <a:rPr lang="es-VE" sz="2400">
                <a:latin typeface="Calibri" pitchFamily="34" charset="0"/>
              </a:rPr>
              <a:t>Se trata de centros logísticos y operativos construidos por el Gobierno Nacional en las 1.500 comunidades identificadas con pobreza extrema en Venezuela para garantizar la prestación de servicios de salud, alimentación, atención social y educación.</a:t>
            </a:r>
          </a:p>
          <a:p>
            <a:pPr algn="just"/>
            <a:r>
              <a:rPr lang="es-VE" sz="2400">
                <a:latin typeface="Calibri" pitchFamily="34" charset="0"/>
              </a:rPr>
              <a:t>Las Bases están conformadas por tres módulos desde los cuales se gestionan las misiones sociales, programas de protección creados durante los últimos 11 años de Revolución Bolivariana, que gozan de amplio reconocimiento nacional e internacional por su eficacia para elevar las condiciones de vida de los venezolanos.</a:t>
            </a:r>
          </a:p>
        </p:txBody>
      </p:sp>
      <p:pic>
        <p:nvPicPr>
          <p:cNvPr id="50179" name="Picture 5"/>
          <p:cNvPicPr>
            <a:picLocks noChangeAspect="1" noChangeArrowheads="1"/>
          </p:cNvPicPr>
          <p:nvPr/>
        </p:nvPicPr>
        <p:blipFill>
          <a:blip r:embed="rId2"/>
          <a:srcRect/>
          <a:stretch>
            <a:fillRect/>
          </a:stretch>
        </p:blipFill>
        <p:spPr bwMode="auto">
          <a:xfrm>
            <a:off x="107950" y="115888"/>
            <a:ext cx="1182688" cy="1423987"/>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4 CuadroTexto"/>
          <p:cNvSpPr txBox="1">
            <a:spLocks noChangeArrowheads="1"/>
          </p:cNvSpPr>
          <p:nvPr/>
        </p:nvSpPr>
        <p:spPr bwMode="auto">
          <a:xfrm>
            <a:off x="971550" y="333375"/>
            <a:ext cx="7581900" cy="366713"/>
          </a:xfrm>
          <a:prstGeom prst="rect">
            <a:avLst/>
          </a:prstGeom>
          <a:noFill/>
          <a:ln w="9525">
            <a:noFill/>
            <a:miter lim="800000"/>
            <a:headEnd/>
            <a:tailEnd/>
          </a:ln>
        </p:spPr>
        <p:txBody>
          <a:bodyPr>
            <a:spAutoFit/>
          </a:bodyPr>
          <a:lstStyle/>
          <a:p>
            <a:pPr algn="ctr"/>
            <a:r>
              <a:rPr lang="es-VE" b="1">
                <a:latin typeface="Calibri" pitchFamily="34" charset="0"/>
              </a:rPr>
              <a:t>VISTA PANORÁMICA DE UNA BASE DE MISIÓN SOCIALISTA </a:t>
            </a:r>
          </a:p>
        </p:txBody>
      </p:sp>
      <p:sp>
        <p:nvSpPr>
          <p:cNvPr id="6" name="5 Marcador de número de diapositiva"/>
          <p:cNvSpPr>
            <a:spLocks noGrp="1"/>
          </p:cNvSpPr>
          <p:nvPr>
            <p:ph type="sldNum" sz="quarter" idx="12"/>
          </p:nvPr>
        </p:nvSpPr>
        <p:spPr/>
        <p:txBody>
          <a:bodyPr/>
          <a:lstStyle/>
          <a:p>
            <a:pPr>
              <a:defRPr/>
            </a:pPr>
            <a:fld id="{8EAFC5D0-75D8-4DB2-8762-BDE0A6C69A59}" type="slidenum">
              <a:rPr lang="en-US" smtClean="0">
                <a:solidFill>
                  <a:schemeClr val="tx1">
                    <a:tint val="75000"/>
                  </a:schemeClr>
                </a:solidFill>
              </a:rPr>
              <a:pPr>
                <a:defRPr/>
              </a:pPr>
              <a:t>21</a:t>
            </a:fld>
            <a:endParaRPr lang="en-US">
              <a:solidFill>
                <a:schemeClr val="tx1">
                  <a:tint val="75000"/>
                </a:schemeClr>
              </a:solidFill>
            </a:endParaRPr>
          </a:p>
        </p:txBody>
      </p:sp>
      <p:pic>
        <p:nvPicPr>
          <p:cNvPr id="4" name="Picture 2" descr="D:\Docs\Documents\BNBT ARAGUA\BNBT\fotos bases de misiones 07agosto14 bb\IMG05640-20140906-0919.jpg"/>
          <p:cNvPicPr>
            <a:picLocks noChangeAspect="1" noChangeArrowheads="1"/>
          </p:cNvPicPr>
          <p:nvPr/>
        </p:nvPicPr>
        <p:blipFill>
          <a:blip r:embed="rId2" cstate="print"/>
          <a:srcRect b="16972"/>
          <a:stretch>
            <a:fillRect/>
          </a:stretch>
        </p:blipFill>
        <p:spPr bwMode="auto">
          <a:xfrm>
            <a:off x="1285852" y="1357298"/>
            <a:ext cx="6572296" cy="4548469"/>
          </a:xfrm>
          <a:prstGeom prst="rect">
            <a:avLst/>
          </a:prstGeom>
          <a:ln>
            <a:noFill/>
          </a:ln>
          <a:effectLst>
            <a:softEdge rad="1125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813" y="147638"/>
            <a:ext cx="7772400" cy="1362075"/>
          </a:xfrm>
        </p:spPr>
        <p:txBody>
          <a:bodyPr rtlCol="0">
            <a:noAutofit/>
          </a:bodyPr>
          <a:lstStyle/>
          <a:p>
            <a:pPr fontAlgn="auto">
              <a:spcAft>
                <a:spcPts val="0"/>
              </a:spcAft>
              <a:defRPr/>
            </a:pPr>
            <a:r>
              <a:rPr lang="es-VE" sz="2800" dirty="0" smtClean="0"/>
              <a:t>DIAGNOSTICO SOCIAL </a:t>
            </a:r>
            <a:br>
              <a:rPr lang="es-VE" sz="2800" dirty="0" smtClean="0"/>
            </a:br>
            <a:r>
              <a:rPr lang="es-VE" sz="2800" dirty="0" smtClean="0"/>
              <a:t>DE COMUNIDADES</a:t>
            </a:r>
            <a:br>
              <a:rPr lang="es-VE" sz="2800" dirty="0" smtClean="0"/>
            </a:br>
            <a:r>
              <a:rPr lang="es-VE" sz="2800" dirty="0" smtClean="0">
                <a:solidFill>
                  <a:srgbClr val="FF0000"/>
                </a:solidFill>
              </a:rPr>
              <a:t>viviendas ocupadas POR ESTADO</a:t>
            </a:r>
            <a:endParaRPr lang="es-VE" sz="2800" dirty="0">
              <a:solidFill>
                <a:srgbClr val="FF0000"/>
              </a:solidFill>
            </a:endParaRPr>
          </a:p>
        </p:txBody>
      </p:sp>
      <p:pic>
        <p:nvPicPr>
          <p:cNvPr id="52226" name="Picture 5"/>
          <p:cNvPicPr>
            <a:picLocks noChangeAspect="1" noChangeArrowheads="1"/>
          </p:cNvPicPr>
          <p:nvPr/>
        </p:nvPicPr>
        <p:blipFill>
          <a:blip r:embed="rId2"/>
          <a:srcRect/>
          <a:stretch>
            <a:fillRect/>
          </a:stretch>
        </p:blipFill>
        <p:spPr bwMode="auto">
          <a:xfrm>
            <a:off x="107950" y="115888"/>
            <a:ext cx="1182688" cy="1423987"/>
          </a:xfrm>
          <a:prstGeom prst="rect">
            <a:avLst/>
          </a:prstGeom>
          <a:noFill/>
          <a:ln w="9525">
            <a:noFill/>
            <a:miter lim="800000"/>
            <a:headEnd/>
            <a:tailEnd/>
          </a:ln>
        </p:spPr>
      </p:pic>
      <p:pic>
        <p:nvPicPr>
          <p:cNvPr id="52227" name="Picture 1"/>
          <p:cNvPicPr>
            <a:picLocks noChangeAspect="1" noChangeArrowheads="1"/>
          </p:cNvPicPr>
          <p:nvPr/>
        </p:nvPicPr>
        <p:blipFill>
          <a:blip r:embed="rId3"/>
          <a:srcRect/>
          <a:stretch>
            <a:fillRect/>
          </a:stretch>
        </p:blipFill>
        <p:spPr bwMode="auto">
          <a:xfrm>
            <a:off x="1042988" y="1484313"/>
            <a:ext cx="6913562" cy="5373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1850" y="4724400"/>
            <a:ext cx="7772400" cy="1362075"/>
          </a:xfrm>
        </p:spPr>
        <p:txBody>
          <a:bodyPr rtlCol="0">
            <a:noAutofit/>
          </a:bodyPr>
          <a:lstStyle/>
          <a:p>
            <a:pPr algn="ctr" fontAlgn="auto">
              <a:spcAft>
                <a:spcPts val="0"/>
              </a:spcAft>
              <a:defRPr/>
            </a:pPr>
            <a:r>
              <a:rPr lang="es-VE" sz="4800" dirty="0" smtClean="0"/>
              <a:t>Primeros resultados</a:t>
            </a:r>
            <a:endParaRPr lang="es-VE" sz="4800" dirty="0">
              <a:solidFill>
                <a:srgbClr val="FF0000"/>
              </a:solidFill>
            </a:endParaRPr>
          </a:p>
        </p:txBody>
      </p:sp>
      <p:pic>
        <p:nvPicPr>
          <p:cNvPr id="53250" name="Picture 5"/>
          <p:cNvPicPr>
            <a:picLocks noChangeAspect="1" noChangeArrowheads="1"/>
          </p:cNvPicPr>
          <p:nvPr/>
        </p:nvPicPr>
        <p:blipFill>
          <a:blip r:embed="rId2"/>
          <a:srcRect/>
          <a:stretch>
            <a:fillRect/>
          </a:stretch>
        </p:blipFill>
        <p:spPr bwMode="auto">
          <a:xfrm>
            <a:off x="2987675" y="846138"/>
            <a:ext cx="2879725" cy="3465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31850" y="4724400"/>
            <a:ext cx="7772400" cy="1362075"/>
          </a:xfrm>
        </p:spPr>
        <p:txBody>
          <a:bodyPr rtlCol="0">
            <a:noAutofit/>
          </a:bodyPr>
          <a:lstStyle/>
          <a:p>
            <a:pPr algn="ctr" fontAlgn="auto">
              <a:spcAft>
                <a:spcPts val="0"/>
              </a:spcAft>
              <a:defRPr/>
            </a:pPr>
            <a:r>
              <a:rPr lang="es-VE" sz="4800" dirty="0" smtClean="0">
                <a:solidFill>
                  <a:schemeClr val="accent2">
                    <a:lumMod val="75000"/>
                  </a:schemeClr>
                </a:solidFill>
              </a:rPr>
              <a:t>Características de las viviendas</a:t>
            </a:r>
            <a:endParaRPr lang="es-VE" sz="4800" dirty="0">
              <a:solidFill>
                <a:schemeClr val="accent2">
                  <a:lumMod val="75000"/>
                </a:schemeClr>
              </a:solidFill>
            </a:endParaRPr>
          </a:p>
        </p:txBody>
      </p:sp>
      <p:pic>
        <p:nvPicPr>
          <p:cNvPr id="54274" name="Picture 5"/>
          <p:cNvPicPr>
            <a:picLocks noChangeAspect="1" noChangeArrowheads="1"/>
          </p:cNvPicPr>
          <p:nvPr/>
        </p:nvPicPr>
        <p:blipFill>
          <a:blip r:embed="rId2"/>
          <a:srcRect/>
          <a:stretch>
            <a:fillRect/>
          </a:stretch>
        </p:blipFill>
        <p:spPr bwMode="auto">
          <a:xfrm>
            <a:off x="2987675" y="846138"/>
            <a:ext cx="2879725" cy="3465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1 Gráfico"/>
          <p:cNvGraphicFramePr>
            <a:graphicFrameLocks/>
          </p:cNvGraphicFramePr>
          <p:nvPr/>
        </p:nvGraphicFramePr>
        <p:xfrm>
          <a:off x="323528" y="2408243"/>
          <a:ext cx="8568952" cy="4261117"/>
        </p:xfrm>
        <a:graphic>
          <a:graphicData uri="http://schemas.openxmlformats.org/drawingml/2006/chart">
            <c:chart xmlns:c="http://schemas.openxmlformats.org/drawingml/2006/chart" xmlns:r="http://schemas.openxmlformats.org/officeDocument/2006/relationships" r:id="rId2"/>
          </a:graphicData>
        </a:graphic>
      </p:graphicFrame>
      <p:sp>
        <p:nvSpPr>
          <p:cNvPr id="2" name="1 Título"/>
          <p:cNvSpPr>
            <a:spLocks noGrp="1"/>
          </p:cNvSpPr>
          <p:nvPr>
            <p:ph type="title"/>
          </p:nvPr>
        </p:nvSpPr>
        <p:spPr>
          <a:xfrm>
            <a:off x="1547813" y="147638"/>
            <a:ext cx="7772400" cy="1362075"/>
          </a:xfrm>
        </p:spPr>
        <p:txBody>
          <a:bodyPr rtlCol="0">
            <a:noAutofit/>
          </a:bodyPr>
          <a:lstStyle/>
          <a:p>
            <a:pPr fontAlgn="auto">
              <a:spcAft>
                <a:spcPts val="0"/>
              </a:spcAft>
              <a:defRPr/>
            </a:pPr>
            <a:r>
              <a:rPr lang="es-VE" sz="2800" dirty="0" smtClean="0"/>
              <a:t>DIAGNOSTICO SOCIAL </a:t>
            </a:r>
            <a:br>
              <a:rPr lang="es-VE" sz="2800" dirty="0" smtClean="0"/>
            </a:br>
            <a:r>
              <a:rPr lang="es-VE" sz="2800" dirty="0" smtClean="0"/>
              <a:t>DE COMUNIDADES</a:t>
            </a:r>
            <a:br>
              <a:rPr lang="es-VE" sz="2800" dirty="0" smtClean="0"/>
            </a:br>
            <a:r>
              <a:rPr lang="es-VE" sz="2800" dirty="0" smtClean="0">
                <a:solidFill>
                  <a:srgbClr val="FF0000"/>
                </a:solidFill>
              </a:rPr>
              <a:t>Primeros resultados</a:t>
            </a:r>
            <a:endParaRPr lang="es-VE" sz="2800" dirty="0">
              <a:solidFill>
                <a:srgbClr val="FF0000"/>
              </a:solidFill>
            </a:endParaRPr>
          </a:p>
        </p:txBody>
      </p:sp>
      <p:pic>
        <p:nvPicPr>
          <p:cNvPr id="55299" name="Picture 5"/>
          <p:cNvPicPr>
            <a:picLocks noChangeAspect="1" noChangeArrowheads="1"/>
          </p:cNvPicPr>
          <p:nvPr/>
        </p:nvPicPr>
        <p:blipFill>
          <a:blip r:embed="rId3"/>
          <a:srcRect/>
          <a:stretch>
            <a:fillRect/>
          </a:stretch>
        </p:blipFill>
        <p:spPr bwMode="auto">
          <a:xfrm>
            <a:off x="107950" y="115888"/>
            <a:ext cx="1182688" cy="1423987"/>
          </a:xfrm>
          <a:prstGeom prst="rect">
            <a:avLst/>
          </a:prstGeom>
          <a:noFill/>
          <a:ln w="9525">
            <a:noFill/>
            <a:miter lim="800000"/>
            <a:headEnd/>
            <a:tailEnd/>
          </a:ln>
        </p:spPr>
      </p:pic>
      <p:sp>
        <p:nvSpPr>
          <p:cNvPr id="3" name="2 CuadroTexto"/>
          <p:cNvSpPr txBox="1"/>
          <p:nvPr/>
        </p:nvSpPr>
        <p:spPr>
          <a:xfrm>
            <a:off x="323850" y="1762125"/>
            <a:ext cx="3168650" cy="646113"/>
          </a:xfrm>
          <a:prstGeom prst="rect">
            <a:avLst/>
          </a:prstGeom>
          <a:noFill/>
        </p:spPr>
        <p:txBody>
          <a:bodyPr>
            <a:spAutoFit/>
          </a:bodyPr>
          <a:lstStyle/>
          <a:p>
            <a:pPr fontAlgn="auto">
              <a:spcBef>
                <a:spcPts val="0"/>
              </a:spcBef>
              <a:spcAft>
                <a:spcPts val="0"/>
              </a:spcAft>
              <a:defRPr/>
            </a:pPr>
            <a:r>
              <a:rPr lang="es-VE" b="1" dirty="0">
                <a:solidFill>
                  <a:srgbClr val="0070C0"/>
                </a:solidFill>
                <a:effectLst>
                  <a:outerShdw blurRad="38100" dist="38100" dir="2700000" algn="tl">
                    <a:srgbClr val="000000">
                      <a:alpha val="43137"/>
                    </a:srgbClr>
                  </a:outerShdw>
                </a:effectLst>
                <a:latin typeface="+mn-lt"/>
                <a:cs typeface="+mn-cs"/>
              </a:rPr>
              <a:t>Gráfica N° 1</a:t>
            </a:r>
          </a:p>
          <a:p>
            <a:pPr fontAlgn="auto">
              <a:spcBef>
                <a:spcPts val="0"/>
              </a:spcBef>
              <a:spcAft>
                <a:spcPts val="0"/>
              </a:spcAft>
              <a:defRPr/>
            </a:pPr>
            <a:r>
              <a:rPr lang="es-VE" b="1" dirty="0">
                <a:effectLst>
                  <a:outerShdw blurRad="38100" dist="38100" dir="2700000" algn="tl">
                    <a:srgbClr val="000000">
                      <a:alpha val="43137"/>
                    </a:srgbClr>
                  </a:outerShdw>
                </a:effectLst>
                <a:latin typeface="+mn-lt"/>
                <a:cs typeface="+mn-cs"/>
              </a:rPr>
              <a:t>Tipología de Segmento</a:t>
            </a:r>
          </a:p>
        </p:txBody>
      </p:sp>
      <p:sp>
        <p:nvSpPr>
          <p:cNvPr id="55301" name="5 Rectángulo"/>
          <p:cNvSpPr>
            <a:spLocks noChangeArrowheads="1"/>
          </p:cNvSpPr>
          <p:nvPr/>
        </p:nvSpPr>
        <p:spPr bwMode="auto">
          <a:xfrm>
            <a:off x="4284663" y="2565400"/>
            <a:ext cx="3503612" cy="646113"/>
          </a:xfrm>
          <a:prstGeom prst="rect">
            <a:avLst/>
          </a:prstGeom>
          <a:noFill/>
          <a:ln w="9525">
            <a:noFill/>
            <a:miter lim="800000"/>
            <a:headEnd/>
            <a:tailEnd/>
          </a:ln>
        </p:spPr>
        <p:txBody>
          <a:bodyPr>
            <a:spAutoFit/>
          </a:bodyPr>
          <a:lstStyle/>
          <a:p>
            <a:pPr algn="just"/>
            <a:r>
              <a:rPr lang="es-ES">
                <a:latin typeface="Calibri" pitchFamily="34" charset="0"/>
              </a:rPr>
              <a:t>El 80,4% de las personas viven en Barrio y Barrios Consolidados</a:t>
            </a:r>
            <a:endParaRPr lang="es-VE">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813" y="147638"/>
            <a:ext cx="7772400" cy="1362075"/>
          </a:xfrm>
        </p:spPr>
        <p:txBody>
          <a:bodyPr rtlCol="0">
            <a:noAutofit/>
          </a:bodyPr>
          <a:lstStyle/>
          <a:p>
            <a:pPr fontAlgn="auto">
              <a:spcAft>
                <a:spcPts val="0"/>
              </a:spcAft>
              <a:defRPr/>
            </a:pPr>
            <a:r>
              <a:rPr lang="es-VE" sz="2800" dirty="0" smtClean="0"/>
              <a:t>DIAGNOSTICO SOCIAL </a:t>
            </a:r>
            <a:br>
              <a:rPr lang="es-VE" sz="2800" dirty="0" smtClean="0"/>
            </a:br>
            <a:r>
              <a:rPr lang="es-VE" sz="2800" dirty="0" smtClean="0"/>
              <a:t>DE COMUNIDADES</a:t>
            </a:r>
            <a:br>
              <a:rPr lang="es-VE" sz="2800" dirty="0" smtClean="0"/>
            </a:br>
            <a:r>
              <a:rPr lang="es-VE" sz="2800" dirty="0" smtClean="0">
                <a:solidFill>
                  <a:srgbClr val="FF0000"/>
                </a:solidFill>
              </a:rPr>
              <a:t>Primeros resultados</a:t>
            </a:r>
            <a:endParaRPr lang="es-VE" sz="2800" dirty="0">
              <a:solidFill>
                <a:srgbClr val="FF0000"/>
              </a:solidFill>
            </a:endParaRPr>
          </a:p>
        </p:txBody>
      </p:sp>
      <p:pic>
        <p:nvPicPr>
          <p:cNvPr id="56322" name="Picture 5"/>
          <p:cNvPicPr>
            <a:picLocks noChangeAspect="1" noChangeArrowheads="1"/>
          </p:cNvPicPr>
          <p:nvPr/>
        </p:nvPicPr>
        <p:blipFill>
          <a:blip r:embed="rId2"/>
          <a:srcRect/>
          <a:stretch>
            <a:fillRect/>
          </a:stretch>
        </p:blipFill>
        <p:spPr bwMode="auto">
          <a:xfrm>
            <a:off x="107950" y="115888"/>
            <a:ext cx="1182688" cy="1423987"/>
          </a:xfrm>
          <a:prstGeom prst="rect">
            <a:avLst/>
          </a:prstGeom>
          <a:noFill/>
          <a:ln w="9525">
            <a:noFill/>
            <a:miter lim="800000"/>
            <a:headEnd/>
            <a:tailEnd/>
          </a:ln>
        </p:spPr>
      </p:pic>
      <p:sp>
        <p:nvSpPr>
          <p:cNvPr id="3" name="2 CuadroTexto"/>
          <p:cNvSpPr txBox="1"/>
          <p:nvPr/>
        </p:nvSpPr>
        <p:spPr>
          <a:xfrm>
            <a:off x="323850" y="1762125"/>
            <a:ext cx="2016125" cy="646113"/>
          </a:xfrm>
          <a:prstGeom prst="rect">
            <a:avLst/>
          </a:prstGeom>
          <a:noFill/>
        </p:spPr>
        <p:txBody>
          <a:bodyPr>
            <a:spAutoFit/>
          </a:bodyPr>
          <a:lstStyle/>
          <a:p>
            <a:pPr fontAlgn="auto">
              <a:spcBef>
                <a:spcPts val="0"/>
              </a:spcBef>
              <a:spcAft>
                <a:spcPts val="0"/>
              </a:spcAft>
              <a:defRPr/>
            </a:pPr>
            <a:r>
              <a:rPr lang="es-VE" b="1" dirty="0">
                <a:solidFill>
                  <a:srgbClr val="0070C0"/>
                </a:solidFill>
                <a:effectLst>
                  <a:outerShdw blurRad="38100" dist="38100" dir="2700000" algn="tl">
                    <a:srgbClr val="000000">
                      <a:alpha val="43137"/>
                    </a:srgbClr>
                  </a:outerShdw>
                </a:effectLst>
                <a:latin typeface="+mn-lt"/>
                <a:cs typeface="+mn-cs"/>
              </a:rPr>
              <a:t>Gráfica N° 2</a:t>
            </a:r>
          </a:p>
          <a:p>
            <a:pPr fontAlgn="auto">
              <a:spcBef>
                <a:spcPts val="0"/>
              </a:spcBef>
              <a:spcAft>
                <a:spcPts val="0"/>
              </a:spcAft>
              <a:defRPr/>
            </a:pPr>
            <a:r>
              <a:rPr lang="es-VE" b="1" dirty="0">
                <a:effectLst>
                  <a:outerShdw blurRad="38100" dist="38100" dir="2700000" algn="tl">
                    <a:srgbClr val="000000">
                      <a:alpha val="43137"/>
                    </a:srgbClr>
                  </a:outerShdw>
                </a:effectLst>
                <a:latin typeface="+mn-lt"/>
                <a:cs typeface="+mn-cs"/>
              </a:rPr>
              <a:t>Tipo de Vivienda</a:t>
            </a:r>
          </a:p>
        </p:txBody>
      </p:sp>
      <p:graphicFrame>
        <p:nvGraphicFramePr>
          <p:cNvPr id="8" name="1 Gráfico"/>
          <p:cNvGraphicFramePr>
            <a:graphicFrameLocks/>
          </p:cNvGraphicFramePr>
          <p:nvPr/>
        </p:nvGraphicFramePr>
        <p:xfrm>
          <a:off x="2483768" y="2117874"/>
          <a:ext cx="5616624" cy="4479478"/>
        </p:xfrm>
        <a:graphic>
          <a:graphicData uri="http://schemas.openxmlformats.org/drawingml/2006/chart">
            <c:chart xmlns:c="http://schemas.openxmlformats.org/drawingml/2006/chart" xmlns:r="http://schemas.openxmlformats.org/officeDocument/2006/relationships" r:id="rId3"/>
          </a:graphicData>
        </a:graphic>
      </p:graphicFrame>
      <p:sp>
        <p:nvSpPr>
          <p:cNvPr id="56325" name="5 Rectángulo"/>
          <p:cNvSpPr>
            <a:spLocks noChangeArrowheads="1"/>
          </p:cNvSpPr>
          <p:nvPr/>
        </p:nvSpPr>
        <p:spPr bwMode="auto">
          <a:xfrm>
            <a:off x="131763" y="2636838"/>
            <a:ext cx="3503612" cy="646112"/>
          </a:xfrm>
          <a:prstGeom prst="rect">
            <a:avLst/>
          </a:prstGeom>
          <a:noFill/>
          <a:ln w="9525">
            <a:noFill/>
            <a:miter lim="800000"/>
            <a:headEnd/>
            <a:tailEnd/>
          </a:ln>
        </p:spPr>
        <p:txBody>
          <a:bodyPr>
            <a:spAutoFit/>
          </a:bodyPr>
          <a:lstStyle/>
          <a:p>
            <a:pPr algn="just"/>
            <a:r>
              <a:rPr lang="es-ES">
                <a:latin typeface="Calibri" pitchFamily="34" charset="0"/>
              </a:rPr>
              <a:t>El 80% de estas viviendas tienen menos de 14 años de construcción</a:t>
            </a:r>
            <a:endParaRPr lang="es-VE">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813" y="147638"/>
            <a:ext cx="7772400" cy="1362075"/>
          </a:xfrm>
        </p:spPr>
        <p:txBody>
          <a:bodyPr rtlCol="0">
            <a:noAutofit/>
          </a:bodyPr>
          <a:lstStyle/>
          <a:p>
            <a:pPr fontAlgn="auto">
              <a:spcAft>
                <a:spcPts val="0"/>
              </a:spcAft>
              <a:defRPr/>
            </a:pPr>
            <a:r>
              <a:rPr lang="es-VE" sz="2800" dirty="0" smtClean="0"/>
              <a:t>DIAGNOSTICO SOCIAL </a:t>
            </a:r>
            <a:br>
              <a:rPr lang="es-VE" sz="2800" dirty="0" smtClean="0"/>
            </a:br>
            <a:r>
              <a:rPr lang="es-VE" sz="2800" dirty="0" smtClean="0"/>
              <a:t>DE COMUNIDADES</a:t>
            </a:r>
            <a:br>
              <a:rPr lang="es-VE" sz="2800" dirty="0" smtClean="0"/>
            </a:br>
            <a:r>
              <a:rPr lang="es-VE" sz="2800" dirty="0" smtClean="0">
                <a:solidFill>
                  <a:srgbClr val="FF0000"/>
                </a:solidFill>
              </a:rPr>
              <a:t>Primeros resultados</a:t>
            </a:r>
            <a:endParaRPr lang="es-VE" sz="2800" dirty="0">
              <a:solidFill>
                <a:srgbClr val="FF0000"/>
              </a:solidFill>
            </a:endParaRPr>
          </a:p>
        </p:txBody>
      </p:sp>
      <p:pic>
        <p:nvPicPr>
          <p:cNvPr id="57346" name="Picture 5"/>
          <p:cNvPicPr>
            <a:picLocks noChangeAspect="1" noChangeArrowheads="1"/>
          </p:cNvPicPr>
          <p:nvPr/>
        </p:nvPicPr>
        <p:blipFill>
          <a:blip r:embed="rId2"/>
          <a:srcRect/>
          <a:stretch>
            <a:fillRect/>
          </a:stretch>
        </p:blipFill>
        <p:spPr bwMode="auto">
          <a:xfrm>
            <a:off x="107950" y="115888"/>
            <a:ext cx="1182688" cy="1423987"/>
          </a:xfrm>
          <a:prstGeom prst="rect">
            <a:avLst/>
          </a:prstGeom>
          <a:noFill/>
          <a:ln w="9525">
            <a:noFill/>
            <a:miter lim="800000"/>
            <a:headEnd/>
            <a:tailEnd/>
          </a:ln>
        </p:spPr>
      </p:pic>
      <p:sp>
        <p:nvSpPr>
          <p:cNvPr id="3" name="2 CuadroTexto"/>
          <p:cNvSpPr txBox="1"/>
          <p:nvPr/>
        </p:nvSpPr>
        <p:spPr>
          <a:xfrm>
            <a:off x="282575" y="1762125"/>
            <a:ext cx="5729288" cy="646113"/>
          </a:xfrm>
          <a:prstGeom prst="rect">
            <a:avLst/>
          </a:prstGeom>
          <a:noFill/>
        </p:spPr>
        <p:txBody>
          <a:bodyPr>
            <a:spAutoFit/>
          </a:bodyPr>
          <a:lstStyle/>
          <a:p>
            <a:pPr fontAlgn="auto">
              <a:spcBef>
                <a:spcPts val="0"/>
              </a:spcBef>
              <a:spcAft>
                <a:spcPts val="0"/>
              </a:spcAft>
              <a:defRPr/>
            </a:pPr>
            <a:r>
              <a:rPr lang="es-VE" b="1" dirty="0">
                <a:solidFill>
                  <a:srgbClr val="0070C0"/>
                </a:solidFill>
                <a:effectLst>
                  <a:outerShdw blurRad="38100" dist="38100" dir="2700000" algn="tl">
                    <a:srgbClr val="000000">
                      <a:alpha val="43137"/>
                    </a:srgbClr>
                  </a:outerShdw>
                </a:effectLst>
                <a:latin typeface="+mn-lt"/>
                <a:cs typeface="+mn-cs"/>
              </a:rPr>
              <a:t>Gráfica N° 3</a:t>
            </a:r>
          </a:p>
          <a:p>
            <a:pPr fontAlgn="auto">
              <a:spcBef>
                <a:spcPts val="0"/>
              </a:spcBef>
              <a:spcAft>
                <a:spcPts val="0"/>
              </a:spcAft>
              <a:defRPr/>
            </a:pPr>
            <a:r>
              <a:rPr lang="es-VE" b="1" dirty="0">
                <a:effectLst>
                  <a:outerShdw blurRad="38100" dist="38100" dir="2700000" algn="tl">
                    <a:srgbClr val="000000">
                      <a:alpha val="43137"/>
                    </a:srgbClr>
                  </a:outerShdw>
                </a:effectLst>
                <a:latin typeface="+mn-lt"/>
                <a:cs typeface="+mn-cs"/>
              </a:rPr>
              <a:t>Material Predominante en la Paredes Exteriores</a:t>
            </a:r>
          </a:p>
        </p:txBody>
      </p:sp>
      <p:graphicFrame>
        <p:nvGraphicFramePr>
          <p:cNvPr id="8" name="2 Gráfico"/>
          <p:cNvGraphicFramePr>
            <a:graphicFrameLocks/>
          </p:cNvGraphicFramePr>
          <p:nvPr/>
        </p:nvGraphicFramePr>
        <p:xfrm>
          <a:off x="281812" y="2408243"/>
          <a:ext cx="8322636" cy="426111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813" y="147638"/>
            <a:ext cx="7772400" cy="1362075"/>
          </a:xfrm>
        </p:spPr>
        <p:txBody>
          <a:bodyPr rtlCol="0">
            <a:noAutofit/>
          </a:bodyPr>
          <a:lstStyle/>
          <a:p>
            <a:pPr fontAlgn="auto">
              <a:spcAft>
                <a:spcPts val="0"/>
              </a:spcAft>
              <a:defRPr/>
            </a:pPr>
            <a:r>
              <a:rPr lang="es-VE" sz="2800" dirty="0" smtClean="0"/>
              <a:t>DIAGNOSTICO SOCIAL </a:t>
            </a:r>
            <a:br>
              <a:rPr lang="es-VE" sz="2800" dirty="0" smtClean="0"/>
            </a:br>
            <a:r>
              <a:rPr lang="es-VE" sz="2800" dirty="0" smtClean="0"/>
              <a:t>DE COMUNIDADES</a:t>
            </a:r>
            <a:br>
              <a:rPr lang="es-VE" sz="2800" dirty="0" smtClean="0"/>
            </a:br>
            <a:r>
              <a:rPr lang="es-VE" sz="2800" dirty="0" smtClean="0">
                <a:solidFill>
                  <a:srgbClr val="FF0000"/>
                </a:solidFill>
              </a:rPr>
              <a:t>Primeros resultados</a:t>
            </a:r>
            <a:endParaRPr lang="es-VE" sz="2800" dirty="0">
              <a:solidFill>
                <a:srgbClr val="FF0000"/>
              </a:solidFill>
            </a:endParaRPr>
          </a:p>
        </p:txBody>
      </p:sp>
      <p:pic>
        <p:nvPicPr>
          <p:cNvPr id="58370" name="Picture 5"/>
          <p:cNvPicPr>
            <a:picLocks noChangeAspect="1" noChangeArrowheads="1"/>
          </p:cNvPicPr>
          <p:nvPr/>
        </p:nvPicPr>
        <p:blipFill>
          <a:blip r:embed="rId2"/>
          <a:srcRect/>
          <a:stretch>
            <a:fillRect/>
          </a:stretch>
        </p:blipFill>
        <p:spPr bwMode="auto">
          <a:xfrm>
            <a:off x="107950" y="115888"/>
            <a:ext cx="1182688" cy="1423987"/>
          </a:xfrm>
          <a:prstGeom prst="rect">
            <a:avLst/>
          </a:prstGeom>
          <a:noFill/>
          <a:ln w="9525">
            <a:noFill/>
            <a:miter lim="800000"/>
            <a:headEnd/>
            <a:tailEnd/>
          </a:ln>
        </p:spPr>
      </p:pic>
      <p:sp>
        <p:nvSpPr>
          <p:cNvPr id="3" name="2 CuadroTexto"/>
          <p:cNvSpPr txBox="1"/>
          <p:nvPr/>
        </p:nvSpPr>
        <p:spPr>
          <a:xfrm>
            <a:off x="282575" y="1762125"/>
            <a:ext cx="5729288" cy="646113"/>
          </a:xfrm>
          <a:prstGeom prst="rect">
            <a:avLst/>
          </a:prstGeom>
          <a:noFill/>
        </p:spPr>
        <p:txBody>
          <a:bodyPr>
            <a:spAutoFit/>
          </a:bodyPr>
          <a:lstStyle/>
          <a:p>
            <a:pPr fontAlgn="auto">
              <a:spcBef>
                <a:spcPts val="0"/>
              </a:spcBef>
              <a:spcAft>
                <a:spcPts val="0"/>
              </a:spcAft>
              <a:defRPr/>
            </a:pPr>
            <a:r>
              <a:rPr lang="es-VE" b="1" dirty="0">
                <a:solidFill>
                  <a:srgbClr val="0070C0"/>
                </a:solidFill>
                <a:effectLst>
                  <a:outerShdw blurRad="38100" dist="38100" dir="2700000" algn="tl">
                    <a:srgbClr val="000000">
                      <a:alpha val="43137"/>
                    </a:srgbClr>
                  </a:outerShdw>
                </a:effectLst>
                <a:latin typeface="+mn-lt"/>
                <a:cs typeface="+mn-cs"/>
              </a:rPr>
              <a:t>Gráfica N° 4</a:t>
            </a:r>
          </a:p>
          <a:p>
            <a:pPr fontAlgn="auto">
              <a:spcBef>
                <a:spcPts val="0"/>
              </a:spcBef>
              <a:spcAft>
                <a:spcPts val="0"/>
              </a:spcAft>
              <a:defRPr/>
            </a:pPr>
            <a:r>
              <a:rPr lang="es-VE" b="1" dirty="0">
                <a:effectLst>
                  <a:outerShdw blurRad="38100" dist="38100" dir="2700000" algn="tl">
                    <a:srgbClr val="000000">
                      <a:alpha val="43137"/>
                    </a:srgbClr>
                  </a:outerShdw>
                </a:effectLst>
                <a:latin typeface="+mn-lt"/>
                <a:cs typeface="+mn-cs"/>
              </a:rPr>
              <a:t>Material Predominante en el Techo</a:t>
            </a:r>
          </a:p>
        </p:txBody>
      </p:sp>
      <p:graphicFrame>
        <p:nvGraphicFramePr>
          <p:cNvPr id="9" name="3 Gráfico"/>
          <p:cNvGraphicFramePr>
            <a:graphicFrameLocks/>
          </p:cNvGraphicFramePr>
          <p:nvPr/>
        </p:nvGraphicFramePr>
        <p:xfrm>
          <a:off x="285280" y="2472790"/>
          <a:ext cx="8391176" cy="426857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813" y="147638"/>
            <a:ext cx="7772400" cy="1362075"/>
          </a:xfrm>
        </p:spPr>
        <p:txBody>
          <a:bodyPr rtlCol="0">
            <a:noAutofit/>
          </a:bodyPr>
          <a:lstStyle/>
          <a:p>
            <a:pPr fontAlgn="auto">
              <a:spcAft>
                <a:spcPts val="0"/>
              </a:spcAft>
              <a:defRPr/>
            </a:pPr>
            <a:r>
              <a:rPr lang="es-VE" sz="2800" dirty="0" smtClean="0"/>
              <a:t>DIAGNOSTICO SOCIAL </a:t>
            </a:r>
            <a:br>
              <a:rPr lang="es-VE" sz="2800" dirty="0" smtClean="0"/>
            </a:br>
            <a:r>
              <a:rPr lang="es-VE" sz="2800" dirty="0" smtClean="0"/>
              <a:t>DE COMUNIDADES</a:t>
            </a:r>
            <a:br>
              <a:rPr lang="es-VE" sz="2800" dirty="0" smtClean="0"/>
            </a:br>
            <a:r>
              <a:rPr lang="es-VE" sz="2800" dirty="0" smtClean="0">
                <a:solidFill>
                  <a:srgbClr val="FF0000"/>
                </a:solidFill>
              </a:rPr>
              <a:t>Primeros resultados</a:t>
            </a:r>
            <a:endParaRPr lang="es-VE" sz="2800" dirty="0">
              <a:solidFill>
                <a:srgbClr val="FF0000"/>
              </a:solidFill>
            </a:endParaRPr>
          </a:p>
        </p:txBody>
      </p:sp>
      <p:pic>
        <p:nvPicPr>
          <p:cNvPr id="59394" name="Picture 5"/>
          <p:cNvPicPr>
            <a:picLocks noChangeAspect="1" noChangeArrowheads="1"/>
          </p:cNvPicPr>
          <p:nvPr/>
        </p:nvPicPr>
        <p:blipFill>
          <a:blip r:embed="rId2"/>
          <a:srcRect/>
          <a:stretch>
            <a:fillRect/>
          </a:stretch>
        </p:blipFill>
        <p:spPr bwMode="auto">
          <a:xfrm>
            <a:off x="107950" y="115888"/>
            <a:ext cx="1182688" cy="1423987"/>
          </a:xfrm>
          <a:prstGeom prst="rect">
            <a:avLst/>
          </a:prstGeom>
          <a:noFill/>
          <a:ln w="9525">
            <a:noFill/>
            <a:miter lim="800000"/>
            <a:headEnd/>
            <a:tailEnd/>
          </a:ln>
        </p:spPr>
      </p:pic>
      <p:sp>
        <p:nvSpPr>
          <p:cNvPr id="3" name="2 CuadroTexto"/>
          <p:cNvSpPr txBox="1"/>
          <p:nvPr/>
        </p:nvSpPr>
        <p:spPr>
          <a:xfrm>
            <a:off x="282575" y="1762125"/>
            <a:ext cx="5729288" cy="646113"/>
          </a:xfrm>
          <a:prstGeom prst="rect">
            <a:avLst/>
          </a:prstGeom>
          <a:noFill/>
        </p:spPr>
        <p:txBody>
          <a:bodyPr>
            <a:spAutoFit/>
          </a:bodyPr>
          <a:lstStyle/>
          <a:p>
            <a:pPr fontAlgn="auto">
              <a:spcBef>
                <a:spcPts val="0"/>
              </a:spcBef>
              <a:spcAft>
                <a:spcPts val="0"/>
              </a:spcAft>
              <a:defRPr/>
            </a:pPr>
            <a:r>
              <a:rPr lang="es-VE" b="1" dirty="0">
                <a:solidFill>
                  <a:srgbClr val="0070C0"/>
                </a:solidFill>
                <a:effectLst>
                  <a:outerShdw blurRad="38100" dist="38100" dir="2700000" algn="tl">
                    <a:srgbClr val="000000">
                      <a:alpha val="43137"/>
                    </a:srgbClr>
                  </a:outerShdw>
                </a:effectLst>
                <a:latin typeface="+mn-lt"/>
                <a:cs typeface="+mn-cs"/>
              </a:rPr>
              <a:t>Gráfica N° 5</a:t>
            </a:r>
          </a:p>
          <a:p>
            <a:pPr fontAlgn="auto">
              <a:spcBef>
                <a:spcPts val="0"/>
              </a:spcBef>
              <a:spcAft>
                <a:spcPts val="0"/>
              </a:spcAft>
              <a:defRPr/>
            </a:pPr>
            <a:r>
              <a:rPr lang="es-VE" b="1" dirty="0">
                <a:effectLst>
                  <a:outerShdw blurRad="38100" dist="38100" dir="2700000" algn="tl">
                    <a:srgbClr val="000000">
                      <a:alpha val="43137"/>
                    </a:srgbClr>
                  </a:outerShdw>
                </a:effectLst>
                <a:latin typeface="+mn-lt"/>
                <a:cs typeface="+mn-cs"/>
              </a:rPr>
              <a:t>Material Predominante en el Piso</a:t>
            </a:r>
          </a:p>
        </p:txBody>
      </p:sp>
      <p:graphicFrame>
        <p:nvGraphicFramePr>
          <p:cNvPr id="8" name="4 Gráfico"/>
          <p:cNvGraphicFramePr>
            <a:graphicFrameLocks/>
          </p:cNvGraphicFramePr>
          <p:nvPr/>
        </p:nvGraphicFramePr>
        <p:xfrm>
          <a:off x="281812" y="2408242"/>
          <a:ext cx="8610668" cy="426111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30250" y="390525"/>
            <a:ext cx="7772400" cy="874713"/>
          </a:xfrm>
        </p:spPr>
        <p:txBody>
          <a:bodyPr rtlCol="0">
            <a:normAutofit/>
          </a:bodyPr>
          <a:lstStyle/>
          <a:p>
            <a:pPr algn="ctr" fontAlgn="auto">
              <a:spcAft>
                <a:spcPts val="0"/>
              </a:spcAft>
              <a:defRPr/>
            </a:pPr>
            <a:r>
              <a:rPr lang="es-VE" sz="3200" dirty="0" smtClean="0"/>
              <a:t>POBREZA y planes nacionales</a:t>
            </a:r>
            <a:endParaRPr lang="es-VE" sz="3200" dirty="0"/>
          </a:p>
        </p:txBody>
      </p:sp>
      <p:sp>
        <p:nvSpPr>
          <p:cNvPr id="3" name="2 Marcador de texto"/>
          <p:cNvSpPr>
            <a:spLocks noGrp="1"/>
          </p:cNvSpPr>
          <p:nvPr>
            <p:ph type="body" idx="1"/>
          </p:nvPr>
        </p:nvSpPr>
        <p:spPr>
          <a:xfrm>
            <a:off x="395288" y="5084763"/>
            <a:ext cx="8353425" cy="1152525"/>
          </a:xfrm>
        </p:spPr>
        <p:txBody>
          <a:bodyPr rtlCol="0">
            <a:noAutofit/>
          </a:bodyPr>
          <a:lstStyle/>
          <a:p>
            <a:pPr algn="just" fontAlgn="auto">
              <a:spcAft>
                <a:spcPts val="0"/>
              </a:spcAft>
              <a:buFont typeface="Arial" pitchFamily="34" charset="0"/>
              <a:buNone/>
              <a:defRPr/>
            </a:pPr>
            <a:r>
              <a:rPr lang="es-VE" dirty="0" smtClean="0">
                <a:solidFill>
                  <a:schemeClr val="tx1"/>
                </a:solidFill>
              </a:rPr>
              <a:t>En el Plan de la Patria 2013-2019, el Gobierno Bolivariano se ha comprometido a reducir para el 2019 la Pobreza extrema a “0”.</a:t>
            </a:r>
          </a:p>
          <a:p>
            <a:pPr algn="just" fontAlgn="auto">
              <a:spcAft>
                <a:spcPts val="0"/>
              </a:spcAft>
              <a:buFont typeface="Arial" pitchFamily="34" charset="0"/>
              <a:buNone/>
              <a:defRPr/>
            </a:pPr>
            <a:endParaRPr lang="es-VE" i="1" dirty="0">
              <a:solidFill>
                <a:schemeClr val="tx1"/>
              </a:solidFill>
              <a:ea typeface="MS Gothic" pitchFamily="49" charset="-128"/>
            </a:endParaRPr>
          </a:p>
          <a:p>
            <a:pPr algn="just" fontAlgn="auto">
              <a:spcAft>
                <a:spcPts val="0"/>
              </a:spcAft>
              <a:buFont typeface="Arial" pitchFamily="34" charset="0"/>
              <a:buNone/>
              <a:defRPr/>
            </a:pPr>
            <a:r>
              <a:rPr lang="es-VE" i="1" dirty="0" smtClean="0">
                <a:solidFill>
                  <a:schemeClr val="tx1"/>
                </a:solidFill>
                <a:ea typeface="MS Gothic" pitchFamily="49" charset="-128"/>
              </a:rPr>
              <a:t>¿Cuál Pobreza?</a:t>
            </a:r>
            <a:endParaRPr lang="es-VE" i="1" dirty="0">
              <a:solidFill>
                <a:schemeClr val="tx1"/>
              </a:solidFill>
              <a:ea typeface="MS Gothic" pitchFamily="49" charset="-128"/>
            </a:endParaRPr>
          </a:p>
          <a:p>
            <a:pPr algn="just" fontAlgn="auto">
              <a:spcAft>
                <a:spcPts val="0"/>
              </a:spcAft>
              <a:buFont typeface="Arial" pitchFamily="34" charset="0"/>
              <a:buNone/>
              <a:defRPr/>
            </a:pPr>
            <a:r>
              <a:rPr lang="es-VE" i="1" dirty="0" smtClean="0">
                <a:solidFill>
                  <a:schemeClr val="tx1"/>
                </a:solidFill>
                <a:ea typeface="MS Gothic" pitchFamily="49" charset="-128"/>
              </a:rPr>
              <a:t>La Pobreza Estructural, que es una de la pobreza más difícil de resolver, ya que esta depende de grandes obras de infraestructura.</a:t>
            </a:r>
          </a:p>
          <a:p>
            <a:pPr algn="just" fontAlgn="auto">
              <a:spcAft>
                <a:spcPts val="0"/>
              </a:spcAft>
              <a:buFont typeface="Arial" pitchFamily="34" charset="0"/>
              <a:buNone/>
              <a:defRPr/>
            </a:pPr>
            <a:endParaRPr lang="es-VE" i="1" dirty="0">
              <a:solidFill>
                <a:schemeClr val="tx1"/>
              </a:solidFill>
              <a:ea typeface="MS Gothic" pitchFamily="49" charset="-128"/>
            </a:endParaRPr>
          </a:p>
          <a:p>
            <a:pPr algn="just" fontAlgn="auto">
              <a:spcAft>
                <a:spcPts val="0"/>
              </a:spcAft>
              <a:buFont typeface="Arial" pitchFamily="34" charset="0"/>
              <a:buNone/>
              <a:defRPr/>
            </a:pPr>
            <a:r>
              <a:rPr lang="es-VE" i="1" dirty="0" smtClean="0">
                <a:solidFill>
                  <a:schemeClr val="tx1"/>
                </a:solidFill>
                <a:ea typeface="MS Gothic" pitchFamily="49" charset="-128"/>
              </a:rPr>
              <a:t>¿qué es más costoso? </a:t>
            </a:r>
          </a:p>
          <a:p>
            <a:pPr marL="342900" indent="-342900" algn="just" fontAlgn="auto">
              <a:spcAft>
                <a:spcPts val="0"/>
              </a:spcAft>
              <a:buFontTx/>
              <a:buChar char="-"/>
              <a:defRPr/>
            </a:pPr>
            <a:r>
              <a:rPr lang="es-VE" i="1" dirty="0" smtClean="0">
                <a:solidFill>
                  <a:schemeClr val="tx1"/>
                </a:solidFill>
                <a:ea typeface="MS Gothic" pitchFamily="49" charset="-128"/>
              </a:rPr>
              <a:t>Transferir a los hogares lo que le falta en términos monetarios para alcanzar la canasta alimentaria,</a:t>
            </a:r>
          </a:p>
          <a:p>
            <a:pPr algn="just" fontAlgn="auto">
              <a:spcAft>
                <a:spcPts val="0"/>
              </a:spcAft>
              <a:buFont typeface="Arial" pitchFamily="34" charset="0"/>
              <a:buNone/>
              <a:defRPr/>
            </a:pPr>
            <a:r>
              <a:rPr lang="es-VE" i="1" dirty="0">
                <a:solidFill>
                  <a:schemeClr val="tx1"/>
                </a:solidFill>
                <a:ea typeface="MS Gothic" pitchFamily="49" charset="-128"/>
              </a:rPr>
              <a:t>ó</a:t>
            </a:r>
            <a:endParaRPr lang="es-VE" i="1" dirty="0" smtClean="0">
              <a:solidFill>
                <a:schemeClr val="tx1"/>
              </a:solidFill>
              <a:ea typeface="MS Gothic" pitchFamily="49" charset="-128"/>
            </a:endParaRPr>
          </a:p>
          <a:p>
            <a:pPr marL="342900" indent="-342900" algn="just" fontAlgn="auto">
              <a:spcAft>
                <a:spcPts val="0"/>
              </a:spcAft>
              <a:buFontTx/>
              <a:buChar char="-"/>
              <a:defRPr/>
            </a:pPr>
            <a:r>
              <a:rPr lang="es-VE" i="1" dirty="0" smtClean="0">
                <a:solidFill>
                  <a:schemeClr val="tx1"/>
                </a:solidFill>
                <a:ea typeface="MS Gothic" pitchFamily="49" charset="-128"/>
              </a:rPr>
              <a:t> Construir viviendas, servicios de eliminación de excreta y acceso a agua, entre otros.</a:t>
            </a:r>
          </a:p>
        </p:txBody>
      </p:sp>
      <p:pic>
        <p:nvPicPr>
          <p:cNvPr id="29699" name="Picture 5"/>
          <p:cNvPicPr>
            <a:picLocks noChangeAspect="1" noChangeArrowheads="1"/>
          </p:cNvPicPr>
          <p:nvPr/>
        </p:nvPicPr>
        <p:blipFill>
          <a:blip r:embed="rId2"/>
          <a:srcRect/>
          <a:stretch>
            <a:fillRect/>
          </a:stretch>
        </p:blipFill>
        <p:spPr bwMode="auto">
          <a:xfrm>
            <a:off x="107950" y="115888"/>
            <a:ext cx="1182688" cy="1423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813" y="147638"/>
            <a:ext cx="7772400" cy="1362075"/>
          </a:xfrm>
        </p:spPr>
        <p:txBody>
          <a:bodyPr rtlCol="0">
            <a:noAutofit/>
          </a:bodyPr>
          <a:lstStyle/>
          <a:p>
            <a:pPr fontAlgn="auto">
              <a:spcAft>
                <a:spcPts val="0"/>
              </a:spcAft>
              <a:defRPr/>
            </a:pPr>
            <a:r>
              <a:rPr lang="es-VE" sz="2800" dirty="0" smtClean="0"/>
              <a:t>DIAGNOSTICO SOCIAL </a:t>
            </a:r>
            <a:br>
              <a:rPr lang="es-VE" sz="2800" dirty="0" smtClean="0"/>
            </a:br>
            <a:r>
              <a:rPr lang="es-VE" sz="2800" dirty="0" smtClean="0"/>
              <a:t>DE COMUNIDADES</a:t>
            </a:r>
            <a:br>
              <a:rPr lang="es-VE" sz="2800" dirty="0" smtClean="0"/>
            </a:br>
            <a:r>
              <a:rPr lang="es-VE" sz="2800" dirty="0" smtClean="0">
                <a:solidFill>
                  <a:srgbClr val="FF0000"/>
                </a:solidFill>
              </a:rPr>
              <a:t>Primeros resultados</a:t>
            </a:r>
            <a:endParaRPr lang="es-VE" sz="2800" dirty="0">
              <a:solidFill>
                <a:srgbClr val="FF0000"/>
              </a:solidFill>
            </a:endParaRPr>
          </a:p>
        </p:txBody>
      </p:sp>
      <p:pic>
        <p:nvPicPr>
          <p:cNvPr id="60418" name="Picture 5"/>
          <p:cNvPicPr>
            <a:picLocks noChangeAspect="1" noChangeArrowheads="1"/>
          </p:cNvPicPr>
          <p:nvPr/>
        </p:nvPicPr>
        <p:blipFill>
          <a:blip r:embed="rId2"/>
          <a:srcRect/>
          <a:stretch>
            <a:fillRect/>
          </a:stretch>
        </p:blipFill>
        <p:spPr bwMode="auto">
          <a:xfrm>
            <a:off x="107950" y="115888"/>
            <a:ext cx="1182688" cy="1423987"/>
          </a:xfrm>
          <a:prstGeom prst="rect">
            <a:avLst/>
          </a:prstGeom>
          <a:noFill/>
          <a:ln w="9525">
            <a:noFill/>
            <a:miter lim="800000"/>
            <a:headEnd/>
            <a:tailEnd/>
          </a:ln>
        </p:spPr>
      </p:pic>
      <p:sp>
        <p:nvSpPr>
          <p:cNvPr id="3" name="2 CuadroTexto"/>
          <p:cNvSpPr txBox="1"/>
          <p:nvPr/>
        </p:nvSpPr>
        <p:spPr>
          <a:xfrm>
            <a:off x="282575" y="1762125"/>
            <a:ext cx="5729288" cy="646113"/>
          </a:xfrm>
          <a:prstGeom prst="rect">
            <a:avLst/>
          </a:prstGeom>
          <a:noFill/>
        </p:spPr>
        <p:txBody>
          <a:bodyPr>
            <a:spAutoFit/>
          </a:bodyPr>
          <a:lstStyle/>
          <a:p>
            <a:pPr fontAlgn="auto">
              <a:spcBef>
                <a:spcPts val="0"/>
              </a:spcBef>
              <a:spcAft>
                <a:spcPts val="0"/>
              </a:spcAft>
              <a:defRPr/>
            </a:pPr>
            <a:r>
              <a:rPr lang="es-VE" b="1" dirty="0">
                <a:solidFill>
                  <a:srgbClr val="0070C0"/>
                </a:solidFill>
                <a:effectLst>
                  <a:outerShdw blurRad="38100" dist="38100" dir="2700000" algn="tl">
                    <a:srgbClr val="000000">
                      <a:alpha val="43137"/>
                    </a:srgbClr>
                  </a:outerShdw>
                </a:effectLst>
                <a:latin typeface="+mn-lt"/>
                <a:cs typeface="+mn-cs"/>
              </a:rPr>
              <a:t>Cuadro N° 1</a:t>
            </a:r>
          </a:p>
          <a:p>
            <a:pPr fontAlgn="auto">
              <a:spcBef>
                <a:spcPts val="0"/>
              </a:spcBef>
              <a:spcAft>
                <a:spcPts val="0"/>
              </a:spcAft>
              <a:defRPr/>
            </a:pPr>
            <a:r>
              <a:rPr lang="es-VE" b="1" dirty="0">
                <a:effectLst>
                  <a:outerShdw blurRad="38100" dist="38100" dir="2700000" algn="tl">
                    <a:srgbClr val="000000">
                      <a:alpha val="43137"/>
                    </a:srgbClr>
                  </a:outerShdw>
                </a:effectLst>
                <a:latin typeface="+mn-lt"/>
                <a:cs typeface="+mn-cs"/>
              </a:rPr>
              <a:t>Acceso a Agua y Eliminación de Excreta</a:t>
            </a:r>
          </a:p>
        </p:txBody>
      </p:sp>
      <p:pic>
        <p:nvPicPr>
          <p:cNvPr id="60420" name="Picture 1"/>
          <p:cNvPicPr>
            <a:picLocks noChangeAspect="1" noChangeArrowheads="1"/>
          </p:cNvPicPr>
          <p:nvPr/>
        </p:nvPicPr>
        <p:blipFill>
          <a:blip r:embed="rId3"/>
          <a:srcRect/>
          <a:stretch>
            <a:fillRect/>
          </a:stretch>
        </p:blipFill>
        <p:spPr bwMode="auto">
          <a:xfrm>
            <a:off x="2484438" y="2471738"/>
            <a:ext cx="5546725" cy="419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4213" y="4724400"/>
            <a:ext cx="7772400" cy="1362075"/>
          </a:xfrm>
        </p:spPr>
        <p:txBody>
          <a:bodyPr rtlCol="0">
            <a:noAutofit/>
          </a:bodyPr>
          <a:lstStyle/>
          <a:p>
            <a:pPr algn="ctr" fontAlgn="auto">
              <a:spcAft>
                <a:spcPts val="0"/>
              </a:spcAft>
              <a:defRPr/>
            </a:pPr>
            <a:r>
              <a:rPr lang="es-VE" sz="4800" dirty="0" smtClean="0">
                <a:solidFill>
                  <a:schemeClr val="accent2">
                    <a:lumMod val="75000"/>
                  </a:schemeClr>
                </a:solidFill>
              </a:rPr>
              <a:t>Características de las personas</a:t>
            </a:r>
            <a:endParaRPr lang="es-VE" sz="4800" dirty="0">
              <a:solidFill>
                <a:schemeClr val="accent2">
                  <a:lumMod val="75000"/>
                </a:schemeClr>
              </a:solidFill>
            </a:endParaRPr>
          </a:p>
        </p:txBody>
      </p:sp>
      <p:pic>
        <p:nvPicPr>
          <p:cNvPr id="61442" name="Picture 5"/>
          <p:cNvPicPr>
            <a:picLocks noChangeAspect="1" noChangeArrowheads="1"/>
          </p:cNvPicPr>
          <p:nvPr/>
        </p:nvPicPr>
        <p:blipFill>
          <a:blip r:embed="rId2"/>
          <a:srcRect/>
          <a:stretch>
            <a:fillRect/>
          </a:stretch>
        </p:blipFill>
        <p:spPr bwMode="auto">
          <a:xfrm>
            <a:off x="2987675" y="846138"/>
            <a:ext cx="2879725" cy="3465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5" name="6 Gráfico"/>
          <p:cNvGraphicFramePr>
            <a:graphicFrameLocks/>
          </p:cNvGraphicFramePr>
          <p:nvPr/>
        </p:nvGraphicFramePr>
        <p:xfrm>
          <a:off x="698500" y="2427288"/>
          <a:ext cx="8266113" cy="4437062"/>
        </p:xfrm>
        <a:graphic>
          <a:graphicData uri="http://schemas.openxmlformats.org/presentationml/2006/ole">
            <mc:AlternateContent xmlns:mc="http://schemas.openxmlformats.org/markup-compatibility/2006">
              <mc:Choice xmlns:v="urn:schemas-microsoft-com:vml" Requires="v">
                <p:oleObj spid="_x0000_s62466" r:id="rId3" imgW="8266892" imgH="4438273" progId="Excel.Chart.8">
                  <p:embed/>
                </p:oleObj>
              </mc:Choice>
              <mc:Fallback>
                <p:oleObj r:id="rId3" imgW="8266892" imgH="4438273" progId="Excel.Chart.8">
                  <p:embed/>
                  <p:pic>
                    <p:nvPicPr>
                      <p:cNvPr id="0" name="6 Gráfico"/>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00" y="2427288"/>
                        <a:ext cx="8266113" cy="4437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1 Título"/>
          <p:cNvSpPr>
            <a:spLocks noGrp="1"/>
          </p:cNvSpPr>
          <p:nvPr>
            <p:ph type="title"/>
          </p:nvPr>
        </p:nvSpPr>
        <p:spPr>
          <a:xfrm>
            <a:off x="1547813" y="147638"/>
            <a:ext cx="7772400" cy="1362075"/>
          </a:xfrm>
        </p:spPr>
        <p:txBody>
          <a:bodyPr rtlCol="0">
            <a:noAutofit/>
          </a:bodyPr>
          <a:lstStyle/>
          <a:p>
            <a:pPr fontAlgn="auto">
              <a:spcAft>
                <a:spcPts val="0"/>
              </a:spcAft>
              <a:defRPr/>
            </a:pPr>
            <a:r>
              <a:rPr lang="es-VE" sz="2800" dirty="0" smtClean="0"/>
              <a:t>DIAGNOSTICO SOCIAL </a:t>
            </a:r>
            <a:br>
              <a:rPr lang="es-VE" sz="2800" dirty="0" smtClean="0"/>
            </a:br>
            <a:r>
              <a:rPr lang="es-VE" sz="2800" dirty="0" smtClean="0"/>
              <a:t>DE COMUNIDADES</a:t>
            </a:r>
            <a:br>
              <a:rPr lang="es-VE" sz="2800" dirty="0" smtClean="0"/>
            </a:br>
            <a:r>
              <a:rPr lang="es-VE" sz="2800" dirty="0" smtClean="0">
                <a:solidFill>
                  <a:srgbClr val="FF0000"/>
                </a:solidFill>
              </a:rPr>
              <a:t>Primeros resultados</a:t>
            </a:r>
            <a:endParaRPr lang="es-VE" sz="2800" dirty="0">
              <a:solidFill>
                <a:srgbClr val="FF0000"/>
              </a:solidFill>
            </a:endParaRPr>
          </a:p>
        </p:txBody>
      </p:sp>
      <p:pic>
        <p:nvPicPr>
          <p:cNvPr id="62467" name="Picture 5"/>
          <p:cNvPicPr>
            <a:picLocks noChangeAspect="1" noChangeArrowheads="1"/>
          </p:cNvPicPr>
          <p:nvPr/>
        </p:nvPicPr>
        <p:blipFill>
          <a:blip r:embed="rId5"/>
          <a:srcRect/>
          <a:stretch>
            <a:fillRect/>
          </a:stretch>
        </p:blipFill>
        <p:spPr bwMode="auto">
          <a:xfrm>
            <a:off x="107950" y="115888"/>
            <a:ext cx="1182688" cy="1423987"/>
          </a:xfrm>
          <a:prstGeom prst="rect">
            <a:avLst/>
          </a:prstGeom>
          <a:noFill/>
          <a:ln w="9525">
            <a:noFill/>
            <a:miter lim="800000"/>
            <a:headEnd/>
            <a:tailEnd/>
          </a:ln>
        </p:spPr>
      </p:pic>
      <p:sp>
        <p:nvSpPr>
          <p:cNvPr id="3" name="2 CuadroTexto"/>
          <p:cNvSpPr txBox="1"/>
          <p:nvPr/>
        </p:nvSpPr>
        <p:spPr>
          <a:xfrm>
            <a:off x="107950" y="1628775"/>
            <a:ext cx="5729288" cy="646113"/>
          </a:xfrm>
          <a:prstGeom prst="rect">
            <a:avLst/>
          </a:prstGeom>
          <a:noFill/>
        </p:spPr>
        <p:txBody>
          <a:bodyPr>
            <a:spAutoFit/>
          </a:bodyPr>
          <a:lstStyle/>
          <a:p>
            <a:pPr fontAlgn="auto">
              <a:spcBef>
                <a:spcPts val="0"/>
              </a:spcBef>
              <a:spcAft>
                <a:spcPts val="0"/>
              </a:spcAft>
              <a:defRPr/>
            </a:pPr>
            <a:r>
              <a:rPr lang="es-VE" b="1" dirty="0">
                <a:solidFill>
                  <a:srgbClr val="0070C0"/>
                </a:solidFill>
                <a:effectLst>
                  <a:outerShdw blurRad="38100" dist="38100" dir="2700000" algn="tl">
                    <a:srgbClr val="000000">
                      <a:alpha val="43137"/>
                    </a:srgbClr>
                  </a:outerShdw>
                </a:effectLst>
                <a:latin typeface="+mn-lt"/>
                <a:cs typeface="+mn-cs"/>
              </a:rPr>
              <a:t>Gráfica N° 6</a:t>
            </a:r>
          </a:p>
          <a:p>
            <a:pPr fontAlgn="auto">
              <a:spcBef>
                <a:spcPts val="0"/>
              </a:spcBef>
              <a:spcAft>
                <a:spcPts val="0"/>
              </a:spcAft>
              <a:defRPr/>
            </a:pPr>
            <a:r>
              <a:rPr lang="es-VE" b="1" dirty="0">
                <a:effectLst>
                  <a:outerShdw blurRad="38100" dist="38100" dir="2700000" algn="tl">
                    <a:srgbClr val="000000">
                      <a:alpha val="43137"/>
                    </a:srgbClr>
                  </a:outerShdw>
                </a:effectLst>
                <a:latin typeface="+mn-lt"/>
                <a:cs typeface="+mn-cs"/>
              </a:rPr>
              <a:t>Distribución Por Sexo y Grandes Grupos de edad</a:t>
            </a:r>
          </a:p>
        </p:txBody>
      </p:sp>
      <p:pic>
        <p:nvPicPr>
          <p:cNvPr id="10" name="9 Imagen" descr="hombres.png"/>
          <p:cNvPicPr>
            <a:picLocks noChangeAspect="1"/>
          </p:cNvPicPr>
          <p:nvPr/>
        </p:nvPicPr>
        <p:blipFill>
          <a:blip r:embed="rId6" cstate="print">
            <a:duotone>
              <a:prstClr val="black"/>
              <a:schemeClr val="accent1">
                <a:tint val="45000"/>
                <a:satMod val="400000"/>
              </a:schemeClr>
            </a:duotone>
            <a:lum bright="-100000"/>
          </a:blip>
          <a:stretch>
            <a:fillRect/>
          </a:stretch>
        </p:blipFill>
        <p:spPr>
          <a:xfrm>
            <a:off x="4097440" y="3585246"/>
            <a:ext cx="398336" cy="796671"/>
          </a:xfrm>
          <a:prstGeom prst="rect">
            <a:avLst/>
          </a:prstGeom>
          <a:noFill/>
        </p:spPr>
      </p:pic>
      <p:pic>
        <p:nvPicPr>
          <p:cNvPr id="11" name="48 Imagen" descr="mujeres.png"/>
          <p:cNvPicPr>
            <a:picLocks noChangeAspect="1"/>
          </p:cNvPicPr>
          <p:nvPr/>
        </p:nvPicPr>
        <p:blipFill>
          <a:blip r:embed="rId7" cstate="print">
            <a:duotone>
              <a:prstClr val="black"/>
              <a:schemeClr val="accent2">
                <a:tint val="45000"/>
                <a:satMod val="400000"/>
              </a:schemeClr>
            </a:duotone>
            <a:lum bright="-100000"/>
          </a:blip>
          <a:stretch>
            <a:fillRect/>
          </a:stretch>
        </p:blipFill>
        <p:spPr>
          <a:xfrm>
            <a:off x="3447300" y="3616116"/>
            <a:ext cx="425446" cy="765801"/>
          </a:xfrm>
          <a:prstGeom prst="rect">
            <a:avLst/>
          </a:prstGeom>
          <a:noFill/>
        </p:spPr>
      </p:pic>
      <p:sp>
        <p:nvSpPr>
          <p:cNvPr id="6" name="5 CuadroTexto"/>
          <p:cNvSpPr txBox="1"/>
          <p:nvPr/>
        </p:nvSpPr>
        <p:spPr>
          <a:xfrm>
            <a:off x="8316913" y="2852738"/>
            <a:ext cx="863600" cy="369887"/>
          </a:xfrm>
          <a:prstGeom prst="rect">
            <a:avLst/>
          </a:prstGeom>
          <a:solidFill>
            <a:schemeClr val="accent5">
              <a:lumMod val="60000"/>
              <a:lumOff val="40000"/>
            </a:schemeClr>
          </a:solidFill>
        </p:spPr>
        <p:txBody>
          <a:bodyPr>
            <a:spAutoFit/>
          </a:bodyPr>
          <a:lstStyle/>
          <a:p>
            <a:pPr fontAlgn="auto">
              <a:spcBef>
                <a:spcPts val="0"/>
              </a:spcBef>
              <a:spcAft>
                <a:spcPts val="0"/>
              </a:spcAft>
              <a:defRPr/>
            </a:pPr>
            <a:r>
              <a:rPr lang="es-VE" b="1" dirty="0">
                <a:solidFill>
                  <a:srgbClr val="C00000"/>
                </a:solidFill>
                <a:latin typeface="+mn-lt"/>
                <a:cs typeface="+mn-cs"/>
              </a:rPr>
              <a:t>(3,1 %)</a:t>
            </a:r>
          </a:p>
        </p:txBody>
      </p:sp>
      <p:sp>
        <p:nvSpPr>
          <p:cNvPr id="19" name="18 CuadroTexto"/>
          <p:cNvSpPr txBox="1"/>
          <p:nvPr/>
        </p:nvSpPr>
        <p:spPr>
          <a:xfrm>
            <a:off x="8172450" y="3924300"/>
            <a:ext cx="1008063" cy="368300"/>
          </a:xfrm>
          <a:prstGeom prst="rect">
            <a:avLst/>
          </a:prstGeom>
          <a:solidFill>
            <a:schemeClr val="accent5">
              <a:lumMod val="60000"/>
              <a:lumOff val="40000"/>
            </a:schemeClr>
          </a:solidFill>
        </p:spPr>
        <p:txBody>
          <a:bodyPr>
            <a:spAutoFit/>
          </a:bodyPr>
          <a:lstStyle/>
          <a:p>
            <a:pPr fontAlgn="auto">
              <a:spcBef>
                <a:spcPts val="0"/>
              </a:spcBef>
              <a:spcAft>
                <a:spcPts val="0"/>
              </a:spcAft>
              <a:defRPr/>
            </a:pPr>
            <a:r>
              <a:rPr lang="es-VE" b="1" dirty="0">
                <a:solidFill>
                  <a:srgbClr val="C00000"/>
                </a:solidFill>
                <a:latin typeface="+mn-lt"/>
                <a:cs typeface="+mn-cs"/>
              </a:rPr>
              <a:t>(60,8 %)</a:t>
            </a:r>
          </a:p>
        </p:txBody>
      </p:sp>
      <p:sp>
        <p:nvSpPr>
          <p:cNvPr id="20" name="19 CuadroTexto"/>
          <p:cNvSpPr txBox="1"/>
          <p:nvPr/>
        </p:nvSpPr>
        <p:spPr>
          <a:xfrm>
            <a:off x="8172450" y="4932363"/>
            <a:ext cx="1008063" cy="368300"/>
          </a:xfrm>
          <a:prstGeom prst="rect">
            <a:avLst/>
          </a:prstGeom>
          <a:solidFill>
            <a:schemeClr val="accent5">
              <a:lumMod val="60000"/>
              <a:lumOff val="40000"/>
            </a:schemeClr>
          </a:solidFill>
        </p:spPr>
        <p:txBody>
          <a:bodyPr>
            <a:spAutoFit/>
          </a:bodyPr>
          <a:lstStyle/>
          <a:p>
            <a:pPr fontAlgn="auto">
              <a:spcBef>
                <a:spcPts val="0"/>
              </a:spcBef>
              <a:spcAft>
                <a:spcPts val="0"/>
              </a:spcAft>
              <a:defRPr/>
            </a:pPr>
            <a:r>
              <a:rPr lang="es-VE" b="1" dirty="0">
                <a:solidFill>
                  <a:srgbClr val="C00000"/>
                </a:solidFill>
                <a:latin typeface="+mn-lt"/>
                <a:cs typeface="+mn-cs"/>
              </a:rPr>
              <a:t>(26,5 %)</a:t>
            </a:r>
          </a:p>
        </p:txBody>
      </p:sp>
      <p:sp>
        <p:nvSpPr>
          <p:cNvPr id="21" name="20 CuadroTexto"/>
          <p:cNvSpPr txBox="1"/>
          <p:nvPr/>
        </p:nvSpPr>
        <p:spPr>
          <a:xfrm>
            <a:off x="8172450" y="6011863"/>
            <a:ext cx="1008063" cy="369887"/>
          </a:xfrm>
          <a:prstGeom prst="rect">
            <a:avLst/>
          </a:prstGeom>
          <a:solidFill>
            <a:schemeClr val="accent5">
              <a:lumMod val="60000"/>
              <a:lumOff val="40000"/>
            </a:schemeClr>
          </a:solidFill>
        </p:spPr>
        <p:txBody>
          <a:bodyPr>
            <a:spAutoFit/>
          </a:bodyPr>
          <a:lstStyle/>
          <a:p>
            <a:pPr fontAlgn="auto">
              <a:spcBef>
                <a:spcPts val="0"/>
              </a:spcBef>
              <a:spcAft>
                <a:spcPts val="0"/>
              </a:spcAft>
              <a:defRPr/>
            </a:pPr>
            <a:r>
              <a:rPr lang="es-VE" b="1" dirty="0">
                <a:solidFill>
                  <a:srgbClr val="C00000"/>
                </a:solidFill>
                <a:latin typeface="+mn-lt"/>
                <a:cs typeface="+mn-cs"/>
              </a:rPr>
              <a:t> (9,7 %)</a:t>
            </a:r>
          </a:p>
        </p:txBody>
      </p:sp>
      <p:sp>
        <p:nvSpPr>
          <p:cNvPr id="62475" name="21 CuadroTexto"/>
          <p:cNvSpPr txBox="1">
            <a:spLocks noChangeArrowheads="1"/>
          </p:cNvSpPr>
          <p:nvPr/>
        </p:nvSpPr>
        <p:spPr bwMode="auto">
          <a:xfrm>
            <a:off x="2935288" y="4298950"/>
            <a:ext cx="1023937" cy="338138"/>
          </a:xfrm>
          <a:prstGeom prst="rect">
            <a:avLst/>
          </a:prstGeom>
          <a:solidFill>
            <a:schemeClr val="bg1"/>
          </a:solidFill>
          <a:ln w="9525">
            <a:noFill/>
            <a:miter lim="800000"/>
            <a:headEnd/>
            <a:tailEnd/>
          </a:ln>
        </p:spPr>
        <p:txBody>
          <a:bodyPr>
            <a:spAutoFit/>
          </a:bodyPr>
          <a:lstStyle/>
          <a:p>
            <a:pPr algn="ctr"/>
            <a:r>
              <a:rPr lang="es-VE" sz="1600" b="1">
                <a:latin typeface="Calibri" pitchFamily="34" charset="0"/>
              </a:rPr>
              <a:t>(50,3 %)</a:t>
            </a:r>
          </a:p>
        </p:txBody>
      </p:sp>
      <p:sp>
        <p:nvSpPr>
          <p:cNvPr id="62476" name="22 CuadroTexto"/>
          <p:cNvSpPr txBox="1">
            <a:spLocks noChangeArrowheads="1"/>
          </p:cNvSpPr>
          <p:nvPr/>
        </p:nvSpPr>
        <p:spPr bwMode="auto">
          <a:xfrm>
            <a:off x="4041775" y="4298950"/>
            <a:ext cx="1025525" cy="338138"/>
          </a:xfrm>
          <a:prstGeom prst="rect">
            <a:avLst/>
          </a:prstGeom>
          <a:solidFill>
            <a:schemeClr val="bg1"/>
          </a:solidFill>
          <a:ln w="9525">
            <a:noFill/>
            <a:miter lim="800000"/>
            <a:headEnd/>
            <a:tailEnd/>
          </a:ln>
        </p:spPr>
        <p:txBody>
          <a:bodyPr>
            <a:spAutoFit/>
          </a:bodyPr>
          <a:lstStyle/>
          <a:p>
            <a:pPr algn="ctr"/>
            <a:r>
              <a:rPr lang="es-VE" sz="1600" b="1">
                <a:solidFill>
                  <a:srgbClr val="C00000"/>
                </a:solidFill>
                <a:latin typeface="Calibri" pitchFamily="34" charset="0"/>
              </a:rPr>
              <a:t>(49,7 %)</a:t>
            </a:r>
          </a:p>
        </p:txBody>
      </p:sp>
      <p:sp>
        <p:nvSpPr>
          <p:cNvPr id="62477" name="23 CuadroTexto"/>
          <p:cNvSpPr txBox="1">
            <a:spLocks noChangeArrowheads="1"/>
          </p:cNvSpPr>
          <p:nvPr/>
        </p:nvSpPr>
        <p:spPr bwMode="auto">
          <a:xfrm>
            <a:off x="7297738" y="2482850"/>
            <a:ext cx="863600" cy="369888"/>
          </a:xfrm>
          <a:prstGeom prst="rect">
            <a:avLst/>
          </a:prstGeom>
          <a:solidFill>
            <a:schemeClr val="bg1"/>
          </a:solidFill>
          <a:ln w="9525">
            <a:noFill/>
            <a:miter lim="800000"/>
            <a:headEnd/>
            <a:tailEnd/>
          </a:ln>
        </p:spPr>
        <p:txBody>
          <a:bodyPr>
            <a:spAutoFit/>
          </a:bodyPr>
          <a:lstStyle/>
          <a:p>
            <a:pPr algn="ctr"/>
            <a:r>
              <a:rPr lang="es-VE" b="1">
                <a:latin typeface="Calibri" pitchFamily="34" charset="0"/>
              </a:rPr>
              <a:t>EDAD</a:t>
            </a:r>
          </a:p>
        </p:txBody>
      </p:sp>
      <p:sp>
        <p:nvSpPr>
          <p:cNvPr id="62478" name="24 Rectángulo"/>
          <p:cNvSpPr>
            <a:spLocks noChangeArrowheads="1"/>
          </p:cNvSpPr>
          <p:nvPr/>
        </p:nvSpPr>
        <p:spPr bwMode="auto">
          <a:xfrm>
            <a:off x="107950" y="5427663"/>
            <a:ext cx="2698750" cy="1200150"/>
          </a:xfrm>
          <a:prstGeom prst="rect">
            <a:avLst/>
          </a:prstGeom>
          <a:noFill/>
          <a:ln w="9525">
            <a:noFill/>
            <a:miter lim="800000"/>
            <a:headEnd/>
            <a:tailEnd/>
          </a:ln>
        </p:spPr>
        <p:txBody>
          <a:bodyPr>
            <a:spAutoFit/>
          </a:bodyPr>
          <a:lstStyle/>
          <a:p>
            <a:pPr algn="just"/>
            <a:r>
              <a:rPr lang="es-ES">
                <a:latin typeface="Calibri" pitchFamily="34" charset="0"/>
              </a:rPr>
              <a:t>El Censo 2011 reveló que la población menor de 15 años es de  27,02%, en el DSC es de 35,2%</a:t>
            </a:r>
            <a:endParaRPr lang="es-VE">
              <a:latin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813" y="147638"/>
            <a:ext cx="7772400" cy="1362075"/>
          </a:xfrm>
        </p:spPr>
        <p:txBody>
          <a:bodyPr rtlCol="0">
            <a:noAutofit/>
          </a:bodyPr>
          <a:lstStyle/>
          <a:p>
            <a:pPr fontAlgn="auto">
              <a:spcAft>
                <a:spcPts val="0"/>
              </a:spcAft>
              <a:defRPr/>
            </a:pPr>
            <a:r>
              <a:rPr lang="es-VE" sz="2800" dirty="0" smtClean="0"/>
              <a:t>DIAGNOSTICO SOCIAL </a:t>
            </a:r>
            <a:br>
              <a:rPr lang="es-VE" sz="2800" dirty="0" smtClean="0"/>
            </a:br>
            <a:r>
              <a:rPr lang="es-VE" sz="2800" dirty="0" smtClean="0"/>
              <a:t>DE COMUNIDADES</a:t>
            </a:r>
            <a:br>
              <a:rPr lang="es-VE" sz="2800" dirty="0" smtClean="0"/>
            </a:br>
            <a:r>
              <a:rPr lang="es-VE" sz="2800" dirty="0" smtClean="0">
                <a:solidFill>
                  <a:srgbClr val="FF0000"/>
                </a:solidFill>
              </a:rPr>
              <a:t>Primeros resultados</a:t>
            </a:r>
            <a:endParaRPr lang="es-VE" sz="2800" dirty="0">
              <a:solidFill>
                <a:srgbClr val="FF0000"/>
              </a:solidFill>
            </a:endParaRPr>
          </a:p>
        </p:txBody>
      </p:sp>
      <p:pic>
        <p:nvPicPr>
          <p:cNvPr id="63490" name="Picture 5"/>
          <p:cNvPicPr>
            <a:picLocks noChangeAspect="1" noChangeArrowheads="1"/>
          </p:cNvPicPr>
          <p:nvPr/>
        </p:nvPicPr>
        <p:blipFill>
          <a:blip r:embed="rId3"/>
          <a:srcRect/>
          <a:stretch>
            <a:fillRect/>
          </a:stretch>
        </p:blipFill>
        <p:spPr bwMode="auto">
          <a:xfrm>
            <a:off x="107950" y="115888"/>
            <a:ext cx="1182688" cy="1423987"/>
          </a:xfrm>
          <a:prstGeom prst="rect">
            <a:avLst/>
          </a:prstGeom>
          <a:noFill/>
          <a:ln w="9525">
            <a:noFill/>
            <a:miter lim="800000"/>
            <a:headEnd/>
            <a:tailEnd/>
          </a:ln>
        </p:spPr>
      </p:pic>
      <p:sp>
        <p:nvSpPr>
          <p:cNvPr id="3" name="2 CuadroTexto"/>
          <p:cNvSpPr txBox="1"/>
          <p:nvPr/>
        </p:nvSpPr>
        <p:spPr>
          <a:xfrm>
            <a:off x="107950" y="1628775"/>
            <a:ext cx="5729288" cy="646113"/>
          </a:xfrm>
          <a:prstGeom prst="rect">
            <a:avLst/>
          </a:prstGeom>
          <a:noFill/>
        </p:spPr>
        <p:txBody>
          <a:bodyPr>
            <a:spAutoFit/>
          </a:bodyPr>
          <a:lstStyle/>
          <a:p>
            <a:pPr fontAlgn="auto">
              <a:spcBef>
                <a:spcPts val="0"/>
              </a:spcBef>
              <a:spcAft>
                <a:spcPts val="0"/>
              </a:spcAft>
              <a:defRPr/>
            </a:pPr>
            <a:r>
              <a:rPr lang="es-VE" b="1" dirty="0">
                <a:solidFill>
                  <a:srgbClr val="0070C0"/>
                </a:solidFill>
                <a:effectLst>
                  <a:outerShdw blurRad="38100" dist="38100" dir="2700000" algn="tl">
                    <a:srgbClr val="000000">
                      <a:alpha val="43137"/>
                    </a:srgbClr>
                  </a:outerShdw>
                </a:effectLst>
                <a:latin typeface="+mn-lt"/>
                <a:cs typeface="+mn-cs"/>
              </a:rPr>
              <a:t>Gráfica N° 7</a:t>
            </a:r>
          </a:p>
          <a:p>
            <a:pPr fontAlgn="auto">
              <a:spcBef>
                <a:spcPts val="0"/>
              </a:spcBef>
              <a:spcAft>
                <a:spcPts val="0"/>
              </a:spcAft>
              <a:defRPr/>
            </a:pPr>
            <a:r>
              <a:rPr lang="es-VE" b="1" dirty="0">
                <a:effectLst>
                  <a:outerShdw blurRad="38100" dist="38100" dir="2700000" algn="tl">
                    <a:srgbClr val="000000">
                      <a:alpha val="43137"/>
                    </a:srgbClr>
                  </a:outerShdw>
                </a:effectLst>
                <a:latin typeface="+mn-lt"/>
                <a:cs typeface="+mn-cs"/>
              </a:rPr>
              <a:t>Tasa de Analfabetismo (%) por Grupo de Edad</a:t>
            </a:r>
          </a:p>
        </p:txBody>
      </p:sp>
      <p:graphicFrame>
        <p:nvGraphicFramePr>
          <p:cNvPr id="63492" name="1 Gráfico"/>
          <p:cNvGraphicFramePr>
            <a:graphicFrameLocks/>
          </p:cNvGraphicFramePr>
          <p:nvPr/>
        </p:nvGraphicFramePr>
        <p:xfrm>
          <a:off x="698500" y="2057400"/>
          <a:ext cx="8121650" cy="4467225"/>
        </p:xfrm>
        <a:graphic>
          <a:graphicData uri="http://schemas.openxmlformats.org/presentationml/2006/ole">
            <mc:AlternateContent xmlns:mc="http://schemas.openxmlformats.org/markup-compatibility/2006">
              <mc:Choice xmlns:v="urn:schemas-microsoft-com:vml" Requires="v">
                <p:oleObj spid="_x0000_s63493" r:id="rId4" imgW="8120576" imgH="4462659" progId="Excel.Chart.8">
                  <p:embed/>
                </p:oleObj>
              </mc:Choice>
              <mc:Fallback>
                <p:oleObj r:id="rId4" imgW="8120576" imgH="4462659" progId="Excel.Chart.8">
                  <p:embed/>
                  <p:pic>
                    <p:nvPicPr>
                      <p:cNvPr id="0" name="1 Gráfico"/>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500" y="2057400"/>
                        <a:ext cx="8121650" cy="446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6 Llamada de flecha hacia abajo"/>
          <p:cNvSpPr/>
          <p:nvPr/>
        </p:nvSpPr>
        <p:spPr>
          <a:xfrm>
            <a:off x="7019925" y="2133600"/>
            <a:ext cx="1512888" cy="2447925"/>
          </a:xfrm>
          <a:prstGeom prst="downArrowCallout">
            <a:avLst>
              <a:gd name="adj1" fmla="val 25000"/>
              <a:gd name="adj2" fmla="val 9424"/>
              <a:gd name="adj3" fmla="val 25000"/>
              <a:gd name="adj4" fmla="val 64977"/>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VE" b="1" dirty="0">
                <a:solidFill>
                  <a:schemeClr val="tx1"/>
                </a:solidFill>
              </a:rPr>
              <a:t>53.292</a:t>
            </a:r>
          </a:p>
          <a:p>
            <a:pPr algn="ctr" fontAlgn="auto">
              <a:spcBef>
                <a:spcPts val="0"/>
              </a:spcBef>
              <a:spcAft>
                <a:spcPts val="0"/>
              </a:spcAft>
              <a:defRPr/>
            </a:pPr>
            <a:r>
              <a:rPr lang="es-VE" b="1" dirty="0">
                <a:solidFill>
                  <a:schemeClr val="tx1"/>
                </a:solidFill>
              </a:rPr>
              <a:t>analfabetas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1 Gráfico"/>
          <p:cNvGraphicFramePr>
            <a:graphicFrameLocks/>
          </p:cNvGraphicFramePr>
          <p:nvPr/>
        </p:nvGraphicFramePr>
        <p:xfrm>
          <a:off x="539552" y="2279679"/>
          <a:ext cx="8136904" cy="3961062"/>
        </p:xfrm>
        <a:graphic>
          <a:graphicData uri="http://schemas.openxmlformats.org/drawingml/2006/chart">
            <c:chart xmlns:c="http://schemas.openxmlformats.org/drawingml/2006/chart" xmlns:r="http://schemas.openxmlformats.org/officeDocument/2006/relationships" r:id="rId2"/>
          </a:graphicData>
        </a:graphic>
      </p:graphicFrame>
      <p:sp>
        <p:nvSpPr>
          <p:cNvPr id="2" name="1 Título"/>
          <p:cNvSpPr>
            <a:spLocks noGrp="1"/>
          </p:cNvSpPr>
          <p:nvPr>
            <p:ph type="title"/>
          </p:nvPr>
        </p:nvSpPr>
        <p:spPr>
          <a:xfrm>
            <a:off x="1547813" y="147638"/>
            <a:ext cx="7772400" cy="1362075"/>
          </a:xfrm>
        </p:spPr>
        <p:txBody>
          <a:bodyPr rtlCol="0">
            <a:noAutofit/>
          </a:bodyPr>
          <a:lstStyle/>
          <a:p>
            <a:pPr fontAlgn="auto">
              <a:spcAft>
                <a:spcPts val="0"/>
              </a:spcAft>
              <a:defRPr/>
            </a:pPr>
            <a:r>
              <a:rPr lang="es-VE" sz="2800" dirty="0" smtClean="0"/>
              <a:t>DIAGNOSTICO SOCIAL </a:t>
            </a:r>
            <a:br>
              <a:rPr lang="es-VE" sz="2800" dirty="0" smtClean="0"/>
            </a:br>
            <a:r>
              <a:rPr lang="es-VE" sz="2800" dirty="0" smtClean="0"/>
              <a:t>DE COMUNIDADES</a:t>
            </a:r>
            <a:br>
              <a:rPr lang="es-VE" sz="2800" dirty="0" smtClean="0"/>
            </a:br>
            <a:r>
              <a:rPr lang="es-VE" sz="2800" dirty="0" smtClean="0">
                <a:solidFill>
                  <a:srgbClr val="FF0000"/>
                </a:solidFill>
              </a:rPr>
              <a:t>Primeros resultados</a:t>
            </a:r>
            <a:endParaRPr lang="es-VE" sz="2800" dirty="0">
              <a:solidFill>
                <a:srgbClr val="FF0000"/>
              </a:solidFill>
            </a:endParaRPr>
          </a:p>
        </p:txBody>
      </p:sp>
      <p:pic>
        <p:nvPicPr>
          <p:cNvPr id="64515" name="Picture 5"/>
          <p:cNvPicPr>
            <a:picLocks noChangeAspect="1" noChangeArrowheads="1"/>
          </p:cNvPicPr>
          <p:nvPr/>
        </p:nvPicPr>
        <p:blipFill>
          <a:blip r:embed="rId3"/>
          <a:srcRect/>
          <a:stretch>
            <a:fillRect/>
          </a:stretch>
        </p:blipFill>
        <p:spPr bwMode="auto">
          <a:xfrm>
            <a:off x="107950" y="115888"/>
            <a:ext cx="1182688" cy="1423987"/>
          </a:xfrm>
          <a:prstGeom prst="rect">
            <a:avLst/>
          </a:prstGeom>
          <a:noFill/>
          <a:ln w="9525">
            <a:noFill/>
            <a:miter lim="800000"/>
            <a:headEnd/>
            <a:tailEnd/>
          </a:ln>
        </p:spPr>
      </p:pic>
      <p:sp>
        <p:nvSpPr>
          <p:cNvPr id="3" name="2 CuadroTexto"/>
          <p:cNvSpPr txBox="1"/>
          <p:nvPr/>
        </p:nvSpPr>
        <p:spPr>
          <a:xfrm>
            <a:off x="107950" y="1628775"/>
            <a:ext cx="5729288" cy="646113"/>
          </a:xfrm>
          <a:prstGeom prst="rect">
            <a:avLst/>
          </a:prstGeom>
          <a:noFill/>
        </p:spPr>
        <p:txBody>
          <a:bodyPr>
            <a:spAutoFit/>
          </a:bodyPr>
          <a:lstStyle/>
          <a:p>
            <a:pPr fontAlgn="auto">
              <a:spcBef>
                <a:spcPts val="0"/>
              </a:spcBef>
              <a:spcAft>
                <a:spcPts val="0"/>
              </a:spcAft>
              <a:defRPr/>
            </a:pPr>
            <a:r>
              <a:rPr lang="es-VE" b="1" dirty="0">
                <a:solidFill>
                  <a:srgbClr val="0070C0"/>
                </a:solidFill>
                <a:effectLst>
                  <a:outerShdw blurRad="38100" dist="38100" dir="2700000" algn="tl">
                    <a:srgbClr val="000000">
                      <a:alpha val="43137"/>
                    </a:srgbClr>
                  </a:outerShdw>
                </a:effectLst>
                <a:latin typeface="+mn-lt"/>
                <a:cs typeface="+mn-cs"/>
              </a:rPr>
              <a:t>Gráfica N° 8</a:t>
            </a:r>
          </a:p>
          <a:p>
            <a:pPr fontAlgn="auto">
              <a:spcBef>
                <a:spcPts val="0"/>
              </a:spcBef>
              <a:spcAft>
                <a:spcPts val="0"/>
              </a:spcAft>
              <a:defRPr/>
            </a:pPr>
            <a:r>
              <a:rPr lang="es-VE" b="1" dirty="0">
                <a:effectLst>
                  <a:outerShdw blurRad="38100" dist="38100" dir="2700000" algn="tl">
                    <a:srgbClr val="000000">
                      <a:alpha val="43137"/>
                    </a:srgbClr>
                  </a:outerShdw>
                </a:effectLst>
                <a:latin typeface="+mn-lt"/>
                <a:cs typeface="+mn-cs"/>
              </a:rPr>
              <a:t>Tasa de Inasistencia Escolar (%) por Grupo de Edad</a:t>
            </a:r>
          </a:p>
        </p:txBody>
      </p:sp>
      <p:sp>
        <p:nvSpPr>
          <p:cNvPr id="7" name="6 Llamada de flecha hacia abajo"/>
          <p:cNvSpPr/>
          <p:nvPr/>
        </p:nvSpPr>
        <p:spPr>
          <a:xfrm>
            <a:off x="2124075" y="3141663"/>
            <a:ext cx="2879725" cy="1943100"/>
          </a:xfrm>
          <a:prstGeom prst="downArrowCallout">
            <a:avLst>
              <a:gd name="adj1" fmla="val 25000"/>
              <a:gd name="adj2" fmla="val 7019"/>
              <a:gd name="adj3" fmla="val 25000"/>
              <a:gd name="adj4" fmla="val 64977"/>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VE" b="1" dirty="0">
                <a:solidFill>
                  <a:schemeClr val="tx1"/>
                </a:solidFill>
              </a:rPr>
              <a:t>70 mil personas entre los     3 y 17 años de edad no asisten a un centro educativo</a:t>
            </a:r>
          </a:p>
        </p:txBody>
      </p:sp>
      <p:sp>
        <p:nvSpPr>
          <p:cNvPr id="64518" name="1 CuadroTexto"/>
          <p:cNvSpPr txBox="1">
            <a:spLocks noChangeArrowheads="1"/>
          </p:cNvSpPr>
          <p:nvPr/>
        </p:nvSpPr>
        <p:spPr bwMode="auto">
          <a:xfrm>
            <a:off x="2886075" y="6237288"/>
            <a:ext cx="2951163" cy="404812"/>
          </a:xfrm>
          <a:prstGeom prst="rect">
            <a:avLst/>
          </a:prstGeom>
          <a:noFill/>
          <a:ln w="9525">
            <a:noFill/>
            <a:miter lim="800000"/>
            <a:headEnd/>
            <a:tailEnd/>
          </a:ln>
        </p:spPr>
        <p:txBody>
          <a:bodyPr/>
          <a:lstStyle/>
          <a:p>
            <a:pPr algn="ctr"/>
            <a:r>
              <a:rPr lang="es-VE" b="1">
                <a:latin typeface="Calibri" pitchFamily="34" charset="0"/>
              </a:rPr>
              <a:t>Grupos de Edad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813" y="147638"/>
            <a:ext cx="7772400" cy="1362075"/>
          </a:xfrm>
        </p:spPr>
        <p:txBody>
          <a:bodyPr rtlCol="0">
            <a:noAutofit/>
          </a:bodyPr>
          <a:lstStyle/>
          <a:p>
            <a:pPr fontAlgn="auto">
              <a:spcAft>
                <a:spcPts val="0"/>
              </a:spcAft>
              <a:defRPr/>
            </a:pPr>
            <a:r>
              <a:rPr lang="es-VE" sz="2800" dirty="0" smtClean="0"/>
              <a:t>DIAGNOSTICO SOCIAL </a:t>
            </a:r>
            <a:br>
              <a:rPr lang="es-VE" sz="2800" dirty="0" smtClean="0"/>
            </a:br>
            <a:r>
              <a:rPr lang="es-VE" sz="2800" dirty="0" smtClean="0"/>
              <a:t>DE COMUNIDADES</a:t>
            </a:r>
            <a:br>
              <a:rPr lang="es-VE" sz="2800" dirty="0" smtClean="0"/>
            </a:br>
            <a:r>
              <a:rPr lang="es-VE" sz="2800" dirty="0" smtClean="0">
                <a:solidFill>
                  <a:srgbClr val="FF0000"/>
                </a:solidFill>
              </a:rPr>
              <a:t>Primeros resultados</a:t>
            </a:r>
            <a:endParaRPr lang="es-VE" sz="2800" dirty="0">
              <a:solidFill>
                <a:srgbClr val="FF0000"/>
              </a:solidFill>
            </a:endParaRPr>
          </a:p>
        </p:txBody>
      </p:sp>
      <p:pic>
        <p:nvPicPr>
          <p:cNvPr id="65538" name="Picture 5"/>
          <p:cNvPicPr>
            <a:picLocks noChangeAspect="1" noChangeArrowheads="1"/>
          </p:cNvPicPr>
          <p:nvPr/>
        </p:nvPicPr>
        <p:blipFill>
          <a:blip r:embed="rId3"/>
          <a:srcRect/>
          <a:stretch>
            <a:fillRect/>
          </a:stretch>
        </p:blipFill>
        <p:spPr bwMode="auto">
          <a:xfrm>
            <a:off x="107950" y="115888"/>
            <a:ext cx="1182688" cy="1423987"/>
          </a:xfrm>
          <a:prstGeom prst="rect">
            <a:avLst/>
          </a:prstGeom>
          <a:noFill/>
          <a:ln w="9525">
            <a:noFill/>
            <a:miter lim="800000"/>
            <a:headEnd/>
            <a:tailEnd/>
          </a:ln>
        </p:spPr>
      </p:pic>
      <p:sp>
        <p:nvSpPr>
          <p:cNvPr id="3" name="2 CuadroTexto"/>
          <p:cNvSpPr txBox="1"/>
          <p:nvPr/>
        </p:nvSpPr>
        <p:spPr>
          <a:xfrm>
            <a:off x="107950" y="1628775"/>
            <a:ext cx="5729288" cy="923925"/>
          </a:xfrm>
          <a:prstGeom prst="rect">
            <a:avLst/>
          </a:prstGeom>
          <a:noFill/>
        </p:spPr>
        <p:txBody>
          <a:bodyPr>
            <a:spAutoFit/>
          </a:bodyPr>
          <a:lstStyle/>
          <a:p>
            <a:pPr fontAlgn="auto">
              <a:spcBef>
                <a:spcPts val="0"/>
              </a:spcBef>
              <a:spcAft>
                <a:spcPts val="0"/>
              </a:spcAft>
              <a:defRPr/>
            </a:pPr>
            <a:r>
              <a:rPr lang="es-VE" b="1" dirty="0">
                <a:solidFill>
                  <a:srgbClr val="0070C0"/>
                </a:solidFill>
                <a:effectLst>
                  <a:outerShdw blurRad="38100" dist="38100" dir="2700000" algn="tl">
                    <a:srgbClr val="000000">
                      <a:alpha val="43137"/>
                    </a:srgbClr>
                  </a:outerShdw>
                </a:effectLst>
                <a:latin typeface="+mn-lt"/>
                <a:cs typeface="+mn-cs"/>
              </a:rPr>
              <a:t>Gráfica N° 9</a:t>
            </a:r>
          </a:p>
          <a:p>
            <a:pPr fontAlgn="auto">
              <a:spcBef>
                <a:spcPts val="0"/>
              </a:spcBef>
              <a:spcAft>
                <a:spcPts val="0"/>
              </a:spcAft>
              <a:defRPr/>
            </a:pPr>
            <a:r>
              <a:rPr lang="es-VE" b="1" dirty="0">
                <a:effectLst>
                  <a:outerShdw blurRad="38100" dist="38100" dir="2700000" algn="tl">
                    <a:srgbClr val="000000">
                      <a:alpha val="43137"/>
                    </a:srgbClr>
                  </a:outerShdw>
                </a:effectLst>
                <a:latin typeface="+mn-lt"/>
                <a:cs typeface="+mn-cs"/>
              </a:rPr>
              <a:t>Condición en la Fuerza de Trabajo, personas entre los 15 años y 60 años de edad</a:t>
            </a:r>
          </a:p>
        </p:txBody>
      </p:sp>
      <p:graphicFrame>
        <p:nvGraphicFramePr>
          <p:cNvPr id="65540" name="3 Gráfico"/>
          <p:cNvGraphicFramePr>
            <a:graphicFrameLocks/>
          </p:cNvGraphicFramePr>
          <p:nvPr/>
        </p:nvGraphicFramePr>
        <p:xfrm>
          <a:off x="698500" y="2205038"/>
          <a:ext cx="7761288" cy="4633912"/>
        </p:xfrm>
        <a:graphic>
          <a:graphicData uri="http://schemas.openxmlformats.org/presentationml/2006/ole">
            <mc:AlternateContent xmlns:mc="http://schemas.openxmlformats.org/markup-compatibility/2006">
              <mc:Choice xmlns:v="urn:schemas-microsoft-com:vml" Requires="v">
                <p:oleObj spid="_x0000_s65541" r:id="rId4" imgW="7760881" imgH="4633362" progId="Excel.Chart.8">
                  <p:embed/>
                </p:oleObj>
              </mc:Choice>
              <mc:Fallback>
                <p:oleObj r:id="rId4" imgW="7760881" imgH="4633362" progId="Excel.Chart.8">
                  <p:embed/>
                  <p:pic>
                    <p:nvPicPr>
                      <p:cNvPr id="0" name="3 Gráfico"/>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500" y="2205038"/>
                        <a:ext cx="7761288" cy="4633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813" y="147638"/>
            <a:ext cx="7772400" cy="1362075"/>
          </a:xfrm>
        </p:spPr>
        <p:txBody>
          <a:bodyPr rtlCol="0">
            <a:noAutofit/>
          </a:bodyPr>
          <a:lstStyle/>
          <a:p>
            <a:pPr fontAlgn="auto">
              <a:spcAft>
                <a:spcPts val="0"/>
              </a:spcAft>
              <a:defRPr/>
            </a:pPr>
            <a:r>
              <a:rPr lang="es-VE" sz="2800" dirty="0" smtClean="0"/>
              <a:t>DIAGNOSTICO SOCIAL </a:t>
            </a:r>
            <a:br>
              <a:rPr lang="es-VE" sz="2800" dirty="0" smtClean="0"/>
            </a:br>
            <a:r>
              <a:rPr lang="es-VE" sz="2800" dirty="0" smtClean="0"/>
              <a:t>DE COMUNIDADES</a:t>
            </a:r>
            <a:br>
              <a:rPr lang="es-VE" sz="2800" dirty="0" smtClean="0"/>
            </a:br>
            <a:r>
              <a:rPr lang="es-VE" sz="2800" dirty="0" smtClean="0">
                <a:solidFill>
                  <a:srgbClr val="FF0000"/>
                </a:solidFill>
              </a:rPr>
              <a:t>Primeros resultados</a:t>
            </a:r>
            <a:endParaRPr lang="es-VE" sz="2800" dirty="0">
              <a:solidFill>
                <a:srgbClr val="FF0000"/>
              </a:solidFill>
            </a:endParaRPr>
          </a:p>
        </p:txBody>
      </p:sp>
      <p:pic>
        <p:nvPicPr>
          <p:cNvPr id="66562" name="Picture 5"/>
          <p:cNvPicPr>
            <a:picLocks noChangeAspect="1" noChangeArrowheads="1"/>
          </p:cNvPicPr>
          <p:nvPr/>
        </p:nvPicPr>
        <p:blipFill>
          <a:blip r:embed="rId4"/>
          <a:srcRect/>
          <a:stretch>
            <a:fillRect/>
          </a:stretch>
        </p:blipFill>
        <p:spPr bwMode="auto">
          <a:xfrm>
            <a:off x="107950" y="115888"/>
            <a:ext cx="1182688" cy="1423987"/>
          </a:xfrm>
          <a:prstGeom prst="rect">
            <a:avLst/>
          </a:prstGeom>
          <a:noFill/>
          <a:ln w="9525">
            <a:noFill/>
            <a:miter lim="800000"/>
            <a:headEnd/>
            <a:tailEnd/>
          </a:ln>
        </p:spPr>
      </p:pic>
      <p:sp>
        <p:nvSpPr>
          <p:cNvPr id="3" name="2 CuadroTexto"/>
          <p:cNvSpPr txBox="1"/>
          <p:nvPr/>
        </p:nvSpPr>
        <p:spPr>
          <a:xfrm>
            <a:off x="107950" y="1628775"/>
            <a:ext cx="5729288" cy="646113"/>
          </a:xfrm>
          <a:prstGeom prst="rect">
            <a:avLst/>
          </a:prstGeom>
          <a:noFill/>
        </p:spPr>
        <p:txBody>
          <a:bodyPr>
            <a:spAutoFit/>
          </a:bodyPr>
          <a:lstStyle/>
          <a:p>
            <a:pPr fontAlgn="auto">
              <a:spcBef>
                <a:spcPts val="0"/>
              </a:spcBef>
              <a:spcAft>
                <a:spcPts val="0"/>
              </a:spcAft>
              <a:defRPr/>
            </a:pPr>
            <a:r>
              <a:rPr lang="es-VE" b="1" dirty="0">
                <a:solidFill>
                  <a:srgbClr val="0070C0"/>
                </a:solidFill>
                <a:effectLst>
                  <a:outerShdw blurRad="38100" dist="38100" dir="2700000" algn="tl">
                    <a:srgbClr val="000000">
                      <a:alpha val="43137"/>
                    </a:srgbClr>
                  </a:outerShdw>
                </a:effectLst>
                <a:latin typeface="+mn-lt"/>
                <a:cs typeface="+mn-cs"/>
              </a:rPr>
              <a:t>Gráfica N° 10</a:t>
            </a:r>
          </a:p>
          <a:p>
            <a:pPr fontAlgn="auto">
              <a:spcBef>
                <a:spcPts val="0"/>
              </a:spcBef>
              <a:spcAft>
                <a:spcPts val="0"/>
              </a:spcAft>
              <a:defRPr/>
            </a:pPr>
            <a:r>
              <a:rPr lang="es-VE" b="1" dirty="0">
                <a:effectLst>
                  <a:outerShdw blurRad="38100" dist="38100" dir="2700000" algn="tl">
                    <a:srgbClr val="000000">
                      <a:alpha val="43137"/>
                    </a:srgbClr>
                  </a:outerShdw>
                </a:effectLst>
                <a:latin typeface="+mn-lt"/>
                <a:cs typeface="+mn-cs"/>
              </a:rPr>
              <a:t>Mujeres Embarazadas por Grupo de Edad</a:t>
            </a:r>
          </a:p>
        </p:txBody>
      </p:sp>
      <p:graphicFrame>
        <p:nvGraphicFramePr>
          <p:cNvPr id="6" name="1 Gráfico"/>
          <p:cNvGraphicFramePr>
            <a:graphicFrameLocks/>
          </p:cNvGraphicFramePr>
          <p:nvPr/>
        </p:nvGraphicFramePr>
        <p:xfrm>
          <a:off x="467544" y="2492896"/>
          <a:ext cx="8208912" cy="41044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565" name="1 Gráfico"/>
          <p:cNvGraphicFramePr>
            <a:graphicFrameLocks/>
          </p:cNvGraphicFramePr>
          <p:nvPr/>
        </p:nvGraphicFramePr>
        <p:xfrm>
          <a:off x="323850" y="2236788"/>
          <a:ext cx="4572000" cy="2743200"/>
        </p:xfrm>
        <a:graphic>
          <a:graphicData uri="http://schemas.openxmlformats.org/presentationml/2006/ole">
            <mc:AlternateContent xmlns:mc="http://schemas.openxmlformats.org/markup-compatibility/2006">
              <mc:Choice xmlns:v="urn:schemas-microsoft-com:vml" Requires="v">
                <p:oleObj spid="_x0000_s66566" r:id="rId6" imgW="4572396" imgH="2743438" progId="Excel.Chart.8">
                  <p:embed/>
                </p:oleObj>
              </mc:Choice>
              <mc:Fallback>
                <p:oleObj r:id="rId6" imgW="4572396" imgH="2743438" progId="Excel.Chart.8">
                  <p:embed/>
                  <p:pic>
                    <p:nvPicPr>
                      <p:cNvPr id="0" name="1 Gráfico"/>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2236788"/>
                        <a:ext cx="4572000" cy="274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813" y="147638"/>
            <a:ext cx="7772400" cy="1362075"/>
          </a:xfrm>
        </p:spPr>
        <p:txBody>
          <a:bodyPr rtlCol="0">
            <a:noAutofit/>
          </a:bodyPr>
          <a:lstStyle/>
          <a:p>
            <a:pPr fontAlgn="auto">
              <a:spcAft>
                <a:spcPts val="0"/>
              </a:spcAft>
              <a:defRPr/>
            </a:pPr>
            <a:r>
              <a:rPr lang="es-VE" sz="2800" dirty="0" smtClean="0"/>
              <a:t>DIAGNOSTICO SOCIAL </a:t>
            </a:r>
            <a:br>
              <a:rPr lang="es-VE" sz="2800" dirty="0" smtClean="0"/>
            </a:br>
            <a:r>
              <a:rPr lang="es-VE" sz="2800" dirty="0" smtClean="0"/>
              <a:t>DE COMUNIDADES</a:t>
            </a:r>
            <a:br>
              <a:rPr lang="es-VE" sz="2800" dirty="0" smtClean="0"/>
            </a:br>
            <a:r>
              <a:rPr lang="es-VE" sz="2800" dirty="0" smtClean="0">
                <a:solidFill>
                  <a:srgbClr val="FF0000"/>
                </a:solidFill>
              </a:rPr>
              <a:t>Primeros resultados</a:t>
            </a:r>
            <a:endParaRPr lang="es-VE" sz="2800" dirty="0">
              <a:solidFill>
                <a:srgbClr val="FF0000"/>
              </a:solidFill>
            </a:endParaRPr>
          </a:p>
        </p:txBody>
      </p:sp>
      <p:pic>
        <p:nvPicPr>
          <p:cNvPr id="68610" name="Picture 5"/>
          <p:cNvPicPr>
            <a:picLocks noChangeAspect="1" noChangeArrowheads="1"/>
          </p:cNvPicPr>
          <p:nvPr/>
        </p:nvPicPr>
        <p:blipFill>
          <a:blip r:embed="rId3"/>
          <a:srcRect/>
          <a:stretch>
            <a:fillRect/>
          </a:stretch>
        </p:blipFill>
        <p:spPr bwMode="auto">
          <a:xfrm>
            <a:off x="107950" y="115888"/>
            <a:ext cx="1182688" cy="1423987"/>
          </a:xfrm>
          <a:prstGeom prst="rect">
            <a:avLst/>
          </a:prstGeom>
          <a:noFill/>
          <a:ln w="9525">
            <a:noFill/>
            <a:miter lim="800000"/>
            <a:headEnd/>
            <a:tailEnd/>
          </a:ln>
        </p:spPr>
      </p:pic>
      <p:sp>
        <p:nvSpPr>
          <p:cNvPr id="3" name="2 CuadroTexto"/>
          <p:cNvSpPr txBox="1"/>
          <p:nvPr/>
        </p:nvSpPr>
        <p:spPr>
          <a:xfrm>
            <a:off x="107950" y="1628775"/>
            <a:ext cx="5729288" cy="646113"/>
          </a:xfrm>
          <a:prstGeom prst="rect">
            <a:avLst/>
          </a:prstGeom>
          <a:noFill/>
        </p:spPr>
        <p:txBody>
          <a:bodyPr>
            <a:spAutoFit/>
          </a:bodyPr>
          <a:lstStyle/>
          <a:p>
            <a:pPr fontAlgn="auto">
              <a:spcBef>
                <a:spcPts val="0"/>
              </a:spcBef>
              <a:spcAft>
                <a:spcPts val="0"/>
              </a:spcAft>
              <a:defRPr/>
            </a:pPr>
            <a:r>
              <a:rPr lang="es-VE" b="1" dirty="0">
                <a:solidFill>
                  <a:srgbClr val="0070C0"/>
                </a:solidFill>
                <a:effectLst>
                  <a:outerShdw blurRad="38100" dist="38100" dir="2700000" algn="tl">
                    <a:srgbClr val="000000">
                      <a:alpha val="43137"/>
                    </a:srgbClr>
                  </a:outerShdw>
                </a:effectLst>
                <a:latin typeface="+mn-lt"/>
                <a:cs typeface="+mn-cs"/>
              </a:rPr>
              <a:t>Gráfica N° 11</a:t>
            </a:r>
          </a:p>
          <a:p>
            <a:pPr fontAlgn="auto">
              <a:spcBef>
                <a:spcPts val="0"/>
              </a:spcBef>
              <a:spcAft>
                <a:spcPts val="0"/>
              </a:spcAft>
              <a:defRPr/>
            </a:pPr>
            <a:r>
              <a:rPr lang="es-VE" b="1" dirty="0">
                <a:effectLst>
                  <a:outerShdw blurRad="38100" dist="38100" dir="2700000" algn="tl">
                    <a:srgbClr val="000000">
                      <a:alpha val="43137"/>
                    </a:srgbClr>
                  </a:outerShdw>
                </a:effectLst>
                <a:latin typeface="+mn-lt"/>
                <a:cs typeface="+mn-cs"/>
              </a:rPr>
              <a:t>Mujeres en Periodo de Lactancia</a:t>
            </a:r>
          </a:p>
        </p:txBody>
      </p:sp>
      <p:graphicFrame>
        <p:nvGraphicFramePr>
          <p:cNvPr id="6" name="1 Gráfico"/>
          <p:cNvGraphicFramePr>
            <a:graphicFrameLocks/>
          </p:cNvGraphicFramePr>
          <p:nvPr/>
        </p:nvGraphicFramePr>
        <p:xfrm>
          <a:off x="467544" y="2492896"/>
          <a:ext cx="8208912" cy="4104456"/>
        </p:xfrm>
        <a:graphic>
          <a:graphicData uri="http://schemas.openxmlformats.org/drawingml/2006/chart">
            <c:chart xmlns:c="http://schemas.openxmlformats.org/drawingml/2006/chart" xmlns:r="http://schemas.openxmlformats.org/officeDocument/2006/relationships" r:id="rId4"/>
          </a:graphicData>
        </a:graphic>
      </p:graphicFrame>
      <p:pic>
        <p:nvPicPr>
          <p:cNvPr id="68613" name="Picture 2"/>
          <p:cNvPicPr>
            <a:picLocks noChangeAspect="1" noChangeArrowheads="1"/>
          </p:cNvPicPr>
          <p:nvPr/>
        </p:nvPicPr>
        <p:blipFill>
          <a:blip r:embed="rId5"/>
          <a:srcRect/>
          <a:stretch>
            <a:fillRect/>
          </a:stretch>
        </p:blipFill>
        <p:spPr bwMode="auto">
          <a:xfrm>
            <a:off x="1311275" y="2420938"/>
            <a:ext cx="1400175" cy="140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813" y="147638"/>
            <a:ext cx="7772400" cy="1362075"/>
          </a:xfrm>
        </p:spPr>
        <p:txBody>
          <a:bodyPr rtlCol="0">
            <a:noAutofit/>
          </a:bodyPr>
          <a:lstStyle/>
          <a:p>
            <a:pPr fontAlgn="auto">
              <a:spcAft>
                <a:spcPts val="0"/>
              </a:spcAft>
              <a:defRPr/>
            </a:pPr>
            <a:r>
              <a:rPr lang="es-VE" sz="2800" dirty="0" smtClean="0"/>
              <a:t>DIAGNOSTICO SOCIAL </a:t>
            </a:r>
            <a:br>
              <a:rPr lang="es-VE" sz="2800" dirty="0" smtClean="0"/>
            </a:br>
            <a:r>
              <a:rPr lang="es-VE" sz="2800" dirty="0" smtClean="0"/>
              <a:t>DE COMUNIDADES</a:t>
            </a:r>
            <a:br>
              <a:rPr lang="es-VE" sz="2800" dirty="0" smtClean="0"/>
            </a:br>
            <a:r>
              <a:rPr lang="es-VE" sz="2800" dirty="0" smtClean="0">
                <a:solidFill>
                  <a:srgbClr val="FF0000"/>
                </a:solidFill>
              </a:rPr>
              <a:t>Primeros resultados</a:t>
            </a:r>
            <a:endParaRPr lang="es-VE" sz="2800" dirty="0">
              <a:solidFill>
                <a:srgbClr val="FF0000"/>
              </a:solidFill>
            </a:endParaRPr>
          </a:p>
        </p:txBody>
      </p:sp>
      <p:pic>
        <p:nvPicPr>
          <p:cNvPr id="70658" name="Picture 5"/>
          <p:cNvPicPr>
            <a:picLocks noChangeAspect="1" noChangeArrowheads="1"/>
          </p:cNvPicPr>
          <p:nvPr/>
        </p:nvPicPr>
        <p:blipFill>
          <a:blip r:embed="rId4"/>
          <a:srcRect/>
          <a:stretch>
            <a:fillRect/>
          </a:stretch>
        </p:blipFill>
        <p:spPr bwMode="auto">
          <a:xfrm>
            <a:off x="107950" y="115888"/>
            <a:ext cx="1182688" cy="1423987"/>
          </a:xfrm>
          <a:prstGeom prst="rect">
            <a:avLst/>
          </a:prstGeom>
          <a:noFill/>
          <a:ln w="9525">
            <a:noFill/>
            <a:miter lim="800000"/>
            <a:headEnd/>
            <a:tailEnd/>
          </a:ln>
        </p:spPr>
      </p:pic>
      <p:sp>
        <p:nvSpPr>
          <p:cNvPr id="3" name="2 CuadroTexto"/>
          <p:cNvSpPr txBox="1"/>
          <p:nvPr/>
        </p:nvSpPr>
        <p:spPr>
          <a:xfrm>
            <a:off x="107950" y="1628775"/>
            <a:ext cx="5729288" cy="646113"/>
          </a:xfrm>
          <a:prstGeom prst="rect">
            <a:avLst/>
          </a:prstGeom>
          <a:noFill/>
        </p:spPr>
        <p:txBody>
          <a:bodyPr>
            <a:spAutoFit/>
          </a:bodyPr>
          <a:lstStyle/>
          <a:p>
            <a:pPr fontAlgn="auto">
              <a:spcBef>
                <a:spcPts val="0"/>
              </a:spcBef>
              <a:spcAft>
                <a:spcPts val="0"/>
              </a:spcAft>
              <a:defRPr/>
            </a:pPr>
            <a:r>
              <a:rPr lang="es-VE" b="1" dirty="0">
                <a:solidFill>
                  <a:srgbClr val="0070C0"/>
                </a:solidFill>
                <a:effectLst>
                  <a:outerShdw blurRad="38100" dist="38100" dir="2700000" algn="tl">
                    <a:srgbClr val="000000">
                      <a:alpha val="43137"/>
                    </a:srgbClr>
                  </a:outerShdw>
                </a:effectLst>
                <a:latin typeface="+mn-lt"/>
                <a:cs typeface="+mn-cs"/>
              </a:rPr>
              <a:t>Gráfica N° 12</a:t>
            </a:r>
          </a:p>
          <a:p>
            <a:pPr fontAlgn="auto">
              <a:spcBef>
                <a:spcPts val="0"/>
              </a:spcBef>
              <a:spcAft>
                <a:spcPts val="0"/>
              </a:spcAft>
              <a:defRPr/>
            </a:pPr>
            <a:r>
              <a:rPr lang="es-VE" b="1" dirty="0">
                <a:effectLst>
                  <a:outerShdw blurRad="38100" dist="38100" dir="2700000" algn="tl">
                    <a:srgbClr val="000000">
                      <a:alpha val="43137"/>
                    </a:srgbClr>
                  </a:outerShdw>
                </a:effectLst>
                <a:latin typeface="+mn-lt"/>
                <a:cs typeface="+mn-cs"/>
              </a:rPr>
              <a:t>Personas con discapacidad (%)</a:t>
            </a:r>
          </a:p>
        </p:txBody>
      </p:sp>
      <p:graphicFrame>
        <p:nvGraphicFramePr>
          <p:cNvPr id="70660" name="2 Gráfico"/>
          <p:cNvGraphicFramePr>
            <a:graphicFrameLocks/>
          </p:cNvGraphicFramePr>
          <p:nvPr/>
        </p:nvGraphicFramePr>
        <p:xfrm>
          <a:off x="3203575" y="1773238"/>
          <a:ext cx="5653088" cy="5084762"/>
        </p:xfrm>
        <a:graphic>
          <a:graphicData uri="http://schemas.openxmlformats.org/presentationml/2006/ole">
            <mc:AlternateContent xmlns:mc="http://schemas.openxmlformats.org/markup-compatibility/2006">
              <mc:Choice xmlns:v="urn:schemas-microsoft-com:vml" Requires="v">
                <p:oleObj spid="_x0000_s70661" r:id="rId5" imgW="5651482" imgH="5084505" progId="Excel.Chart.8">
                  <p:embed/>
                </p:oleObj>
              </mc:Choice>
              <mc:Fallback>
                <p:oleObj r:id="rId5" imgW="5651482" imgH="5084505" progId="Excel.Chart.8">
                  <p:embed/>
                  <p:pic>
                    <p:nvPicPr>
                      <p:cNvPr id="0" name="2 Gráfico"/>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575" y="1773238"/>
                        <a:ext cx="5653088" cy="5084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6 Llamada de flecha hacia abajo"/>
          <p:cNvSpPr/>
          <p:nvPr/>
        </p:nvSpPr>
        <p:spPr>
          <a:xfrm>
            <a:off x="323850" y="3141663"/>
            <a:ext cx="2879725" cy="2879725"/>
          </a:xfrm>
          <a:prstGeom prst="downArrowCallout">
            <a:avLst>
              <a:gd name="adj1" fmla="val 29822"/>
              <a:gd name="adj2" fmla="val 16354"/>
              <a:gd name="adj3" fmla="val 11279"/>
              <a:gd name="adj4" fmla="val 57456"/>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s-VE" b="1" dirty="0">
                <a:solidFill>
                  <a:schemeClr val="tx1"/>
                </a:solidFill>
              </a:rPr>
              <a:t>41,7 mil personas (4,1%) manifestaron tener alguna forma de discapacidad y de ese total el % de personas según el tipo de deficiencia</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813" y="147638"/>
            <a:ext cx="7772400" cy="1362075"/>
          </a:xfrm>
        </p:spPr>
        <p:txBody>
          <a:bodyPr rtlCol="0">
            <a:noAutofit/>
          </a:bodyPr>
          <a:lstStyle/>
          <a:p>
            <a:pPr fontAlgn="auto">
              <a:spcAft>
                <a:spcPts val="0"/>
              </a:spcAft>
              <a:defRPr/>
            </a:pPr>
            <a:r>
              <a:rPr lang="es-VE" sz="2800" dirty="0" smtClean="0"/>
              <a:t>DIAGNOSTICO SOCIAL </a:t>
            </a:r>
            <a:br>
              <a:rPr lang="es-VE" sz="2800" dirty="0" smtClean="0"/>
            </a:br>
            <a:r>
              <a:rPr lang="es-VE" sz="2800" dirty="0" smtClean="0"/>
              <a:t>DE COMUNIDADES</a:t>
            </a:r>
            <a:br>
              <a:rPr lang="es-VE" sz="2800" dirty="0" smtClean="0"/>
            </a:br>
            <a:r>
              <a:rPr lang="es-VE" sz="2800" dirty="0" smtClean="0">
                <a:solidFill>
                  <a:srgbClr val="FF0000"/>
                </a:solidFill>
              </a:rPr>
              <a:t>Primeros resultados</a:t>
            </a:r>
            <a:endParaRPr lang="es-VE" sz="2800" dirty="0">
              <a:solidFill>
                <a:srgbClr val="FF0000"/>
              </a:solidFill>
            </a:endParaRPr>
          </a:p>
        </p:txBody>
      </p:sp>
      <p:pic>
        <p:nvPicPr>
          <p:cNvPr id="72706" name="Picture 5"/>
          <p:cNvPicPr>
            <a:picLocks noChangeAspect="1" noChangeArrowheads="1"/>
          </p:cNvPicPr>
          <p:nvPr/>
        </p:nvPicPr>
        <p:blipFill>
          <a:blip r:embed="rId3"/>
          <a:srcRect/>
          <a:stretch>
            <a:fillRect/>
          </a:stretch>
        </p:blipFill>
        <p:spPr bwMode="auto">
          <a:xfrm>
            <a:off x="107950" y="115888"/>
            <a:ext cx="1182688" cy="1423987"/>
          </a:xfrm>
          <a:prstGeom prst="rect">
            <a:avLst/>
          </a:prstGeom>
          <a:noFill/>
          <a:ln w="9525">
            <a:noFill/>
            <a:miter lim="800000"/>
            <a:headEnd/>
            <a:tailEnd/>
          </a:ln>
        </p:spPr>
      </p:pic>
      <p:sp>
        <p:nvSpPr>
          <p:cNvPr id="3" name="2 CuadroTexto"/>
          <p:cNvSpPr txBox="1"/>
          <p:nvPr/>
        </p:nvSpPr>
        <p:spPr>
          <a:xfrm>
            <a:off x="107950" y="1628775"/>
            <a:ext cx="5729288" cy="646113"/>
          </a:xfrm>
          <a:prstGeom prst="rect">
            <a:avLst/>
          </a:prstGeom>
          <a:noFill/>
        </p:spPr>
        <p:txBody>
          <a:bodyPr>
            <a:spAutoFit/>
          </a:bodyPr>
          <a:lstStyle/>
          <a:p>
            <a:pPr fontAlgn="auto">
              <a:spcBef>
                <a:spcPts val="0"/>
              </a:spcBef>
              <a:spcAft>
                <a:spcPts val="0"/>
              </a:spcAft>
              <a:defRPr/>
            </a:pPr>
            <a:r>
              <a:rPr lang="es-VE" b="1" dirty="0">
                <a:solidFill>
                  <a:srgbClr val="0070C0"/>
                </a:solidFill>
                <a:effectLst>
                  <a:outerShdw blurRad="38100" dist="38100" dir="2700000" algn="tl">
                    <a:srgbClr val="000000">
                      <a:alpha val="43137"/>
                    </a:srgbClr>
                  </a:outerShdw>
                </a:effectLst>
                <a:latin typeface="+mn-lt"/>
                <a:cs typeface="+mn-cs"/>
              </a:rPr>
              <a:t>Gráfica N° 13</a:t>
            </a:r>
          </a:p>
          <a:p>
            <a:pPr fontAlgn="auto">
              <a:spcBef>
                <a:spcPts val="0"/>
              </a:spcBef>
              <a:spcAft>
                <a:spcPts val="0"/>
              </a:spcAft>
              <a:defRPr/>
            </a:pPr>
            <a:r>
              <a:rPr lang="es-VE" b="1" dirty="0">
                <a:effectLst>
                  <a:outerShdw blurRad="38100" dist="38100" dir="2700000" algn="tl">
                    <a:srgbClr val="000000">
                      <a:alpha val="43137"/>
                    </a:srgbClr>
                  </a:outerShdw>
                </a:effectLst>
                <a:latin typeface="+mn-lt"/>
                <a:cs typeface="+mn-cs"/>
              </a:rPr>
              <a:t>Enfermedades  y lugar de atención</a:t>
            </a:r>
          </a:p>
        </p:txBody>
      </p:sp>
      <p:pic>
        <p:nvPicPr>
          <p:cNvPr id="72708" name="Picture 2"/>
          <p:cNvPicPr>
            <a:picLocks noChangeAspect="1" noChangeArrowheads="1"/>
          </p:cNvPicPr>
          <p:nvPr/>
        </p:nvPicPr>
        <p:blipFill>
          <a:blip r:embed="rId4"/>
          <a:srcRect/>
          <a:stretch>
            <a:fillRect/>
          </a:stretch>
        </p:blipFill>
        <p:spPr bwMode="auto">
          <a:xfrm>
            <a:off x="4427538" y="1979613"/>
            <a:ext cx="4321175" cy="409575"/>
          </a:xfrm>
          <a:prstGeom prst="rect">
            <a:avLst/>
          </a:prstGeom>
          <a:noFill/>
          <a:ln w="9525">
            <a:noFill/>
            <a:miter lim="800000"/>
            <a:headEnd/>
            <a:tailEnd/>
          </a:ln>
        </p:spPr>
      </p:pic>
      <p:graphicFrame>
        <p:nvGraphicFramePr>
          <p:cNvPr id="7" name="3 Gráfico"/>
          <p:cNvGraphicFramePr>
            <a:graphicFrameLocks/>
          </p:cNvGraphicFramePr>
          <p:nvPr/>
        </p:nvGraphicFramePr>
        <p:xfrm>
          <a:off x="0" y="2279010"/>
          <a:ext cx="3067050" cy="227171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5 Gráfico"/>
          <p:cNvGraphicFramePr>
            <a:graphicFrameLocks/>
          </p:cNvGraphicFramePr>
          <p:nvPr/>
        </p:nvGraphicFramePr>
        <p:xfrm>
          <a:off x="4067944" y="2362396"/>
          <a:ext cx="3067050" cy="227171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5 Gráfico"/>
          <p:cNvGraphicFramePr>
            <a:graphicFrameLocks/>
          </p:cNvGraphicFramePr>
          <p:nvPr/>
        </p:nvGraphicFramePr>
        <p:xfrm>
          <a:off x="5872589" y="4437112"/>
          <a:ext cx="3067050" cy="227171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5 Gráfico"/>
          <p:cNvGraphicFramePr>
            <a:graphicFrameLocks/>
          </p:cNvGraphicFramePr>
          <p:nvPr/>
        </p:nvGraphicFramePr>
        <p:xfrm>
          <a:off x="1321501" y="4578648"/>
          <a:ext cx="3067050" cy="2271712"/>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2 Gráfico"/>
          <p:cNvGraphicFramePr/>
          <p:nvPr/>
        </p:nvGraphicFramePr>
        <p:xfrm>
          <a:off x="214282" y="142852"/>
          <a:ext cx="8715436" cy="5929354"/>
        </p:xfrm>
        <a:graphic>
          <a:graphicData uri="http://schemas.openxmlformats.org/drawingml/2006/chart">
            <c:chart xmlns:c="http://schemas.openxmlformats.org/drawingml/2006/chart" xmlns:r="http://schemas.openxmlformats.org/officeDocument/2006/relationships" r:id="rId3"/>
          </a:graphicData>
        </a:graphic>
      </p:graphicFrame>
      <p:sp>
        <p:nvSpPr>
          <p:cNvPr id="5" name="4 Rectángulo redondeado"/>
          <p:cNvSpPr/>
          <p:nvPr/>
        </p:nvSpPr>
        <p:spPr>
          <a:xfrm>
            <a:off x="71438" y="6237288"/>
            <a:ext cx="9001125" cy="5349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80975" indent="-180975" fontAlgn="auto">
              <a:lnSpc>
                <a:spcPts val="1500"/>
              </a:lnSpc>
              <a:spcBef>
                <a:spcPts val="0"/>
              </a:spcBef>
              <a:spcAft>
                <a:spcPts val="0"/>
              </a:spcAft>
              <a:defRPr/>
            </a:pPr>
            <a:r>
              <a:rPr lang="es-ES" sz="1200" b="1" u="sng" dirty="0">
                <a:solidFill>
                  <a:schemeClr val="tx1"/>
                </a:solidFill>
                <a:latin typeface="Arial Narrow" pitchFamily="34" charset="0"/>
              </a:rPr>
              <a:t>1</a:t>
            </a:r>
            <a:r>
              <a:rPr lang="es-ES" sz="1200" b="1" dirty="0">
                <a:solidFill>
                  <a:schemeClr val="tx1"/>
                </a:solidFill>
                <a:latin typeface="Arial Narrow" pitchFamily="34" charset="0"/>
              </a:rPr>
              <a:t>/: </a:t>
            </a:r>
            <a:r>
              <a:rPr lang="es-ES" sz="1200" dirty="0">
                <a:solidFill>
                  <a:schemeClr val="tx1"/>
                </a:solidFill>
                <a:latin typeface="Arial Narrow" pitchFamily="34" charset="0"/>
              </a:rPr>
              <a:t>Comprende administración central, gobernaciones, alcaldías, PDVSA y FONDEN  </a:t>
            </a:r>
            <a:r>
              <a:rPr lang="es-ES" sz="1200" b="1" u="sng" dirty="0">
                <a:solidFill>
                  <a:schemeClr val="tx1"/>
                </a:solidFill>
                <a:latin typeface="Arial Narrow" pitchFamily="34" charset="0"/>
              </a:rPr>
              <a:t>2/</a:t>
            </a:r>
            <a:r>
              <a:rPr lang="es-ES" sz="1200" b="1" dirty="0">
                <a:solidFill>
                  <a:schemeClr val="tx1"/>
                </a:solidFill>
                <a:latin typeface="Arial Narrow" pitchFamily="34" charset="0"/>
              </a:rPr>
              <a:t>: </a:t>
            </a:r>
            <a:r>
              <a:rPr lang="es-ES" sz="1200" dirty="0">
                <a:solidFill>
                  <a:schemeClr val="tx1"/>
                </a:solidFill>
                <a:latin typeface="Arial Narrow" pitchFamily="34" charset="0"/>
              </a:rPr>
              <a:t>Comprende los ingresos del sector público restringido consolidado</a:t>
            </a:r>
          </a:p>
          <a:p>
            <a:pPr fontAlgn="auto">
              <a:lnSpc>
                <a:spcPts val="1500"/>
              </a:lnSpc>
              <a:spcBef>
                <a:spcPts val="0"/>
              </a:spcBef>
              <a:spcAft>
                <a:spcPts val="0"/>
              </a:spcAft>
              <a:defRPr/>
            </a:pPr>
            <a:r>
              <a:rPr lang="es-ES" sz="1200" b="1" dirty="0">
                <a:solidFill>
                  <a:schemeClr val="tx1"/>
                </a:solidFill>
                <a:latin typeface="Arial Narrow" pitchFamily="34" charset="0"/>
              </a:rPr>
              <a:t>Fuente: </a:t>
            </a:r>
            <a:r>
              <a:rPr lang="es-ES" sz="1200" dirty="0">
                <a:solidFill>
                  <a:schemeClr val="tx1"/>
                </a:solidFill>
                <a:latin typeface="Arial Narrow" pitchFamily="34" charset="0"/>
              </a:rPr>
              <a:t>- Oficina Central de </a:t>
            </a:r>
            <a:r>
              <a:rPr lang="es-ES" sz="1200" dirty="0" smtClean="0">
                <a:solidFill>
                  <a:schemeClr val="tx1"/>
                </a:solidFill>
                <a:latin typeface="Arial Narrow" pitchFamily="34" charset="0"/>
              </a:rPr>
              <a:t>Presupuesto, ONAPRE </a:t>
            </a:r>
            <a:r>
              <a:rPr lang="es-ES" sz="1200" dirty="0">
                <a:solidFill>
                  <a:schemeClr val="tx1"/>
                </a:solidFill>
                <a:latin typeface="Arial Narrow" pitchFamily="34" charset="0"/>
              </a:rPr>
              <a:t>– Banco Central de Venezuela, BCV  - Instituto Nacional de Estadística, INE. Cálculos </a:t>
            </a:r>
            <a:r>
              <a:rPr lang="es-ES" sz="1200" dirty="0" smtClean="0">
                <a:solidFill>
                  <a:schemeClr val="tx1"/>
                </a:solidFill>
                <a:latin typeface="Arial Narrow" pitchFamily="34" charset="0"/>
              </a:rPr>
              <a:t>propios</a:t>
            </a:r>
          </a:p>
          <a:p>
            <a:pPr fontAlgn="auto">
              <a:lnSpc>
                <a:spcPts val="1500"/>
              </a:lnSpc>
              <a:spcBef>
                <a:spcPts val="0"/>
              </a:spcBef>
              <a:spcAft>
                <a:spcPts val="0"/>
              </a:spcAft>
              <a:defRPr/>
            </a:pPr>
            <a:r>
              <a:rPr lang="es-ES" sz="1200" dirty="0" smtClean="0">
                <a:solidFill>
                  <a:schemeClr val="tx1"/>
                </a:solidFill>
                <a:latin typeface="Arial Narrow" pitchFamily="34" charset="0"/>
              </a:rPr>
              <a:t>              - Ministerio del Poder popular de Planificación y Finanzas, MPPPF. Cálculos propios.</a:t>
            </a:r>
            <a:endParaRPr lang="es-ES" sz="1200" dirty="0">
              <a:solidFill>
                <a:schemeClr val="tx1"/>
              </a:solidFill>
              <a:latin typeface="Arial Narrow" pitchFamily="34" charset="0"/>
            </a:endParaRPr>
          </a:p>
        </p:txBody>
      </p:sp>
      <p:graphicFrame>
        <p:nvGraphicFramePr>
          <p:cNvPr id="6" name="5 Tabla"/>
          <p:cNvGraphicFramePr>
            <a:graphicFrameLocks noGrp="1"/>
          </p:cNvGraphicFramePr>
          <p:nvPr/>
        </p:nvGraphicFramePr>
        <p:xfrm>
          <a:off x="417513" y="1428750"/>
          <a:ext cx="1939909" cy="445770"/>
        </p:xfrm>
        <a:graphic>
          <a:graphicData uri="http://schemas.openxmlformats.org/drawingml/2006/table">
            <a:tbl>
              <a:tblPr>
                <a:tableStyleId>{5C22544A-7EE6-4342-B048-85BDC9FD1C3A}</a:tableStyleId>
              </a:tblPr>
              <a:tblGrid>
                <a:gridCol w="476159"/>
                <a:gridCol w="1463750"/>
              </a:tblGrid>
              <a:tr h="190500">
                <a:tc>
                  <a:txBody>
                    <a:bodyPr/>
                    <a:lstStyle/>
                    <a:p>
                      <a:pPr algn="l" fontAlgn="b"/>
                      <a:r>
                        <a:rPr lang="es-VE" sz="1100" u="none" strike="noStrike" dirty="0">
                          <a:effectLst/>
                        </a:rPr>
                        <a:t> </a:t>
                      </a:r>
                      <a:endParaRPr lang="es-VE" sz="1100" b="0" i="0" u="none" strike="noStrike" dirty="0">
                        <a:solidFill>
                          <a:srgbClr val="000000"/>
                        </a:solidFill>
                        <a:effectLst/>
                        <a:latin typeface="Calibri"/>
                      </a:endParaRPr>
                    </a:p>
                  </a:txBody>
                  <a:tcPr marL="9525" marR="9525" marT="9525" marB="0" anchor="b">
                    <a:solidFill>
                      <a:srgbClr val="00B0F0"/>
                    </a:solidFill>
                  </a:tcPr>
                </a:tc>
                <a:tc>
                  <a:txBody>
                    <a:bodyPr/>
                    <a:lstStyle/>
                    <a:p>
                      <a:pPr algn="l" fontAlgn="ctr"/>
                      <a:r>
                        <a:rPr lang="es-VE" sz="1400" u="none" strike="noStrike" dirty="0" smtClean="0">
                          <a:effectLst/>
                          <a:latin typeface="Arial Narrow" pitchFamily="34" charset="0"/>
                        </a:rPr>
                        <a:t> Inversión Social </a:t>
                      </a:r>
                      <a:r>
                        <a:rPr lang="es-VE" sz="1400" u="sng" strike="noStrike" dirty="0" smtClean="0">
                          <a:effectLst/>
                          <a:latin typeface="Arial Narrow" pitchFamily="34" charset="0"/>
                        </a:rPr>
                        <a:t>1</a:t>
                      </a:r>
                      <a:r>
                        <a:rPr lang="es-VE" sz="1400" u="none" strike="noStrike" dirty="0" smtClean="0">
                          <a:effectLst/>
                          <a:latin typeface="Arial Narrow" pitchFamily="34" charset="0"/>
                        </a:rPr>
                        <a:t>/</a:t>
                      </a:r>
                      <a:endParaRPr lang="es-VE" sz="1400" b="0" i="0" u="none" strike="noStrike" dirty="0">
                        <a:solidFill>
                          <a:srgbClr val="000000"/>
                        </a:solidFill>
                        <a:effectLst/>
                        <a:latin typeface="Arial Narrow" pitchFamily="34" charset="0"/>
                      </a:endParaRPr>
                    </a:p>
                  </a:txBody>
                  <a:tcPr marL="9525" marR="9525" marT="9525" marB="0" anchor="ctr">
                    <a:solidFill>
                      <a:schemeClr val="bg1"/>
                    </a:solidFill>
                  </a:tcPr>
                </a:tc>
              </a:tr>
              <a:tr h="190500">
                <a:tc>
                  <a:txBody>
                    <a:bodyPr/>
                    <a:lstStyle/>
                    <a:p>
                      <a:pPr algn="l" fontAlgn="b"/>
                      <a:r>
                        <a:rPr lang="es-VE" sz="1100" u="none" strike="noStrike" dirty="0">
                          <a:effectLst/>
                        </a:rPr>
                        <a:t> </a:t>
                      </a:r>
                      <a:endParaRPr lang="es-VE" sz="1100" b="0" i="0" u="none" strike="noStrike" dirty="0">
                        <a:solidFill>
                          <a:srgbClr val="000000"/>
                        </a:solidFill>
                        <a:effectLst/>
                        <a:latin typeface="Calibri"/>
                      </a:endParaRPr>
                    </a:p>
                  </a:txBody>
                  <a:tcPr marL="9525" marR="9525" marT="9525" marB="0" anchor="b">
                    <a:solidFill>
                      <a:schemeClr val="accent2">
                        <a:lumMod val="75000"/>
                      </a:schemeClr>
                    </a:solidFill>
                  </a:tcPr>
                </a:tc>
                <a:tc>
                  <a:txBody>
                    <a:bodyPr/>
                    <a:lstStyle/>
                    <a:p>
                      <a:pPr algn="l" fontAlgn="ctr"/>
                      <a:r>
                        <a:rPr lang="es-VE" sz="1400" u="none" strike="noStrike" dirty="0" smtClean="0">
                          <a:effectLst/>
                          <a:latin typeface="Arial Narrow" pitchFamily="34" charset="0"/>
                        </a:rPr>
                        <a:t> Ingresos </a:t>
                      </a:r>
                      <a:r>
                        <a:rPr lang="es-VE" sz="1400" u="sng" strike="noStrike" dirty="0" smtClean="0">
                          <a:effectLst/>
                          <a:latin typeface="Arial Narrow" pitchFamily="34" charset="0"/>
                        </a:rPr>
                        <a:t>2</a:t>
                      </a:r>
                      <a:r>
                        <a:rPr lang="es-VE" sz="1400" u="none" strike="noStrike" dirty="0" smtClean="0">
                          <a:effectLst/>
                          <a:latin typeface="Arial Narrow" pitchFamily="34" charset="0"/>
                        </a:rPr>
                        <a:t>/</a:t>
                      </a:r>
                      <a:endParaRPr lang="es-VE" sz="1400" b="0" i="0" u="none" strike="noStrike" dirty="0">
                        <a:solidFill>
                          <a:srgbClr val="000000"/>
                        </a:solidFill>
                        <a:effectLst/>
                        <a:latin typeface="Arial Narrow" pitchFamily="34" charset="0"/>
                      </a:endParaRPr>
                    </a:p>
                  </a:txBody>
                  <a:tcPr marL="9525" marR="9525" marT="9525" marB="0" anchor="ctr">
                    <a:solidFill>
                      <a:schemeClr val="bg1"/>
                    </a:solidFill>
                  </a:tcPr>
                </a:tc>
              </a:tr>
            </a:tbl>
          </a:graphicData>
        </a:graphic>
      </p:graphicFrame>
      <p:sp>
        <p:nvSpPr>
          <p:cNvPr id="7" name="6 Elipse"/>
          <p:cNvSpPr/>
          <p:nvPr/>
        </p:nvSpPr>
        <p:spPr>
          <a:xfrm>
            <a:off x="2144236" y="2369172"/>
            <a:ext cx="2357454" cy="1143008"/>
          </a:xfrm>
          <a:prstGeom prst="ellipse">
            <a:avLst/>
          </a:prstGeom>
          <a:solidFill>
            <a:schemeClr val="accent3">
              <a:lumMod val="75000"/>
            </a:schemeClr>
          </a:solidFill>
          <a:ln>
            <a:solidFill>
              <a:schemeClr val="accent6">
                <a:lumMod val="75000"/>
              </a:schemeClr>
            </a:solidFill>
            <a:prstDash val="dash"/>
          </a:ln>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r>
              <a:rPr lang="es-VE" b="1" dirty="0">
                <a:solidFill>
                  <a:schemeClr val="tx1"/>
                </a:solidFill>
                <a:latin typeface="Arial Narrow" pitchFamily="34" charset="0"/>
              </a:rPr>
              <a:t>Aumentó en  27,9%</a:t>
            </a:r>
          </a:p>
        </p:txBody>
      </p:sp>
      <p:graphicFrame>
        <p:nvGraphicFramePr>
          <p:cNvPr id="2068" name="Object 20"/>
          <p:cNvGraphicFramePr>
            <a:graphicFrameLocks noChangeAspect="1"/>
          </p:cNvGraphicFramePr>
          <p:nvPr/>
        </p:nvGraphicFramePr>
        <p:xfrm>
          <a:off x="357188" y="3929063"/>
          <a:ext cx="2000250" cy="608012"/>
        </p:xfrm>
        <a:graphic>
          <a:graphicData uri="http://schemas.openxmlformats.org/presentationml/2006/ole">
            <mc:AlternateContent xmlns:mc="http://schemas.openxmlformats.org/markup-compatibility/2006">
              <mc:Choice xmlns:v="urn:schemas-microsoft-com:vml" Requires="v">
                <p:oleObj spid="_x0000_s2070" name="Ecuación" r:id="rId4" imgW="1435100" imgH="393700" progId="Equation.3">
                  <p:embed/>
                </p:oleObj>
              </mc:Choice>
              <mc:Fallback>
                <p:oleObj name="Ecuación" r:id="rId4" imgW="1435100" imgH="393700" progId="Equation.3">
                  <p:embed/>
                  <p:pic>
                    <p:nvPicPr>
                      <p:cNvPr id="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3929063"/>
                        <a:ext cx="2000250" cy="608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9" name="Object 21"/>
          <p:cNvGraphicFramePr>
            <a:graphicFrameLocks noChangeAspect="1"/>
          </p:cNvGraphicFramePr>
          <p:nvPr/>
        </p:nvGraphicFramePr>
        <p:xfrm>
          <a:off x="4857750" y="1357313"/>
          <a:ext cx="1965325" cy="608012"/>
        </p:xfrm>
        <a:graphic>
          <a:graphicData uri="http://schemas.openxmlformats.org/presentationml/2006/ole">
            <mc:AlternateContent xmlns:mc="http://schemas.openxmlformats.org/markup-compatibility/2006">
              <mc:Choice xmlns:v="urn:schemas-microsoft-com:vml" Requires="v">
                <p:oleObj spid="_x0000_s2071" name="Ecuación" r:id="rId6" imgW="1409088" imgH="393529" progId="Equation.3">
                  <p:embed/>
                </p:oleObj>
              </mc:Choice>
              <mc:Fallback>
                <p:oleObj name="Ecuación" r:id="rId6" imgW="1409088" imgH="393529" progId="Equation.3">
                  <p:embed/>
                  <p:pic>
                    <p:nvPicPr>
                      <p:cNvPr id="0"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7750" y="1357313"/>
                        <a:ext cx="1965325" cy="608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0" name="9 Conector recto"/>
          <p:cNvCxnSpPr/>
          <p:nvPr/>
        </p:nvCxnSpPr>
        <p:spPr>
          <a:xfrm flipV="1">
            <a:off x="4000500" y="1857375"/>
            <a:ext cx="857250" cy="571500"/>
          </a:xfrm>
          <a:prstGeom prst="line">
            <a:avLst/>
          </a:prstGeom>
          <a:ln w="1270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flipV="1">
            <a:off x="1643063" y="3392488"/>
            <a:ext cx="1000125" cy="714375"/>
          </a:xfrm>
          <a:prstGeom prst="line">
            <a:avLst/>
          </a:prstGeom>
          <a:ln w="1270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11 Marcador de número de diapositiva"/>
          <p:cNvSpPr>
            <a:spLocks noGrp="1"/>
          </p:cNvSpPr>
          <p:nvPr>
            <p:ph type="sldNum" sz="quarter" idx="12"/>
          </p:nvPr>
        </p:nvSpPr>
        <p:spPr/>
        <p:txBody>
          <a:bodyPr/>
          <a:lstStyle/>
          <a:p>
            <a:pPr>
              <a:defRPr/>
            </a:pPr>
            <a:fld id="{B8489899-9FFC-43B1-87D8-49A39FE8D5C9}" type="slidenum">
              <a:rPr lang="en-US"/>
              <a:pPr>
                <a:defRPr/>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088" y="177800"/>
            <a:ext cx="7772400" cy="1362075"/>
          </a:xfrm>
        </p:spPr>
        <p:txBody>
          <a:bodyPr rtlCol="0">
            <a:normAutofit fontScale="90000"/>
          </a:bodyPr>
          <a:lstStyle/>
          <a:p>
            <a:pPr algn="ctr" fontAlgn="auto">
              <a:spcAft>
                <a:spcPts val="0"/>
              </a:spcAft>
              <a:defRPr/>
            </a:pPr>
            <a:r>
              <a:rPr lang="es-VE" sz="3200" dirty="0" smtClean="0"/>
              <a:t/>
            </a:r>
            <a:br>
              <a:rPr lang="es-VE" sz="3200" dirty="0" smtClean="0"/>
            </a:br>
            <a:r>
              <a:rPr lang="es-VE" sz="3200" dirty="0" smtClean="0"/>
              <a:t>Tareas en proceso </a:t>
            </a:r>
            <a:br>
              <a:rPr lang="es-VE" sz="3200" dirty="0" smtClean="0"/>
            </a:br>
            <a:r>
              <a:rPr lang="es-VE" sz="3200" dirty="0"/>
              <a:t/>
            </a:r>
            <a:br>
              <a:rPr lang="es-VE" sz="3200" dirty="0"/>
            </a:br>
            <a:endParaRPr lang="es-VE" sz="3200" dirty="0"/>
          </a:p>
        </p:txBody>
      </p:sp>
      <p:sp>
        <p:nvSpPr>
          <p:cNvPr id="74754" name="2 Marcador de texto"/>
          <p:cNvSpPr>
            <a:spLocks noGrp="1"/>
          </p:cNvSpPr>
          <p:nvPr>
            <p:ph type="body" idx="1"/>
          </p:nvPr>
        </p:nvSpPr>
        <p:spPr>
          <a:xfrm>
            <a:off x="395288" y="5502275"/>
            <a:ext cx="8353425" cy="663575"/>
          </a:xfrm>
        </p:spPr>
        <p:txBody>
          <a:bodyPr/>
          <a:lstStyle/>
          <a:p>
            <a:pPr marL="457200" indent="-457200" algn="just">
              <a:buFont typeface="Arial" charset="0"/>
              <a:buAutoNum type="alphaLcPeriod"/>
            </a:pPr>
            <a:r>
              <a:rPr lang="es-VE" sz="2400" i="1" smtClean="0">
                <a:solidFill>
                  <a:schemeClr val="tx1"/>
                </a:solidFill>
              </a:rPr>
              <a:t>Se esta diseñado un sistema automatizado de monitorio y evaluación de superación de la Pobreza Extrema</a:t>
            </a:r>
          </a:p>
          <a:p>
            <a:pPr marL="457200" indent="-457200" algn="just">
              <a:buFont typeface="Arial" charset="0"/>
              <a:buAutoNum type="alphaLcPeriod"/>
            </a:pPr>
            <a:endParaRPr lang="es-VE" sz="2400" i="1" smtClean="0">
              <a:solidFill>
                <a:schemeClr val="tx1"/>
              </a:solidFill>
            </a:endParaRPr>
          </a:p>
          <a:p>
            <a:pPr marL="457200" indent="-457200" algn="just">
              <a:buFont typeface="Arial" charset="0"/>
              <a:buAutoNum type="alphaLcPeriod"/>
            </a:pPr>
            <a:r>
              <a:rPr lang="es-VE" sz="2400" i="1" smtClean="0">
                <a:solidFill>
                  <a:schemeClr val="tx1"/>
                </a:solidFill>
                <a:ea typeface="MS Gothic" pitchFamily="49" charset="-128"/>
              </a:rPr>
              <a:t>Se esta montando  un Sistema de Información Geográficos que permita relacionar los servicios públicos con las áreas en situación de pobreza extrema.</a:t>
            </a:r>
          </a:p>
          <a:p>
            <a:pPr marL="457200" indent="-457200" algn="just">
              <a:buFont typeface="Arial" charset="0"/>
              <a:buAutoNum type="alphaLcPeriod"/>
            </a:pPr>
            <a:endParaRPr lang="es-VE" sz="2400" i="1" smtClean="0">
              <a:solidFill>
                <a:schemeClr val="tx1"/>
              </a:solidFill>
              <a:ea typeface="MS Gothic" pitchFamily="49" charset="-128"/>
            </a:endParaRPr>
          </a:p>
          <a:p>
            <a:pPr marL="457200" indent="-457200" algn="just">
              <a:buFont typeface="Arial" charset="0"/>
              <a:buAutoNum type="alphaLcPeriod"/>
            </a:pPr>
            <a:r>
              <a:rPr lang="es-VE" sz="2400" i="1" smtClean="0">
                <a:solidFill>
                  <a:schemeClr val="tx1"/>
                </a:solidFill>
                <a:ea typeface="MS Gothic" pitchFamily="49" charset="-128"/>
              </a:rPr>
              <a:t>Se esta diseñando una Encuesta de Dinámica Social, que dará cuenta de como la transferencia monetarias y no monetarias han contribuido en la reducción de la pobreza.</a:t>
            </a:r>
          </a:p>
          <a:p>
            <a:pPr marL="457200" indent="-457200" algn="just">
              <a:buFont typeface="Arial" charset="0"/>
              <a:buAutoNum type="alphaLcPeriod"/>
            </a:pPr>
            <a:endParaRPr lang="es-VE" sz="2400" i="1" smtClean="0">
              <a:solidFill>
                <a:schemeClr val="tx1"/>
              </a:solidFill>
              <a:ea typeface="MS Gothic" pitchFamily="49" charset="-128"/>
            </a:endParaRPr>
          </a:p>
        </p:txBody>
      </p:sp>
      <p:pic>
        <p:nvPicPr>
          <p:cNvPr id="74755" name="Picture 5"/>
          <p:cNvPicPr>
            <a:picLocks noChangeAspect="1" noChangeArrowheads="1"/>
          </p:cNvPicPr>
          <p:nvPr/>
        </p:nvPicPr>
        <p:blipFill>
          <a:blip r:embed="rId2"/>
          <a:srcRect/>
          <a:stretch>
            <a:fillRect/>
          </a:stretch>
        </p:blipFill>
        <p:spPr bwMode="auto">
          <a:xfrm>
            <a:off x="107950" y="115888"/>
            <a:ext cx="1182688" cy="1423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p:cNvPicPr>
            <a:picLocks noChangeAspect="1" noChangeArrowheads="1"/>
          </p:cNvPicPr>
          <p:nvPr/>
        </p:nvPicPr>
        <p:blipFill>
          <a:blip r:embed="rId2"/>
          <a:srcRect/>
          <a:stretch>
            <a:fillRect/>
          </a:stretch>
        </p:blipFill>
        <p:spPr bwMode="auto">
          <a:xfrm>
            <a:off x="203200" y="765175"/>
            <a:ext cx="8029575" cy="481806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0638" y="774700"/>
            <a:ext cx="8858250" cy="4632325"/>
          </a:xfrm>
          <a:prstGeom prst="rect">
            <a:avLst/>
          </a:prstGeom>
        </p:spPr>
        <p:txBody>
          <a:bodyPr>
            <a:spAutoFit/>
          </a:bodyPr>
          <a:lstStyle/>
          <a:p>
            <a:pPr algn="just" defTabSz="946150" fontAlgn="auto">
              <a:lnSpc>
                <a:spcPts val="2500"/>
              </a:lnSpc>
              <a:spcBef>
                <a:spcPts val="0"/>
              </a:spcBef>
              <a:spcAft>
                <a:spcPts val="0"/>
              </a:spcAft>
              <a:defRPr/>
            </a:pPr>
            <a:endParaRPr lang="es-ES" sz="2000" dirty="0">
              <a:latin typeface="Arial Narrow" pitchFamily="34" charset="0"/>
              <a:cs typeface="+mn-cs"/>
            </a:endParaRPr>
          </a:p>
          <a:p>
            <a:pPr algn="ctr" defTabSz="946150" fontAlgn="auto">
              <a:lnSpc>
                <a:spcPct val="0"/>
              </a:lnSpc>
              <a:spcBef>
                <a:spcPct val="50000"/>
              </a:spcBef>
              <a:spcAft>
                <a:spcPts val="0"/>
              </a:spcAft>
              <a:defRPr/>
            </a:pPr>
            <a:endParaRPr lang="es-VE" sz="2000" b="1" dirty="0">
              <a:solidFill>
                <a:srgbClr val="00204E"/>
              </a:solidFill>
              <a:effectLst>
                <a:outerShdw blurRad="38100" dist="38100" dir="2700000" algn="tl">
                  <a:srgbClr val="C0C0C0"/>
                </a:outerShdw>
              </a:effectLst>
              <a:latin typeface="+mn-lt"/>
              <a:cs typeface="+mn-cs"/>
            </a:endParaRPr>
          </a:p>
          <a:p>
            <a:pPr marL="627063" indent="273050" algn="just" defTabSz="946150" fontAlgn="auto">
              <a:spcBef>
                <a:spcPts val="0"/>
              </a:spcBef>
              <a:spcAft>
                <a:spcPts val="0"/>
              </a:spcAft>
              <a:buFont typeface="Wingdings" pitchFamily="2" charset="2"/>
              <a:buChar char="ü"/>
              <a:defRPr/>
            </a:pPr>
            <a:r>
              <a:rPr lang="es-VE" sz="2000" b="1" dirty="0">
                <a:latin typeface="+mn-lt"/>
                <a:cs typeface="+mn-cs"/>
              </a:rPr>
              <a:t>	</a:t>
            </a:r>
            <a:r>
              <a:rPr lang="es-VE" sz="2000" dirty="0">
                <a:latin typeface="+mn-lt"/>
                <a:cs typeface="+mn-cs"/>
              </a:rPr>
              <a:t> </a:t>
            </a:r>
            <a:r>
              <a:rPr lang="es-VE" sz="2000" b="1" dirty="0">
                <a:solidFill>
                  <a:srgbClr val="C00000"/>
                </a:solidFill>
                <a:latin typeface="Arial Narrow" pitchFamily="34" charset="0"/>
                <a:cs typeface="+mn-cs"/>
              </a:rPr>
              <a:t>Pobreza coyuntural </a:t>
            </a:r>
            <a:r>
              <a:rPr lang="es-VE" sz="2000" dirty="0">
                <a:latin typeface="Arial Narrow" pitchFamily="34" charset="0"/>
                <a:cs typeface="+mn-cs"/>
              </a:rPr>
              <a:t>por medida por el ingreso corriente de los hogares</a:t>
            </a:r>
          </a:p>
          <a:p>
            <a:pPr marL="627063" algn="just" defTabSz="946150" fontAlgn="auto">
              <a:spcBef>
                <a:spcPts val="0"/>
              </a:spcBef>
              <a:spcAft>
                <a:spcPts val="0"/>
              </a:spcAft>
              <a:defRPr/>
            </a:pPr>
            <a:endParaRPr lang="es-VE" sz="2000" dirty="0">
              <a:latin typeface="Arial Narrow" pitchFamily="34" charset="0"/>
              <a:cs typeface="+mn-cs"/>
            </a:endParaRPr>
          </a:p>
          <a:p>
            <a:pPr algn="just" defTabSz="946150" fontAlgn="auto">
              <a:spcBef>
                <a:spcPts val="0"/>
              </a:spcBef>
              <a:spcAft>
                <a:spcPts val="0"/>
              </a:spcAft>
              <a:defRPr/>
            </a:pPr>
            <a:endParaRPr lang="es-VE" sz="2000" dirty="0">
              <a:latin typeface="Arial Narrow" pitchFamily="34" charset="0"/>
              <a:cs typeface="+mn-cs"/>
            </a:endParaRPr>
          </a:p>
          <a:p>
            <a:pPr marL="723900" indent="-96838" algn="just" defTabSz="946150" fontAlgn="auto">
              <a:spcBef>
                <a:spcPts val="0"/>
              </a:spcBef>
              <a:spcAft>
                <a:spcPts val="0"/>
              </a:spcAft>
              <a:buFont typeface="Wingdings" pitchFamily="2" charset="2"/>
              <a:buChar char="ü"/>
              <a:defRPr/>
            </a:pPr>
            <a:r>
              <a:rPr lang="es-VE" sz="2000" dirty="0">
                <a:latin typeface="Arial Narrow" pitchFamily="34" charset="0"/>
                <a:cs typeface="+mn-cs"/>
              </a:rPr>
              <a:t>   </a:t>
            </a:r>
            <a:r>
              <a:rPr lang="es-VE" sz="2000" b="1" dirty="0">
                <a:solidFill>
                  <a:srgbClr val="C00000"/>
                </a:solidFill>
                <a:latin typeface="Arial Narrow" pitchFamily="34" charset="0"/>
                <a:cs typeface="+mn-cs"/>
              </a:rPr>
              <a:t>Pobreza estructural </a:t>
            </a:r>
            <a:r>
              <a:rPr lang="es-VE" sz="2000" dirty="0">
                <a:latin typeface="Arial Narrow" pitchFamily="34" charset="0"/>
                <a:cs typeface="+mn-cs"/>
              </a:rPr>
              <a:t>medida por  las Necesidades Básicas Insatisfechas (NBI)</a:t>
            </a:r>
          </a:p>
          <a:p>
            <a:pPr marL="627062" algn="just" defTabSz="946150" fontAlgn="auto">
              <a:spcBef>
                <a:spcPts val="0"/>
              </a:spcBef>
              <a:spcAft>
                <a:spcPts val="0"/>
              </a:spcAft>
              <a:defRPr/>
            </a:pPr>
            <a:endParaRPr lang="es-VE" sz="2000" dirty="0">
              <a:latin typeface="Arial Narrow" pitchFamily="34" charset="0"/>
              <a:cs typeface="+mn-cs"/>
            </a:endParaRPr>
          </a:p>
          <a:p>
            <a:pPr marL="1714500" lvl="3" indent="-342900" algn="just" fontAlgn="auto">
              <a:spcBef>
                <a:spcPts val="0"/>
              </a:spcBef>
              <a:spcAft>
                <a:spcPts val="0"/>
              </a:spcAft>
              <a:buFont typeface="Arial" pitchFamily="34" charset="0"/>
              <a:buChar char="•"/>
              <a:defRPr/>
            </a:pPr>
            <a:r>
              <a:rPr lang="es-ES" dirty="0">
                <a:latin typeface="+mn-lt"/>
                <a:cs typeface="+mn-cs"/>
              </a:rPr>
              <a:t>Hogares con niños de edad escolar (7 a 12 años) que no asisten a la escuela</a:t>
            </a:r>
          </a:p>
          <a:p>
            <a:pPr marL="1714500" lvl="3" indent="-342900" algn="just" fontAlgn="auto">
              <a:spcBef>
                <a:spcPts val="0"/>
              </a:spcBef>
              <a:spcAft>
                <a:spcPts val="0"/>
              </a:spcAft>
              <a:buFont typeface="Arial" pitchFamily="34" charset="0"/>
              <a:buChar char="•"/>
              <a:defRPr/>
            </a:pPr>
            <a:r>
              <a:rPr lang="es-ES" dirty="0">
                <a:latin typeface="+mn-lt"/>
                <a:cs typeface="+mn-cs"/>
              </a:rPr>
              <a:t>Hogares que presentan más de tres personas por cuarto para dormir</a:t>
            </a:r>
          </a:p>
          <a:p>
            <a:pPr marL="1714500" lvl="3" indent="-342900" algn="just" fontAlgn="auto">
              <a:spcBef>
                <a:spcPts val="0"/>
              </a:spcBef>
              <a:spcAft>
                <a:spcPts val="0"/>
              </a:spcAft>
              <a:buFont typeface="Arial" pitchFamily="34" charset="0"/>
              <a:buChar char="•"/>
              <a:defRPr/>
            </a:pPr>
            <a:r>
              <a:rPr lang="es-ES" dirty="0">
                <a:latin typeface="+mn-lt"/>
                <a:cs typeface="+mn-cs"/>
              </a:rPr>
              <a:t>Hogares que habitan en ranchos, casas de vecindad, </a:t>
            </a:r>
            <a:r>
              <a:rPr lang="es-ES" dirty="0" err="1">
                <a:latin typeface="+mn-lt"/>
                <a:cs typeface="+mn-cs"/>
              </a:rPr>
              <a:t>trailer</a:t>
            </a:r>
            <a:r>
              <a:rPr lang="es-ES" dirty="0">
                <a:latin typeface="+mn-lt"/>
                <a:cs typeface="+mn-cs"/>
              </a:rPr>
              <a:t> o remolque, embarcaciones, carpas, cueva... etc.</a:t>
            </a:r>
          </a:p>
          <a:p>
            <a:pPr marL="1714500" lvl="3" indent="-342900" algn="just" fontAlgn="auto">
              <a:spcBef>
                <a:spcPts val="0"/>
              </a:spcBef>
              <a:spcAft>
                <a:spcPts val="0"/>
              </a:spcAft>
              <a:buFont typeface="Arial" pitchFamily="34" charset="0"/>
              <a:buChar char="•"/>
              <a:defRPr/>
            </a:pPr>
            <a:r>
              <a:rPr lang="es-ES" dirty="0">
                <a:latin typeface="+mn-lt"/>
                <a:cs typeface="+mn-cs"/>
              </a:rPr>
              <a:t>Hogares que presentan inaccesibilidad al agua potable o a los servicios de eliminación de excreta</a:t>
            </a:r>
          </a:p>
          <a:p>
            <a:pPr marL="1714500" lvl="3" indent="-342900" algn="just" fontAlgn="auto">
              <a:spcBef>
                <a:spcPts val="0"/>
              </a:spcBef>
              <a:spcAft>
                <a:spcPts val="0"/>
              </a:spcAft>
              <a:buFont typeface="Arial" pitchFamily="34" charset="0"/>
              <a:buChar char="•"/>
              <a:defRPr/>
            </a:pPr>
            <a:r>
              <a:rPr lang="es-ES" dirty="0">
                <a:latin typeface="+mn-lt"/>
                <a:cs typeface="+mn-cs"/>
              </a:rPr>
              <a:t>Hogares </a:t>
            </a:r>
            <a:r>
              <a:rPr lang="es-VE" dirty="0">
                <a:latin typeface="+mn-lt"/>
                <a:cs typeface="+mn-cs"/>
              </a:rPr>
              <a:t>con dependencia económica</a:t>
            </a:r>
          </a:p>
          <a:p>
            <a:pPr marL="627063" algn="just" defTabSz="946150" fontAlgn="auto">
              <a:spcBef>
                <a:spcPts val="0"/>
              </a:spcBef>
              <a:spcAft>
                <a:spcPts val="0"/>
              </a:spcAft>
              <a:defRPr/>
            </a:pPr>
            <a:endParaRPr lang="es-ES" sz="2000" dirty="0">
              <a:latin typeface="Arial Narrow" pitchFamily="34" charset="0"/>
              <a:cs typeface="+mn-cs"/>
            </a:endParaRPr>
          </a:p>
        </p:txBody>
      </p:sp>
      <p:sp>
        <p:nvSpPr>
          <p:cNvPr id="5" name="4 Rectángulo redondeado"/>
          <p:cNvSpPr/>
          <p:nvPr/>
        </p:nvSpPr>
        <p:spPr>
          <a:xfrm>
            <a:off x="0" y="0"/>
            <a:ext cx="9144000" cy="647700"/>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algn="ctr" defTabSz="946150" fontAlgn="auto">
              <a:spcBef>
                <a:spcPct val="50000"/>
              </a:spcBef>
              <a:spcAft>
                <a:spcPts val="0"/>
              </a:spcAft>
              <a:defRPr/>
            </a:pPr>
            <a:r>
              <a:rPr lang="es-ES" sz="2800" b="1" dirty="0">
                <a:solidFill>
                  <a:srgbClr val="00204E"/>
                </a:solidFill>
                <a:latin typeface="Arial Narrow" pitchFamily="34" charset="0"/>
              </a:rPr>
              <a:t>Métodos del INE para medir la pobreza</a:t>
            </a:r>
          </a:p>
        </p:txBody>
      </p:sp>
      <p:graphicFrame>
        <p:nvGraphicFramePr>
          <p:cNvPr id="6" name="5 Tabla"/>
          <p:cNvGraphicFramePr>
            <a:graphicFrameLocks noGrp="1"/>
          </p:cNvGraphicFramePr>
          <p:nvPr/>
        </p:nvGraphicFramePr>
        <p:xfrm>
          <a:off x="90488" y="6623050"/>
          <a:ext cx="4910137" cy="192389"/>
        </p:xfrm>
        <a:graphic>
          <a:graphicData uri="http://schemas.openxmlformats.org/drawingml/2006/table">
            <a:tbl>
              <a:tblPr/>
              <a:tblGrid>
                <a:gridCol w="4910137"/>
              </a:tblGrid>
              <a:tr h="192088">
                <a:tc>
                  <a:txBody>
                    <a:bodyPr/>
                    <a:lstStyle/>
                    <a:p>
                      <a:pPr algn="l" fontAlgn="ctr"/>
                      <a:r>
                        <a:rPr lang="es-ES" sz="1200" b="1" i="0" u="none" strike="noStrike" dirty="0">
                          <a:solidFill>
                            <a:srgbClr val="000000"/>
                          </a:solidFill>
                          <a:latin typeface="Arial Narrow"/>
                        </a:rPr>
                        <a:t>Fuente:</a:t>
                      </a:r>
                      <a:r>
                        <a:rPr lang="es-ES" sz="1200" b="0" i="0" u="none" strike="noStrike" dirty="0">
                          <a:solidFill>
                            <a:srgbClr val="000000"/>
                          </a:solidFill>
                          <a:latin typeface="Arial Narrow"/>
                        </a:rPr>
                        <a:t> </a:t>
                      </a:r>
                      <a:r>
                        <a:rPr lang="es-ES" sz="1200" b="0" i="0" u="none" strike="noStrike" dirty="0" smtClean="0">
                          <a:solidFill>
                            <a:srgbClr val="000000"/>
                          </a:solidFill>
                          <a:latin typeface="Arial Narrow"/>
                        </a:rPr>
                        <a:t>Instituto </a:t>
                      </a:r>
                      <a:r>
                        <a:rPr lang="es-ES" sz="1200" b="0" i="0" u="none" strike="noStrike" dirty="0">
                          <a:solidFill>
                            <a:srgbClr val="000000"/>
                          </a:solidFill>
                          <a:latin typeface="Arial Narrow"/>
                        </a:rPr>
                        <a:t>Nacional de Estadística, INE</a:t>
                      </a:r>
                    </a:p>
                  </a:txBody>
                  <a:tcPr marL="9525" marR="9525" marT="9509" marB="0" anchor="ctr">
                    <a:lnL>
                      <a:noFill/>
                    </a:lnL>
                    <a:lnR>
                      <a:noFill/>
                    </a:lnR>
                    <a:lnT>
                      <a:noFill/>
                    </a:lnT>
                    <a:lnB>
                      <a:noFill/>
                    </a:lnB>
                  </a:tcPr>
                </a:tc>
              </a:tr>
            </a:tbl>
          </a:graphicData>
        </a:graphic>
      </p:graphicFrame>
      <p:sp>
        <p:nvSpPr>
          <p:cNvPr id="32773" name="Text Box 7"/>
          <p:cNvSpPr txBox="1">
            <a:spLocks noChangeArrowheads="1"/>
          </p:cNvSpPr>
          <p:nvPr/>
        </p:nvSpPr>
        <p:spPr bwMode="auto">
          <a:xfrm>
            <a:off x="236538" y="5387975"/>
            <a:ext cx="8858250" cy="1054100"/>
          </a:xfrm>
          <a:prstGeom prst="rect">
            <a:avLst/>
          </a:prstGeom>
          <a:noFill/>
          <a:ln w="9525">
            <a:noFill/>
            <a:miter lim="800000"/>
            <a:headEnd/>
            <a:tailEnd/>
          </a:ln>
        </p:spPr>
        <p:txBody>
          <a:bodyPr>
            <a:spAutoFit/>
          </a:bodyPr>
          <a:lstStyle/>
          <a:p>
            <a:pPr algn="just">
              <a:lnSpc>
                <a:spcPts val="2500"/>
              </a:lnSpc>
              <a:spcBef>
                <a:spcPct val="50000"/>
              </a:spcBef>
            </a:pPr>
            <a:r>
              <a:rPr lang="es-ES_tradnl" sz="2000">
                <a:latin typeface="Arial Narrow" pitchFamily="34" charset="0"/>
              </a:rPr>
              <a:t>Métodos de referencia y comparación Internacional utilizados por los organismos especializados de las Naciones Unidas, la CEPAL, el Banco Mundial, el PNUD y las oficinas de estadística de todos los países del mundo.</a:t>
            </a:r>
            <a:endParaRPr lang="es-ES" sz="2000">
              <a:latin typeface="Arial Narrow"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1 Gráfico"/>
          <p:cNvGraphicFramePr/>
          <p:nvPr/>
        </p:nvGraphicFramePr>
        <p:xfrm>
          <a:off x="142844" y="142852"/>
          <a:ext cx="8858312" cy="64294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Tabla"/>
          <p:cNvGraphicFramePr>
            <a:graphicFrameLocks noGrp="1"/>
          </p:cNvGraphicFramePr>
          <p:nvPr/>
        </p:nvGraphicFramePr>
        <p:xfrm>
          <a:off x="90488" y="6623050"/>
          <a:ext cx="4910137" cy="192389"/>
        </p:xfrm>
        <a:graphic>
          <a:graphicData uri="http://schemas.openxmlformats.org/drawingml/2006/table">
            <a:tbl>
              <a:tblPr/>
              <a:tblGrid>
                <a:gridCol w="4910137"/>
              </a:tblGrid>
              <a:tr h="192088">
                <a:tc>
                  <a:txBody>
                    <a:bodyPr/>
                    <a:lstStyle/>
                    <a:p>
                      <a:pPr algn="l" fontAlgn="ctr"/>
                      <a:r>
                        <a:rPr lang="es-ES" sz="1200" b="1" i="0" u="none" strike="noStrike" dirty="0">
                          <a:solidFill>
                            <a:srgbClr val="000000"/>
                          </a:solidFill>
                          <a:latin typeface="Arial Narrow"/>
                        </a:rPr>
                        <a:t>Fuente:</a:t>
                      </a:r>
                      <a:r>
                        <a:rPr lang="es-ES" sz="1200" b="0" i="0" u="none" strike="noStrike" dirty="0">
                          <a:solidFill>
                            <a:srgbClr val="000000"/>
                          </a:solidFill>
                          <a:latin typeface="Arial Narrow"/>
                        </a:rPr>
                        <a:t> - Encuesta de Hogares por Muestreo </a:t>
                      </a:r>
                      <a:r>
                        <a:rPr lang="es-ES" sz="1200" b="1" i="0" u="none" strike="noStrike" dirty="0">
                          <a:solidFill>
                            <a:srgbClr val="000000"/>
                          </a:solidFill>
                          <a:latin typeface="Arial Narrow"/>
                        </a:rPr>
                        <a:t>- </a:t>
                      </a:r>
                      <a:r>
                        <a:rPr lang="es-ES" sz="1200" b="0" i="0" u="none" strike="noStrike" dirty="0">
                          <a:solidFill>
                            <a:srgbClr val="000000"/>
                          </a:solidFill>
                          <a:latin typeface="Arial Narrow"/>
                        </a:rPr>
                        <a:t>Instituto Nacional de Estadística, INE</a:t>
                      </a:r>
                    </a:p>
                  </a:txBody>
                  <a:tcPr marL="9525" marR="9525" marT="9509" marB="0" anchor="ctr">
                    <a:lnL>
                      <a:noFill/>
                    </a:lnL>
                    <a:lnR>
                      <a:noFill/>
                    </a:lnR>
                    <a:lnT>
                      <a:noFill/>
                    </a:lnT>
                    <a:lnB>
                      <a:noFill/>
                    </a:lnB>
                  </a:tcPr>
                </a:tc>
              </a:tr>
            </a:tbl>
          </a:graphicData>
        </a:graphic>
      </p:graphicFrame>
      <p:graphicFrame>
        <p:nvGraphicFramePr>
          <p:cNvPr id="7" name="6 Tabla"/>
          <p:cNvGraphicFramePr>
            <a:graphicFrameLocks noGrp="1"/>
          </p:cNvGraphicFramePr>
          <p:nvPr/>
        </p:nvGraphicFramePr>
        <p:xfrm>
          <a:off x="4572000" y="1052513"/>
          <a:ext cx="4433888" cy="868680"/>
        </p:xfrm>
        <a:graphic>
          <a:graphicData uri="http://schemas.openxmlformats.org/drawingml/2006/table">
            <a:tbl>
              <a:tblPr/>
              <a:tblGrid>
                <a:gridCol w="1000125"/>
                <a:gridCol w="3433763"/>
              </a:tblGrid>
              <a:tr h="274220">
                <a:tc gridSpan="2">
                  <a:txBody>
                    <a:bodyPr/>
                    <a:lstStyle/>
                    <a:p>
                      <a:pPr algn="ctr" fontAlgn="ctr"/>
                      <a:r>
                        <a:rPr lang="es-VE" sz="1800" b="0" i="0" u="none" strike="noStrike" dirty="0">
                          <a:solidFill>
                            <a:schemeClr val="bg1"/>
                          </a:solidFill>
                          <a:latin typeface="Arial Narrow" pitchFamily="34" charset="0"/>
                        </a:rPr>
                        <a:t>Métodos para la Medición de la Pobreza</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hMerge="1">
                  <a:txBody>
                    <a:bodyPr/>
                    <a:lstStyle/>
                    <a:p>
                      <a:endParaRPr lang="es-VE"/>
                    </a:p>
                  </a:txBody>
                  <a:tcPr/>
                </a:tc>
              </a:tr>
              <a:tr h="167579">
                <a:tc>
                  <a:txBody>
                    <a:bodyPr/>
                    <a:lstStyle/>
                    <a:p>
                      <a:pPr algn="ctr" fontAlgn="ctr"/>
                      <a:endParaRPr lang="es-VE" sz="1100" b="0" i="0" u="none" strike="noStrike">
                        <a:solidFill>
                          <a:srgbClr val="000000"/>
                        </a:solidFill>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VE" sz="1100" b="0" i="0" u="none" strike="noStrike" dirty="0">
                        <a:solidFill>
                          <a:srgbClr val="000000"/>
                        </a:solidFill>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r>
              <a:tr h="213282">
                <a:tc gridSpan="2">
                  <a:txBody>
                    <a:bodyPr/>
                    <a:lstStyle/>
                    <a:p>
                      <a:pPr algn="l" fontAlgn="b">
                        <a:buFont typeface="Wingdings" pitchFamily="2" charset="2"/>
                        <a:buChar char="ü"/>
                      </a:pPr>
                      <a:r>
                        <a:rPr lang="es-VE" sz="1400" b="0" i="0" u="none" strike="noStrike" dirty="0" smtClean="0">
                          <a:solidFill>
                            <a:srgbClr val="000000"/>
                          </a:solidFill>
                          <a:latin typeface="Arial Narrow" pitchFamily="34" charset="0"/>
                        </a:rPr>
                        <a:t> </a:t>
                      </a:r>
                      <a:r>
                        <a:rPr lang="es-VE" sz="1400" b="1" i="0" u="none" strike="noStrike" dirty="0" smtClean="0">
                          <a:solidFill>
                            <a:srgbClr val="000000"/>
                          </a:solidFill>
                          <a:latin typeface="Arial Narrow" pitchFamily="34" charset="0"/>
                        </a:rPr>
                        <a:t>Coyuntural</a:t>
                      </a:r>
                      <a:r>
                        <a:rPr lang="es-VE" sz="1400" b="0" i="0" u="none" strike="noStrike" dirty="0" smtClean="0">
                          <a:solidFill>
                            <a:srgbClr val="000000"/>
                          </a:solidFill>
                          <a:latin typeface="Arial Narrow" pitchFamily="34" charset="0"/>
                        </a:rPr>
                        <a:t> </a:t>
                      </a:r>
                      <a:r>
                        <a:rPr lang="es-VE" sz="1400" b="0" i="0" u="none" strike="noStrike" dirty="0">
                          <a:solidFill>
                            <a:srgbClr val="000000"/>
                          </a:solidFill>
                          <a:latin typeface="Arial Narrow" pitchFamily="34" charset="0"/>
                        </a:rPr>
                        <a:t>por Ingreso</a:t>
                      </a:r>
                    </a:p>
                  </a:txBody>
                  <a:tcPr marL="0" marR="0" marT="0" marB="0" anchor="b">
                    <a:lnL>
                      <a:noFill/>
                    </a:lnL>
                    <a:lnR>
                      <a:noFill/>
                    </a:lnR>
                    <a:lnT>
                      <a:noFill/>
                    </a:lnT>
                    <a:lnB>
                      <a:noFill/>
                    </a:lnB>
                  </a:tcPr>
                </a:tc>
                <a:tc hMerge="1">
                  <a:txBody>
                    <a:bodyPr/>
                    <a:lstStyle/>
                    <a:p>
                      <a:endParaRPr lang="es-VE"/>
                    </a:p>
                  </a:txBody>
                  <a:tcPr/>
                </a:tc>
              </a:tr>
              <a:tr h="213282">
                <a:tc gridSpan="2">
                  <a:txBody>
                    <a:bodyPr/>
                    <a:lstStyle/>
                    <a:p>
                      <a:pPr algn="l" fontAlgn="b">
                        <a:buFont typeface="Wingdings" pitchFamily="2" charset="2"/>
                        <a:buChar char="ü"/>
                      </a:pPr>
                      <a:r>
                        <a:rPr lang="es-VE" sz="1400" b="0" i="0" u="none" strike="noStrike" dirty="0" smtClean="0">
                          <a:solidFill>
                            <a:srgbClr val="000000"/>
                          </a:solidFill>
                          <a:latin typeface="Arial Narrow" pitchFamily="34" charset="0"/>
                        </a:rPr>
                        <a:t> </a:t>
                      </a:r>
                      <a:r>
                        <a:rPr lang="es-VE" sz="1400" b="1" i="0" u="none" strike="noStrike" dirty="0" smtClean="0">
                          <a:solidFill>
                            <a:srgbClr val="000000"/>
                          </a:solidFill>
                          <a:latin typeface="Arial Narrow" pitchFamily="34" charset="0"/>
                        </a:rPr>
                        <a:t>Estructura</a:t>
                      </a:r>
                      <a:r>
                        <a:rPr lang="es-VE" sz="1400" b="0" i="0" u="none" strike="noStrike" dirty="0" smtClean="0">
                          <a:solidFill>
                            <a:srgbClr val="000000"/>
                          </a:solidFill>
                          <a:latin typeface="Arial Narrow" pitchFamily="34" charset="0"/>
                        </a:rPr>
                        <a:t>l </a:t>
                      </a:r>
                      <a:r>
                        <a:rPr lang="es-VE" sz="1400" b="0" i="0" u="none" strike="noStrike" dirty="0">
                          <a:solidFill>
                            <a:srgbClr val="000000"/>
                          </a:solidFill>
                          <a:latin typeface="Arial Narrow" pitchFamily="34" charset="0"/>
                        </a:rPr>
                        <a:t>por Necesidades Básicas Insatisfechas (NBI)</a:t>
                      </a:r>
                    </a:p>
                  </a:txBody>
                  <a:tcPr marL="0" marR="0" marT="0" marB="0" anchor="b">
                    <a:lnL>
                      <a:noFill/>
                    </a:lnL>
                    <a:lnR>
                      <a:noFill/>
                    </a:lnR>
                    <a:lnT>
                      <a:noFill/>
                    </a:lnT>
                    <a:lnB>
                      <a:noFill/>
                    </a:lnB>
                  </a:tcPr>
                </a:tc>
                <a:tc hMerge="1">
                  <a:txBody>
                    <a:bodyPr/>
                    <a:lstStyle/>
                    <a:p>
                      <a:endParaRPr lang="es-VE"/>
                    </a:p>
                  </a:txBody>
                  <a:tcPr/>
                </a:tc>
              </a:tr>
            </a:tbl>
          </a:graphicData>
        </a:graphic>
      </p:graphicFrame>
      <p:sp>
        <p:nvSpPr>
          <p:cNvPr id="8" name="7 Elipse"/>
          <p:cNvSpPr/>
          <p:nvPr/>
        </p:nvSpPr>
        <p:spPr>
          <a:xfrm>
            <a:off x="4787062" y="3462916"/>
            <a:ext cx="1714512" cy="928694"/>
          </a:xfrm>
          <a:prstGeom prst="ellipse">
            <a:avLst/>
          </a:prstGeom>
        </p:spPr>
        <p:style>
          <a:lnRef idx="0">
            <a:schemeClr val="accent5"/>
          </a:lnRef>
          <a:fillRef idx="3">
            <a:schemeClr val="accent5"/>
          </a:fillRef>
          <a:effectRef idx="3">
            <a:schemeClr val="accent5"/>
          </a:effectRef>
          <a:fontRef idx="minor">
            <a:schemeClr val="lt1"/>
          </a:fontRef>
        </p:style>
        <p:txBody>
          <a:bodyPr anchor="ctr"/>
          <a:lstStyle/>
          <a:p>
            <a:pPr algn="ctr" fontAlgn="auto">
              <a:spcBef>
                <a:spcPts val="0"/>
              </a:spcBef>
              <a:spcAft>
                <a:spcPts val="0"/>
              </a:spcAft>
              <a:defRPr/>
            </a:pPr>
            <a:r>
              <a:rPr lang="es-VE" dirty="0">
                <a:solidFill>
                  <a:schemeClr val="bg1"/>
                </a:solidFill>
                <a:latin typeface="Arial Narrow" pitchFamily="34" charset="0"/>
              </a:rPr>
              <a:t>Pobreza por Ingreso</a:t>
            </a:r>
          </a:p>
        </p:txBody>
      </p:sp>
      <p:sp>
        <p:nvSpPr>
          <p:cNvPr id="9" name="8 Elipse"/>
          <p:cNvSpPr/>
          <p:nvPr/>
        </p:nvSpPr>
        <p:spPr>
          <a:xfrm>
            <a:off x="2357422" y="4786322"/>
            <a:ext cx="1714512" cy="928694"/>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r>
              <a:rPr lang="es-VE" dirty="0">
                <a:solidFill>
                  <a:schemeClr val="bg1"/>
                </a:solidFill>
                <a:latin typeface="Arial Narrow" pitchFamily="34" charset="0"/>
              </a:rPr>
              <a:t>Pobreza por NBI</a:t>
            </a:r>
          </a:p>
        </p:txBody>
      </p:sp>
      <p:sp>
        <p:nvSpPr>
          <p:cNvPr id="10" name="9 Flecha derecha"/>
          <p:cNvSpPr/>
          <p:nvPr/>
        </p:nvSpPr>
        <p:spPr>
          <a:xfrm>
            <a:off x="4633817" y="4181290"/>
            <a:ext cx="214314" cy="357190"/>
          </a:xfrm>
          <a:prstGeom prst="rightArrow">
            <a:avLst/>
          </a:prstGeom>
          <a:ln/>
          <a:scene3d>
            <a:camera prst="orthographicFront">
              <a:rot lat="0" lon="0" rev="12900001"/>
            </a:camera>
            <a:lightRig rig="threePt" dir="t"/>
          </a:scene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s-VE"/>
          </a:p>
        </p:txBody>
      </p:sp>
      <p:sp>
        <p:nvSpPr>
          <p:cNvPr id="11" name="10 Flecha derecha"/>
          <p:cNvSpPr/>
          <p:nvPr/>
        </p:nvSpPr>
        <p:spPr>
          <a:xfrm>
            <a:off x="3098415" y="4509253"/>
            <a:ext cx="214314" cy="357190"/>
          </a:xfrm>
          <a:prstGeom prst="rightArrow">
            <a:avLst/>
          </a:prstGeom>
          <a:ln/>
          <a:scene3d>
            <a:camera prst="orthographicFront">
              <a:rot lat="0" lon="0" rev="5400000"/>
            </a:camera>
            <a:lightRig rig="threePt" dir="t"/>
          </a:scene3d>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s-VE"/>
          </a:p>
        </p:txBody>
      </p:sp>
      <p:cxnSp>
        <p:nvCxnSpPr>
          <p:cNvPr id="3" name="2 Conector recto de flecha"/>
          <p:cNvCxnSpPr/>
          <p:nvPr/>
        </p:nvCxnSpPr>
        <p:spPr>
          <a:xfrm>
            <a:off x="3143250" y="1357313"/>
            <a:ext cx="5143500" cy="3357562"/>
          </a:xfrm>
          <a:prstGeom prst="straightConnector1">
            <a:avLst/>
          </a:prstGeom>
          <a:ln w="254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5142" name="5 CuadroTexto"/>
          <p:cNvSpPr txBox="1">
            <a:spLocks noChangeArrowheads="1"/>
          </p:cNvSpPr>
          <p:nvPr/>
        </p:nvSpPr>
        <p:spPr bwMode="auto">
          <a:xfrm>
            <a:off x="5883275" y="2071688"/>
            <a:ext cx="3071813" cy="830262"/>
          </a:xfrm>
          <a:prstGeom prst="rect">
            <a:avLst/>
          </a:prstGeom>
          <a:ln>
            <a:noFill/>
            <a:headEnd/>
            <a:tailEnd/>
          </a:ln>
        </p:spPr>
        <p:style>
          <a:lnRef idx="1">
            <a:schemeClr val="accent3"/>
          </a:lnRef>
          <a:fillRef idx="2">
            <a:schemeClr val="accent3"/>
          </a:fillRef>
          <a:effectRef idx="1">
            <a:schemeClr val="accent3"/>
          </a:effectRef>
          <a:fontRef idx="minor">
            <a:schemeClr val="dk1"/>
          </a:fontRef>
        </p:style>
        <p:txBody>
          <a:bodyPr>
            <a:spAutoFit/>
          </a:bodyPr>
          <a:lstStyle/>
          <a:p>
            <a:pPr marL="182563" indent="-182563" algn="just" fontAlgn="auto">
              <a:spcBef>
                <a:spcPts val="0"/>
              </a:spcBef>
              <a:spcAft>
                <a:spcPts val="0"/>
              </a:spcAft>
              <a:buFont typeface="Wingdings" pitchFamily="2" charset="2"/>
              <a:buChar char="ü"/>
              <a:defRPr/>
            </a:pPr>
            <a:r>
              <a:rPr lang="es-MX" sz="1600" dirty="0">
                <a:latin typeface="Arial Narrow" pitchFamily="34" charset="0"/>
              </a:rPr>
              <a:t>En una década de Revolución, la pobreza extrema por ingresos se ha  reducido en más de 16 puntos.</a:t>
            </a:r>
            <a:endParaRPr lang="es-ES" sz="1600" dirty="0">
              <a:latin typeface="Arial Narrow"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2 Gráfico"/>
          <p:cNvGraphicFramePr/>
          <p:nvPr/>
        </p:nvGraphicFramePr>
        <p:xfrm>
          <a:off x="142844" y="142852"/>
          <a:ext cx="8858312" cy="6357982"/>
        </p:xfrm>
        <a:graphic>
          <a:graphicData uri="http://schemas.openxmlformats.org/drawingml/2006/chart">
            <c:chart xmlns:c="http://schemas.openxmlformats.org/drawingml/2006/chart" xmlns:r="http://schemas.openxmlformats.org/officeDocument/2006/relationships" r:id="rId2"/>
          </a:graphicData>
        </a:graphic>
      </p:graphicFrame>
      <p:sp>
        <p:nvSpPr>
          <p:cNvPr id="6" name="5 Rectángulo redondeado"/>
          <p:cNvSpPr/>
          <p:nvPr/>
        </p:nvSpPr>
        <p:spPr>
          <a:xfrm>
            <a:off x="4786313" y="881063"/>
            <a:ext cx="3929062" cy="1643062"/>
          </a:xfrm>
          <a:prstGeom prst="roundRect">
            <a:avLst/>
          </a:prstGeom>
          <a:ln w="19050">
            <a:prstDash val="dash"/>
          </a:ln>
        </p:spPr>
        <p:style>
          <a:lnRef idx="1">
            <a:schemeClr val="accent3"/>
          </a:lnRef>
          <a:fillRef idx="2">
            <a:schemeClr val="accent3"/>
          </a:fillRef>
          <a:effectRef idx="1">
            <a:schemeClr val="accent3"/>
          </a:effectRef>
          <a:fontRef idx="minor">
            <a:schemeClr val="dk1"/>
          </a:fontRef>
        </p:style>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180975" indent="-180975" algn="just">
              <a:lnSpc>
                <a:spcPts val="2000"/>
              </a:lnSpc>
              <a:buFont typeface="Wingdings" pitchFamily="2" charset="2"/>
              <a:buChar char="ü"/>
              <a:defRPr/>
            </a:pPr>
            <a:r>
              <a:rPr lang="es-ES_tradnl" dirty="0" smtClean="0">
                <a:solidFill>
                  <a:schemeClr val="tx1"/>
                </a:solidFill>
                <a:latin typeface="Arial Narrow" pitchFamily="34" charset="0"/>
              </a:rPr>
              <a:t>Mide la desigualdad de la distribución del ingreso de los hogares.</a:t>
            </a:r>
          </a:p>
          <a:p>
            <a:pPr marL="180975" indent="-180975" algn="just">
              <a:lnSpc>
                <a:spcPts val="2000"/>
              </a:lnSpc>
              <a:buFont typeface="Wingdings" pitchFamily="2" charset="2"/>
              <a:buChar char="ü"/>
              <a:defRPr/>
            </a:pPr>
            <a:r>
              <a:rPr lang="es-ES_tradnl" dirty="0" smtClean="0">
                <a:solidFill>
                  <a:schemeClr val="tx1"/>
                </a:solidFill>
                <a:latin typeface="Arial Narrow" pitchFamily="34" charset="0"/>
              </a:rPr>
              <a:t>Un </a:t>
            </a:r>
            <a:r>
              <a:rPr lang="es-ES_tradnl" dirty="0" err="1" smtClean="0">
                <a:solidFill>
                  <a:schemeClr val="tx1"/>
                </a:solidFill>
                <a:latin typeface="Arial Narrow" pitchFamily="34" charset="0"/>
              </a:rPr>
              <a:t>Gini</a:t>
            </a:r>
            <a:r>
              <a:rPr lang="es-ES_tradnl" dirty="0" smtClean="0">
                <a:solidFill>
                  <a:schemeClr val="tx1"/>
                </a:solidFill>
                <a:latin typeface="Arial Narrow" pitchFamily="34" charset="0"/>
              </a:rPr>
              <a:t> próximo al valor “0” significa una distribución igualitaria del ingreso, y próximo a “1” una distribución muy desigual.</a:t>
            </a:r>
            <a:endParaRPr lang="es-ES" dirty="0">
              <a:solidFill>
                <a:schemeClr val="tx1"/>
              </a:solidFill>
              <a:latin typeface="Arial Narrow" pitchFamily="34" charset="0"/>
            </a:endParaRPr>
          </a:p>
        </p:txBody>
      </p:sp>
      <p:sp>
        <p:nvSpPr>
          <p:cNvPr id="7" name="3 Rectángulo redondeado"/>
          <p:cNvSpPr/>
          <p:nvPr/>
        </p:nvSpPr>
        <p:spPr>
          <a:xfrm>
            <a:off x="0" y="6619875"/>
            <a:ext cx="5219700" cy="219075"/>
          </a:xfrm>
          <a:prstGeom prst="roundRect">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s-E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defRPr/>
            </a:pPr>
            <a:r>
              <a:rPr lang="es-ES_tradnl" sz="1400" b="1" dirty="0" smtClean="0">
                <a:solidFill>
                  <a:schemeClr val="tx1"/>
                </a:solidFill>
                <a:latin typeface="Arial Narrow" pitchFamily="34" charset="0"/>
              </a:rPr>
              <a:t>Fuente</a:t>
            </a:r>
            <a:r>
              <a:rPr lang="es-ES_tradnl" sz="1400" b="1" dirty="0">
                <a:solidFill>
                  <a:schemeClr val="tx1"/>
                </a:solidFill>
                <a:latin typeface="Arial Narrow" pitchFamily="34" charset="0"/>
              </a:rPr>
              <a:t>:</a:t>
            </a:r>
            <a:r>
              <a:rPr lang="es-ES_tradnl" sz="1400" dirty="0">
                <a:solidFill>
                  <a:schemeClr val="tx1"/>
                </a:solidFill>
                <a:latin typeface="Arial Narrow" pitchFamily="34" charset="0"/>
              </a:rPr>
              <a:t> Instituto Nacional de Estadística, </a:t>
            </a:r>
            <a:r>
              <a:rPr lang="es-ES_tradnl" sz="1400" dirty="0" smtClean="0">
                <a:solidFill>
                  <a:schemeClr val="tx1"/>
                </a:solidFill>
                <a:latin typeface="Arial Narrow" pitchFamily="34" charset="0"/>
              </a:rPr>
              <a:t>INE. 1er Semestre de casa año.</a:t>
            </a:r>
            <a:endParaRPr lang="es-ES" sz="1400" dirty="0">
              <a:solidFill>
                <a:schemeClr val="tx1"/>
              </a:solidFill>
              <a:latin typeface="Arial Narrow" pitchFamily="34" charset="0"/>
            </a:endParaRPr>
          </a:p>
        </p:txBody>
      </p:sp>
      <p:cxnSp>
        <p:nvCxnSpPr>
          <p:cNvPr id="3" name="2 Conector recto"/>
          <p:cNvCxnSpPr/>
          <p:nvPr/>
        </p:nvCxnSpPr>
        <p:spPr>
          <a:xfrm>
            <a:off x="2555875" y="1125538"/>
            <a:ext cx="0" cy="504031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3558" name="3 CuadroTexto"/>
          <p:cNvSpPr txBox="1">
            <a:spLocks noChangeArrowheads="1"/>
          </p:cNvSpPr>
          <p:nvPr/>
        </p:nvSpPr>
        <p:spPr bwMode="auto">
          <a:xfrm>
            <a:off x="2643188" y="4572000"/>
            <a:ext cx="2871787" cy="83026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marL="182563" indent="-182563" algn="just" fontAlgn="auto">
              <a:spcBef>
                <a:spcPts val="0"/>
              </a:spcBef>
              <a:spcAft>
                <a:spcPts val="0"/>
              </a:spcAft>
              <a:buFont typeface="Wingdings" pitchFamily="2" charset="2"/>
              <a:buChar char="ü"/>
              <a:defRPr/>
            </a:pPr>
            <a:r>
              <a:rPr lang="es-MX" sz="1600" dirty="0">
                <a:latin typeface="Arial Narrow" pitchFamily="34" charset="0"/>
              </a:rPr>
              <a:t>En poco más de una década, el coeficiente de desigualdad se ha reducido en casi 10 puntos.</a:t>
            </a:r>
            <a:endParaRPr lang="es-ES" sz="1600" dirty="0">
              <a:latin typeface="Arial Narrow" pitchFamily="34" charset="0"/>
            </a:endParaRPr>
          </a:p>
        </p:txBody>
      </p:sp>
      <p:cxnSp>
        <p:nvCxnSpPr>
          <p:cNvPr id="9" name="8 Conector recto"/>
          <p:cNvCxnSpPr/>
          <p:nvPr/>
        </p:nvCxnSpPr>
        <p:spPr>
          <a:xfrm>
            <a:off x="8459788" y="5013325"/>
            <a:ext cx="0" cy="11525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nvGraphicFramePr>
        <p:xfrm>
          <a:off x="214282" y="142852"/>
          <a:ext cx="8786874" cy="6357982"/>
        </p:xfrm>
        <a:graphic>
          <a:graphicData uri="http://schemas.openxmlformats.org/drawingml/2006/chart">
            <c:chart xmlns:c="http://schemas.openxmlformats.org/drawingml/2006/chart" xmlns:r="http://schemas.openxmlformats.org/officeDocument/2006/relationships" r:id="rId2"/>
          </a:graphicData>
        </a:graphic>
      </p:graphicFrame>
      <p:sp>
        <p:nvSpPr>
          <p:cNvPr id="3" name="2 Rectángulo redondeado"/>
          <p:cNvSpPr/>
          <p:nvPr/>
        </p:nvSpPr>
        <p:spPr>
          <a:xfrm>
            <a:off x="60325" y="6619875"/>
            <a:ext cx="6265863" cy="1666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s-VE" sz="1200" b="1" dirty="0">
                <a:solidFill>
                  <a:schemeClr val="tx1"/>
                </a:solidFill>
                <a:latin typeface="Arial Narrow" pitchFamily="34" charset="0"/>
              </a:rPr>
              <a:t>Fuente: - </a:t>
            </a:r>
            <a:r>
              <a:rPr lang="es-VE" sz="1200" dirty="0">
                <a:solidFill>
                  <a:schemeClr val="tx1"/>
                </a:solidFill>
                <a:latin typeface="Arial Narrow" pitchFamily="34" charset="0"/>
              </a:rPr>
              <a:t>Encuesta de Hogares por Muestreo  </a:t>
            </a:r>
            <a:r>
              <a:rPr lang="es-VE" sz="1200" b="1" dirty="0">
                <a:solidFill>
                  <a:schemeClr val="tx1"/>
                </a:solidFill>
                <a:latin typeface="Arial Narrow" pitchFamily="34" charset="0"/>
              </a:rPr>
              <a:t>- </a:t>
            </a:r>
            <a:r>
              <a:rPr lang="es-VE" sz="1200" dirty="0">
                <a:solidFill>
                  <a:schemeClr val="tx1"/>
                </a:solidFill>
                <a:latin typeface="Arial Narrow" pitchFamily="34" charset="0"/>
              </a:rPr>
              <a:t>Instituto Nacional de Estadística, INE</a:t>
            </a:r>
          </a:p>
        </p:txBody>
      </p:sp>
      <p:graphicFrame>
        <p:nvGraphicFramePr>
          <p:cNvPr id="4" name="3 Tabla"/>
          <p:cNvGraphicFramePr>
            <a:graphicFrameLocks noGrp="1"/>
          </p:cNvGraphicFramePr>
          <p:nvPr/>
        </p:nvGraphicFramePr>
        <p:xfrm>
          <a:off x="4286250" y="981075"/>
          <a:ext cx="4678363" cy="1398590"/>
        </p:xfrm>
        <a:graphic>
          <a:graphicData uri="http://schemas.openxmlformats.org/drawingml/2006/table">
            <a:tbl>
              <a:tblPr>
                <a:tableStyleId>{5C22544A-7EE6-4342-B048-85BDC9FD1C3A}</a:tableStyleId>
              </a:tblPr>
              <a:tblGrid>
                <a:gridCol w="470902"/>
                <a:gridCol w="4207461"/>
              </a:tblGrid>
              <a:tr h="283910">
                <a:tc gridSpan="2">
                  <a:txBody>
                    <a:bodyPr/>
                    <a:lstStyle/>
                    <a:p>
                      <a:pPr algn="ctr" fontAlgn="ctr"/>
                      <a:r>
                        <a:rPr lang="es-VE" sz="1800" u="none" strike="noStrike" dirty="0" smtClean="0">
                          <a:effectLst/>
                          <a:latin typeface="Arial Narrow" pitchFamily="34" charset="0"/>
                        </a:rPr>
                        <a:t>Indicadores</a:t>
                      </a:r>
                      <a:endParaRPr lang="es-VE" sz="1800" b="0" i="0" u="none" strike="noStrike" dirty="0">
                        <a:solidFill>
                          <a:srgbClr val="000000"/>
                        </a:solidFill>
                        <a:effectLst/>
                        <a:latin typeface="Arial Narrow" pitchFamily="34" charset="0"/>
                      </a:endParaRPr>
                    </a:p>
                  </a:txBody>
                  <a:tcPr marL="9524" marR="9524" marT="9527" marB="0" anchor="ctr">
                    <a:solidFill>
                      <a:schemeClr val="bg2">
                        <a:lumMod val="90000"/>
                      </a:schemeClr>
                    </a:solidFill>
                  </a:tcPr>
                </a:tc>
                <a:tc hMerge="1">
                  <a:txBody>
                    <a:bodyPr/>
                    <a:lstStyle/>
                    <a:p>
                      <a:endParaRPr lang="es-VE"/>
                    </a:p>
                  </a:txBody>
                  <a:tcPr/>
                </a:tc>
              </a:tr>
              <a:tr h="222936">
                <a:tc>
                  <a:txBody>
                    <a:bodyPr/>
                    <a:lstStyle/>
                    <a:p>
                      <a:pPr algn="l" fontAlgn="b"/>
                      <a:endParaRPr lang="es-VE" sz="1100" b="0" i="0" u="none" strike="noStrike" dirty="0">
                        <a:solidFill>
                          <a:srgbClr val="000000"/>
                        </a:solidFill>
                        <a:effectLst/>
                        <a:latin typeface="Calibri"/>
                      </a:endParaRPr>
                    </a:p>
                  </a:txBody>
                  <a:tcPr marL="9524" marR="9524" marT="9527" marB="0" anchor="b">
                    <a:solidFill>
                      <a:srgbClr val="00B0F0"/>
                    </a:solidFill>
                  </a:tcPr>
                </a:tc>
                <a:tc>
                  <a:txBody>
                    <a:bodyPr/>
                    <a:lstStyle/>
                    <a:p>
                      <a:pPr algn="l" fontAlgn="ctr"/>
                      <a:r>
                        <a:rPr lang="es-VE" sz="1400" u="none" strike="noStrike" dirty="0" smtClean="0">
                          <a:effectLst/>
                          <a:latin typeface="Arial Narrow" pitchFamily="34" charset="0"/>
                        </a:rPr>
                        <a:t>   Hogares con </a:t>
                      </a:r>
                      <a:r>
                        <a:rPr lang="es-VE" sz="1400" u="none" strike="noStrike" dirty="0">
                          <a:effectLst/>
                          <a:latin typeface="Arial Narrow" pitchFamily="34" charset="0"/>
                        </a:rPr>
                        <a:t>niños de 7 a 12 años que no asisten a la escuela</a:t>
                      </a:r>
                      <a:endParaRPr lang="es-VE" sz="1400" b="0" i="0" u="none" strike="noStrike" dirty="0">
                        <a:solidFill>
                          <a:srgbClr val="000000"/>
                        </a:solidFill>
                        <a:effectLst/>
                        <a:latin typeface="Arial Narrow" pitchFamily="34" charset="0"/>
                      </a:endParaRPr>
                    </a:p>
                  </a:txBody>
                  <a:tcPr marL="9524" marR="9524" marT="9527" marB="0" anchor="ctr">
                    <a:solidFill>
                      <a:schemeClr val="bg1"/>
                    </a:solidFill>
                  </a:tcPr>
                </a:tc>
              </a:tr>
              <a:tr h="222936">
                <a:tc>
                  <a:txBody>
                    <a:bodyPr/>
                    <a:lstStyle/>
                    <a:p>
                      <a:pPr algn="l" fontAlgn="b"/>
                      <a:endParaRPr lang="es-VE" sz="1100" b="0" i="0" u="none" strike="noStrike" dirty="0">
                        <a:solidFill>
                          <a:srgbClr val="000000"/>
                        </a:solidFill>
                        <a:effectLst/>
                        <a:latin typeface="Calibri"/>
                      </a:endParaRPr>
                    </a:p>
                  </a:txBody>
                  <a:tcPr marL="9524" marR="9524" marT="9527" marB="0" anchor="b">
                    <a:solidFill>
                      <a:srgbClr val="FF0000"/>
                    </a:solidFill>
                  </a:tcPr>
                </a:tc>
                <a:tc>
                  <a:txBody>
                    <a:bodyPr/>
                    <a:lstStyle/>
                    <a:p>
                      <a:pPr algn="l" fontAlgn="ctr"/>
                      <a:r>
                        <a:rPr lang="es-VE" sz="1400" u="none" strike="noStrike" dirty="0" smtClean="0">
                          <a:effectLst/>
                          <a:latin typeface="Arial Narrow" pitchFamily="34" charset="0"/>
                        </a:rPr>
                        <a:t>   Hogares en </a:t>
                      </a:r>
                      <a:r>
                        <a:rPr lang="es-VE" sz="1400" u="none" strike="noStrike" dirty="0">
                          <a:effectLst/>
                          <a:latin typeface="Arial Narrow" pitchFamily="34" charset="0"/>
                        </a:rPr>
                        <a:t>hacinamiento crítico</a:t>
                      </a:r>
                      <a:endParaRPr lang="es-VE" sz="1400" b="0" i="0" u="none" strike="noStrike" dirty="0">
                        <a:solidFill>
                          <a:srgbClr val="000000"/>
                        </a:solidFill>
                        <a:effectLst/>
                        <a:latin typeface="Arial Narrow" pitchFamily="34" charset="0"/>
                      </a:endParaRPr>
                    </a:p>
                  </a:txBody>
                  <a:tcPr marL="9524" marR="9524" marT="9527" marB="0" anchor="ctr">
                    <a:solidFill>
                      <a:schemeClr val="bg1"/>
                    </a:solidFill>
                  </a:tcPr>
                </a:tc>
              </a:tr>
              <a:tr h="222936">
                <a:tc>
                  <a:txBody>
                    <a:bodyPr/>
                    <a:lstStyle/>
                    <a:p>
                      <a:pPr algn="l" fontAlgn="b"/>
                      <a:endParaRPr lang="es-VE" sz="1100" b="0" i="0" u="none" strike="noStrike" dirty="0">
                        <a:solidFill>
                          <a:srgbClr val="000000"/>
                        </a:solidFill>
                        <a:effectLst/>
                        <a:latin typeface="Calibri"/>
                      </a:endParaRPr>
                    </a:p>
                  </a:txBody>
                  <a:tcPr marL="9524" marR="9524" marT="9527" marB="0" anchor="b">
                    <a:solidFill>
                      <a:srgbClr val="00B050"/>
                    </a:solidFill>
                  </a:tcPr>
                </a:tc>
                <a:tc>
                  <a:txBody>
                    <a:bodyPr/>
                    <a:lstStyle/>
                    <a:p>
                      <a:pPr algn="l" fontAlgn="ctr"/>
                      <a:r>
                        <a:rPr lang="es-VE" sz="1400" u="none" strike="noStrike" dirty="0" smtClean="0">
                          <a:effectLst/>
                          <a:latin typeface="Arial Narrow" pitchFamily="34" charset="0"/>
                        </a:rPr>
                        <a:t>   Hogares en </a:t>
                      </a:r>
                      <a:r>
                        <a:rPr lang="es-VE" sz="1400" u="none" strike="noStrike" dirty="0">
                          <a:effectLst/>
                          <a:latin typeface="Arial Narrow" pitchFamily="34" charset="0"/>
                        </a:rPr>
                        <a:t>viviendas inadecuadas</a:t>
                      </a:r>
                      <a:endParaRPr lang="es-VE" sz="1400" b="0" i="0" u="none" strike="noStrike" dirty="0">
                        <a:solidFill>
                          <a:srgbClr val="000000"/>
                        </a:solidFill>
                        <a:effectLst/>
                        <a:latin typeface="Arial Narrow" pitchFamily="34" charset="0"/>
                      </a:endParaRPr>
                    </a:p>
                  </a:txBody>
                  <a:tcPr marL="9524" marR="9524" marT="9527" marB="0" anchor="ctr">
                    <a:solidFill>
                      <a:schemeClr val="bg1"/>
                    </a:solidFill>
                  </a:tcPr>
                </a:tc>
              </a:tr>
              <a:tr h="222936">
                <a:tc>
                  <a:txBody>
                    <a:bodyPr/>
                    <a:lstStyle/>
                    <a:p>
                      <a:pPr algn="l" fontAlgn="b"/>
                      <a:endParaRPr lang="es-VE" sz="1100" b="0" i="0" u="none" strike="noStrike" dirty="0">
                        <a:solidFill>
                          <a:srgbClr val="000000"/>
                        </a:solidFill>
                        <a:effectLst/>
                        <a:latin typeface="Calibri"/>
                      </a:endParaRPr>
                    </a:p>
                  </a:txBody>
                  <a:tcPr marL="9524" marR="9524" marT="9527" marB="0" anchor="b">
                    <a:solidFill>
                      <a:srgbClr val="7030A0"/>
                    </a:solidFill>
                  </a:tcPr>
                </a:tc>
                <a:tc>
                  <a:txBody>
                    <a:bodyPr/>
                    <a:lstStyle/>
                    <a:p>
                      <a:pPr algn="l" fontAlgn="ctr"/>
                      <a:r>
                        <a:rPr lang="es-VE" sz="1400" u="none" strike="noStrike" dirty="0" smtClean="0">
                          <a:effectLst/>
                          <a:latin typeface="Arial Narrow" pitchFamily="34" charset="0"/>
                        </a:rPr>
                        <a:t>   Hogares en </a:t>
                      </a:r>
                      <a:r>
                        <a:rPr lang="es-VE" sz="1400" u="none" strike="noStrike" dirty="0">
                          <a:effectLst/>
                          <a:latin typeface="Arial Narrow" pitchFamily="34" charset="0"/>
                        </a:rPr>
                        <a:t>viviendas sin </a:t>
                      </a:r>
                      <a:r>
                        <a:rPr lang="es-VE" sz="1400" u="none" strike="noStrike" dirty="0" smtClean="0">
                          <a:effectLst/>
                          <a:latin typeface="Arial Narrow" pitchFamily="34" charset="0"/>
                        </a:rPr>
                        <a:t>servicios </a:t>
                      </a:r>
                      <a:r>
                        <a:rPr lang="es-VE" sz="1400" u="none" strike="noStrike" dirty="0">
                          <a:effectLst/>
                          <a:latin typeface="Arial Narrow" pitchFamily="34" charset="0"/>
                        </a:rPr>
                        <a:t>básicos</a:t>
                      </a:r>
                      <a:endParaRPr lang="es-VE" sz="1400" b="0" i="0" u="none" strike="noStrike" dirty="0">
                        <a:solidFill>
                          <a:srgbClr val="000000"/>
                        </a:solidFill>
                        <a:effectLst/>
                        <a:latin typeface="Arial Narrow" pitchFamily="34" charset="0"/>
                      </a:endParaRPr>
                    </a:p>
                  </a:txBody>
                  <a:tcPr marL="9524" marR="9524" marT="9527" marB="0" anchor="ctr">
                    <a:solidFill>
                      <a:schemeClr val="bg1"/>
                    </a:solidFill>
                  </a:tcPr>
                </a:tc>
              </a:tr>
              <a:tr h="222936">
                <a:tc>
                  <a:txBody>
                    <a:bodyPr/>
                    <a:lstStyle/>
                    <a:p>
                      <a:pPr algn="l" fontAlgn="b"/>
                      <a:r>
                        <a:rPr lang="es-VE" sz="1100" u="none" strike="noStrike" dirty="0">
                          <a:effectLst/>
                        </a:rPr>
                        <a:t> </a:t>
                      </a:r>
                      <a:endParaRPr lang="es-VE" sz="1100" b="0" i="0" u="none" strike="noStrike" dirty="0">
                        <a:solidFill>
                          <a:srgbClr val="000000"/>
                        </a:solidFill>
                        <a:effectLst/>
                        <a:latin typeface="Calibri"/>
                      </a:endParaRPr>
                    </a:p>
                  </a:txBody>
                  <a:tcPr marL="9524" marR="9524" marT="9527" marB="0" anchor="b">
                    <a:solidFill>
                      <a:srgbClr val="FFC000"/>
                    </a:solidFill>
                  </a:tcPr>
                </a:tc>
                <a:tc>
                  <a:txBody>
                    <a:bodyPr/>
                    <a:lstStyle/>
                    <a:p>
                      <a:pPr algn="l" fontAlgn="ctr"/>
                      <a:r>
                        <a:rPr lang="es-VE" sz="1400" u="none" strike="noStrike" dirty="0" smtClean="0">
                          <a:effectLst/>
                          <a:latin typeface="Arial Narrow" pitchFamily="34" charset="0"/>
                        </a:rPr>
                        <a:t>   Hogares con </a:t>
                      </a:r>
                      <a:r>
                        <a:rPr lang="es-VE" sz="1400" u="none" strike="noStrike" dirty="0">
                          <a:effectLst/>
                          <a:latin typeface="Arial Narrow" pitchFamily="34" charset="0"/>
                        </a:rPr>
                        <a:t>alta dependencia económica</a:t>
                      </a:r>
                      <a:endParaRPr lang="es-VE" sz="1400" b="0" i="0" u="none" strike="noStrike" dirty="0">
                        <a:solidFill>
                          <a:srgbClr val="000000"/>
                        </a:solidFill>
                        <a:effectLst/>
                        <a:latin typeface="Arial Narrow" pitchFamily="34" charset="0"/>
                      </a:endParaRPr>
                    </a:p>
                  </a:txBody>
                  <a:tcPr marL="9524" marR="9524" marT="9527" marB="0" anchor="ctr">
                    <a:solidFill>
                      <a:schemeClr val="bg1"/>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4 CuadroTexto"/>
          <p:cNvSpPr txBox="1">
            <a:spLocks noChangeArrowheads="1"/>
          </p:cNvSpPr>
          <p:nvPr/>
        </p:nvSpPr>
        <p:spPr bwMode="auto">
          <a:xfrm>
            <a:off x="387350" y="1271588"/>
            <a:ext cx="8386763" cy="5632450"/>
          </a:xfrm>
          <a:prstGeom prst="rect">
            <a:avLst/>
          </a:prstGeom>
          <a:noFill/>
          <a:ln w="9525">
            <a:noFill/>
            <a:miter lim="800000"/>
            <a:headEnd/>
            <a:tailEnd/>
          </a:ln>
        </p:spPr>
        <p:txBody>
          <a:bodyPr>
            <a:spAutoFit/>
          </a:bodyPr>
          <a:lstStyle/>
          <a:p>
            <a:pPr algn="just"/>
            <a:r>
              <a:rPr lang="es-ES" sz="2000" b="1"/>
              <a:t>CONTEXTO: </a:t>
            </a:r>
          </a:p>
          <a:p>
            <a:pPr algn="just"/>
            <a:endParaRPr lang="es-ES" sz="2000"/>
          </a:p>
          <a:p>
            <a:pPr algn="just">
              <a:buFont typeface="Wingdings" pitchFamily="2" charset="2"/>
              <a:buChar char="§"/>
            </a:pPr>
            <a:r>
              <a:rPr lang="es-ES" sz="2000"/>
              <a:t> El Censo 2011 reveló que el 6,97% de los hogares Venezolanos (483 mil) están en situación de pobreza extrema. </a:t>
            </a:r>
          </a:p>
          <a:p>
            <a:pPr algn="just"/>
            <a:endParaRPr lang="es-ES" sz="2000"/>
          </a:p>
          <a:p>
            <a:pPr algn="just">
              <a:buFont typeface="Wingdings" pitchFamily="2" charset="2"/>
              <a:buChar char="§"/>
            </a:pPr>
            <a:r>
              <a:rPr lang="es-ES" sz="2000"/>
              <a:t> 255 Parroquias concentran el 70% de la pobreza extrema del país. </a:t>
            </a:r>
          </a:p>
          <a:p>
            <a:pPr algn="just"/>
            <a:endParaRPr lang="es-ES" sz="2000"/>
          </a:p>
          <a:p>
            <a:pPr algn="just">
              <a:buFont typeface="Wingdings" pitchFamily="2" charset="2"/>
              <a:buChar char="§"/>
            </a:pPr>
            <a:r>
              <a:rPr lang="es-ES" sz="2000"/>
              <a:t>En Venezuela viven 2,3 millones de personas en situación de pobreza extrema. </a:t>
            </a:r>
          </a:p>
          <a:p>
            <a:pPr algn="just"/>
            <a:endParaRPr lang="es-ES" sz="2000"/>
          </a:p>
          <a:p>
            <a:pPr algn="just">
              <a:buFont typeface="Wingdings" pitchFamily="2" charset="2"/>
              <a:buChar char="§"/>
            </a:pPr>
            <a:r>
              <a:rPr lang="es-ES" sz="2000"/>
              <a:t> Es imperativo ejecutar medidas especiales y extraordinarias para erradicar este flagelo. </a:t>
            </a:r>
          </a:p>
          <a:p>
            <a:pPr algn="just"/>
            <a:endParaRPr lang="es-ES" sz="2000"/>
          </a:p>
          <a:p>
            <a:pPr algn="just">
              <a:buFont typeface="Wingdings" pitchFamily="2" charset="2"/>
              <a:buChar char="§"/>
            </a:pPr>
            <a:r>
              <a:rPr lang="es-ES" sz="2000"/>
              <a:t> Actualmente se viene ejecutando el proceso de identificación del universo de familias en pobreza extrema en el país, así como la caracterización de las comunidades donde éstas residen. </a:t>
            </a:r>
          </a:p>
          <a:p>
            <a:pPr algn="just">
              <a:buFont typeface="Wingdings" pitchFamily="2" charset="2"/>
              <a:buChar char="§"/>
            </a:pPr>
            <a:endParaRPr lang="es-ES" sz="2000"/>
          </a:p>
          <a:p>
            <a:pPr algn="just"/>
            <a:endParaRPr lang="es-ES" sz="2000"/>
          </a:p>
        </p:txBody>
      </p:sp>
      <p:sp>
        <p:nvSpPr>
          <p:cNvPr id="36866" name="2 CuadroTexto"/>
          <p:cNvSpPr txBox="1">
            <a:spLocks noChangeArrowheads="1"/>
          </p:cNvSpPr>
          <p:nvPr/>
        </p:nvSpPr>
        <p:spPr bwMode="auto">
          <a:xfrm>
            <a:off x="393700" y="269875"/>
            <a:ext cx="8386763" cy="708025"/>
          </a:xfrm>
          <a:prstGeom prst="rect">
            <a:avLst/>
          </a:prstGeom>
          <a:noFill/>
          <a:ln w="9525">
            <a:noFill/>
            <a:miter lim="800000"/>
            <a:headEnd/>
            <a:tailEnd/>
          </a:ln>
        </p:spPr>
        <p:txBody>
          <a:bodyPr>
            <a:spAutoFit/>
          </a:bodyPr>
          <a:lstStyle/>
          <a:p>
            <a:pPr algn="ctr"/>
            <a:r>
              <a:rPr lang="es-VE" sz="2000" b="1"/>
              <a:t>CAMPAÑA NACIONAL PARA LA ERRADICACIÓN DE LA POBREZA EXTREMA</a:t>
            </a:r>
          </a:p>
        </p:txBody>
      </p:sp>
      <p:sp>
        <p:nvSpPr>
          <p:cNvPr id="5" name="4 Marcador de número de diapositiva"/>
          <p:cNvSpPr>
            <a:spLocks noGrp="1"/>
          </p:cNvSpPr>
          <p:nvPr>
            <p:ph type="sldNum" sz="quarter" idx="12"/>
          </p:nvPr>
        </p:nvSpPr>
        <p:spPr/>
        <p:txBody>
          <a:bodyPr/>
          <a:lstStyle/>
          <a:p>
            <a:pPr>
              <a:defRPr/>
            </a:pPr>
            <a:fld id="{AEF5C29B-57A4-43C4-80DB-B44A6471E692}" type="slidenum">
              <a:rPr lang="en-US"/>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2918</TotalTime>
  <Words>1784</Words>
  <Application>Microsoft Office PowerPoint</Application>
  <PresentationFormat>Presentación en pantalla (4:3)</PresentationFormat>
  <Paragraphs>311</Paragraphs>
  <Slides>41</Slides>
  <Notes>6</Notes>
  <HiddenSlides>0</HiddenSlides>
  <MMClips>0</MMClips>
  <ScaleCrop>false</ScaleCrop>
  <HeadingPairs>
    <vt:vector size="6" baseType="variant">
      <vt:variant>
        <vt:lpstr>Tema</vt:lpstr>
      </vt:variant>
      <vt:variant>
        <vt:i4>2</vt:i4>
      </vt:variant>
      <vt:variant>
        <vt:lpstr>Servidores OLE incrustados</vt:lpstr>
      </vt:variant>
      <vt:variant>
        <vt:i4>2</vt:i4>
      </vt:variant>
      <vt:variant>
        <vt:lpstr>Títulos de diapositiva</vt:lpstr>
      </vt:variant>
      <vt:variant>
        <vt:i4>41</vt:i4>
      </vt:variant>
    </vt:vector>
  </HeadingPairs>
  <TitlesOfParts>
    <vt:vector size="45" baseType="lpstr">
      <vt:lpstr>Tema de Office</vt:lpstr>
      <vt:lpstr>1_Tema de Office</vt:lpstr>
      <vt:lpstr>Ecuación</vt:lpstr>
      <vt:lpstr>Gráfico de Microsoft Excel</vt:lpstr>
      <vt:lpstr>Política Social del Gobierno Bolivariano Para la Erradicación de la Pobreza Extrema</vt:lpstr>
      <vt:lpstr>¿qué entendemos por POBREZA?</vt:lpstr>
      <vt:lpstr>POBREZA y planes nacionales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Sistema de misiones y grandes misiones</vt:lpstr>
      <vt:lpstr>Sistema de misiones y grandes misiones</vt:lpstr>
      <vt:lpstr>DIAGNOSTICO SOCIAL  DE COMUNIDADES Etapa Inicial del sistema</vt:lpstr>
      <vt:lpstr>DIAGNOSTICO SOCIAL  DE COMUNIDADES 255 parroquias que concentra 70% de la pobreza extrema</vt:lpstr>
      <vt:lpstr>DIAGNOSTICO SOCIAL  DE COMUNIDADES Productos esperados</vt:lpstr>
      <vt:lpstr>Presentación de PowerPoint</vt:lpstr>
      <vt:lpstr>DIAGNOSTICO SOCIAL  DE COMUNIDADES LO CENSADO</vt:lpstr>
      <vt:lpstr>DIAGNOSTICO SOCIAL  DE COMUNIDADES segmentos censales</vt:lpstr>
      <vt:lpstr>Presentación de PowerPoint</vt:lpstr>
      <vt:lpstr>Bases de Misiones</vt:lpstr>
      <vt:lpstr>Presentación de PowerPoint</vt:lpstr>
      <vt:lpstr>DIAGNOSTICO SOCIAL  DE COMUNIDADES viviendas ocupadas POR ESTADO</vt:lpstr>
      <vt:lpstr>Primeros resultados</vt:lpstr>
      <vt:lpstr>Características de las viviendas</vt:lpstr>
      <vt:lpstr>DIAGNOSTICO SOCIAL  DE COMUNIDADES Primeros resultados</vt:lpstr>
      <vt:lpstr>DIAGNOSTICO SOCIAL  DE COMUNIDADES Primeros resultados</vt:lpstr>
      <vt:lpstr>DIAGNOSTICO SOCIAL  DE COMUNIDADES Primeros resultados</vt:lpstr>
      <vt:lpstr>DIAGNOSTICO SOCIAL  DE COMUNIDADES Primeros resultados</vt:lpstr>
      <vt:lpstr>DIAGNOSTICO SOCIAL  DE COMUNIDADES Primeros resultados</vt:lpstr>
      <vt:lpstr>DIAGNOSTICO SOCIAL  DE COMUNIDADES Primeros resultados</vt:lpstr>
      <vt:lpstr>Características de las personas</vt:lpstr>
      <vt:lpstr>DIAGNOSTICO SOCIAL  DE COMUNIDADES Primeros resultados</vt:lpstr>
      <vt:lpstr>DIAGNOSTICO SOCIAL  DE COMUNIDADES Primeros resultados</vt:lpstr>
      <vt:lpstr>DIAGNOSTICO SOCIAL  DE COMUNIDADES Primeros resultados</vt:lpstr>
      <vt:lpstr>DIAGNOSTICO SOCIAL  DE COMUNIDADES Primeros resultados</vt:lpstr>
      <vt:lpstr>DIAGNOSTICO SOCIAL  DE COMUNIDADES Primeros resultados</vt:lpstr>
      <vt:lpstr>DIAGNOSTICO SOCIAL  DE COMUNIDADES Primeros resultados</vt:lpstr>
      <vt:lpstr>DIAGNOSTICO SOCIAL  DE COMUNIDADES Primeros resultados</vt:lpstr>
      <vt:lpstr>DIAGNOSTICO SOCIAL  DE COMUNIDADES Primeros resultados</vt:lpstr>
      <vt:lpstr> Tareas en proceso   </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 Reyes</dc:creator>
  <cp:lastModifiedBy>ine</cp:lastModifiedBy>
  <cp:revision>151</cp:revision>
  <dcterms:created xsi:type="dcterms:W3CDTF">2013-11-28T03:07:21Z</dcterms:created>
  <dcterms:modified xsi:type="dcterms:W3CDTF">2014-11-05T18:43:18Z</dcterms:modified>
</cp:coreProperties>
</file>