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99" r:id="rId4"/>
    <p:sldId id="294" r:id="rId5"/>
    <p:sldId id="280" r:id="rId6"/>
    <p:sldId id="284" r:id="rId7"/>
    <p:sldId id="319" r:id="rId8"/>
    <p:sldId id="302" r:id="rId9"/>
    <p:sldId id="285" r:id="rId10"/>
    <p:sldId id="286" r:id="rId11"/>
    <p:sldId id="289" r:id="rId12"/>
    <p:sldId id="306" r:id="rId13"/>
    <p:sldId id="313" r:id="rId14"/>
    <p:sldId id="314" r:id="rId15"/>
    <p:sldId id="315" r:id="rId16"/>
    <p:sldId id="316" r:id="rId17"/>
    <p:sldId id="317" r:id="rId18"/>
    <p:sldId id="318" r:id="rId19"/>
    <p:sldId id="312" r:id="rId2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76D0DEC-B4D4-421F-8458-6E78E1A14716}">
          <p14:sldIdLst>
            <p14:sldId id="256"/>
            <p14:sldId id="262"/>
            <p14:sldId id="299"/>
            <p14:sldId id="294"/>
            <p14:sldId id="280"/>
            <p14:sldId id="284"/>
            <p14:sldId id="319"/>
            <p14:sldId id="302"/>
            <p14:sldId id="285"/>
            <p14:sldId id="286"/>
            <p14:sldId id="289"/>
            <p14:sldId id="306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Sección sin título" id="{1D3E46B1-2608-4601-B945-FE83C5CFD511}">
          <p14:sldIdLst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3606" autoAdjust="0"/>
  </p:normalViewPr>
  <p:slideViewPr>
    <p:cSldViewPr>
      <p:cViewPr varScale="1">
        <p:scale>
          <a:sx n="80" d="100"/>
          <a:sy n="80" d="100"/>
        </p:scale>
        <p:origin x="240" y="96"/>
      </p:cViewPr>
      <p:guideLst>
        <p:guide orient="horz" pos="2160"/>
        <p:guide pos="1791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Pobreza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Nacional</c:v>
                </c:pt>
                <c:pt idx="1">
                  <c:v>Urbano</c:v>
                </c:pt>
                <c:pt idx="2">
                  <c:v>Rural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53.3</c:v>
                </c:pt>
                <c:pt idx="1">
                  <c:v>36.6</c:v>
                </c:pt>
                <c:pt idx="2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Sin incluir transferencias gubernamentales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Nacional</c:v>
                </c:pt>
                <c:pt idx="1">
                  <c:v>Urbano</c:v>
                </c:pt>
                <c:pt idx="2">
                  <c:v>Rural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55.1</c:v>
                </c:pt>
                <c:pt idx="1">
                  <c:v>37.300000000000004</c:v>
                </c:pt>
                <c:pt idx="2">
                  <c:v>17.899999999999999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55424"/>
        <c:axId val="47355984"/>
      </c:barChart>
      <c:catAx>
        <c:axId val="4735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s-MX"/>
          </a:p>
        </c:txPr>
        <c:crossAx val="47355984"/>
        <c:crosses val="autoZero"/>
        <c:auto val="1"/>
        <c:lblAlgn val="ctr"/>
        <c:lblOffset val="100"/>
        <c:noMultiLvlLbl val="0"/>
      </c:catAx>
      <c:valAx>
        <c:axId val="47355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7355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9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PowerPoint]Hoja1'!$B$1</c:f>
              <c:strCache>
                <c:ptCount val="1"/>
                <c:pt idx="0">
                  <c:v>Gasto total Oportunidades (millones de pesos)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val>
            <c:numRef>
              <c:f>'[Gráfico en Microsoft PowerPoint]Hoja1'!$B$2:$B$15</c:f>
              <c:numCache>
                <c:formatCode>_-* #,##0.0_-;\-* #,##0.0_-;_-* "-"??_-;_-@_-</c:formatCode>
                <c:ptCount val="14"/>
                <c:pt idx="0">
                  <c:v>9586.9</c:v>
                </c:pt>
                <c:pt idx="1">
                  <c:v>12393</c:v>
                </c:pt>
                <c:pt idx="2">
                  <c:v>17003.8</c:v>
                </c:pt>
                <c:pt idx="3">
                  <c:v>22331.1</c:v>
                </c:pt>
                <c:pt idx="4">
                  <c:v>25651.7</c:v>
                </c:pt>
                <c:pt idx="5">
                  <c:v>29964.2</c:v>
                </c:pt>
                <c:pt idx="6">
                  <c:v>33525.699999999997</c:v>
                </c:pt>
                <c:pt idx="7">
                  <c:v>36769.199999999997</c:v>
                </c:pt>
                <c:pt idx="8">
                  <c:v>41706.5</c:v>
                </c:pt>
                <c:pt idx="9">
                  <c:v>46698.880000000012</c:v>
                </c:pt>
                <c:pt idx="10">
                  <c:v>57348.93</c:v>
                </c:pt>
                <c:pt idx="11">
                  <c:v>59119.158637601482</c:v>
                </c:pt>
                <c:pt idx="12">
                  <c:v>59653.838899290044</c:v>
                </c:pt>
                <c:pt idx="13">
                  <c:v>66306.759406139987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64352"/>
        <c:axId val="195163792"/>
      </c:barChart>
      <c:lineChart>
        <c:grouping val="standard"/>
        <c:varyColors val="0"/>
        <c:ser>
          <c:idx val="1"/>
          <c:order val="1"/>
          <c:tx>
            <c:strRef>
              <c:f>'[Gráfico en Microsoft PowerPoint]Hoja1'!$C$1</c:f>
              <c:strCache>
                <c:ptCount val="1"/>
                <c:pt idx="0">
                  <c:v>% personas en pobreza patrimonial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cat>
            <c:numRef>
              <c:f>'[Gráfico en Microsoft PowerPoint]Hoja1'!$A$2:$A$15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'[Gráfico en Microsoft PowerPoint]Hoja1'!$C$2:$C$15</c:f>
              <c:numCache>
                <c:formatCode>_-* #,##0.0_-;\-* #,##0.0_-;_-* "-"??_-;_-@_-</c:formatCode>
                <c:ptCount val="14"/>
                <c:pt idx="0">
                  <c:v>53.6</c:v>
                </c:pt>
                <c:pt idx="1">
                  <c:v>53.6</c:v>
                </c:pt>
                <c:pt idx="2">
                  <c:v>50</c:v>
                </c:pt>
                <c:pt idx="3">
                  <c:v>50</c:v>
                </c:pt>
                <c:pt idx="4">
                  <c:v>47.2</c:v>
                </c:pt>
                <c:pt idx="5">
                  <c:v>47</c:v>
                </c:pt>
                <c:pt idx="6">
                  <c:v>42.9</c:v>
                </c:pt>
                <c:pt idx="7">
                  <c:v>42.9</c:v>
                </c:pt>
                <c:pt idx="8">
                  <c:v>47.8</c:v>
                </c:pt>
                <c:pt idx="9">
                  <c:v>47.8</c:v>
                </c:pt>
                <c:pt idx="10">
                  <c:v>51.1</c:v>
                </c:pt>
                <c:pt idx="11">
                  <c:v>51.1</c:v>
                </c:pt>
                <c:pt idx="12">
                  <c:v>52.3</c:v>
                </c:pt>
                <c:pt idx="13">
                  <c:v>52.3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672"/>
        <c:axId val="195163232"/>
      </c:lineChart>
      <c:catAx>
        <c:axId val="19516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5163232"/>
        <c:crosses val="autoZero"/>
        <c:auto val="1"/>
        <c:lblAlgn val="ctr"/>
        <c:lblOffset val="100"/>
        <c:noMultiLvlLbl val="0"/>
      </c:catAx>
      <c:valAx>
        <c:axId val="195163232"/>
        <c:scaling>
          <c:orientation val="minMax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extTo"/>
        <c:crossAx val="195162672"/>
        <c:crosses val="autoZero"/>
        <c:crossBetween val="between"/>
      </c:valAx>
      <c:valAx>
        <c:axId val="195163792"/>
        <c:scaling>
          <c:orientation val="minMax"/>
        </c:scaling>
        <c:delete val="0"/>
        <c:axPos val="r"/>
        <c:numFmt formatCode="_-* #,##0.0_-;\-* #,##0.0_-;_-* &quot;-&quot;??_-;_-@_-" sourceLinked="1"/>
        <c:majorTickMark val="out"/>
        <c:minorTickMark val="none"/>
        <c:tickLblPos val="nextTo"/>
        <c:crossAx val="195164352"/>
        <c:crosses val="max"/>
        <c:crossBetween val="between"/>
      </c:valAx>
      <c:catAx>
        <c:axId val="195164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9516379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C2253-EFFF-4388-ACD4-4AE43912CBA1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2EA31F4F-8E8F-4767-AFA7-63D0233237AD}">
      <dgm:prSet phldrT="[Texto]" custT="1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2000" b="1" dirty="0" smtClean="0">
              <a:effectLst/>
            </a:rPr>
            <a:t>Más Educación</a:t>
          </a:r>
          <a:endParaRPr lang="es-MX" sz="2000" b="1" dirty="0">
            <a:effectLst/>
          </a:endParaRPr>
        </a:p>
      </dgm:t>
    </dgm:pt>
    <dgm:pt modelId="{EB6BF68C-BA35-4448-B52F-5A9988F703C7}" type="parTrans" cxnId="{62FA41A8-F442-41B4-B30C-5B881EFA106C}">
      <dgm:prSet/>
      <dgm:spPr/>
      <dgm:t>
        <a:bodyPr/>
        <a:lstStyle/>
        <a:p>
          <a:endParaRPr lang="es-MX"/>
        </a:p>
      </dgm:t>
    </dgm:pt>
    <dgm:pt modelId="{15995B00-4F7D-447F-9A4F-493BD19F7271}" type="sibTrans" cxnId="{62FA41A8-F442-41B4-B30C-5B881EFA106C}">
      <dgm:prSet/>
      <dgm:spPr/>
      <dgm:t>
        <a:bodyPr/>
        <a:lstStyle/>
        <a:p>
          <a:endParaRPr lang="es-MX"/>
        </a:p>
      </dgm:t>
    </dgm:pt>
    <dgm:pt modelId="{9AA7ADD4-6988-461A-87D6-759ED8B06FB9}">
      <dgm:prSet phldrT="[Texto]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cs typeface="Soberana Sans"/>
            </a:rPr>
            <a:t>Becas de Educación Básica y Media Superior.</a:t>
          </a:r>
          <a:endParaRPr lang="es-MX" dirty="0"/>
        </a:p>
      </dgm:t>
    </dgm:pt>
    <dgm:pt modelId="{E8EAFACC-699E-4E78-B785-ABE7E8061972}" type="parTrans" cxnId="{A75B5490-F7A1-477A-867B-43264D2D8912}">
      <dgm:prSet/>
      <dgm:spPr/>
      <dgm:t>
        <a:bodyPr/>
        <a:lstStyle/>
        <a:p>
          <a:endParaRPr lang="es-MX"/>
        </a:p>
      </dgm:t>
    </dgm:pt>
    <dgm:pt modelId="{B429228D-F298-4D7F-832B-AC5E9694FA8D}" type="sibTrans" cxnId="{A75B5490-F7A1-477A-867B-43264D2D8912}">
      <dgm:prSet/>
      <dgm:spPr/>
      <dgm:t>
        <a:bodyPr/>
        <a:lstStyle/>
        <a:p>
          <a:endParaRPr lang="es-MX"/>
        </a:p>
      </dgm:t>
    </dgm:pt>
    <dgm:pt modelId="{36E6C062-71BC-4490-B206-96E134F9CEFD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2000" b="1" dirty="0" smtClean="0"/>
            <a:t>Más Salud</a:t>
          </a:r>
          <a:endParaRPr lang="es-MX" sz="2000" b="1" dirty="0"/>
        </a:p>
      </dgm:t>
    </dgm:pt>
    <dgm:pt modelId="{720DEDEA-03E5-46E8-BCEA-7CF9CDE3EFE2}" type="parTrans" cxnId="{CEDF9C82-6540-45D3-B56D-2F2B8EC66772}">
      <dgm:prSet/>
      <dgm:spPr/>
      <dgm:t>
        <a:bodyPr/>
        <a:lstStyle/>
        <a:p>
          <a:endParaRPr lang="es-MX"/>
        </a:p>
      </dgm:t>
    </dgm:pt>
    <dgm:pt modelId="{AB07E67C-AA8F-43D2-B3E2-FEB1E8FB9562}" type="sibTrans" cxnId="{CEDF9C82-6540-45D3-B56D-2F2B8EC66772}">
      <dgm:prSet/>
      <dgm:spPr/>
      <dgm:t>
        <a:bodyPr/>
        <a:lstStyle/>
        <a:p>
          <a:endParaRPr lang="es-MX"/>
        </a:p>
      </dgm:t>
    </dgm:pt>
    <dgm:pt modelId="{EB897ECA-3B6E-4C79-A01A-234EB52B0138}">
      <dgm:prSet phldrT="[Texto]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dirty="0" smtClean="0">
              <a:cs typeface="Soberana Sans"/>
            </a:rPr>
            <a:t>Capacitación para el autocuidado de la salud</a:t>
          </a:r>
          <a:r>
            <a:rPr lang="es-MX" dirty="0" smtClean="0">
              <a:cs typeface="Soberana Sans"/>
            </a:rPr>
            <a:t>.</a:t>
          </a:r>
          <a:endParaRPr lang="es-MX" dirty="0"/>
        </a:p>
      </dgm:t>
    </dgm:pt>
    <dgm:pt modelId="{685672F0-B5F0-452B-9130-5F7172E3EAF0}" type="parTrans" cxnId="{8F312733-2DDE-469D-8E8B-AE981234AA3E}">
      <dgm:prSet/>
      <dgm:spPr/>
      <dgm:t>
        <a:bodyPr/>
        <a:lstStyle/>
        <a:p>
          <a:endParaRPr lang="es-MX"/>
        </a:p>
      </dgm:t>
    </dgm:pt>
    <dgm:pt modelId="{3DE4DD98-4BBA-494E-83D3-8DA9D3A16354}" type="sibTrans" cxnId="{8F312733-2DDE-469D-8E8B-AE981234AA3E}">
      <dgm:prSet/>
      <dgm:spPr/>
      <dgm:t>
        <a:bodyPr/>
        <a:lstStyle/>
        <a:p>
          <a:endParaRPr lang="es-MX"/>
        </a:p>
      </dgm:t>
    </dgm:pt>
    <dgm:pt modelId="{25510033-062D-4B45-9B79-F7BC78322193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sz="2000" b="1" dirty="0" smtClean="0"/>
            <a:t>Más Alimentación</a:t>
          </a:r>
          <a:endParaRPr lang="es-MX" sz="2000" b="1" dirty="0"/>
        </a:p>
      </dgm:t>
    </dgm:pt>
    <dgm:pt modelId="{B148FD8A-BE17-41DA-B16B-49D210779C2B}" type="parTrans" cxnId="{B2AC5124-6C88-4ED9-BDCB-FE226B9E3BA8}">
      <dgm:prSet/>
      <dgm:spPr/>
      <dgm:t>
        <a:bodyPr/>
        <a:lstStyle/>
        <a:p>
          <a:endParaRPr lang="es-MX"/>
        </a:p>
      </dgm:t>
    </dgm:pt>
    <dgm:pt modelId="{23037785-A331-4AD4-94A9-5CA73FA3FF4D}" type="sibTrans" cxnId="{B2AC5124-6C88-4ED9-BDCB-FE226B9E3BA8}">
      <dgm:prSet/>
      <dgm:spPr/>
      <dgm:t>
        <a:bodyPr/>
        <a:lstStyle/>
        <a:p>
          <a:endParaRPr lang="es-MX"/>
        </a:p>
      </dgm:t>
    </dgm:pt>
    <dgm:pt modelId="{80D6AC42-29AB-460E-B126-7A0D708ED667}">
      <dgm:prSet phldrT="[Texto]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dirty="0" smtClean="0">
              <a:cs typeface="Soberana Sans"/>
            </a:rPr>
            <a:t>Apoyo Alimentario, Apoyo Alimentario Complementario</a:t>
          </a:r>
          <a:endParaRPr lang="es-MX" dirty="0"/>
        </a:p>
      </dgm:t>
    </dgm:pt>
    <dgm:pt modelId="{2D83C917-7E21-415C-8500-319C4B1F8C9B}" type="parTrans" cxnId="{10F84FA0-C7BF-4990-B380-AF084801A1CD}">
      <dgm:prSet/>
      <dgm:spPr/>
      <dgm:t>
        <a:bodyPr/>
        <a:lstStyle/>
        <a:p>
          <a:endParaRPr lang="es-MX"/>
        </a:p>
      </dgm:t>
    </dgm:pt>
    <dgm:pt modelId="{BB4D7AC4-AB31-42A9-A2C3-148C8E66B8A0}" type="sibTrans" cxnId="{10F84FA0-C7BF-4990-B380-AF084801A1CD}">
      <dgm:prSet/>
      <dgm:spPr/>
      <dgm:t>
        <a:bodyPr/>
        <a:lstStyle/>
        <a:p>
          <a:endParaRPr lang="es-MX"/>
        </a:p>
      </dgm:t>
    </dgm:pt>
    <dgm:pt modelId="{D93DA343-227E-432B-9B21-7C89A75624AD}">
      <dgm:prSet phldrT="[Texto]"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Acceso a Leche LICONSA</a:t>
          </a:r>
          <a:r>
            <a:rPr lang="es-ES_tradnl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.</a:t>
          </a:r>
          <a:endParaRPr lang="es-MX" dirty="0"/>
        </a:p>
      </dgm:t>
    </dgm:pt>
    <dgm:pt modelId="{1311B7C9-B9B8-4BE3-A9F1-899949447803}" type="parTrans" cxnId="{BAB08438-AB0F-4FBF-8680-9CA20EB34F49}">
      <dgm:prSet/>
      <dgm:spPr/>
      <dgm:t>
        <a:bodyPr/>
        <a:lstStyle/>
        <a:p>
          <a:endParaRPr lang="es-MX"/>
        </a:p>
      </dgm:t>
    </dgm:pt>
    <dgm:pt modelId="{19A5668D-22C4-4DF4-A19C-C4CA3DB7A8C2}" type="sibTrans" cxnId="{BAB08438-AB0F-4FBF-8680-9CA20EB34F49}">
      <dgm:prSet/>
      <dgm:spPr/>
      <dgm:t>
        <a:bodyPr/>
        <a:lstStyle/>
        <a:p>
          <a:endParaRPr lang="es-MX"/>
        </a:p>
      </dgm:t>
    </dgm:pt>
    <dgm:pt modelId="{C0199EC9-9C52-4A8A-84C9-997DC16C3133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mtClean="0">
              <a:cs typeface="Soberana Sans"/>
            </a:rPr>
            <a:t>Apoyo para útiles escolares.</a:t>
          </a:r>
          <a:endParaRPr lang="es-MX" dirty="0">
            <a:cs typeface="Soberana Sans"/>
          </a:endParaRPr>
        </a:p>
      </dgm:t>
    </dgm:pt>
    <dgm:pt modelId="{85A4AA8A-ED91-446E-B9DE-10DEE2396B99}" type="parTrans" cxnId="{0F7187CB-7D95-4FC8-B969-413FC6162E1D}">
      <dgm:prSet/>
      <dgm:spPr/>
      <dgm:t>
        <a:bodyPr/>
        <a:lstStyle/>
        <a:p>
          <a:endParaRPr lang="es-MX"/>
        </a:p>
      </dgm:t>
    </dgm:pt>
    <dgm:pt modelId="{1FD05627-652A-4A90-8D22-EAF676C6F316}" type="sibTrans" cxnId="{0F7187CB-7D95-4FC8-B969-413FC6162E1D}">
      <dgm:prSet/>
      <dgm:spPr/>
      <dgm:t>
        <a:bodyPr/>
        <a:lstStyle/>
        <a:p>
          <a:endParaRPr lang="es-MX"/>
        </a:p>
      </dgm:t>
    </dgm:pt>
    <dgm:pt modelId="{416F2562-E171-4B1F-B18B-F6E9E115D4C1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dirty="0" smtClean="0">
              <a:cs typeface="Soberana Sans"/>
            </a:rPr>
            <a:t>Jóvenes con Oportunidades.</a:t>
          </a:r>
        </a:p>
      </dgm:t>
    </dgm:pt>
    <dgm:pt modelId="{B4EABB7A-71B3-4088-8D67-DBEA8FBA2942}" type="parTrans" cxnId="{48404E31-6DDA-4EA0-8744-B9BDCADD8315}">
      <dgm:prSet/>
      <dgm:spPr/>
      <dgm:t>
        <a:bodyPr/>
        <a:lstStyle/>
        <a:p>
          <a:endParaRPr lang="es-MX"/>
        </a:p>
      </dgm:t>
    </dgm:pt>
    <dgm:pt modelId="{70BFC93C-CA8A-4BC9-B9FB-8E783E066127}" type="sibTrans" cxnId="{48404E31-6DDA-4EA0-8744-B9BDCADD8315}">
      <dgm:prSet/>
      <dgm:spPr/>
      <dgm:t>
        <a:bodyPr/>
        <a:lstStyle/>
        <a:p>
          <a:endParaRPr lang="es-MX"/>
        </a:p>
      </dgm:t>
    </dgm:pt>
    <dgm:pt modelId="{E61DFC59-09F1-4284-B07B-C16D58E6AB26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23 mil Becas de educación superior como mínimo.</a:t>
          </a:r>
          <a:endParaRPr lang="es-ES" dirty="0" smtClean="0">
            <a:cs typeface="Soberana Sans"/>
          </a:endParaRPr>
        </a:p>
      </dgm:t>
    </dgm:pt>
    <dgm:pt modelId="{08CB9D15-D082-43FF-9EF3-810417EF0583}" type="parTrans" cxnId="{C4E84671-7F42-43A9-9A12-A9BA82372867}">
      <dgm:prSet/>
      <dgm:spPr/>
      <dgm:t>
        <a:bodyPr/>
        <a:lstStyle/>
        <a:p>
          <a:endParaRPr lang="es-MX"/>
        </a:p>
      </dgm:t>
    </dgm:pt>
    <dgm:pt modelId="{52910506-AD19-47FE-8EAC-353D7C1667BF}" type="sibTrans" cxnId="{C4E84671-7F42-43A9-9A12-A9BA82372867}">
      <dgm:prSet/>
      <dgm:spPr/>
      <dgm:t>
        <a:bodyPr/>
        <a:lstStyle/>
        <a:p>
          <a:endParaRPr lang="es-MX"/>
        </a:p>
      </dgm:t>
    </dgm:pt>
    <dgm:pt modelId="{EBE7E363-BE1F-4DDD-8A8D-DC033CC4D9DC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Becas de educación técnica, no escolarizada y de formación para el trabajo.</a:t>
          </a:r>
          <a:endParaRPr lang="es-MX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gm:t>
    </dgm:pt>
    <dgm:pt modelId="{368F8B4D-7A0B-4BC1-ACDC-78055453B514}" type="parTrans" cxnId="{5485E56C-DF17-427C-93DA-37220326E7D7}">
      <dgm:prSet/>
      <dgm:spPr/>
      <dgm:t>
        <a:bodyPr/>
        <a:lstStyle/>
        <a:p>
          <a:endParaRPr lang="es-MX"/>
        </a:p>
      </dgm:t>
    </dgm:pt>
    <dgm:pt modelId="{4ECCDBDC-3D83-49EA-A986-60EE9B4A159D}" type="sibTrans" cxnId="{5485E56C-DF17-427C-93DA-37220326E7D7}">
      <dgm:prSet/>
      <dgm:spPr/>
      <dgm:t>
        <a:bodyPr/>
        <a:lstStyle/>
        <a:p>
          <a:endParaRPr lang="es-MX"/>
        </a:p>
      </dgm:t>
    </dgm:pt>
    <dgm:pt modelId="{9F7ED0D9-F709-4945-B114-D3FC06F253D2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Becas para personas con discapacidad. </a:t>
          </a:r>
          <a:endParaRPr lang="es-MX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gm:t>
    </dgm:pt>
    <dgm:pt modelId="{3012D236-E881-4A42-9C9F-AB62B46D8CCF}" type="parTrans" cxnId="{2F526ABF-0FC0-4BCF-880F-98B36072A866}">
      <dgm:prSet/>
      <dgm:spPr/>
      <dgm:t>
        <a:bodyPr/>
        <a:lstStyle/>
        <a:p>
          <a:endParaRPr lang="es-MX"/>
        </a:p>
      </dgm:t>
    </dgm:pt>
    <dgm:pt modelId="{70BF866A-03F4-4114-85E9-BEF2BD9F8991}" type="sibTrans" cxnId="{2F526ABF-0FC0-4BCF-880F-98B36072A866}">
      <dgm:prSet/>
      <dgm:spPr/>
      <dgm:t>
        <a:bodyPr/>
        <a:lstStyle/>
        <a:p>
          <a:endParaRPr lang="es-MX"/>
        </a:p>
      </dgm:t>
    </dgm:pt>
    <dgm:pt modelId="{5DB4F6C7-1CB4-47CC-BC2D-5CA5751D2837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Ampliación al Catálogo Universal de Servicios de Salud, de 13 a 27 intervenciones. </a:t>
          </a:r>
          <a:endParaRPr lang="es-MX" dirty="0">
            <a:cs typeface="Soberana Sans"/>
          </a:endParaRPr>
        </a:p>
      </dgm:t>
    </dgm:pt>
    <dgm:pt modelId="{6D9847E3-B846-4B26-BE2F-1E07293FC3F0}" type="parTrans" cxnId="{233F2ADC-1902-4219-9EA2-4CB65FF0D9C2}">
      <dgm:prSet/>
      <dgm:spPr/>
      <dgm:t>
        <a:bodyPr/>
        <a:lstStyle/>
        <a:p>
          <a:endParaRPr lang="es-MX"/>
        </a:p>
      </dgm:t>
    </dgm:pt>
    <dgm:pt modelId="{309B58C7-1E80-4986-96DC-7AE767CB82A1}" type="sibTrans" cxnId="{233F2ADC-1902-4219-9EA2-4CB65FF0D9C2}">
      <dgm:prSet/>
      <dgm:spPr/>
      <dgm:t>
        <a:bodyPr/>
        <a:lstStyle/>
        <a:p>
          <a:endParaRPr lang="es-MX"/>
        </a:p>
      </dgm:t>
    </dgm:pt>
    <dgm:pt modelId="{996D8C50-2743-458D-A0AA-1876D3871FE4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Afiliación efectiva al Seguro Popular y al Seguro Médico Siglo XXI.</a:t>
          </a:r>
          <a:endParaRPr lang="es-MX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gm:t>
    </dgm:pt>
    <dgm:pt modelId="{4AA45332-CC9A-4E1A-8213-1E12A0512818}" type="parTrans" cxnId="{216962D2-1F0F-4F0D-BD56-BB6DD003B6FD}">
      <dgm:prSet/>
      <dgm:spPr/>
      <dgm:t>
        <a:bodyPr/>
        <a:lstStyle/>
        <a:p>
          <a:endParaRPr lang="es-MX"/>
        </a:p>
      </dgm:t>
    </dgm:pt>
    <dgm:pt modelId="{CFBE8421-A4C3-45E6-8153-5C7BB29EB6D1}" type="sibTrans" cxnId="{216962D2-1F0F-4F0D-BD56-BB6DD003B6FD}">
      <dgm:prSet/>
      <dgm:spPr/>
      <dgm:t>
        <a:bodyPr/>
        <a:lstStyle/>
        <a:p>
          <a:endParaRPr lang="es-MX"/>
        </a:p>
      </dgm:t>
    </dgm:pt>
    <dgm:pt modelId="{56DF4DAA-E19D-424E-916D-226B06A1ECB7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Acciones para la planificación familiar y prevención del embarazo adolescente. </a:t>
          </a:r>
          <a:endParaRPr lang="es-MX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gm:t>
    </dgm:pt>
    <dgm:pt modelId="{69E2B1A8-2ADD-4410-8444-88D08122A6CC}" type="parTrans" cxnId="{DF158BCA-5B2E-4B23-8014-5E0D7E690A70}">
      <dgm:prSet/>
      <dgm:spPr/>
      <dgm:t>
        <a:bodyPr/>
        <a:lstStyle/>
        <a:p>
          <a:endParaRPr lang="es-MX"/>
        </a:p>
      </dgm:t>
    </dgm:pt>
    <dgm:pt modelId="{46B15A51-2401-429D-A18B-BBA41487DEA9}" type="sibTrans" cxnId="{DF158BCA-5B2E-4B23-8014-5E0D7E690A70}">
      <dgm:prSet/>
      <dgm:spPr/>
      <dgm:t>
        <a:bodyPr/>
        <a:lstStyle/>
        <a:p>
          <a:endParaRPr lang="es-MX"/>
        </a:p>
      </dgm:t>
    </dgm:pt>
    <dgm:pt modelId="{E04EE68F-CDF4-4824-8412-E374FDC0F4E6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MX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Nuevos suplementos alimenticios para mujeres embarazadas, en lactancia y niños de 6 a 59 meses</a:t>
          </a:r>
          <a:r>
            <a:rPr lang="es-ES_tradnl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.</a:t>
          </a:r>
          <a:endParaRPr lang="es-ES_tradnl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gm:t>
    </dgm:pt>
    <dgm:pt modelId="{8B15B51C-4423-47C0-88DB-AF75C9995DDF}" type="parTrans" cxnId="{26901B51-8DEB-4EFC-98FB-5431DAE7F01B}">
      <dgm:prSet/>
      <dgm:spPr/>
      <dgm:t>
        <a:bodyPr/>
        <a:lstStyle/>
        <a:p>
          <a:endParaRPr lang="es-MX"/>
        </a:p>
      </dgm:t>
    </dgm:pt>
    <dgm:pt modelId="{F7329104-F612-4EEA-8376-F8B4ADB248F6}" type="sibTrans" cxnId="{26901B51-8DEB-4EFC-98FB-5431DAE7F01B}">
      <dgm:prSet/>
      <dgm:spPr/>
      <dgm:t>
        <a:bodyPr/>
        <a:lstStyle/>
        <a:p>
          <a:endParaRPr lang="es-MX"/>
        </a:p>
      </dgm:t>
    </dgm:pt>
    <dgm:pt modelId="{1617047F-417D-4F29-8458-083732B7BBCC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Consejería especializada en nutrición. </a:t>
          </a:r>
          <a:endParaRPr lang="es-ES_tradnl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gm:t>
    </dgm:pt>
    <dgm:pt modelId="{39CCC5EF-B334-4FA0-92F0-5B06161DE74B}" type="parTrans" cxnId="{1835222F-AF00-4463-8529-D2E8A5DBA3A8}">
      <dgm:prSet/>
      <dgm:spPr/>
      <dgm:t>
        <a:bodyPr/>
        <a:lstStyle/>
        <a:p>
          <a:endParaRPr lang="es-MX"/>
        </a:p>
      </dgm:t>
    </dgm:pt>
    <dgm:pt modelId="{6392D938-3638-46AE-8355-AD8A008BB716}" type="sibTrans" cxnId="{1835222F-AF00-4463-8529-D2E8A5DBA3A8}">
      <dgm:prSet/>
      <dgm:spPr/>
      <dgm:t>
        <a:bodyPr/>
        <a:lstStyle/>
        <a:p>
          <a:endParaRPr lang="es-MX"/>
        </a:p>
      </dgm:t>
    </dgm:pt>
    <dgm:pt modelId="{20A6E7EC-79E6-4503-928B-996A152ABCD3}">
      <dgm:prSet/>
      <dgm:spPr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Equipamiento de unidades médicas para medir talla y peso.</a:t>
          </a:r>
          <a:endParaRPr lang="es-ES_tradnl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gm:t>
    </dgm:pt>
    <dgm:pt modelId="{995469A3-F872-4839-BD79-5B2FB8710355}" type="parTrans" cxnId="{0CBF23A9-B6F3-4854-B221-24CAEAD7D19A}">
      <dgm:prSet/>
      <dgm:spPr/>
      <dgm:t>
        <a:bodyPr/>
        <a:lstStyle/>
        <a:p>
          <a:endParaRPr lang="es-MX"/>
        </a:p>
      </dgm:t>
    </dgm:pt>
    <dgm:pt modelId="{66B8D813-496A-4126-85D3-2703D73D8970}" type="sibTrans" cxnId="{0CBF23A9-B6F3-4854-B221-24CAEAD7D19A}">
      <dgm:prSet/>
      <dgm:spPr/>
      <dgm:t>
        <a:bodyPr/>
        <a:lstStyle/>
        <a:p>
          <a:endParaRPr lang="es-MX"/>
        </a:p>
      </dgm:t>
    </dgm:pt>
    <dgm:pt modelId="{D5097999-B3A3-456C-A20E-A25649C3261A}" type="pres">
      <dgm:prSet presAssocID="{506C2253-EFFF-4388-ACD4-4AE43912CB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22FAB57-3DDB-4190-9318-9F4406970388}" type="pres">
      <dgm:prSet presAssocID="{2EA31F4F-8E8F-4767-AFA7-63D0233237AD}" presName="composite" presStyleCnt="0"/>
      <dgm:spPr/>
    </dgm:pt>
    <dgm:pt modelId="{41E8C572-A9AA-47DB-B608-9CA62A4B9D9A}" type="pres">
      <dgm:prSet presAssocID="{2EA31F4F-8E8F-4767-AFA7-63D0233237A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9252CE-824E-4A04-A93A-E055CF8ED4F0}" type="pres">
      <dgm:prSet presAssocID="{2EA31F4F-8E8F-4767-AFA7-63D0233237A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7DB523-326A-494A-AE40-F233DBC3ADFA}" type="pres">
      <dgm:prSet presAssocID="{15995B00-4F7D-447F-9A4F-493BD19F7271}" presName="space" presStyleCnt="0"/>
      <dgm:spPr/>
    </dgm:pt>
    <dgm:pt modelId="{6CF4602B-8628-4609-B62F-E94AEA212C68}" type="pres">
      <dgm:prSet presAssocID="{36E6C062-71BC-4490-B206-96E134F9CEFD}" presName="composite" presStyleCnt="0"/>
      <dgm:spPr/>
    </dgm:pt>
    <dgm:pt modelId="{4323AF17-3118-4BBF-B159-074E42557882}" type="pres">
      <dgm:prSet presAssocID="{36E6C062-71BC-4490-B206-96E134F9CEF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4F902C-8114-443D-8780-96F08E592D5D}" type="pres">
      <dgm:prSet presAssocID="{36E6C062-71BC-4490-B206-96E134F9CEF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CFE72D-B9CE-421A-8677-57C05CFAAF4F}" type="pres">
      <dgm:prSet presAssocID="{AB07E67C-AA8F-43D2-B3E2-FEB1E8FB9562}" presName="space" presStyleCnt="0"/>
      <dgm:spPr/>
    </dgm:pt>
    <dgm:pt modelId="{7694DE4A-FD25-435D-9B18-544CA6EA4D81}" type="pres">
      <dgm:prSet presAssocID="{25510033-062D-4B45-9B79-F7BC78322193}" presName="composite" presStyleCnt="0"/>
      <dgm:spPr/>
    </dgm:pt>
    <dgm:pt modelId="{792FBC44-5B1B-4721-ADFA-8D47A00CCBAC}" type="pres">
      <dgm:prSet presAssocID="{25510033-062D-4B45-9B79-F7BC783221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35D5D1-775E-42CD-A772-D2C759E009B6}" type="pres">
      <dgm:prSet presAssocID="{25510033-062D-4B45-9B79-F7BC7832219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EDF9C82-6540-45D3-B56D-2F2B8EC66772}" srcId="{506C2253-EFFF-4388-ACD4-4AE43912CBA1}" destId="{36E6C062-71BC-4490-B206-96E134F9CEFD}" srcOrd="1" destOrd="0" parTransId="{720DEDEA-03E5-46E8-BCEA-7CF9CDE3EFE2}" sibTransId="{AB07E67C-AA8F-43D2-B3E2-FEB1E8FB9562}"/>
    <dgm:cxn modelId="{3C2C1188-C2B7-4C70-88F6-7D6DB0CAD629}" type="presOf" srcId="{D93DA343-227E-432B-9B21-7C89A75624AD}" destId="{E635D5D1-775E-42CD-A772-D2C759E009B6}" srcOrd="0" destOrd="1" presId="urn:microsoft.com/office/officeart/2005/8/layout/hList1"/>
    <dgm:cxn modelId="{DF158BCA-5B2E-4B23-8014-5E0D7E690A70}" srcId="{36E6C062-71BC-4490-B206-96E134F9CEFD}" destId="{56DF4DAA-E19D-424E-916D-226B06A1ECB7}" srcOrd="3" destOrd="0" parTransId="{69E2B1A8-2ADD-4410-8444-88D08122A6CC}" sibTransId="{46B15A51-2401-429D-A18B-BBA41487DEA9}"/>
    <dgm:cxn modelId="{1835222F-AF00-4463-8529-D2E8A5DBA3A8}" srcId="{25510033-062D-4B45-9B79-F7BC78322193}" destId="{1617047F-417D-4F29-8458-083732B7BBCC}" srcOrd="3" destOrd="0" parTransId="{39CCC5EF-B334-4FA0-92F0-5B06161DE74B}" sibTransId="{6392D938-3638-46AE-8355-AD8A008BB716}"/>
    <dgm:cxn modelId="{BAB08438-AB0F-4FBF-8680-9CA20EB34F49}" srcId="{25510033-062D-4B45-9B79-F7BC78322193}" destId="{D93DA343-227E-432B-9B21-7C89A75624AD}" srcOrd="1" destOrd="0" parTransId="{1311B7C9-B9B8-4BE3-A9F1-899949447803}" sibTransId="{19A5668D-22C4-4DF4-A19C-C4CA3DB7A8C2}"/>
    <dgm:cxn modelId="{2CACAF88-E117-4602-99B2-B0C972722AFA}" type="presOf" srcId="{5DB4F6C7-1CB4-47CC-BC2D-5CA5751D2837}" destId="{1A4F902C-8114-443D-8780-96F08E592D5D}" srcOrd="0" destOrd="1" presId="urn:microsoft.com/office/officeart/2005/8/layout/hList1"/>
    <dgm:cxn modelId="{47A93EAF-42EF-478D-9288-DD9A1497889D}" type="presOf" srcId="{506C2253-EFFF-4388-ACD4-4AE43912CBA1}" destId="{D5097999-B3A3-456C-A20E-A25649C3261A}" srcOrd="0" destOrd="0" presId="urn:microsoft.com/office/officeart/2005/8/layout/hList1"/>
    <dgm:cxn modelId="{A75B5490-F7A1-477A-867B-43264D2D8912}" srcId="{2EA31F4F-8E8F-4767-AFA7-63D0233237AD}" destId="{9AA7ADD4-6988-461A-87D6-759ED8B06FB9}" srcOrd="0" destOrd="0" parTransId="{E8EAFACC-699E-4E78-B785-ABE7E8061972}" sibTransId="{B429228D-F298-4D7F-832B-AC5E9694FA8D}"/>
    <dgm:cxn modelId="{D8510DAF-5F99-4D54-A7B0-CDC187DC44E1}" type="presOf" srcId="{2EA31F4F-8E8F-4767-AFA7-63D0233237AD}" destId="{41E8C572-A9AA-47DB-B608-9CA62A4B9D9A}" srcOrd="0" destOrd="0" presId="urn:microsoft.com/office/officeart/2005/8/layout/hList1"/>
    <dgm:cxn modelId="{542BA1E9-2249-4529-BD43-6E2E1CA9B61F}" type="presOf" srcId="{1617047F-417D-4F29-8458-083732B7BBCC}" destId="{E635D5D1-775E-42CD-A772-D2C759E009B6}" srcOrd="0" destOrd="3" presId="urn:microsoft.com/office/officeart/2005/8/layout/hList1"/>
    <dgm:cxn modelId="{8F312733-2DDE-469D-8E8B-AE981234AA3E}" srcId="{36E6C062-71BC-4490-B206-96E134F9CEFD}" destId="{EB897ECA-3B6E-4C79-A01A-234EB52B0138}" srcOrd="0" destOrd="0" parTransId="{685672F0-B5F0-452B-9130-5F7172E3EAF0}" sibTransId="{3DE4DD98-4BBA-494E-83D3-8DA9D3A16354}"/>
    <dgm:cxn modelId="{B2AC5124-6C88-4ED9-BDCB-FE226B9E3BA8}" srcId="{506C2253-EFFF-4388-ACD4-4AE43912CBA1}" destId="{25510033-062D-4B45-9B79-F7BC78322193}" srcOrd="2" destOrd="0" parTransId="{B148FD8A-BE17-41DA-B16B-49D210779C2B}" sibTransId="{23037785-A331-4AD4-94A9-5CA73FA3FF4D}"/>
    <dgm:cxn modelId="{EA5EBEDC-7D45-47F7-8376-DB29386FA5C0}" type="presOf" srcId="{C0199EC9-9C52-4A8A-84C9-997DC16C3133}" destId="{DA9252CE-824E-4A04-A93A-E055CF8ED4F0}" srcOrd="0" destOrd="1" presId="urn:microsoft.com/office/officeart/2005/8/layout/hList1"/>
    <dgm:cxn modelId="{62FA41A8-F442-41B4-B30C-5B881EFA106C}" srcId="{506C2253-EFFF-4388-ACD4-4AE43912CBA1}" destId="{2EA31F4F-8E8F-4767-AFA7-63D0233237AD}" srcOrd="0" destOrd="0" parTransId="{EB6BF68C-BA35-4448-B52F-5A9988F703C7}" sibTransId="{15995B00-4F7D-447F-9A4F-493BD19F7271}"/>
    <dgm:cxn modelId="{6FCBDF04-9B40-4FC9-8B2F-A544C73F4DED}" type="presOf" srcId="{E04EE68F-CDF4-4824-8412-E374FDC0F4E6}" destId="{E635D5D1-775E-42CD-A772-D2C759E009B6}" srcOrd="0" destOrd="2" presId="urn:microsoft.com/office/officeart/2005/8/layout/hList1"/>
    <dgm:cxn modelId="{862E3E1E-DC50-4A19-95FB-E5BA8F56A661}" type="presOf" srcId="{9AA7ADD4-6988-461A-87D6-759ED8B06FB9}" destId="{DA9252CE-824E-4A04-A93A-E055CF8ED4F0}" srcOrd="0" destOrd="0" presId="urn:microsoft.com/office/officeart/2005/8/layout/hList1"/>
    <dgm:cxn modelId="{85447BA8-C80E-4F9E-BD8C-FABFEF5F2624}" type="presOf" srcId="{25510033-062D-4B45-9B79-F7BC78322193}" destId="{792FBC44-5B1B-4721-ADFA-8D47A00CCBAC}" srcOrd="0" destOrd="0" presId="urn:microsoft.com/office/officeart/2005/8/layout/hList1"/>
    <dgm:cxn modelId="{F15AE473-6310-4F0F-B622-AE1A4C04144A}" type="presOf" srcId="{56DF4DAA-E19D-424E-916D-226B06A1ECB7}" destId="{1A4F902C-8114-443D-8780-96F08E592D5D}" srcOrd="0" destOrd="3" presId="urn:microsoft.com/office/officeart/2005/8/layout/hList1"/>
    <dgm:cxn modelId="{B0EB0886-C133-4FE6-882D-31106003CDC5}" type="presOf" srcId="{E61DFC59-09F1-4284-B07B-C16D58E6AB26}" destId="{DA9252CE-824E-4A04-A93A-E055CF8ED4F0}" srcOrd="0" destOrd="3" presId="urn:microsoft.com/office/officeart/2005/8/layout/hList1"/>
    <dgm:cxn modelId="{48404E31-6DDA-4EA0-8744-B9BDCADD8315}" srcId="{2EA31F4F-8E8F-4767-AFA7-63D0233237AD}" destId="{416F2562-E171-4B1F-B18B-F6E9E115D4C1}" srcOrd="2" destOrd="0" parTransId="{B4EABB7A-71B3-4088-8D67-DBEA8FBA2942}" sibTransId="{70BFC93C-CA8A-4BC9-B9FB-8E783E066127}"/>
    <dgm:cxn modelId="{0CBF23A9-B6F3-4854-B221-24CAEAD7D19A}" srcId="{25510033-062D-4B45-9B79-F7BC78322193}" destId="{20A6E7EC-79E6-4503-928B-996A152ABCD3}" srcOrd="4" destOrd="0" parTransId="{995469A3-F872-4839-BD79-5B2FB8710355}" sibTransId="{66B8D813-496A-4126-85D3-2703D73D8970}"/>
    <dgm:cxn modelId="{5485E56C-DF17-427C-93DA-37220326E7D7}" srcId="{2EA31F4F-8E8F-4767-AFA7-63D0233237AD}" destId="{EBE7E363-BE1F-4DDD-8A8D-DC033CC4D9DC}" srcOrd="4" destOrd="0" parTransId="{368F8B4D-7A0B-4BC1-ACDC-78055453B514}" sibTransId="{4ECCDBDC-3D83-49EA-A986-60EE9B4A159D}"/>
    <dgm:cxn modelId="{F18C83F4-815D-440C-83D9-1A12B9986820}" type="presOf" srcId="{EB897ECA-3B6E-4C79-A01A-234EB52B0138}" destId="{1A4F902C-8114-443D-8780-96F08E592D5D}" srcOrd="0" destOrd="0" presId="urn:microsoft.com/office/officeart/2005/8/layout/hList1"/>
    <dgm:cxn modelId="{9FBF29C5-316B-4067-981A-221DDC808FA6}" type="presOf" srcId="{80D6AC42-29AB-460E-B126-7A0D708ED667}" destId="{E635D5D1-775E-42CD-A772-D2C759E009B6}" srcOrd="0" destOrd="0" presId="urn:microsoft.com/office/officeart/2005/8/layout/hList1"/>
    <dgm:cxn modelId="{26901B51-8DEB-4EFC-98FB-5431DAE7F01B}" srcId="{25510033-062D-4B45-9B79-F7BC78322193}" destId="{E04EE68F-CDF4-4824-8412-E374FDC0F4E6}" srcOrd="2" destOrd="0" parTransId="{8B15B51C-4423-47C0-88DB-AF75C9995DDF}" sibTransId="{F7329104-F612-4EEA-8376-F8B4ADB248F6}"/>
    <dgm:cxn modelId="{10F84FA0-C7BF-4990-B380-AF084801A1CD}" srcId="{25510033-062D-4B45-9B79-F7BC78322193}" destId="{80D6AC42-29AB-460E-B126-7A0D708ED667}" srcOrd="0" destOrd="0" parTransId="{2D83C917-7E21-415C-8500-319C4B1F8C9B}" sibTransId="{BB4D7AC4-AB31-42A9-A2C3-148C8E66B8A0}"/>
    <dgm:cxn modelId="{0F7187CB-7D95-4FC8-B969-413FC6162E1D}" srcId="{2EA31F4F-8E8F-4767-AFA7-63D0233237AD}" destId="{C0199EC9-9C52-4A8A-84C9-997DC16C3133}" srcOrd="1" destOrd="0" parTransId="{85A4AA8A-ED91-446E-B9DE-10DEE2396B99}" sibTransId="{1FD05627-652A-4A90-8D22-EAF676C6F316}"/>
    <dgm:cxn modelId="{3E6F569F-3205-47B8-BE6A-A5FB53C6C8D4}" type="presOf" srcId="{996D8C50-2743-458D-A0AA-1876D3871FE4}" destId="{1A4F902C-8114-443D-8780-96F08E592D5D}" srcOrd="0" destOrd="2" presId="urn:microsoft.com/office/officeart/2005/8/layout/hList1"/>
    <dgm:cxn modelId="{39C9071B-1CEB-43F9-8D40-F09E09EBC87D}" type="presOf" srcId="{20A6E7EC-79E6-4503-928B-996A152ABCD3}" destId="{E635D5D1-775E-42CD-A772-D2C759E009B6}" srcOrd="0" destOrd="4" presId="urn:microsoft.com/office/officeart/2005/8/layout/hList1"/>
    <dgm:cxn modelId="{216962D2-1F0F-4F0D-BD56-BB6DD003B6FD}" srcId="{36E6C062-71BC-4490-B206-96E134F9CEFD}" destId="{996D8C50-2743-458D-A0AA-1876D3871FE4}" srcOrd="2" destOrd="0" parTransId="{4AA45332-CC9A-4E1A-8213-1E12A0512818}" sibTransId="{CFBE8421-A4C3-45E6-8153-5C7BB29EB6D1}"/>
    <dgm:cxn modelId="{2F526ABF-0FC0-4BCF-880F-98B36072A866}" srcId="{2EA31F4F-8E8F-4767-AFA7-63D0233237AD}" destId="{9F7ED0D9-F709-4945-B114-D3FC06F253D2}" srcOrd="5" destOrd="0" parTransId="{3012D236-E881-4A42-9C9F-AB62B46D8CCF}" sibTransId="{70BF866A-03F4-4114-85E9-BEF2BD9F8991}"/>
    <dgm:cxn modelId="{2B01262B-B239-4DC9-8D25-221D3E6C294D}" type="presOf" srcId="{416F2562-E171-4B1F-B18B-F6E9E115D4C1}" destId="{DA9252CE-824E-4A04-A93A-E055CF8ED4F0}" srcOrd="0" destOrd="2" presId="urn:microsoft.com/office/officeart/2005/8/layout/hList1"/>
    <dgm:cxn modelId="{233F2ADC-1902-4219-9EA2-4CB65FF0D9C2}" srcId="{36E6C062-71BC-4490-B206-96E134F9CEFD}" destId="{5DB4F6C7-1CB4-47CC-BC2D-5CA5751D2837}" srcOrd="1" destOrd="0" parTransId="{6D9847E3-B846-4B26-BE2F-1E07293FC3F0}" sibTransId="{309B58C7-1E80-4986-96DC-7AE767CB82A1}"/>
    <dgm:cxn modelId="{BE806169-114A-45B9-9B87-F520A536D3D4}" type="presOf" srcId="{EBE7E363-BE1F-4DDD-8A8D-DC033CC4D9DC}" destId="{DA9252CE-824E-4A04-A93A-E055CF8ED4F0}" srcOrd="0" destOrd="4" presId="urn:microsoft.com/office/officeart/2005/8/layout/hList1"/>
    <dgm:cxn modelId="{F10B94CE-6F05-46A4-AA86-78E7767092B0}" type="presOf" srcId="{9F7ED0D9-F709-4945-B114-D3FC06F253D2}" destId="{DA9252CE-824E-4A04-A93A-E055CF8ED4F0}" srcOrd="0" destOrd="5" presId="urn:microsoft.com/office/officeart/2005/8/layout/hList1"/>
    <dgm:cxn modelId="{3B7AFDEB-94C0-4D08-B4F6-32E93DDDC546}" type="presOf" srcId="{36E6C062-71BC-4490-B206-96E134F9CEFD}" destId="{4323AF17-3118-4BBF-B159-074E42557882}" srcOrd="0" destOrd="0" presId="urn:microsoft.com/office/officeart/2005/8/layout/hList1"/>
    <dgm:cxn modelId="{C4E84671-7F42-43A9-9A12-A9BA82372867}" srcId="{2EA31F4F-8E8F-4767-AFA7-63D0233237AD}" destId="{E61DFC59-09F1-4284-B07B-C16D58E6AB26}" srcOrd="3" destOrd="0" parTransId="{08CB9D15-D082-43FF-9EF3-810417EF0583}" sibTransId="{52910506-AD19-47FE-8EAC-353D7C1667BF}"/>
    <dgm:cxn modelId="{09FBABBE-3247-456C-A97B-FB6D0510A25E}" type="presParOf" srcId="{D5097999-B3A3-456C-A20E-A25649C3261A}" destId="{F22FAB57-3DDB-4190-9318-9F4406970388}" srcOrd="0" destOrd="0" presId="urn:microsoft.com/office/officeart/2005/8/layout/hList1"/>
    <dgm:cxn modelId="{BF4E901A-64F0-4804-94DC-18D0F4284443}" type="presParOf" srcId="{F22FAB57-3DDB-4190-9318-9F4406970388}" destId="{41E8C572-A9AA-47DB-B608-9CA62A4B9D9A}" srcOrd="0" destOrd="0" presId="urn:microsoft.com/office/officeart/2005/8/layout/hList1"/>
    <dgm:cxn modelId="{D3B1F661-B4A1-4D41-B2B1-95CF1B2D9B95}" type="presParOf" srcId="{F22FAB57-3DDB-4190-9318-9F4406970388}" destId="{DA9252CE-824E-4A04-A93A-E055CF8ED4F0}" srcOrd="1" destOrd="0" presId="urn:microsoft.com/office/officeart/2005/8/layout/hList1"/>
    <dgm:cxn modelId="{B8FC1543-367E-4927-BAC5-9B569F577556}" type="presParOf" srcId="{D5097999-B3A3-456C-A20E-A25649C3261A}" destId="{427DB523-326A-494A-AE40-F233DBC3ADFA}" srcOrd="1" destOrd="0" presId="urn:microsoft.com/office/officeart/2005/8/layout/hList1"/>
    <dgm:cxn modelId="{EF0E51F8-15B0-4974-8EDA-FA6E012B588E}" type="presParOf" srcId="{D5097999-B3A3-456C-A20E-A25649C3261A}" destId="{6CF4602B-8628-4609-B62F-E94AEA212C68}" srcOrd="2" destOrd="0" presId="urn:microsoft.com/office/officeart/2005/8/layout/hList1"/>
    <dgm:cxn modelId="{23581431-E629-4F27-9813-62B334AB601C}" type="presParOf" srcId="{6CF4602B-8628-4609-B62F-E94AEA212C68}" destId="{4323AF17-3118-4BBF-B159-074E42557882}" srcOrd="0" destOrd="0" presId="urn:microsoft.com/office/officeart/2005/8/layout/hList1"/>
    <dgm:cxn modelId="{13229D1D-8358-445B-AA98-1D6F9C83C307}" type="presParOf" srcId="{6CF4602B-8628-4609-B62F-E94AEA212C68}" destId="{1A4F902C-8114-443D-8780-96F08E592D5D}" srcOrd="1" destOrd="0" presId="urn:microsoft.com/office/officeart/2005/8/layout/hList1"/>
    <dgm:cxn modelId="{1EE2B73B-8932-4174-870C-AF6200091BA5}" type="presParOf" srcId="{D5097999-B3A3-456C-A20E-A25649C3261A}" destId="{C0CFE72D-B9CE-421A-8677-57C05CFAAF4F}" srcOrd="3" destOrd="0" presId="urn:microsoft.com/office/officeart/2005/8/layout/hList1"/>
    <dgm:cxn modelId="{6D119922-7356-4C99-9EDD-ACDA979A36F3}" type="presParOf" srcId="{D5097999-B3A3-456C-A20E-A25649C3261A}" destId="{7694DE4A-FD25-435D-9B18-544CA6EA4D81}" srcOrd="4" destOrd="0" presId="urn:microsoft.com/office/officeart/2005/8/layout/hList1"/>
    <dgm:cxn modelId="{BFB5C05C-5D12-463F-90B5-035D52A85A6C}" type="presParOf" srcId="{7694DE4A-FD25-435D-9B18-544CA6EA4D81}" destId="{792FBC44-5B1B-4721-ADFA-8D47A00CCBAC}" srcOrd="0" destOrd="0" presId="urn:microsoft.com/office/officeart/2005/8/layout/hList1"/>
    <dgm:cxn modelId="{91382304-8F25-46EA-A913-A6F773D87303}" type="presParOf" srcId="{7694DE4A-FD25-435D-9B18-544CA6EA4D81}" destId="{E635D5D1-775E-42CD-A772-D2C759E009B6}" srcOrd="1" destOrd="0" presId="urn:microsoft.com/office/officeart/2005/8/layout/hLis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EB793-6EAB-48C4-BAC0-A63B2031C46C}" type="doc">
      <dgm:prSet loTypeId="urn:microsoft.com/office/officeart/2005/8/layout/cycle8" loCatId="cycle" qsTypeId="urn:microsoft.com/office/officeart/2005/8/quickstyle/simple1" qsCatId="simple" csTypeId="urn:microsoft.com/office/officeart/2005/8/colors/colorful1#1" csCatId="colorful" phldr="1"/>
      <dgm:spPr/>
    </dgm:pt>
    <dgm:pt modelId="{BD664661-6CA1-4DC5-B4AF-B8B726D80CB8}">
      <dgm:prSet phldrT="[Texto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B w="152400" h="50800" prst="softRound"/>
        </a:sp3d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Garamond" panose="02020404030301010803" pitchFamily="18" charset="0"/>
            </a:rPr>
            <a:t>Ahorro</a:t>
          </a:r>
          <a:endParaRPr lang="es-MX" sz="16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A46C560-77BE-4912-9D99-BB8CE0D43064}" type="parTrans" cxnId="{4478586D-B75B-4F7F-90C5-C1882A947843}">
      <dgm:prSet/>
      <dgm:spPr/>
      <dgm:t>
        <a:bodyPr/>
        <a:lstStyle/>
        <a:p>
          <a:endParaRPr lang="es-MX" sz="1600"/>
        </a:p>
      </dgm:t>
    </dgm:pt>
    <dgm:pt modelId="{A31E1249-9620-4630-90B8-E71B97F97721}" type="sibTrans" cxnId="{4478586D-B75B-4F7F-90C5-C1882A947843}">
      <dgm:prSet/>
      <dgm:spPr/>
      <dgm:t>
        <a:bodyPr/>
        <a:lstStyle/>
        <a:p>
          <a:endParaRPr lang="es-MX" sz="1600"/>
        </a:p>
      </dgm:t>
    </dgm:pt>
    <dgm:pt modelId="{6DD3F010-4160-46E9-BEB6-E59809ED5602}">
      <dgm:prSet phldrT="[Texto]" custT="1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B w="152400" h="50800" prst="softRound"/>
        </a:sp3d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Garamond" panose="02020404030301010803" pitchFamily="18" charset="0"/>
            </a:rPr>
            <a:t>Seguros</a:t>
          </a:r>
          <a:endParaRPr lang="es-MX" sz="16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2AF59D03-4412-4F74-A2F8-DF7CCE19D728}" type="parTrans" cxnId="{DCAD7A21-6959-4AF8-9C6C-C1027CCAD753}">
      <dgm:prSet/>
      <dgm:spPr/>
      <dgm:t>
        <a:bodyPr/>
        <a:lstStyle/>
        <a:p>
          <a:endParaRPr lang="es-MX" sz="1600"/>
        </a:p>
      </dgm:t>
    </dgm:pt>
    <dgm:pt modelId="{909AD5F6-E6DC-4AD5-BD6C-AFCEC8A1C496}" type="sibTrans" cxnId="{DCAD7A21-6959-4AF8-9C6C-C1027CCAD753}">
      <dgm:prSet/>
      <dgm:spPr/>
      <dgm:t>
        <a:bodyPr/>
        <a:lstStyle/>
        <a:p>
          <a:endParaRPr lang="es-MX" sz="1600"/>
        </a:p>
      </dgm:t>
    </dgm:pt>
    <dgm:pt modelId="{B7C9D84C-FBFC-47B0-BA33-D01432DA7790}">
      <dgm:prSet phldrT="[Texto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B w="152400" h="50800" prst="softRound"/>
        </a:sp3d>
      </dgm:spPr>
      <dgm:t>
        <a:bodyPr/>
        <a:lstStyle/>
        <a:p>
          <a:r>
            <a:rPr lang="es-MX" sz="1200" b="1" dirty="0" smtClean="0">
              <a:solidFill>
                <a:schemeClr val="tx1"/>
              </a:solidFill>
              <a:latin typeface="Garamond" panose="02020404030301010803" pitchFamily="18" charset="0"/>
            </a:rPr>
            <a:t>Educación Financiera</a:t>
          </a:r>
          <a:endParaRPr lang="es-MX" sz="12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10AAA59-26BB-4AFA-A6E0-B7676EC34DCB}" type="parTrans" cxnId="{F49681A9-6AD1-4834-A965-BB800FF9AAF1}">
      <dgm:prSet/>
      <dgm:spPr/>
      <dgm:t>
        <a:bodyPr/>
        <a:lstStyle/>
        <a:p>
          <a:endParaRPr lang="es-MX" sz="1600"/>
        </a:p>
      </dgm:t>
    </dgm:pt>
    <dgm:pt modelId="{C84644BF-C0E7-4620-8781-7DF215670F70}" type="sibTrans" cxnId="{F49681A9-6AD1-4834-A965-BB800FF9AAF1}">
      <dgm:prSet/>
      <dgm:spPr/>
      <dgm:t>
        <a:bodyPr/>
        <a:lstStyle/>
        <a:p>
          <a:endParaRPr lang="es-MX" sz="1600"/>
        </a:p>
      </dgm:t>
    </dgm:pt>
    <dgm:pt modelId="{34C6F819-9BAD-46DF-B5E6-CF8711A13C70}">
      <dgm:prSet phldrT="[Texto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B w="152400" h="50800" prst="softRound"/>
        </a:sp3d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Garamond" panose="02020404030301010803" pitchFamily="18" charset="0"/>
            </a:rPr>
            <a:t>Otros servicios</a:t>
          </a:r>
          <a:endParaRPr lang="es-MX" sz="16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CCD9B00-EC67-47FA-AB62-5B76DEB6F103}" type="parTrans" cxnId="{9E4596AB-9D8B-430A-A25A-F16320B96568}">
      <dgm:prSet/>
      <dgm:spPr/>
      <dgm:t>
        <a:bodyPr/>
        <a:lstStyle/>
        <a:p>
          <a:endParaRPr lang="es-MX" sz="1600"/>
        </a:p>
      </dgm:t>
    </dgm:pt>
    <dgm:pt modelId="{25D4FB5B-4BD5-4B63-9CF9-D92CDD1A498D}" type="sibTrans" cxnId="{9E4596AB-9D8B-430A-A25A-F16320B96568}">
      <dgm:prSet/>
      <dgm:spPr/>
      <dgm:t>
        <a:bodyPr/>
        <a:lstStyle/>
        <a:p>
          <a:endParaRPr lang="es-MX" sz="1600"/>
        </a:p>
      </dgm:t>
    </dgm:pt>
    <dgm:pt modelId="{3EEE2D08-A492-45E6-85BA-8A0C62A32C44}">
      <dgm:prSet phldrT="[Texto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B w="152400" h="50800" prst="softRound"/>
        </a:sp3d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Garamond" panose="02020404030301010803" pitchFamily="18" charset="0"/>
            </a:rPr>
            <a:t>Crédito</a:t>
          </a:r>
          <a:endParaRPr lang="es-MX" sz="16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818C6421-ABBE-4140-92B9-B9D303529519}" type="parTrans" cxnId="{989BAF5F-49BA-4597-979B-6B4CDEB13827}">
      <dgm:prSet/>
      <dgm:spPr/>
      <dgm:t>
        <a:bodyPr/>
        <a:lstStyle/>
        <a:p>
          <a:endParaRPr lang="es-MX" sz="1600"/>
        </a:p>
      </dgm:t>
    </dgm:pt>
    <dgm:pt modelId="{15DFCB01-7B20-4E5E-9ADB-D7C23FCEC35A}" type="sibTrans" cxnId="{989BAF5F-49BA-4597-979B-6B4CDEB13827}">
      <dgm:prSet/>
      <dgm:spPr/>
      <dgm:t>
        <a:bodyPr/>
        <a:lstStyle/>
        <a:p>
          <a:endParaRPr lang="es-MX" sz="1600"/>
        </a:p>
      </dgm:t>
    </dgm:pt>
    <dgm:pt modelId="{FB08BFBA-9564-4E9A-9F76-79B65C96EE3D}" type="pres">
      <dgm:prSet presAssocID="{E92EB793-6EAB-48C4-BAC0-A63B2031C46C}" presName="compositeShape" presStyleCnt="0">
        <dgm:presLayoutVars>
          <dgm:chMax val="7"/>
          <dgm:dir/>
          <dgm:resizeHandles val="exact"/>
        </dgm:presLayoutVars>
      </dgm:prSet>
      <dgm:spPr/>
    </dgm:pt>
    <dgm:pt modelId="{6FC66FD7-7B45-4617-A7F0-628E90BBA0BB}" type="pres">
      <dgm:prSet presAssocID="{E92EB793-6EAB-48C4-BAC0-A63B2031C46C}" presName="wedge1" presStyleLbl="node1" presStyleIdx="0" presStyleCnt="5" custLinFactNeighborX="-1182" custLinFactNeighborY="2141"/>
      <dgm:spPr/>
      <dgm:t>
        <a:bodyPr/>
        <a:lstStyle/>
        <a:p>
          <a:endParaRPr lang="es-MX"/>
        </a:p>
      </dgm:t>
    </dgm:pt>
    <dgm:pt modelId="{761CF815-2B6C-4B74-AC15-0EA36503EE85}" type="pres">
      <dgm:prSet presAssocID="{E92EB793-6EAB-48C4-BAC0-A63B2031C46C}" presName="dummy1a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DCAB6979-8C2F-4E73-BDE2-4EE727AF201A}" type="pres">
      <dgm:prSet presAssocID="{E92EB793-6EAB-48C4-BAC0-A63B2031C46C}" presName="dummy1b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0AAFF097-F8EC-43DF-B8D9-6EA7F42135D3}" type="pres">
      <dgm:prSet presAssocID="{E92EB793-6EAB-48C4-BAC0-A63B2031C46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9C1DBB-22F6-4915-9CF7-7C63C6947FE8}" type="pres">
      <dgm:prSet presAssocID="{E92EB793-6EAB-48C4-BAC0-A63B2031C46C}" presName="wedge2" presStyleLbl="node1" presStyleIdx="1" presStyleCnt="5" custLinFactNeighborX="-2039"/>
      <dgm:spPr/>
      <dgm:t>
        <a:bodyPr/>
        <a:lstStyle/>
        <a:p>
          <a:endParaRPr lang="es-MX"/>
        </a:p>
      </dgm:t>
    </dgm:pt>
    <dgm:pt modelId="{A5712F20-6ADE-41F4-A5DD-61F3ECD588B6}" type="pres">
      <dgm:prSet presAssocID="{E92EB793-6EAB-48C4-BAC0-A63B2031C46C}" presName="dummy2a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E62E3AD3-55D3-48F1-A238-CC6E328E7954}" type="pres">
      <dgm:prSet presAssocID="{E92EB793-6EAB-48C4-BAC0-A63B2031C46C}" presName="dummy2b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B9E6347F-FAB8-491C-BC59-B47D459BA6F3}" type="pres">
      <dgm:prSet presAssocID="{E92EB793-6EAB-48C4-BAC0-A63B2031C46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3A1096-9ED1-4E71-9019-B2E875DD62BD}" type="pres">
      <dgm:prSet presAssocID="{E92EB793-6EAB-48C4-BAC0-A63B2031C46C}" presName="wedge3" presStyleLbl="node1" presStyleIdx="2" presStyleCnt="5" custScaleX="110215" custLinFactNeighborY="-1723"/>
      <dgm:spPr/>
      <dgm:t>
        <a:bodyPr/>
        <a:lstStyle/>
        <a:p>
          <a:endParaRPr lang="es-MX"/>
        </a:p>
      </dgm:t>
    </dgm:pt>
    <dgm:pt modelId="{B7593C13-03B6-4BE1-951B-DD9224045DD4}" type="pres">
      <dgm:prSet presAssocID="{E92EB793-6EAB-48C4-BAC0-A63B2031C46C}" presName="dummy3a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482DA47C-A74F-4334-AD81-5F4724178AF2}" type="pres">
      <dgm:prSet presAssocID="{E92EB793-6EAB-48C4-BAC0-A63B2031C46C}" presName="dummy3b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6A888D52-C476-4405-8363-FEEA25E0C1C0}" type="pres">
      <dgm:prSet presAssocID="{E92EB793-6EAB-48C4-BAC0-A63B2031C46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056920-9C83-42AF-8CFB-E00F684C538E}" type="pres">
      <dgm:prSet presAssocID="{E92EB793-6EAB-48C4-BAC0-A63B2031C46C}" presName="wedge4" presStyleLbl="node1" presStyleIdx="3" presStyleCnt="5" custScaleX="104884" custLinFactNeighborX="2936"/>
      <dgm:spPr/>
      <dgm:t>
        <a:bodyPr/>
        <a:lstStyle/>
        <a:p>
          <a:endParaRPr lang="es-MX"/>
        </a:p>
      </dgm:t>
    </dgm:pt>
    <dgm:pt modelId="{808353AC-4CA7-44F5-BF31-43C99195226B}" type="pres">
      <dgm:prSet presAssocID="{E92EB793-6EAB-48C4-BAC0-A63B2031C46C}" presName="dummy4a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1138495C-BA9A-4674-91FB-AD53E7CC207C}" type="pres">
      <dgm:prSet presAssocID="{E92EB793-6EAB-48C4-BAC0-A63B2031C46C}" presName="dummy4b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9C85AC67-7324-48EA-86B3-36FB7029E61C}" type="pres">
      <dgm:prSet presAssocID="{E92EB793-6EAB-48C4-BAC0-A63B2031C46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662BD2-A993-4F16-92E9-FDF721C129A0}" type="pres">
      <dgm:prSet presAssocID="{E92EB793-6EAB-48C4-BAC0-A63B2031C46C}" presName="wedge5" presStyleLbl="node1" presStyleIdx="4" presStyleCnt="5" custLinFactNeighborX="1628" custLinFactNeighborY="2141"/>
      <dgm:spPr/>
      <dgm:t>
        <a:bodyPr/>
        <a:lstStyle/>
        <a:p>
          <a:endParaRPr lang="es-MX"/>
        </a:p>
      </dgm:t>
    </dgm:pt>
    <dgm:pt modelId="{C05A1406-E6C4-402B-A469-F3BDFEFE56F2}" type="pres">
      <dgm:prSet presAssocID="{E92EB793-6EAB-48C4-BAC0-A63B2031C46C}" presName="dummy5a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ECBAB147-5CAB-44FB-B451-567FE3DFA543}" type="pres">
      <dgm:prSet presAssocID="{E92EB793-6EAB-48C4-BAC0-A63B2031C46C}" presName="dummy5b" presStyleCnt="0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8376E255-15A9-4507-B70E-6797BF0CA189}" type="pres">
      <dgm:prSet presAssocID="{E92EB793-6EAB-48C4-BAC0-A63B2031C46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E4B76D-9F88-4448-A514-AD7444798800}" type="pres">
      <dgm:prSet presAssocID="{A31E1249-9620-4630-90B8-E71B97F97721}" presName="arrowWedge1" presStyleLbl="fgSibTrans2D1" presStyleIdx="0" presStyleCnt="5"/>
      <dgm:spPr>
        <a:solidFill>
          <a:schemeClr val="accent2"/>
        </a:solidFill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779C4621-BAE7-458D-88AE-E6AFD5C475DA}" type="pres">
      <dgm:prSet presAssocID="{909AD5F6-E6DC-4AD5-BD6C-AFCEC8A1C496}" presName="arrowWedge2" presStyleLbl="fgSibTrans2D1" presStyleIdx="1" presStyleCnt="5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B588DEA7-1E6F-476E-A5FF-765BABD7C562}" type="pres">
      <dgm:prSet presAssocID="{C84644BF-C0E7-4620-8781-7DF215670F70}" presName="arrowWedge3" presStyleLbl="fgSibTrans2D1" presStyleIdx="2" presStyleCnt="5" custLinFactNeighborX="336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0DDCC941-D5E5-4288-BD71-8D209DAF7470}" type="pres">
      <dgm:prSet presAssocID="{25D4FB5B-4BD5-4B63-9CF9-D92CDD1A498D}" presName="arrowWedge4" presStyleLbl="fgSibTrans2D1" presStyleIdx="3" presStyleCnt="5" custLinFactNeighborY="-336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</dgm:pt>
    <dgm:pt modelId="{76025912-56F3-4DB0-A648-AE3285DF3B86}" type="pres">
      <dgm:prSet presAssocID="{15DFCB01-7B20-4E5E-9ADB-D7C23FCEC35A}" presName="arrowWedge5" presStyleLbl="fgSibTrans2D1" presStyleIdx="4" presStyleCnt="5"/>
      <dgm:spPr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gm:spPr>
      <dgm:t>
        <a:bodyPr/>
        <a:lstStyle/>
        <a:p>
          <a:endParaRPr lang="es-MX"/>
        </a:p>
      </dgm:t>
    </dgm:pt>
  </dgm:ptLst>
  <dgm:cxnLst>
    <dgm:cxn modelId="{450CDFDB-F86A-46C4-A7AA-97EB5D3D1F8C}" type="presOf" srcId="{3EEE2D08-A492-45E6-85BA-8A0C62A32C44}" destId="{8376E255-15A9-4507-B70E-6797BF0CA189}" srcOrd="1" destOrd="0" presId="urn:microsoft.com/office/officeart/2005/8/layout/cycle8"/>
    <dgm:cxn modelId="{0ED98F84-61DF-4D56-BAA1-7308C02D0A76}" type="presOf" srcId="{B7C9D84C-FBFC-47B0-BA33-D01432DA7790}" destId="{F73A1096-9ED1-4E71-9019-B2E875DD62BD}" srcOrd="0" destOrd="0" presId="urn:microsoft.com/office/officeart/2005/8/layout/cycle8"/>
    <dgm:cxn modelId="{9E4596AB-9D8B-430A-A25A-F16320B96568}" srcId="{E92EB793-6EAB-48C4-BAC0-A63B2031C46C}" destId="{34C6F819-9BAD-46DF-B5E6-CF8711A13C70}" srcOrd="3" destOrd="0" parTransId="{6CCD9B00-EC67-47FA-AB62-5B76DEB6F103}" sibTransId="{25D4FB5B-4BD5-4B63-9CF9-D92CDD1A498D}"/>
    <dgm:cxn modelId="{5713E026-65A3-46F5-897C-65918242EF39}" type="presOf" srcId="{6DD3F010-4160-46E9-BEB6-E59809ED5602}" destId="{929C1DBB-22F6-4915-9CF7-7C63C6947FE8}" srcOrd="0" destOrd="0" presId="urn:microsoft.com/office/officeart/2005/8/layout/cycle8"/>
    <dgm:cxn modelId="{989BAF5F-49BA-4597-979B-6B4CDEB13827}" srcId="{E92EB793-6EAB-48C4-BAC0-A63B2031C46C}" destId="{3EEE2D08-A492-45E6-85BA-8A0C62A32C44}" srcOrd="4" destOrd="0" parTransId="{818C6421-ABBE-4140-92B9-B9D303529519}" sibTransId="{15DFCB01-7B20-4E5E-9ADB-D7C23FCEC35A}"/>
    <dgm:cxn modelId="{A36DB423-5985-492A-A52C-D363F2FB3A1F}" type="presOf" srcId="{B7C9D84C-FBFC-47B0-BA33-D01432DA7790}" destId="{6A888D52-C476-4405-8363-FEEA25E0C1C0}" srcOrd="1" destOrd="0" presId="urn:microsoft.com/office/officeart/2005/8/layout/cycle8"/>
    <dgm:cxn modelId="{DCAD7A21-6959-4AF8-9C6C-C1027CCAD753}" srcId="{E92EB793-6EAB-48C4-BAC0-A63B2031C46C}" destId="{6DD3F010-4160-46E9-BEB6-E59809ED5602}" srcOrd="1" destOrd="0" parTransId="{2AF59D03-4412-4F74-A2F8-DF7CCE19D728}" sibTransId="{909AD5F6-E6DC-4AD5-BD6C-AFCEC8A1C496}"/>
    <dgm:cxn modelId="{AF078212-6BAF-45F0-83A6-6DAA7DB169BE}" type="presOf" srcId="{34C6F819-9BAD-46DF-B5E6-CF8711A13C70}" destId="{8F056920-9C83-42AF-8CFB-E00F684C538E}" srcOrd="0" destOrd="0" presId="urn:microsoft.com/office/officeart/2005/8/layout/cycle8"/>
    <dgm:cxn modelId="{F49681A9-6AD1-4834-A965-BB800FF9AAF1}" srcId="{E92EB793-6EAB-48C4-BAC0-A63B2031C46C}" destId="{B7C9D84C-FBFC-47B0-BA33-D01432DA7790}" srcOrd="2" destOrd="0" parTransId="{E10AAA59-26BB-4AFA-A6E0-B7676EC34DCB}" sibTransId="{C84644BF-C0E7-4620-8781-7DF215670F70}"/>
    <dgm:cxn modelId="{B438E616-4C62-480D-99EB-A262F4883DB2}" type="presOf" srcId="{34C6F819-9BAD-46DF-B5E6-CF8711A13C70}" destId="{9C85AC67-7324-48EA-86B3-36FB7029E61C}" srcOrd="1" destOrd="0" presId="urn:microsoft.com/office/officeart/2005/8/layout/cycle8"/>
    <dgm:cxn modelId="{BE76EB4F-8F62-45A3-A831-DD1426FCCF1B}" type="presOf" srcId="{E92EB793-6EAB-48C4-BAC0-A63B2031C46C}" destId="{FB08BFBA-9564-4E9A-9F76-79B65C96EE3D}" srcOrd="0" destOrd="0" presId="urn:microsoft.com/office/officeart/2005/8/layout/cycle8"/>
    <dgm:cxn modelId="{BE686BE4-17EF-4B7D-B46E-4301923A3460}" type="presOf" srcId="{BD664661-6CA1-4DC5-B4AF-B8B726D80CB8}" destId="{0AAFF097-F8EC-43DF-B8D9-6EA7F42135D3}" srcOrd="1" destOrd="0" presId="urn:microsoft.com/office/officeart/2005/8/layout/cycle8"/>
    <dgm:cxn modelId="{FDC1BB6D-31E1-49A1-AD2D-0AC0B73F5ECC}" type="presOf" srcId="{6DD3F010-4160-46E9-BEB6-E59809ED5602}" destId="{B9E6347F-FAB8-491C-BC59-B47D459BA6F3}" srcOrd="1" destOrd="0" presId="urn:microsoft.com/office/officeart/2005/8/layout/cycle8"/>
    <dgm:cxn modelId="{7B3F53CD-2127-4054-94FF-6D0654FC224F}" type="presOf" srcId="{3EEE2D08-A492-45E6-85BA-8A0C62A32C44}" destId="{5B662BD2-A993-4F16-92E9-FDF721C129A0}" srcOrd="0" destOrd="0" presId="urn:microsoft.com/office/officeart/2005/8/layout/cycle8"/>
    <dgm:cxn modelId="{6A8FE933-A5A3-4783-8DBA-1406B077CDF7}" type="presOf" srcId="{BD664661-6CA1-4DC5-B4AF-B8B726D80CB8}" destId="{6FC66FD7-7B45-4617-A7F0-628E90BBA0BB}" srcOrd="0" destOrd="0" presId="urn:microsoft.com/office/officeart/2005/8/layout/cycle8"/>
    <dgm:cxn modelId="{4478586D-B75B-4F7F-90C5-C1882A947843}" srcId="{E92EB793-6EAB-48C4-BAC0-A63B2031C46C}" destId="{BD664661-6CA1-4DC5-B4AF-B8B726D80CB8}" srcOrd="0" destOrd="0" parTransId="{7A46C560-77BE-4912-9D99-BB8CE0D43064}" sibTransId="{A31E1249-9620-4630-90B8-E71B97F97721}"/>
    <dgm:cxn modelId="{159FDFEC-A28B-4E43-8A2C-A062DE0D66FE}" type="presParOf" srcId="{FB08BFBA-9564-4E9A-9F76-79B65C96EE3D}" destId="{6FC66FD7-7B45-4617-A7F0-628E90BBA0BB}" srcOrd="0" destOrd="0" presId="urn:microsoft.com/office/officeart/2005/8/layout/cycle8"/>
    <dgm:cxn modelId="{BC9E124D-4A25-4970-A662-CDE534BDB0B3}" type="presParOf" srcId="{FB08BFBA-9564-4E9A-9F76-79B65C96EE3D}" destId="{761CF815-2B6C-4B74-AC15-0EA36503EE85}" srcOrd="1" destOrd="0" presId="urn:microsoft.com/office/officeart/2005/8/layout/cycle8"/>
    <dgm:cxn modelId="{8C91B04A-BD76-4B5D-9F8A-9D1A6598CD65}" type="presParOf" srcId="{FB08BFBA-9564-4E9A-9F76-79B65C96EE3D}" destId="{DCAB6979-8C2F-4E73-BDE2-4EE727AF201A}" srcOrd="2" destOrd="0" presId="urn:microsoft.com/office/officeart/2005/8/layout/cycle8"/>
    <dgm:cxn modelId="{507DA5F9-50FA-42C4-A0EB-108E301925F3}" type="presParOf" srcId="{FB08BFBA-9564-4E9A-9F76-79B65C96EE3D}" destId="{0AAFF097-F8EC-43DF-B8D9-6EA7F42135D3}" srcOrd="3" destOrd="0" presId="urn:microsoft.com/office/officeart/2005/8/layout/cycle8"/>
    <dgm:cxn modelId="{17976C53-BAA9-46FF-8798-CADD79A3F497}" type="presParOf" srcId="{FB08BFBA-9564-4E9A-9F76-79B65C96EE3D}" destId="{929C1DBB-22F6-4915-9CF7-7C63C6947FE8}" srcOrd="4" destOrd="0" presId="urn:microsoft.com/office/officeart/2005/8/layout/cycle8"/>
    <dgm:cxn modelId="{0717A448-60DE-47C9-B946-7C2438C77979}" type="presParOf" srcId="{FB08BFBA-9564-4E9A-9F76-79B65C96EE3D}" destId="{A5712F20-6ADE-41F4-A5DD-61F3ECD588B6}" srcOrd="5" destOrd="0" presId="urn:microsoft.com/office/officeart/2005/8/layout/cycle8"/>
    <dgm:cxn modelId="{B6C6C6E0-4ED3-43C2-B245-0525FC8364BC}" type="presParOf" srcId="{FB08BFBA-9564-4E9A-9F76-79B65C96EE3D}" destId="{E62E3AD3-55D3-48F1-A238-CC6E328E7954}" srcOrd="6" destOrd="0" presId="urn:microsoft.com/office/officeart/2005/8/layout/cycle8"/>
    <dgm:cxn modelId="{93C232F9-F415-4BF8-8E32-FBA0FD620C19}" type="presParOf" srcId="{FB08BFBA-9564-4E9A-9F76-79B65C96EE3D}" destId="{B9E6347F-FAB8-491C-BC59-B47D459BA6F3}" srcOrd="7" destOrd="0" presId="urn:microsoft.com/office/officeart/2005/8/layout/cycle8"/>
    <dgm:cxn modelId="{DF4B3079-386D-4A1A-BAC0-0197D3FEBDC9}" type="presParOf" srcId="{FB08BFBA-9564-4E9A-9F76-79B65C96EE3D}" destId="{F73A1096-9ED1-4E71-9019-B2E875DD62BD}" srcOrd="8" destOrd="0" presId="urn:microsoft.com/office/officeart/2005/8/layout/cycle8"/>
    <dgm:cxn modelId="{06F5CC0B-3D66-4B14-BC2E-338CEB67F782}" type="presParOf" srcId="{FB08BFBA-9564-4E9A-9F76-79B65C96EE3D}" destId="{B7593C13-03B6-4BE1-951B-DD9224045DD4}" srcOrd="9" destOrd="0" presId="urn:microsoft.com/office/officeart/2005/8/layout/cycle8"/>
    <dgm:cxn modelId="{FF8E2563-B794-40DF-BCE3-6E01BBF5F416}" type="presParOf" srcId="{FB08BFBA-9564-4E9A-9F76-79B65C96EE3D}" destId="{482DA47C-A74F-4334-AD81-5F4724178AF2}" srcOrd="10" destOrd="0" presId="urn:microsoft.com/office/officeart/2005/8/layout/cycle8"/>
    <dgm:cxn modelId="{6042F74B-6D4F-4D68-9E79-FD6F17854113}" type="presParOf" srcId="{FB08BFBA-9564-4E9A-9F76-79B65C96EE3D}" destId="{6A888D52-C476-4405-8363-FEEA25E0C1C0}" srcOrd="11" destOrd="0" presId="urn:microsoft.com/office/officeart/2005/8/layout/cycle8"/>
    <dgm:cxn modelId="{CCD79355-D100-4BAE-A960-DDDB563C5114}" type="presParOf" srcId="{FB08BFBA-9564-4E9A-9F76-79B65C96EE3D}" destId="{8F056920-9C83-42AF-8CFB-E00F684C538E}" srcOrd="12" destOrd="0" presId="urn:microsoft.com/office/officeart/2005/8/layout/cycle8"/>
    <dgm:cxn modelId="{06529836-9405-4861-A906-3095134B7D17}" type="presParOf" srcId="{FB08BFBA-9564-4E9A-9F76-79B65C96EE3D}" destId="{808353AC-4CA7-44F5-BF31-43C99195226B}" srcOrd="13" destOrd="0" presId="urn:microsoft.com/office/officeart/2005/8/layout/cycle8"/>
    <dgm:cxn modelId="{1722A95F-E982-4845-9BB9-4D17C17684F1}" type="presParOf" srcId="{FB08BFBA-9564-4E9A-9F76-79B65C96EE3D}" destId="{1138495C-BA9A-4674-91FB-AD53E7CC207C}" srcOrd="14" destOrd="0" presId="urn:microsoft.com/office/officeart/2005/8/layout/cycle8"/>
    <dgm:cxn modelId="{57FD76DE-57F0-449F-9551-2023B2F7384A}" type="presParOf" srcId="{FB08BFBA-9564-4E9A-9F76-79B65C96EE3D}" destId="{9C85AC67-7324-48EA-86B3-36FB7029E61C}" srcOrd="15" destOrd="0" presId="urn:microsoft.com/office/officeart/2005/8/layout/cycle8"/>
    <dgm:cxn modelId="{1A61DFC9-26D9-441F-B5FE-22C091D144B8}" type="presParOf" srcId="{FB08BFBA-9564-4E9A-9F76-79B65C96EE3D}" destId="{5B662BD2-A993-4F16-92E9-FDF721C129A0}" srcOrd="16" destOrd="0" presId="urn:microsoft.com/office/officeart/2005/8/layout/cycle8"/>
    <dgm:cxn modelId="{2F138178-F666-4160-848B-45C4C1501D85}" type="presParOf" srcId="{FB08BFBA-9564-4E9A-9F76-79B65C96EE3D}" destId="{C05A1406-E6C4-402B-A469-F3BDFEFE56F2}" srcOrd="17" destOrd="0" presId="urn:microsoft.com/office/officeart/2005/8/layout/cycle8"/>
    <dgm:cxn modelId="{29F6421B-A6B1-4341-B729-71B40BC732D9}" type="presParOf" srcId="{FB08BFBA-9564-4E9A-9F76-79B65C96EE3D}" destId="{ECBAB147-5CAB-44FB-B451-567FE3DFA543}" srcOrd="18" destOrd="0" presId="urn:microsoft.com/office/officeart/2005/8/layout/cycle8"/>
    <dgm:cxn modelId="{CCC97570-FE85-4E53-AAFC-5B083889D83E}" type="presParOf" srcId="{FB08BFBA-9564-4E9A-9F76-79B65C96EE3D}" destId="{8376E255-15A9-4507-B70E-6797BF0CA189}" srcOrd="19" destOrd="0" presId="urn:microsoft.com/office/officeart/2005/8/layout/cycle8"/>
    <dgm:cxn modelId="{AC5D1A74-3D64-4E99-8480-AFC5088A34D5}" type="presParOf" srcId="{FB08BFBA-9564-4E9A-9F76-79B65C96EE3D}" destId="{B9E4B76D-9F88-4448-A514-AD7444798800}" srcOrd="20" destOrd="0" presId="urn:microsoft.com/office/officeart/2005/8/layout/cycle8"/>
    <dgm:cxn modelId="{000164FE-9FE8-4F3E-B9E4-95AC5495538D}" type="presParOf" srcId="{FB08BFBA-9564-4E9A-9F76-79B65C96EE3D}" destId="{779C4621-BAE7-458D-88AE-E6AFD5C475DA}" srcOrd="21" destOrd="0" presId="urn:microsoft.com/office/officeart/2005/8/layout/cycle8"/>
    <dgm:cxn modelId="{20219D9B-3DDE-4829-9367-CBD359581192}" type="presParOf" srcId="{FB08BFBA-9564-4E9A-9F76-79B65C96EE3D}" destId="{B588DEA7-1E6F-476E-A5FF-765BABD7C562}" srcOrd="22" destOrd="0" presId="urn:microsoft.com/office/officeart/2005/8/layout/cycle8"/>
    <dgm:cxn modelId="{214F88A2-5967-4B31-AD06-27176C981306}" type="presParOf" srcId="{FB08BFBA-9564-4E9A-9F76-79B65C96EE3D}" destId="{0DDCC941-D5E5-4288-BD71-8D209DAF7470}" srcOrd="23" destOrd="0" presId="urn:microsoft.com/office/officeart/2005/8/layout/cycle8"/>
    <dgm:cxn modelId="{C22C90F9-4FE2-4D36-B03D-48829AC851B2}" type="presParOf" srcId="{FB08BFBA-9564-4E9A-9F76-79B65C96EE3D}" destId="{76025912-56F3-4DB0-A648-AE3285DF3B8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74CFFB-4F93-4CD2-84C0-AA2C50DB897F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s-MX"/>
        </a:p>
      </dgm:t>
    </dgm:pt>
    <dgm:pt modelId="{63ED07A7-247C-4BEC-8245-18E97F039A21}">
      <dgm:prSet phldrT="[Texto]" custT="1"/>
      <dgm:spPr/>
      <dgm:t>
        <a:bodyPr/>
        <a:lstStyle/>
        <a:p>
          <a:pPr algn="just"/>
          <a:r>
            <a:rPr lang="es-MX" sz="1400" b="1" smtClean="0">
              <a:effectLst/>
            </a:rPr>
            <a:t>Entrega de material educativo sobre el uso del programa y asesoría en sitio</a:t>
          </a:r>
          <a:r>
            <a:rPr lang="es-MX" sz="1400" b="1" smtClean="0"/>
            <a:t>,</a:t>
          </a:r>
          <a:r>
            <a:rPr lang="es-MX" sz="1400" b="0" smtClean="0"/>
            <a:t> al momento de la contratación, perenemente en sucursales y corresponsales y durante los operativos de entrega de apoyos.  </a:t>
          </a:r>
          <a:endParaRPr lang="es-MX" sz="1400" b="0" dirty="0"/>
        </a:p>
      </dgm:t>
    </dgm:pt>
    <dgm:pt modelId="{3FC6081C-FECB-42DA-BA2E-AFD502DA1B75}" type="parTrans" cxnId="{AF8C2240-A879-48AE-B42D-6648D999C0FC}">
      <dgm:prSet/>
      <dgm:spPr/>
      <dgm:t>
        <a:bodyPr/>
        <a:lstStyle/>
        <a:p>
          <a:endParaRPr lang="es-MX" sz="1200"/>
        </a:p>
      </dgm:t>
    </dgm:pt>
    <dgm:pt modelId="{E1A55BDE-F133-4F7A-A475-953F8817ED6D}" type="sibTrans" cxnId="{AF8C2240-A879-48AE-B42D-6648D999C0FC}">
      <dgm:prSet/>
      <dgm:spPr/>
      <dgm:t>
        <a:bodyPr/>
        <a:lstStyle/>
        <a:p>
          <a:endParaRPr lang="es-MX" sz="1200"/>
        </a:p>
      </dgm:t>
    </dgm:pt>
    <dgm:pt modelId="{2A47EA52-06AE-4DB3-999F-0160F0C9865A}">
      <dgm:prSet phldrT="[Texto]" custT="1"/>
      <dgm:spPr/>
      <dgm:t>
        <a:bodyPr/>
        <a:lstStyle/>
        <a:p>
          <a:r>
            <a:rPr lang="es-MX" sz="1800" dirty="0" smtClean="0"/>
            <a:t>Cursos y materiales de educación financiera con enfoque en población indígena, niños, género e </a:t>
          </a:r>
          <a:r>
            <a:rPr lang="es-MX" sz="1800" u="sng" dirty="0" smtClean="0"/>
            <a:t>inversiones productivas. </a:t>
          </a:r>
          <a:endParaRPr lang="es-MX" sz="1800" dirty="0"/>
        </a:p>
      </dgm:t>
    </dgm:pt>
    <dgm:pt modelId="{2F65B096-EB48-48A6-9CED-95DCDE6F9893}" type="parTrans" cxnId="{AA8DD41A-5931-44C1-9942-3043C165F854}">
      <dgm:prSet/>
      <dgm:spPr/>
      <dgm:t>
        <a:bodyPr/>
        <a:lstStyle/>
        <a:p>
          <a:endParaRPr lang="es-MX" sz="1200"/>
        </a:p>
      </dgm:t>
    </dgm:pt>
    <dgm:pt modelId="{AA26E63F-C4EE-49B5-8D93-1239560CF708}" type="sibTrans" cxnId="{AA8DD41A-5931-44C1-9942-3043C165F854}">
      <dgm:prSet/>
      <dgm:spPr/>
      <dgm:t>
        <a:bodyPr/>
        <a:lstStyle/>
        <a:p>
          <a:endParaRPr lang="es-MX" sz="1200"/>
        </a:p>
      </dgm:t>
    </dgm:pt>
    <dgm:pt modelId="{C005DB63-E630-4767-B11D-3BE143430713}">
      <dgm:prSet phldrT="[Texto]" custT="1"/>
      <dgm:spPr/>
      <dgm:t>
        <a:bodyPr/>
        <a:lstStyle/>
        <a:p>
          <a:r>
            <a:rPr lang="es-MX" sz="1800" dirty="0" smtClean="0"/>
            <a:t>Capacitación y certificación como capacitadores en materia de inclusión financiera a promotores de Oportunidades. </a:t>
          </a:r>
          <a:endParaRPr lang="es-MX" sz="1800" dirty="0"/>
        </a:p>
      </dgm:t>
    </dgm:pt>
    <dgm:pt modelId="{FF377C7E-22F6-4300-9C00-FF0B28ECA428}" type="parTrans" cxnId="{E161CE44-4B94-441C-A81B-D15631237F43}">
      <dgm:prSet/>
      <dgm:spPr/>
      <dgm:t>
        <a:bodyPr/>
        <a:lstStyle/>
        <a:p>
          <a:endParaRPr lang="es-MX" sz="1200"/>
        </a:p>
      </dgm:t>
    </dgm:pt>
    <dgm:pt modelId="{462254BB-3E48-424B-9675-5648A6870B37}" type="sibTrans" cxnId="{E161CE44-4B94-441C-A81B-D15631237F43}">
      <dgm:prSet/>
      <dgm:spPr/>
      <dgm:t>
        <a:bodyPr/>
        <a:lstStyle/>
        <a:p>
          <a:endParaRPr lang="es-MX" sz="1200"/>
        </a:p>
      </dgm:t>
    </dgm:pt>
    <dgm:pt modelId="{F1B9EDAC-0DA4-460E-B0E3-2EB87CD8EDC3}">
      <dgm:prSet custT="1"/>
      <dgm:spPr/>
      <dgm:t>
        <a:bodyPr/>
        <a:lstStyle/>
        <a:p>
          <a:r>
            <a:rPr lang="es-MX" sz="1800" dirty="0" smtClean="0"/>
            <a:t>Caravanas de educación financiera para los operativos de entrega de apoyos. </a:t>
          </a:r>
          <a:endParaRPr lang="es-MX" sz="1800" dirty="0"/>
        </a:p>
      </dgm:t>
    </dgm:pt>
    <dgm:pt modelId="{0151C8E1-984C-4BD5-9138-9948E5C837BF}" type="parTrans" cxnId="{014BE616-1092-472F-AB04-87F8D1EAE5AB}">
      <dgm:prSet/>
      <dgm:spPr/>
      <dgm:t>
        <a:bodyPr/>
        <a:lstStyle/>
        <a:p>
          <a:endParaRPr lang="es-MX" sz="1200"/>
        </a:p>
      </dgm:t>
    </dgm:pt>
    <dgm:pt modelId="{E29371EB-8FAC-4DED-9CA6-CDAA68363B0F}" type="sibTrans" cxnId="{014BE616-1092-472F-AB04-87F8D1EAE5AB}">
      <dgm:prSet/>
      <dgm:spPr/>
      <dgm:t>
        <a:bodyPr/>
        <a:lstStyle/>
        <a:p>
          <a:endParaRPr lang="es-MX" sz="1200"/>
        </a:p>
      </dgm:t>
    </dgm:pt>
    <dgm:pt modelId="{B7477925-3470-42C0-A198-F5AE9E740C09}">
      <dgm:prSet custT="1"/>
      <dgm:spPr/>
      <dgm:t>
        <a:bodyPr/>
        <a:lstStyle/>
        <a:p>
          <a:r>
            <a:rPr lang="es-MX" sz="1800" dirty="0" smtClean="0"/>
            <a:t>Uso de medios eficientes de difusión como videos, radio y mensajes SMS.</a:t>
          </a:r>
          <a:endParaRPr lang="es-MX" sz="1800" dirty="0"/>
        </a:p>
      </dgm:t>
    </dgm:pt>
    <dgm:pt modelId="{6DDA8D78-A2C3-48C5-8B1B-DA8271B25592}" type="parTrans" cxnId="{CC7EA607-FC84-401E-B5D7-901F185E8FD1}">
      <dgm:prSet/>
      <dgm:spPr/>
      <dgm:t>
        <a:bodyPr/>
        <a:lstStyle/>
        <a:p>
          <a:endParaRPr lang="es-MX" sz="1200"/>
        </a:p>
      </dgm:t>
    </dgm:pt>
    <dgm:pt modelId="{60B553EB-2E01-4D31-87BA-6E11E129FFB6}" type="sibTrans" cxnId="{CC7EA607-FC84-401E-B5D7-901F185E8FD1}">
      <dgm:prSet/>
      <dgm:spPr/>
      <dgm:t>
        <a:bodyPr/>
        <a:lstStyle/>
        <a:p>
          <a:endParaRPr lang="es-MX" sz="1200"/>
        </a:p>
      </dgm:t>
    </dgm:pt>
    <dgm:pt modelId="{5A889D65-FD13-4343-8F7C-A5C7C66F349D}" type="pres">
      <dgm:prSet presAssocID="{4674CFFB-4F93-4CD2-84C0-AA2C50DB89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D976600A-82D2-4B99-A8B8-CAAE651818E5}" type="pres">
      <dgm:prSet presAssocID="{4674CFFB-4F93-4CD2-84C0-AA2C50DB897F}" presName="Name1" presStyleCnt="0"/>
      <dgm:spPr/>
    </dgm:pt>
    <dgm:pt modelId="{0A66FCD9-90C0-4341-80EE-4859B770BF32}" type="pres">
      <dgm:prSet presAssocID="{4674CFFB-4F93-4CD2-84C0-AA2C50DB897F}" presName="cycle" presStyleCnt="0"/>
      <dgm:spPr/>
    </dgm:pt>
    <dgm:pt modelId="{0851568D-0469-4265-9838-ACA9271BCEAE}" type="pres">
      <dgm:prSet presAssocID="{4674CFFB-4F93-4CD2-84C0-AA2C50DB897F}" presName="srcNode" presStyleLbl="node1" presStyleIdx="0" presStyleCnt="5"/>
      <dgm:spPr/>
    </dgm:pt>
    <dgm:pt modelId="{3E09BEFC-6140-4B88-8422-24C3990BBB85}" type="pres">
      <dgm:prSet presAssocID="{4674CFFB-4F93-4CD2-84C0-AA2C50DB897F}" presName="conn" presStyleLbl="parChTrans1D2" presStyleIdx="0" presStyleCnt="1"/>
      <dgm:spPr/>
      <dgm:t>
        <a:bodyPr/>
        <a:lstStyle/>
        <a:p>
          <a:endParaRPr lang="es-MX"/>
        </a:p>
      </dgm:t>
    </dgm:pt>
    <dgm:pt modelId="{ACD7994E-4014-4FBC-B1B6-691E41DA5B53}" type="pres">
      <dgm:prSet presAssocID="{4674CFFB-4F93-4CD2-84C0-AA2C50DB897F}" presName="extraNode" presStyleLbl="node1" presStyleIdx="0" presStyleCnt="5"/>
      <dgm:spPr/>
    </dgm:pt>
    <dgm:pt modelId="{E253BB54-8135-44D9-99FB-3E9A46AA9469}" type="pres">
      <dgm:prSet presAssocID="{4674CFFB-4F93-4CD2-84C0-AA2C50DB897F}" presName="dstNode" presStyleLbl="node1" presStyleIdx="0" presStyleCnt="5"/>
      <dgm:spPr/>
    </dgm:pt>
    <dgm:pt modelId="{DF9707BC-56D7-4631-A73A-53F16DFAE0BE}" type="pres">
      <dgm:prSet presAssocID="{63ED07A7-247C-4BEC-8245-18E97F039A2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DCEDB2-4AB0-45FC-845A-8DF61C90D642}" type="pres">
      <dgm:prSet presAssocID="{63ED07A7-247C-4BEC-8245-18E97F039A21}" presName="accent_1" presStyleCnt="0"/>
      <dgm:spPr/>
    </dgm:pt>
    <dgm:pt modelId="{3C5C0BA0-2576-4C3D-B813-3BF1DA43FE40}" type="pres">
      <dgm:prSet presAssocID="{63ED07A7-247C-4BEC-8245-18E97F039A21}" presName="accentRepeatNode" presStyleLbl="solidFgAcc1" presStyleIdx="0" presStyleCnt="5"/>
      <dgm:spPr/>
    </dgm:pt>
    <dgm:pt modelId="{394E7B04-37C2-4786-83B6-25D30CB5144B}" type="pres">
      <dgm:prSet presAssocID="{B7477925-3470-42C0-A198-F5AE9E740C0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5B8C87-BAD3-4D9F-ADB3-315960F1F489}" type="pres">
      <dgm:prSet presAssocID="{B7477925-3470-42C0-A198-F5AE9E740C09}" presName="accent_2" presStyleCnt="0"/>
      <dgm:spPr/>
    </dgm:pt>
    <dgm:pt modelId="{D23C9C92-7C70-4E44-A779-D8C5B5740181}" type="pres">
      <dgm:prSet presAssocID="{B7477925-3470-42C0-A198-F5AE9E740C09}" presName="accentRepeatNode" presStyleLbl="solidFgAcc1" presStyleIdx="1" presStyleCnt="5"/>
      <dgm:spPr/>
    </dgm:pt>
    <dgm:pt modelId="{A4B60CDC-D9C8-4DE2-8AD0-1E6C6B54EDD6}" type="pres">
      <dgm:prSet presAssocID="{F1B9EDAC-0DA4-460E-B0E3-2EB87CD8EDC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C573D0-C4F1-4F6F-A910-8019471078FD}" type="pres">
      <dgm:prSet presAssocID="{F1B9EDAC-0DA4-460E-B0E3-2EB87CD8EDC3}" presName="accent_3" presStyleCnt="0"/>
      <dgm:spPr/>
    </dgm:pt>
    <dgm:pt modelId="{ECBCF037-F90E-42B8-8EAF-01639EEBE0CB}" type="pres">
      <dgm:prSet presAssocID="{F1B9EDAC-0DA4-460E-B0E3-2EB87CD8EDC3}" presName="accentRepeatNode" presStyleLbl="solidFgAcc1" presStyleIdx="2" presStyleCnt="5"/>
      <dgm:spPr/>
    </dgm:pt>
    <dgm:pt modelId="{6FC3D74C-2ACD-4B35-AA13-885E6C326BC0}" type="pres">
      <dgm:prSet presAssocID="{2A47EA52-06AE-4DB3-999F-0160F0C9865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F75FE5-E919-46BD-A250-271BED2EECA0}" type="pres">
      <dgm:prSet presAssocID="{2A47EA52-06AE-4DB3-999F-0160F0C9865A}" presName="accent_4" presStyleCnt="0"/>
      <dgm:spPr/>
    </dgm:pt>
    <dgm:pt modelId="{D72C8BF2-C1C2-4E1E-8D82-64FDCFF6C602}" type="pres">
      <dgm:prSet presAssocID="{2A47EA52-06AE-4DB3-999F-0160F0C9865A}" presName="accentRepeatNode" presStyleLbl="solidFgAcc1" presStyleIdx="3" presStyleCnt="5"/>
      <dgm:spPr/>
    </dgm:pt>
    <dgm:pt modelId="{761E8960-B3C7-4CBD-B2B9-255763660753}" type="pres">
      <dgm:prSet presAssocID="{C005DB63-E630-4767-B11D-3BE14343071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747045-4EE3-48D3-B063-30C0AE53FDA3}" type="pres">
      <dgm:prSet presAssocID="{C005DB63-E630-4767-B11D-3BE143430713}" presName="accent_5" presStyleCnt="0"/>
      <dgm:spPr/>
    </dgm:pt>
    <dgm:pt modelId="{3E53303F-E1EA-437B-99D4-3443423438A8}" type="pres">
      <dgm:prSet presAssocID="{C005DB63-E630-4767-B11D-3BE143430713}" presName="accentRepeatNode" presStyleLbl="solidFgAcc1" presStyleIdx="4" presStyleCnt="5"/>
      <dgm:spPr/>
    </dgm:pt>
  </dgm:ptLst>
  <dgm:cxnLst>
    <dgm:cxn modelId="{409F7416-5C7F-4CAB-9B5F-2BFF0A567584}" type="presOf" srcId="{F1B9EDAC-0DA4-460E-B0E3-2EB87CD8EDC3}" destId="{A4B60CDC-D9C8-4DE2-8AD0-1E6C6B54EDD6}" srcOrd="0" destOrd="0" presId="urn:microsoft.com/office/officeart/2008/layout/VerticalCurvedList"/>
    <dgm:cxn modelId="{ABE92A5C-74F1-4A1B-B752-A614BF8833C3}" type="presOf" srcId="{C005DB63-E630-4767-B11D-3BE143430713}" destId="{761E8960-B3C7-4CBD-B2B9-255763660753}" srcOrd="0" destOrd="0" presId="urn:microsoft.com/office/officeart/2008/layout/VerticalCurvedList"/>
    <dgm:cxn modelId="{E161CE44-4B94-441C-A81B-D15631237F43}" srcId="{4674CFFB-4F93-4CD2-84C0-AA2C50DB897F}" destId="{C005DB63-E630-4767-B11D-3BE143430713}" srcOrd="4" destOrd="0" parTransId="{FF377C7E-22F6-4300-9C00-FF0B28ECA428}" sibTransId="{462254BB-3E48-424B-9675-5648A6870B37}"/>
    <dgm:cxn modelId="{CC7EA607-FC84-401E-B5D7-901F185E8FD1}" srcId="{4674CFFB-4F93-4CD2-84C0-AA2C50DB897F}" destId="{B7477925-3470-42C0-A198-F5AE9E740C09}" srcOrd="1" destOrd="0" parTransId="{6DDA8D78-A2C3-48C5-8B1B-DA8271B25592}" sibTransId="{60B553EB-2E01-4D31-87BA-6E11E129FFB6}"/>
    <dgm:cxn modelId="{AA8DD41A-5931-44C1-9942-3043C165F854}" srcId="{4674CFFB-4F93-4CD2-84C0-AA2C50DB897F}" destId="{2A47EA52-06AE-4DB3-999F-0160F0C9865A}" srcOrd="3" destOrd="0" parTransId="{2F65B096-EB48-48A6-9CED-95DCDE6F9893}" sibTransId="{AA26E63F-C4EE-49B5-8D93-1239560CF708}"/>
    <dgm:cxn modelId="{AF8C2240-A879-48AE-B42D-6648D999C0FC}" srcId="{4674CFFB-4F93-4CD2-84C0-AA2C50DB897F}" destId="{63ED07A7-247C-4BEC-8245-18E97F039A21}" srcOrd="0" destOrd="0" parTransId="{3FC6081C-FECB-42DA-BA2E-AFD502DA1B75}" sibTransId="{E1A55BDE-F133-4F7A-A475-953F8817ED6D}"/>
    <dgm:cxn modelId="{A73F4B5A-77DD-4415-BC23-3394BF897CB1}" type="presOf" srcId="{B7477925-3470-42C0-A198-F5AE9E740C09}" destId="{394E7B04-37C2-4786-83B6-25D30CB5144B}" srcOrd="0" destOrd="0" presId="urn:microsoft.com/office/officeart/2008/layout/VerticalCurvedList"/>
    <dgm:cxn modelId="{E2AAF85D-55EA-4785-9387-92F7A3CD4079}" type="presOf" srcId="{63ED07A7-247C-4BEC-8245-18E97F039A21}" destId="{DF9707BC-56D7-4631-A73A-53F16DFAE0BE}" srcOrd="0" destOrd="0" presId="urn:microsoft.com/office/officeart/2008/layout/VerticalCurvedList"/>
    <dgm:cxn modelId="{014BE616-1092-472F-AB04-87F8D1EAE5AB}" srcId="{4674CFFB-4F93-4CD2-84C0-AA2C50DB897F}" destId="{F1B9EDAC-0DA4-460E-B0E3-2EB87CD8EDC3}" srcOrd="2" destOrd="0" parTransId="{0151C8E1-984C-4BD5-9138-9948E5C837BF}" sibTransId="{E29371EB-8FAC-4DED-9CA6-CDAA68363B0F}"/>
    <dgm:cxn modelId="{905BD9B2-E848-4735-ADBD-3C4477B9A7C8}" type="presOf" srcId="{4674CFFB-4F93-4CD2-84C0-AA2C50DB897F}" destId="{5A889D65-FD13-4343-8F7C-A5C7C66F349D}" srcOrd="0" destOrd="0" presId="urn:microsoft.com/office/officeart/2008/layout/VerticalCurvedList"/>
    <dgm:cxn modelId="{04F4DB2B-A0E6-4EDE-9EC6-028ECADBDDBA}" type="presOf" srcId="{E1A55BDE-F133-4F7A-A475-953F8817ED6D}" destId="{3E09BEFC-6140-4B88-8422-24C3990BBB85}" srcOrd="0" destOrd="0" presId="urn:microsoft.com/office/officeart/2008/layout/VerticalCurvedList"/>
    <dgm:cxn modelId="{A98E2145-B251-4C0E-A702-D4CE69E47A0F}" type="presOf" srcId="{2A47EA52-06AE-4DB3-999F-0160F0C9865A}" destId="{6FC3D74C-2ACD-4B35-AA13-885E6C326BC0}" srcOrd="0" destOrd="0" presId="urn:microsoft.com/office/officeart/2008/layout/VerticalCurvedList"/>
    <dgm:cxn modelId="{8644F1D3-985A-46F1-BA7B-178659D175BC}" type="presParOf" srcId="{5A889D65-FD13-4343-8F7C-A5C7C66F349D}" destId="{D976600A-82D2-4B99-A8B8-CAAE651818E5}" srcOrd="0" destOrd="0" presId="urn:microsoft.com/office/officeart/2008/layout/VerticalCurvedList"/>
    <dgm:cxn modelId="{7C9902B6-AF4B-4EB3-BA07-ED23ECE4287F}" type="presParOf" srcId="{D976600A-82D2-4B99-A8B8-CAAE651818E5}" destId="{0A66FCD9-90C0-4341-80EE-4859B770BF32}" srcOrd="0" destOrd="0" presId="urn:microsoft.com/office/officeart/2008/layout/VerticalCurvedList"/>
    <dgm:cxn modelId="{B7AB3333-7F04-41E0-9D13-06D6998081D1}" type="presParOf" srcId="{0A66FCD9-90C0-4341-80EE-4859B770BF32}" destId="{0851568D-0469-4265-9838-ACA9271BCEAE}" srcOrd="0" destOrd="0" presId="urn:microsoft.com/office/officeart/2008/layout/VerticalCurvedList"/>
    <dgm:cxn modelId="{5AA8522B-7B1C-460A-80FD-CBAFF0090CBE}" type="presParOf" srcId="{0A66FCD9-90C0-4341-80EE-4859B770BF32}" destId="{3E09BEFC-6140-4B88-8422-24C3990BBB85}" srcOrd="1" destOrd="0" presId="urn:microsoft.com/office/officeart/2008/layout/VerticalCurvedList"/>
    <dgm:cxn modelId="{9E9D7086-5A8A-417F-85AE-ED7036E60BB8}" type="presParOf" srcId="{0A66FCD9-90C0-4341-80EE-4859B770BF32}" destId="{ACD7994E-4014-4FBC-B1B6-691E41DA5B53}" srcOrd="2" destOrd="0" presId="urn:microsoft.com/office/officeart/2008/layout/VerticalCurvedList"/>
    <dgm:cxn modelId="{9336F0C1-58AD-48BF-9D24-C296680620AD}" type="presParOf" srcId="{0A66FCD9-90C0-4341-80EE-4859B770BF32}" destId="{E253BB54-8135-44D9-99FB-3E9A46AA9469}" srcOrd="3" destOrd="0" presId="urn:microsoft.com/office/officeart/2008/layout/VerticalCurvedList"/>
    <dgm:cxn modelId="{4ADCF1C2-0E89-4A0B-8CA3-26A067735A27}" type="presParOf" srcId="{D976600A-82D2-4B99-A8B8-CAAE651818E5}" destId="{DF9707BC-56D7-4631-A73A-53F16DFAE0BE}" srcOrd="1" destOrd="0" presId="urn:microsoft.com/office/officeart/2008/layout/VerticalCurvedList"/>
    <dgm:cxn modelId="{F62C2FE2-E02B-44BC-8865-D0C43EA89887}" type="presParOf" srcId="{D976600A-82D2-4B99-A8B8-CAAE651818E5}" destId="{46DCEDB2-4AB0-45FC-845A-8DF61C90D642}" srcOrd="2" destOrd="0" presId="urn:microsoft.com/office/officeart/2008/layout/VerticalCurvedList"/>
    <dgm:cxn modelId="{77ABDD0B-FB54-446D-9625-33C466014E15}" type="presParOf" srcId="{46DCEDB2-4AB0-45FC-845A-8DF61C90D642}" destId="{3C5C0BA0-2576-4C3D-B813-3BF1DA43FE40}" srcOrd="0" destOrd="0" presId="urn:microsoft.com/office/officeart/2008/layout/VerticalCurvedList"/>
    <dgm:cxn modelId="{2C1DA92D-AD08-4668-9379-4AFE0082910A}" type="presParOf" srcId="{D976600A-82D2-4B99-A8B8-CAAE651818E5}" destId="{394E7B04-37C2-4786-83B6-25D30CB5144B}" srcOrd="3" destOrd="0" presId="urn:microsoft.com/office/officeart/2008/layout/VerticalCurvedList"/>
    <dgm:cxn modelId="{97BF819A-036D-4C57-92AA-F09CDFD5457E}" type="presParOf" srcId="{D976600A-82D2-4B99-A8B8-CAAE651818E5}" destId="{675B8C87-BAD3-4D9F-ADB3-315960F1F489}" srcOrd="4" destOrd="0" presId="urn:microsoft.com/office/officeart/2008/layout/VerticalCurvedList"/>
    <dgm:cxn modelId="{E21229D7-DE6A-4014-BE00-BE968F739025}" type="presParOf" srcId="{675B8C87-BAD3-4D9F-ADB3-315960F1F489}" destId="{D23C9C92-7C70-4E44-A779-D8C5B5740181}" srcOrd="0" destOrd="0" presId="urn:microsoft.com/office/officeart/2008/layout/VerticalCurvedList"/>
    <dgm:cxn modelId="{51FA42B3-3433-4A64-BDB4-93D54C0DF274}" type="presParOf" srcId="{D976600A-82D2-4B99-A8B8-CAAE651818E5}" destId="{A4B60CDC-D9C8-4DE2-8AD0-1E6C6B54EDD6}" srcOrd="5" destOrd="0" presId="urn:microsoft.com/office/officeart/2008/layout/VerticalCurvedList"/>
    <dgm:cxn modelId="{90449379-A8C1-4CE7-B2FB-5C87C21DD95D}" type="presParOf" srcId="{D976600A-82D2-4B99-A8B8-CAAE651818E5}" destId="{EBC573D0-C4F1-4F6F-A910-8019471078FD}" srcOrd="6" destOrd="0" presId="urn:microsoft.com/office/officeart/2008/layout/VerticalCurvedList"/>
    <dgm:cxn modelId="{DBB221FA-34E4-488D-A803-048A946A302D}" type="presParOf" srcId="{EBC573D0-C4F1-4F6F-A910-8019471078FD}" destId="{ECBCF037-F90E-42B8-8EAF-01639EEBE0CB}" srcOrd="0" destOrd="0" presId="urn:microsoft.com/office/officeart/2008/layout/VerticalCurvedList"/>
    <dgm:cxn modelId="{1A498A65-879F-4F62-A86C-7E0861111449}" type="presParOf" srcId="{D976600A-82D2-4B99-A8B8-CAAE651818E5}" destId="{6FC3D74C-2ACD-4B35-AA13-885E6C326BC0}" srcOrd="7" destOrd="0" presId="urn:microsoft.com/office/officeart/2008/layout/VerticalCurvedList"/>
    <dgm:cxn modelId="{CB0FF07A-BAD9-48D3-984C-FE3087B9E2BF}" type="presParOf" srcId="{D976600A-82D2-4B99-A8B8-CAAE651818E5}" destId="{E1F75FE5-E919-46BD-A250-271BED2EECA0}" srcOrd="8" destOrd="0" presId="urn:microsoft.com/office/officeart/2008/layout/VerticalCurvedList"/>
    <dgm:cxn modelId="{AC5CEAC1-69E3-4D41-B470-C940A69D2CC4}" type="presParOf" srcId="{E1F75FE5-E919-46BD-A250-271BED2EECA0}" destId="{D72C8BF2-C1C2-4E1E-8D82-64FDCFF6C602}" srcOrd="0" destOrd="0" presId="urn:microsoft.com/office/officeart/2008/layout/VerticalCurvedList"/>
    <dgm:cxn modelId="{CF8727F7-1D13-4482-8F06-A3E5B5E68CDC}" type="presParOf" srcId="{D976600A-82D2-4B99-A8B8-CAAE651818E5}" destId="{761E8960-B3C7-4CBD-B2B9-255763660753}" srcOrd="9" destOrd="0" presId="urn:microsoft.com/office/officeart/2008/layout/VerticalCurvedList"/>
    <dgm:cxn modelId="{164B2020-CBCD-4EC7-B9FD-678604A4211C}" type="presParOf" srcId="{D976600A-82D2-4B99-A8B8-CAAE651818E5}" destId="{F4747045-4EE3-48D3-B063-30C0AE53FDA3}" srcOrd="10" destOrd="0" presId="urn:microsoft.com/office/officeart/2008/layout/VerticalCurvedList"/>
    <dgm:cxn modelId="{3EA80947-2452-481D-939C-B7462C5E0C3A}" type="presParOf" srcId="{F4747045-4EE3-48D3-B063-30C0AE53FDA3}" destId="{3E53303F-E1EA-437B-99D4-3443423438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10586-7E6B-4FB8-99E0-355D831F9DE0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FAA9BD1-3F1C-4751-B949-2A6B73C9279E}">
      <dgm:prSet phldrT="[Texto]" custT="1"/>
      <dgm:spPr/>
      <dgm:t>
        <a:bodyPr anchor="t"/>
        <a:lstStyle/>
        <a:p>
          <a:pPr marL="365125" indent="0" algn="just"/>
          <a:r>
            <a:rPr lang="es-MX" sz="1600" b="0" dirty="0" smtClean="0"/>
            <a:t>Por conducto de las </a:t>
          </a:r>
          <a:r>
            <a:rPr lang="es-MX" sz="1600" b="1" dirty="0" smtClean="0"/>
            <a:t>166 oficinas del SNE </a:t>
          </a:r>
          <a:r>
            <a:rPr lang="es-MX" sz="1600" b="0" dirty="0" smtClean="0"/>
            <a:t>y en función del presupuesto asignado se podrá atender a </a:t>
          </a:r>
          <a:r>
            <a:rPr lang="es-MX" sz="1600" b="1" dirty="0" smtClean="0"/>
            <a:t>50 mil egresados durante 2014 y 150 </a:t>
          </a:r>
          <a:r>
            <a:rPr lang="es-MX" sz="1600" b="1" smtClean="0"/>
            <a:t>mil anualmente desde 2015 </a:t>
          </a:r>
          <a:r>
            <a:rPr lang="es-MX" sz="1600" b="1" dirty="0" smtClean="0"/>
            <a:t>(650 mil jóvenes en el sexenio)</a:t>
          </a:r>
        </a:p>
        <a:p>
          <a:pPr marL="365125" indent="0" algn="just"/>
          <a:r>
            <a:rPr lang="es-MX" sz="1600" b="0" dirty="0" smtClean="0"/>
            <a:t>Atención proporcionada a través de servicios de vinculación: asesoría, Consejero Laboral, canalización de vacantes (</a:t>
          </a:r>
          <a:r>
            <a:rPr lang="es-MX" sz="1600" b="1" dirty="0" smtClean="0"/>
            <a:t>Bolsa de Trabajo, Ferias de Empleo y SNETEL</a:t>
          </a:r>
          <a:r>
            <a:rPr lang="es-MX" sz="1600" b="0" dirty="0" smtClean="0"/>
            <a:t>). </a:t>
          </a:r>
        </a:p>
        <a:p>
          <a:pPr marL="365125" indent="0" algn="just"/>
          <a:r>
            <a:rPr lang="es-MX" sz="1600" b="1" dirty="0" smtClean="0"/>
            <a:t>Portal de Empleo </a:t>
          </a:r>
          <a:r>
            <a:rPr lang="es-MX" sz="1600" b="0" dirty="0" smtClean="0"/>
            <a:t>disponible 24 </a:t>
          </a:r>
          <a:r>
            <a:rPr lang="es-MX" sz="1600" b="0" dirty="0" err="1" smtClean="0"/>
            <a:t>hrs</a:t>
          </a:r>
          <a:r>
            <a:rPr lang="es-MX" sz="1600" b="0" dirty="0" smtClean="0"/>
            <a:t>., 365 días con registro de 250 mil vacantes.</a:t>
          </a:r>
        </a:p>
        <a:p>
          <a:pPr marL="365125" indent="0" algn="just"/>
          <a:endParaRPr lang="es-MX" sz="1400" b="1" dirty="0"/>
        </a:p>
      </dgm:t>
    </dgm:pt>
    <dgm:pt modelId="{C8855933-1F3F-4A23-81B8-022BF5110DBC}" type="parTrans" cxnId="{9BF33563-5F46-419C-ADE6-D622F447B941}">
      <dgm:prSet/>
      <dgm:spPr/>
      <dgm:t>
        <a:bodyPr/>
        <a:lstStyle/>
        <a:p>
          <a:endParaRPr lang="es-MX"/>
        </a:p>
      </dgm:t>
    </dgm:pt>
    <dgm:pt modelId="{BCD1CF63-0BB3-4074-9E95-5B8E7525D976}" type="sibTrans" cxnId="{9BF33563-5F46-419C-ADE6-D622F447B941}">
      <dgm:prSet/>
      <dgm:spPr/>
      <dgm:t>
        <a:bodyPr/>
        <a:lstStyle/>
        <a:p>
          <a:endParaRPr lang="es-MX"/>
        </a:p>
      </dgm:t>
    </dgm:pt>
    <dgm:pt modelId="{76690E79-3C83-4D81-BA74-95659304A2F1}">
      <dgm:prSet phldrT="[Texto]" custT="1"/>
      <dgm:spPr/>
      <dgm:t>
        <a:bodyPr/>
        <a:lstStyle/>
        <a:p>
          <a:pPr marL="182563" indent="0" algn="just"/>
          <a:r>
            <a:rPr lang="es-MX" sz="1600" b="0" dirty="0" smtClean="0"/>
            <a:t>Oferta de </a:t>
          </a:r>
          <a:r>
            <a:rPr lang="es-MX" sz="1600" b="1" dirty="0" smtClean="0"/>
            <a:t>6 mil becas en 2014 y </a:t>
          </a:r>
          <a:r>
            <a:rPr lang="es-MX" sz="1600" b="1" smtClean="0"/>
            <a:t>15 mil anuales </a:t>
          </a:r>
          <a:r>
            <a:rPr lang="es-MX" sz="1600" b="1" dirty="0" smtClean="0"/>
            <a:t>a través del Programa Bécate </a:t>
          </a:r>
          <a:r>
            <a:rPr lang="es-MX" sz="1600" b="0" dirty="0" smtClean="0"/>
            <a:t>en modalidades (capacitación en la práctica laboral, mixta y autoempleo). El monto de las becas varía de uno a tres salarios mínimos, cursos de seis horas diarias de uno a tres meses. </a:t>
          </a:r>
        </a:p>
      </dgm:t>
    </dgm:pt>
    <dgm:pt modelId="{88C3C497-F733-4A0C-87DC-A5DE7DE6C8F8}" type="parTrans" cxnId="{376172A3-B5AF-4EDB-B33D-9E1655FAF670}">
      <dgm:prSet/>
      <dgm:spPr/>
      <dgm:t>
        <a:bodyPr/>
        <a:lstStyle/>
        <a:p>
          <a:endParaRPr lang="es-MX"/>
        </a:p>
      </dgm:t>
    </dgm:pt>
    <dgm:pt modelId="{75C2CB75-B755-4AA4-99CF-9A55E61CB520}" type="sibTrans" cxnId="{376172A3-B5AF-4EDB-B33D-9E1655FAF670}">
      <dgm:prSet/>
      <dgm:spPr/>
      <dgm:t>
        <a:bodyPr/>
        <a:lstStyle/>
        <a:p>
          <a:endParaRPr lang="es-MX"/>
        </a:p>
      </dgm:t>
    </dgm:pt>
    <dgm:pt modelId="{8911A861-66E4-42D7-A531-F9B635E7EB60}" type="pres">
      <dgm:prSet presAssocID="{56F10586-7E6B-4FB8-99E0-355D831F9D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350C9A0-12E2-4E4B-9B79-755A51EF93C7}" type="pres">
      <dgm:prSet presAssocID="{2FAA9BD1-3F1C-4751-B949-2A6B73C9279E}" presName="composite" presStyleCnt="0"/>
      <dgm:spPr/>
    </dgm:pt>
    <dgm:pt modelId="{6663DA91-D88A-4AD7-B0B5-D4A556F36E8E}" type="pres">
      <dgm:prSet presAssocID="{2FAA9BD1-3F1C-4751-B949-2A6B73C9279E}" presName="rect1" presStyleLbl="trAlignAcc1" presStyleIdx="0" presStyleCnt="2" custScaleX="181965" custScaleY="1186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E7895E-7624-4132-BE74-DECD0FC67655}" type="pres">
      <dgm:prSet presAssocID="{2FAA9BD1-3F1C-4751-B949-2A6B73C9279E}" presName="rect2" presStyleLbl="fgImgPlace1" presStyleIdx="0" presStyleCnt="2" custLinFactX="-100000" custLinFactNeighborX="-117666" custLinFactNeighborY="-6552"/>
      <dgm:spPr/>
    </dgm:pt>
    <dgm:pt modelId="{4D844E75-141C-4CA3-819C-0E20D0A1BEBA}" type="pres">
      <dgm:prSet presAssocID="{BCD1CF63-0BB3-4074-9E95-5B8E7525D976}" presName="sibTrans" presStyleCnt="0"/>
      <dgm:spPr/>
    </dgm:pt>
    <dgm:pt modelId="{0FE100EE-3DD5-4AFB-B81C-7C1DA3833927}" type="pres">
      <dgm:prSet presAssocID="{76690E79-3C83-4D81-BA74-95659304A2F1}" presName="composite" presStyleCnt="0"/>
      <dgm:spPr/>
    </dgm:pt>
    <dgm:pt modelId="{B1E85DEC-1020-4E3F-BF6C-D0DE8B3C75CF}" type="pres">
      <dgm:prSet presAssocID="{76690E79-3C83-4D81-BA74-95659304A2F1}" presName="rect1" presStyleLbl="trAlignAcc1" presStyleIdx="1" presStyleCnt="2" custScaleX="177499" custLinFactNeighborX="11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0B6C9E-8DF6-4B48-992E-993F978560A7}" type="pres">
      <dgm:prSet presAssocID="{76690E79-3C83-4D81-BA74-95659304A2F1}" presName="rect2" presStyleLbl="fgImgPlace1" presStyleIdx="1" presStyleCnt="2" custLinFactX="-100000" custLinFactNeighborX="-114895"/>
      <dgm:spPr/>
    </dgm:pt>
  </dgm:ptLst>
  <dgm:cxnLst>
    <dgm:cxn modelId="{929E06EC-B74D-401D-9888-7C45FEEA2C64}" type="presOf" srcId="{2FAA9BD1-3F1C-4751-B949-2A6B73C9279E}" destId="{6663DA91-D88A-4AD7-B0B5-D4A556F36E8E}" srcOrd="0" destOrd="0" presId="urn:microsoft.com/office/officeart/2008/layout/PictureStrips"/>
    <dgm:cxn modelId="{2E22A879-B509-4499-B46F-A3103BE49814}" type="presOf" srcId="{56F10586-7E6B-4FB8-99E0-355D831F9DE0}" destId="{8911A861-66E4-42D7-A531-F9B635E7EB60}" srcOrd="0" destOrd="0" presId="urn:microsoft.com/office/officeart/2008/layout/PictureStrips"/>
    <dgm:cxn modelId="{376172A3-B5AF-4EDB-B33D-9E1655FAF670}" srcId="{56F10586-7E6B-4FB8-99E0-355D831F9DE0}" destId="{76690E79-3C83-4D81-BA74-95659304A2F1}" srcOrd="1" destOrd="0" parTransId="{88C3C497-F733-4A0C-87DC-A5DE7DE6C8F8}" sibTransId="{75C2CB75-B755-4AA4-99CF-9A55E61CB520}"/>
    <dgm:cxn modelId="{9BF33563-5F46-419C-ADE6-D622F447B941}" srcId="{56F10586-7E6B-4FB8-99E0-355D831F9DE0}" destId="{2FAA9BD1-3F1C-4751-B949-2A6B73C9279E}" srcOrd="0" destOrd="0" parTransId="{C8855933-1F3F-4A23-81B8-022BF5110DBC}" sibTransId="{BCD1CF63-0BB3-4074-9E95-5B8E7525D976}"/>
    <dgm:cxn modelId="{E1EA5636-AA80-4274-BD00-16F2CE9A51B9}" type="presOf" srcId="{76690E79-3C83-4D81-BA74-95659304A2F1}" destId="{B1E85DEC-1020-4E3F-BF6C-D0DE8B3C75CF}" srcOrd="0" destOrd="0" presId="urn:microsoft.com/office/officeart/2008/layout/PictureStrips"/>
    <dgm:cxn modelId="{41F50A11-3EE7-46F6-8570-1B1A12E29869}" type="presParOf" srcId="{8911A861-66E4-42D7-A531-F9B635E7EB60}" destId="{F350C9A0-12E2-4E4B-9B79-755A51EF93C7}" srcOrd="0" destOrd="0" presId="urn:microsoft.com/office/officeart/2008/layout/PictureStrips"/>
    <dgm:cxn modelId="{205679CF-9F0C-4EF5-AC7E-F23FC03D63BF}" type="presParOf" srcId="{F350C9A0-12E2-4E4B-9B79-755A51EF93C7}" destId="{6663DA91-D88A-4AD7-B0B5-D4A556F36E8E}" srcOrd="0" destOrd="0" presId="urn:microsoft.com/office/officeart/2008/layout/PictureStrips"/>
    <dgm:cxn modelId="{B6599693-9422-464B-B7A3-8F511443A86B}" type="presParOf" srcId="{F350C9A0-12E2-4E4B-9B79-755A51EF93C7}" destId="{C6E7895E-7624-4132-BE74-DECD0FC67655}" srcOrd="1" destOrd="0" presId="urn:microsoft.com/office/officeart/2008/layout/PictureStrips"/>
    <dgm:cxn modelId="{7C8DE57C-90EC-4513-BDB6-8FAA835168B5}" type="presParOf" srcId="{8911A861-66E4-42D7-A531-F9B635E7EB60}" destId="{4D844E75-141C-4CA3-819C-0E20D0A1BEBA}" srcOrd="1" destOrd="0" presId="urn:microsoft.com/office/officeart/2008/layout/PictureStrips"/>
    <dgm:cxn modelId="{3AFE6D7D-2904-41E7-85FA-44FB18EC1E4C}" type="presParOf" srcId="{8911A861-66E4-42D7-A531-F9B635E7EB60}" destId="{0FE100EE-3DD5-4AFB-B81C-7C1DA3833927}" srcOrd="2" destOrd="0" presId="urn:microsoft.com/office/officeart/2008/layout/PictureStrips"/>
    <dgm:cxn modelId="{8C17E4CA-9C90-40AE-BFBB-68C436AA687C}" type="presParOf" srcId="{0FE100EE-3DD5-4AFB-B81C-7C1DA3833927}" destId="{B1E85DEC-1020-4E3F-BF6C-D0DE8B3C75CF}" srcOrd="0" destOrd="0" presId="urn:microsoft.com/office/officeart/2008/layout/PictureStrips"/>
    <dgm:cxn modelId="{C163D1AB-6C91-43D7-97CE-7FB7B22AFC90}" type="presParOf" srcId="{0FE100EE-3DD5-4AFB-B81C-7C1DA3833927}" destId="{3E0B6C9E-8DF6-4B48-992E-993F978560A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C572-A9AA-47DB-B608-9CA62A4B9D9A}">
      <dsp:nvSpPr>
        <dsp:cNvPr id="0" name=""/>
        <dsp:cNvSpPr/>
      </dsp:nvSpPr>
      <dsp:spPr>
        <a:xfrm>
          <a:off x="2520" y="226925"/>
          <a:ext cx="2457273" cy="46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effectLst/>
            </a:rPr>
            <a:t>Más Educación</a:t>
          </a:r>
          <a:endParaRPr lang="es-MX" sz="2000" b="1" kern="1200" dirty="0">
            <a:effectLst/>
          </a:endParaRPr>
        </a:p>
      </dsp:txBody>
      <dsp:txXfrm>
        <a:off x="2520" y="226925"/>
        <a:ext cx="2457273" cy="460800"/>
      </dsp:txXfrm>
    </dsp:sp>
    <dsp:sp modelId="{DA9252CE-824E-4A04-A93A-E055CF8ED4F0}">
      <dsp:nvSpPr>
        <dsp:cNvPr id="0" name=""/>
        <dsp:cNvSpPr/>
      </dsp:nvSpPr>
      <dsp:spPr>
        <a:xfrm>
          <a:off x="2520" y="687725"/>
          <a:ext cx="2457273" cy="37771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cs typeface="Soberana Sans"/>
            </a:rPr>
            <a:t>Becas de Educación Básica y Media Superior.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smtClean="0">
              <a:cs typeface="Soberana Sans"/>
            </a:rPr>
            <a:t>Apoyo para útiles escolares.</a:t>
          </a:r>
          <a:endParaRPr lang="es-MX" sz="1600" kern="1200" dirty="0">
            <a:cs typeface="Soberana San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cs typeface="Soberana Sans"/>
            </a:rPr>
            <a:t>Jóvenes con Oportunidades.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23 mil Becas de educación superior como mínimo.</a:t>
          </a:r>
          <a:endParaRPr lang="es-ES" sz="1600" kern="1200" dirty="0" smtClean="0">
            <a:cs typeface="Soberana San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Becas de educación técnica, no escolarizada y de formación para el trabajo.</a:t>
          </a:r>
          <a:endParaRPr lang="es-MX" sz="16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Becas para personas con discapacidad. </a:t>
          </a:r>
          <a:endParaRPr lang="es-MX" sz="16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sp:txBody>
      <dsp:txXfrm>
        <a:off x="2520" y="687725"/>
        <a:ext cx="2457273" cy="3777120"/>
      </dsp:txXfrm>
    </dsp:sp>
    <dsp:sp modelId="{4323AF17-3118-4BBF-B159-074E42557882}">
      <dsp:nvSpPr>
        <dsp:cNvPr id="0" name=""/>
        <dsp:cNvSpPr/>
      </dsp:nvSpPr>
      <dsp:spPr>
        <a:xfrm>
          <a:off x="2803811" y="226925"/>
          <a:ext cx="2457273" cy="46080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Más Salud</a:t>
          </a:r>
          <a:endParaRPr lang="es-MX" sz="2000" b="1" kern="1200" dirty="0"/>
        </a:p>
      </dsp:txBody>
      <dsp:txXfrm>
        <a:off x="2803811" y="226925"/>
        <a:ext cx="2457273" cy="460800"/>
      </dsp:txXfrm>
    </dsp:sp>
    <dsp:sp modelId="{1A4F902C-8114-443D-8780-96F08E592D5D}">
      <dsp:nvSpPr>
        <dsp:cNvPr id="0" name=""/>
        <dsp:cNvSpPr/>
      </dsp:nvSpPr>
      <dsp:spPr>
        <a:xfrm>
          <a:off x="2803811" y="687725"/>
          <a:ext cx="2457273" cy="37771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cs typeface="Soberana Sans"/>
            </a:rPr>
            <a:t>Capacitación para el autocuidado de la salud</a:t>
          </a:r>
          <a:r>
            <a:rPr lang="es-MX" sz="1600" kern="1200" dirty="0" smtClean="0">
              <a:cs typeface="Soberana Sans"/>
            </a:rPr>
            <a:t>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Ampliación al Catálogo Universal de Servicios de Salud, de 13 a 27 intervenciones. </a:t>
          </a:r>
          <a:endParaRPr lang="es-MX" sz="1600" kern="1200" dirty="0">
            <a:cs typeface="Soberana San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Afiliación efectiva al Seguro Popular y al Seguro Médico Siglo XXI.</a:t>
          </a:r>
          <a:endParaRPr lang="es-MX" sz="16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Acciones para la planificación familiar y prevención del embarazo adolescente. </a:t>
          </a:r>
          <a:endParaRPr lang="es-MX" sz="16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sp:txBody>
      <dsp:txXfrm>
        <a:off x="2803811" y="687725"/>
        <a:ext cx="2457273" cy="3777120"/>
      </dsp:txXfrm>
    </dsp:sp>
    <dsp:sp modelId="{792FBC44-5B1B-4721-ADFA-8D47A00CCBAC}">
      <dsp:nvSpPr>
        <dsp:cNvPr id="0" name=""/>
        <dsp:cNvSpPr/>
      </dsp:nvSpPr>
      <dsp:spPr>
        <a:xfrm>
          <a:off x="5605102" y="226925"/>
          <a:ext cx="2457273" cy="460800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Más Alimentación</a:t>
          </a:r>
          <a:endParaRPr lang="es-MX" sz="2000" b="1" kern="1200" dirty="0"/>
        </a:p>
      </dsp:txBody>
      <dsp:txXfrm>
        <a:off x="5605102" y="226925"/>
        <a:ext cx="2457273" cy="460800"/>
      </dsp:txXfrm>
    </dsp:sp>
    <dsp:sp modelId="{E635D5D1-775E-42CD-A772-D2C759E009B6}">
      <dsp:nvSpPr>
        <dsp:cNvPr id="0" name=""/>
        <dsp:cNvSpPr/>
      </dsp:nvSpPr>
      <dsp:spPr>
        <a:xfrm>
          <a:off x="5605102" y="687725"/>
          <a:ext cx="2457273" cy="377712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cs typeface="Soberana Sans"/>
            </a:rPr>
            <a:t>Apoyo Alimentario, Apoyo Alimentario Complementario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Acceso a Leche LICONSA</a:t>
          </a:r>
          <a:r>
            <a:rPr lang="es-ES_tradnl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Nuevos suplementos alimenticios para mujeres embarazadas, en lactancia y niños de 6 a 59 meses</a:t>
          </a:r>
          <a:r>
            <a:rPr lang="es-ES_tradnl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.</a:t>
          </a:r>
          <a:endParaRPr lang="es-ES_tradnl" sz="16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b="1" kern="120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Consejería especializada en nutrición. </a:t>
          </a:r>
          <a:endParaRPr lang="es-ES_tradnl" sz="16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oberana Sans"/>
            </a:rPr>
            <a:t>Equipamiento de unidades médicas para medir talla y peso.</a:t>
          </a:r>
          <a:endParaRPr lang="es-ES_tradnl" sz="16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Soberana Sans"/>
          </a:endParaRPr>
        </a:p>
      </dsp:txBody>
      <dsp:txXfrm>
        <a:off x="5605102" y="687725"/>
        <a:ext cx="2457273" cy="377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66FD7-7B45-4617-A7F0-628E90BBA0BB}">
      <dsp:nvSpPr>
        <dsp:cNvPr id="0" name=""/>
        <dsp:cNvSpPr/>
      </dsp:nvSpPr>
      <dsp:spPr>
        <a:xfrm>
          <a:off x="974392" y="243718"/>
          <a:ext cx="2562748" cy="2562748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Ahorro</a:t>
          </a:r>
          <a:endParaRPr lang="es-MX" sz="16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2311292" y="674504"/>
        <a:ext cx="823740" cy="549160"/>
      </dsp:txXfrm>
    </dsp:sp>
    <dsp:sp modelId="{929C1DBB-22F6-4915-9CF7-7C63C6947FE8}">
      <dsp:nvSpPr>
        <dsp:cNvPr id="0" name=""/>
        <dsp:cNvSpPr/>
      </dsp:nvSpPr>
      <dsp:spPr>
        <a:xfrm>
          <a:off x="974395" y="257190"/>
          <a:ext cx="2562748" cy="2562748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Seguros</a:t>
          </a:r>
          <a:endParaRPr lang="es-MX" sz="16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2624927" y="1428122"/>
        <a:ext cx="762722" cy="610178"/>
      </dsp:txXfrm>
    </dsp:sp>
    <dsp:sp modelId="{F73A1096-9ED1-4E71-9019-B2E875DD62BD}">
      <dsp:nvSpPr>
        <dsp:cNvPr id="0" name=""/>
        <dsp:cNvSpPr/>
      </dsp:nvSpPr>
      <dsp:spPr>
        <a:xfrm>
          <a:off x="837790" y="255136"/>
          <a:ext cx="2824533" cy="2562748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Educación Financiera</a:t>
          </a:r>
          <a:endParaRPr lang="es-MX" sz="12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846552" y="2055161"/>
        <a:ext cx="807009" cy="671196"/>
      </dsp:txXfrm>
    </dsp:sp>
    <dsp:sp modelId="{8F056920-9C83-42AF-8CFB-E00F684C538E}">
      <dsp:nvSpPr>
        <dsp:cNvPr id="0" name=""/>
        <dsp:cNvSpPr/>
      </dsp:nvSpPr>
      <dsp:spPr>
        <a:xfrm>
          <a:off x="923376" y="257190"/>
          <a:ext cx="2687913" cy="2562748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Otros servicios</a:t>
          </a:r>
          <a:endParaRPr lang="es-MX" sz="16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080171" y="1428122"/>
        <a:ext cx="799974" cy="610178"/>
      </dsp:txXfrm>
    </dsp:sp>
    <dsp:sp modelId="{5B662BD2-A993-4F16-92E9-FDF721C129A0}">
      <dsp:nvSpPr>
        <dsp:cNvPr id="0" name=""/>
        <dsp:cNvSpPr/>
      </dsp:nvSpPr>
      <dsp:spPr>
        <a:xfrm>
          <a:off x="974404" y="243718"/>
          <a:ext cx="2562748" cy="2562748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B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Garamond" panose="02020404030301010803" pitchFamily="18" charset="0"/>
            </a:rPr>
            <a:t>Crédito</a:t>
          </a:r>
          <a:endParaRPr lang="es-MX" sz="16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1376511" y="674504"/>
        <a:ext cx="823740" cy="549160"/>
      </dsp:txXfrm>
    </dsp:sp>
    <dsp:sp modelId="{B9E4B76D-9F88-4448-A514-AD7444798800}">
      <dsp:nvSpPr>
        <dsp:cNvPr id="0" name=""/>
        <dsp:cNvSpPr/>
      </dsp:nvSpPr>
      <dsp:spPr>
        <a:xfrm>
          <a:off x="815625" y="85072"/>
          <a:ext cx="2880041" cy="288004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C4621-BAE7-458D-88AE-E6AFD5C475DA}">
      <dsp:nvSpPr>
        <dsp:cNvPr id="0" name=""/>
        <dsp:cNvSpPr/>
      </dsp:nvSpPr>
      <dsp:spPr>
        <a:xfrm>
          <a:off x="815926" y="98521"/>
          <a:ext cx="2880041" cy="288004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8DEA7-1E6F-476E-A5FF-765BABD7C562}">
      <dsp:nvSpPr>
        <dsp:cNvPr id="0" name=""/>
        <dsp:cNvSpPr/>
      </dsp:nvSpPr>
      <dsp:spPr>
        <a:xfrm>
          <a:off x="817687" y="96596"/>
          <a:ext cx="2880041" cy="288004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CC941-D5E5-4288-BD71-8D209DAF7470}">
      <dsp:nvSpPr>
        <dsp:cNvPr id="0" name=""/>
        <dsp:cNvSpPr/>
      </dsp:nvSpPr>
      <dsp:spPr>
        <a:xfrm>
          <a:off x="826213" y="88844"/>
          <a:ext cx="2880041" cy="288004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25912-56F3-4DB0-A648-AE3285DF3B86}">
      <dsp:nvSpPr>
        <dsp:cNvPr id="0" name=""/>
        <dsp:cNvSpPr/>
      </dsp:nvSpPr>
      <dsp:spPr>
        <a:xfrm>
          <a:off x="815878" y="85072"/>
          <a:ext cx="2880041" cy="288004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 prstMaterial="matte">
          <a:bevelT h="6350"/>
          <a:bevelB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9BEFC-6140-4B88-8422-24C3990BBB85}">
      <dsp:nvSpPr>
        <dsp:cNvPr id="0" name=""/>
        <dsp:cNvSpPr/>
      </dsp:nvSpPr>
      <dsp:spPr>
        <a:xfrm>
          <a:off x="-5893116" y="-901857"/>
          <a:ext cx="7015674" cy="7015674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707BC-56D7-4631-A73A-53F16DFAE0BE}">
      <dsp:nvSpPr>
        <dsp:cNvPr id="0" name=""/>
        <dsp:cNvSpPr/>
      </dsp:nvSpPr>
      <dsp:spPr>
        <a:xfrm>
          <a:off x="490616" y="325643"/>
          <a:ext cx="6996905" cy="65170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290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>
              <a:effectLst/>
            </a:rPr>
            <a:t>Entrega de material educativo sobre el uso del programa y asesoría en sitio</a:t>
          </a:r>
          <a:r>
            <a:rPr lang="es-MX" sz="1400" b="1" kern="1200" smtClean="0"/>
            <a:t>,</a:t>
          </a:r>
          <a:r>
            <a:rPr lang="es-MX" sz="1400" b="0" kern="1200" smtClean="0"/>
            <a:t> al momento de la contratación, perenemente en sucursales y corresponsales y durante los operativos de entrega de apoyos.  </a:t>
          </a:r>
          <a:endParaRPr lang="es-MX" sz="1400" b="0" kern="1200" dirty="0"/>
        </a:p>
      </dsp:txBody>
      <dsp:txXfrm>
        <a:off x="490616" y="325643"/>
        <a:ext cx="6996905" cy="651703"/>
      </dsp:txXfrm>
    </dsp:sp>
    <dsp:sp modelId="{3C5C0BA0-2576-4C3D-B813-3BF1DA43FE40}">
      <dsp:nvSpPr>
        <dsp:cNvPr id="0" name=""/>
        <dsp:cNvSpPr/>
      </dsp:nvSpPr>
      <dsp:spPr>
        <a:xfrm>
          <a:off x="83302" y="244180"/>
          <a:ext cx="814629" cy="8146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4E7B04-37C2-4786-83B6-25D30CB5144B}">
      <dsp:nvSpPr>
        <dsp:cNvPr id="0" name=""/>
        <dsp:cNvSpPr/>
      </dsp:nvSpPr>
      <dsp:spPr>
        <a:xfrm>
          <a:off x="957608" y="1302885"/>
          <a:ext cx="6529914" cy="65170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2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Uso de medios eficientes de difusión como videos, radio y mensajes SMS.</a:t>
          </a:r>
          <a:endParaRPr lang="es-MX" sz="1800" kern="1200" dirty="0"/>
        </a:p>
      </dsp:txBody>
      <dsp:txXfrm>
        <a:off x="957608" y="1302885"/>
        <a:ext cx="6529914" cy="651703"/>
      </dsp:txXfrm>
    </dsp:sp>
    <dsp:sp modelId="{D23C9C92-7C70-4E44-A779-D8C5B5740181}">
      <dsp:nvSpPr>
        <dsp:cNvPr id="0" name=""/>
        <dsp:cNvSpPr/>
      </dsp:nvSpPr>
      <dsp:spPr>
        <a:xfrm>
          <a:off x="550293" y="1221422"/>
          <a:ext cx="814629" cy="8146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4B60CDC-D9C8-4DE2-8AD0-1E6C6B54EDD6}">
      <dsp:nvSpPr>
        <dsp:cNvPr id="0" name=""/>
        <dsp:cNvSpPr/>
      </dsp:nvSpPr>
      <dsp:spPr>
        <a:xfrm>
          <a:off x="1100937" y="2280128"/>
          <a:ext cx="6386585" cy="65170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2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Caravanas de educación financiera para los operativos de entrega de apoyos. </a:t>
          </a:r>
          <a:endParaRPr lang="es-MX" sz="1800" kern="1200" dirty="0"/>
        </a:p>
      </dsp:txBody>
      <dsp:txXfrm>
        <a:off x="1100937" y="2280128"/>
        <a:ext cx="6386585" cy="651703"/>
      </dsp:txXfrm>
    </dsp:sp>
    <dsp:sp modelId="{ECBCF037-F90E-42B8-8EAF-01639EEBE0CB}">
      <dsp:nvSpPr>
        <dsp:cNvPr id="0" name=""/>
        <dsp:cNvSpPr/>
      </dsp:nvSpPr>
      <dsp:spPr>
        <a:xfrm>
          <a:off x="693622" y="2198665"/>
          <a:ext cx="814629" cy="8146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FC3D74C-2ACD-4B35-AA13-885E6C326BC0}">
      <dsp:nvSpPr>
        <dsp:cNvPr id="0" name=""/>
        <dsp:cNvSpPr/>
      </dsp:nvSpPr>
      <dsp:spPr>
        <a:xfrm>
          <a:off x="957608" y="3257370"/>
          <a:ext cx="6529914" cy="65170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2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Cursos y materiales de educación financiera con enfoque en población indígena, niños, género e </a:t>
          </a:r>
          <a:r>
            <a:rPr lang="es-MX" sz="1800" u="sng" kern="1200" dirty="0" smtClean="0"/>
            <a:t>inversiones productivas. </a:t>
          </a:r>
          <a:endParaRPr lang="es-MX" sz="1800" kern="1200" dirty="0"/>
        </a:p>
      </dsp:txBody>
      <dsp:txXfrm>
        <a:off x="957608" y="3257370"/>
        <a:ext cx="6529914" cy="651703"/>
      </dsp:txXfrm>
    </dsp:sp>
    <dsp:sp modelId="{D72C8BF2-C1C2-4E1E-8D82-64FDCFF6C602}">
      <dsp:nvSpPr>
        <dsp:cNvPr id="0" name=""/>
        <dsp:cNvSpPr/>
      </dsp:nvSpPr>
      <dsp:spPr>
        <a:xfrm>
          <a:off x="550293" y="3175907"/>
          <a:ext cx="814629" cy="8146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61E8960-B3C7-4CBD-B2B9-255763660753}">
      <dsp:nvSpPr>
        <dsp:cNvPr id="0" name=""/>
        <dsp:cNvSpPr/>
      </dsp:nvSpPr>
      <dsp:spPr>
        <a:xfrm>
          <a:off x="490616" y="4234613"/>
          <a:ext cx="6996905" cy="65170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729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Capacitación y certificación como capacitadores en materia de inclusión financiera a promotores de Oportunidades. </a:t>
          </a:r>
          <a:endParaRPr lang="es-MX" sz="1800" kern="1200" dirty="0"/>
        </a:p>
      </dsp:txBody>
      <dsp:txXfrm>
        <a:off x="490616" y="4234613"/>
        <a:ext cx="6996905" cy="651703"/>
      </dsp:txXfrm>
    </dsp:sp>
    <dsp:sp modelId="{3E53303F-E1EA-437B-99D4-3443423438A8}">
      <dsp:nvSpPr>
        <dsp:cNvPr id="0" name=""/>
        <dsp:cNvSpPr/>
      </dsp:nvSpPr>
      <dsp:spPr>
        <a:xfrm>
          <a:off x="83302" y="4153150"/>
          <a:ext cx="814629" cy="8146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63DA91-D88A-4AD7-B0B5-D4A556F36E8E}">
      <dsp:nvSpPr>
        <dsp:cNvPr id="0" name=""/>
        <dsp:cNvSpPr/>
      </dsp:nvSpPr>
      <dsp:spPr>
        <a:xfrm>
          <a:off x="1412" y="507614"/>
          <a:ext cx="8566126" cy="174490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435" tIns="60960" rIns="60960" bIns="60960" numCol="1" spcCol="1270" anchor="t" anchorCtr="0">
          <a:noAutofit/>
        </a:bodyPr>
        <a:lstStyle/>
        <a:p>
          <a:pPr marL="365125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Por conducto de las </a:t>
          </a:r>
          <a:r>
            <a:rPr lang="es-MX" sz="1600" b="1" kern="1200" dirty="0" smtClean="0"/>
            <a:t>166 oficinas del SNE </a:t>
          </a:r>
          <a:r>
            <a:rPr lang="es-MX" sz="1600" b="0" kern="1200" dirty="0" smtClean="0"/>
            <a:t>y en función del presupuesto asignado se podrá atender a </a:t>
          </a:r>
          <a:r>
            <a:rPr lang="es-MX" sz="1600" b="1" kern="1200" dirty="0" smtClean="0"/>
            <a:t>50 mil egresados durante 2014 y 150 </a:t>
          </a:r>
          <a:r>
            <a:rPr lang="es-MX" sz="1600" b="1" kern="1200" smtClean="0"/>
            <a:t>mil anualmente desde 2015 </a:t>
          </a:r>
          <a:r>
            <a:rPr lang="es-MX" sz="1600" b="1" kern="1200" dirty="0" smtClean="0"/>
            <a:t>(650 mil jóvenes en el sexenio)</a:t>
          </a:r>
        </a:p>
        <a:p>
          <a:pPr marL="365125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Atención proporcionada a través de servicios de vinculación: asesoría, Consejero Laboral, canalización de vacantes (</a:t>
          </a:r>
          <a:r>
            <a:rPr lang="es-MX" sz="1600" b="1" kern="1200" dirty="0" smtClean="0"/>
            <a:t>Bolsa de Trabajo, Ferias de Empleo y SNETEL</a:t>
          </a:r>
          <a:r>
            <a:rPr lang="es-MX" sz="1600" b="0" kern="1200" dirty="0" smtClean="0"/>
            <a:t>). </a:t>
          </a:r>
        </a:p>
        <a:p>
          <a:pPr marL="365125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Portal de Empleo </a:t>
          </a:r>
          <a:r>
            <a:rPr lang="es-MX" sz="1600" b="0" kern="1200" dirty="0" smtClean="0"/>
            <a:t>disponible 24 </a:t>
          </a:r>
          <a:r>
            <a:rPr lang="es-MX" sz="1600" b="0" kern="1200" dirty="0" err="1" smtClean="0"/>
            <a:t>hrs</a:t>
          </a:r>
          <a:r>
            <a:rPr lang="es-MX" sz="1600" b="0" kern="1200" dirty="0" smtClean="0"/>
            <a:t>., 365 días con registro de 250 mil vacantes.</a:t>
          </a:r>
        </a:p>
        <a:p>
          <a:pPr marL="365125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1" kern="1200" dirty="0"/>
        </a:p>
      </dsp:txBody>
      <dsp:txXfrm>
        <a:off x="1412" y="507614"/>
        <a:ext cx="8566126" cy="1744904"/>
      </dsp:txXfrm>
    </dsp:sp>
    <dsp:sp modelId="{C6E7895E-7624-4132-BE74-DECD0FC67655}">
      <dsp:nvSpPr>
        <dsp:cNvPr id="0" name=""/>
        <dsp:cNvSpPr/>
      </dsp:nvSpPr>
      <dsp:spPr>
        <a:xfrm>
          <a:off x="0" y="330808"/>
          <a:ext cx="1029780" cy="154467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85DEC-1020-4E3F-BF6C-D0DE8B3C75CF}">
      <dsp:nvSpPr>
        <dsp:cNvPr id="0" name=""/>
        <dsp:cNvSpPr/>
      </dsp:nvSpPr>
      <dsp:spPr>
        <a:xfrm>
          <a:off x="159728" y="2633374"/>
          <a:ext cx="8355886" cy="14711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435" tIns="60960" rIns="60960" bIns="60960" numCol="1" spcCol="1270" anchor="ctr" anchorCtr="0">
          <a:noAutofit/>
        </a:bodyPr>
        <a:lstStyle/>
        <a:p>
          <a:pPr marL="182563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/>
            <a:t>Oferta de </a:t>
          </a:r>
          <a:r>
            <a:rPr lang="es-MX" sz="1600" b="1" kern="1200" dirty="0" smtClean="0"/>
            <a:t>6 mil becas en 2014 y </a:t>
          </a:r>
          <a:r>
            <a:rPr lang="es-MX" sz="1600" b="1" kern="1200" smtClean="0"/>
            <a:t>15 mil anuales </a:t>
          </a:r>
          <a:r>
            <a:rPr lang="es-MX" sz="1600" b="1" kern="1200" dirty="0" smtClean="0"/>
            <a:t>a través del Programa Bécate </a:t>
          </a:r>
          <a:r>
            <a:rPr lang="es-MX" sz="1600" b="0" kern="1200" dirty="0" smtClean="0"/>
            <a:t>en modalidades (capacitación en la práctica laboral, mixta y autoempleo). El monto de las becas varía de uno a tres salarios mínimos, cursos de seis horas diarias de uno a tres meses. </a:t>
          </a:r>
        </a:p>
      </dsp:txBody>
      <dsp:txXfrm>
        <a:off x="159728" y="2633374"/>
        <a:ext cx="8355886" cy="1471115"/>
      </dsp:txXfrm>
    </dsp:sp>
    <dsp:sp modelId="{3E0B6C9E-8DF6-4B48-992E-993F978560A7}">
      <dsp:nvSpPr>
        <dsp:cNvPr id="0" name=""/>
        <dsp:cNvSpPr/>
      </dsp:nvSpPr>
      <dsp:spPr>
        <a:xfrm>
          <a:off x="0" y="2420879"/>
          <a:ext cx="1029780" cy="1544670"/>
        </a:xfrm>
        <a:prstGeom prst="rect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B9318-2007-4836-8398-ACFB7BC877BC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E87AD-6102-410F-85E6-87261F2A5A1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84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87AD-6102-410F-85E6-87261F2A5A1D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58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E87AD-6102-410F-85E6-87261F2A5A1D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58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2E5D5-E2ED-46D2-910E-530C1B2DBCFB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958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9856C-9E96-4666-A387-84DAA0F63E64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1456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9856C-9E96-4666-A387-84DAA0F63E64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145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52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4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0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75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03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63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2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954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41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59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2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517F-0BA5-4C0B-B0AD-56CABE219D8A}" type="datetimeFigureOut">
              <a:rPr lang="es-MX" smtClean="0"/>
              <a:pPr/>
              <a:t>31/10/2014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0645-7D90-4A4B-BEF7-DA590A475E7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444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sedesol.gob.mx/es/SEDESOL/hom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slide" Target="slide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slide" Target="slide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364638" y="4405944"/>
            <a:ext cx="4630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>
                    <a:lumMod val="50000"/>
                  </a:schemeClr>
                </a:solidFill>
              </a:rPr>
              <a:t>Continúa, crece y evoluciona a</a:t>
            </a:r>
            <a:endParaRPr lang="es-MX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23" y="3717032"/>
            <a:ext cx="2227378" cy="388779"/>
          </a:xfrm>
          <a:prstGeom prst="rect">
            <a:avLst/>
          </a:prstGeom>
        </p:spPr>
      </p:pic>
      <p:pic>
        <p:nvPicPr>
          <p:cNvPr id="3" name="6B6FEE21-5DDC-4609-9453-C8ACB0DC0D4C" descr="4DAD8DDC-153B-420A-99D4-695DE26B0B8C@sedeso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7" t="17161" r="15116" b="13326"/>
          <a:stretch/>
        </p:blipFill>
        <p:spPr bwMode="auto">
          <a:xfrm>
            <a:off x="3661670" y="4943760"/>
            <a:ext cx="2036685" cy="8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SEDESOL">
            <a:hlinkClick r:id="rId4" tooltip="&quot;Secretaría de Desarrollo Social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84" y="191676"/>
            <a:ext cx="2232660" cy="86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Descripción: C:\Users\sonia.ortiz.arcos\Pictures\BANNERs y LOGOS\Gob+C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0" y="307837"/>
            <a:ext cx="1754505" cy="57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Descripción: C:\Users\patricia.marron\AppData\Local\Microsoft\Windows\Temporary Internet Files\Content.Outlook\DRHMCAGP\PNUD_Logo-azul-tagline-negro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7372"/>
            <a:ext cx="510540" cy="1084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395536" y="1268760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Programa de las Naciones Unidas para el Desarrollo</a:t>
            </a:r>
            <a:endParaRPr lang="es-MX" sz="2400" dirty="0"/>
          </a:p>
          <a:p>
            <a:pPr algn="ctr"/>
            <a:r>
              <a:rPr lang="es-ES_tradnl" sz="2400" b="1" dirty="0"/>
              <a:t>VII Foro Ministerial para el Desarrollo en América Latina y el </a:t>
            </a:r>
            <a:r>
              <a:rPr lang="es-ES_tradnl" sz="2400" b="1" dirty="0" smtClean="0"/>
              <a:t>Caribe</a:t>
            </a:r>
          </a:p>
          <a:p>
            <a:pPr algn="ctr"/>
            <a:endParaRPr lang="es-ES_tradnl" sz="2000" b="1" dirty="0" smtClean="0"/>
          </a:p>
          <a:p>
            <a:pPr algn="ctr"/>
            <a:r>
              <a:rPr lang="es-ES_tradnl" sz="2000" b="1" dirty="0" smtClean="0"/>
              <a:t>Mesa “Políticas </a:t>
            </a:r>
            <a:r>
              <a:rPr lang="es-ES_tradnl" sz="2000" b="1" dirty="0"/>
              <a:t>para un desarrollo con mayor inclusión productiva, financiera y </a:t>
            </a:r>
            <a:r>
              <a:rPr lang="es-ES_tradnl" sz="2000" b="1" dirty="0" smtClean="0"/>
              <a:t>laboral”</a:t>
            </a:r>
            <a:endParaRPr lang="es-MX" sz="2000" b="1" dirty="0"/>
          </a:p>
        </p:txBody>
      </p:sp>
      <p:sp>
        <p:nvSpPr>
          <p:cNvPr id="14" name="13 Rectángulo"/>
          <p:cNvSpPr/>
          <p:nvPr/>
        </p:nvSpPr>
        <p:spPr>
          <a:xfrm>
            <a:off x="4536504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b="1" i="1" dirty="0"/>
              <a:t>Rosario Robles Berlanga</a:t>
            </a:r>
          </a:p>
          <a:p>
            <a:pPr algn="r"/>
            <a:r>
              <a:rPr lang="es-MX" b="1" i="1" dirty="0"/>
              <a:t>Secretaria de Desarrollo Social</a:t>
            </a:r>
          </a:p>
        </p:txBody>
      </p:sp>
    </p:spTree>
    <p:extLst>
      <p:ext uri="{BB962C8B-B14F-4D97-AF65-F5344CB8AC3E}">
        <p14:creationId xmlns:p14="http://schemas.microsoft.com/office/powerpoint/2010/main" val="20641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>
            <a:hlinkClick r:id="rId2" action="ppaction://hlinksldjump"/>
          </p:cNvPr>
          <p:cNvSpPr/>
          <p:nvPr/>
        </p:nvSpPr>
        <p:spPr>
          <a:xfrm>
            <a:off x="7668344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87624" y="576064"/>
            <a:ext cx="6696744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smtClean="0"/>
              <a:t>Vinculación de Oportunidades a Programas</a:t>
            </a:r>
            <a:br>
              <a:rPr lang="es-MX" sz="2400" b="1" smtClean="0"/>
            </a:br>
            <a:r>
              <a:rPr lang="es-MX" sz="2400" b="1" smtClean="0"/>
              <a:t>con Salidas Productivas</a:t>
            </a:r>
            <a:endParaRPr lang="es-MX" sz="2400" b="1" dirty="0"/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397528"/>
              </p:ext>
            </p:extLst>
          </p:nvPr>
        </p:nvGraphicFramePr>
        <p:xfrm>
          <a:off x="467544" y="1772816"/>
          <a:ext cx="8424937" cy="2555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72891"/>
                <a:gridCol w="3888432"/>
                <a:gridCol w="1531807"/>
                <a:gridCol w="15318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Incidencia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Programas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Dependencia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 Narrow" pitchFamily="34" charset="0"/>
                        </a:rPr>
                        <a:t>Prioridad de cobertura a familias Oportunidades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4924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Ingreso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12. Programa de Fomento a la Economía Social</a:t>
                      </a:r>
                      <a:endParaRPr lang="es-MX" sz="1400" baseline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492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solidFill>
                            <a:schemeClr val="tx1"/>
                          </a:solidFill>
                        </a:rPr>
                        <a:t>13. Fondo Nacional Emprendedor</a:t>
                      </a:r>
                      <a:endParaRPr lang="es-MX" sz="1400" baseline="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</a:t>
                      </a:r>
                      <a:endParaRPr lang="es-MX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492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 Bécate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STPS</a:t>
                      </a:r>
                      <a:endParaRPr lang="es-MX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menos 30%</a:t>
                      </a:r>
                      <a:endParaRPr lang="es-MX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492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 Fomento al autoempleo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STPS</a:t>
                      </a:r>
                      <a:endParaRPr lang="es-MX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 menos 30%</a:t>
                      </a:r>
                      <a:endParaRPr lang="es-MX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5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1560" y="260648"/>
            <a:ext cx="7920880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Intervenciones Médicas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Triángulo isósceles">
            <a:hlinkClick r:id="rId2" action="ppaction://hlinksldjump"/>
          </p:cNvPr>
          <p:cNvSpPr/>
          <p:nvPr/>
        </p:nvSpPr>
        <p:spPr>
          <a:xfrm>
            <a:off x="7668344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000100" y="2214554"/>
            <a:ext cx="7143800" cy="408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700" b="1" u="sng" dirty="0" smtClean="0"/>
              <a:t>Intervenciones:</a:t>
            </a:r>
          </a:p>
          <a:p>
            <a:endParaRPr lang="es-MX" sz="17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Saneamiento básico a nivel familiar y comunitario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Planificación familiar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Atención prenatal, del parto, puerperio y del recién nacido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Vigilancia de la nutrición y el crecimiento infantil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Inmunizaciones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Manejo de casos de diarrea en el hogar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Tratamiento antiparasitario a las familias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Manejo de infecciones respiratorias agudas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Prevención y control de la tuberculosis pulmonar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Prevención y control de la hipertensión arterial y la diabetes mellitus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Prevención de accidentes y manejo inicial de lesiones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Capacitación comunitaria para el autocuidado de la salud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700" dirty="0" smtClean="0"/>
              <a:t>Prevención y detección del cáncer </a:t>
            </a:r>
            <a:r>
              <a:rPr lang="es-MX" sz="1700" dirty="0" err="1" smtClean="0"/>
              <a:t>cérvico</a:t>
            </a:r>
            <a:r>
              <a:rPr lang="es-MX" sz="1700" dirty="0" smtClean="0"/>
              <a:t> uterino</a:t>
            </a:r>
            <a:endParaRPr lang="es-MX" sz="1700" dirty="0"/>
          </a:p>
        </p:txBody>
      </p:sp>
      <p:sp>
        <p:nvSpPr>
          <p:cNvPr id="9" name="8 Rectángulo"/>
          <p:cNvSpPr/>
          <p:nvPr/>
        </p:nvSpPr>
        <p:spPr>
          <a:xfrm>
            <a:off x="928662" y="1357298"/>
            <a:ext cx="685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u="sng" dirty="0" smtClean="0"/>
              <a:t>PAQUETE BÁSICO GARANTIZADO DE SALUD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85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95561"/>
              </p:ext>
            </p:extLst>
          </p:nvPr>
        </p:nvGraphicFramePr>
        <p:xfrm>
          <a:off x="684432" y="1484784"/>
          <a:ext cx="7776000" cy="4854702"/>
        </p:xfrm>
        <a:graphic>
          <a:graphicData uri="http://schemas.openxmlformats.org/drawingml/2006/table">
            <a:tbl>
              <a:tblPr/>
              <a:tblGrid>
                <a:gridCol w="3600000"/>
                <a:gridCol w="576000"/>
                <a:gridCol w="3600000"/>
              </a:tblGrid>
              <a:tr h="44630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Vacuna 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BCG (Tuberculosis)</a:t>
                      </a:r>
                      <a:endParaRPr lang="es-MX" sz="1385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Vacuna 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anti-hepatitis </a:t>
                      </a: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 (menores de 14 años)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 Vacuna pentavalente con componente </a:t>
                      </a:r>
                      <a:r>
                        <a:rPr lang="es-MX" sz="1385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pertussis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85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acelular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(DPAT+VIP+HIB)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 Vacuna contra rotavirus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 Vacuna conjugada contra neumococo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 Vacuna 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anti-influenza</a:t>
                      </a:r>
                      <a:endParaRPr lang="es-MX" sz="1385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 Vacuna triple viral SRP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 Vacuna 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DPT (Difteria, </a:t>
                      </a:r>
                      <a:r>
                        <a:rPr lang="es-MX" sz="1385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Tetanos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y tosferina)</a:t>
                      </a:r>
                      <a:endParaRPr lang="es-MX" sz="1385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 Vacuna 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anti-poliomielítica </a:t>
                      </a: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oral trivalente tipo SABIN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 Vacuna contra el virus del papiloma humano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 Vacuna 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anti-hepatitis </a:t>
                      </a: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 (mayores de 14 años, adultos y adultos mayores)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 Vacuna doble viral (SR)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13. Toxoides tetánico y diftérico (</a:t>
                      </a:r>
                      <a:r>
                        <a:rPr lang="es-MX" sz="1385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TD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 Vacuna anti </a:t>
                      </a:r>
                      <a:r>
                        <a:rPr lang="es-MX" sz="1385" dirty="0" err="1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neumocócica</a:t>
                      </a: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para el adulto mayor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 Vacuna anti influenza para el adulto mayor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 Acciones preventivas para recién nacido </a:t>
                      </a:r>
                    </a:p>
                  </a:txBody>
                  <a:tcPr marL="54919" marR="549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1385" dirty="0" smtClean="0">
                        <a:latin typeface="Soberana Sans" pitchFamily="50" charset="0"/>
                        <a:ea typeface="Times New Roman"/>
                        <a:cs typeface="Times New Roman"/>
                      </a:endParaRPr>
                    </a:p>
                  </a:txBody>
                  <a:tcPr marL="54919" marR="549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17. Acciones preventivas para menores de 5 años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 Acciones preventivas para niñas y niños de 5 a 9 años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19. Detección precoz de los trastornos de la conducta alimentaría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20. Acciones preventivas para adolescentes de 10 a 19 años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21. Acciones preventivas para la mujer de 20 a 59 años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22. Acciones preventivas para el hombre de 20 a 59 años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23. Examen médico completo para mujeres de 40 a 59 años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24. Examen médico completo para hombres de 40 a 59 años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25. Prevención y atención de la violencia familiar y de género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26. Acciones preventivas para el adulto mayor de 60 años en adelante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385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27. Otras acciones de promoción a la salud y prevención de riesgos</a:t>
                      </a:r>
                    </a:p>
                  </a:txBody>
                  <a:tcPr marL="54919" marR="5491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260648"/>
            <a:ext cx="7920880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Intervenciones Médicas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Triángulo isósceles">
            <a:hlinkClick r:id="rId2" action="ppaction://hlinksldjump"/>
          </p:cNvPr>
          <p:cNvSpPr/>
          <p:nvPr/>
        </p:nvSpPr>
        <p:spPr>
          <a:xfrm>
            <a:off x="7668344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9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19734481"/>
              </p:ext>
            </p:extLst>
          </p:nvPr>
        </p:nvGraphicFramePr>
        <p:xfrm>
          <a:off x="4499992" y="1530237"/>
          <a:ext cx="4500115" cy="305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3488" y="116632"/>
            <a:ext cx="5474714" cy="4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/>
          <a:lstStyle/>
          <a:p>
            <a:pPr algn="r">
              <a:defRPr/>
            </a:pPr>
            <a:r>
              <a:rPr lang="es-MX" sz="2000" b="1" dirty="0" smtClean="0">
                <a:solidFill>
                  <a:prstClr val="black"/>
                </a:solidFill>
                <a:cs typeface="Times New Roman" pitchFamily="18" charset="0"/>
              </a:rPr>
              <a:t>Programa Integral de Inclusión Financiera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7533" y="620688"/>
            <a:ext cx="8308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Se busca ofrecer </a:t>
            </a:r>
            <a:r>
              <a:rPr lang="es-MX" b="1" dirty="0" smtClean="0"/>
              <a:t>herramientas</a:t>
            </a:r>
            <a:r>
              <a:rPr lang="es-MX" dirty="0" smtClean="0"/>
              <a:t> </a:t>
            </a:r>
            <a:r>
              <a:rPr lang="es-MX" b="1" dirty="0" smtClean="0"/>
              <a:t>adicionales </a:t>
            </a:r>
            <a:r>
              <a:rPr lang="es-MX" dirty="0" smtClean="0"/>
              <a:t>que permitan verdaderamente</a:t>
            </a:r>
            <a:r>
              <a:rPr lang="es-MX" b="1" dirty="0" smtClean="0"/>
              <a:t> reducir la brecha de inclusión financiera en este segmento de la población y mejorar su calidad de vida.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6818" y="4531323"/>
            <a:ext cx="7915622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5250" indent="-95250" algn="ctr">
              <a:buFont typeface="Arial" panose="020B0604020202020204" pitchFamily="34" charset="0"/>
              <a:buChar char="•"/>
            </a:pPr>
            <a:r>
              <a:rPr lang="es-MX" b="1" dirty="0" smtClean="0"/>
              <a:t>Productos diseñados específicamente para este segmento</a:t>
            </a:r>
          </a:p>
          <a:p>
            <a:pPr marL="95250" indent="-95250" algn="ctr">
              <a:buFont typeface="Arial" panose="020B0604020202020204" pitchFamily="34" charset="0"/>
              <a:buChar char="•"/>
            </a:pPr>
            <a:endParaRPr lang="es-MX" b="1" dirty="0"/>
          </a:p>
          <a:p>
            <a:pPr marL="95250" indent="-95250" algn="ctr">
              <a:buFont typeface="Arial" panose="020B0604020202020204" pitchFamily="34" charset="0"/>
              <a:buChar char="•"/>
            </a:pPr>
            <a:r>
              <a:rPr lang="es-MX" b="1" dirty="0" err="1" smtClean="0"/>
              <a:t>Bansefi</a:t>
            </a:r>
            <a:r>
              <a:rPr lang="es-MX" b="1" dirty="0" smtClean="0"/>
              <a:t> obtuvo la autorización al Programa por parte de su Consejo Directivo en el mes de julio.</a:t>
            </a:r>
            <a:endParaRPr lang="es-MX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0542" y="2352433"/>
            <a:ext cx="2454868" cy="1323439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Programa Integral de Inclusión Financiera para beneficiarias de Oportunidades</a:t>
            </a:r>
            <a:endParaRPr lang="es-MX" sz="2000" b="1" dirty="0"/>
          </a:p>
        </p:txBody>
      </p:sp>
      <p:sp>
        <p:nvSpPr>
          <p:cNvPr id="13" name="12 Flecha derecha"/>
          <p:cNvSpPr/>
          <p:nvPr/>
        </p:nvSpPr>
        <p:spPr>
          <a:xfrm rot="10800000">
            <a:off x="-2118665" y="6391533"/>
            <a:ext cx="469052" cy="367013"/>
          </a:xfrm>
          <a:prstGeom prst="rightArrow">
            <a:avLst/>
          </a:prstGeom>
          <a:noFill/>
          <a:ln w="22225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derecha"/>
          <p:cNvSpPr/>
          <p:nvPr/>
        </p:nvSpPr>
        <p:spPr>
          <a:xfrm>
            <a:off x="4097241" y="2704488"/>
            <a:ext cx="849505" cy="61933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-2700808" y="3377161"/>
            <a:ext cx="1633339" cy="230832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5250" indent="-95250" algn="ctr">
              <a:buFont typeface="Arial" panose="020B0604020202020204" pitchFamily="34" charset="0"/>
              <a:buChar char="•"/>
            </a:pPr>
            <a:r>
              <a:rPr lang="es-MX" sz="1600" dirty="0" smtClean="0"/>
              <a:t>Acceso por primera vez a mecanismos formales </a:t>
            </a:r>
          </a:p>
          <a:p>
            <a:pPr marL="95250" indent="-95250" algn="ctr">
              <a:buFont typeface="Arial" panose="020B0604020202020204" pitchFamily="34" charset="0"/>
              <a:buChar char="•"/>
            </a:pPr>
            <a:endParaRPr lang="es-MX" sz="1600" dirty="0" smtClean="0"/>
          </a:p>
          <a:p>
            <a:pPr marL="95250" indent="-95250" algn="ctr">
              <a:buFont typeface="Arial" panose="020B0604020202020204" pitchFamily="34" charset="0"/>
              <a:buChar char="•"/>
            </a:pPr>
            <a:r>
              <a:rPr lang="es-MX" sz="1600" dirty="0" smtClean="0"/>
              <a:t> Acceso a </a:t>
            </a:r>
            <a:r>
              <a:rPr lang="es-MX" sz="1600" dirty="0"/>
              <a:t>l</a:t>
            </a:r>
            <a:r>
              <a:rPr lang="es-MX" sz="1600" dirty="0" smtClean="0"/>
              <a:t>as mejores condiciones financieras</a:t>
            </a:r>
          </a:p>
        </p:txBody>
      </p:sp>
      <p:sp>
        <p:nvSpPr>
          <p:cNvPr id="16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82408" y="6546138"/>
            <a:ext cx="1985433" cy="310164"/>
          </a:xfrm>
        </p:spPr>
        <p:txBody>
          <a:bodyPr/>
          <a:lstStyle/>
          <a:p>
            <a:fld id="{FEB64D01-5B33-4101-9DD9-B81247A84A0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7" name="16 Triángulo isósceles">
            <a:hlinkClick r:id="rId8" action="ppaction://hlinksldjump"/>
          </p:cNvPr>
          <p:cNvSpPr/>
          <p:nvPr/>
        </p:nvSpPr>
        <p:spPr>
          <a:xfrm>
            <a:off x="7668344" y="6480720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Flecha derecha">
            <a:hlinkClick r:id="rId9" action="ppaction://hlinksldjump"/>
          </p:cNvPr>
          <p:cNvSpPr/>
          <p:nvPr/>
        </p:nvSpPr>
        <p:spPr>
          <a:xfrm>
            <a:off x="8028384" y="6453336"/>
            <a:ext cx="252028" cy="243408"/>
          </a:xfrm>
          <a:prstGeom prst="rightArrow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769218" y="6010879"/>
            <a:ext cx="7915622" cy="36933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 trata de un programa de inclusión financiera sin precedentes en el mundo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721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15181"/>
              </p:ext>
            </p:extLst>
          </p:nvPr>
        </p:nvGraphicFramePr>
        <p:xfrm>
          <a:off x="2076400" y="764704"/>
          <a:ext cx="6096000" cy="4554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Crédito</a:t>
                      </a:r>
                      <a:r>
                        <a:rPr lang="es-MX" sz="2400" baseline="0" dirty="0" smtClean="0"/>
                        <a:t> básico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Más con Ahorro</a:t>
                      </a:r>
                      <a:endParaRPr lang="es-MX" sz="2400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Beneficiarias</a:t>
                      </a:r>
                      <a:r>
                        <a:rPr lang="es-MX" sz="1600" baseline="0" dirty="0" smtClean="0"/>
                        <a:t> PAL y Oportunidades (</a:t>
                      </a:r>
                      <a:r>
                        <a:rPr lang="es-MX" sz="1600" baseline="0" dirty="0" err="1" smtClean="0"/>
                        <a:t>Preautorizado</a:t>
                      </a:r>
                      <a:r>
                        <a:rPr lang="es-MX" sz="1600" baseline="0" dirty="0" smtClean="0"/>
                        <a:t>)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Beneficiarias Oportunidades (</a:t>
                      </a:r>
                      <a:r>
                        <a:rPr lang="es-MX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Preautorizado</a:t>
                      </a: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s-MX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Emergencias, eventualidades y fines productivos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Eventos futuros esperados </a:t>
                      </a:r>
                      <a:r>
                        <a:rPr lang="es-MX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(fines</a:t>
                      </a:r>
                      <a:r>
                        <a:rPr lang="es-MX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productivos o personales)</a:t>
                      </a:r>
                      <a:endParaRPr lang="es-MX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$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2,000 y disposiciones en múltiplos de $500. Revolvencia.</a:t>
                      </a:r>
                      <a:endParaRPr lang="es-MX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$2,500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Estar activo en el padrón</a:t>
                      </a:r>
                      <a:endParaRPr lang="es-MX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Ahorro previo de $200 por al menos 3 bimestres.</a:t>
                      </a:r>
                      <a:endParaRPr lang="es-MX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Fija de 9.99% anual más IVA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Fija de 9.99% anual más IVA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Cada disposición tendrá un plazo de 18 meses</a:t>
                      </a:r>
                      <a:endParaRPr lang="es-MX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 meses.</a:t>
                      </a:r>
                      <a:r>
                        <a:rPr lang="es-MX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Plazo máximo de 2 años.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/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Descuento de 14.4% del monto promedio del apoyo bimestral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Descuento de 9.8% del monto promedio del apoyo bimestral</a:t>
                      </a:r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9672" y="109194"/>
            <a:ext cx="5883275" cy="488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>
              <a:defRPr/>
            </a:pPr>
            <a:r>
              <a:rPr lang="es-MX" sz="2400" b="1" dirty="0" smtClean="0">
                <a:solidFill>
                  <a:schemeClr val="bg1"/>
                </a:solidFill>
                <a:cs typeface="Times New Roman" pitchFamily="18" charset="0"/>
              </a:rPr>
              <a:t>CRÉDITO</a:t>
            </a:r>
            <a:endParaRPr lang="es-MX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r">
              <a:defRPr/>
            </a:pPr>
            <a:endParaRPr lang="es-MX" sz="20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FEB64D01-5B33-4101-9DD9-B81247A84A0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4" name="23 Triángulo isósceles">
            <a:hlinkClick r:id="rId3" action="ppaction://hlinksldjump"/>
          </p:cNvPr>
          <p:cNvSpPr/>
          <p:nvPr/>
        </p:nvSpPr>
        <p:spPr>
          <a:xfrm>
            <a:off x="8460432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27415" y="6023029"/>
            <a:ext cx="7612937" cy="73866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400" b="1" dirty="0" smtClean="0"/>
              <a:t>La colocación promedio estimada es de 2,200 </a:t>
            </a:r>
            <a:r>
              <a:rPr lang="es-MX" sz="1400" b="1" dirty="0" err="1" smtClean="0"/>
              <a:t>mdp</a:t>
            </a:r>
            <a:r>
              <a:rPr lang="es-MX" sz="1400" b="1" dirty="0" smtClean="0"/>
              <a:t> anuales: un total de 12,000 </a:t>
            </a:r>
            <a:r>
              <a:rPr lang="es-MX" sz="1400" b="1" dirty="0" err="1" smtClean="0"/>
              <a:t>mdp</a:t>
            </a:r>
            <a:r>
              <a:rPr lang="es-MX" sz="1400" b="1" dirty="0" smtClean="0"/>
              <a:t> en 6 años.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b="1" dirty="0" smtClean="0"/>
              <a:t>El programa administrará más créditos personales que ningún banco en México y 41% de créditos personales del sistema financiero mexicano.</a:t>
            </a:r>
            <a:endParaRPr lang="es-MX" sz="14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323528" y="908722"/>
            <a:ext cx="1656184" cy="4361556"/>
            <a:chOff x="395536" y="2204864"/>
            <a:chExt cx="1656184" cy="4231232"/>
          </a:xfrm>
        </p:grpSpPr>
        <p:sp>
          <p:nvSpPr>
            <p:cNvPr id="7" name="6 Rectángulo redondeado"/>
            <p:cNvSpPr/>
            <p:nvPr/>
          </p:nvSpPr>
          <p:spPr>
            <a:xfrm>
              <a:off x="395536" y="2204864"/>
              <a:ext cx="1656184" cy="42312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67544" y="263691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Elegibilidad</a:t>
              </a:r>
              <a:endParaRPr lang="es-MX" b="1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67544" y="321297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Objetivo</a:t>
              </a:r>
              <a:endParaRPr lang="es-MX" b="1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67544" y="37797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Monto</a:t>
              </a:r>
              <a:endParaRPr lang="es-MX" b="1" dirty="0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39552" y="435581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Requisitos</a:t>
              </a:r>
              <a:endParaRPr lang="es-MX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467544" y="486916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Tasa</a:t>
              </a:r>
              <a:endParaRPr lang="es-MX" b="1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467544" y="536392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Plazo</a:t>
              </a:r>
              <a:endParaRPr lang="es-MX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95536" y="5939988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Amortizaciones</a:t>
              </a:r>
              <a:endParaRPr lang="es-MX" b="1" dirty="0"/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2088232" y="5445224"/>
            <a:ext cx="608416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No aplican comisiones por apertura o disposición</a:t>
            </a:r>
            <a:endParaRPr lang="es-MX" sz="1400" b="1" dirty="0"/>
          </a:p>
        </p:txBody>
      </p:sp>
      <p:sp>
        <p:nvSpPr>
          <p:cNvPr id="22" name="21 Flecha derecha">
            <a:hlinkClick r:id="rId4" action="ppaction://hlinksldjump"/>
          </p:cNvPr>
          <p:cNvSpPr/>
          <p:nvPr/>
        </p:nvSpPr>
        <p:spPr>
          <a:xfrm>
            <a:off x="8838474" y="6436096"/>
            <a:ext cx="252028" cy="243408"/>
          </a:xfrm>
          <a:prstGeom prst="rightArrow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76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9672" y="109194"/>
            <a:ext cx="5883275" cy="488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>
              <a:defRPr/>
            </a:pPr>
            <a:r>
              <a:rPr lang="es-MX" sz="2400" b="1" dirty="0" smtClean="0">
                <a:solidFill>
                  <a:schemeClr val="bg1"/>
                </a:solidFill>
                <a:cs typeface="Times New Roman" pitchFamily="18" charset="0"/>
              </a:rPr>
              <a:t>AHORRO</a:t>
            </a:r>
            <a:endParaRPr lang="es-MX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r">
              <a:defRPr/>
            </a:pPr>
            <a:endParaRPr lang="es-MX" sz="20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FEB64D01-5B33-4101-9DD9-B81247A84A0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4" name="23 Triángulo isósceles">
            <a:hlinkClick r:id="rId6" action="ppaction://hlinksldjump"/>
          </p:cNvPr>
          <p:cNvSpPr/>
          <p:nvPr/>
        </p:nvSpPr>
        <p:spPr>
          <a:xfrm>
            <a:off x="8460432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79512" y="755412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Se propone un esquema más agresivo de promoción del ahorro basado en incentivos claros y en montos pequeños de ahorro.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dirty="0" smtClean="0"/>
              <a:t>Las beneficiarias tendrán la opción de tener una </a:t>
            </a:r>
            <a:r>
              <a:rPr lang="es-MX" b="1" dirty="0" smtClean="0"/>
              <a:t>cuenta de ahorro programado adicional</a:t>
            </a:r>
            <a:r>
              <a:rPr lang="es-MX" dirty="0" smtClean="0"/>
              <a:t> a la cuenta de ahorro a la vista en la que reciben transferencias del gobierno.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dirty="0" smtClean="0"/>
              <a:t>Los </a:t>
            </a:r>
            <a:r>
              <a:rPr lang="es-MX" b="1" dirty="0" smtClean="0"/>
              <a:t>productos de ahorro se han diseñado específicamente para beneficiarias de programas sociales, </a:t>
            </a:r>
            <a:r>
              <a:rPr lang="es-MX" dirty="0" smtClean="0"/>
              <a:t>con incentivos a un mayor ahorro, entre otros:</a:t>
            </a:r>
            <a:endParaRPr lang="es-MX" dirty="0"/>
          </a:p>
        </p:txBody>
      </p:sp>
      <p:sp>
        <p:nvSpPr>
          <p:cNvPr id="20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19671" y="2564904"/>
            <a:ext cx="6336000" cy="488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cs typeface="Times New Roman" pitchFamily="18" charset="0"/>
              </a:rPr>
              <a:t>Incentivos</a:t>
            </a:r>
            <a:endParaRPr lang="es-MX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r">
              <a:defRPr/>
            </a:pPr>
            <a:endParaRPr lang="es-MX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86919" y="3212976"/>
            <a:ext cx="6336000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>
              <a:defRPr/>
            </a:pPr>
            <a:r>
              <a:rPr lang="es-MX" b="1" dirty="0" smtClean="0">
                <a:solidFill>
                  <a:schemeClr val="tx1"/>
                </a:solidFill>
                <a:cs typeface="Times New Roman" pitchFamily="18" charset="0"/>
              </a:rPr>
              <a:t>Ahorro programado con tasas de interés competitivas:</a:t>
            </a:r>
          </a:p>
          <a:p>
            <a:pPr>
              <a:defRPr/>
            </a:pPr>
            <a:endParaRPr lang="es-MX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MX" b="1" dirty="0" smtClean="0">
                <a:solidFill>
                  <a:schemeClr val="tx1"/>
                </a:solidFill>
                <a:cs typeface="Times New Roman" pitchFamily="18" charset="0"/>
              </a:rPr>
              <a:t>Desde el 25% de CETES hasta el 65% de CETES en función del saldo (desde $100) y plazos de 6 meses y un año.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MX" b="1" dirty="0" smtClean="0">
                <a:solidFill>
                  <a:schemeClr val="tx1"/>
                </a:solidFill>
                <a:cs typeface="Times New Roman" pitchFamily="18" charset="0"/>
              </a:rPr>
              <a:t>Sin comisiones </a:t>
            </a:r>
            <a:r>
              <a:rPr lang="es-MX" dirty="0" smtClean="0">
                <a:solidFill>
                  <a:schemeClr val="tx1"/>
                </a:solidFill>
                <a:cs typeface="Times New Roman" pitchFamily="18" charset="0"/>
              </a:rPr>
              <a:t>por apertura o mantenimiento de la cuenta.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MX" b="1" dirty="0" smtClean="0">
                <a:solidFill>
                  <a:schemeClr val="tx1"/>
                </a:solidFill>
                <a:cs typeface="Times New Roman" pitchFamily="18" charset="0"/>
              </a:rPr>
              <a:t>Sorteos. </a:t>
            </a:r>
            <a:r>
              <a:rPr lang="es-MX" dirty="0" smtClean="0">
                <a:solidFill>
                  <a:schemeClr val="tx1"/>
                </a:solidFill>
                <a:cs typeface="Times New Roman" pitchFamily="18" charset="0"/>
              </a:rPr>
              <a:t>Las cuentas participarán en sorteos premiando el nivel de ahorro. </a:t>
            </a:r>
          </a:p>
          <a:p>
            <a:pPr>
              <a:defRPr/>
            </a:pPr>
            <a:endParaRPr lang="es-MX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r">
              <a:defRPr/>
            </a:pPr>
            <a:endParaRPr lang="es-MX" sz="16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19672" y="5638936"/>
            <a:ext cx="6336000" cy="526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just">
              <a:defRPr/>
            </a:pPr>
            <a:r>
              <a:rPr lang="es-MX" sz="1600" b="1" dirty="0" smtClean="0">
                <a:solidFill>
                  <a:schemeClr val="tx1"/>
                </a:solidFill>
                <a:cs typeface="Times New Roman" pitchFamily="18" charset="0"/>
              </a:rPr>
              <a:t>En la cuenta en la que reciben sus apoyos, se otorgará tasa de interés similar a cualquier tarjetahabiente de BANSEFI.</a:t>
            </a:r>
            <a:endParaRPr lang="es-MX" sz="14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5" name="24 Flecha derecha">
            <a:hlinkClick r:id="rId7" action="ppaction://hlinksldjump"/>
          </p:cNvPr>
          <p:cNvSpPr/>
          <p:nvPr/>
        </p:nvSpPr>
        <p:spPr>
          <a:xfrm>
            <a:off x="8820472" y="6411788"/>
            <a:ext cx="252028" cy="243408"/>
          </a:xfrm>
          <a:prstGeom prst="rightArrow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3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FEB64D01-5B33-4101-9DD9-B81247A84A0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4" name="23 Triángulo isósceles">
            <a:hlinkClick r:id="rId3" action="ppaction://hlinksldjump"/>
          </p:cNvPr>
          <p:cNvSpPr/>
          <p:nvPr/>
        </p:nvSpPr>
        <p:spPr>
          <a:xfrm>
            <a:off x="8460432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derecha">
            <a:hlinkClick r:id="rId4" action="ppaction://hlinksldjump"/>
          </p:cNvPr>
          <p:cNvSpPr/>
          <p:nvPr/>
        </p:nvSpPr>
        <p:spPr>
          <a:xfrm>
            <a:off x="8820472" y="6411788"/>
            <a:ext cx="252028" cy="243408"/>
          </a:xfrm>
          <a:prstGeom prst="rightArrow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9672" y="109194"/>
            <a:ext cx="5883275" cy="488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>
              <a:defRPr/>
            </a:pPr>
            <a:r>
              <a:rPr lang="es-MX" sz="2400" b="1" dirty="0" smtClean="0">
                <a:solidFill>
                  <a:schemeClr val="bg1"/>
                </a:solidFill>
                <a:cs typeface="Times New Roman" pitchFamily="18" charset="0"/>
              </a:rPr>
              <a:t>SEGUROS</a:t>
            </a:r>
            <a:endParaRPr lang="es-MX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r">
              <a:defRPr/>
            </a:pPr>
            <a:endParaRPr lang="es-MX" sz="20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1520" y="69269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BANSEFI ofrecerá una opción de seguro, </a:t>
            </a:r>
            <a:r>
              <a:rPr lang="es-MX" sz="1600" b="1" u="sng" dirty="0" smtClean="0"/>
              <a:t>sin costo adicional,</a:t>
            </a:r>
            <a:r>
              <a:rPr lang="es-MX" sz="1600" dirty="0" smtClean="0"/>
              <a:t> para beneficiarias que sean tarjetahabientes de la Tarjeta MasterCard de BANSEFI.</a:t>
            </a:r>
            <a:endParaRPr lang="es-MX" sz="1600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05572"/>
              </p:ext>
            </p:extLst>
          </p:nvPr>
        </p:nvGraphicFramePr>
        <p:xfrm>
          <a:off x="467544" y="1666488"/>
          <a:ext cx="777686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5904656"/>
              </a:tblGrid>
              <a:tr h="1025272">
                <a:tc>
                  <a:txBody>
                    <a:bodyPr/>
                    <a:lstStyle/>
                    <a:p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Seguro de vida por muerte accidental</a:t>
                      </a: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Beneficios: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De hasta USD $750 por persona asegurada (muerte accidental) y en función de porcentajes establecidos para otras pérdidas.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b="0" dirty="0" smtClean="0">
                          <a:solidFill>
                            <a:schemeClr val="tx1"/>
                          </a:solidFill>
                        </a:rPr>
                        <a:t>Tipo de cobertura en caso de accidente: muerte accidental, desmembramiento (incluyendo pérdida de visión, habla o audición) o parálisis.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Asistencia funeraria</a:t>
                      </a:r>
                      <a:endParaRPr lang="es-MX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Beneficios:</a:t>
                      </a: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Aplica en caso de muerte accidental del titular, con un límite máximo de $7,500 pesos.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Descripción: Traslado a la agencia funeraria; carroza fúnebre; autobús de acompañamiento; sala de velación o instalación de capilla en casa. </a:t>
                      </a: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23862" y="429309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/>
              <a:t>*Restricción</a:t>
            </a:r>
            <a:r>
              <a:rPr lang="es-MX" sz="1600" dirty="0" smtClean="0"/>
              <a:t>: Cuenta vigente y con un mínimo de una transacción en Puntos de Venta, incluyendo cajeros automáticos, hasta 120 días antes de siniestro. 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2402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9672" y="109194"/>
            <a:ext cx="5883275" cy="488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0" tIns="45716" rIns="91430" bIns="45716"/>
          <a:lstStyle/>
          <a:p>
            <a:pPr algn="ctr">
              <a:defRPr/>
            </a:pPr>
            <a:r>
              <a:rPr lang="es-MX" sz="2400" b="1" dirty="0" smtClean="0">
                <a:solidFill>
                  <a:schemeClr val="bg1"/>
                </a:solidFill>
                <a:cs typeface="Times New Roman" pitchFamily="18" charset="0"/>
              </a:rPr>
              <a:t>EDUCACIÓN FINANCIERA</a:t>
            </a:r>
            <a:endParaRPr lang="es-MX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r">
              <a:defRPr/>
            </a:pPr>
            <a:endParaRPr lang="es-MX" sz="20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92267"/>
            <a:ext cx="2133600" cy="365125"/>
          </a:xfrm>
        </p:spPr>
        <p:txBody>
          <a:bodyPr/>
          <a:lstStyle/>
          <a:p>
            <a:fld id="{FEB64D01-5B33-4101-9DD9-B81247A84A0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23 Triángulo isósceles">
            <a:hlinkClick r:id="rId3" action="ppaction://hlinksldjump"/>
          </p:cNvPr>
          <p:cNvSpPr/>
          <p:nvPr/>
        </p:nvSpPr>
        <p:spPr>
          <a:xfrm>
            <a:off x="8460432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179512" y="75541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BANSEFI </a:t>
            </a:r>
            <a:r>
              <a:rPr lang="es-MX" dirty="0" smtClean="0"/>
              <a:t>lanzará una estrategia masiva de educación financiera en el marco del Programa Integral de Inclusión Financiera, que promueva el uso del financiamiento para fines productivos. </a:t>
            </a:r>
            <a:endParaRPr lang="es-MX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77916023"/>
              </p:ext>
            </p:extLst>
          </p:nvPr>
        </p:nvGraphicFramePr>
        <p:xfrm>
          <a:off x="467544" y="1646040"/>
          <a:ext cx="7560840" cy="52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Flecha derecha">
            <a:hlinkClick r:id="rId9" action="ppaction://hlinksldjump"/>
          </p:cNvPr>
          <p:cNvSpPr/>
          <p:nvPr/>
        </p:nvSpPr>
        <p:spPr>
          <a:xfrm>
            <a:off x="8820472" y="6453336"/>
            <a:ext cx="252028" cy="243408"/>
          </a:xfrm>
          <a:prstGeom prst="rightArrow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86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riángulo isósceles">
            <a:hlinkClick r:id="rId3" action="ppaction://hlinksldjump"/>
          </p:cNvPr>
          <p:cNvSpPr/>
          <p:nvPr/>
        </p:nvSpPr>
        <p:spPr>
          <a:xfrm>
            <a:off x="8604448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251520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Paquete básico (zonas rurales): $10.00 con IVA incluido</a:t>
            </a:r>
          </a:p>
          <a:p>
            <a:pPr algn="just"/>
            <a:r>
              <a:rPr lang="es-MX" sz="1400" dirty="0" smtClean="0"/>
              <a:t>Paquete ampliado (zonas urbanas y </a:t>
            </a:r>
            <a:r>
              <a:rPr lang="es-MX" sz="1400" dirty="0" err="1" smtClean="0"/>
              <a:t>semi</a:t>
            </a:r>
            <a:r>
              <a:rPr lang="es-MX" sz="1400" dirty="0" smtClean="0"/>
              <a:t>-urbanas).: $13.60 con IVA</a:t>
            </a:r>
            <a:endParaRPr lang="es-MX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300192" y="607471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Aplican garantías y condiciones </a:t>
            </a:r>
            <a:endParaRPr lang="es-MX" sz="1400" dirty="0"/>
          </a:p>
        </p:txBody>
      </p:sp>
      <p:sp>
        <p:nvSpPr>
          <p:cNvPr id="7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9672" y="44624"/>
            <a:ext cx="5883275" cy="36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0" tIns="45716" rIns="91430" bIns="45716" anchor="ctr"/>
          <a:lstStyle/>
          <a:p>
            <a:pPr algn="ctr">
              <a:defRPr/>
            </a:pPr>
            <a:r>
              <a:rPr lang="es-MX" sz="2400" b="1" dirty="0" smtClean="0">
                <a:solidFill>
                  <a:schemeClr val="bg1"/>
                </a:solidFill>
                <a:cs typeface="Times New Roman" pitchFamily="18" charset="0"/>
              </a:rPr>
              <a:t>Otros servicios</a:t>
            </a:r>
            <a:endParaRPr lang="es-MX" sz="2000" b="1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84631"/>
              </p:ext>
            </p:extLst>
          </p:nvPr>
        </p:nvGraphicFramePr>
        <p:xfrm>
          <a:off x="272243" y="1268760"/>
          <a:ext cx="847622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645"/>
                <a:gridCol w="6246463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Paquete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Oferta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Costo mensual</a:t>
                      </a:r>
                      <a:r>
                        <a:rPr lang="es-MX" sz="1400" baseline="0" dirty="0" smtClean="0"/>
                        <a:t> con IVA</a:t>
                      </a:r>
                      <a:endParaRPr lang="es-MX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BANSEFI BÁSICO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sz="1200" dirty="0" smtClean="0"/>
                        <a:t>Seguro de vida: titular:</a:t>
                      </a:r>
                      <a:r>
                        <a:rPr lang="es-MX" sz="1200" baseline="0" dirty="0" smtClean="0"/>
                        <a:t> $10,000/Cónyuge:$2.500/Hijos: $2,500.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200" baseline="0" dirty="0" smtClean="0"/>
                        <a:t>Orientación médica telefónica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200" baseline="0" dirty="0" smtClean="0"/>
                        <a:t>Orientación nutricional telefónica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200" baseline="0" dirty="0" smtClean="0"/>
                        <a:t>Llamadas gratuitas ilimitados de teléfono fijo a números fijos y/o celulares en México, EUA y 44 países más.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200" baseline="0" dirty="0" smtClean="0"/>
                        <a:t>Continuidad de cobertura hasta por dos bimestres de suspensión de las titulares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Costo</a:t>
                      </a:r>
                      <a:r>
                        <a:rPr lang="es-MX" sz="1200" baseline="0" dirty="0" smtClean="0"/>
                        <a:t> </a:t>
                      </a: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BANSEFI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dirty="0" smtClean="0"/>
                        <a:t>$10.00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smtClean="0"/>
                        <a:t>BANSEFI ampliado</a:t>
                      </a:r>
                      <a:endParaRPr lang="es-MX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paquete básico más: </a:t>
                      </a:r>
                    </a:p>
                    <a:p>
                      <a:pPr marL="365125" lvl="0" indent="-365125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Cobertura funeraria familiar sin desembolso para la familia. Sin límite de fallecidos por evento anual. </a:t>
                      </a:r>
                    </a:p>
                    <a:p>
                      <a:pPr marL="365125" lvl="0" indent="-365125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Traslado de enfermo en ambulancia.</a:t>
                      </a:r>
                    </a:p>
                    <a:p>
                      <a:pPr marL="365125" lvl="0" indent="-365125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Asistencia visión.</a:t>
                      </a:r>
                    </a:p>
                    <a:p>
                      <a:pPr marL="365125" lvl="0" indent="-365125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Asistencia dental.</a:t>
                      </a:r>
                    </a:p>
                    <a:p>
                      <a:pPr marL="365125" lvl="0" indent="-365125" algn="l" defTabSz="914400" rtl="0" eaLnBrk="1" latinLnBrk="0" hangingPunct="1">
                        <a:buFont typeface="+mj-lt"/>
                        <a:buAutoNum type="arabicPeriod" startAt="7"/>
                      </a:pP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 de descuentos focalizados. </a:t>
                      </a:r>
                      <a:endParaRPr lang="es-MX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dirty="0" smtClean="0"/>
                        <a:t>$13.60</a:t>
                      </a:r>
                      <a:endParaRPr lang="es-MX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9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7794"/>
            <a:ext cx="8229600" cy="58092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sz="3200" b="1" dirty="0"/>
              <a:t>Inclusión al empleo y a la formalidad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25778847"/>
              </p:ext>
            </p:extLst>
          </p:nvPr>
        </p:nvGraphicFramePr>
        <p:xfrm>
          <a:off x="323528" y="980728"/>
          <a:ext cx="85689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619672" y="5445224"/>
            <a:ext cx="5976664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716 mil jóvenes a atender durante el sexenio</a:t>
            </a:r>
            <a:endParaRPr lang="es-MX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Triángulo isósceles">
            <a:hlinkClick r:id="rId7" action="ppaction://hlinksldjump"/>
          </p:cNvPr>
          <p:cNvSpPr/>
          <p:nvPr/>
        </p:nvSpPr>
        <p:spPr>
          <a:xfrm>
            <a:off x="8604448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6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44 CuadroTexto"/>
          <p:cNvSpPr txBox="1"/>
          <p:nvPr/>
        </p:nvSpPr>
        <p:spPr>
          <a:xfrm>
            <a:off x="0" y="284455"/>
            <a:ext cx="8999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Programa Oportunidades ha sido exitoso en mejorar las condiciones de educación, salud y nutrición entre sus beneficiarios.					</a:t>
            </a: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504" y="3050376"/>
            <a:ext cx="363589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transferencias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contienen la pobreza pero no se observan impactos importantes para su reducción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51520" y="1412776"/>
            <a:ext cx="8748464" cy="1052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embargo, en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virtud del desafío que este Gobierno asumió para combatir el hambre y la pobreza, y en cumplimiento al 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compromiso número 14 adquirido por el Lic. Enrique Peña Nieto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abril del 2012, se emprendió un </a:t>
            </a: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profunda revisión del Programa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443757" y="2591459"/>
            <a:ext cx="5904655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una transformación? </a:t>
            </a:r>
            <a:endParaRPr lang="es-MX" dirty="0"/>
          </a:p>
        </p:txBody>
      </p:sp>
      <p:graphicFrame>
        <p:nvGraphicFramePr>
          <p:cNvPr id="26" name="25 Gráfico"/>
          <p:cNvGraphicFramePr/>
          <p:nvPr>
            <p:extLst>
              <p:ext uri="{D42A27DB-BD31-4B8C-83A1-F6EECF244321}">
                <p14:modId xmlns:p14="http://schemas.microsoft.com/office/powerpoint/2010/main" val="1306912713"/>
              </p:ext>
            </p:extLst>
          </p:nvPr>
        </p:nvGraphicFramePr>
        <p:xfrm>
          <a:off x="251520" y="4077071"/>
          <a:ext cx="3384376" cy="235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209949" y="3830851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i="1" dirty="0" smtClean="0"/>
              <a:t>Población en pobreza 2012 (millones de personas)</a:t>
            </a:r>
            <a:endParaRPr lang="es-MX" sz="1000" b="1" i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55576" y="6433591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Fuente: CONEVAL </a:t>
            </a:r>
            <a:endParaRPr lang="es-MX" sz="1100" dirty="0"/>
          </a:p>
        </p:txBody>
      </p:sp>
      <p:sp>
        <p:nvSpPr>
          <p:cNvPr id="18" name="17 Rectángulo"/>
          <p:cNvSpPr/>
          <p:nvPr/>
        </p:nvSpPr>
        <p:spPr>
          <a:xfrm>
            <a:off x="4427984" y="2978949"/>
            <a:ext cx="45720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inversión </a:t>
            </a:r>
            <a:r>
              <a:rPr lang="es-MX" sz="1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MX" sz="1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programa ha sido </a:t>
            </a:r>
            <a:r>
              <a:rPr lang="es-MX" sz="1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creciente </a:t>
            </a:r>
            <a:r>
              <a:rPr lang="es-MX" sz="1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han beneficiado cada vez a más familias, sin embargo, la incidencia en la pobreza no ha sufrido un cambio significativo</a:t>
            </a:r>
          </a:p>
        </p:txBody>
      </p:sp>
      <p:graphicFrame>
        <p:nvGraphicFramePr>
          <p:cNvPr id="3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947503"/>
              </p:ext>
            </p:extLst>
          </p:nvPr>
        </p:nvGraphicFramePr>
        <p:xfrm>
          <a:off x="4474916" y="4077072"/>
          <a:ext cx="4260459" cy="250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499992" y="6516052"/>
            <a:ext cx="469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Fuente: </a:t>
            </a:r>
            <a:r>
              <a:rPr lang="es-MX" sz="900" i="1" dirty="0" smtClean="0"/>
              <a:t>Anexo estadístico del Primer Informe de Gobierno 2013-2018</a:t>
            </a:r>
            <a:r>
              <a:rPr lang="es-MX" sz="900" dirty="0" smtClean="0"/>
              <a:t>, Página 71, Presidencia de la República y </a:t>
            </a:r>
            <a:r>
              <a:rPr lang="es-MX" sz="900" i="1" dirty="0" smtClean="0"/>
              <a:t>Anexo estadístico indicadores de pobreza 1990-2012, </a:t>
            </a:r>
            <a:r>
              <a:rPr lang="es-MX" sz="900" dirty="0" smtClean="0"/>
              <a:t>Cuadro 1, </a:t>
            </a:r>
            <a:r>
              <a:rPr lang="es-MX" sz="900" i="1" dirty="0" smtClean="0"/>
              <a:t> </a:t>
            </a:r>
            <a:r>
              <a:rPr lang="es-MX" sz="900" dirty="0" smtClean="0"/>
              <a:t>CONEVAL.</a:t>
            </a:r>
            <a:endParaRPr lang="es-MX" sz="900" dirty="0"/>
          </a:p>
        </p:txBody>
      </p:sp>
    </p:spTree>
    <p:extLst>
      <p:ext uri="{BB962C8B-B14F-4D97-AF65-F5344CB8AC3E}">
        <p14:creationId xmlns:p14="http://schemas.microsoft.com/office/powerpoint/2010/main" val="16287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CuadroTexto"/>
          <p:cNvSpPr txBox="1"/>
          <p:nvPr/>
        </p:nvSpPr>
        <p:spPr>
          <a:xfrm>
            <a:off x="35496" y="18490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rgbClr val="C00000"/>
                </a:solidFill>
                <a:latin typeface="+mj-lt"/>
              </a:rPr>
              <a:t>La transformación implica crear nuevas </a:t>
            </a:r>
            <a:r>
              <a:rPr lang="es-MX" b="1" dirty="0" smtClean="0">
                <a:solidFill>
                  <a:srgbClr val="C00000"/>
                </a:solidFill>
                <a:latin typeface="+mj-lt"/>
              </a:rPr>
              <a:t>acciones </a:t>
            </a:r>
            <a:r>
              <a:rPr lang="es-MX" b="1" dirty="0">
                <a:solidFill>
                  <a:srgbClr val="C00000"/>
                </a:solidFill>
                <a:latin typeface="+mj-lt"/>
              </a:rPr>
              <a:t>para que las familias </a:t>
            </a:r>
            <a:r>
              <a:rPr lang="es-MX" b="1" dirty="0" smtClean="0">
                <a:solidFill>
                  <a:srgbClr val="C00000"/>
                </a:solidFill>
                <a:latin typeface="+mj-lt"/>
              </a:rPr>
              <a:t>se incorporen </a:t>
            </a:r>
            <a:r>
              <a:rPr lang="es-MX" b="1" dirty="0">
                <a:solidFill>
                  <a:srgbClr val="C00000"/>
                </a:solidFill>
                <a:latin typeface="+mj-lt"/>
              </a:rPr>
              <a:t>a la formalidad y a la </a:t>
            </a:r>
            <a:r>
              <a:rPr lang="es-MX" b="1" dirty="0" smtClean="0">
                <a:solidFill>
                  <a:srgbClr val="C00000"/>
                </a:solidFill>
                <a:latin typeface="+mj-lt"/>
              </a:rPr>
              <a:t>productividad, con enfoque de género, coordinación gubernamental y atendiendo cada etapa del ciclo de vida.</a:t>
            </a:r>
            <a:endParaRPr lang="es-MX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es-MX" b="1" dirty="0" smtClean="0">
                <a:solidFill>
                  <a:srgbClr val="C00000"/>
                </a:solidFill>
                <a:latin typeface="+mj-lt"/>
              </a:rPr>
              <a:t>				</a:t>
            </a:r>
            <a:endParaRPr lang="es-MX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6893977"/>
              </p:ext>
            </p:extLst>
          </p:nvPr>
        </p:nvGraphicFramePr>
        <p:xfrm>
          <a:off x="611560" y="1617549"/>
          <a:ext cx="8064896" cy="469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36216" y="1294303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AHORA…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45 CuadroTexto">
            <a:hlinkClick r:id="rId7" action="ppaction://hlinksldjump"/>
          </p:cNvPr>
          <p:cNvSpPr txBox="1"/>
          <p:nvPr/>
        </p:nvSpPr>
        <p:spPr>
          <a:xfrm>
            <a:off x="2267744" y="3759696"/>
            <a:ext cx="35941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  <a:sym typeface="Wingdings"/>
              </a:rPr>
              <a:t>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2 Más"/>
          <p:cNvSpPr/>
          <p:nvPr/>
        </p:nvSpPr>
        <p:spPr>
          <a:xfrm>
            <a:off x="395536" y="1556792"/>
            <a:ext cx="396000" cy="396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Más"/>
          <p:cNvSpPr/>
          <p:nvPr/>
        </p:nvSpPr>
        <p:spPr>
          <a:xfrm>
            <a:off x="3203848" y="1520832"/>
            <a:ext cx="396000" cy="396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Más"/>
          <p:cNvSpPr/>
          <p:nvPr/>
        </p:nvSpPr>
        <p:spPr>
          <a:xfrm>
            <a:off x="6012160" y="1520832"/>
            <a:ext cx="396000" cy="396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6B6FEE21-5DDC-4609-9453-C8ACB0DC0D4C" descr="4DAD8DDC-153B-420A-99D4-695DE26B0B8C@sedes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81752" cy="12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45 CuadroTexto">
            <a:hlinkClick r:id="rId9" action="ppaction://hlinksldjump"/>
          </p:cNvPr>
          <p:cNvSpPr txBox="1"/>
          <p:nvPr/>
        </p:nvSpPr>
        <p:spPr>
          <a:xfrm>
            <a:off x="5301094" y="3668008"/>
            <a:ext cx="35941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  <a:sym typeface="Wingdings"/>
              </a:rPr>
              <a:t>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9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2084735" y="227687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En conjunto con la Secretaría de Hacienda y Crédito Público se diseñó todo un </a:t>
            </a:r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 de apoyos </a:t>
            </a:r>
            <a:r>
              <a:rPr lang="es-MX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financieros</a:t>
            </a:r>
            <a:r>
              <a:rPr lang="es-MX" sz="1600" dirty="0" smtClean="0"/>
              <a:t> </a:t>
            </a:r>
            <a:r>
              <a:rPr lang="es-MX" sz="1600" dirty="0"/>
              <a:t>en específico para </a:t>
            </a:r>
            <a:r>
              <a:rPr lang="es-MX" sz="1600" dirty="0" smtClean="0"/>
              <a:t>mujeres, que incluye ahorro, crédito, seguros y educación financiera.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2051720" y="980728"/>
            <a:ext cx="6444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051720" y="2060848"/>
            <a:ext cx="6444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051720" y="3429000"/>
            <a:ext cx="648072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Articulación </a:t>
            </a:r>
            <a:r>
              <a:rPr lang="es-MX" sz="1600"/>
              <a:t>con </a:t>
            </a:r>
            <a:r>
              <a:rPr lang="es-MX" sz="1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</a:t>
            </a:r>
            <a:r>
              <a:rPr lang="es-MX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salidas productivas </a:t>
            </a:r>
            <a:r>
              <a:rPr lang="es-MX" sz="1600" dirty="0" smtClean="0"/>
              <a:t>que </a:t>
            </a:r>
            <a:r>
              <a:rPr lang="es-MX" sz="1600" dirty="0"/>
              <a:t>incluyeron en sus reglas de operación para el 2014 un párrafo de atención prioritaria</a:t>
            </a:r>
            <a:r>
              <a:rPr lang="es-MX" sz="1600" dirty="0" smtClean="0"/>
              <a:t>.</a:t>
            </a:r>
          </a:p>
          <a:p>
            <a:pPr algn="just"/>
            <a:endParaRPr lang="es-MX" sz="600" dirty="0" smtClean="0"/>
          </a:p>
          <a:p>
            <a:pPr algn="just"/>
            <a:r>
              <a:rPr lang="es-MX" sz="1600" dirty="0" smtClean="0"/>
              <a:t>Programa Piloto con la Organización de las Naciones Unidas para la Alimentación y el </a:t>
            </a:r>
            <a:r>
              <a:rPr lang="es-MX" sz="1600" dirty="0"/>
              <a:t>Fondo Internacional de Desarrollo Agrícola </a:t>
            </a:r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(FAO-FIDA</a:t>
            </a:r>
            <a:r>
              <a:rPr lang="es-MX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“</a:t>
            </a:r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Territorios Productivos”, </a:t>
            </a:r>
            <a:r>
              <a:rPr lang="es-MX" sz="1600" dirty="0" smtClean="0"/>
              <a:t>10 mil unidades productivas en 5 estados de la república (articulación programas productivos, fortalecimiento de capacidades de productores locales y organización social).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395536" y="3717160"/>
            <a:ext cx="1152000" cy="1152000"/>
            <a:chOff x="4949673" y="4627797"/>
            <a:chExt cx="717140" cy="717140"/>
          </a:xfrm>
        </p:grpSpPr>
        <p:sp>
          <p:nvSpPr>
            <p:cNvPr id="32" name="31 Elipse"/>
            <p:cNvSpPr/>
            <p:nvPr/>
          </p:nvSpPr>
          <p:spPr>
            <a:xfrm>
              <a:off x="4949673" y="4627797"/>
              <a:ext cx="717140" cy="7171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2184709"/>
                <a:satOff val="-2725"/>
                <a:lumOff val="6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Elipse 4"/>
            <p:cNvSpPr/>
            <p:nvPr/>
          </p:nvSpPr>
          <p:spPr>
            <a:xfrm>
              <a:off x="5054696" y="4732820"/>
              <a:ext cx="507094" cy="5070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chemeClr val="tx1"/>
                  </a:solidFill>
                </a:rPr>
                <a:t>I</a:t>
              </a:r>
              <a:r>
                <a:rPr lang="es-MX" sz="1200" b="1" kern="1200" dirty="0" smtClean="0">
                  <a:solidFill>
                    <a:schemeClr val="tx1"/>
                  </a:solidFill>
                </a:rPr>
                <a:t>nclusión productiva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95536" y="802625"/>
            <a:ext cx="1152000" cy="1152000"/>
            <a:chOff x="4033917" y="4809952"/>
            <a:chExt cx="717140" cy="717140"/>
          </a:xfrm>
        </p:grpSpPr>
        <p:sp>
          <p:nvSpPr>
            <p:cNvPr id="30" name="29 Elipse"/>
            <p:cNvSpPr/>
            <p:nvPr/>
          </p:nvSpPr>
          <p:spPr>
            <a:xfrm>
              <a:off x="4033917" y="4809952"/>
              <a:ext cx="717140" cy="7171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2496810"/>
                <a:satOff val="-3114"/>
                <a:lumOff val="7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6"/>
            <p:cNvSpPr/>
            <p:nvPr/>
          </p:nvSpPr>
          <p:spPr>
            <a:xfrm>
              <a:off x="4138940" y="4914975"/>
              <a:ext cx="507094" cy="5070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chemeClr val="tx1"/>
                  </a:solidFill>
                </a:rPr>
                <a:t>Derecho de Audiencia</a:t>
              </a:r>
              <a:endParaRPr lang="es-MX" sz="1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95536" y="2204992"/>
            <a:ext cx="1152000" cy="1152000"/>
            <a:chOff x="3118162" y="4627797"/>
            <a:chExt cx="717140" cy="717140"/>
          </a:xfrm>
        </p:grpSpPr>
        <p:sp>
          <p:nvSpPr>
            <p:cNvPr id="28" name="27 Elipse"/>
            <p:cNvSpPr/>
            <p:nvPr/>
          </p:nvSpPr>
          <p:spPr>
            <a:xfrm>
              <a:off x="3118162" y="4627797"/>
              <a:ext cx="717140" cy="7171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8"/>
            <p:cNvSpPr/>
            <p:nvPr/>
          </p:nvSpPr>
          <p:spPr>
            <a:xfrm>
              <a:off x="3223185" y="4732820"/>
              <a:ext cx="507094" cy="5070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chemeClr val="tx1"/>
                  </a:solidFill>
                </a:rPr>
                <a:t>Inclusión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>
                  <a:solidFill>
                    <a:schemeClr val="tx1"/>
                  </a:solidFill>
                </a:rPr>
                <a:t>Financiera</a:t>
              </a:r>
            </a:p>
          </p:txBody>
        </p:sp>
      </p:grpSp>
      <p:cxnSp>
        <p:nvCxnSpPr>
          <p:cNvPr id="36" name="35 Conector recto"/>
          <p:cNvCxnSpPr/>
          <p:nvPr/>
        </p:nvCxnSpPr>
        <p:spPr>
          <a:xfrm>
            <a:off x="2088440" y="3284984"/>
            <a:ext cx="6444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2088440" y="5301208"/>
            <a:ext cx="6444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2055425" y="6669360"/>
            <a:ext cx="64440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2" name="41 CuadroTexto"/>
          <p:cNvSpPr txBox="1"/>
          <p:nvPr/>
        </p:nvSpPr>
        <p:spPr>
          <a:xfrm>
            <a:off x="323528" y="332656"/>
            <a:ext cx="428447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NUEVO…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051720" y="118804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El</a:t>
            </a:r>
            <a:r>
              <a:rPr lang="es-MX" sz="1600" dirty="0">
                <a:solidFill>
                  <a:schemeClr val="accent2"/>
                </a:solidFill>
              </a:rPr>
              <a:t> </a:t>
            </a:r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derecho de audiencia </a:t>
            </a:r>
            <a:r>
              <a:rPr lang="es-MX" sz="1600" dirty="0"/>
              <a:t>podrá ser ejercido </a:t>
            </a:r>
            <a:r>
              <a:rPr lang="es-MX" sz="1600" dirty="0" smtClean="0"/>
              <a:t>por los beneficiarios ante una </a:t>
            </a:r>
            <a:r>
              <a:rPr lang="es-MX" sz="1600" dirty="0"/>
              <a:t>suspensión de apoyos por tiempo indefinido o de manera </a:t>
            </a:r>
            <a:r>
              <a:rPr lang="es-MX" sz="1600" dirty="0" smtClean="0"/>
              <a:t>definitiva.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2051720" y="5373216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Una vez que los beneficiarios se gradúen de los apoyos del componente educativo en educación media superior, se les vinculará al </a:t>
            </a:r>
            <a:r>
              <a:rPr lang="es-MX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 y al Programa Bécate</a:t>
            </a:r>
            <a:r>
              <a:rPr lang="es-MX" sz="1600" dirty="0" smtClean="0"/>
              <a:t> en sus diversas modalidades para que puedan incorporarse el mercado laboral formal y </a:t>
            </a:r>
            <a:r>
              <a:rPr lang="es-MX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ejerzan </a:t>
            </a:r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si mismos sus derechos de seguridad </a:t>
            </a:r>
            <a:r>
              <a:rPr lang="es-MX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(716 mil jóvenes en el sexenio).</a:t>
            </a:r>
            <a:endParaRPr lang="es-MX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395536" y="5373216"/>
            <a:ext cx="1152000" cy="1152000"/>
            <a:chOff x="3118162" y="4627797"/>
            <a:chExt cx="717140" cy="717140"/>
          </a:xfrm>
        </p:grpSpPr>
        <p:sp>
          <p:nvSpPr>
            <p:cNvPr id="44" name="43 Elipse"/>
            <p:cNvSpPr/>
            <p:nvPr/>
          </p:nvSpPr>
          <p:spPr>
            <a:xfrm>
              <a:off x="3118162" y="4627797"/>
              <a:ext cx="717140" cy="7171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50000"/>
                </a:schemeClr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Elipse 8"/>
            <p:cNvSpPr/>
            <p:nvPr/>
          </p:nvSpPr>
          <p:spPr>
            <a:xfrm>
              <a:off x="3223185" y="4732820"/>
              <a:ext cx="507094" cy="5070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dirty="0" smtClean="0">
                  <a:solidFill>
                    <a:schemeClr val="tx1"/>
                  </a:solidFill>
                </a:rPr>
                <a:t>Inclusión al empleo y a la formalidad</a:t>
              </a:r>
              <a:endParaRPr lang="es-MX" sz="1200" b="1" kern="12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7" name="45 CuadroTexto">
            <a:hlinkClick r:id="rId3" action="ppaction://hlinksldjump"/>
          </p:cNvPr>
          <p:cNvSpPr txBox="1"/>
          <p:nvPr/>
        </p:nvSpPr>
        <p:spPr>
          <a:xfrm>
            <a:off x="8062029" y="3661981"/>
            <a:ext cx="35941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  <a:sym typeface="Wingdings"/>
              </a:rPr>
              <a:t>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45 CuadroTexto">
            <a:hlinkClick r:id="rId4" action="ppaction://hlinksldjump"/>
          </p:cNvPr>
          <p:cNvSpPr txBox="1"/>
          <p:nvPr/>
        </p:nvSpPr>
        <p:spPr>
          <a:xfrm>
            <a:off x="6927814" y="4984284"/>
            <a:ext cx="35941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  <a:sym typeface="Wingdings"/>
              </a:rPr>
              <a:t>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7" name="45 CuadroTexto">
            <a:hlinkClick r:id="rId5" action="ppaction://hlinksldjump"/>
          </p:cNvPr>
          <p:cNvSpPr txBox="1"/>
          <p:nvPr/>
        </p:nvSpPr>
        <p:spPr>
          <a:xfrm>
            <a:off x="6732870" y="2780928"/>
            <a:ext cx="35941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  <a:sym typeface="Wingdings"/>
              </a:rPr>
              <a:t></a:t>
            </a:r>
            <a:endParaRPr lang="es-MX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4" name="6B6FEE21-5DDC-4609-9453-C8ACB0DC0D4C" descr="4DAD8DDC-153B-420A-99D4-695DE26B0B8C@sedeso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b="994"/>
          <a:stretch/>
        </p:blipFill>
        <p:spPr bwMode="auto">
          <a:xfrm>
            <a:off x="6927814" y="-265"/>
            <a:ext cx="2195929" cy="93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CuadroTexto">
            <a:hlinkClick r:id="rId7" action="ppaction://hlinksldjump"/>
          </p:cNvPr>
          <p:cNvSpPr txBox="1"/>
          <p:nvPr/>
        </p:nvSpPr>
        <p:spPr>
          <a:xfrm>
            <a:off x="7287224" y="6323920"/>
            <a:ext cx="359410" cy="34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MX" sz="1800" kern="120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  <a:sym typeface="Wingdings"/>
              </a:rPr>
              <a:t></a:t>
            </a:r>
            <a:endParaRPr lang="es-MX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34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32317" y="112474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integral de ciclo de vida y de complementariedad de la política social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107504" y="2613327"/>
            <a:ext cx="9012302" cy="1895793"/>
            <a:chOff x="130130" y="3174230"/>
            <a:chExt cx="9012302" cy="2207125"/>
          </a:xfrm>
        </p:grpSpPr>
        <p:grpSp>
          <p:nvGrpSpPr>
            <p:cNvPr id="44" name="43 Grupo"/>
            <p:cNvGrpSpPr/>
            <p:nvPr/>
          </p:nvGrpSpPr>
          <p:grpSpPr>
            <a:xfrm>
              <a:off x="130130" y="3174230"/>
              <a:ext cx="9012302" cy="2207125"/>
              <a:chOff x="92050" y="4180253"/>
              <a:chExt cx="9012302" cy="2068609"/>
            </a:xfrm>
          </p:grpSpPr>
          <p:sp>
            <p:nvSpPr>
              <p:cNvPr id="41" name="40 Flecha derecha"/>
              <p:cNvSpPr/>
              <p:nvPr/>
            </p:nvSpPr>
            <p:spPr>
              <a:xfrm>
                <a:off x="92050" y="4180253"/>
                <a:ext cx="9012302" cy="2068609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22" name="21 Grupo"/>
              <p:cNvGrpSpPr/>
              <p:nvPr/>
            </p:nvGrpSpPr>
            <p:grpSpPr>
              <a:xfrm>
                <a:off x="2949745" y="4566437"/>
                <a:ext cx="1008112" cy="1329661"/>
                <a:chOff x="3592005" y="272753"/>
                <a:chExt cx="1428487" cy="196832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23" name="22 Rectángulo redondeado"/>
                <p:cNvSpPr/>
                <p:nvPr/>
              </p:nvSpPr>
              <p:spPr>
                <a:xfrm>
                  <a:off x="3592005" y="272753"/>
                  <a:ext cx="1428486" cy="196832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sp>
            <p:sp>
              <p:nvSpPr>
                <p:cNvPr id="24" name="23 Rectángulo"/>
                <p:cNvSpPr/>
                <p:nvPr/>
              </p:nvSpPr>
              <p:spPr>
                <a:xfrm>
                  <a:off x="3592005" y="306495"/>
                  <a:ext cx="1428487" cy="132397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45720" rIns="91440" bIns="45720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2000" b="1" kern="1200" dirty="0" smtClean="0"/>
                    <a:t>6 a 18 años</a:t>
                  </a:r>
                  <a:endParaRPr lang="es-MX" sz="2000" b="1" kern="1200" dirty="0"/>
                </a:p>
              </p:txBody>
            </p:sp>
          </p:grpSp>
          <p:grpSp>
            <p:nvGrpSpPr>
              <p:cNvPr id="25" name="24 Grupo"/>
              <p:cNvGrpSpPr/>
              <p:nvPr/>
            </p:nvGrpSpPr>
            <p:grpSpPr>
              <a:xfrm>
                <a:off x="1034711" y="4782390"/>
                <a:ext cx="834913" cy="897749"/>
                <a:chOff x="1842234" y="150237"/>
                <a:chExt cx="1497422" cy="164287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6" name="25 Rectángulo redondeado"/>
                <p:cNvSpPr/>
                <p:nvPr/>
              </p:nvSpPr>
              <p:spPr>
                <a:xfrm>
                  <a:off x="1842234" y="150237"/>
                  <a:ext cx="1497422" cy="164287"/>
                </a:xfrm>
                <a:prstGeom prst="roundRect">
                  <a:avLst/>
                </a:prstGeom>
                <a:grp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sp>
            <p:sp>
              <p:nvSpPr>
                <p:cNvPr id="27" name="26 Rectángulo"/>
                <p:cNvSpPr/>
                <p:nvPr/>
              </p:nvSpPr>
              <p:spPr>
                <a:xfrm>
                  <a:off x="1919041" y="156229"/>
                  <a:ext cx="1351746" cy="129981"/>
                </a:xfrm>
                <a:prstGeom prst="rect">
                  <a:avLst/>
                </a:prstGeom>
                <a:grp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45720" rIns="91440" bIns="45720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400" b="1" kern="1200" dirty="0" smtClean="0"/>
                    <a:t>0 a 6 meses</a:t>
                  </a:r>
                  <a:endParaRPr lang="es-MX" sz="1400" b="1" kern="1200" dirty="0"/>
                </a:p>
              </p:txBody>
            </p:sp>
          </p:grpSp>
          <p:grpSp>
            <p:nvGrpSpPr>
              <p:cNvPr id="28" name="27 Grupo"/>
              <p:cNvGrpSpPr/>
              <p:nvPr/>
            </p:nvGrpSpPr>
            <p:grpSpPr>
              <a:xfrm>
                <a:off x="103352" y="4890402"/>
                <a:ext cx="865662" cy="681724"/>
                <a:chOff x="688753" y="257164"/>
                <a:chExt cx="1290971" cy="177242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29" name="28 Rectángulo redondeado"/>
                <p:cNvSpPr/>
                <p:nvPr/>
              </p:nvSpPr>
              <p:spPr>
                <a:xfrm>
                  <a:off x="688753" y="257164"/>
                  <a:ext cx="1290971" cy="177242"/>
                </a:xfrm>
                <a:prstGeom prst="roundRect">
                  <a:avLst/>
                </a:prstGeom>
                <a:grpFill/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sp>
            <p:sp>
              <p:nvSpPr>
                <p:cNvPr id="30" name="29 Rectángulo"/>
                <p:cNvSpPr/>
                <p:nvPr/>
              </p:nvSpPr>
              <p:spPr>
                <a:xfrm>
                  <a:off x="760510" y="274265"/>
                  <a:ext cx="1219214" cy="138794"/>
                </a:xfrm>
                <a:prstGeom prst="rect">
                  <a:avLst/>
                </a:prstGeom>
                <a:grpFill/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38100" rIns="76200" bIns="381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100" b="1" kern="1200" dirty="0" smtClean="0"/>
                    <a:t>Embarazo</a:t>
                  </a:r>
                  <a:endParaRPr lang="es-MX" sz="1100" b="1" kern="1200" dirty="0"/>
                </a:p>
              </p:txBody>
            </p:sp>
          </p:grpSp>
          <p:grpSp>
            <p:nvGrpSpPr>
              <p:cNvPr id="32" name="31 Grupo"/>
              <p:cNvGrpSpPr/>
              <p:nvPr/>
            </p:nvGrpSpPr>
            <p:grpSpPr>
              <a:xfrm>
                <a:off x="1941632" y="4692887"/>
                <a:ext cx="917653" cy="1076753"/>
                <a:chOff x="1553890" y="145826"/>
                <a:chExt cx="1628630" cy="164287"/>
              </a:xfrm>
              <a:solidFill>
                <a:schemeClr val="accent5">
                  <a:lumMod val="75000"/>
                </a:schemeClr>
              </a:solidFill>
            </p:grpSpPr>
            <p:sp>
              <p:nvSpPr>
                <p:cNvPr id="33" name="32 Rectángulo redondeado"/>
                <p:cNvSpPr/>
                <p:nvPr/>
              </p:nvSpPr>
              <p:spPr>
                <a:xfrm>
                  <a:off x="1553890" y="145826"/>
                  <a:ext cx="1628630" cy="164287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34" name="33 Rectángulo"/>
                <p:cNvSpPr/>
                <p:nvPr/>
              </p:nvSpPr>
              <p:spPr>
                <a:xfrm>
                  <a:off x="1553890" y="160245"/>
                  <a:ext cx="1533578" cy="138594"/>
                </a:xfrm>
                <a:prstGeom prst="rect">
                  <a:avLst/>
                </a:prstGeom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45720" rIns="91440" bIns="45720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1400" b="1" kern="1200" dirty="0" smtClean="0"/>
                    <a:t>6 a 59 meses</a:t>
                  </a:r>
                  <a:endParaRPr lang="es-MX" sz="1400" b="1" kern="1200" dirty="0"/>
                </a:p>
              </p:txBody>
            </p:sp>
          </p:grpSp>
          <p:grpSp>
            <p:nvGrpSpPr>
              <p:cNvPr id="35" name="34 Grupo"/>
              <p:cNvGrpSpPr/>
              <p:nvPr/>
            </p:nvGrpSpPr>
            <p:grpSpPr>
              <a:xfrm>
                <a:off x="4029865" y="4512456"/>
                <a:ext cx="1224136" cy="1437615"/>
                <a:chOff x="2413193" y="280717"/>
                <a:chExt cx="1810421" cy="183070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" name="35 Rectángulo redondeado"/>
                <p:cNvSpPr/>
                <p:nvPr/>
              </p:nvSpPr>
              <p:spPr>
                <a:xfrm>
                  <a:off x="2413193" y="280717"/>
                  <a:ext cx="1810421" cy="183070"/>
                </a:xfrm>
                <a:prstGeom prst="round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sp>
            <p:sp>
              <p:nvSpPr>
                <p:cNvPr id="37" name="36 Rectángulo"/>
                <p:cNvSpPr/>
                <p:nvPr/>
              </p:nvSpPr>
              <p:spPr>
                <a:xfrm>
                  <a:off x="2519687" y="291037"/>
                  <a:ext cx="1490935" cy="165054"/>
                </a:xfrm>
                <a:prstGeom prst="rect">
                  <a:avLst/>
                </a:prstGeom>
                <a:grpFill/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45720" rIns="91440" bIns="45720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2000" b="1" kern="1200" dirty="0" smtClean="0"/>
                    <a:t>18 a 22 años</a:t>
                  </a:r>
                  <a:endParaRPr lang="es-MX" sz="2000" b="1" kern="1200" dirty="0"/>
                </a:p>
              </p:txBody>
            </p:sp>
          </p:grpSp>
          <p:grpSp>
            <p:nvGrpSpPr>
              <p:cNvPr id="38" name="37 Grupo"/>
              <p:cNvGrpSpPr/>
              <p:nvPr/>
            </p:nvGrpSpPr>
            <p:grpSpPr>
              <a:xfrm>
                <a:off x="5326008" y="4365105"/>
                <a:ext cx="1462249" cy="1732317"/>
                <a:chOff x="2403855" y="280506"/>
                <a:chExt cx="1948536" cy="201396"/>
              </a:xfrm>
              <a:solidFill>
                <a:schemeClr val="accent3">
                  <a:lumMod val="50000"/>
                </a:schemeClr>
              </a:solidFill>
            </p:grpSpPr>
            <p:sp>
              <p:nvSpPr>
                <p:cNvPr id="39" name="38 Rectángulo redondeado"/>
                <p:cNvSpPr/>
                <p:nvPr/>
              </p:nvSpPr>
              <p:spPr>
                <a:xfrm>
                  <a:off x="2403855" y="280506"/>
                  <a:ext cx="1948536" cy="201396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</p:sp>
            <p:sp>
              <p:nvSpPr>
                <p:cNvPr id="40" name="39 Rectángulo"/>
                <p:cNvSpPr/>
                <p:nvPr/>
              </p:nvSpPr>
              <p:spPr>
                <a:xfrm>
                  <a:off x="2499810" y="293595"/>
                  <a:ext cx="1757796" cy="177614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0" vert="horz" wrap="square" lIns="91440" tIns="45720" rIns="91440" bIns="45720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MX" sz="2800" b="1" dirty="0" smtClean="0"/>
                    <a:t>22-64 años</a:t>
                  </a:r>
                  <a:endParaRPr lang="es-MX" sz="2800" b="1" kern="1200" dirty="0"/>
                </a:p>
              </p:txBody>
            </p:sp>
          </p:grpSp>
        </p:grpSp>
        <p:sp>
          <p:nvSpPr>
            <p:cNvPr id="5" name="4 Rectángulo redondeado"/>
            <p:cNvSpPr/>
            <p:nvPr/>
          </p:nvSpPr>
          <p:spPr>
            <a:xfrm>
              <a:off x="6948264" y="3810588"/>
              <a:ext cx="1512168" cy="92269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65 y más</a:t>
              </a:r>
            </a:p>
          </p:txBody>
        </p:sp>
      </p:grpSp>
      <p:sp>
        <p:nvSpPr>
          <p:cNvPr id="20" name="19 Rectángulo"/>
          <p:cNvSpPr/>
          <p:nvPr/>
        </p:nvSpPr>
        <p:spPr>
          <a:xfrm>
            <a:off x="168210" y="4513314"/>
            <a:ext cx="2171542" cy="215604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tx1"/>
                </a:solidFill>
              </a:rPr>
              <a:t>Fortalecimiento de las capacidades del infante a través de acciones de nutrición y salud (estimulación temprana), además de una</a:t>
            </a:r>
            <a:r>
              <a:rPr lang="es-MX" sz="1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pensión por orfandad </a:t>
            </a:r>
            <a:r>
              <a:rPr lang="es-MX" sz="1400" b="1" dirty="0">
                <a:solidFill>
                  <a:schemeClr val="tx1"/>
                </a:solidFill>
              </a:rPr>
              <a:t>gracias al programa Seguro  de Vida para Jefa de Familia (PSVJF)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411761" y="4513314"/>
            <a:ext cx="2306332" cy="215604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tx1"/>
                </a:solidFill>
              </a:rPr>
              <a:t>Construcción de capital humano a través de alimentación, salud y mayor nivel educativo (profesional  técnico, medio superior, superior, educación no escolarizada y formación para el trabajo). </a:t>
            </a:r>
            <a:r>
              <a:rPr lang="es-MX" sz="14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pensión por orfandad </a:t>
            </a:r>
            <a:r>
              <a:rPr lang="es-MX" sz="1400" b="1" dirty="0">
                <a:solidFill>
                  <a:schemeClr val="tx1"/>
                </a:solidFill>
              </a:rPr>
              <a:t>del </a:t>
            </a:r>
            <a:r>
              <a:rPr lang="es-MX" sz="1400" b="1" dirty="0" smtClean="0">
                <a:solidFill>
                  <a:schemeClr val="tx1"/>
                </a:solidFill>
              </a:rPr>
              <a:t>PSVJF.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4788024" y="4513314"/>
            <a:ext cx="2844000" cy="215604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dirty="0" smtClean="0">
                <a:solidFill>
                  <a:schemeClr val="tx1"/>
                </a:solidFill>
              </a:rPr>
              <a:t>Productividad </a:t>
            </a:r>
            <a:r>
              <a:rPr lang="es-MX" sz="1200" b="1" dirty="0">
                <a:solidFill>
                  <a:schemeClr val="tx1"/>
                </a:solidFill>
              </a:rPr>
              <a:t>y empleo. Superación de la pobreza a través de: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b="1" dirty="0">
                <a:solidFill>
                  <a:schemeClr val="tx1"/>
                </a:solidFill>
              </a:rPr>
              <a:t>Empleo </a:t>
            </a:r>
            <a:r>
              <a:rPr lang="es-MX" sz="1200" b="1" dirty="0" smtClean="0">
                <a:solidFill>
                  <a:schemeClr val="tx1"/>
                </a:solidFill>
              </a:rPr>
              <a:t>formal e </a:t>
            </a:r>
            <a:r>
              <a:rPr lang="es-MX" sz="1200" b="1" dirty="0">
                <a:solidFill>
                  <a:schemeClr val="tx1"/>
                </a:solidFill>
              </a:rPr>
              <a:t>i</a:t>
            </a:r>
            <a:r>
              <a:rPr lang="es-MX" sz="1200" b="1" dirty="0" smtClean="0">
                <a:solidFill>
                  <a:schemeClr val="tx1"/>
                </a:solidFill>
              </a:rPr>
              <a:t>nserción </a:t>
            </a:r>
            <a:r>
              <a:rPr lang="es-MX" sz="1200" b="1" dirty="0">
                <a:solidFill>
                  <a:schemeClr val="tx1"/>
                </a:solidFill>
              </a:rPr>
              <a:t>productiva por medio de la </a:t>
            </a:r>
            <a:r>
              <a:rPr lang="es-MX" sz="1200" b="1" dirty="0" smtClean="0">
                <a:solidFill>
                  <a:schemeClr val="tx1"/>
                </a:solidFill>
              </a:rPr>
              <a:t>vinculación con programas productivos.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b="1" dirty="0" smtClean="0">
                <a:solidFill>
                  <a:schemeClr val="tx1"/>
                </a:solidFill>
              </a:rPr>
              <a:t>Inclusión financiera (ahorro, crédito, seguro, educación financiera).</a:t>
            </a:r>
            <a:endParaRPr lang="es-MX" sz="1200" b="1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200" b="1" dirty="0" smtClean="0">
                <a:solidFill>
                  <a:schemeClr val="tx1"/>
                </a:solidFill>
              </a:rPr>
              <a:t>Complementariedad de acciones (vivienda </a:t>
            </a:r>
            <a:r>
              <a:rPr lang="es-MX" sz="1200" b="1" dirty="0">
                <a:solidFill>
                  <a:schemeClr val="tx1"/>
                </a:solidFill>
              </a:rPr>
              <a:t>d</a:t>
            </a:r>
            <a:r>
              <a:rPr lang="es-MX" sz="1200" b="1" dirty="0" smtClean="0">
                <a:solidFill>
                  <a:schemeClr val="tx1"/>
                </a:solidFill>
              </a:rPr>
              <a:t>igna y seguridad social).</a:t>
            </a:r>
          </a:p>
        </p:txBody>
      </p:sp>
      <p:sp>
        <p:nvSpPr>
          <p:cNvPr id="53" name="52 Flecha derecha"/>
          <p:cNvSpPr/>
          <p:nvPr/>
        </p:nvSpPr>
        <p:spPr>
          <a:xfrm>
            <a:off x="190814" y="2247793"/>
            <a:ext cx="8664851" cy="5331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ÉNFASIS EN JÓVENES Y MUJERES COMO EJE DEL REDISEÑO</a:t>
            </a:r>
            <a:endParaRPr lang="es-MX" b="1" dirty="0"/>
          </a:p>
        </p:txBody>
      </p:sp>
      <p:sp>
        <p:nvSpPr>
          <p:cNvPr id="42" name="41 Rectángulo"/>
          <p:cNvSpPr/>
          <p:nvPr/>
        </p:nvSpPr>
        <p:spPr>
          <a:xfrm>
            <a:off x="7740352" y="4509120"/>
            <a:ext cx="1296144" cy="2156046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 smtClean="0">
                <a:solidFill>
                  <a:schemeClr val="tx1"/>
                </a:solidFill>
              </a:rPr>
              <a:t>Pensión universal, acceso a la seguridad social.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79512" y="47667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Ahora… </a:t>
            </a:r>
            <a:endParaRPr lang="es-MX" sz="2800" b="1" dirty="0"/>
          </a:p>
        </p:txBody>
      </p:sp>
      <p:pic>
        <p:nvPicPr>
          <p:cNvPr id="43" name="6B6FEE21-5DDC-4609-9453-C8ACB0DC0D4C" descr="4DAD8DDC-153B-420A-99D4-695DE26B0B8C@sedes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81752" cy="12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6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B6FEE21-5DDC-4609-9453-C8ACB0DC0D4C" descr="4DAD8DDC-153B-420A-99D4-695DE26B0B8C@sedes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3580"/>
            <a:ext cx="666073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6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399802"/>
            <a:ext cx="8229600" cy="5089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Becas de educación superior</a:t>
            </a:r>
            <a:endParaRPr lang="es-C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Triángulo isósceles">
            <a:hlinkClick r:id="rId3" action="ppaction://hlinksldjump"/>
          </p:cNvPr>
          <p:cNvSpPr/>
          <p:nvPr/>
        </p:nvSpPr>
        <p:spPr>
          <a:xfrm>
            <a:off x="7668344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Triángulo isósceles"/>
          <p:cNvSpPr/>
          <p:nvPr/>
        </p:nvSpPr>
        <p:spPr>
          <a:xfrm rot="5400000">
            <a:off x="143544" y="1593434"/>
            <a:ext cx="792000" cy="360000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868652" y="1301859"/>
            <a:ext cx="813184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La Coordinación Nacional de Becas de Educación Superior (CNBES) recordará a los Comités Técnicos que el provenir de </a:t>
            </a:r>
            <a:r>
              <a:rPr lang="es-MX" sz="1600" b="1" dirty="0" smtClean="0"/>
              <a:t>hogares que se encuentren en Oportunidades será  el segundo criterio de priorización</a:t>
            </a:r>
            <a:r>
              <a:rPr lang="es-MX" sz="1600" dirty="0" smtClean="0"/>
              <a:t> para la asignación de becas de manutención. El primer criterio es que el hogar perciba ingresos por menos de 4 salarios mínimos.</a:t>
            </a:r>
            <a:endParaRPr lang="es-MX" sz="1600" dirty="0"/>
          </a:p>
        </p:txBody>
      </p:sp>
      <p:sp>
        <p:nvSpPr>
          <p:cNvPr id="10" name="9 Triángulo isósceles"/>
          <p:cNvSpPr/>
          <p:nvPr/>
        </p:nvSpPr>
        <p:spPr>
          <a:xfrm rot="5400000">
            <a:off x="148608" y="2748495"/>
            <a:ext cx="792000" cy="360000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868652" y="2492896"/>
            <a:ext cx="8131840" cy="82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tx1"/>
                </a:solidFill>
              </a:rPr>
              <a:t>La CNBES se comprometió a que </a:t>
            </a:r>
            <a:r>
              <a:rPr lang="es-MX" sz="1600" b="1" dirty="0">
                <a:solidFill>
                  <a:schemeClr val="tx1"/>
                </a:solidFill>
              </a:rPr>
              <a:t>ningún estudiante beneficiario de Oportunidades se quedará sin beca de manutención al ingresar a una Institución Pública de Educación Superior (IPES)</a:t>
            </a:r>
            <a:r>
              <a:rPr lang="es-MX" sz="1600" dirty="0">
                <a:solidFill>
                  <a:schemeClr val="tx1"/>
                </a:solidFill>
              </a:rPr>
              <a:t>, </a:t>
            </a:r>
            <a:r>
              <a:rPr lang="es-MX" sz="1600" dirty="0" smtClean="0">
                <a:solidFill>
                  <a:schemeClr val="tx1"/>
                </a:solidFill>
              </a:rPr>
              <a:t>una vez que haya </a:t>
            </a:r>
            <a:r>
              <a:rPr lang="es-MX" sz="1600" dirty="0">
                <a:solidFill>
                  <a:schemeClr val="tx1"/>
                </a:solidFill>
              </a:rPr>
              <a:t>sido aceptado y realice su solicitud de beca.</a:t>
            </a:r>
          </a:p>
        </p:txBody>
      </p:sp>
      <p:sp>
        <p:nvSpPr>
          <p:cNvPr id="13" name="12 Triángulo isósceles"/>
          <p:cNvSpPr/>
          <p:nvPr/>
        </p:nvSpPr>
        <p:spPr>
          <a:xfrm rot="5400000">
            <a:off x="143544" y="3717698"/>
            <a:ext cx="792000" cy="360000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868652" y="3633315"/>
            <a:ext cx="81318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/>
                </a:solidFill>
              </a:rPr>
              <a:t>El </a:t>
            </a:r>
            <a:r>
              <a:rPr lang="es-MX" sz="1600" b="1" dirty="0" smtClean="0">
                <a:solidFill>
                  <a:schemeClr val="tx1"/>
                </a:solidFill>
              </a:rPr>
              <a:t>delegado estatal de Oportunidades se integrará a las sesiones del Comité Técnico correspondiente del CNBES</a:t>
            </a:r>
            <a:r>
              <a:rPr lang="es-MX" sz="1600" dirty="0" smtClean="0">
                <a:solidFill>
                  <a:schemeClr val="tx1"/>
                </a:solidFill>
              </a:rPr>
              <a:t>, con voz y sin voto.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5" name="14 Triángulo isósceles"/>
          <p:cNvSpPr/>
          <p:nvPr/>
        </p:nvSpPr>
        <p:spPr>
          <a:xfrm rot="5400000">
            <a:off x="143544" y="4581192"/>
            <a:ext cx="792000" cy="360000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868652" y="4599617"/>
            <a:ext cx="81318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/>
                </a:solidFill>
              </a:rPr>
              <a:t>La CNBES y la Coordinación del Programa Oportunidades estudiarán la posibilidad de habilitar </a:t>
            </a:r>
            <a:r>
              <a:rPr lang="es-MX" sz="1600" i="1" dirty="0" smtClean="0">
                <a:solidFill>
                  <a:schemeClr val="tx1"/>
                </a:solidFill>
              </a:rPr>
              <a:t>web </a:t>
            </a:r>
            <a:r>
              <a:rPr lang="es-MX" sz="1600" i="1" dirty="0" err="1" smtClean="0">
                <a:solidFill>
                  <a:schemeClr val="tx1"/>
                </a:solidFill>
              </a:rPr>
              <a:t>service</a:t>
            </a:r>
            <a:r>
              <a:rPr lang="es-MX" sz="1600" i="1" dirty="0" smtClean="0">
                <a:solidFill>
                  <a:schemeClr val="tx1"/>
                </a:solidFill>
              </a:rPr>
              <a:t> </a:t>
            </a:r>
            <a:r>
              <a:rPr lang="es-MX" sz="1600" dirty="0" smtClean="0">
                <a:solidFill>
                  <a:schemeClr val="tx1"/>
                </a:solidFill>
              </a:rPr>
              <a:t>para que </a:t>
            </a:r>
            <a:r>
              <a:rPr lang="es-MX" sz="1600" b="1" dirty="0" smtClean="0">
                <a:solidFill>
                  <a:schemeClr val="tx1"/>
                </a:solidFill>
              </a:rPr>
              <a:t>ambas coordinaciones tengan acceso al padrón de beneficiarios</a:t>
            </a:r>
            <a:r>
              <a:rPr lang="es-MX" sz="1600" dirty="0" smtClean="0">
                <a:solidFill>
                  <a:schemeClr val="tx1"/>
                </a:solidFill>
              </a:rPr>
              <a:t>.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17" name="16 Triángulo isósceles"/>
          <p:cNvSpPr/>
          <p:nvPr/>
        </p:nvSpPr>
        <p:spPr>
          <a:xfrm rot="5400000">
            <a:off x="143544" y="5517296"/>
            <a:ext cx="792000" cy="360000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868652" y="5508521"/>
            <a:ext cx="813184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schemeClr val="tx1"/>
                </a:solidFill>
              </a:rPr>
              <a:t>Se informará oportunamente a Oportunidades sobre las </a:t>
            </a:r>
            <a:r>
              <a:rPr lang="es-MX" sz="1600" b="1" dirty="0" smtClean="0">
                <a:solidFill>
                  <a:schemeClr val="tx1"/>
                </a:solidFill>
              </a:rPr>
              <a:t>fechas de publicación de las Convocatorias Estatales</a:t>
            </a:r>
            <a:r>
              <a:rPr lang="es-MX" sz="1600" dirty="0" smtClean="0">
                <a:solidFill>
                  <a:schemeClr val="tx1"/>
                </a:solidFill>
              </a:rPr>
              <a:t> e instituciones de la Beca de Manutención.</a:t>
            </a:r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smtClean="0"/>
              <a:t>Implementación del Programa Piloto Territorios Productivos</a:t>
            </a:r>
            <a:endParaRPr lang="es-CL" sz="3200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457200" y="1236779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s-MX" sz="1700" b="0" dirty="0"/>
          </a:p>
          <a:p>
            <a:pPr>
              <a:spcBef>
                <a:spcPts val="0"/>
              </a:spcBef>
            </a:pPr>
            <a:endParaRPr lang="es-MX" sz="1700" b="0" dirty="0" smtClean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s-CL" sz="1700" b="0" dirty="0"/>
          </a:p>
          <a:p>
            <a:pPr>
              <a:spcBef>
                <a:spcPts val="0"/>
              </a:spcBef>
              <a:buFont typeface="+mj-lt"/>
              <a:buAutoNum type="arabicPeriod"/>
            </a:pPr>
            <a:endParaRPr lang="es-MX" sz="1700" b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s-CL" sz="1700" b="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72008" y="1484784"/>
            <a:ext cx="3923928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s-MX" sz="1800" b="1" dirty="0"/>
              <a:t>Etapa I (Piloto): Territorios de aprendizaje – generación, prueba y validación de soluciones</a:t>
            </a:r>
            <a:r>
              <a:rPr lang="es-MX" sz="1800" b="1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MX" sz="1800" b="1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s-MX" sz="1800" b="1" dirty="0" smtClean="0"/>
              <a:t>Alrededor de </a:t>
            </a:r>
            <a:r>
              <a:rPr lang="es-MX" sz="1800" b="1" dirty="0"/>
              <a:t>10 mil hogares en aproximadamente </a:t>
            </a:r>
            <a:r>
              <a:rPr lang="es-MX" sz="1800" b="1" dirty="0" smtClean="0"/>
              <a:t>190 localidades </a:t>
            </a:r>
            <a:r>
              <a:rPr lang="es-MX" sz="1800" b="1" dirty="0"/>
              <a:t>en 20 municipios en </a:t>
            </a:r>
            <a:r>
              <a:rPr lang="es-MX" sz="1800" b="1" dirty="0" smtClean="0"/>
              <a:t>cinco estados: EDOMEX, Hidalgo, Guerrero, San Luis Potosí y Chihuahua.</a:t>
            </a:r>
          </a:p>
          <a:p>
            <a:pPr marL="0" indent="0">
              <a:spcBef>
                <a:spcPts val="0"/>
              </a:spcBef>
              <a:buNone/>
            </a:pPr>
            <a:endParaRPr lang="es-MX" sz="1800" b="1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s-MX" sz="1800" b="1" dirty="0" smtClean="0"/>
              <a:t>Monto del apoyo: 15,000 pesos por persona.</a:t>
            </a:r>
          </a:p>
          <a:p>
            <a:pPr marL="0" indent="0">
              <a:spcBef>
                <a:spcPts val="0"/>
              </a:spcBef>
              <a:buNone/>
            </a:pPr>
            <a:endParaRPr lang="es-MX" sz="1800" b="1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s-MX" sz="1800" b="1" dirty="0" smtClean="0"/>
              <a:t>Costo del Programa Piloto durante el primer año: 150 millones de pesos.</a:t>
            </a:r>
          </a:p>
          <a:p>
            <a:pPr>
              <a:spcBef>
                <a:spcPts val="0"/>
              </a:spcBef>
            </a:pPr>
            <a:endParaRPr lang="es-MX" sz="1800" b="1" dirty="0" smtClean="0"/>
          </a:p>
          <a:p>
            <a:pPr>
              <a:spcBef>
                <a:spcPts val="0"/>
              </a:spcBef>
            </a:pPr>
            <a:endParaRPr lang="es-CL" sz="18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26849"/>
              </p:ext>
            </p:extLst>
          </p:nvPr>
        </p:nvGraphicFramePr>
        <p:xfrm>
          <a:off x="4139952" y="1484784"/>
          <a:ext cx="4536505" cy="44831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28065"/>
                <a:gridCol w="583852"/>
                <a:gridCol w="808196"/>
                <a:gridCol w="808196"/>
                <a:gridCol w="808196"/>
              </a:tblGrid>
              <a:tr h="137953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 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Etapa I (Piloto); Territorios de aprendizaje</a:t>
                      </a:r>
                      <a:endParaRPr lang="es-MX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MX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2753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2015</a:t>
                      </a:r>
                      <a:endParaRPr lang="es-MX" sz="1200" b="1" i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2016</a:t>
                      </a:r>
                      <a:endParaRPr lang="es-MX" sz="1200" b="1" i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2017</a:t>
                      </a:r>
                      <a:endParaRPr lang="es-MX" sz="1200" b="1" i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2018</a:t>
                      </a:r>
                      <a:endParaRPr lang="es-MX" sz="1200" b="1" i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Beneficiarios </a:t>
                      </a:r>
                      <a:r>
                        <a:rPr lang="es-CL" sz="1200" dirty="0" smtClean="0">
                          <a:effectLst/>
                        </a:rPr>
                        <a:t>padrón activo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                                  10,000 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              10,000 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              10,000 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              10,000 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Apoyo a beneficiarios (</a:t>
                      </a:r>
                      <a:r>
                        <a:rPr lang="es-CL" sz="1200" dirty="0" err="1">
                          <a:effectLst/>
                        </a:rPr>
                        <a:t>mdp</a:t>
                      </a:r>
                      <a:r>
                        <a:rPr lang="es-CL" sz="1200" dirty="0">
                          <a:effectLst/>
                        </a:rPr>
                        <a:t>)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</a:rPr>
                        <a:t>139.5             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</a:rPr>
                        <a:t> 139.5 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139.5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139.5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</a:rPr>
                        <a:t>Gastos de operación (mdp) </a:t>
                      </a:r>
                      <a:r>
                        <a:rPr lang="es-CL" sz="1200" baseline="30000">
                          <a:effectLst/>
                        </a:rPr>
                        <a:t>1/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</a:rPr>
                        <a:t>                         10.5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</a:rPr>
                        <a:t>                         10.5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                        10.5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                         10.5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Total (</a:t>
                      </a:r>
                      <a:r>
                        <a:rPr lang="es-CL" sz="1200" dirty="0" err="1">
                          <a:effectLst/>
                        </a:rPr>
                        <a:t>mdp</a:t>
                      </a:r>
                      <a:r>
                        <a:rPr lang="es-CL" sz="1200" dirty="0">
                          <a:effectLst/>
                        </a:rPr>
                        <a:t>)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150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150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150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150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>
                        <a:effectLst/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</a:rPr>
                        <a:t> 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1200" b="1" dirty="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 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4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% de gastos de operación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</a:rPr>
                        <a:t>7,0%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</a:rPr>
                        <a:t>7,0%</a:t>
                      </a:r>
                      <a:endParaRPr lang="es-MX" sz="1200" b="1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7,0%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7,0%</a:t>
                      </a:r>
                      <a:endParaRPr lang="es-MX" sz="12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5 Triángulo isósceles">
            <a:hlinkClick r:id="rId3" action="ppaction://hlinksldjump"/>
          </p:cNvPr>
          <p:cNvSpPr/>
          <p:nvPr/>
        </p:nvSpPr>
        <p:spPr>
          <a:xfrm>
            <a:off x="7668344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40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>
            <a:hlinkClick r:id="rId2" action="ppaction://hlinksldjump"/>
          </p:cNvPr>
          <p:cNvSpPr/>
          <p:nvPr/>
        </p:nvSpPr>
        <p:spPr>
          <a:xfrm>
            <a:off x="7668344" y="6436096"/>
            <a:ext cx="288032" cy="260648"/>
          </a:xfrm>
          <a:prstGeom prst="triangl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derecha">
            <a:hlinkClick r:id="rId3" action="ppaction://hlinksldjump"/>
          </p:cNvPr>
          <p:cNvSpPr/>
          <p:nvPr/>
        </p:nvSpPr>
        <p:spPr>
          <a:xfrm>
            <a:off x="8028384" y="6453336"/>
            <a:ext cx="252028" cy="243408"/>
          </a:xfrm>
          <a:prstGeom prst="rightArrow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324544" y="-27384"/>
            <a:ext cx="10009112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800" b="1" dirty="0" smtClean="0"/>
              <a:t>Vinculación de Oportunidades a Programas con Salidas Productivas</a:t>
            </a:r>
            <a:endParaRPr lang="es-MX" sz="1800" b="1" dirty="0"/>
          </a:p>
        </p:txBody>
      </p:sp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705446"/>
              </p:ext>
            </p:extLst>
          </p:nvPr>
        </p:nvGraphicFramePr>
        <p:xfrm>
          <a:off x="395536" y="427568"/>
          <a:ext cx="8424935" cy="5953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52575"/>
                <a:gridCol w="3718592"/>
                <a:gridCol w="1626884"/>
                <a:gridCol w="1626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Incidencia</a:t>
                      </a:r>
                      <a:endParaRPr lang="es-MX" sz="14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Programas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Dependencia</a:t>
                      </a:r>
                      <a:endParaRPr lang="es-MX" sz="1400" dirty="0" smtClean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 Narrow" pitchFamily="34" charset="0"/>
                        </a:rPr>
                        <a:t>Prioridad de cobertura a familias Oportunidades</a:t>
                      </a:r>
                    </a:p>
                  </a:txBody>
                  <a:tcPr/>
                </a:tc>
              </a:tr>
              <a:tr h="370840">
                <a:tc rowSpan="1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Productividad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Programa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Opciones Productivas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SEDESOL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80%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 Programa del Fondo Nacional para el Fomento de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las Artesanías (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FONART)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+mn-lt"/>
                        </a:rPr>
                        <a:t>SEDESOL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Programa de Apoyo para la Productividad de la Mujer Emprendedora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(P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ROMETE) 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SEDATU-SAGARPA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 Fondo para el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Apoyo a Proyectos Productivos en Núcleos Agrarios (</a:t>
                      </a:r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FAPPA) 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SEDATU-SAGARPA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 Programa de Apoyo a Jóvenes para la Productividad de Futuras Empresas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Rurales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SEDATU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 Programa de Fomento a la Agricultura / </a:t>
                      </a:r>
                      <a:r>
                        <a:rPr lang="es-MX" sz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Proagro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productivo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SAGARPA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 Componente Acceso al Financiamiento Productivo y Competitivo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SAGARPA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 Programa de Productividad y Competitividad Agroalimentaria 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SAGARPA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 Programa Integral de Desarrollo Rural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SAGARPA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 Programa para el Mejoramiento de la Producción y Productividad indígena</a:t>
                      </a:r>
                      <a:endParaRPr lang="es-MX" sz="12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just"/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CDI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60%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11. Programa para la Constitución</a:t>
                      </a:r>
                      <a:r>
                        <a:rPr lang="es-MX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y Operación de Unidades de Promoción de Crédito, de Garantías líquidas y Reducción de Costos de Acceso al Crédito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FINRURAL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Al menos 30%</a:t>
                      </a:r>
                      <a:endParaRPr lang="es-MX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5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ZiQU0NOE.jLs.bblCyH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7658</TotalTime>
  <Words>2724</Words>
  <Application>Microsoft Office PowerPoint</Application>
  <PresentationFormat>Presentación en pantalla (4:3)</PresentationFormat>
  <Paragraphs>339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Cambria</vt:lpstr>
      <vt:lpstr>Garamond</vt:lpstr>
      <vt:lpstr>Soberana Sans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Becas de educación superior</vt:lpstr>
      <vt:lpstr>Implementación del Programa Piloto Territorios Productivos</vt:lpstr>
      <vt:lpstr>Presentación de PowerPoint</vt:lpstr>
      <vt:lpstr>Presentación de PowerPoint</vt:lpstr>
      <vt:lpstr>13 Intervenciones Médicas</vt:lpstr>
      <vt:lpstr>27 Intervenciones Médicas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Inclusión al empleo y a la formalidad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Flores</dc:creator>
  <cp:lastModifiedBy>Sala Benito Juarez</cp:lastModifiedBy>
  <cp:revision>202</cp:revision>
  <cp:lastPrinted>2014-10-30T05:07:34Z</cp:lastPrinted>
  <dcterms:created xsi:type="dcterms:W3CDTF">2014-05-08T16:07:01Z</dcterms:created>
  <dcterms:modified xsi:type="dcterms:W3CDTF">2014-10-31T15:29:14Z</dcterms:modified>
</cp:coreProperties>
</file>