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3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16" r:id="rId2"/>
    <p:sldId id="417" r:id="rId3"/>
    <p:sldId id="439" r:id="rId4"/>
    <p:sldId id="440" r:id="rId5"/>
    <p:sldId id="441" r:id="rId6"/>
    <p:sldId id="442" r:id="rId7"/>
    <p:sldId id="443" r:id="rId8"/>
    <p:sldId id="422" r:id="rId9"/>
    <p:sldId id="438" r:id="rId10"/>
    <p:sldId id="444" r:id="rId11"/>
    <p:sldId id="445" r:id="rId12"/>
    <p:sldId id="424" r:id="rId13"/>
    <p:sldId id="437" r:id="rId14"/>
    <p:sldId id="425" r:id="rId15"/>
    <p:sldId id="335" r:id="rId16"/>
    <p:sldId id="394" r:id="rId17"/>
    <p:sldId id="333" r:id="rId18"/>
    <p:sldId id="405" r:id="rId19"/>
  </p:sldIdLst>
  <p:sldSz cx="9144000" cy="6858000" type="screen4x3"/>
  <p:notesSz cx="7010400" cy="9236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4713" autoAdjust="0"/>
  </p:normalViewPr>
  <p:slideViewPr>
    <p:cSldViewPr>
      <p:cViewPr>
        <p:scale>
          <a:sx n="100" d="100"/>
          <a:sy n="100" d="100"/>
        </p:scale>
        <p:origin x="-8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perez\AppData\Local\Microsoft\Windows\Temporary%20Internet%20Files\Content.IE5\6EM8CXSV\Pobreza%20NBI%2014-2013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barra\Downloads\Pobreza%20NBI%2014-2013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barra\Desktop\A&#241;o%202014\Enero\Orangel\INVERSION%20SOCIAL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F:\Cuadros%20Entorno%20Social%20y%20Econ&#243;mico,%20febrero%202014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barra\Documents\Gini%202013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OS%20INE\PRESENTACIONES%20INE\Libro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barra\Documents\Trabajo%20Marz%202014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OS%20INE\PARA%20NOTAS%20DE%20PRENSSA\FUERZA%20DE%20TRABAJO\Indicadores%20Globales%20FDT%20por%20Meses%20(12)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OS%20INE\PARA%20NOTAS%20DE%20PRENSSA\FUERZA%20DE%20TRABAJO\Indicadores%20Globales%20FDT%20por%20Meses%20(12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barra\Documents\Libro18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is%20documentos\Luis%20Ib\prof%20Eljuri\Copia%20de%20Serie_Pobreza_1s997-2s2013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c\Mis%20documentos\Luis%20Ib\prof%20Eljuri\Copia%20de%20Serie_Pobreza_1s997-2s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sz="2800" b="0" dirty="0" smtClean="0">
                <a:latin typeface="Arial Narrow" pitchFamily="34" charset="0"/>
              </a:rPr>
              <a:t>Tasa de desocupación, febrero 1999-febrero 2014</a:t>
            </a:r>
            <a:endParaRPr lang="es-VE" sz="2800" b="0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>
              <a:solidFill>
                <a:srgbClr val="00B0F0"/>
              </a:solidFill>
            </a:ln>
          </c:spPr>
          <c:marker>
            <c:symbol val="circle"/>
            <c:size val="6"/>
            <c:spPr>
              <a:solidFill>
                <a:srgbClr val="FF0000"/>
              </a:solidFill>
            </c:spPr>
          </c:marker>
          <c:dLbls>
            <c:dLbl>
              <c:idx val="0"/>
              <c:layout>
                <c:manualLayout>
                  <c:x val="-1.1377718530025649E-2"/>
                  <c:y val="7.9011792665590434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318200743717572E-2"/>
                  <c:y val="1.777765334975788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904489652211372E-2"/>
                  <c:y val="1.777765334975788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2938907548074906E-2"/>
                  <c:y val="1.3827063716478382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903135495792004E-2"/>
                  <c:y val="3.9505896332795182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0035772052282647E-2"/>
                  <c:y val="3.9505896332795182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1110740812660358E-3"/>
                  <c:y val="1.9752948166397591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Hoja1!$B$4:$B$19</c:f>
              <c:strCache>
                <c:ptCount val="16"/>
                <c:pt idx="0">
                  <c:v>Febrero 1999</c:v>
                </c:pt>
                <c:pt idx="1">
                  <c:v>Febrero 2000</c:v>
                </c:pt>
                <c:pt idx="2">
                  <c:v>Febrero 2001</c:v>
                </c:pt>
                <c:pt idx="3">
                  <c:v>Febrero 2002</c:v>
                </c:pt>
                <c:pt idx="4">
                  <c:v>Febrero 2003</c:v>
                </c:pt>
                <c:pt idx="5">
                  <c:v>Febrero 2004</c:v>
                </c:pt>
                <c:pt idx="6">
                  <c:v>Febrero 2005</c:v>
                </c:pt>
                <c:pt idx="7">
                  <c:v>Febrero 2006</c:v>
                </c:pt>
                <c:pt idx="8">
                  <c:v>Febrero 2007</c:v>
                </c:pt>
                <c:pt idx="9">
                  <c:v>Febrero 2008</c:v>
                </c:pt>
                <c:pt idx="10">
                  <c:v>Febrero 2009</c:v>
                </c:pt>
                <c:pt idx="11">
                  <c:v>Febrero 2010</c:v>
                </c:pt>
                <c:pt idx="12">
                  <c:v>Febrero 2011</c:v>
                </c:pt>
                <c:pt idx="13">
                  <c:v>Febrero 2012</c:v>
                </c:pt>
                <c:pt idx="14">
                  <c:v>Febrero 2013</c:v>
                </c:pt>
                <c:pt idx="15">
                  <c:v>Febrero 2014</c:v>
                </c:pt>
              </c:strCache>
            </c:strRef>
          </c:cat>
          <c:val>
            <c:numRef>
              <c:f>Hoja1!$C$4:$C$19</c:f>
              <c:numCache>
                <c:formatCode>0.0</c:formatCode>
                <c:ptCount val="16"/>
                <c:pt idx="0">
                  <c:v>15.2</c:v>
                </c:pt>
                <c:pt idx="1">
                  <c:v>16</c:v>
                </c:pt>
                <c:pt idx="2">
                  <c:v>14.249382853272632</c:v>
                </c:pt>
                <c:pt idx="3">
                  <c:v>15.035808249305822</c:v>
                </c:pt>
                <c:pt idx="4">
                  <c:v>20.696124001404367</c:v>
                </c:pt>
                <c:pt idx="5">
                  <c:v>17.110223119543249</c:v>
                </c:pt>
                <c:pt idx="6">
                  <c:v>14.03002153227961</c:v>
                </c:pt>
                <c:pt idx="7">
                  <c:v>10.655154331964491</c:v>
                </c:pt>
                <c:pt idx="8">
                  <c:v>10.868002976445156</c:v>
                </c:pt>
                <c:pt idx="9">
                  <c:v>7.6440708350476934</c:v>
                </c:pt>
                <c:pt idx="10">
                  <c:v>7.4070188603748051</c:v>
                </c:pt>
                <c:pt idx="11">
                  <c:v>8.6198158240624849</c:v>
                </c:pt>
                <c:pt idx="12">
                  <c:v>8.7831582835566309</c:v>
                </c:pt>
                <c:pt idx="13" formatCode="#,##0.0">
                  <c:v>9.201228335914772</c:v>
                </c:pt>
                <c:pt idx="14" formatCode="#,##0.0">
                  <c:v>7.5693263775628541</c:v>
                </c:pt>
                <c:pt idx="15">
                  <c:v>7.2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901952"/>
        <c:axId val="108101632"/>
      </c:lineChart>
      <c:catAx>
        <c:axId val="83901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 Narrow" pitchFamily="34" charset="0"/>
              </a:defRPr>
            </a:pPr>
            <a:endParaRPr lang="en-US"/>
          </a:p>
        </c:txPr>
        <c:crossAx val="108101632"/>
        <c:crosses val="autoZero"/>
        <c:auto val="1"/>
        <c:lblAlgn val="ctr"/>
        <c:lblOffset val="100"/>
        <c:noMultiLvlLbl val="0"/>
      </c:catAx>
      <c:valAx>
        <c:axId val="108101632"/>
        <c:scaling>
          <c:orientation val="minMax"/>
          <c:max val="22.5"/>
          <c:min val="4.5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sz="1800" b="0" dirty="0" smtClean="0">
                    <a:latin typeface="Arial Narrow" pitchFamily="34" charset="0"/>
                  </a:rPr>
                  <a:t>Porcentaje</a:t>
                </a:r>
                <a:endParaRPr lang="es-VE" sz="1800" b="0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40976604421549689"/>
            </c:manualLayout>
          </c:layout>
          <c:overlay val="0"/>
        </c:title>
        <c:numFmt formatCode="0.0" sourceLinked="1"/>
        <c:majorTickMark val="out"/>
        <c:minorTickMark val="none"/>
        <c:tickLblPos val="none"/>
        <c:crossAx val="839019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676992628554874E-2"/>
          <c:y val="0"/>
          <c:w val="0.96759218018098259"/>
          <c:h val="0.89231341495472649"/>
        </c:manualLayout>
      </c:layout>
      <c:lineChart>
        <c:grouping val="standard"/>
        <c:varyColors val="0"/>
        <c:ser>
          <c:idx val="0"/>
          <c:order val="0"/>
          <c:spPr>
            <a:ln w="31750">
              <a:solidFill>
                <a:srgbClr val="00B0F0"/>
              </a:solidFill>
            </a:ln>
          </c:spPr>
          <c:marker>
            <c:symbol val="circle"/>
            <c:size val="6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1.3183099059398021E-2"/>
                  <c:y val="-2.423301089436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577465412530673E-2"/>
                  <c:y val="-2.8271846043421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8591551375102189E-3"/>
                  <c:y val="-2.6252428468890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2284320908664449E-2"/>
                  <c:y val="-3.8368934575210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225353256306231E-2"/>
                  <c:y val="-2.6252428468890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972462561771282E-2"/>
                  <c:y val="-2.4233125307918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183099059398021E-2"/>
                  <c:y val="-2.423301089436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577465412530673E-2"/>
                  <c:y val="-2.8271846043421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7577465412530673E-2"/>
                  <c:y val="-2.8271846043421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183099059398021E-2"/>
                  <c:y val="-2.6252428468890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7.3239439218877834E-3"/>
                  <c:y val="-1.6155340596240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71831027502044E-2"/>
                  <c:y val="-1.817475817077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1718310275020544E-2"/>
                  <c:y val="-2.423301089436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9295775687552201E-3"/>
                  <c:y val="-2.423301089436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'Cuadro 5 - Pobreza por NBI'!$D$10:$S$10</c:f>
              <c:numCache>
                <c:formatCode>General</c:formatCode>
                <c:ptCount val="1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</c:numCache>
            </c:numRef>
          </c:cat>
          <c:val>
            <c:numRef>
              <c:f>'Cuadro 5 - Pobreza por NBI'!$D$18:$S$18</c:f>
              <c:numCache>
                <c:formatCode>_(* #,##0.0_);_(* \(#,##0.0\);_(* "-"??_);_(@_)</c:formatCode>
                <c:ptCount val="16"/>
                <c:pt idx="0">
                  <c:v>28.909287181407102</c:v>
                </c:pt>
                <c:pt idx="1">
                  <c:v>29.258467177453202</c:v>
                </c:pt>
                <c:pt idx="2">
                  <c:v>30.07920526083403</c:v>
                </c:pt>
                <c:pt idx="3">
                  <c:v>27.834979655354235</c:v>
                </c:pt>
                <c:pt idx="4">
                  <c:v>31.205481654790432</c:v>
                </c:pt>
                <c:pt idx="5">
                  <c:v>30.495309689568469</c:v>
                </c:pt>
                <c:pt idx="6">
                  <c:v>29.637897929781005</c:v>
                </c:pt>
                <c:pt idx="7">
                  <c:v>26.717310413303785</c:v>
                </c:pt>
                <c:pt idx="8">
                  <c:v>23.373758111844335</c:v>
                </c:pt>
                <c:pt idx="9">
                  <c:v>23.266640355382489</c:v>
                </c:pt>
                <c:pt idx="10">
                  <c:v>23.427926667069126</c:v>
                </c:pt>
                <c:pt idx="11">
                  <c:v>23.554775965499221</c:v>
                </c:pt>
                <c:pt idx="12">
                  <c:v>23.455152313753189</c:v>
                </c:pt>
                <c:pt idx="13">
                  <c:v>21.24666415790275</c:v>
                </c:pt>
                <c:pt idx="14">
                  <c:v>21.567648999930729</c:v>
                </c:pt>
                <c:pt idx="15">
                  <c:v>19.5913883585097</c:v>
                </c:pt>
              </c:numCache>
            </c:numRef>
          </c:val>
          <c:smooth val="1"/>
        </c:ser>
        <c:ser>
          <c:idx val="1"/>
          <c:order val="1"/>
          <c:spPr>
            <a:ln w="31750"/>
          </c:spPr>
          <c:marker>
            <c:symbol val="circle"/>
            <c:size val="6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1.7577465412530673E-2"/>
                  <c:y val="-3.2310681192480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8591551375102189E-3"/>
                  <c:y val="-2.6252428468890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971831765664262E-2"/>
                  <c:y val="-2.423301089436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495643615693189E-2"/>
                  <c:y val="-3.6252970056103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295775687552022E-2"/>
                  <c:y val="-2.423301089436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050305944981192E-2"/>
                  <c:y val="-2.6059352638150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253521490642861E-2"/>
                  <c:y val="-2.2213593319830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4647887843775563E-2"/>
                  <c:y val="-2.8271846043421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7.3239439218877834E-3"/>
                  <c:y val="-2.2213593319830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8591551375102189E-3"/>
                  <c:y val="-2.2213593319830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0253521490642901E-2"/>
                  <c:y val="-2.423301089436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253521490642901E-2"/>
                  <c:y val="-2.6252428468890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8.7887327062653297E-3"/>
                  <c:y val="-2.423301089436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4647887843775563E-2"/>
                  <c:y val="-3.0291263617951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8.7887327062654546E-3"/>
                  <c:y val="-2.019417574530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4.3943663531327724E-3"/>
                  <c:y val="-1.6155340596240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'Cuadro 5 - Pobreza por NBI'!$D$10:$S$10</c:f>
              <c:numCache>
                <c:formatCode>General</c:formatCode>
                <c:ptCount val="1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</c:numCache>
            </c:numRef>
          </c:cat>
          <c:val>
            <c:numRef>
              <c:f>'Cuadro 5 - Pobreza por NBI'!$D$22:$S$22</c:f>
              <c:numCache>
                <c:formatCode>_(* #,##0.0_);_(* \(#,##0.0\);_(* "-"??_);_(@_)</c:formatCode>
                <c:ptCount val="16"/>
                <c:pt idx="0">
                  <c:v>10.79384476237664</c:v>
                </c:pt>
                <c:pt idx="1">
                  <c:v>9.9285147101891944</c:v>
                </c:pt>
                <c:pt idx="2">
                  <c:v>10.476189328824526</c:v>
                </c:pt>
                <c:pt idx="3">
                  <c:v>9.3291366545151266</c:v>
                </c:pt>
                <c:pt idx="4">
                  <c:v>13.024284265784352</c:v>
                </c:pt>
                <c:pt idx="5">
                  <c:v>12.654079445794498</c:v>
                </c:pt>
                <c:pt idx="6">
                  <c:v>12.15486263049465</c:v>
                </c:pt>
                <c:pt idx="7">
                  <c:v>10.072627672416736</c:v>
                </c:pt>
                <c:pt idx="8">
                  <c:v>9.0470176406944489</c:v>
                </c:pt>
                <c:pt idx="9">
                  <c:v>8.4409847979134529</c:v>
                </c:pt>
                <c:pt idx="10">
                  <c:v>8.5216631937012171</c:v>
                </c:pt>
                <c:pt idx="11">
                  <c:v>7.9020920186399</c:v>
                </c:pt>
                <c:pt idx="12">
                  <c:v>7.7329591034885334</c:v>
                </c:pt>
                <c:pt idx="13">
                  <c:v>6.7523189309218568</c:v>
                </c:pt>
                <c:pt idx="14">
                  <c:v>6.3240159355342245</c:v>
                </c:pt>
                <c:pt idx="15">
                  <c:v>5.4869298470128021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335680"/>
        <c:axId val="304357376"/>
      </c:lineChart>
      <c:catAx>
        <c:axId val="14733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04357376"/>
        <c:crosses val="autoZero"/>
        <c:auto val="1"/>
        <c:lblAlgn val="ctr"/>
        <c:lblOffset val="100"/>
        <c:noMultiLvlLbl val="0"/>
      </c:catAx>
      <c:valAx>
        <c:axId val="304357376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b="0" dirty="0" smtClean="0"/>
                  <a:t>Porcentaje</a:t>
                </a:r>
                <a:endParaRPr lang="es-VE" b="0" dirty="0"/>
              </a:p>
            </c:rich>
          </c:tx>
          <c:layout>
            <c:manualLayout>
              <c:xMode val="edge"/>
              <c:yMode val="edge"/>
              <c:x val="5.7813506828482859E-3"/>
              <c:y val="0.32673157957085436"/>
            </c:manualLayout>
          </c:layout>
          <c:overlay val="0"/>
        </c:title>
        <c:numFmt formatCode="_(* #,##0.0_);_(* \(#,##0.0\);_(* &quot;-&quot;??_);_(@_)" sourceLinked="1"/>
        <c:majorTickMark val="out"/>
        <c:minorTickMark val="none"/>
        <c:tickLblPos val="none"/>
        <c:crossAx val="1473356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 Narrow" pitchFamily="34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sz="2800" b="0" dirty="0" smtClean="0">
                <a:latin typeface="Arial Narrow" pitchFamily="34" charset="0"/>
              </a:rPr>
              <a:t>Pobreza por Necesidades Básicas Insatisfechas, 1998-2013</a:t>
            </a:r>
            <a:endParaRPr lang="es-VE" sz="2800" b="0" dirty="0">
              <a:latin typeface="Arial Narrow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1884149015907255E-2"/>
          <c:y val="9.4960633735672748E-2"/>
          <c:w val="0.95221713660626051"/>
          <c:h val="0.834621110912236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Hoja2!$B$4:$B$5</c:f>
              <c:numCache>
                <c:formatCode>0</c:formatCode>
                <c:ptCount val="2"/>
                <c:pt idx="0">
                  <c:v>1998</c:v>
                </c:pt>
                <c:pt idx="1">
                  <c:v>2013</c:v>
                </c:pt>
              </c:numCache>
            </c:numRef>
          </c:cat>
          <c:val>
            <c:numRef>
              <c:f>Hoja2!$C$4:$C$5</c:f>
              <c:numCache>
                <c:formatCode>0.0</c:formatCode>
                <c:ptCount val="2"/>
                <c:pt idx="0">
                  <c:v>1.8183542947065321</c:v>
                </c:pt>
                <c:pt idx="1">
                  <c:v>0.74726999999999999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Hoja2!$B$4:$B$5</c:f>
              <c:numCache>
                <c:formatCode>0</c:formatCode>
                <c:ptCount val="2"/>
                <c:pt idx="0">
                  <c:v>1998</c:v>
                </c:pt>
                <c:pt idx="1">
                  <c:v>2013</c:v>
                </c:pt>
              </c:numCache>
            </c:numRef>
          </c:cat>
          <c:val>
            <c:numRef>
              <c:f>Hoja2!$D$4:$D$5</c:f>
              <c:numCache>
                <c:formatCode>_(* #,##0.0_);_(* \(#,##0.0\);_(* "-"??_);_(@_)</c:formatCode>
                <c:ptCount val="2"/>
                <c:pt idx="0">
                  <c:v>14.644612120828841</c:v>
                </c:pt>
                <c:pt idx="1">
                  <c:v>9.4748400000000004</c:v>
                </c:pt>
              </c:numCache>
            </c:numRef>
          </c:val>
        </c:ser>
        <c:ser>
          <c:idx val="2"/>
          <c:order val="2"/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Hoja2!$B$4:$B$5</c:f>
              <c:numCache>
                <c:formatCode>0</c:formatCode>
                <c:ptCount val="2"/>
                <c:pt idx="0">
                  <c:v>1998</c:v>
                </c:pt>
                <c:pt idx="1">
                  <c:v>2013</c:v>
                </c:pt>
              </c:numCache>
            </c:numRef>
          </c:cat>
          <c:val>
            <c:numRef>
              <c:f>Hoja2!$E$4:$E$5</c:f>
              <c:numCache>
                <c:formatCode>_(* #,##0.0_);_(* \(#,##0.0\);_(* "-"??_);_(@_)</c:formatCode>
                <c:ptCount val="2"/>
                <c:pt idx="0">
                  <c:v>6.5579065292218957</c:v>
                </c:pt>
                <c:pt idx="1">
                  <c:v>4.5028299999999986</c:v>
                </c:pt>
              </c:numCache>
            </c:numRef>
          </c:val>
        </c:ser>
        <c:ser>
          <c:idx val="3"/>
          <c:order val="3"/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Hoja2!$B$4:$B$5</c:f>
              <c:numCache>
                <c:formatCode>0</c:formatCode>
                <c:ptCount val="2"/>
                <c:pt idx="0">
                  <c:v>1998</c:v>
                </c:pt>
                <c:pt idx="1">
                  <c:v>2013</c:v>
                </c:pt>
              </c:numCache>
            </c:numRef>
          </c:cat>
          <c:val>
            <c:numRef>
              <c:f>Hoja2!$F$4:$F$5</c:f>
              <c:numCache>
                <c:formatCode>_(* #,##0.0_);_(* \(#,##0.0\);_(* "-"??_);_(@_)</c:formatCode>
                <c:ptCount val="2"/>
                <c:pt idx="0">
                  <c:v>15.661997754519914</c:v>
                </c:pt>
                <c:pt idx="1">
                  <c:v>8.94557</c:v>
                </c:pt>
              </c:numCache>
            </c:numRef>
          </c:val>
        </c:ser>
        <c:ser>
          <c:idx val="4"/>
          <c:order val="4"/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Hoja2!$B$4:$B$5</c:f>
              <c:numCache>
                <c:formatCode>0</c:formatCode>
                <c:ptCount val="2"/>
                <c:pt idx="0">
                  <c:v>1998</c:v>
                </c:pt>
                <c:pt idx="1">
                  <c:v>2013</c:v>
                </c:pt>
              </c:numCache>
            </c:numRef>
          </c:cat>
          <c:val>
            <c:numRef>
              <c:f>Hoja2!$G$4:$G$5</c:f>
              <c:numCache>
                <c:formatCode>_(* #,##0.0_);_(* \(#,##0.0\);_(* "-"??_);_(@_)</c:formatCode>
                <c:ptCount val="2"/>
                <c:pt idx="0">
                  <c:v>6.1813910405394443</c:v>
                </c:pt>
                <c:pt idx="1">
                  <c:v>3.1123399999999997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103168"/>
        <c:axId val="304360832"/>
      </c:barChart>
      <c:catAx>
        <c:axId val="2521031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en-US"/>
          </a:p>
        </c:txPr>
        <c:crossAx val="304360832"/>
        <c:crosses val="autoZero"/>
        <c:auto val="1"/>
        <c:lblAlgn val="ctr"/>
        <c:lblOffset val="100"/>
        <c:noMultiLvlLbl val="0"/>
      </c:catAx>
      <c:valAx>
        <c:axId val="304360832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sz="1400" b="0" dirty="0" smtClean="0">
                    <a:latin typeface="Arial Narrow" pitchFamily="34" charset="0"/>
                  </a:rPr>
                  <a:t>Porcentaje</a:t>
                </a:r>
                <a:endParaRPr lang="es-VE" sz="1400" b="0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7.2266883535602134E-3"/>
              <c:y val="0.39753541296593792"/>
            </c:manualLayout>
          </c:layout>
          <c:overlay val="0"/>
        </c:title>
        <c:numFmt formatCode="0.0" sourceLinked="1"/>
        <c:majorTickMark val="out"/>
        <c:minorTickMark val="none"/>
        <c:tickLblPos val="none"/>
        <c:crossAx val="2521031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sz="2800" b="0" dirty="0" smtClean="0">
                <a:latin typeface="Arial Narrow" pitchFamily="34" charset="0"/>
              </a:rPr>
              <a:t>Inversión social e ingresos, 1984/1998-1999/2013</a:t>
            </a:r>
            <a:endParaRPr lang="es-VE" sz="2800" b="0" dirty="0">
              <a:latin typeface="Arial Narrow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5.6917634413242657E-2"/>
          <c:y val="4.9263376752340993E-2"/>
          <c:w val="0.94016799618515934"/>
          <c:h val="0.950736623247659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Hoja2!$C$3:$C$4</c:f>
              <c:strCache>
                <c:ptCount val="2"/>
                <c:pt idx="0">
                  <c:v>1984-1998</c:v>
                </c:pt>
                <c:pt idx="1">
                  <c:v>1999-2013</c:v>
                </c:pt>
              </c:strCache>
            </c:strRef>
          </c:cat>
          <c:val>
            <c:numRef>
              <c:f>Hoja2!$D$3:$D$4</c:f>
              <c:numCache>
                <c:formatCode>_(* #,##0_);_(* \(#,##0\);_(* "-"??_);_(@_)</c:formatCode>
                <c:ptCount val="2"/>
                <c:pt idx="0">
                  <c:v>80607.994031541908</c:v>
                </c:pt>
                <c:pt idx="1">
                  <c:v>623507.83266235015</c:v>
                </c:pt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Hoja2!$C$3:$C$4</c:f>
              <c:strCache>
                <c:ptCount val="2"/>
                <c:pt idx="0">
                  <c:v>1984-1998</c:v>
                </c:pt>
                <c:pt idx="1">
                  <c:v>1999-2013</c:v>
                </c:pt>
              </c:strCache>
            </c:strRef>
          </c:cat>
          <c:val>
            <c:numRef>
              <c:f>Hoja2!$E$3:$E$4</c:f>
              <c:numCache>
                <c:formatCode>_(* #,##0_);_(* \(#,##0\);_(* "-"??_);_(@_)</c:formatCode>
                <c:ptCount val="2"/>
                <c:pt idx="0">
                  <c:v>222652.38847287474</c:v>
                </c:pt>
                <c:pt idx="1">
                  <c:v>972565.34353355062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104192"/>
        <c:axId val="304363712"/>
      </c:barChart>
      <c:catAx>
        <c:axId val="252104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en-US"/>
          </a:p>
        </c:txPr>
        <c:crossAx val="304363712"/>
        <c:crosses val="autoZero"/>
        <c:auto val="1"/>
        <c:lblAlgn val="ctr"/>
        <c:lblOffset val="100"/>
        <c:noMultiLvlLbl val="0"/>
      </c:catAx>
      <c:valAx>
        <c:axId val="304363712"/>
        <c:scaling>
          <c:orientation val="minMax"/>
          <c:max val="1100000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sz="1400" b="0" dirty="0" smtClean="0">
                    <a:latin typeface="Arial Narrow" pitchFamily="34" charset="0"/>
                  </a:rPr>
                  <a:t>Millones de US $</a:t>
                </a:r>
                <a:endParaRPr lang="es-VE" sz="1400" b="0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36744390704283042"/>
            </c:manualLayout>
          </c:layout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2521041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9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4172555353658248E-3"/>
          <c:y val="0"/>
          <c:w val="0.98270656167978998"/>
          <c:h val="0.88122498112771996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</c:spPr>
          <c:invertIfNegative val="0"/>
          <c:dLbls>
            <c:dLbl>
              <c:idx val="7"/>
              <c:layout>
                <c:manualLayout>
                  <c:x val="-1.3675213675213682E-3"/>
                  <c:y val="1.0486890643530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8376068376068419E-3"/>
                  <c:y val="1.0486890643530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8376068376068419E-3"/>
                  <c:y val="-4.1947562574120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tx>
                <c:rich>
                  <a:bodyPr/>
                  <a:lstStyle/>
                  <a:p>
                    <a:r>
                      <a:rPr sz="1400" b="1" smtClean="0"/>
                      <a:t>5.602</a:t>
                    </a:r>
                    <a:endParaRPr sz="14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 sz="1400">
                    <a:latin typeface="Arial Narrow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'[Cuadros Entorno Social y Económico, febrero 2014.xlsx]Cuadro Lámina 21'!$B$4:$B$28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 formatCode="mmm\-yy">
                  <c:v>41671</c:v>
                </c:pt>
              </c:numCache>
            </c:numRef>
          </c:cat>
          <c:val>
            <c:numRef>
              <c:f>'[Cuadros Entorno Social y Económico, febrero 2014.xlsx]Cuadro Lámina 21'!$C$4:$C$28</c:f>
              <c:numCache>
                <c:formatCode>General</c:formatCode>
                <c:ptCount val="25"/>
                <c:pt idx="0">
                  <c:v>2</c:v>
                </c:pt>
                <c:pt idx="1">
                  <c:v>2</c:v>
                </c:pt>
                <c:pt idx="2">
                  <c:v>9</c:v>
                </c:pt>
                <c:pt idx="3">
                  <c:v>9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75</c:v>
                </c:pt>
                <c:pt idx="8">
                  <c:v>100</c:v>
                </c:pt>
                <c:pt idx="9">
                  <c:v>196</c:v>
                </c:pt>
                <c:pt idx="10">
                  <c:v>238</c:v>
                </c:pt>
                <c:pt idx="11">
                  <c:v>270</c:v>
                </c:pt>
                <c:pt idx="12">
                  <c:v>317</c:v>
                </c:pt>
                <c:pt idx="13">
                  <c:v>412</c:v>
                </c:pt>
                <c:pt idx="14">
                  <c:v>532</c:v>
                </c:pt>
                <c:pt idx="15">
                  <c:v>660</c:v>
                </c:pt>
                <c:pt idx="16">
                  <c:v>804</c:v>
                </c:pt>
                <c:pt idx="17">
                  <c:v>942</c:v>
                </c:pt>
                <c:pt idx="18" formatCode="#,##0">
                  <c:v>1198</c:v>
                </c:pt>
                <c:pt idx="19" formatCode="#,##0">
                  <c:v>1427</c:v>
                </c:pt>
                <c:pt idx="20" formatCode="#,##0">
                  <c:v>2199</c:v>
                </c:pt>
                <c:pt idx="21" formatCode="#,##0">
                  <c:v>2505</c:v>
                </c:pt>
                <c:pt idx="22" formatCode="#,##0">
                  <c:v>3004</c:v>
                </c:pt>
                <c:pt idx="23" formatCode="#,##0">
                  <c:v>4111</c:v>
                </c:pt>
                <c:pt idx="24" formatCode="#,##0">
                  <c:v>4621</c:v>
                </c:pt>
              </c:numCache>
            </c:numRef>
          </c:val>
        </c:ser>
        <c:ser>
          <c:idx val="1"/>
          <c:order val="1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8376068376068324E-3"/>
                  <c:y val="-1.0486890643530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8376068376068419E-3"/>
                  <c:y val="-1.0486890643530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837606837606841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8376068376068116E-3"/>
                  <c:y val="-4.1947562574120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8376068376068419E-3"/>
                  <c:y val="-1.2584268772236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8376068376068419E-3"/>
                  <c:y val="-6.2921343861180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7350427350427372E-3"/>
                  <c:y val="-2.0973781287060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1025641025641433E-3"/>
                  <c:y val="4.1947562574120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6.8803587051618703E-3"/>
                  <c:y val="5.8011090406983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8.3118985126859387E-3"/>
                  <c:y val="9.25926060939933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6.8376068376068419E-3"/>
                  <c:y val="4.1947562574120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6.837606837606841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6.8376068376068419E-3"/>
                  <c:y val="4.1947562574120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6.8376068376068419E-3"/>
                  <c:y val="2.0973781287060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2.73504273504273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5.4700854700854727E-3"/>
                  <c:y val="4.1947562574120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6.8376068376068419E-3"/>
                  <c:y val="-2.0973781287060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5.470085470085472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6.8376068376068419E-3"/>
                  <c:y val="8.3895125148243065E-3"/>
                </c:manualLayout>
              </c:layout>
              <c:spPr/>
              <c:txPr>
                <a:bodyPr rot="-5400000" vert="horz"/>
                <a:lstStyle/>
                <a:p>
                  <a:pPr>
                    <a:defRPr lang="es-ES" sz="1400">
                      <a:latin typeface="Arial Narrow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2.7350427350428352E-3"/>
                  <c:y val="4.1947562574119182E-3"/>
                </c:manualLayout>
              </c:layout>
              <c:spPr/>
              <c:txPr>
                <a:bodyPr rot="-5400000" vert="horz"/>
                <a:lstStyle/>
                <a:p>
                  <a:pPr>
                    <a:defRPr lang="es-ES" sz="1400">
                      <a:latin typeface="Arial Narrow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4.1025641025641433E-3"/>
                  <c:y val="-2.0973781287060402E-3"/>
                </c:manualLayout>
              </c:layout>
              <c:spPr/>
              <c:txPr>
                <a:bodyPr rot="-5400000" vert="horz"/>
                <a:lstStyle/>
                <a:p>
                  <a:pPr>
                    <a:defRPr lang="es-ES" sz="1400">
                      <a:latin typeface="Arial Narrow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4.1024564237162687E-3"/>
                  <c:y val="0"/>
                </c:manualLayout>
              </c:layout>
              <c:spPr/>
              <c:txPr>
                <a:bodyPr rot="-5400000" vert="horz"/>
                <a:lstStyle/>
                <a:p>
                  <a:pPr>
                    <a:defRPr lang="es-ES" sz="1400">
                      <a:latin typeface="Arial Narrow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1.4957349081364834E-3"/>
                  <c:y val="5.5554105505118915E-3"/>
                </c:manualLayout>
              </c:layout>
              <c:spPr/>
              <c:txPr>
                <a:bodyPr rot="-5400000" vert="horz"/>
                <a:lstStyle/>
                <a:p>
                  <a:pPr>
                    <a:defRPr lang="es-ES" sz="1400">
                      <a:latin typeface="Arial Narrow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1.0940179352581049E-2"/>
                  <c:y val="1.6062994468211567E-3"/>
                </c:manualLayout>
              </c:layout>
              <c:tx>
                <c:rich>
                  <a:bodyPr rot="-5400000" vert="horz"/>
                  <a:lstStyle/>
                  <a:p>
                    <a:pPr>
                      <a:defRPr lang="es-ES" sz="1400">
                        <a:latin typeface="Arial Narrow" pitchFamily="34" charset="0"/>
                      </a:defRPr>
                    </a:pPr>
                    <a:r>
                      <a:rPr sz="1400" b="1" smtClean="0"/>
                      <a:t>3.946</a:t>
                    </a:r>
                    <a:endParaRPr sz="1400" b="1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 sz="1400">
                    <a:latin typeface="Arial Narrow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'[Cuadros Entorno Social y Económico, febrero 2014.xlsx]Cuadro Lámina 21'!$B$4:$B$28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 formatCode="mmm\-yy">
                  <c:v>41671</c:v>
                </c:pt>
              </c:numCache>
            </c:numRef>
          </c:cat>
          <c:val>
            <c:numRef>
              <c:f>'[Cuadros Entorno Social y Económico, febrero 2014.xlsx]Cuadro Lámina 21'!$D$4:$D$28</c:f>
              <c:numCache>
                <c:formatCode>General</c:formatCode>
                <c:ptCount val="25"/>
                <c:pt idx="0">
                  <c:v>7</c:v>
                </c:pt>
                <c:pt idx="1">
                  <c:v>8</c:v>
                </c:pt>
                <c:pt idx="2">
                  <c:v>11</c:v>
                </c:pt>
                <c:pt idx="3">
                  <c:v>15</c:v>
                </c:pt>
                <c:pt idx="4">
                  <c:v>26</c:v>
                </c:pt>
                <c:pt idx="5">
                  <c:v>36</c:v>
                </c:pt>
                <c:pt idx="6">
                  <c:v>75</c:v>
                </c:pt>
                <c:pt idx="7">
                  <c:v>96</c:v>
                </c:pt>
                <c:pt idx="8">
                  <c:v>123</c:v>
                </c:pt>
                <c:pt idx="9">
                  <c:v>126</c:v>
                </c:pt>
                <c:pt idx="10">
                  <c:v>139</c:v>
                </c:pt>
                <c:pt idx="11">
                  <c:v>163</c:v>
                </c:pt>
                <c:pt idx="12">
                  <c:v>217</c:v>
                </c:pt>
                <c:pt idx="13">
                  <c:v>285</c:v>
                </c:pt>
                <c:pt idx="14">
                  <c:v>345</c:v>
                </c:pt>
                <c:pt idx="15">
                  <c:v>386</c:v>
                </c:pt>
                <c:pt idx="16">
                  <c:v>480</c:v>
                </c:pt>
                <c:pt idx="17">
                  <c:v>609</c:v>
                </c:pt>
                <c:pt idx="18">
                  <c:v>877</c:v>
                </c:pt>
                <c:pt idx="19" formatCode="#,##0">
                  <c:v>1071</c:v>
                </c:pt>
                <c:pt idx="20" formatCode="#,##0">
                  <c:v>1371</c:v>
                </c:pt>
                <c:pt idx="21" formatCode="#,##0">
                  <c:v>1741</c:v>
                </c:pt>
                <c:pt idx="22" formatCode="#,##0">
                  <c:v>2085</c:v>
                </c:pt>
                <c:pt idx="23" formatCode="#,##0">
                  <c:v>3324</c:v>
                </c:pt>
                <c:pt idx="24" formatCode="#,##0">
                  <c:v>3730.48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5692288"/>
        <c:axId val="304388288"/>
        <c:axId val="0"/>
      </c:bar3DChart>
      <c:catAx>
        <c:axId val="255692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ES" sz="1200">
                <a:latin typeface="Arial Narrow" pitchFamily="34" charset="0"/>
              </a:defRPr>
            </a:pPr>
            <a:endParaRPr lang="en-US"/>
          </a:p>
        </c:txPr>
        <c:crossAx val="304388288"/>
        <c:crosses val="autoZero"/>
        <c:auto val="1"/>
        <c:lblAlgn val="ctr"/>
        <c:lblOffset val="100"/>
        <c:noMultiLvlLbl val="0"/>
      </c:catAx>
      <c:valAx>
        <c:axId val="3043882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5692288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sz="2800" b="0" dirty="0" smtClean="0">
                <a:latin typeface="Arial Narrow" pitchFamily="34" charset="0"/>
              </a:rPr>
              <a:t>Coeficiente </a:t>
            </a:r>
            <a:r>
              <a:rPr lang="es-VE" sz="2800" b="0" dirty="0" err="1" smtClean="0">
                <a:latin typeface="Arial Narrow" pitchFamily="34" charset="0"/>
              </a:rPr>
              <a:t>Gini</a:t>
            </a:r>
            <a:r>
              <a:rPr lang="es-VE" sz="2800" b="0" dirty="0" smtClean="0">
                <a:latin typeface="Arial Narrow" pitchFamily="34" charset="0"/>
              </a:rPr>
              <a:t>, 1998-2013</a:t>
            </a:r>
            <a:endParaRPr lang="es-VE" sz="2800" b="0" dirty="0">
              <a:latin typeface="Arial Narrow" pitchFamily="34" charset="0"/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>
              <a:solidFill>
                <a:srgbClr val="00B0F0"/>
              </a:solidFill>
            </a:ln>
          </c:spPr>
          <c:marker>
            <c:symbol val="circle"/>
            <c:size val="6"/>
            <c:spPr>
              <a:solidFill>
                <a:srgbClr val="FF0000"/>
              </a:solidFill>
            </c:spPr>
          </c:marker>
          <c:dLbls>
            <c:dLbl>
              <c:idx val="1"/>
              <c:layout>
                <c:manualLayout>
                  <c:x val="2.8673634435093776E-3"/>
                  <c:y val="-1.9974891404221941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770498939301304E-2"/>
                  <c:y val="1.1984934842533391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34726887018691E-3"/>
                  <c:y val="6.3919652493511309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6020903305280109E-3"/>
                  <c:y val="5.9924674212666939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4408361322111981E-2"/>
                  <c:y val="2.796484796591123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288832454761164E-7"/>
                  <c:y val="5.5929695931822433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2938907548075534E-2"/>
                  <c:y val="1.3982423982955818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8637862382810635E-2"/>
                  <c:y val="9.9874457021111428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1540997878602615E-2"/>
                  <c:y val="2.9962337106333441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3.5842043043866699E-2"/>
                  <c:y val="2.9962337106333441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0513544506171507E-16"/>
                  <c:y val="5.9924674212667858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8637862382810635E-2"/>
                  <c:y val="1.198493484253361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Hoja1!$M$2:$M$17</c:f>
              <c:numCache>
                <c:formatCode>General</c:formatCode>
                <c:ptCount val="1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</c:numCache>
            </c:numRef>
          </c:cat>
          <c:val>
            <c:numRef>
              <c:f>Hoja1!$N$2:$N$17</c:f>
              <c:numCache>
                <c:formatCode>0.000</c:formatCode>
                <c:ptCount val="16"/>
                <c:pt idx="0">
                  <c:v>0.48600000000000032</c:v>
                </c:pt>
                <c:pt idx="1">
                  <c:v>0.46900000000000008</c:v>
                </c:pt>
                <c:pt idx="2">
                  <c:v>0.47700000000000031</c:v>
                </c:pt>
                <c:pt idx="3">
                  <c:v>0.45700000000000002</c:v>
                </c:pt>
                <c:pt idx="4">
                  <c:v>0.49400000000000038</c:v>
                </c:pt>
                <c:pt idx="5">
                  <c:v>0.48100000000000032</c:v>
                </c:pt>
                <c:pt idx="6">
                  <c:v>0.45600000000000002</c:v>
                </c:pt>
                <c:pt idx="7">
                  <c:v>0.47500000000000031</c:v>
                </c:pt>
                <c:pt idx="8">
                  <c:v>0.442</c:v>
                </c:pt>
                <c:pt idx="9">
                  <c:v>0.42400000000000032</c:v>
                </c:pt>
                <c:pt idx="10">
                  <c:v>0.41000000000000031</c:v>
                </c:pt>
                <c:pt idx="11">
                  <c:v>0.41800000000000032</c:v>
                </c:pt>
                <c:pt idx="12">
                  <c:v>0.38980000000000664</c:v>
                </c:pt>
                <c:pt idx="13">
                  <c:v>0.39000000000000501</c:v>
                </c:pt>
                <c:pt idx="14">
                  <c:v>0.40400000000000008</c:v>
                </c:pt>
                <c:pt idx="15">
                  <c:v>0.39790000000000664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9650560"/>
        <c:axId val="304388864"/>
      </c:lineChart>
      <c:catAx>
        <c:axId val="29965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en-US"/>
          </a:p>
        </c:txPr>
        <c:crossAx val="304388864"/>
        <c:crosses val="autoZero"/>
        <c:auto val="1"/>
        <c:lblAlgn val="ctr"/>
        <c:lblOffset val="100"/>
        <c:noMultiLvlLbl val="0"/>
      </c:catAx>
      <c:valAx>
        <c:axId val="304388864"/>
        <c:scaling>
          <c:orientation val="minMax"/>
          <c:max val="0.5"/>
          <c:min val="0.37000000000000038"/>
        </c:scaling>
        <c:delete val="1"/>
        <c:axPos val="l"/>
        <c:numFmt formatCode="0.000" sourceLinked="1"/>
        <c:majorTickMark val="out"/>
        <c:minorTickMark val="none"/>
        <c:tickLblPos val="nextTo"/>
        <c:crossAx val="299650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547739457949423E-2"/>
          <c:y val="0.11746441466269977"/>
          <c:w val="0.91527485167137901"/>
          <c:h val="0.799313629092847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Hoja1!$B$29</c:f>
              <c:strCache>
                <c:ptCount val="1"/>
                <c:pt idx="0">
                  <c:v>1er semestre 1998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5.8547739457949534E-3"/>
                  <c:y val="-1.4121354696978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3910804593461986E-3"/>
                  <c:y val="-1.613869108226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24585440514114E-2"/>
                  <c:y val="-1.4121354696978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63693486448734E-3"/>
                  <c:y val="-2.2190700238109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3910804593461986E-3"/>
                  <c:y val="-2.2190700238109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Hoja1!$C$28:$G$28</c:f>
              <c:strCache>
                <c:ptCount val="5"/>
                <c:pt idx="0">
                  <c:v>20% más pobre </c:v>
                </c:pt>
                <c:pt idx="1">
                  <c:v>Quintil 2 </c:v>
                </c:pt>
                <c:pt idx="2">
                  <c:v>Quintil intermedio</c:v>
                </c:pt>
                <c:pt idx="3">
                  <c:v>Quintil 4</c:v>
                </c:pt>
                <c:pt idx="4">
                  <c:v>20% más rico</c:v>
                </c:pt>
              </c:strCache>
            </c:strRef>
          </c:cat>
          <c:val>
            <c:numRef>
              <c:f>Hoja1!$C$29:$G$29</c:f>
              <c:numCache>
                <c:formatCode>General</c:formatCode>
                <c:ptCount val="5"/>
                <c:pt idx="0">
                  <c:v>4.0999999999999996</c:v>
                </c:pt>
                <c:pt idx="1">
                  <c:v>8.5</c:v>
                </c:pt>
                <c:pt idx="2">
                  <c:v>10.3</c:v>
                </c:pt>
                <c:pt idx="3">
                  <c:v>21.1</c:v>
                </c:pt>
                <c:pt idx="4">
                  <c:v>53.4</c:v>
                </c:pt>
              </c:numCache>
            </c:numRef>
          </c:val>
        </c:ser>
        <c:ser>
          <c:idx val="1"/>
          <c:order val="1"/>
          <c:tx>
            <c:strRef>
              <c:f>Hoja1!$B$30</c:f>
              <c:strCache>
                <c:ptCount val="1"/>
                <c:pt idx="0">
                  <c:v>1er semestre 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0491708810282276E-2"/>
                  <c:y val="-1.8156027467543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24585440514114E-2"/>
                  <c:y val="-1.4121354696978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4121354696978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3184674322437047E-3"/>
                  <c:y val="-1.0086681926413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41909578317989E-2"/>
                  <c:y val="-2.0173522698211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Hoja1!$C$28:$G$28</c:f>
              <c:strCache>
                <c:ptCount val="5"/>
                <c:pt idx="0">
                  <c:v>20% más pobre </c:v>
                </c:pt>
                <c:pt idx="1">
                  <c:v>Quintil 2 </c:v>
                </c:pt>
                <c:pt idx="2">
                  <c:v>Quintil intermedio</c:v>
                </c:pt>
                <c:pt idx="3">
                  <c:v>Quintil 4</c:v>
                </c:pt>
                <c:pt idx="4">
                  <c:v>20% más rico</c:v>
                </c:pt>
              </c:strCache>
            </c:strRef>
          </c:cat>
          <c:val>
            <c:numRef>
              <c:f>Hoja1!$C$30:$G$30</c:f>
              <c:numCache>
                <c:formatCode>General</c:formatCode>
                <c:ptCount val="5"/>
                <c:pt idx="0">
                  <c:v>4.8</c:v>
                </c:pt>
                <c:pt idx="1">
                  <c:v>10.5</c:v>
                </c:pt>
                <c:pt idx="2">
                  <c:v>15.7</c:v>
                </c:pt>
                <c:pt idx="3" formatCode="0.0">
                  <c:v>23.1</c:v>
                </c:pt>
                <c:pt idx="4">
                  <c:v>45.9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668992"/>
        <c:axId val="143518528"/>
        <c:axId val="0"/>
      </c:bar3DChart>
      <c:catAx>
        <c:axId val="299668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3518528"/>
        <c:crosses val="autoZero"/>
        <c:auto val="1"/>
        <c:lblAlgn val="ctr"/>
        <c:lblOffset val="100"/>
        <c:noMultiLvlLbl val="0"/>
      </c:catAx>
      <c:valAx>
        <c:axId val="143518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966899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 Narrow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 b="0">
                <a:latin typeface="Arial Narrow" pitchFamily="34" charset="0"/>
              </a:defRPr>
            </a:pPr>
            <a:r>
              <a:rPr lang="es-VE" sz="2800" b="0" dirty="0" smtClean="0">
                <a:latin typeface="Arial Narrow" pitchFamily="34" charset="0"/>
              </a:rPr>
              <a:t>Ocupados en el sector formal e informal,</a:t>
            </a:r>
          </a:p>
          <a:p>
            <a:pPr>
              <a:defRPr sz="2800" b="0">
                <a:latin typeface="Arial Narrow" pitchFamily="34" charset="0"/>
              </a:defRPr>
            </a:pPr>
            <a:r>
              <a:rPr lang="es-VE" sz="2800" b="0" dirty="0" smtClean="0">
                <a:latin typeface="Arial Narrow" pitchFamily="34" charset="0"/>
              </a:rPr>
              <a:t>febrero 1999-febrero 2014</a:t>
            </a:r>
            <a:endParaRPr lang="es-VE" sz="2800" b="0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6981750021900325E-2"/>
          <c:y val="0.13399157153952321"/>
          <c:w val="0.94441615964757153"/>
          <c:h val="0.77175698201095877"/>
        </c:manualLayout>
      </c:layout>
      <c:lineChart>
        <c:grouping val="standard"/>
        <c:varyColors val="0"/>
        <c:ser>
          <c:idx val="0"/>
          <c:order val="0"/>
          <c:spPr>
            <a:ln w="31750">
              <a:solidFill>
                <a:srgbClr val="FFC000"/>
              </a:solidFill>
            </a:ln>
          </c:spPr>
          <c:marker>
            <c:symbol val="circle"/>
            <c:size val="6"/>
            <c:spPr>
              <a:solidFill>
                <a:srgbClr val="FF0000"/>
              </a:solidFill>
            </c:spPr>
          </c:marker>
          <c:dLbls>
            <c:dLbl>
              <c:idx val="1"/>
              <c:layout>
                <c:manualLayout>
                  <c:x val="1.0035772052282659E-2"/>
                  <c:y val="5.592953864921290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673634435093316E-3"/>
                  <c:y val="5.7927185072244619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7347268870186633E-3"/>
                  <c:y val="5.3932206791400164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684086087733193E-3"/>
                  <c:y val="5.992467421266693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Hoja2!$B$3:$B$18</c:f>
              <c:strCache>
                <c:ptCount val="16"/>
                <c:pt idx="0">
                  <c:v>Febrero 1999</c:v>
                </c:pt>
                <c:pt idx="1">
                  <c:v>Febrero 2000</c:v>
                </c:pt>
                <c:pt idx="2">
                  <c:v>Febrero 2001</c:v>
                </c:pt>
                <c:pt idx="3">
                  <c:v>Febrero 2002</c:v>
                </c:pt>
                <c:pt idx="4">
                  <c:v>Febrero 2003</c:v>
                </c:pt>
                <c:pt idx="5">
                  <c:v>Febrero 2004</c:v>
                </c:pt>
                <c:pt idx="6">
                  <c:v>Febrero 2005</c:v>
                </c:pt>
                <c:pt idx="7">
                  <c:v>Febrero 2006</c:v>
                </c:pt>
                <c:pt idx="8">
                  <c:v>Febrero 2007</c:v>
                </c:pt>
                <c:pt idx="9">
                  <c:v>Febrero 2008</c:v>
                </c:pt>
                <c:pt idx="10">
                  <c:v>Febrero 2009</c:v>
                </c:pt>
                <c:pt idx="11">
                  <c:v>Febrero 2010</c:v>
                </c:pt>
                <c:pt idx="12">
                  <c:v>Febrero 2011</c:v>
                </c:pt>
                <c:pt idx="13">
                  <c:v>Febrero 2012</c:v>
                </c:pt>
                <c:pt idx="14">
                  <c:v>Febrero 2013</c:v>
                </c:pt>
                <c:pt idx="15">
                  <c:v>Febrero 2014</c:v>
                </c:pt>
              </c:strCache>
            </c:strRef>
          </c:cat>
          <c:val>
            <c:numRef>
              <c:f>Hoja2!$C$3:$C$18</c:f>
              <c:numCache>
                <c:formatCode>0.0</c:formatCode>
                <c:ptCount val="16"/>
                <c:pt idx="0">
                  <c:v>52.379999999999995</c:v>
                </c:pt>
                <c:pt idx="1">
                  <c:v>48.160000000000011</c:v>
                </c:pt>
                <c:pt idx="2">
                  <c:v>50.28660455144221</c:v>
                </c:pt>
                <c:pt idx="3">
                  <c:v>49.441159358376424</c:v>
                </c:pt>
                <c:pt idx="4">
                  <c:v>48.882397280977422</c:v>
                </c:pt>
                <c:pt idx="5">
                  <c:v>49.515975558771189</c:v>
                </c:pt>
                <c:pt idx="6">
                  <c:v>52.369573172959143</c:v>
                </c:pt>
                <c:pt idx="7">
                  <c:v>54.731128557591425</c:v>
                </c:pt>
                <c:pt idx="8">
                  <c:v>55.984647782706091</c:v>
                </c:pt>
                <c:pt idx="9">
                  <c:v>56.324494105173294</c:v>
                </c:pt>
                <c:pt idx="10">
                  <c:v>57.845332171743905</c:v>
                </c:pt>
                <c:pt idx="11">
                  <c:v>56.842672932250231</c:v>
                </c:pt>
                <c:pt idx="12">
                  <c:v>55.856696775015088</c:v>
                </c:pt>
                <c:pt idx="13">
                  <c:v>57.594508286282156</c:v>
                </c:pt>
                <c:pt idx="14" formatCode="#,##0.0">
                  <c:v>59.116138731477193</c:v>
                </c:pt>
                <c:pt idx="15">
                  <c:v>61</c:v>
                </c:pt>
              </c:numCache>
            </c:numRef>
          </c:val>
          <c:smooth val="1"/>
        </c:ser>
        <c:ser>
          <c:idx val="1"/>
          <c:order val="1"/>
          <c:spPr>
            <a:ln w="31750">
              <a:solidFill>
                <a:srgbClr val="00B0F0"/>
              </a:solidFill>
            </a:ln>
          </c:spPr>
          <c:marker>
            <c:symbol val="circle"/>
            <c:size val="6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8673634435093316E-3"/>
                  <c:y val="6.192216335308906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5.5929695931822399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3010451652639933E-3"/>
                  <c:y val="5.9924674212666939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Hoja2!$B$3:$B$18</c:f>
              <c:strCache>
                <c:ptCount val="16"/>
                <c:pt idx="0">
                  <c:v>Febrero 1999</c:v>
                </c:pt>
                <c:pt idx="1">
                  <c:v>Febrero 2000</c:v>
                </c:pt>
                <c:pt idx="2">
                  <c:v>Febrero 2001</c:v>
                </c:pt>
                <c:pt idx="3">
                  <c:v>Febrero 2002</c:v>
                </c:pt>
                <c:pt idx="4">
                  <c:v>Febrero 2003</c:v>
                </c:pt>
                <c:pt idx="5">
                  <c:v>Febrero 2004</c:v>
                </c:pt>
                <c:pt idx="6">
                  <c:v>Febrero 2005</c:v>
                </c:pt>
                <c:pt idx="7">
                  <c:v>Febrero 2006</c:v>
                </c:pt>
                <c:pt idx="8">
                  <c:v>Febrero 2007</c:v>
                </c:pt>
                <c:pt idx="9">
                  <c:v>Febrero 2008</c:v>
                </c:pt>
                <c:pt idx="10">
                  <c:v>Febrero 2009</c:v>
                </c:pt>
                <c:pt idx="11">
                  <c:v>Febrero 2010</c:v>
                </c:pt>
                <c:pt idx="12">
                  <c:v>Febrero 2011</c:v>
                </c:pt>
                <c:pt idx="13">
                  <c:v>Febrero 2012</c:v>
                </c:pt>
                <c:pt idx="14">
                  <c:v>Febrero 2013</c:v>
                </c:pt>
                <c:pt idx="15">
                  <c:v>Febrero 2014</c:v>
                </c:pt>
              </c:strCache>
            </c:strRef>
          </c:cat>
          <c:val>
            <c:numRef>
              <c:f>Hoja2!$D$3:$D$18</c:f>
              <c:numCache>
                <c:formatCode>0.0</c:formatCode>
                <c:ptCount val="16"/>
                <c:pt idx="0">
                  <c:v>47.620000000000012</c:v>
                </c:pt>
                <c:pt idx="1">
                  <c:v>51.83</c:v>
                </c:pt>
                <c:pt idx="2">
                  <c:v>49.713395448557463</c:v>
                </c:pt>
                <c:pt idx="3">
                  <c:v>50.558840641623348</c:v>
                </c:pt>
                <c:pt idx="4">
                  <c:v>51.117602719022415</c:v>
                </c:pt>
                <c:pt idx="5">
                  <c:v>50.484024441228513</c:v>
                </c:pt>
                <c:pt idx="6">
                  <c:v>47.630426827041035</c:v>
                </c:pt>
                <c:pt idx="7">
                  <c:v>45.268871442408567</c:v>
                </c:pt>
                <c:pt idx="8">
                  <c:v>44.01535221729349</c:v>
                </c:pt>
                <c:pt idx="9">
                  <c:v>43.675505894826863</c:v>
                </c:pt>
                <c:pt idx="10">
                  <c:v>42.154667828255974</c:v>
                </c:pt>
                <c:pt idx="11">
                  <c:v>43.157327067749463</c:v>
                </c:pt>
                <c:pt idx="12">
                  <c:v>44.143303224984663</c:v>
                </c:pt>
                <c:pt idx="13" formatCode="#,##0.0">
                  <c:v>42.405491713717844</c:v>
                </c:pt>
                <c:pt idx="14" formatCode="#,##0.0">
                  <c:v>40.883861268522807</c:v>
                </c:pt>
                <c:pt idx="15">
                  <c:v>39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001792"/>
        <c:axId val="192963712"/>
      </c:lineChart>
      <c:catAx>
        <c:axId val="84001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 Narrow" pitchFamily="34" charset="0"/>
              </a:defRPr>
            </a:pPr>
            <a:endParaRPr lang="en-US"/>
          </a:p>
        </c:txPr>
        <c:crossAx val="192963712"/>
        <c:crosses val="autoZero"/>
        <c:auto val="1"/>
        <c:lblAlgn val="ctr"/>
        <c:lblOffset val="100"/>
        <c:noMultiLvlLbl val="0"/>
      </c:catAx>
      <c:valAx>
        <c:axId val="192963712"/>
        <c:scaling>
          <c:orientation val="minMax"/>
          <c:max val="63"/>
          <c:min val="36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VE" sz="1400" b="0" dirty="0" smtClean="0">
                    <a:latin typeface="Arial Narrow" pitchFamily="34" charset="0"/>
                  </a:rPr>
                  <a:t>Porcentaje</a:t>
                </a:r>
                <a:endParaRPr lang="es-VE" sz="1400" b="0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1.0035772052282647E-2"/>
              <c:y val="0.42627015930526546"/>
            </c:manualLayout>
          </c:layout>
          <c:overlay val="0"/>
        </c:title>
        <c:numFmt formatCode="0.0" sourceLinked="1"/>
        <c:majorTickMark val="out"/>
        <c:minorTickMark val="none"/>
        <c:tickLblPos val="none"/>
        <c:crossAx val="840017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sz="2800" b="0" dirty="0" smtClean="0">
                <a:latin typeface="Arial Narrow" pitchFamily="34" charset="0"/>
              </a:rPr>
              <a:t>Tasa de desocupación, marzo 1999-marzo 2014</a:t>
            </a:r>
            <a:endParaRPr lang="es-VE" sz="2800" b="0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9813341413127298E-2"/>
          <c:y val="9.4960633735673247E-2"/>
          <c:w val="0.95158456825634175"/>
          <c:h val="0.80711568544862189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00B0F0"/>
              </a:solidFill>
            </a:ln>
          </c:spPr>
          <c:marker>
            <c:symbol val="circle"/>
            <c:size val="6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3"/>
              <c:layout>
                <c:manualLayout>
                  <c:x val="2.5806270991583988E-2"/>
                  <c:y val="2.3814434272453798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336817217546641E-3"/>
                  <c:y val="1.9752948166397622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20418066105606E-2"/>
                  <c:y val="9.987445702111146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33681721754664E-2"/>
                  <c:y val="1.9974891404222392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469453774037386E-2"/>
                  <c:y val="5.992467421266717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Hoja1!$B$2:$B$17</c:f>
              <c:strCache>
                <c:ptCount val="16"/>
                <c:pt idx="0">
                  <c:v>Marzo 1999</c:v>
                </c:pt>
                <c:pt idx="1">
                  <c:v>Marzo 2000</c:v>
                </c:pt>
                <c:pt idx="2">
                  <c:v>Marzo 2001</c:v>
                </c:pt>
                <c:pt idx="3">
                  <c:v>Marzo 2002</c:v>
                </c:pt>
                <c:pt idx="4">
                  <c:v>Marzo 2003</c:v>
                </c:pt>
                <c:pt idx="5">
                  <c:v>Marzo 2004</c:v>
                </c:pt>
                <c:pt idx="6">
                  <c:v>Marzo 2005</c:v>
                </c:pt>
                <c:pt idx="7">
                  <c:v>Marzo 2006</c:v>
                </c:pt>
                <c:pt idx="8">
                  <c:v>Marzo 2007</c:v>
                </c:pt>
                <c:pt idx="9">
                  <c:v>Marzo 2008</c:v>
                </c:pt>
                <c:pt idx="10">
                  <c:v>Marzo 2009</c:v>
                </c:pt>
                <c:pt idx="11">
                  <c:v>Marzo 2010</c:v>
                </c:pt>
                <c:pt idx="12">
                  <c:v>Marzo 2011</c:v>
                </c:pt>
                <c:pt idx="13">
                  <c:v>Marzo 2012</c:v>
                </c:pt>
                <c:pt idx="14">
                  <c:v>Marzo 2013</c:v>
                </c:pt>
                <c:pt idx="15">
                  <c:v>Marzo 2014</c:v>
                </c:pt>
              </c:strCache>
            </c:strRef>
          </c:cat>
          <c:val>
            <c:numRef>
              <c:f>Hoja1!$C$2:$C$17</c:f>
              <c:numCache>
                <c:formatCode>0.0</c:formatCode>
                <c:ptCount val="16"/>
                <c:pt idx="0">
                  <c:v>14.6</c:v>
                </c:pt>
                <c:pt idx="1">
                  <c:v>15</c:v>
                </c:pt>
                <c:pt idx="2">
                  <c:v>13.68442914656695</c:v>
                </c:pt>
                <c:pt idx="3">
                  <c:v>15.135489208333716</c:v>
                </c:pt>
                <c:pt idx="4">
                  <c:v>19.844595344282638</c:v>
                </c:pt>
                <c:pt idx="5">
                  <c:v>15.551129791805222</c:v>
                </c:pt>
                <c:pt idx="6">
                  <c:v>13.469068213536772</c:v>
                </c:pt>
                <c:pt idx="7">
                  <c:v>10.090569477437377</c:v>
                </c:pt>
                <c:pt idx="8">
                  <c:v>9.4602755596929224</c:v>
                </c:pt>
                <c:pt idx="9">
                  <c:v>7.5942351879012691</c:v>
                </c:pt>
                <c:pt idx="10">
                  <c:v>7.2884207469261915</c:v>
                </c:pt>
                <c:pt idx="11">
                  <c:v>8.6556064055533248</c:v>
                </c:pt>
                <c:pt idx="12">
                  <c:v>8.5550335936990773</c:v>
                </c:pt>
                <c:pt idx="13" formatCode="#,##0.0">
                  <c:v>7.9378380601413712</c:v>
                </c:pt>
                <c:pt idx="14" formatCode="#,##0.0">
                  <c:v>7.6686726777377645</c:v>
                </c:pt>
                <c:pt idx="15" formatCode="General">
                  <c:v>7.2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102976"/>
        <c:axId val="192965440"/>
      </c:lineChart>
      <c:catAx>
        <c:axId val="127102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 Narrow" pitchFamily="34" charset="0"/>
              </a:defRPr>
            </a:pPr>
            <a:endParaRPr lang="en-US"/>
          </a:p>
        </c:txPr>
        <c:crossAx val="192965440"/>
        <c:crosses val="autoZero"/>
        <c:auto val="1"/>
        <c:lblAlgn val="ctr"/>
        <c:lblOffset val="100"/>
        <c:noMultiLvlLbl val="0"/>
      </c:catAx>
      <c:valAx>
        <c:axId val="192965440"/>
        <c:scaling>
          <c:orientation val="minMax"/>
          <c:max val="21"/>
          <c:min val="5.5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sz="1400" b="0" dirty="0" smtClean="0">
                    <a:latin typeface="Arial Narrow" pitchFamily="34" charset="0"/>
                  </a:rPr>
                  <a:t>Porcentaje</a:t>
                </a:r>
                <a:endParaRPr lang="es-VE" sz="1400" b="0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1.0035772052282647E-2"/>
              <c:y val="0.44553004396678075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271029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s-VE" sz="2800" b="0" dirty="0" smtClean="0">
                <a:latin typeface="Arial Narrow" pitchFamily="34" charset="0"/>
              </a:rPr>
              <a:t>Ocupados en el sector formal e informal,</a:t>
            </a:r>
          </a:p>
          <a:p>
            <a:pPr>
              <a:defRPr sz="2800"/>
            </a:pPr>
            <a:r>
              <a:rPr lang="es-VE" sz="2800" b="0" dirty="0" smtClean="0">
                <a:latin typeface="Arial Narrow" pitchFamily="34" charset="0"/>
              </a:rPr>
              <a:t>marzo 1999-marzo</a:t>
            </a:r>
            <a:r>
              <a:rPr lang="es-VE" sz="2800" b="0" baseline="0" dirty="0" smtClean="0">
                <a:latin typeface="Arial Narrow" pitchFamily="34" charset="0"/>
              </a:rPr>
              <a:t> 2014</a:t>
            </a:r>
            <a:endParaRPr lang="es-VE" sz="2800" b="0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>
              <a:solidFill>
                <a:schemeClr val="accent5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2939020436399213E-2"/>
                  <c:y val="5.3332960049273591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Hoja2!$B$3:$B$18</c:f>
              <c:strCache>
                <c:ptCount val="16"/>
                <c:pt idx="0">
                  <c:v>Marzo 1999</c:v>
                </c:pt>
                <c:pt idx="1">
                  <c:v>Marzo 2000</c:v>
                </c:pt>
                <c:pt idx="2">
                  <c:v>Marzo 2001</c:v>
                </c:pt>
                <c:pt idx="3">
                  <c:v>Marzo 2002</c:v>
                </c:pt>
                <c:pt idx="4">
                  <c:v>Marzo 2003</c:v>
                </c:pt>
                <c:pt idx="5">
                  <c:v>Marzo 2004</c:v>
                </c:pt>
                <c:pt idx="6">
                  <c:v>Marzo 2005</c:v>
                </c:pt>
                <c:pt idx="7">
                  <c:v>Marzo 2006</c:v>
                </c:pt>
                <c:pt idx="8">
                  <c:v>Marzo 2007</c:v>
                </c:pt>
                <c:pt idx="9">
                  <c:v>Marzo 2008</c:v>
                </c:pt>
                <c:pt idx="10">
                  <c:v>Marzo 2009</c:v>
                </c:pt>
                <c:pt idx="11">
                  <c:v>Marzo 2010</c:v>
                </c:pt>
                <c:pt idx="12">
                  <c:v>Marzo 2011</c:v>
                </c:pt>
                <c:pt idx="13">
                  <c:v>Marzo 2012</c:v>
                </c:pt>
                <c:pt idx="14">
                  <c:v>Marzo 2013</c:v>
                </c:pt>
                <c:pt idx="15">
                  <c:v>Marzo 2014</c:v>
                </c:pt>
              </c:strCache>
            </c:strRef>
          </c:cat>
          <c:val>
            <c:numRef>
              <c:f>Hoja2!$C$3:$C$18</c:f>
              <c:numCache>
                <c:formatCode>0.0</c:formatCode>
                <c:ptCount val="16"/>
                <c:pt idx="0">
                  <c:v>49.54</c:v>
                </c:pt>
                <c:pt idx="1">
                  <c:v>46.86</c:v>
                </c:pt>
                <c:pt idx="2">
                  <c:v>50.322773695960485</c:v>
                </c:pt>
                <c:pt idx="3">
                  <c:v>48.167517792445565</c:v>
                </c:pt>
                <c:pt idx="4">
                  <c:v>46.425291709521659</c:v>
                </c:pt>
                <c:pt idx="5">
                  <c:v>48.828223449584115</c:v>
                </c:pt>
                <c:pt idx="6">
                  <c:v>51.528825114985857</c:v>
                </c:pt>
                <c:pt idx="7">
                  <c:v>53.8</c:v>
                </c:pt>
                <c:pt idx="8">
                  <c:v>54.68386698317007</c:v>
                </c:pt>
                <c:pt idx="9">
                  <c:v>55.560127198636856</c:v>
                </c:pt>
                <c:pt idx="10">
                  <c:v>55.901130529191391</c:v>
                </c:pt>
                <c:pt idx="11">
                  <c:v>57.308401269181708</c:v>
                </c:pt>
                <c:pt idx="12">
                  <c:v>57.425860091805127</c:v>
                </c:pt>
                <c:pt idx="13">
                  <c:v>58.688456133475249</c:v>
                </c:pt>
                <c:pt idx="14" formatCode="#,##0.0">
                  <c:v>59.357729947885375</c:v>
                </c:pt>
                <c:pt idx="15">
                  <c:v>60.2</c:v>
                </c:pt>
              </c:numCache>
            </c:numRef>
          </c:val>
          <c:smooth val="1"/>
        </c:ser>
        <c:ser>
          <c:idx val="1"/>
          <c:order val="1"/>
          <c:spPr>
            <a:ln w="31750">
              <a:solidFill>
                <a:schemeClr val="accent6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rgbClr val="7030A0"/>
              </a:solidFill>
            </c:spPr>
          </c:marker>
          <c:dLbls>
            <c:dLbl>
              <c:idx val="0"/>
              <c:layout>
                <c:manualLayout>
                  <c:x val="-2.2939020436399213E-2"/>
                  <c:y val="1.580235853311809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7347268870186633E-3"/>
                  <c:y val="5.7283394147528192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Hoja2!$B$3:$B$18</c:f>
              <c:strCache>
                <c:ptCount val="16"/>
                <c:pt idx="0">
                  <c:v>Marzo 1999</c:v>
                </c:pt>
                <c:pt idx="1">
                  <c:v>Marzo 2000</c:v>
                </c:pt>
                <c:pt idx="2">
                  <c:v>Marzo 2001</c:v>
                </c:pt>
                <c:pt idx="3">
                  <c:v>Marzo 2002</c:v>
                </c:pt>
                <c:pt idx="4">
                  <c:v>Marzo 2003</c:v>
                </c:pt>
                <c:pt idx="5">
                  <c:v>Marzo 2004</c:v>
                </c:pt>
                <c:pt idx="6">
                  <c:v>Marzo 2005</c:v>
                </c:pt>
                <c:pt idx="7">
                  <c:v>Marzo 2006</c:v>
                </c:pt>
                <c:pt idx="8">
                  <c:v>Marzo 2007</c:v>
                </c:pt>
                <c:pt idx="9">
                  <c:v>Marzo 2008</c:v>
                </c:pt>
                <c:pt idx="10">
                  <c:v>Marzo 2009</c:v>
                </c:pt>
                <c:pt idx="11">
                  <c:v>Marzo 2010</c:v>
                </c:pt>
                <c:pt idx="12">
                  <c:v>Marzo 2011</c:v>
                </c:pt>
                <c:pt idx="13">
                  <c:v>Marzo 2012</c:v>
                </c:pt>
                <c:pt idx="14">
                  <c:v>Marzo 2013</c:v>
                </c:pt>
                <c:pt idx="15">
                  <c:v>Marzo 2014</c:v>
                </c:pt>
              </c:strCache>
            </c:strRef>
          </c:cat>
          <c:val>
            <c:numRef>
              <c:f>Hoja2!$D$3:$D$18</c:f>
              <c:numCache>
                <c:formatCode>0.0</c:formatCode>
                <c:ptCount val="16"/>
                <c:pt idx="0">
                  <c:v>50.45</c:v>
                </c:pt>
                <c:pt idx="1">
                  <c:v>53.14</c:v>
                </c:pt>
                <c:pt idx="2">
                  <c:v>49.677226304039515</c:v>
                </c:pt>
                <c:pt idx="3">
                  <c:v>51.832482207554435</c:v>
                </c:pt>
                <c:pt idx="4">
                  <c:v>53.574708290478362</c:v>
                </c:pt>
                <c:pt idx="5">
                  <c:v>51.171776550415885</c:v>
                </c:pt>
                <c:pt idx="6">
                  <c:v>48.471174885014229</c:v>
                </c:pt>
                <c:pt idx="7">
                  <c:v>46.2</c:v>
                </c:pt>
                <c:pt idx="8">
                  <c:v>45.316133016830008</c:v>
                </c:pt>
                <c:pt idx="9">
                  <c:v>44.439872801363144</c:v>
                </c:pt>
                <c:pt idx="10">
                  <c:v>44.098869470808594</c:v>
                </c:pt>
                <c:pt idx="11">
                  <c:v>42.691598730818313</c:v>
                </c:pt>
                <c:pt idx="12">
                  <c:v>42.574139908195072</c:v>
                </c:pt>
                <c:pt idx="13" formatCode="#,##0.0">
                  <c:v>41.311543866524921</c:v>
                </c:pt>
                <c:pt idx="14" formatCode="#,##0.0">
                  <c:v>40.642270052114604</c:v>
                </c:pt>
                <c:pt idx="15">
                  <c:v>39.800000000000004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104512"/>
        <c:axId val="192969472"/>
      </c:lineChart>
      <c:catAx>
        <c:axId val="127104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 Narrow" pitchFamily="34" charset="0"/>
              </a:defRPr>
            </a:pPr>
            <a:endParaRPr lang="en-US"/>
          </a:p>
        </c:txPr>
        <c:crossAx val="192969472"/>
        <c:crosses val="autoZero"/>
        <c:auto val="1"/>
        <c:lblAlgn val="ctr"/>
        <c:lblOffset val="100"/>
        <c:noMultiLvlLbl val="0"/>
      </c:catAx>
      <c:valAx>
        <c:axId val="192969472"/>
        <c:scaling>
          <c:orientation val="minMax"/>
          <c:max val="62"/>
          <c:min val="38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sz="1400" b="0" dirty="0" smtClean="0">
                    <a:latin typeface="Arial Narrow" pitchFamily="34" charset="0"/>
                  </a:rPr>
                  <a:t>Porcentaje</a:t>
                </a:r>
                <a:endParaRPr lang="es-VE" sz="1400" b="0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43580447380945853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27104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lang="es-VE" sz="2800" dirty="0"/>
              <a:t>Tasa desocupación,</a:t>
            </a:r>
            <a:r>
              <a:rPr lang="es-VE" sz="2800" baseline="0" dirty="0"/>
              <a:t> abril</a:t>
            </a:r>
            <a:r>
              <a:rPr lang="es-VE" sz="2800" dirty="0"/>
              <a:t> 1999 - abril 2014</a:t>
            </a:r>
          </a:p>
        </c:rich>
      </c:tx>
      <c:layout>
        <c:manualLayout>
          <c:xMode val="edge"/>
          <c:yMode val="edge"/>
          <c:x val="0.20288933151146676"/>
          <c:y val="1.148457099315066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7110201533178533E-2"/>
          <c:y val="0.10360757178080029"/>
          <c:w val="0.92977714038521109"/>
          <c:h val="0.73224417402370445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chemeClr val="tx2"/>
              </a:solidFill>
            </a:ln>
          </c:spPr>
          <c:marker>
            <c:symbol val="circle"/>
            <c:size val="6"/>
            <c:spPr>
              <a:solidFill>
                <a:srgbClr val="FF0000"/>
              </a:solidFill>
              <a:ln w="25400"/>
            </c:spPr>
          </c:marker>
          <c:dLbls>
            <c:dLbl>
              <c:idx val="0"/>
              <c:layout>
                <c:manualLayout>
                  <c:x val="-3.2409726317250011E-2"/>
                  <c:y val="-4.3867016622922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368575624082228E-2"/>
                  <c:y val="-4.58872186431241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643541803970718E-2"/>
                  <c:y val="-5.06828919112388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1632789633058759E-3"/>
                  <c:y val="-1.3188237413530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8074970804861004E-2"/>
                  <c:y val="-3.93680108168297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843086244175612E-3"/>
                  <c:y val="-3.15534876322277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3946604692034627E-2"/>
                  <c:y val="-5.61215302632623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513903823696212E-2"/>
                  <c:y val="-5.2428855483973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7725438505208885E-2"/>
                  <c:y val="-4.60796945836315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4414767537317791E-2"/>
                  <c:y val="-4.60798536546567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5242406373212055E-2"/>
                  <c:y val="-5.6565656565656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5418502202643191E-2"/>
                  <c:y val="-4.0404040404040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658723276330552E-2"/>
                  <c:y val="-3.43434343434343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54478707782681E-2"/>
                  <c:y val="-4.64646464646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2026431718061675E-2"/>
                  <c:y val="-3.63636363636363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4.4052863436123534E-3"/>
                  <c:y val="-3.0303030303030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Etiquetas!$D$2:$D$17</c:f>
              <c:strCache>
                <c:ptCount val="16"/>
                <c:pt idx="0">
                  <c:v>Abril 1999</c:v>
                </c:pt>
                <c:pt idx="1">
                  <c:v>Abril 2000</c:v>
                </c:pt>
                <c:pt idx="2">
                  <c:v>Abril 2001</c:v>
                </c:pt>
                <c:pt idx="3">
                  <c:v>Abril 2002</c:v>
                </c:pt>
                <c:pt idx="4">
                  <c:v>Abril 2003</c:v>
                </c:pt>
                <c:pt idx="5">
                  <c:v>Abril 2004</c:v>
                </c:pt>
                <c:pt idx="6">
                  <c:v>Abril 2005</c:v>
                </c:pt>
                <c:pt idx="7">
                  <c:v>Abril 2006</c:v>
                </c:pt>
                <c:pt idx="8">
                  <c:v>Abril 2007</c:v>
                </c:pt>
                <c:pt idx="9">
                  <c:v>Abril 2008</c:v>
                </c:pt>
                <c:pt idx="10">
                  <c:v>Abril 2009</c:v>
                </c:pt>
                <c:pt idx="11">
                  <c:v>Abril 2010</c:v>
                </c:pt>
                <c:pt idx="12">
                  <c:v>Abril 2011</c:v>
                </c:pt>
                <c:pt idx="13">
                  <c:v>Abril 2012</c:v>
                </c:pt>
                <c:pt idx="14">
                  <c:v>Abril 2013</c:v>
                </c:pt>
                <c:pt idx="15">
                  <c:v>Abril 2014</c:v>
                </c:pt>
              </c:strCache>
            </c:strRef>
          </c:cat>
          <c:val>
            <c:numRef>
              <c:f>'Porcentajes %'!$E$42:$E$57</c:f>
              <c:numCache>
                <c:formatCode>0.0</c:formatCode>
                <c:ptCount val="16"/>
                <c:pt idx="0">
                  <c:v>14.6</c:v>
                </c:pt>
                <c:pt idx="1">
                  <c:v>14.7</c:v>
                </c:pt>
                <c:pt idx="2">
                  <c:v>14.464050225087368</c:v>
                </c:pt>
                <c:pt idx="3">
                  <c:v>15.861453387060406</c:v>
                </c:pt>
                <c:pt idx="4">
                  <c:v>19.060675367159181</c:v>
                </c:pt>
                <c:pt idx="5">
                  <c:v>16.311172063754231</c:v>
                </c:pt>
                <c:pt idx="6">
                  <c:v>12.098240852674081</c:v>
                </c:pt>
                <c:pt idx="7">
                  <c:v>10.225688493824107</c:v>
                </c:pt>
                <c:pt idx="8">
                  <c:v>8.8155600826730502</c:v>
                </c:pt>
                <c:pt idx="9">
                  <c:v>7.8914969249176474</c:v>
                </c:pt>
                <c:pt idx="10">
                  <c:v>7.7</c:v>
                </c:pt>
                <c:pt idx="11">
                  <c:v>8.2112114930564477</c:v>
                </c:pt>
                <c:pt idx="12">
                  <c:v>8.0668050573873717</c:v>
                </c:pt>
                <c:pt idx="13" formatCode="#,##0.0">
                  <c:v>8.5809744107942656</c:v>
                </c:pt>
                <c:pt idx="14" formatCode="#,##0.0">
                  <c:v>7.9</c:v>
                </c:pt>
                <c:pt idx="15" formatCode="General">
                  <c:v>7.1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68064"/>
        <c:axId val="299903232"/>
      </c:lineChart>
      <c:catAx>
        <c:axId val="12776806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spPr>
          <a:ln>
            <a:solidFill>
              <a:sysClr val="window" lastClr="FFFFFF">
                <a:lumMod val="85000"/>
              </a:sysClr>
            </a:solidFill>
          </a:ln>
        </c:spPr>
        <c:txPr>
          <a:bodyPr rot="0" vert="horz"/>
          <a:lstStyle/>
          <a:p>
            <a:pPr>
              <a:defRPr sz="13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99903232"/>
        <c:crosses val="autoZero"/>
        <c:auto val="0"/>
        <c:lblAlgn val="ctr"/>
        <c:lblOffset val="100"/>
        <c:noMultiLvlLbl val="0"/>
      </c:catAx>
      <c:valAx>
        <c:axId val="299903232"/>
        <c:scaling>
          <c:orientation val="minMax"/>
          <c:min val="5.5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Porcentaje</a:t>
                </a:r>
              </a:p>
            </c:rich>
          </c:tx>
          <c:layout>
            <c:manualLayout>
              <c:xMode val="edge"/>
              <c:yMode val="edge"/>
              <c:x val="8.2334917386428022E-3"/>
              <c:y val="0.42609321562077468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27768064"/>
        <c:crosses val="autoZero"/>
        <c:crossBetween val="between"/>
        <c:majorUnit val="4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lang="es-VE" sz="2800" b="0" i="0" strike="noStrike" dirty="0">
                <a:solidFill>
                  <a:srgbClr val="000000"/>
                </a:solidFill>
                <a:latin typeface="Arial Narrow"/>
              </a:rPr>
              <a:t>Porcentaje de ocupados por sector formal e informal,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lang="es-VE" sz="2800" b="0" i="0" strike="noStrike" dirty="0">
                <a:solidFill>
                  <a:srgbClr val="000000"/>
                </a:solidFill>
                <a:latin typeface="Arial Narrow"/>
              </a:rPr>
              <a:t>abril 1999 - abril 2014</a:t>
            </a:r>
          </a:p>
        </c:rich>
      </c:tx>
      <c:layout>
        <c:manualLayout>
          <c:xMode val="edge"/>
          <c:yMode val="edge"/>
          <c:x val="0.13144289511990892"/>
          <c:y val="2.6353227585682314E-4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8442338711943693E-2"/>
          <c:y val="0.16267457872113755"/>
          <c:w val="0.9429013022194519"/>
          <c:h val="0.66820343109285263"/>
        </c:manualLayout>
      </c:layout>
      <c:lineChart>
        <c:grouping val="standard"/>
        <c:varyColors val="0"/>
        <c:ser>
          <c:idx val="0"/>
          <c:order val="0"/>
          <c:tx>
            <c:v>Formal</c:v>
          </c:tx>
          <c:spPr>
            <a:ln w="31750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circle"/>
            <c:size val="6"/>
            <c:spPr>
              <a:solidFill>
                <a:srgbClr val="7030A0"/>
              </a:solidFill>
              <a:ln w="25400"/>
            </c:spPr>
          </c:marker>
          <c:dLbls>
            <c:dLbl>
              <c:idx val="0"/>
              <c:layout>
                <c:manualLayout>
                  <c:x val="-3.9490212401864143E-2"/>
                  <c:y val="4.60063628410085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059465584423076E-2"/>
                  <c:y val="5.71585142766245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763340155167826E-2"/>
                  <c:y val="3.36509981706832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670701955207145E-2"/>
                  <c:y val="5.518317028553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6654526113751203E-2"/>
                  <c:y val="4.3277340332458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696393677662542E-2"/>
                  <c:y val="-3.5674381611389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1082359198492263E-2"/>
                  <c:y val="-4.97418277260796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5186097332547087E-2"/>
                  <c:y val="-5.1582438558816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825904471192211E-2"/>
                  <c:y val="-4.36360454943132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102211893116782E-2"/>
                  <c:y val="-4.3860653781913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1547053314370766E-2"/>
                  <c:y val="-4.646480553567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163157468752492E-2"/>
                  <c:y val="-5.2525252525252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360539734295323E-2"/>
                  <c:y val="-4.0404040404040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1809404881658542E-2"/>
                  <c:y val="-5.2525252525252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152716593245121E-2"/>
                  <c:y val="-4.0404040404040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1747430249633024E-2"/>
                  <c:y val="-2.8282828282828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Etiquetas!$D$2:$D$17</c:f>
              <c:strCache>
                <c:ptCount val="16"/>
                <c:pt idx="0">
                  <c:v>Abril 1999</c:v>
                </c:pt>
                <c:pt idx="1">
                  <c:v>Abril 2000</c:v>
                </c:pt>
                <c:pt idx="2">
                  <c:v>Abril 2001</c:v>
                </c:pt>
                <c:pt idx="3">
                  <c:v>Abril 2002</c:v>
                </c:pt>
                <c:pt idx="4">
                  <c:v>Abril 2003</c:v>
                </c:pt>
                <c:pt idx="5">
                  <c:v>Abril 2004</c:v>
                </c:pt>
                <c:pt idx="6">
                  <c:v>Abril 2005</c:v>
                </c:pt>
                <c:pt idx="7">
                  <c:v>Abril 2006</c:v>
                </c:pt>
                <c:pt idx="8">
                  <c:v>Abril 2007</c:v>
                </c:pt>
                <c:pt idx="9">
                  <c:v>Abril 2008</c:v>
                </c:pt>
                <c:pt idx="10">
                  <c:v>Abril 2009</c:v>
                </c:pt>
                <c:pt idx="11">
                  <c:v>Abril 2010</c:v>
                </c:pt>
                <c:pt idx="12">
                  <c:v>Abril 2011</c:v>
                </c:pt>
                <c:pt idx="13">
                  <c:v>Abril 2012</c:v>
                </c:pt>
                <c:pt idx="14">
                  <c:v>Abril 2013</c:v>
                </c:pt>
                <c:pt idx="15">
                  <c:v>Abril 2014</c:v>
                </c:pt>
              </c:strCache>
            </c:strRef>
          </c:cat>
          <c:val>
            <c:numRef>
              <c:f>'Porcentajes %'!$E$61:$E$76</c:f>
              <c:numCache>
                <c:formatCode>0.0</c:formatCode>
                <c:ptCount val="16"/>
                <c:pt idx="0">
                  <c:v>48.97</c:v>
                </c:pt>
                <c:pt idx="1">
                  <c:v>48.64</c:v>
                </c:pt>
                <c:pt idx="2">
                  <c:v>48.804575532500287</c:v>
                </c:pt>
                <c:pt idx="3">
                  <c:v>48.194258011722397</c:v>
                </c:pt>
                <c:pt idx="4">
                  <c:v>46.843327653711214</c:v>
                </c:pt>
                <c:pt idx="5">
                  <c:v>50.392822472230222</c:v>
                </c:pt>
                <c:pt idx="6">
                  <c:v>52.948680451386842</c:v>
                </c:pt>
                <c:pt idx="7">
                  <c:v>55.585184118589481</c:v>
                </c:pt>
                <c:pt idx="8">
                  <c:v>55.398524727371409</c:v>
                </c:pt>
                <c:pt idx="9">
                  <c:v>55.386018974063575</c:v>
                </c:pt>
                <c:pt idx="10">
                  <c:v>57.212554741403963</c:v>
                </c:pt>
                <c:pt idx="11">
                  <c:v>56.714246229533849</c:v>
                </c:pt>
                <c:pt idx="12">
                  <c:v>57.745660066577599</c:v>
                </c:pt>
                <c:pt idx="13">
                  <c:v>58.676446275270443</c:v>
                </c:pt>
                <c:pt idx="14" formatCode="#,##0.0">
                  <c:v>60.2</c:v>
                </c:pt>
                <c:pt idx="15" formatCode="General">
                  <c:v>59.3</c:v>
                </c:pt>
              </c:numCache>
            </c:numRef>
          </c:val>
          <c:smooth val="1"/>
        </c:ser>
        <c:ser>
          <c:idx val="1"/>
          <c:order val="1"/>
          <c:tx>
            <c:v>Informal</c:v>
          </c:tx>
          <c:spPr>
            <a:ln w="31750">
              <a:solidFill>
                <a:srgbClr val="00B0F0"/>
              </a:solidFill>
            </a:ln>
          </c:spPr>
          <c:marker>
            <c:symbol val="circle"/>
            <c:size val="6"/>
            <c:spPr>
              <a:solidFill>
                <a:srgbClr val="FF0000"/>
              </a:solidFill>
              <a:ln w="25400">
                <a:solidFill>
                  <a:srgbClr val="FFC000"/>
                </a:solidFill>
              </a:ln>
            </c:spPr>
          </c:marker>
          <c:dLbls>
            <c:dLbl>
              <c:idx val="0"/>
              <c:layout>
                <c:manualLayout>
                  <c:x val="-4.1082359198492263E-2"/>
                  <c:y val="-4.7897240117712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8179148311306942E-2"/>
                  <c:y val="-5.1762029746282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822401054493739E-2"/>
                  <c:y val="-3.7564622603992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676957230566451E-2"/>
                  <c:y val="-4.3501471406983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9647577092511016E-2"/>
                  <c:y val="-3.1604708502346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5231884560685454E-2"/>
                  <c:y val="3.77749144993242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511151965035153E-2"/>
                  <c:y val="-4.35970730931363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559818238579252E-2"/>
                  <c:y val="-5.1726715978684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938522552522392E-2"/>
                  <c:y val="-5.19826612582520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7444355799137352E-2"/>
                  <c:y val="-5.55210371430843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4204909408350442E-2"/>
                  <c:y val="-5.0505050505050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4505301374772999E-2"/>
                  <c:y val="-4.8484848484848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0234254859111676E-2"/>
                  <c:y val="-5.0505050505050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0340976100454402E-2"/>
                  <c:y val="-4.6464646464646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684287812041116E-2"/>
                  <c:y val="-2.8282828282828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7621145374449341E-2"/>
                  <c:y val="-2.02020202020202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Etiquetas!$D$2:$D$17</c:f>
              <c:strCache>
                <c:ptCount val="16"/>
                <c:pt idx="0">
                  <c:v>Abril 1999</c:v>
                </c:pt>
                <c:pt idx="1">
                  <c:v>Abril 2000</c:v>
                </c:pt>
                <c:pt idx="2">
                  <c:v>Abril 2001</c:v>
                </c:pt>
                <c:pt idx="3">
                  <c:v>Abril 2002</c:v>
                </c:pt>
                <c:pt idx="4">
                  <c:v>Abril 2003</c:v>
                </c:pt>
                <c:pt idx="5">
                  <c:v>Abril 2004</c:v>
                </c:pt>
                <c:pt idx="6">
                  <c:v>Abril 2005</c:v>
                </c:pt>
                <c:pt idx="7">
                  <c:v>Abril 2006</c:v>
                </c:pt>
                <c:pt idx="8">
                  <c:v>Abril 2007</c:v>
                </c:pt>
                <c:pt idx="9">
                  <c:v>Abril 2008</c:v>
                </c:pt>
                <c:pt idx="10">
                  <c:v>Abril 2009</c:v>
                </c:pt>
                <c:pt idx="11">
                  <c:v>Abril 2010</c:v>
                </c:pt>
                <c:pt idx="12">
                  <c:v>Abril 2011</c:v>
                </c:pt>
                <c:pt idx="13">
                  <c:v>Abril 2012</c:v>
                </c:pt>
                <c:pt idx="14">
                  <c:v>Abril 2013</c:v>
                </c:pt>
                <c:pt idx="15">
                  <c:v>Abril 2014</c:v>
                </c:pt>
              </c:strCache>
            </c:strRef>
          </c:cat>
          <c:val>
            <c:numRef>
              <c:f>'Porcentajes %'!$E$80:$E$95</c:f>
              <c:numCache>
                <c:formatCode>0.0</c:formatCode>
                <c:ptCount val="16"/>
                <c:pt idx="0">
                  <c:v>51.03</c:v>
                </c:pt>
                <c:pt idx="1">
                  <c:v>51.36</c:v>
                </c:pt>
                <c:pt idx="2">
                  <c:v>51.19542446749972</c:v>
                </c:pt>
                <c:pt idx="3">
                  <c:v>51.805741988277596</c:v>
                </c:pt>
                <c:pt idx="4">
                  <c:v>53.156672346288467</c:v>
                </c:pt>
                <c:pt idx="5">
                  <c:v>49.607177527769544</c:v>
                </c:pt>
                <c:pt idx="6">
                  <c:v>47.051319548612824</c:v>
                </c:pt>
                <c:pt idx="7">
                  <c:v>44.414815881410341</c:v>
                </c:pt>
                <c:pt idx="8">
                  <c:v>44.601475272628591</c:v>
                </c:pt>
                <c:pt idx="9">
                  <c:v>44.613981025936241</c:v>
                </c:pt>
                <c:pt idx="10">
                  <c:v>42.787445258596044</c:v>
                </c:pt>
                <c:pt idx="11">
                  <c:v>43.285753770466158</c:v>
                </c:pt>
                <c:pt idx="12">
                  <c:v>42.254339933422401</c:v>
                </c:pt>
                <c:pt idx="13" formatCode="#,##0.0">
                  <c:v>41.323553724729564</c:v>
                </c:pt>
                <c:pt idx="14" formatCode="#,##0.0">
                  <c:v>39.800000000000004</c:v>
                </c:pt>
                <c:pt idx="15" formatCode="General">
                  <c:v>40.700000000000003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69600"/>
        <c:axId val="299938304"/>
      </c:lineChart>
      <c:catAx>
        <c:axId val="12776960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spPr>
          <a:ln>
            <a:solidFill>
              <a:sysClr val="window" lastClr="FFFFFF">
                <a:lumMod val="85000"/>
              </a:sysClr>
            </a:solidFill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99938304"/>
        <c:crosses val="autoZero"/>
        <c:auto val="0"/>
        <c:lblAlgn val="ctr"/>
        <c:lblOffset val="100"/>
        <c:noMultiLvlLbl val="0"/>
      </c:catAx>
      <c:valAx>
        <c:axId val="299938304"/>
        <c:scaling>
          <c:orientation val="minMax"/>
          <c:max val="62"/>
          <c:min val="38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1400">
                    <a:latin typeface="Arial Narrow" pitchFamily="34" charset="0"/>
                  </a:defRPr>
                </a:pPr>
                <a:r>
                  <a:rPr lang="en-US" sz="1400">
                    <a:latin typeface="Arial Narrow" pitchFamily="34" charset="0"/>
                  </a:rPr>
                  <a:t>Porcentaje</a:t>
                </a:r>
              </a:p>
            </c:rich>
          </c:tx>
          <c:layout>
            <c:manualLayout>
              <c:xMode val="edge"/>
              <c:yMode val="edge"/>
              <c:x val="1.2498757038630084E-2"/>
              <c:y val="0.42421410959993638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27769600"/>
        <c:crosses val="autoZero"/>
        <c:crossBetween val="between"/>
        <c:majorUnit val="5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sz="2400" b="0" dirty="0" smtClean="0">
                <a:latin typeface="Arial Narrow" pitchFamily="34" charset="0"/>
              </a:rPr>
              <a:t>Tasa de desempleo juvenil de 15 a 24 años para algunos países, 2012</a:t>
            </a:r>
            <a:endParaRPr lang="es-VE" sz="2400" b="0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Hoja2!$A$1:$A$10</c:f>
              <c:strCache>
                <c:ptCount val="10"/>
                <c:pt idx="0">
                  <c:v>España</c:v>
                </c:pt>
                <c:pt idx="1">
                  <c:v>Italia</c:v>
                </c:pt>
                <c:pt idx="2">
                  <c:v>Colombia</c:v>
                </c:pt>
                <c:pt idx="3">
                  <c:v>Argentina</c:v>
                </c:pt>
                <c:pt idx="4">
                  <c:v>Estados Unidos</c:v>
                </c:pt>
                <c:pt idx="5">
                  <c:v>Chile</c:v>
                </c:pt>
                <c:pt idx="6">
                  <c:v>Venezuela</c:v>
                </c:pt>
                <c:pt idx="7">
                  <c:v>Canadá</c:v>
                </c:pt>
                <c:pt idx="8">
                  <c:v>Brasil</c:v>
                </c:pt>
                <c:pt idx="9">
                  <c:v>Perú</c:v>
                </c:pt>
              </c:strCache>
            </c:strRef>
          </c:cat>
          <c:val>
            <c:numRef>
              <c:f>Hoja2!$B$1:$B$10</c:f>
              <c:numCache>
                <c:formatCode>General</c:formatCode>
                <c:ptCount val="10"/>
                <c:pt idx="0">
                  <c:v>54.2</c:v>
                </c:pt>
                <c:pt idx="1">
                  <c:v>35.6</c:v>
                </c:pt>
                <c:pt idx="2">
                  <c:v>20.8</c:v>
                </c:pt>
                <c:pt idx="3">
                  <c:v>18.2</c:v>
                </c:pt>
                <c:pt idx="4">
                  <c:v>16.399999999999999</c:v>
                </c:pt>
                <c:pt idx="5">
                  <c:v>16.3</c:v>
                </c:pt>
                <c:pt idx="6">
                  <c:v>16.2</c:v>
                </c:pt>
                <c:pt idx="7">
                  <c:v>14.3</c:v>
                </c:pt>
                <c:pt idx="8">
                  <c:v>13.5</c:v>
                </c:pt>
                <c:pt idx="9">
                  <c:v>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620096"/>
        <c:axId val="299940608"/>
      </c:barChart>
      <c:catAx>
        <c:axId val="143620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en-US"/>
          </a:p>
        </c:txPr>
        <c:crossAx val="299940608"/>
        <c:crosses val="autoZero"/>
        <c:auto val="1"/>
        <c:lblAlgn val="ctr"/>
        <c:lblOffset val="100"/>
        <c:noMultiLvlLbl val="0"/>
      </c:catAx>
      <c:valAx>
        <c:axId val="299940608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sz="1400" b="0" dirty="0" smtClean="0">
                    <a:latin typeface="Arial Narrow" pitchFamily="34" charset="0"/>
                  </a:rPr>
                  <a:t>Porcentaje</a:t>
                </a:r>
                <a:endParaRPr lang="es-VE" sz="1400" b="0" dirty="0">
                  <a:latin typeface="Arial Narrow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36200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sz="2800" b="0" dirty="0" smtClean="0">
                <a:latin typeface="Arial Narrow" pitchFamily="34" charset="0"/>
              </a:rPr>
              <a:t>Hogares pobres y en pobreza</a:t>
            </a:r>
            <a:r>
              <a:rPr lang="es-VE" sz="2800" b="0" baseline="0" dirty="0" smtClean="0">
                <a:latin typeface="Arial Narrow" pitchFamily="34" charset="0"/>
              </a:rPr>
              <a:t> extrema</a:t>
            </a:r>
            <a:r>
              <a:rPr lang="es-VE" sz="2800" b="0" dirty="0" smtClean="0">
                <a:latin typeface="Arial Narrow" pitchFamily="34" charset="0"/>
              </a:rPr>
              <a:t> por ingreso,</a:t>
            </a:r>
          </a:p>
          <a:p>
            <a:pPr>
              <a:defRPr/>
            </a:pPr>
            <a:r>
              <a:rPr lang="es-VE" sz="2800" b="0" dirty="0" smtClean="0">
                <a:latin typeface="Arial Narrow" pitchFamily="34" charset="0"/>
              </a:rPr>
              <a:t> 2dos semestres 1997-2013</a:t>
            </a:r>
            <a:endParaRPr lang="es-VE" sz="2800" b="0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1662790834190534E-2"/>
          <c:y val="0.16832840986338121"/>
          <c:w val="0.94113302850475355"/>
          <c:h val="0.76125333478452761"/>
        </c:manualLayout>
      </c:layout>
      <c:lineChart>
        <c:grouping val="standard"/>
        <c:varyColors val="0"/>
        <c:ser>
          <c:idx val="0"/>
          <c:order val="0"/>
          <c:spPr>
            <a:ln w="31750">
              <a:solidFill>
                <a:schemeClr val="accent5">
                  <a:lumMod val="50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4"/>
              <c:layout>
                <c:manualLayout>
                  <c:x val="-2.8673634435093503E-3"/>
                  <c:y val="1.997489140422245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469453774037422E-2"/>
                  <c:y val="1.1984934842533478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770498939301304E-2"/>
                  <c:y val="1.1984934842533483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5770498939301304E-2"/>
                  <c:y val="7.98995656168891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Hoja3!$B$3:$R$3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Hoja3!$B$4:$R$4</c:f>
              <c:numCache>
                <c:formatCode>0.0</c:formatCode>
                <c:ptCount val="17"/>
                <c:pt idx="0">
                  <c:v>48.053913116397354</c:v>
                </c:pt>
                <c:pt idx="1">
                  <c:v>43.915075364616996</c:v>
                </c:pt>
                <c:pt idx="2">
                  <c:v>41.957147743058236</c:v>
                </c:pt>
                <c:pt idx="3">
                  <c:v>40.365182804417863</c:v>
                </c:pt>
                <c:pt idx="4">
                  <c:v>39.039598159618876</c:v>
                </c:pt>
                <c:pt idx="5">
                  <c:v>48.586595800378063</c:v>
                </c:pt>
                <c:pt idx="6">
                  <c:v>55.138152026864489</c:v>
                </c:pt>
                <c:pt idx="7">
                  <c:v>46.985067515120775</c:v>
                </c:pt>
                <c:pt idx="8">
                  <c:v>37.893693796201447</c:v>
                </c:pt>
                <c:pt idx="9">
                  <c:v>30.630961836607035</c:v>
                </c:pt>
                <c:pt idx="10">
                  <c:v>28.522013339042076</c:v>
                </c:pt>
                <c:pt idx="11">
                  <c:v>27.531607383209256</c:v>
                </c:pt>
                <c:pt idx="12">
                  <c:v>26.683328664578461</c:v>
                </c:pt>
                <c:pt idx="13">
                  <c:v>26.932723771582069</c:v>
                </c:pt>
                <c:pt idx="14">
                  <c:v>26.497166107253285</c:v>
                </c:pt>
                <c:pt idx="15">
                  <c:v>21.2</c:v>
                </c:pt>
                <c:pt idx="16">
                  <c:v>27.3</c:v>
                </c:pt>
              </c:numCache>
            </c:numRef>
          </c:val>
          <c:smooth val="1"/>
        </c:ser>
        <c:ser>
          <c:idx val="1"/>
          <c:order val="1"/>
          <c:spPr>
            <a:ln w="31750">
              <a:solidFill>
                <a:srgbClr val="00B0F0"/>
              </a:solidFill>
            </a:ln>
          </c:spPr>
          <c:marker>
            <c:symbol val="circle"/>
            <c:size val="6"/>
            <c:spPr>
              <a:solidFill>
                <a:srgbClr val="002060"/>
              </a:solidFill>
            </c:spPr>
          </c:marker>
          <c:dLbls>
            <c:dLbl>
              <c:idx val="5"/>
              <c:layout>
                <c:manualLayout>
                  <c:x val="-1.1469453774037422E-2"/>
                  <c:y val="9.9874457021111446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4336817217546123E-3"/>
                  <c:y val="9.987445702111146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Hoja3!$B$3:$R$3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Hoja3!$B$5:$R$5</c:f>
              <c:numCache>
                <c:formatCode>0.0</c:formatCode>
                <c:ptCount val="17"/>
                <c:pt idx="0">
                  <c:v>19.324536420076743</c:v>
                </c:pt>
                <c:pt idx="1">
                  <c:v>17.056168159523985</c:v>
                </c:pt>
                <c:pt idx="2">
                  <c:v>16.890719672923403</c:v>
                </c:pt>
                <c:pt idx="3">
                  <c:v>14.887532744903476</c:v>
                </c:pt>
                <c:pt idx="4">
                  <c:v>14.040747404645296</c:v>
                </c:pt>
                <c:pt idx="5">
                  <c:v>21.035667961710875</c:v>
                </c:pt>
                <c:pt idx="6">
                  <c:v>25.026342300506489</c:v>
                </c:pt>
                <c:pt idx="7">
                  <c:v>18.625083752006031</c:v>
                </c:pt>
                <c:pt idx="8">
                  <c:v>15.318151413660294</c:v>
                </c:pt>
                <c:pt idx="9">
                  <c:v>9.0732467155908854</c:v>
                </c:pt>
                <c:pt idx="10">
                  <c:v>7.861797295176447</c:v>
                </c:pt>
                <c:pt idx="11">
                  <c:v>7.5609712215151745</c:v>
                </c:pt>
                <c:pt idx="12">
                  <c:v>7.5164376551451495</c:v>
                </c:pt>
                <c:pt idx="13">
                  <c:v>6.8911024709056061</c:v>
                </c:pt>
                <c:pt idx="14">
                  <c:v>6.9914946876321924</c:v>
                </c:pt>
                <c:pt idx="15">
                  <c:v>6</c:v>
                </c:pt>
                <c:pt idx="16">
                  <c:v>8.8000000000000007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937472"/>
        <c:axId val="302574400"/>
      </c:lineChart>
      <c:catAx>
        <c:axId val="14493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en-US"/>
          </a:p>
        </c:txPr>
        <c:crossAx val="302574400"/>
        <c:crosses val="autoZero"/>
        <c:auto val="1"/>
        <c:lblAlgn val="ctr"/>
        <c:lblOffset val="100"/>
        <c:noMultiLvlLbl val="0"/>
      </c:catAx>
      <c:valAx>
        <c:axId val="302574400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sz="1400" b="0" dirty="0" smtClean="0">
                    <a:latin typeface="Arial Narrow" pitchFamily="34" charset="0"/>
                  </a:rPr>
                  <a:t>Porcentaje</a:t>
                </a:r>
                <a:endParaRPr lang="es-VE" sz="1400" b="0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1.433681721754664E-2"/>
              <c:y val="0.39753541296593792"/>
            </c:manualLayout>
          </c:layout>
          <c:overlay val="0"/>
        </c:title>
        <c:numFmt formatCode="0.0" sourceLinked="1"/>
        <c:majorTickMark val="out"/>
        <c:minorTickMark val="none"/>
        <c:tickLblPos val="none"/>
        <c:crossAx val="1449374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 sz="2800" b="0" dirty="0" smtClean="0">
                <a:latin typeface="Arial Narrow" pitchFamily="34" charset="0"/>
              </a:rPr>
              <a:t>Personas provenientes de hogares pobres por ingreso,2dos semestres 1997-2013</a:t>
            </a:r>
            <a:endParaRPr lang="es-VE" sz="2800" b="0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>
              <a:solidFill>
                <a:schemeClr val="accent5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rgbClr val="FFC000"/>
              </a:solidFill>
            </c:spPr>
          </c:marker>
          <c:dLbls>
            <c:dLbl>
              <c:idx val="5"/>
              <c:layout>
                <c:manualLayout>
                  <c:x val="-2.8673634435093459E-3"/>
                  <c:y val="2.0201878806543629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7347268870187084E-3"/>
                  <c:y val="6.0605636419629114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938907548074945E-2"/>
                  <c:y val="8.0807515226172348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5770498939301304E-2"/>
                  <c:y val="6.0605636419629114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Hoja3!$C$31:$S$31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Hoja3!$C$32:$S$32</c:f>
              <c:numCache>
                <c:formatCode>0.0</c:formatCode>
                <c:ptCount val="17"/>
                <c:pt idx="0">
                  <c:v>54.480741806537246</c:v>
                </c:pt>
                <c:pt idx="1">
                  <c:v>50.400945673490725</c:v>
                </c:pt>
                <c:pt idx="2">
                  <c:v>48.694606313300966</c:v>
                </c:pt>
                <c:pt idx="3">
                  <c:v>46.341398515395944</c:v>
                </c:pt>
                <c:pt idx="4">
                  <c:v>45.383189469809139</c:v>
                </c:pt>
                <c:pt idx="5">
                  <c:v>55.355591930902193</c:v>
                </c:pt>
                <c:pt idx="6">
                  <c:v>62.089969306644704</c:v>
                </c:pt>
                <c:pt idx="7">
                  <c:v>53.931406793222941</c:v>
                </c:pt>
                <c:pt idx="8">
                  <c:v>43.715045873389471</c:v>
                </c:pt>
                <c:pt idx="9">
                  <c:v>36.303349489072794</c:v>
                </c:pt>
                <c:pt idx="10">
                  <c:v>33.634950399001269</c:v>
                </c:pt>
                <c:pt idx="11">
                  <c:v>32.631461668571255</c:v>
                </c:pt>
                <c:pt idx="12">
                  <c:v>31.815066991246393</c:v>
                </c:pt>
                <c:pt idx="13">
                  <c:v>32.541428583145844</c:v>
                </c:pt>
                <c:pt idx="14">
                  <c:v>31.619774526133988</c:v>
                </c:pt>
                <c:pt idx="15">
                  <c:v>25.4</c:v>
                </c:pt>
                <c:pt idx="16">
                  <c:v>32.1</c:v>
                </c:pt>
              </c:numCache>
            </c:numRef>
          </c:val>
          <c:smooth val="1"/>
        </c:ser>
        <c:ser>
          <c:idx val="1"/>
          <c:order val="1"/>
          <c:spPr>
            <a:ln w="31750"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5"/>
              <c:layout>
                <c:manualLayout>
                  <c:x val="-1.0035772052282647E-2"/>
                  <c:y val="6.060404572051034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2567722530855912E-17"/>
                  <c:y val="1.0100939403271499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Narrow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Hoja3!$C$31:$S$31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Hoja3!$C$33:$S$33</c:f>
              <c:numCache>
                <c:formatCode>0.0</c:formatCode>
                <c:ptCount val="17"/>
                <c:pt idx="0">
                  <c:v>23.369454413491791</c:v>
                </c:pt>
                <c:pt idx="1">
                  <c:v>20.337859718326296</c:v>
                </c:pt>
                <c:pt idx="2">
                  <c:v>20.146613853229589</c:v>
                </c:pt>
                <c:pt idx="3">
                  <c:v>18.015896343044108</c:v>
                </c:pt>
                <c:pt idx="4">
                  <c:v>16.944022553827978</c:v>
                </c:pt>
                <c:pt idx="5">
                  <c:v>25.028364569771789</c:v>
                </c:pt>
                <c:pt idx="6">
                  <c:v>29.751671826466165</c:v>
                </c:pt>
                <c:pt idx="7">
                  <c:v>22.54761743898387</c:v>
                </c:pt>
                <c:pt idx="8">
                  <c:v>17.82635377810545</c:v>
                </c:pt>
                <c:pt idx="9">
                  <c:v>11.075393472655342</c:v>
                </c:pt>
                <c:pt idx="10">
                  <c:v>9.5956615483842747</c:v>
                </c:pt>
                <c:pt idx="11">
                  <c:v>9.1899607035986985</c:v>
                </c:pt>
                <c:pt idx="12">
                  <c:v>8.8409318114811075</c:v>
                </c:pt>
                <c:pt idx="13">
                  <c:v>8.638424371193798</c:v>
                </c:pt>
                <c:pt idx="14">
                  <c:v>8.53296017521963</c:v>
                </c:pt>
                <c:pt idx="15">
                  <c:v>7.1</c:v>
                </c:pt>
                <c:pt idx="16">
                  <c:v>9.8000000000000007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271680"/>
        <c:axId val="302576128"/>
      </c:lineChart>
      <c:catAx>
        <c:axId val="14727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en-US"/>
          </a:p>
        </c:txPr>
        <c:crossAx val="302576128"/>
        <c:crosses val="autoZero"/>
        <c:auto val="1"/>
        <c:lblAlgn val="ctr"/>
        <c:lblOffset val="100"/>
        <c:noMultiLvlLbl val="0"/>
      </c:catAx>
      <c:valAx>
        <c:axId val="302576128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VE" sz="1400" b="0" dirty="0" smtClean="0">
                    <a:latin typeface="Arial Narrow" pitchFamily="34" charset="0"/>
                  </a:rPr>
                  <a:t>Porcentaje</a:t>
                </a:r>
                <a:endParaRPr lang="es-VE" sz="1400" b="0" dirty="0">
                  <a:latin typeface="Arial Narrow" pitchFamily="34" charset="0"/>
                </a:endParaRPr>
              </a:p>
            </c:rich>
          </c:tx>
          <c:layout>
            <c:manualLayout>
              <c:xMode val="edge"/>
              <c:yMode val="edge"/>
              <c:x val="1.433681721754664E-2"/>
              <c:y val="0.42418902977534417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472716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0.00489</cdr:x>
      <cdr:y>0.95118</cdr:y>
    </cdr:from>
    <cdr:to>
      <cdr:x>0.65323</cdr:x>
      <cdr:y>0.99327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43317" y="6251437"/>
          <a:ext cx="5743161" cy="276627"/>
        </a:xfrm>
        <a:prstGeom xmlns:a="http://schemas.openxmlformats.org/drawingml/2006/main" prst="rect">
          <a:avLst/>
        </a:prstGeom>
        <a:ln xmlns:a="http://schemas.openxmlformats.org/drawingml/2006/main">
          <a:noFill/>
          <a:prstDash val="dash"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s-VE" sz="1400" b="1" dirty="0">
              <a:latin typeface="Arial Narrow" pitchFamily="34" charset="0"/>
            </a:rPr>
            <a:t>Fuente:</a:t>
          </a:r>
          <a:r>
            <a:rPr lang="es-VE" sz="1400" b="1" baseline="0" dirty="0">
              <a:latin typeface="Arial Narrow" pitchFamily="34" charset="0"/>
            </a:rPr>
            <a:t> </a:t>
          </a:r>
          <a:r>
            <a:rPr lang="es-VE" sz="1400" baseline="0" dirty="0" smtClean="0">
              <a:latin typeface="Arial Narrow" pitchFamily="34" charset="0"/>
            </a:rPr>
            <a:t>-</a:t>
          </a:r>
          <a:r>
            <a:rPr lang="es-VE" sz="1400" b="1" baseline="0" dirty="0" smtClean="0">
              <a:latin typeface="Arial Narrow" pitchFamily="34" charset="0"/>
            </a:rPr>
            <a:t> </a:t>
          </a:r>
          <a:r>
            <a:rPr lang="es-VE" sz="1400" b="0" baseline="0" dirty="0" smtClean="0">
              <a:latin typeface="Arial Narrow" pitchFamily="34" charset="0"/>
            </a:rPr>
            <a:t>Encuesta </a:t>
          </a:r>
          <a:r>
            <a:rPr lang="es-VE" sz="1400" b="0" baseline="0" dirty="0">
              <a:latin typeface="Arial Narrow" pitchFamily="34" charset="0"/>
            </a:rPr>
            <a:t>a Hogares por Muestreo - In</a:t>
          </a:r>
          <a:r>
            <a:rPr lang="es-VE" sz="1400" dirty="0">
              <a:latin typeface="Arial Narrow" pitchFamily="34" charset="0"/>
            </a:rPr>
            <a:t>stituto Nacional de Estadística, INE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0.00214</cdr:x>
      <cdr:y>0.95652</cdr:y>
    </cdr:from>
    <cdr:to>
      <cdr:x>0.62045</cdr:x>
      <cdr:y>0.99861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19019" y="6286521"/>
          <a:ext cx="5500726" cy="276626"/>
        </a:xfrm>
        <a:prstGeom xmlns:a="http://schemas.openxmlformats.org/drawingml/2006/main" prst="rect">
          <a:avLst/>
        </a:prstGeom>
        <a:ln xmlns:a="http://schemas.openxmlformats.org/drawingml/2006/main">
          <a:noFill/>
          <a:prstDash val="dash"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s-VE" sz="1400" b="1" dirty="0">
              <a:latin typeface="Arial Narrow" pitchFamily="34" charset="0"/>
            </a:rPr>
            <a:t>Fuente:</a:t>
          </a:r>
          <a:r>
            <a:rPr lang="es-VE" sz="1400" b="1" baseline="0" dirty="0">
              <a:latin typeface="Arial Narrow" pitchFamily="34" charset="0"/>
            </a:rPr>
            <a:t> </a:t>
          </a:r>
          <a:r>
            <a:rPr lang="es-VE" sz="1400" b="1" baseline="0" dirty="0" smtClean="0">
              <a:latin typeface="Arial Narrow" pitchFamily="34" charset="0"/>
            </a:rPr>
            <a:t>- </a:t>
          </a:r>
          <a:r>
            <a:rPr lang="es-VE" sz="1400" b="0" baseline="0" dirty="0" smtClean="0">
              <a:latin typeface="Arial Narrow" pitchFamily="34" charset="0"/>
            </a:rPr>
            <a:t>Encuesta </a:t>
          </a:r>
          <a:r>
            <a:rPr lang="es-VE" sz="1400" b="0" baseline="0" dirty="0">
              <a:latin typeface="Arial Narrow" pitchFamily="34" charset="0"/>
            </a:rPr>
            <a:t>a Hogares por Muestreo - In</a:t>
          </a:r>
          <a:r>
            <a:rPr lang="es-VE" sz="1400" dirty="0">
              <a:latin typeface="Arial Narrow" pitchFamily="34" charset="0"/>
            </a:rPr>
            <a:t>stituto Nacional de Estadística, INE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0.9375</cdr:y>
    </cdr:from>
    <cdr:to>
      <cdr:x>0.83594</cdr:x>
      <cdr:y>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0" y="6429396"/>
          <a:ext cx="7643834" cy="428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VE" sz="1200" b="1" dirty="0" smtClean="0">
              <a:latin typeface="Arial Narrow" pitchFamily="34" charset="0"/>
            </a:rPr>
            <a:t>Nota</a:t>
          </a:r>
          <a:r>
            <a:rPr lang="es-VE" sz="1200" b="1" dirty="0">
              <a:latin typeface="Arial Narrow" pitchFamily="34" charset="0"/>
            </a:rPr>
            <a:t>: </a:t>
          </a:r>
          <a:r>
            <a:rPr lang="es-VE" sz="1200" dirty="0" smtClean="0">
              <a:latin typeface="Arial Narrow" pitchFamily="34" charset="0"/>
            </a:rPr>
            <a:t>Para el año 2014, salario </a:t>
          </a:r>
          <a:r>
            <a:rPr lang="es-VE" sz="1200" dirty="0">
              <a:latin typeface="Arial Narrow" pitchFamily="34" charset="0"/>
            </a:rPr>
            <a:t>mínimo legal </a:t>
          </a:r>
          <a:r>
            <a:rPr lang="es-VE" sz="1200" dirty="0" smtClean="0">
              <a:latin typeface="Arial Narrow" pitchFamily="34" charset="0"/>
            </a:rPr>
            <a:t>a partir del </a:t>
          </a:r>
          <a:r>
            <a:rPr lang="es-VE" sz="1200" dirty="0">
              <a:latin typeface="Arial Narrow" pitchFamily="34" charset="0"/>
            </a:rPr>
            <a:t>1°de </a:t>
          </a:r>
          <a:r>
            <a:rPr lang="es-VE" sz="1200" dirty="0" smtClean="0">
              <a:latin typeface="Arial Narrow" pitchFamily="34" charset="0"/>
            </a:rPr>
            <a:t>mayo y el valor de la Canasta Alimentaria corresponde al mes de marzo </a:t>
          </a:r>
        </a:p>
        <a:p xmlns:a="http://schemas.openxmlformats.org/drawingml/2006/main">
          <a:r>
            <a:rPr lang="es-VE" sz="1200" b="1" dirty="0" smtClean="0">
              <a:latin typeface="Arial Narrow" pitchFamily="34" charset="0"/>
            </a:rPr>
            <a:t>Fuente: </a:t>
          </a:r>
          <a:r>
            <a:rPr lang="es-VE" sz="1200" dirty="0" smtClean="0">
              <a:latin typeface="Arial Narrow" pitchFamily="34" charset="0"/>
            </a:rPr>
            <a:t>Instituto Nacional de Estadística, INE</a:t>
          </a:r>
        </a:p>
        <a:p xmlns:a="http://schemas.openxmlformats.org/drawingml/2006/main">
          <a:r>
            <a:rPr lang="es-VE" sz="1200" dirty="0" smtClean="0">
              <a:latin typeface="Arial Narrow" pitchFamily="34" charset="0"/>
            </a:rPr>
            <a:t> </a:t>
          </a:r>
          <a:endParaRPr lang="es-VE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0.12254</cdr:x>
      <cdr:y>0.01165</cdr:y>
    </cdr:from>
    <cdr:to>
      <cdr:x>0.88873</cdr:x>
      <cdr:y>0.14369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062404" y="73269"/>
          <a:ext cx="6643077" cy="8303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s-VE" sz="2400" dirty="0">
              <a:latin typeface="Arial Narrow" pitchFamily="34" charset="0"/>
            </a:rPr>
            <a:t>Evolución</a:t>
          </a:r>
          <a:r>
            <a:rPr lang="es-VE" sz="2400" baseline="0" dirty="0">
              <a:latin typeface="Arial Narrow" pitchFamily="34" charset="0"/>
            </a:rPr>
            <a:t> de la canasta alimentaria normativa e ingreso mínimo legal en Bolívares, 1990- </a:t>
          </a:r>
          <a:r>
            <a:rPr lang="es-VE" sz="2400" dirty="0" smtClean="0">
              <a:latin typeface="Arial Narrow" pitchFamily="34" charset="0"/>
            </a:rPr>
            <a:t>mayo</a:t>
          </a:r>
          <a:r>
            <a:rPr lang="es-VE" sz="2400" baseline="0" dirty="0" smtClean="0">
              <a:latin typeface="Arial Narrow" pitchFamily="34" charset="0"/>
            </a:rPr>
            <a:t> 2014</a:t>
          </a:r>
          <a:endParaRPr lang="es-VE" sz="24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0.89586</cdr:x>
      <cdr:y>0.90554</cdr:y>
    </cdr:from>
    <cdr:to>
      <cdr:x>0.99429</cdr:x>
      <cdr:y>0.96115</cdr:y>
    </cdr:to>
    <cdr:sp macro="" textlink="">
      <cdr:nvSpPr>
        <cdr:cNvPr id="4" name="16 Rectángulo redondeado"/>
        <cdr:cNvSpPr/>
      </cdr:nvSpPr>
      <cdr:spPr>
        <a:xfrm xmlns:a="http://schemas.openxmlformats.org/drawingml/2006/main" rot="2339440">
          <a:off x="8191744" y="6210192"/>
          <a:ext cx="900044" cy="381374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tx2">
            <a:lumMod val="40000"/>
            <a:lumOff val="60000"/>
          </a:scheme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>
            <a:rot lat="0" lon="0" rev="540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r>
            <a:rPr lang="es-VE" sz="1200" dirty="0" smtClean="0">
              <a:solidFill>
                <a:sysClr val="windowText" lastClr="000000"/>
              </a:solidFill>
              <a:latin typeface="Arial Narrow" pitchFamily="34" charset="0"/>
            </a:rPr>
            <a:t>Mayo 2014</a:t>
          </a:r>
          <a:endParaRPr lang="es-VE" sz="1200" dirty="0">
            <a:solidFill>
              <a:sysClr val="windowText" lastClr="000000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0.47656</cdr:x>
      <cdr:y>0.14583</cdr:y>
    </cdr:from>
    <cdr:to>
      <cdr:x>0.8467</cdr:x>
      <cdr:y>0.30347</cdr:y>
    </cdr:to>
    <cdr:grpSp>
      <cdr:nvGrpSpPr>
        <cdr:cNvPr id="8" name="18 Grupo"/>
        <cdr:cNvGrpSpPr/>
      </cdr:nvGrpSpPr>
      <cdr:grpSpPr>
        <a:xfrm xmlns:a="http://schemas.openxmlformats.org/drawingml/2006/main">
          <a:off x="4357665" y="1000102"/>
          <a:ext cx="3384560" cy="1081095"/>
          <a:chOff x="3986213" y="1101725"/>
          <a:chExt cx="3384550" cy="1081088"/>
        </a:xfrm>
      </cdr:grpSpPr>
      <cdr:sp macro="" textlink="">
        <cdr:nvSpPr>
          <cdr:cNvPr id="9" name="1 Rectángulo redondeado"/>
          <cdr:cNvSpPr/>
        </cdr:nvSpPr>
        <cdr:spPr>
          <a:xfrm xmlns:a="http://schemas.openxmlformats.org/drawingml/2006/main">
            <a:off x="4008438" y="1535113"/>
            <a:ext cx="3351212" cy="647700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25400" cap="flat" cmpd="sng" algn="ctr">
            <a:noFill/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solidFill>
                  <a:sysClr val="windowText" lastClr="000000"/>
                </a:solidFill>
                <a:latin typeface="Arial Narrow" pitchFamily="34" charset="0"/>
              </a:rPr>
              <a:t>Bs.4.251 de Salario Mínimo + Bs.1.351 de Ticket Alimentación</a:t>
            </a:r>
            <a:endParaRPr lang="es-ES" dirty="0">
              <a:solidFill>
                <a:sysClr val="windowText" lastClr="000000"/>
              </a:solidFill>
              <a:latin typeface="Arial Narrow" pitchFamily="34" charset="0"/>
            </a:endParaRPr>
          </a:p>
        </cdr:txBody>
      </cdr:sp>
      <cdr:sp macro="" textlink="">
        <cdr:nvSpPr>
          <cdr:cNvPr id="10" name="7 Rectángulo redondeado"/>
          <cdr:cNvSpPr/>
        </cdr:nvSpPr>
        <cdr:spPr>
          <a:xfrm xmlns:a="http://schemas.openxmlformats.org/drawingml/2006/main">
            <a:off x="4059238" y="1246188"/>
            <a:ext cx="3240087" cy="315912"/>
          </a:xfrm>
          <a:prstGeom xmlns:a="http://schemas.openxmlformats.org/drawingml/2006/main" prst="roundRect">
            <a:avLst/>
          </a:prstGeom>
          <a:solidFill xmlns:a="http://schemas.openxmlformats.org/drawingml/2006/main">
            <a:srgbClr val="FFC000"/>
          </a:solidFill>
          <a:ln xmlns:a="http://schemas.openxmlformats.org/drawingml/2006/main" w="25400" cap="flat" cmpd="sng" algn="ctr">
            <a:noFill/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anchor="ctr"/>
          <a:lstStyle xmlns:a="http://schemas.openxmlformats.org/drawingml/2006/main"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000" dirty="0" smtClean="0">
                <a:solidFill>
                  <a:sysClr val="windowText" lastClr="000000"/>
                </a:solidFill>
                <a:latin typeface="Arial Narrow" pitchFamily="34" charset="0"/>
              </a:rPr>
              <a:t>Ingreso Mínimo Legal Promedio</a:t>
            </a:r>
            <a:endParaRPr lang="es-VE" sz="2000" dirty="0">
              <a:solidFill>
                <a:sysClr val="windowText" lastClr="000000"/>
              </a:solidFill>
              <a:latin typeface="Arial Narrow" pitchFamily="34" charset="0"/>
            </a:endParaRPr>
          </a:p>
        </cdr:txBody>
      </cdr:sp>
      <cdr:sp macro="" textlink="">
        <cdr:nvSpPr>
          <cdr:cNvPr id="11" name="8 Rectángulo redondeado"/>
          <cdr:cNvSpPr/>
        </cdr:nvSpPr>
        <cdr:spPr>
          <a:xfrm xmlns:a="http://schemas.openxmlformats.org/drawingml/2006/main">
            <a:off x="3986213" y="1101725"/>
            <a:ext cx="3384550" cy="1008063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12700" cap="flat" cmpd="sng" algn="ctr">
            <a:solidFill>
              <a:srgbClr val="C0504D">
                <a:lumMod val="75000"/>
              </a:srgb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anchor="ctr"/>
          <a:lstStyle xmlns:a="http://schemas.openxmlformats.org/drawingml/2006/main"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cdr:txBody>
      </cdr:sp>
    </cdr:grpSp>
  </cdr:relSizeAnchor>
  <cdr:relSizeAnchor xmlns:cdr="http://schemas.openxmlformats.org/drawingml/2006/chartDrawing">
    <cdr:from>
      <cdr:x>0.84845</cdr:x>
      <cdr:y>0.08566</cdr:y>
    </cdr:from>
    <cdr:to>
      <cdr:x>0.92181</cdr:x>
      <cdr:y>0.13821</cdr:y>
    </cdr:to>
    <cdr:sp macro="" textlink="">
      <cdr:nvSpPr>
        <cdr:cNvPr id="12" name="12 Flecha derecha"/>
        <cdr:cNvSpPr/>
      </cdr:nvSpPr>
      <cdr:spPr>
        <a:xfrm xmlns:a="http://schemas.openxmlformats.org/drawingml/2006/main" rot="19518951">
          <a:off x="7758209" y="587453"/>
          <a:ext cx="670832" cy="360388"/>
        </a:xfrm>
        <a:prstGeom xmlns:a="http://schemas.openxmlformats.org/drawingml/2006/main" prst="rightArrow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endParaRPr lang="es-VE"/>
        </a:p>
      </cdr:txBody>
    </cdr:sp>
  </cdr:relSizeAnchor>
  <cdr:relSizeAnchor xmlns:cdr="http://schemas.openxmlformats.org/drawingml/2006/chartDrawing">
    <cdr:from>
      <cdr:x>0.39844</cdr:x>
      <cdr:y>0.32292</cdr:y>
    </cdr:from>
    <cdr:to>
      <cdr:x>0.81823</cdr:x>
      <cdr:y>0.45509</cdr:y>
    </cdr:to>
    <cdr:grpSp>
      <cdr:nvGrpSpPr>
        <cdr:cNvPr id="17" name="21 Grupo"/>
        <cdr:cNvGrpSpPr/>
      </cdr:nvGrpSpPr>
      <cdr:grpSpPr>
        <a:xfrm xmlns:a="http://schemas.openxmlformats.org/drawingml/2006/main">
          <a:off x="3643335" y="2214585"/>
          <a:ext cx="3838560" cy="906422"/>
          <a:chOff x="4059238" y="2571744"/>
          <a:chExt cx="3838575" cy="906469"/>
        </a:xfrm>
      </cdr:grpSpPr>
      <cdr:sp macro="" textlink="">
        <cdr:nvSpPr>
          <cdr:cNvPr id="18" name="1 Disco magnético"/>
          <cdr:cNvSpPr/>
        </cdr:nvSpPr>
        <cdr:spPr>
          <a:xfrm xmlns:a="http://schemas.openxmlformats.org/drawingml/2006/main">
            <a:off x="4059238" y="3046413"/>
            <a:ext cx="287337" cy="431800"/>
          </a:xfrm>
          <a:prstGeom xmlns:a="http://schemas.openxmlformats.org/drawingml/2006/main" prst="flowChartMagneticDisk">
            <a:avLst/>
          </a:prstGeom>
          <a:solidFill xmlns:a="http://schemas.openxmlformats.org/drawingml/2006/main">
            <a:srgbClr val="00B0F0"/>
          </a:solidFill>
          <a:ln xmlns:a="http://schemas.openxmlformats.org/drawingml/2006/main" w="25400" cap="flat" cmpd="sng" algn="ctr">
            <a:noFill/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cdr:txBody>
      </cdr:sp>
      <cdr:sp macro="" textlink="">
        <cdr:nvSpPr>
          <cdr:cNvPr id="19" name="10 Rectángulo redondeado"/>
          <cdr:cNvSpPr/>
        </cdr:nvSpPr>
        <cdr:spPr>
          <a:xfrm xmlns:a="http://schemas.openxmlformats.org/drawingml/2006/main">
            <a:off x="4286250" y="2630488"/>
            <a:ext cx="2374900" cy="360362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25400" cap="flat" cmpd="sng" algn="ctr">
            <a:noFill/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anchor="ctr"/>
          <a:lstStyle xmlns:a="http://schemas.openxmlformats.org/drawingml/2006/main"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1600" dirty="0" smtClean="0">
                <a:solidFill>
                  <a:sysClr val="windowText" lastClr="000000"/>
                </a:solidFill>
                <a:latin typeface="Arial Narrow" pitchFamily="34" charset="0"/>
              </a:rPr>
              <a:t>Ingreso Mínimo Legal</a:t>
            </a:r>
            <a:endParaRPr lang="es-VE" sz="1600" dirty="0">
              <a:solidFill>
                <a:sysClr val="windowText" lastClr="000000"/>
              </a:solidFill>
              <a:latin typeface="Arial Narrow" pitchFamily="34" charset="0"/>
            </a:endParaRPr>
          </a:p>
        </cdr:txBody>
      </cdr:sp>
      <cdr:sp macro="" textlink="">
        <cdr:nvSpPr>
          <cdr:cNvPr id="20" name="11 Rectángulo redondeado"/>
          <cdr:cNvSpPr/>
        </cdr:nvSpPr>
        <cdr:spPr>
          <a:xfrm xmlns:a="http://schemas.openxmlformats.org/drawingml/2006/main">
            <a:off x="4297363" y="3065463"/>
            <a:ext cx="3600450" cy="374650"/>
          </a:xfrm>
          <a:prstGeom xmlns:a="http://schemas.openxmlformats.org/drawingml/2006/main" prst="roundRect">
            <a:avLst/>
          </a:prstGeom>
          <a:noFill xmlns:a="http://schemas.openxmlformats.org/drawingml/2006/main"/>
          <a:ln xmlns:a="http://schemas.openxmlformats.org/drawingml/2006/main" w="25400" cap="flat" cmpd="sng" algn="ctr">
            <a:noFill/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anchor="ctr"/>
          <a:lstStyle xmlns:a="http://schemas.openxmlformats.org/drawingml/2006/main"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1600" dirty="0" smtClean="0">
                <a:solidFill>
                  <a:sysClr val="windowText" lastClr="000000"/>
                </a:solidFill>
                <a:latin typeface="Arial Narrow" pitchFamily="34" charset="0"/>
              </a:rPr>
              <a:t>Valor de la Canasta Alimentaria Normativa</a:t>
            </a:r>
            <a:endParaRPr lang="es-VE" sz="1600" dirty="0">
              <a:solidFill>
                <a:sysClr val="windowText" lastClr="000000"/>
              </a:solidFill>
              <a:latin typeface="Arial Narrow" pitchFamily="34" charset="0"/>
            </a:endParaRPr>
          </a:p>
        </cdr:txBody>
      </cdr:sp>
      <cdr:sp macro="" textlink="">
        <cdr:nvSpPr>
          <cdr:cNvPr id="21" name="1 Disco magnético"/>
          <cdr:cNvSpPr/>
        </cdr:nvSpPr>
        <cdr:spPr>
          <a:xfrm xmlns:a="http://schemas.openxmlformats.org/drawingml/2006/main">
            <a:off x="4071934" y="2571744"/>
            <a:ext cx="287337" cy="431800"/>
          </a:xfrm>
          <a:prstGeom xmlns:a="http://schemas.openxmlformats.org/drawingml/2006/main" prst="flowChartMagneticDisk">
            <a:avLst/>
          </a:prstGeom>
          <a:solidFill xmlns:a="http://schemas.openxmlformats.org/drawingml/2006/main">
            <a:srgbClr val="FFC000"/>
          </a:solidFill>
          <a:ln xmlns:a="http://schemas.openxmlformats.org/drawingml/2006/main" w="25400" cap="flat" cmpd="sng" algn="ctr">
            <a:noFill/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" lastClr="FFFFFF"/>
                </a:solidFill>
                <a:latin typeface="Calibri"/>
              </a:defRPr>
            </a:lvl9pPr>
          </a:lstStyle>
          <a:p xmlns:a="http://schemas.openxmlformats.org/drawingml/2006/main"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cdr:txBody>
      </cdr:sp>
    </cdr:grpSp>
  </cdr:relSizeAnchor>
  <cdr:relSizeAnchor xmlns:cdr="http://schemas.openxmlformats.org/drawingml/2006/chartDrawing">
    <cdr:from>
      <cdr:x>0</cdr:x>
      <cdr:y>0.375</cdr:y>
    </cdr:from>
    <cdr:to>
      <cdr:x>0.40955</cdr:x>
      <cdr:y>0.63542</cdr:y>
    </cdr:to>
    <cdr:sp macro="" textlink="">
      <cdr:nvSpPr>
        <cdr:cNvPr id="24" name="12 Rectángulo redondeado"/>
        <cdr:cNvSpPr/>
      </cdr:nvSpPr>
      <cdr:spPr>
        <a:xfrm xmlns:a="http://schemas.openxmlformats.org/drawingml/2006/main">
          <a:off x="0" y="2571744"/>
          <a:ext cx="3744913" cy="1785950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fontAlgn="auto">
            <a:spcBef>
              <a:spcPts val="0"/>
            </a:spcBef>
            <a:spcAft>
              <a:spcPts val="0"/>
            </a:spcAft>
            <a:defRPr/>
          </a:pPr>
          <a:endParaRPr lang="es-VE" sz="1600" dirty="0" smtClean="0">
            <a:solidFill>
              <a:sysClr val="windowText" lastClr="000000"/>
            </a:solidFill>
            <a:latin typeface="Arial Narrow" pitchFamily="34" charset="0"/>
          </a:endParaRPr>
        </a:p>
        <a:p xmlns:a="http://schemas.openxmlformats.org/drawingml/2006/main">
          <a:pPr marL="174625" indent="-174625" fontAlgn="auto">
            <a:spcBef>
              <a:spcPts val="0"/>
            </a:spcBef>
            <a:spcAft>
              <a:spcPts val="0"/>
            </a:spcAft>
            <a:buFont typeface="Wingdings" pitchFamily="2" charset="2"/>
            <a:buChar char="ü"/>
            <a:defRPr/>
          </a:pPr>
          <a:r>
            <a:rPr lang="es-VE" sz="1600" dirty="0" smtClean="0">
              <a:solidFill>
                <a:sysClr val="windowText" lastClr="000000"/>
              </a:solidFill>
              <a:latin typeface="Arial Narrow" pitchFamily="34" charset="0"/>
            </a:rPr>
            <a:t>Existen dos personas por hogar perceptora de salario mínimo, como lo indica la Encuesta de Hogares por Muestreo.</a:t>
          </a:r>
        </a:p>
        <a:p xmlns:a="http://schemas.openxmlformats.org/drawingml/2006/main">
          <a:pPr marL="174625" indent="-174625" fontAlgn="auto">
            <a:spcBef>
              <a:spcPts val="0"/>
            </a:spcBef>
            <a:spcAft>
              <a:spcPts val="0"/>
            </a:spcAft>
            <a:defRPr/>
          </a:pPr>
          <a:endParaRPr lang="es-VE" sz="1600" dirty="0" smtClean="0">
            <a:solidFill>
              <a:sysClr val="windowText" lastClr="000000"/>
            </a:solidFill>
            <a:latin typeface="Arial Narrow" pitchFamily="34" charset="0"/>
          </a:endParaRPr>
        </a:p>
        <a:p xmlns:a="http://schemas.openxmlformats.org/drawingml/2006/main">
          <a:pPr marL="174625" indent="-174625" fontAlgn="auto">
            <a:spcBef>
              <a:spcPts val="0"/>
            </a:spcBef>
            <a:spcAft>
              <a:spcPts val="0"/>
            </a:spcAft>
            <a:buFont typeface="Wingdings" pitchFamily="2" charset="2"/>
            <a:buChar char="ü"/>
            <a:defRPr/>
          </a:pPr>
          <a:r>
            <a:rPr lang="es-VE" sz="1600" dirty="0" smtClean="0">
              <a:solidFill>
                <a:sysClr val="windowText" lastClr="000000"/>
              </a:solidFill>
              <a:latin typeface="Arial Narrow" pitchFamily="34" charset="0"/>
            </a:rPr>
            <a:t>El ingreso del hogar es superior a 11.000 Bolívares mensuales.</a:t>
          </a:r>
        </a:p>
        <a:p xmlns:a="http://schemas.openxmlformats.org/drawingml/2006/main">
          <a:pPr fontAlgn="auto">
            <a:spcBef>
              <a:spcPts val="0"/>
            </a:spcBef>
            <a:spcAft>
              <a:spcPts val="0"/>
            </a:spcAft>
            <a:defRPr/>
          </a:pPr>
          <a:endParaRPr lang="es-VE" sz="1600" dirty="0">
            <a:solidFill>
              <a:sysClr val="windowText" lastClr="000000"/>
            </a:solidFill>
            <a:latin typeface="Arial Narrow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0.04032</cdr:x>
      <cdr:y>0.00946</cdr:y>
    </cdr:from>
    <cdr:to>
      <cdr:x>0.96774</cdr:x>
      <cdr:y>0.15909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57190" y="59471"/>
          <a:ext cx="8215370" cy="940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>
            <a:lnSpc>
              <a:spcPts val="3000"/>
            </a:lnSpc>
          </a:pPr>
          <a:r>
            <a:rPr lang="es-VE" sz="2800" dirty="0">
              <a:latin typeface="Arial Narrow" pitchFamily="34" charset="0"/>
            </a:rPr>
            <a:t>Concentración del ingreso de los hogares por tramo de </a:t>
          </a:r>
          <a:r>
            <a:rPr lang="es-VE" sz="2800" dirty="0" smtClean="0">
              <a:latin typeface="Arial Narrow" pitchFamily="34" charset="0"/>
            </a:rPr>
            <a:t>distribución,1er </a:t>
          </a:r>
          <a:r>
            <a:rPr lang="es-VE" sz="2800" dirty="0">
              <a:latin typeface="Arial Narrow" pitchFamily="34" charset="0"/>
            </a:rPr>
            <a:t>semestre 1998-1er semestre 2013</a:t>
          </a:r>
        </a:p>
      </cdr:txBody>
    </cdr:sp>
  </cdr:relSizeAnchor>
  <cdr:relSizeAnchor xmlns:cdr="http://schemas.openxmlformats.org/drawingml/2006/chartDrawing">
    <cdr:from>
      <cdr:x>2.25777E-7</cdr:x>
      <cdr:y>0.30682</cdr:y>
    </cdr:from>
    <cdr:to>
      <cdr:x>0.02401</cdr:x>
      <cdr:y>0.55977</cdr:y>
    </cdr:to>
    <cdr:sp macro="" textlink="">
      <cdr:nvSpPr>
        <cdr:cNvPr id="3" name="2 CuadroTexto"/>
        <cdr:cNvSpPr txBox="1"/>
      </cdr:nvSpPr>
      <cdr:spPr>
        <a:xfrm xmlns:a="http://schemas.openxmlformats.org/drawingml/2006/main" rot="16200000">
          <a:off x="-688745" y="2617574"/>
          <a:ext cx="1590181" cy="2126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VE" sz="1400" dirty="0">
              <a:latin typeface="Arial Narrow" pitchFamily="34" charset="0"/>
            </a:rPr>
            <a:t>Porcentaje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15619-8AC9-491C-8232-EFC90C595338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769"/>
            <a:ext cx="5608320" cy="4155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C8F72-9E44-4D31-870A-FA88513C9CE0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1026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FA71-966D-4C67-8F90-DA2841627775}" type="datetimeFigureOut">
              <a:rPr lang="es-ES" smtClean="0"/>
              <a:pPr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79084-3638-48B5-899C-EECC971198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/>
        </p:nvGraphicFramePr>
        <p:xfrm>
          <a:off x="142844" y="89356"/>
          <a:ext cx="8929734" cy="6429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71422" y="6554354"/>
            <a:ext cx="6286528" cy="303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VE" sz="1400" b="1" dirty="0" smtClean="0">
                <a:solidFill>
                  <a:schemeClr val="tx1"/>
                </a:solidFill>
                <a:latin typeface="Arial Narrow" pitchFamily="34" charset="0"/>
              </a:rPr>
              <a:t>Fuente:</a:t>
            </a:r>
            <a:r>
              <a:rPr lang="es-VE" sz="1400" dirty="0" smtClean="0">
                <a:solidFill>
                  <a:schemeClr val="tx1"/>
                </a:solidFill>
                <a:latin typeface="Arial Narrow" pitchFamily="34" charset="0"/>
              </a:rPr>
              <a:t> - Encuesta de Hogares por Muestreo  - Instituto Nacional de Estadística, INE</a:t>
            </a:r>
            <a:endParaRPr lang="es-VE" sz="1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80385"/>
              </p:ext>
            </p:extLst>
          </p:nvPr>
        </p:nvGraphicFramePr>
        <p:xfrm>
          <a:off x="107504" y="620690"/>
          <a:ext cx="8928994" cy="3022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0770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  <a:gridCol w="481139"/>
              </a:tblGrid>
              <a:tr h="2136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Situación de Pobreza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effectLst/>
                          <a:latin typeface="Arial Narrow" pitchFamily="34" charset="0"/>
                        </a:rPr>
                        <a:t>1999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 smtClean="0">
                          <a:effectLst/>
                          <a:latin typeface="Arial Narrow" pitchFamily="34" charset="0"/>
                        </a:rPr>
                        <a:t>2000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 smtClean="0">
                          <a:effectLst/>
                          <a:latin typeface="Arial Narrow" pitchFamily="34" charset="0"/>
                        </a:rPr>
                        <a:t>2001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 smtClean="0">
                          <a:effectLst/>
                          <a:latin typeface="Arial Narrow" pitchFamily="34" charset="0"/>
                        </a:rPr>
                        <a:t>2002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 smtClean="0">
                          <a:effectLst/>
                          <a:latin typeface="Arial Narrow" pitchFamily="34" charset="0"/>
                        </a:rPr>
                        <a:t>2003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 smtClean="0">
                          <a:effectLst/>
                          <a:latin typeface="Arial Narrow" pitchFamily="34" charset="0"/>
                        </a:rPr>
                        <a:t>2004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 smtClean="0">
                          <a:effectLst/>
                          <a:latin typeface="Arial Narrow" pitchFamily="34" charset="0"/>
                        </a:rPr>
                        <a:t>2005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 smtClean="0">
                          <a:effectLst/>
                          <a:latin typeface="Arial Narrow" pitchFamily="34" charset="0"/>
                        </a:rPr>
                        <a:t>2006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213683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105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105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105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925"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Total 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4.981.692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4.953.821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5.000.526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5.116.560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5.221.970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5.412.497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5.769.181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5.808.057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5.858.918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5.901.012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6.004.141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6.075.452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6.135.361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6.221.917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6.319.445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6.373.848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925">
                <a:tc>
                  <a:txBody>
                    <a:bodyPr/>
                    <a:lstStyle/>
                    <a:p>
                      <a:pPr algn="ctr" fontAlgn="ctr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Total Declarado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4.846.197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4.836.058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4.899.702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4.999.633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5.081.645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5.286.079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5.596.809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5.588.741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5.528.902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5.575.633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5.624.147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5.725.236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5.561.732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5.941.102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6.058.468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6.152.781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   No Pobres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2.771.936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2.806.986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2.861.841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2.981.522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3.094.913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3.222.415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3.276.246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2.873.362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2.543.570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2.501.332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2.639.159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3.035.230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3.201.325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3.689.799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4.052.123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4.268.125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         No Pobres (%)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57,2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58,0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58,4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59,6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60,9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61,0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58,5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51,4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46,0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44,9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46,9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53,0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57,6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62,1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66,9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69,4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   Pobres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2.074.261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2.029.072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2.037.861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2.018.111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1.986.732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2.063.664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2.320.563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2.715.379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2.985.332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3.074.301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2.984.988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2.690.006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2.360.407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2.251.303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2.006.345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1.884.656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       Pobres (%)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42,8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42,0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41,6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40,4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39,1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39,0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41,5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48,6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54,0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55,1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53,1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47,0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42,4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37,9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33,1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30,6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      Pobres No Extremos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1.269.780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1.212.227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1.221.994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1.273.789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1.266.718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1.321.459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1.392.417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1.539.750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1.598.375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1.678.924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1.665.380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1.623.676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1.416.093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1.341.236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1.387.664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1.326.399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         Pobres No Extremos (%)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26,2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25,1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24,9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25,5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24,9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25,0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24,9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27,6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28,9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30,1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29,6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28,4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25,5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22,6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22,9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21,6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      Pobres Extremos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804.481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816.845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815.867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744.322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720.014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742.205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928.146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1.175.629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1.386.957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1.395.377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1.319.608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1.066.330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944.314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910.067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618.681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558.257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224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         Pobres Extremos (%)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16,6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16,9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16,7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14,9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14,2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14,0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16,6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21,0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25,1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25,0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23,5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18,6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17,0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15,3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10,2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9,1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0925"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41" marR="5941" marT="5941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85781"/>
              </p:ext>
            </p:extLst>
          </p:nvPr>
        </p:nvGraphicFramePr>
        <p:xfrm>
          <a:off x="107509" y="3573019"/>
          <a:ext cx="8928988" cy="3070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4562"/>
                <a:gridCol w="537459"/>
                <a:gridCol w="537459"/>
                <a:gridCol w="537459"/>
                <a:gridCol w="537459"/>
                <a:gridCol w="537459"/>
                <a:gridCol w="537459"/>
                <a:gridCol w="537459"/>
                <a:gridCol w="537459"/>
                <a:gridCol w="537459"/>
                <a:gridCol w="537459"/>
                <a:gridCol w="537459"/>
                <a:gridCol w="537459"/>
                <a:gridCol w="537459"/>
                <a:gridCol w="537459"/>
              </a:tblGrid>
              <a:tr h="2139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Situación de Pobreza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 smtClean="0">
                          <a:effectLst/>
                          <a:latin typeface="Arial Narrow" pitchFamily="34" charset="0"/>
                        </a:rPr>
                        <a:t>2007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 smtClean="0">
                          <a:effectLst/>
                          <a:latin typeface="Arial Narrow" pitchFamily="34" charset="0"/>
                        </a:rPr>
                        <a:t>2008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 smtClean="0">
                          <a:effectLst/>
                          <a:latin typeface="Arial Narrow" pitchFamily="34" charset="0"/>
                        </a:rPr>
                        <a:t>2009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 smtClean="0">
                          <a:effectLst/>
                          <a:latin typeface="Arial Narrow" pitchFamily="34" charset="0"/>
                        </a:rPr>
                        <a:t>2010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 smtClean="0">
                          <a:effectLst/>
                          <a:latin typeface="Arial Narrow" pitchFamily="34" charset="0"/>
                        </a:rPr>
                        <a:t>2011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 smtClean="0">
                          <a:effectLst/>
                          <a:latin typeface="Arial Narrow" pitchFamily="34" charset="0"/>
                        </a:rPr>
                        <a:t>2012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 smtClean="0">
                          <a:effectLst/>
                          <a:latin typeface="Arial Narrow" pitchFamily="34" charset="0"/>
                        </a:rPr>
                        <a:t>2013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213990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1er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2do </a:t>
                      </a:r>
                      <a:r>
                        <a:rPr lang="es-VE" sz="900" u="none" strike="noStrike" dirty="0" err="1">
                          <a:effectLst/>
                          <a:latin typeface="Arial Narrow" pitchFamily="34" charset="0"/>
                        </a:rPr>
                        <a:t>Sem</a:t>
                      </a:r>
                      <a:r>
                        <a:rPr lang="es-VE" sz="900" u="none" strike="noStrike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es-VE" sz="9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412"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Total 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6.411.077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6.488.505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6.565.279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6.631.697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6.680.125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6.751.959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6.828.602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6.956.611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6.963.602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7.040.837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7.076.893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u="none" strike="noStrike" dirty="0">
                          <a:effectLst/>
                          <a:latin typeface="Arial Narrow" pitchFamily="34" charset="0"/>
                        </a:rPr>
                        <a:t>7.126.561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 smtClean="0">
                          <a:effectLst/>
                          <a:latin typeface="Arial Narrow" pitchFamily="34" charset="0"/>
                        </a:rPr>
                        <a:t>7.187.291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 smtClean="0">
                          <a:effectLst/>
                          <a:latin typeface="Arial Narrow" pitchFamily="34" charset="0"/>
                        </a:rPr>
                        <a:t>7.268.692</a:t>
                      </a:r>
                      <a:endParaRPr lang="es-VE" sz="8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81986">
                <a:tc>
                  <a:txBody>
                    <a:bodyPr/>
                    <a:lstStyle/>
                    <a:p>
                      <a:pPr algn="ctr" fontAlgn="ctr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1"/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Total Declarado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6.226.013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6.327.141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6.390.194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6.447.386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6.513.094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6.597.048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6.661.729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6.787.390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6.787.394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6.879.230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6.908.775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6.995.444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6.988.8584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6.948.982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   No Pobres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4.516.256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4.522.513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4.620.389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4.672.317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4.792.777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4.836.736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4.878.907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4.959.361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4.927.873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5.056.429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5.032.132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5.512.180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4.937.410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5.049.392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         No Pobres (%)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72,5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71,5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72,3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72,5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73,6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73,3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73,2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73,1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72,6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73,5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72,8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78,8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effectLst/>
                          <a:latin typeface="Arial Narrow" pitchFamily="34" charset="0"/>
                        </a:rPr>
                        <a:t>70,6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effectLst/>
                          <a:latin typeface="Arial Narrow" pitchFamily="34" charset="0"/>
                        </a:rPr>
                        <a:t>72,7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   Pobres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1.709.757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1.804.628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1.769.805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1.775.069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1.720.317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1.760.312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1.782.822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1.828.029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1.859.521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1.822.801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1.876.643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1.483.264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2.051.174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1.899.590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       Pobres (%)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27,5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28,5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27,7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27,5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26,4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26,7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26,8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26,9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27,4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26,5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27,2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21,2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effectLst/>
                          <a:latin typeface="Arial Narrow" pitchFamily="34" charset="0"/>
                        </a:rPr>
                        <a:t>29,4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effectLst/>
                          <a:latin typeface="Arial Narrow" pitchFamily="34" charset="0"/>
                        </a:rPr>
                        <a:t>27,3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      Pobres No Extremos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1.234.438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1.307.201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1.292.594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1.287.584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1.246.589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1.264.449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1.306.965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1.360.303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1.367.406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1.341.840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1.345.523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1.060.299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1.224.139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1.287.539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         Pobres No Extremos (%)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19,8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20,7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20,2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20,0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19,1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19,2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19,6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20,0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20,1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19,5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19,5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15,2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effectLst/>
                          <a:latin typeface="Arial Narrow" pitchFamily="34" charset="0"/>
                        </a:rPr>
                        <a:t>17,5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effectLst/>
                          <a:latin typeface="Arial Narrow" pitchFamily="34" charset="0"/>
                        </a:rPr>
                        <a:t>18,5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          Pobres Extremos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475.319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497.427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477.211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487.485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473.728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495.863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475.857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467.726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492.115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480.961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531.120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u="none" strike="noStrike" dirty="0">
                          <a:effectLst/>
                          <a:latin typeface="Arial Narrow" pitchFamily="34" charset="0"/>
                        </a:rPr>
                        <a:t>422.965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827.035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effectLst/>
                          <a:latin typeface="Arial Narrow" pitchFamily="34" charset="0"/>
                        </a:rPr>
                        <a:t>612.051</a:t>
                      </a:r>
                      <a:endParaRPr lang="es-VE" sz="8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3990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         Pobres Extremos (%)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7,6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7,3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7,5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7,1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6,9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7,3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7,7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i="1" u="none" strike="noStrike" dirty="0">
                          <a:effectLst/>
                          <a:latin typeface="Arial Narrow" pitchFamily="34" charset="0"/>
                        </a:rPr>
                        <a:t>6,0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effectLst/>
                          <a:latin typeface="Arial Narrow" pitchFamily="34" charset="0"/>
                        </a:rPr>
                        <a:t>11,8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effectLst/>
                          <a:latin typeface="Arial Narrow" pitchFamily="34" charset="0"/>
                        </a:rPr>
                        <a:t>8,8</a:t>
                      </a:r>
                      <a:endParaRPr lang="es-VE" sz="800" b="0" i="1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630" marR="6630" marT="663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0412"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>
                          <a:effectLst/>
                        </a:rPr>
                        <a:t> </a:t>
                      </a:r>
                      <a:endParaRPr lang="es-VE" sz="700" b="0" i="0" u="none" strike="noStrike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u="none" strike="noStrike" dirty="0">
                          <a:effectLst/>
                        </a:rPr>
                        <a:t> </a:t>
                      </a:r>
                      <a:endParaRPr lang="es-VE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630" marR="6630" marT="663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107504" y="81120"/>
            <a:ext cx="8928992" cy="432048"/>
          </a:xfrm>
          <a:prstGeom prst="round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400" b="1" dirty="0" smtClean="0">
                <a:solidFill>
                  <a:schemeClr val="tx1"/>
                </a:solidFill>
                <a:latin typeface="Arial Narrow" pitchFamily="34" charset="0"/>
              </a:rPr>
              <a:t>Hogares pobres </a:t>
            </a:r>
            <a:r>
              <a:rPr lang="es-VE" sz="2400" b="1" smtClean="0">
                <a:solidFill>
                  <a:schemeClr val="tx1"/>
                </a:solidFill>
                <a:latin typeface="Arial Narrow" pitchFamily="34" charset="0"/>
              </a:rPr>
              <a:t>por ingreso, </a:t>
            </a:r>
            <a:r>
              <a:rPr lang="es-VE" sz="2400" b="1" dirty="0" smtClean="0">
                <a:solidFill>
                  <a:schemeClr val="tx1"/>
                </a:solidFill>
                <a:latin typeface="Arial Narrow" pitchFamily="34" charset="0"/>
              </a:rPr>
              <a:t>según situación de pobreza, 1999-2013</a:t>
            </a:r>
            <a:endParaRPr lang="es-VE" sz="24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27602" y="6647282"/>
            <a:ext cx="6264696" cy="1663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200" b="1" dirty="0" smtClean="0">
                <a:solidFill>
                  <a:schemeClr val="tx1"/>
                </a:solidFill>
                <a:latin typeface="Arial Narrow" pitchFamily="34" charset="0"/>
              </a:rPr>
              <a:t>Fuente: - </a:t>
            </a:r>
            <a:r>
              <a:rPr lang="es-VE" sz="1200" dirty="0" smtClean="0">
                <a:solidFill>
                  <a:schemeClr val="tx1"/>
                </a:solidFill>
                <a:latin typeface="Arial Narrow" pitchFamily="34" charset="0"/>
              </a:rPr>
              <a:t>Encuesta de Hogares por Muestreo  </a:t>
            </a:r>
            <a:r>
              <a:rPr lang="es-VE" sz="1200" b="1" dirty="0" smtClean="0">
                <a:solidFill>
                  <a:schemeClr val="tx1"/>
                </a:solidFill>
                <a:latin typeface="Arial Narrow" pitchFamily="34" charset="0"/>
              </a:rPr>
              <a:t>- </a:t>
            </a:r>
            <a:r>
              <a:rPr lang="es-VE" sz="1200" dirty="0" smtClean="0">
                <a:solidFill>
                  <a:schemeClr val="tx1"/>
                </a:solidFill>
                <a:latin typeface="Arial Narrow" pitchFamily="34" charset="0"/>
              </a:rPr>
              <a:t>Instituto Nacional de Estadística, INE</a:t>
            </a:r>
            <a:endParaRPr lang="es-VE" sz="12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18746" y="442026"/>
          <a:ext cx="8929720" cy="2081128"/>
        </p:xfrm>
        <a:graphic>
          <a:graphicData uri="http://schemas.openxmlformats.org/drawingml/2006/table">
            <a:tbl>
              <a:tblPr/>
              <a:tblGrid>
                <a:gridCol w="1822130"/>
                <a:gridCol w="710759"/>
                <a:gridCol w="710759"/>
                <a:gridCol w="710759"/>
                <a:gridCol w="710759"/>
                <a:gridCol w="710759"/>
                <a:gridCol w="710759"/>
                <a:gridCol w="710759"/>
                <a:gridCol w="710759"/>
                <a:gridCol w="710759"/>
                <a:gridCol w="710759"/>
              </a:tblGrid>
              <a:tr h="1164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Situación de Pobreza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1999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2000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2001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2002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2003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116450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1157"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645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Total 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23.480.627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>
                          <a:latin typeface="Arial Narrow" pitchFamily="34" charset="0"/>
                        </a:rPr>
                        <a:t>23.710.809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23.941.674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24.179.360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24.417.866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24.661.269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24.897.588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25.148.518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25.384.180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25.625.384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1157">
                <a:tc>
                  <a:txBody>
                    <a:bodyPr/>
                    <a:lstStyle/>
                    <a:p>
                      <a:pPr algn="ctr" fontAlgn="ctr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    Total Declarado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22.832.154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23.141.333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23.453.580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23.638.896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23.757.790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24.086.022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24.134.564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24.144.558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23.885.593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24.110.756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No Pobres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11.417.302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11.872.752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12.123.388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12.684.301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12.945.702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13.155.017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12.518.378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10.779.195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9.314.689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9.140.395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No Pobres (%)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50,0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51,3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51,7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53,7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54,5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54,6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51,9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44,6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39,0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37,9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Pobres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11.414.852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11.268.581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11.330.192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10.954.595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10.812.088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10.931.005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11.616.186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13.365.363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14.570.904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14.970.361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Pobres (%)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50,0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48,7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48,3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46,3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45,5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45,4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48,1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55,4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61,0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62,1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   Pobres No Extremos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6.881.089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6.606.386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6.758.635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6.695.836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6.686.639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6.849.864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6.757.289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7.322.375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7.351.588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7.797.008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Pobres No Extremos (%)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30,1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28,5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28,8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28,3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>
                          <a:latin typeface="Arial Narrow" pitchFamily="34" charset="0"/>
                        </a:rPr>
                        <a:t>28,1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28,4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28,0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30,3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30,8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32,3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          Pobres Extremos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4.533.763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4.662.195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4.571.557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4.258.759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4.125.449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4.081.141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4.858.897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6.042.988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7.219.316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7.173.353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Pobres Extremos (%)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19,9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20,1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19,5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18,0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17,4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16,9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20,1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25,0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30,2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29,8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1157"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57"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3583" y="2424926"/>
          <a:ext cx="8931228" cy="2081986"/>
        </p:xfrm>
        <a:graphic>
          <a:graphicData uri="http://schemas.openxmlformats.org/drawingml/2006/table">
            <a:tbl>
              <a:tblPr/>
              <a:tblGrid>
                <a:gridCol w="1822438"/>
                <a:gridCol w="710879"/>
                <a:gridCol w="710879"/>
                <a:gridCol w="710879"/>
                <a:gridCol w="710879"/>
                <a:gridCol w="710879"/>
                <a:gridCol w="710879"/>
                <a:gridCol w="710879"/>
                <a:gridCol w="710879"/>
                <a:gridCol w="710879"/>
                <a:gridCol w="710879"/>
              </a:tblGrid>
              <a:tr h="1164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Situación de Pobreza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2004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2005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2006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2007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2008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116450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293" marR="5293" marT="52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1157"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645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Total 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25.861.959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26.146.074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26.356.859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26.646.182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26.717.814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26.951.658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27.166.827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27.404.667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27.615.154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27.849.360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1157">
                <a:tc>
                  <a:txBody>
                    <a:bodyPr/>
                    <a:lstStyle/>
                    <a:p>
                      <a:pPr algn="ct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    Total Declarado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24.113.852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24.569.780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23.841.003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25.369.501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25.566.678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25.985.605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26.361.752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26.676.983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26.815.272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27.025.121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No Pobres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9.610.104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11.318.952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12.217.328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14.279.212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15.622.577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16.551.960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17.644.113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17.704.193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17.929.135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18.206.429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No Pobres (%)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39,9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46,1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51,2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56,3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61,1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63,7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66,9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66,4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66,9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67,4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Pobres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14.503.748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13.250.828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11.623.675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11.090.289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9.944.101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9.433.645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8.717.639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8.972.790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8.886.137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8.818.692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Pobres (%)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60,1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53,9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48,8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43,7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38,9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36,3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33,1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33,6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33,1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32,6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   Pobres No Extremos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7.727.355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7.710.928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6.785.587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6.567.832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6.760.353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6.555.637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6.236.330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6.412.957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6.415.095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6.335.094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Pobres No Extremos (%)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32,0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31,4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28,5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25,9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26,4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25,2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23,7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24,0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23,9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23,4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          Pobres Extremos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6.776.393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5.539.900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4.838.088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4.522.457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3.183.748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2.878.008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2.481.309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2.559.833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2.471.042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2.483.598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7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Pobres Extremos (%)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28,1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22,5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20,3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17,8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>
                          <a:latin typeface="Arial Narrow" pitchFamily="34" charset="0"/>
                        </a:rPr>
                        <a:t>12,5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11,1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9,4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9,6</a:t>
                      </a:r>
                    </a:p>
                  </a:txBody>
                  <a:tcPr marL="5293" marR="5293" marT="5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9,2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9,2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1157"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57"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293" marR="5293" marT="5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7226" y="4405580"/>
          <a:ext cx="8931240" cy="2098354"/>
        </p:xfrm>
        <a:graphic>
          <a:graphicData uri="http://schemas.openxmlformats.org/drawingml/2006/table">
            <a:tbl>
              <a:tblPr/>
              <a:tblGrid>
                <a:gridCol w="1849200"/>
                <a:gridCol w="708204"/>
                <a:gridCol w="708204"/>
                <a:gridCol w="708204"/>
                <a:gridCol w="708204"/>
                <a:gridCol w="708204"/>
                <a:gridCol w="708204"/>
                <a:gridCol w="708204"/>
                <a:gridCol w="708204"/>
                <a:gridCol w="708204"/>
                <a:gridCol w="708204"/>
              </a:tblGrid>
              <a:tr h="1181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Situación de Pobreza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2009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2010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2011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2012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 smtClean="0">
                          <a:latin typeface="Arial Narrow" pitchFamily="34" charset="0"/>
                        </a:rPr>
                        <a:t>2013</a:t>
                      </a:r>
                      <a:endParaRPr lang="es-VE" sz="105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118160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1er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2do </a:t>
                      </a:r>
                      <a:r>
                        <a:rPr lang="es-VE" sz="1050" b="0" i="0" u="none" strike="noStrike" dirty="0" err="1">
                          <a:latin typeface="Arial Narrow" pitchFamily="34" charset="0"/>
                        </a:rPr>
                        <a:t>Sem</a:t>
                      </a:r>
                      <a:r>
                        <a:rPr lang="es-VE" sz="1050" b="0" i="0" u="none" strike="noStrike" dirty="0">
                          <a:latin typeface="Arial Narrow" pitchFamily="34" charset="0"/>
                        </a:rPr>
                        <a:t>.</a:t>
                      </a:r>
                    </a:p>
                  </a:txBody>
                  <a:tcPr marL="5371" marR="5371" marT="53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2789"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16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Total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28.064.781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28.298.170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28.512.941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28.744.685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28.956.660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29.186.358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29.396.733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>
                          <a:latin typeface="Arial Narrow" pitchFamily="34" charset="0"/>
                        </a:rPr>
                        <a:t>29.624.668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 smtClean="0">
                          <a:latin typeface="Arial Narrow" pitchFamily="34" charset="0"/>
                        </a:rPr>
                        <a:t>29.858.624</a:t>
                      </a:r>
                      <a:endParaRPr lang="es-VE" sz="800" b="1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1" i="0" u="none" strike="noStrike" dirty="0" smtClean="0">
                          <a:latin typeface="Arial Narrow" pitchFamily="34" charset="0"/>
                        </a:rPr>
                        <a:t>30.060.754</a:t>
                      </a:r>
                      <a:endParaRPr lang="es-VE" sz="800" b="1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2789">
                <a:tc>
                  <a:txBody>
                    <a:bodyPr/>
                    <a:lstStyle/>
                    <a:p>
                      <a:pPr algn="ctr" fontAlgn="ctr"/>
                      <a:endParaRPr lang="es-VE" sz="800" b="0" i="0" u="none" strike="noStrike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    Total Declarado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27.319.075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27.636.148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27.793.747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28.041.630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28.192.720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28.499.090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28.658.354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29.027.554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28.861.263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28.589.147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No Pobres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18.670.820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18.843.689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18.757.231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18.916.483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18.826.825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19.487.742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19.306.502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21.649.296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18.997.331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19.415.005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No Pobres (%)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68,3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68,2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>
                          <a:latin typeface="Arial Narrow" pitchFamily="34" charset="0"/>
                        </a:rPr>
                        <a:t>67,5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67,5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66,8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68,4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67,4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74,6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latin typeface="Arial Narrow" pitchFamily="34" charset="0"/>
                        </a:rPr>
                        <a:t>65,8</a:t>
                      </a:r>
                      <a:endParaRPr lang="es-VE" sz="800" b="0" i="1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latin typeface="Arial Narrow" pitchFamily="34" charset="0"/>
                        </a:rPr>
                        <a:t>67,9</a:t>
                      </a:r>
                      <a:endParaRPr lang="es-VE" sz="800" b="0" i="1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Pobres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8.648.255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8.792.459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9.036.516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9.125.147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9.365.895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9.011.348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9.351.852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7.378.258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9.863.932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9.174.142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Pobres (%)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31,7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31,8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32,5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32,5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33,2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31,6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32,6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25,4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latin typeface="Arial Narrow" pitchFamily="34" charset="0"/>
                        </a:rPr>
                        <a:t>34,2</a:t>
                      </a:r>
                      <a:endParaRPr lang="es-VE" sz="800" b="0" i="1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latin typeface="Arial Narrow" pitchFamily="34" charset="0"/>
                        </a:rPr>
                        <a:t>32,1</a:t>
                      </a:r>
                      <a:endParaRPr lang="es-VE" sz="800" b="0" i="1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   Pobres No Extremos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6.204.882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6.349.166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6.528.547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6.702.792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6.794.344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6.579.532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6.683.539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5.324.330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6.085.023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6.382.850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Pobres No Extremos (%)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22,7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23,0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23,5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23,9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24,1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23,1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23,3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18,3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latin typeface="Arial Narrow" pitchFamily="34" charset="0"/>
                        </a:rPr>
                        <a:t>21,1</a:t>
                      </a:r>
                      <a:endParaRPr lang="es-VE" sz="800" b="0" i="1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latin typeface="Arial Narrow" pitchFamily="34" charset="0"/>
                        </a:rPr>
                        <a:t>22,3</a:t>
                      </a:r>
                      <a:endParaRPr lang="es-VE" sz="800" b="0" i="1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          Pobres Extremos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2.443.373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2.443.293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2.507.969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2.422.355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>
                          <a:latin typeface="Arial Narrow" pitchFamily="34" charset="0"/>
                        </a:rPr>
                        <a:t>2.571.551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2.431.816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2.668.313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2.053.928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3.778.909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0" u="none" strike="noStrike" dirty="0" smtClean="0">
                          <a:latin typeface="Arial Narrow" pitchFamily="34" charset="0"/>
                        </a:rPr>
                        <a:t>2.791.292</a:t>
                      </a:r>
                      <a:endParaRPr lang="es-VE" sz="800" b="0" i="0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818">
                <a:tc>
                  <a:txBody>
                    <a:bodyPr/>
                    <a:lstStyle/>
                    <a:p>
                      <a:pPr algn="l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         Pobres Extremos (%)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8,9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8,8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9,0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8,6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9,1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8,5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9,3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>
                          <a:latin typeface="Arial Narrow" pitchFamily="34" charset="0"/>
                        </a:rPr>
                        <a:t>7,1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latin typeface="Arial Narrow" pitchFamily="34" charset="0"/>
                        </a:rPr>
                        <a:t>13,1</a:t>
                      </a:r>
                      <a:endParaRPr lang="es-VE" sz="800" b="0" i="1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800" b="0" i="1" u="none" strike="noStrike" dirty="0" smtClean="0">
                          <a:latin typeface="Arial Narrow" pitchFamily="34" charset="0"/>
                        </a:rPr>
                        <a:t>9,8</a:t>
                      </a:r>
                      <a:endParaRPr lang="es-VE" sz="800" b="0" i="1" u="none" strike="noStrike" dirty="0">
                        <a:latin typeface="Arial Narrow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12789"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89"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700" b="0" i="0" u="none" strike="noStrike" dirty="0">
                        <a:latin typeface="Arial"/>
                      </a:endParaRP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35174" y="6528130"/>
            <a:ext cx="8784976" cy="280966"/>
          </a:xfrm>
          <a:prstGeom prst="round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200" b="1" dirty="0" smtClean="0">
                <a:solidFill>
                  <a:schemeClr val="tx1"/>
                </a:solidFill>
                <a:latin typeface="Arial Narrow" pitchFamily="34" charset="0"/>
              </a:rPr>
              <a:t>Fuente:</a:t>
            </a:r>
            <a:r>
              <a:rPr lang="es-VE" sz="1200" dirty="0" smtClean="0">
                <a:solidFill>
                  <a:schemeClr val="tx1"/>
                </a:solidFill>
                <a:latin typeface="Arial Narrow" pitchFamily="34" charset="0"/>
              </a:rPr>
              <a:t> - Encuesta de Hogares por Muestreo – Instituto Nacional de Estadística, INE </a:t>
            </a:r>
            <a:endParaRPr lang="es-VE" sz="12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79512" y="74612"/>
            <a:ext cx="8784976" cy="283584"/>
          </a:xfrm>
          <a:prstGeom prst="roundRect">
            <a:avLst/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400" b="1" dirty="0" smtClean="0">
                <a:solidFill>
                  <a:schemeClr val="tx1"/>
                </a:solidFill>
                <a:latin typeface="Arial Narrow" pitchFamily="34" charset="0"/>
              </a:rPr>
              <a:t>Personas pobres por ingreso, según situación de pobreza, 1999-2013</a:t>
            </a:r>
            <a:endParaRPr lang="es-VE" sz="24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142844" y="571480"/>
          <a:ext cx="8858312" cy="6001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285852" y="91458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dirty="0" smtClean="0">
                <a:latin typeface="Arial Narrow" pitchFamily="34" charset="0"/>
              </a:rPr>
              <a:t>Hogares pobres y pobres extremos, 1998-2013 </a:t>
            </a:r>
            <a:endParaRPr lang="es-VE" sz="2800" dirty="0">
              <a:latin typeface="Arial Narrow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5572130" y="838182"/>
            <a:ext cx="3143272" cy="92828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Pobreza Estructural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Método de Necesidades Básicas Insatisfechas (NBI)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214282" y="1714488"/>
            <a:ext cx="2143140" cy="72008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% Hogares Pobres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5214942" y="3262311"/>
            <a:ext cx="2571768" cy="72008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% Hogares en Pobreza Extrema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286512" y="3924303"/>
            <a:ext cx="357190" cy="214314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2" name="11 Rectángulo redondeado"/>
          <p:cNvSpPr/>
          <p:nvPr/>
        </p:nvSpPr>
        <p:spPr>
          <a:xfrm>
            <a:off x="0" y="6609671"/>
            <a:ext cx="9144000" cy="2102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1400" b="1" dirty="0" smtClean="0">
                <a:solidFill>
                  <a:schemeClr val="tx1"/>
                </a:solidFill>
                <a:latin typeface="Arial Narrow" pitchFamily="34" charset="0"/>
              </a:rPr>
              <a:t>Fuente</a:t>
            </a:r>
            <a:r>
              <a:rPr lang="es-VE" sz="1400" b="1" dirty="0">
                <a:solidFill>
                  <a:schemeClr val="tx1"/>
                </a:solidFill>
                <a:latin typeface="Arial Narrow" pitchFamily="34" charset="0"/>
              </a:rPr>
              <a:t>: - </a:t>
            </a:r>
            <a:r>
              <a:rPr lang="es-VE" sz="1400" dirty="0">
                <a:solidFill>
                  <a:schemeClr val="tx1"/>
                </a:solidFill>
                <a:latin typeface="Arial Narrow" pitchFamily="34" charset="0"/>
              </a:rPr>
              <a:t>Encuesta de Hogares por Muestreo  </a:t>
            </a:r>
            <a:r>
              <a:rPr lang="es-VE" sz="1400" b="1" dirty="0">
                <a:solidFill>
                  <a:schemeClr val="tx1"/>
                </a:solidFill>
                <a:latin typeface="Arial Narrow" pitchFamily="34" charset="0"/>
              </a:rPr>
              <a:t>- </a:t>
            </a:r>
            <a:r>
              <a:rPr lang="es-VE" sz="1400" dirty="0">
                <a:solidFill>
                  <a:schemeClr val="tx1"/>
                </a:solidFill>
                <a:latin typeface="Arial Narrow" pitchFamily="34" charset="0"/>
              </a:rPr>
              <a:t>Instituto Nacional de Estadística, INE</a:t>
            </a:r>
          </a:p>
        </p:txBody>
      </p:sp>
      <p:sp>
        <p:nvSpPr>
          <p:cNvPr id="13" name="12 Flecha abajo"/>
          <p:cNvSpPr/>
          <p:nvPr/>
        </p:nvSpPr>
        <p:spPr>
          <a:xfrm>
            <a:off x="1095351" y="1604950"/>
            <a:ext cx="357190" cy="214314"/>
          </a:xfrm>
          <a:prstGeom prst="downArrow">
            <a:avLst/>
          </a:prstGeom>
          <a:ln/>
          <a:scene3d>
            <a:camera prst="orthographicFront">
              <a:rot lat="0" lon="0" rev="10799999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36482" y="694944"/>
          <a:ext cx="8858281" cy="2892509"/>
        </p:xfrm>
        <a:graphic>
          <a:graphicData uri="http://schemas.openxmlformats.org/drawingml/2006/table">
            <a:tbl>
              <a:tblPr/>
              <a:tblGrid>
                <a:gridCol w="1933241"/>
                <a:gridCol w="865630"/>
                <a:gridCol w="865630"/>
                <a:gridCol w="865630"/>
                <a:gridCol w="865630"/>
                <a:gridCol w="865630"/>
                <a:gridCol w="865630"/>
                <a:gridCol w="865630"/>
                <a:gridCol w="865630"/>
              </a:tblGrid>
              <a:tr h="235708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Situación de Pobreza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1998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1999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2001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2002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2003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2004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2005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4.870.228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4.976.842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4.996.523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5.217.043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5.758.490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5.851.911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6.004.141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6.135.569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Total Declarado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4.855.962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4.968.155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4.980.351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5.176.792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5.696.528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5.794.819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5.996.127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6.132.511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No Pobres (NBS)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3.452.138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3.514.549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3.482.301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3.735.833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3.918.899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4.027.671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4.219.001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4.494.069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No Pobres (%)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71,1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70,7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69,9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72,2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68,8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69,5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70,4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73,3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Pobres (NBI)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1.403.824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1.453.606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1.498.050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1.440.959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1.777.629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1.767.148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1.777.126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1.638.442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Pobres (%)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28,9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29,3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30,1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27,8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31,2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30,5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29,6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26,7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Pobres No Extremos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879.679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960.342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976.299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958.009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1.035.697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1.033.867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1.048.305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1.020.737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Pobres No Extremos (%)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18,1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19,3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19,6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18,5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18,2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17,8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17,5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16,6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Pobres Extremos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524.145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493.264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521.751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482.950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741.932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733.281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728.821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617.705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Pobres Extremos (%)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10,8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9,9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10,5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9,3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13,0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12,7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12,2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10,1 </a:t>
                      </a: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03171"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446" marR="7446" marT="7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72960" y="3429008"/>
          <a:ext cx="8786870" cy="3148102"/>
        </p:xfrm>
        <a:graphic>
          <a:graphicData uri="http://schemas.openxmlformats.org/drawingml/2006/table">
            <a:tbl>
              <a:tblPr/>
              <a:tblGrid>
                <a:gridCol w="1973142"/>
                <a:gridCol w="851716"/>
                <a:gridCol w="851716"/>
                <a:gridCol w="851716"/>
                <a:gridCol w="851716"/>
                <a:gridCol w="851716"/>
                <a:gridCol w="851716"/>
                <a:gridCol w="851716"/>
                <a:gridCol w="851716"/>
              </a:tblGrid>
              <a:tr h="162274">
                <a:tc>
                  <a:txBody>
                    <a:bodyPr/>
                    <a:lstStyle/>
                    <a:p>
                      <a:pPr algn="l" fontAlgn="b"/>
                      <a:endParaRPr lang="es-VE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51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Situación de Pobreza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2006</a:t>
                      </a:r>
                    </a:p>
                  </a:txBody>
                  <a:tcPr marL="7386" marR="7386" marT="7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2007</a:t>
                      </a:r>
                    </a:p>
                  </a:txBody>
                  <a:tcPr marL="7386" marR="7386" marT="7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2008</a:t>
                      </a:r>
                    </a:p>
                  </a:txBody>
                  <a:tcPr marL="7386" marR="7386" marT="7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2009</a:t>
                      </a:r>
                    </a:p>
                  </a:txBody>
                  <a:tcPr marL="7386" marR="7386" marT="7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2010</a:t>
                      </a:r>
                    </a:p>
                  </a:txBody>
                  <a:tcPr marL="7386" marR="7386" marT="7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2011</a:t>
                      </a:r>
                    </a:p>
                  </a:txBody>
                  <a:tcPr marL="7386" marR="7386" marT="7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2012</a:t>
                      </a:r>
                    </a:p>
                  </a:txBody>
                  <a:tcPr marL="7386" marR="7386" marT="7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2013</a:t>
                      </a:r>
                    </a:p>
                  </a:txBody>
                  <a:tcPr marL="7386" marR="7386" marT="73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6.319.445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6.423.801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6.565.279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6.680.125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6.828.602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6.963.602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7.076.893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7.187.291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ctr" fontAlgn="ctr"/>
                      <a:endParaRPr lang="es-VE" sz="123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123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123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123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VE" sz="123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Total Declarado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6.319.309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6.420.566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6.559.236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6.679.864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6.828.602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6.962.260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7.076.010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7.185.111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No Pobres (NBS)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4.842.249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4.926.716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5.022.543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5.106.437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5.226.943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5.483.012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5.549.881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5.414.796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No Pobres (%)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76,6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76,7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76,6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76,4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76,5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78,8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78,4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75,4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Pobres (NBI)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1.477.060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1.493.850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1.536.693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1.573.427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1.601.659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1.479.248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1.526.129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1.407.663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Pobres (%)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23,4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23,3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23,4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23,6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23,5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21,2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21,6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19,6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Pobres No Extremos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905.351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951.891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977.737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1.045.578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1.073.606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1.009.134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1.078.641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1.013.421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Pobres No Extremos (%)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14,3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14,8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14,9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15,7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15,7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14,5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15,2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14,1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Pobres Extremos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571.709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541.959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558.956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527.849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528.053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470.114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447.488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394.242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Pobres Extremos (%)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9,0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8,4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8,5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7,9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7,7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6,8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6,3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VE" sz="123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        5,5 </a:t>
                      </a:r>
                    </a:p>
                  </a:txBody>
                  <a:tcPr marL="7386" marR="7386" marT="73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10354"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2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386" marR="7386" marT="7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0" y="54592"/>
            <a:ext cx="9144000" cy="588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es-VE" sz="2800" dirty="0" smtClean="0">
                <a:solidFill>
                  <a:schemeClr val="tx1"/>
                </a:solidFill>
                <a:latin typeface="Arial Narrow" pitchFamily="34" charset="0"/>
              </a:rPr>
              <a:t>Hogares pobres por Necesidades Básicas Insatisfechas, según situación de pobreza, 1998-2013 </a:t>
            </a:r>
            <a:endParaRPr lang="es-VE" sz="28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0" y="6647771"/>
            <a:ext cx="8858280" cy="2102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1200" b="1" dirty="0" smtClean="0">
                <a:solidFill>
                  <a:schemeClr val="tx1"/>
                </a:solidFill>
                <a:latin typeface="Arial Narrow" pitchFamily="34" charset="0"/>
              </a:rPr>
              <a:t>Fuente</a:t>
            </a:r>
            <a:r>
              <a:rPr lang="es-VE" sz="1200" b="1" dirty="0">
                <a:solidFill>
                  <a:schemeClr val="tx1"/>
                </a:solidFill>
                <a:latin typeface="Arial Narrow" pitchFamily="34" charset="0"/>
              </a:rPr>
              <a:t>: - </a:t>
            </a:r>
            <a:r>
              <a:rPr lang="es-VE" sz="1200" dirty="0">
                <a:solidFill>
                  <a:schemeClr val="tx1"/>
                </a:solidFill>
                <a:latin typeface="Arial Narrow" pitchFamily="34" charset="0"/>
              </a:rPr>
              <a:t>Encuesta de Hogares por Muestreo  </a:t>
            </a:r>
            <a:r>
              <a:rPr lang="es-VE" sz="1200" b="1" dirty="0">
                <a:solidFill>
                  <a:schemeClr val="tx1"/>
                </a:solidFill>
                <a:latin typeface="Arial Narrow" pitchFamily="34" charset="0"/>
              </a:rPr>
              <a:t>- </a:t>
            </a:r>
            <a:r>
              <a:rPr lang="es-VE" sz="1200" dirty="0">
                <a:solidFill>
                  <a:schemeClr val="tx1"/>
                </a:solidFill>
                <a:latin typeface="Arial Narrow" pitchFamily="34" charset="0"/>
              </a:rPr>
              <a:t>Instituto Nacional de Estadística, 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142844" y="142852"/>
          <a:ext cx="8858312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210048" y="1123950"/>
          <a:ext cx="4678761" cy="17335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942"/>
                <a:gridCol w="4207819"/>
              </a:tblGrid>
              <a:tr h="3446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VE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Hogares</a:t>
                      </a:r>
                      <a:endParaRPr lang="es-VE" sz="2000" b="1" i="0" u="sng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277785">
                <a:tc>
                  <a:txBody>
                    <a:bodyPr/>
                    <a:lstStyle/>
                    <a:p>
                      <a:pPr algn="l" fontAlgn="b"/>
                      <a:endParaRPr lang="es-V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   Con </a:t>
                      </a:r>
                      <a:r>
                        <a:rPr lang="es-VE" sz="1600" u="none" strike="noStrike" dirty="0">
                          <a:effectLst/>
                          <a:latin typeface="Arial Narrow" pitchFamily="34" charset="0"/>
                        </a:rPr>
                        <a:t>niños de 7 a 12 años que no asisten a la escuela</a:t>
                      </a:r>
                      <a:endParaRPr lang="es-V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7785">
                <a:tc>
                  <a:txBody>
                    <a:bodyPr/>
                    <a:lstStyle/>
                    <a:p>
                      <a:pPr algn="l" fontAlgn="b"/>
                      <a:endParaRPr lang="es-V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   En </a:t>
                      </a:r>
                      <a:r>
                        <a:rPr lang="es-VE" sz="1600" u="none" strike="noStrike" dirty="0">
                          <a:effectLst/>
                          <a:latin typeface="Arial Narrow" pitchFamily="34" charset="0"/>
                        </a:rPr>
                        <a:t>hacinamiento crítico</a:t>
                      </a:r>
                      <a:endParaRPr lang="es-V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7785">
                <a:tc>
                  <a:txBody>
                    <a:bodyPr/>
                    <a:lstStyle/>
                    <a:p>
                      <a:pPr algn="l" fontAlgn="b"/>
                      <a:endParaRPr lang="es-V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   En </a:t>
                      </a:r>
                      <a:r>
                        <a:rPr lang="es-VE" sz="1600" u="none" strike="noStrike" dirty="0">
                          <a:effectLst/>
                          <a:latin typeface="Arial Narrow" pitchFamily="34" charset="0"/>
                        </a:rPr>
                        <a:t>viviendas inadecuadas</a:t>
                      </a:r>
                      <a:endParaRPr lang="es-V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7785">
                <a:tc>
                  <a:txBody>
                    <a:bodyPr/>
                    <a:lstStyle/>
                    <a:p>
                      <a:pPr algn="l" fontAlgn="b"/>
                      <a:endParaRPr lang="es-V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   En </a:t>
                      </a:r>
                      <a:r>
                        <a:rPr lang="es-VE" sz="1600" u="none" strike="noStrike" dirty="0">
                          <a:effectLst/>
                          <a:latin typeface="Arial Narrow" pitchFamily="34" charset="0"/>
                        </a:rPr>
                        <a:t>viviendas sin </a:t>
                      </a:r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servicios </a:t>
                      </a:r>
                      <a:r>
                        <a:rPr lang="es-VE" sz="1600" u="none" strike="noStrike" dirty="0">
                          <a:effectLst/>
                          <a:latin typeface="Arial Narrow" pitchFamily="34" charset="0"/>
                        </a:rPr>
                        <a:t>básicos</a:t>
                      </a:r>
                      <a:endParaRPr lang="es-V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7785">
                <a:tc>
                  <a:txBody>
                    <a:bodyPr/>
                    <a:lstStyle/>
                    <a:p>
                      <a:pPr algn="l" fontAlgn="b"/>
                      <a:r>
                        <a:rPr lang="es-VE" sz="1100" u="none" strike="noStrike" dirty="0">
                          <a:effectLst/>
                        </a:rPr>
                        <a:t> </a:t>
                      </a:r>
                      <a:endParaRPr lang="es-V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   Con </a:t>
                      </a:r>
                      <a:r>
                        <a:rPr lang="es-VE" sz="1600" u="none" strike="noStrike" dirty="0">
                          <a:effectLst/>
                          <a:latin typeface="Arial Narrow" pitchFamily="34" charset="0"/>
                        </a:rPr>
                        <a:t>alta dependencia económica</a:t>
                      </a:r>
                      <a:endParaRPr lang="es-V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0" y="6609671"/>
            <a:ext cx="8858280" cy="2102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1200" b="1" dirty="0" smtClean="0">
                <a:solidFill>
                  <a:schemeClr val="tx1"/>
                </a:solidFill>
                <a:latin typeface="Arial Narrow" pitchFamily="34" charset="0"/>
              </a:rPr>
              <a:t>Fuente</a:t>
            </a:r>
            <a:r>
              <a:rPr lang="es-VE" sz="1200" b="1" dirty="0">
                <a:solidFill>
                  <a:schemeClr val="tx1"/>
                </a:solidFill>
                <a:latin typeface="Arial Narrow" pitchFamily="34" charset="0"/>
              </a:rPr>
              <a:t>: - </a:t>
            </a:r>
            <a:r>
              <a:rPr lang="es-VE" sz="1200" dirty="0">
                <a:solidFill>
                  <a:schemeClr val="tx1"/>
                </a:solidFill>
                <a:latin typeface="Arial Narrow" pitchFamily="34" charset="0"/>
              </a:rPr>
              <a:t>Encuesta de Hogares por Muestreo  </a:t>
            </a:r>
            <a:r>
              <a:rPr lang="es-VE" sz="1200" b="1" dirty="0">
                <a:solidFill>
                  <a:schemeClr val="tx1"/>
                </a:solidFill>
                <a:latin typeface="Arial Narrow" pitchFamily="34" charset="0"/>
              </a:rPr>
              <a:t>- </a:t>
            </a:r>
            <a:r>
              <a:rPr lang="es-VE" sz="1200" dirty="0">
                <a:solidFill>
                  <a:schemeClr val="tx1"/>
                </a:solidFill>
                <a:latin typeface="Arial Narrow" pitchFamily="34" charset="0"/>
              </a:rPr>
              <a:t>Instituto Nacional de Estadística, 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/>
          <p:cNvGraphicFramePr/>
          <p:nvPr/>
        </p:nvGraphicFramePr>
        <p:xfrm>
          <a:off x="214282" y="142852"/>
          <a:ext cx="8715436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14288" y="6091256"/>
            <a:ext cx="9001125" cy="7000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30" b="1" u="sng" dirty="0">
                <a:solidFill>
                  <a:schemeClr val="tx1"/>
                </a:solidFill>
                <a:latin typeface="Arial Narrow" pitchFamily="34" charset="0"/>
              </a:rPr>
              <a:t>1</a:t>
            </a:r>
            <a:r>
              <a:rPr lang="es-ES" sz="1230" b="1" dirty="0">
                <a:solidFill>
                  <a:schemeClr val="tx1"/>
                </a:solidFill>
                <a:latin typeface="Arial Narrow" pitchFamily="34" charset="0"/>
              </a:rPr>
              <a:t>/: </a:t>
            </a:r>
            <a:r>
              <a:rPr lang="es-ES" sz="1230" dirty="0">
                <a:solidFill>
                  <a:schemeClr val="tx1"/>
                </a:solidFill>
                <a:latin typeface="Arial Narrow" pitchFamily="34" charset="0"/>
              </a:rPr>
              <a:t>Comprende administración central, gobernaciones, alcaldías, PDVSA y FONDEN  </a:t>
            </a:r>
            <a:r>
              <a:rPr lang="es-ES" sz="1230" b="1" u="sng" dirty="0">
                <a:solidFill>
                  <a:schemeClr val="tx1"/>
                </a:solidFill>
                <a:latin typeface="Arial Narrow" pitchFamily="34" charset="0"/>
              </a:rPr>
              <a:t>2/</a:t>
            </a:r>
            <a:r>
              <a:rPr lang="es-ES" sz="1230" b="1" dirty="0">
                <a:solidFill>
                  <a:schemeClr val="tx1"/>
                </a:solidFill>
                <a:latin typeface="Arial Narrow" pitchFamily="34" charset="0"/>
              </a:rPr>
              <a:t>: </a:t>
            </a:r>
            <a:r>
              <a:rPr lang="es-ES" sz="1230" dirty="0">
                <a:solidFill>
                  <a:schemeClr val="tx1"/>
                </a:solidFill>
                <a:latin typeface="Arial Narrow" pitchFamily="34" charset="0"/>
              </a:rPr>
              <a:t>Comprende los ingresos del sector público restringido consolidado</a:t>
            </a:r>
          </a:p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30" b="1" dirty="0">
                <a:solidFill>
                  <a:schemeClr val="tx1"/>
                </a:solidFill>
                <a:latin typeface="Arial Narrow" pitchFamily="34" charset="0"/>
              </a:rPr>
              <a:t>Fuente: </a:t>
            </a:r>
            <a:r>
              <a:rPr lang="es-ES" sz="1230" dirty="0">
                <a:solidFill>
                  <a:schemeClr val="tx1"/>
                </a:solidFill>
                <a:latin typeface="Arial Narrow" pitchFamily="34" charset="0"/>
              </a:rPr>
              <a:t>- Oficina Central de </a:t>
            </a:r>
            <a:r>
              <a:rPr lang="es-ES" sz="1230" dirty="0" smtClean="0">
                <a:solidFill>
                  <a:schemeClr val="tx1"/>
                </a:solidFill>
                <a:latin typeface="Arial Narrow" pitchFamily="34" charset="0"/>
              </a:rPr>
              <a:t>Presupuesto, ONAPRE </a:t>
            </a:r>
            <a:r>
              <a:rPr lang="es-ES" sz="1230" dirty="0">
                <a:solidFill>
                  <a:schemeClr val="tx1"/>
                </a:solidFill>
                <a:latin typeface="Arial Narrow" pitchFamily="34" charset="0"/>
              </a:rPr>
              <a:t>– Banco Central de Venezuela, BCV  - Instituto Nacional de Estadística, INE. Cálculos </a:t>
            </a:r>
            <a:r>
              <a:rPr lang="es-ES" sz="1230" dirty="0" smtClean="0">
                <a:solidFill>
                  <a:schemeClr val="tx1"/>
                </a:solidFill>
                <a:latin typeface="Arial Narrow" pitchFamily="34" charset="0"/>
              </a:rPr>
              <a:t>propios</a:t>
            </a:r>
          </a:p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30" dirty="0" smtClean="0">
                <a:solidFill>
                  <a:schemeClr val="tx1"/>
                </a:solidFill>
                <a:latin typeface="Arial Narrow" pitchFamily="34" charset="0"/>
              </a:rPr>
              <a:t>              - Ministerio del Poder popular de Planificación y Finanzas, MPPPF. Cálculos propios.</a:t>
            </a:r>
            <a:endParaRPr lang="es-ES" sz="1230" dirty="0">
              <a:solidFill>
                <a:schemeClr val="tx1"/>
              </a:solidFill>
              <a:latin typeface="Arial Narrow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17513" y="1216025"/>
          <a:ext cx="1939909" cy="506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159"/>
                <a:gridCol w="14637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VE" sz="1100" u="none" strike="noStrike" dirty="0">
                          <a:effectLst/>
                        </a:rPr>
                        <a:t> </a:t>
                      </a:r>
                      <a:endParaRPr lang="es-V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400" u="none" strike="noStrike" dirty="0" smtClean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Inversión Social </a:t>
                      </a:r>
                      <a:r>
                        <a:rPr lang="es-VE" sz="1600" u="sng" strike="noStrike" dirty="0" smtClean="0">
                          <a:effectLst/>
                          <a:latin typeface="Arial Narrow" pitchFamily="34" charset="0"/>
                        </a:rPr>
                        <a:t>1</a:t>
                      </a:r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/</a:t>
                      </a:r>
                      <a:endParaRPr lang="es-V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VE" sz="1100" u="none" strike="noStrike" dirty="0">
                          <a:effectLst/>
                        </a:rPr>
                        <a:t> </a:t>
                      </a:r>
                      <a:endParaRPr lang="es-V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400" u="none" strike="noStrike" dirty="0" smtClean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Ingresos </a:t>
                      </a:r>
                      <a:r>
                        <a:rPr lang="es-VE" sz="1600" u="sng" strike="noStrike" dirty="0" smtClean="0">
                          <a:effectLst/>
                          <a:latin typeface="Arial Narrow" pitchFamily="34" charset="0"/>
                        </a:rPr>
                        <a:t>2</a:t>
                      </a:r>
                      <a:r>
                        <a:rPr lang="es-VE" sz="1600" u="none" strike="noStrike" dirty="0" smtClean="0">
                          <a:effectLst/>
                          <a:latin typeface="Arial Narrow" pitchFamily="34" charset="0"/>
                        </a:rPr>
                        <a:t>/</a:t>
                      </a:r>
                      <a:endParaRPr lang="es-VE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6 Elipse"/>
          <p:cNvSpPr/>
          <p:nvPr/>
        </p:nvSpPr>
        <p:spPr>
          <a:xfrm>
            <a:off x="2144236" y="1905240"/>
            <a:ext cx="2357454" cy="1143008"/>
          </a:xfrm>
          <a:prstGeom prst="ellips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 smtClean="0">
                <a:solidFill>
                  <a:schemeClr val="bg1"/>
                </a:solidFill>
                <a:latin typeface="Arial Narrow" pitchFamily="34" charset="0"/>
              </a:rPr>
              <a:t>Aumento en puntos porcentuales: 27,9</a:t>
            </a:r>
            <a:endParaRPr lang="es-VE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822727" y="3642938"/>
          <a:ext cx="2000264" cy="608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cuación" r:id="rId4" imgW="1434960" imgH="393480" progId="Equation.3">
                  <p:embed/>
                </p:oleObj>
              </mc:Choice>
              <mc:Fallback>
                <p:oleObj name="Ecuación" r:id="rId4" imgW="14349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727" y="3642938"/>
                        <a:ext cx="2000264" cy="608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660900" y="857625"/>
          <a:ext cx="19653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cuación" r:id="rId6" imgW="1409400" imgH="393480" progId="Equation.3">
                  <p:embed/>
                </p:oleObj>
              </mc:Choice>
              <mc:Fallback>
                <p:oleObj name="Ecuación" r:id="rId6" imgW="14094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857625"/>
                        <a:ext cx="1965325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14 Conector recto"/>
          <p:cNvCxnSpPr/>
          <p:nvPr/>
        </p:nvCxnSpPr>
        <p:spPr>
          <a:xfrm flipV="1">
            <a:off x="3786182" y="1357298"/>
            <a:ext cx="857256" cy="57150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V="1">
            <a:off x="1643042" y="2928934"/>
            <a:ext cx="1000132" cy="71438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 noGrp="1"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2 Gráfico"/>
          <p:cNvGraphicFramePr/>
          <p:nvPr/>
        </p:nvGraphicFramePr>
        <p:xfrm>
          <a:off x="142844" y="142852"/>
          <a:ext cx="8858312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4786314" y="881044"/>
            <a:ext cx="3929090" cy="1643074"/>
          </a:xfrm>
          <a:prstGeom prst="roundRect">
            <a:avLst/>
          </a:prstGeom>
          <a:ln w="19050"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algn="just">
              <a:buFont typeface="Wingdings" pitchFamily="2" charset="2"/>
              <a:buChar char="ü"/>
              <a:defRPr/>
            </a:pPr>
            <a:r>
              <a:rPr lang="es-ES_tradnl" dirty="0" smtClean="0">
                <a:solidFill>
                  <a:schemeClr val="tx1"/>
                </a:solidFill>
                <a:latin typeface="Arial Narrow" pitchFamily="34" charset="0"/>
              </a:rPr>
              <a:t>Mide </a:t>
            </a:r>
            <a:r>
              <a:rPr lang="es-ES_tradnl" dirty="0">
                <a:solidFill>
                  <a:schemeClr val="tx1"/>
                </a:solidFill>
                <a:latin typeface="Arial Narrow" pitchFamily="34" charset="0"/>
              </a:rPr>
              <a:t>la desigualdad de la distribución del ingreso de los hogares</a:t>
            </a:r>
            <a:r>
              <a:rPr lang="es-ES_tradnl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  <a:p>
            <a:pPr marL="180975" indent="-180975" algn="just">
              <a:lnSpc>
                <a:spcPts val="500"/>
              </a:lnSpc>
              <a:defRPr/>
            </a:pPr>
            <a:endParaRPr lang="es-ES_tradnl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0975" indent="-180975" algn="just">
              <a:buFont typeface="Wingdings" pitchFamily="2" charset="2"/>
              <a:buChar char="ü"/>
              <a:defRPr/>
            </a:pPr>
            <a:r>
              <a:rPr lang="es-ES_tradnl" dirty="0" smtClean="0">
                <a:solidFill>
                  <a:schemeClr val="tx1"/>
                </a:solidFill>
                <a:latin typeface="Arial Narrow" pitchFamily="34" charset="0"/>
              </a:rPr>
              <a:t>Un </a:t>
            </a:r>
            <a:r>
              <a:rPr lang="es-ES_tradnl" dirty="0" err="1">
                <a:solidFill>
                  <a:schemeClr val="tx1"/>
                </a:solidFill>
                <a:latin typeface="Arial Narrow" pitchFamily="34" charset="0"/>
              </a:rPr>
              <a:t>Gini</a:t>
            </a:r>
            <a:r>
              <a:rPr lang="es-ES_tradnl" dirty="0">
                <a:solidFill>
                  <a:schemeClr val="tx1"/>
                </a:solidFill>
                <a:latin typeface="Arial Narrow" pitchFamily="34" charset="0"/>
              </a:rPr>
              <a:t> próximo al valor “0” significa una distribución igualitaria del ingreso, y próximo a “1” una distribución </a:t>
            </a:r>
            <a:r>
              <a:rPr lang="es-ES_tradnl" dirty="0" smtClean="0">
                <a:solidFill>
                  <a:schemeClr val="tx1"/>
                </a:solidFill>
                <a:latin typeface="Arial Narrow" pitchFamily="34" charset="0"/>
              </a:rPr>
              <a:t>desigual.</a:t>
            </a:r>
            <a:endParaRPr lang="es-E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3 Rectángulo redondeado"/>
          <p:cNvSpPr/>
          <p:nvPr/>
        </p:nvSpPr>
        <p:spPr>
          <a:xfrm>
            <a:off x="0" y="6619874"/>
            <a:ext cx="3714744" cy="219075"/>
          </a:xfrm>
          <a:prstGeom prst="roundRect">
            <a:avLst/>
          </a:prstGeom>
          <a:noFill/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_tradnl" sz="1400" b="1" dirty="0" smtClean="0">
                <a:solidFill>
                  <a:schemeClr val="tx1"/>
                </a:solidFill>
                <a:latin typeface="Arial Narrow" pitchFamily="34" charset="0"/>
              </a:rPr>
              <a:t>Fuente</a:t>
            </a:r>
            <a:r>
              <a:rPr lang="es-ES_tradnl" sz="1400" b="1" dirty="0">
                <a:solidFill>
                  <a:schemeClr val="tx1"/>
                </a:solidFill>
                <a:latin typeface="Arial Narrow" pitchFamily="34" charset="0"/>
              </a:rPr>
              <a:t>:</a:t>
            </a:r>
            <a:r>
              <a:rPr lang="es-ES_tradnl" sz="1400" dirty="0">
                <a:solidFill>
                  <a:schemeClr val="tx1"/>
                </a:solidFill>
                <a:latin typeface="Arial Narrow" pitchFamily="34" charset="0"/>
              </a:rPr>
              <a:t> Instituto Nacional de Estadística, INE</a:t>
            </a:r>
            <a:endParaRPr lang="es-ES" sz="1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 noGrp="1"/>
          </p:cNvGraphicFramePr>
          <p:nvPr/>
        </p:nvGraphicFramePr>
        <p:xfrm>
          <a:off x="142844" y="142851"/>
          <a:ext cx="8858312" cy="628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3 Rectángulo redondeado"/>
          <p:cNvSpPr/>
          <p:nvPr/>
        </p:nvSpPr>
        <p:spPr>
          <a:xfrm>
            <a:off x="0" y="6543697"/>
            <a:ext cx="6643702" cy="285728"/>
          </a:xfrm>
          <a:prstGeom prst="roundRect">
            <a:avLst/>
          </a:prstGeom>
          <a:noFill/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_tradnl" sz="1400" b="1" dirty="0" smtClean="0">
                <a:solidFill>
                  <a:schemeClr val="tx1"/>
                </a:solidFill>
                <a:latin typeface="Arial Narrow" pitchFamily="34" charset="0"/>
              </a:rPr>
              <a:t>Nota:</a:t>
            </a:r>
            <a:r>
              <a:rPr lang="es-ES_tradnl" sz="1400" dirty="0" smtClean="0">
                <a:solidFill>
                  <a:schemeClr val="tx1"/>
                </a:solidFill>
                <a:latin typeface="Arial Narrow" pitchFamily="34" charset="0"/>
              </a:rPr>
              <a:t> Cifras preliminares al 1er semestre de 2013  </a:t>
            </a:r>
            <a:r>
              <a:rPr lang="es-ES_tradnl" sz="1400" b="1" dirty="0" smtClean="0">
                <a:solidFill>
                  <a:schemeClr val="tx1"/>
                </a:solidFill>
                <a:latin typeface="Arial Narrow" pitchFamily="34" charset="0"/>
              </a:rPr>
              <a:t>Fuente</a:t>
            </a:r>
            <a:r>
              <a:rPr lang="es-ES_tradnl" sz="1400" b="1" dirty="0">
                <a:solidFill>
                  <a:schemeClr val="tx1"/>
                </a:solidFill>
                <a:latin typeface="Arial Narrow" pitchFamily="34" charset="0"/>
              </a:rPr>
              <a:t>:</a:t>
            </a:r>
            <a:r>
              <a:rPr lang="es-ES_tradnl" sz="1400" dirty="0">
                <a:solidFill>
                  <a:schemeClr val="tx1"/>
                </a:solidFill>
                <a:latin typeface="Arial Narrow" pitchFamily="34" charset="0"/>
              </a:rPr>
              <a:t> Instituto Nacional de Estadística, INE</a:t>
            </a:r>
            <a:endParaRPr lang="es-ES" sz="1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428860" y="1714488"/>
            <a:ext cx="357190" cy="28575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5" name="4 Rectángulo"/>
          <p:cNvSpPr/>
          <p:nvPr/>
        </p:nvSpPr>
        <p:spPr>
          <a:xfrm>
            <a:off x="2428860" y="2071678"/>
            <a:ext cx="357190" cy="28575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6" name="5 Rectángulo"/>
          <p:cNvSpPr/>
          <p:nvPr/>
        </p:nvSpPr>
        <p:spPr>
          <a:xfrm>
            <a:off x="2809859" y="1700200"/>
            <a:ext cx="785818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dirty="0" smtClean="0">
                <a:solidFill>
                  <a:schemeClr val="tx1"/>
                </a:solidFill>
                <a:latin typeface="Arial Narrow" pitchFamily="34" charset="0"/>
              </a:rPr>
              <a:t>1998</a:t>
            </a:r>
            <a:endParaRPr lang="es-VE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33671" y="2066915"/>
            <a:ext cx="785818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dirty="0" smtClean="0">
                <a:solidFill>
                  <a:schemeClr val="tx1"/>
                </a:solidFill>
                <a:latin typeface="Arial Narrow" pitchFamily="34" charset="0"/>
              </a:rPr>
              <a:t>2013</a:t>
            </a:r>
            <a:endParaRPr lang="es-VE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/>
        </p:nvGraphicFramePr>
        <p:xfrm>
          <a:off x="142844" y="89356"/>
          <a:ext cx="8858312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4747" y="6525779"/>
            <a:ext cx="5857900" cy="303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VE" sz="1400" b="1" dirty="0" smtClean="0">
                <a:solidFill>
                  <a:schemeClr val="tx1"/>
                </a:solidFill>
                <a:latin typeface="Arial Narrow" pitchFamily="34" charset="0"/>
              </a:rPr>
              <a:t>Fuente:</a:t>
            </a:r>
            <a:r>
              <a:rPr lang="es-VE" sz="1400" dirty="0" smtClean="0">
                <a:solidFill>
                  <a:schemeClr val="tx1"/>
                </a:solidFill>
                <a:latin typeface="Arial Narrow" pitchFamily="34" charset="0"/>
              </a:rPr>
              <a:t> - Encuesta de Hogares por Muestreo   - Instituto Nacional de Estadística, INE</a:t>
            </a:r>
            <a:endParaRPr lang="es-VE" sz="1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6072198" y="2533091"/>
            <a:ext cx="2028844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% Sector formal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100778" y="3246918"/>
            <a:ext cx="2000264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% Sector Informal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8 Flecha derecha"/>
          <p:cNvSpPr/>
          <p:nvPr/>
        </p:nvSpPr>
        <p:spPr>
          <a:xfrm>
            <a:off x="7000892" y="2357430"/>
            <a:ext cx="142876" cy="214314"/>
          </a:xfrm>
          <a:prstGeom prst="rightArrow">
            <a:avLst/>
          </a:prstGeom>
          <a:ln/>
          <a:scene3d>
            <a:camera prst="orthographicFront">
              <a:rot lat="0" lon="0" rev="54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VE"/>
          </a:p>
        </p:txBody>
      </p:sp>
      <p:sp>
        <p:nvSpPr>
          <p:cNvPr id="9" name="9 Flecha derecha"/>
          <p:cNvSpPr/>
          <p:nvPr/>
        </p:nvSpPr>
        <p:spPr>
          <a:xfrm>
            <a:off x="7000892" y="3652839"/>
            <a:ext cx="142876" cy="214314"/>
          </a:xfrm>
          <a:prstGeom prst="rightArrow">
            <a:avLst/>
          </a:prstGeom>
          <a:ln/>
          <a:scene3d>
            <a:camera prst="orthographicFront">
              <a:rot lat="0" lon="0" rev="162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/>
        </p:nvGraphicFramePr>
        <p:xfrm>
          <a:off x="142844" y="142852"/>
          <a:ext cx="8858312" cy="6429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588800"/>
            <a:ext cx="5786446" cy="250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400" b="1" dirty="0" smtClean="0">
                <a:solidFill>
                  <a:schemeClr val="tx1"/>
                </a:solidFill>
                <a:latin typeface="Arial Narrow" pitchFamily="34" charset="0"/>
              </a:rPr>
              <a:t>Fuente:</a:t>
            </a:r>
            <a:r>
              <a:rPr lang="es-VE" sz="1400" dirty="0" smtClean="0">
                <a:solidFill>
                  <a:schemeClr val="tx1"/>
                </a:solidFill>
                <a:latin typeface="Arial Narrow" pitchFamily="34" charset="0"/>
              </a:rPr>
              <a:t> - Encuesta de Hogares por Muestreo  - Instituto Nacional de Estadística, INE</a:t>
            </a:r>
            <a:endParaRPr lang="es-VE" sz="1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/>
        </p:nvGraphicFramePr>
        <p:xfrm>
          <a:off x="142844" y="142852"/>
          <a:ext cx="8858312" cy="6429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588800"/>
            <a:ext cx="6000760" cy="250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400" b="1" dirty="0" smtClean="0">
                <a:solidFill>
                  <a:schemeClr val="tx1"/>
                </a:solidFill>
                <a:latin typeface="Arial Narrow" pitchFamily="34" charset="0"/>
              </a:rPr>
              <a:t>Fuente:</a:t>
            </a:r>
            <a:r>
              <a:rPr lang="es-VE" sz="1400" dirty="0" smtClean="0">
                <a:solidFill>
                  <a:schemeClr val="tx1"/>
                </a:solidFill>
                <a:latin typeface="Arial Narrow" pitchFamily="34" charset="0"/>
              </a:rPr>
              <a:t> - Encuesta de Hogares por Muestreo   - Instituto Nacional de Estadística, INE</a:t>
            </a:r>
            <a:endParaRPr lang="es-VE" sz="1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6643702" y="2214554"/>
            <a:ext cx="1902495" cy="428628"/>
          </a:xfrm>
          <a:prstGeom prst="roundRect">
            <a:avLst/>
          </a:prstGeom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% Sector Formal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643702" y="4000504"/>
            <a:ext cx="1928826" cy="428628"/>
          </a:xfrm>
          <a:prstGeom prst="roundRect">
            <a:avLst/>
          </a:prstGeom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% Sector Informal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 rot="5400000" flipH="1" flipV="1">
            <a:off x="7466033" y="2106603"/>
            <a:ext cx="214314" cy="1588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5400000" flipH="1" flipV="1">
            <a:off x="7499371" y="4678370"/>
            <a:ext cx="214314" cy="1588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 noGrp="1"/>
          </p:cNvGraphicFramePr>
          <p:nvPr/>
        </p:nvGraphicFramePr>
        <p:xfrm>
          <a:off x="142844" y="142852"/>
          <a:ext cx="8858312" cy="657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 noGrp="1"/>
          </p:cNvGraphicFramePr>
          <p:nvPr/>
        </p:nvGraphicFramePr>
        <p:xfrm>
          <a:off x="123825" y="142875"/>
          <a:ext cx="8896350" cy="657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7 Rectángulo redondeado"/>
          <p:cNvSpPr/>
          <p:nvPr/>
        </p:nvSpPr>
        <p:spPr>
          <a:xfrm>
            <a:off x="6786578" y="2357431"/>
            <a:ext cx="1962163" cy="428628"/>
          </a:xfrm>
          <a:prstGeom prst="roundRect">
            <a:avLst/>
          </a:prstGeom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% Sector Formal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8 Rectángulo redondeado"/>
          <p:cNvSpPr/>
          <p:nvPr/>
        </p:nvSpPr>
        <p:spPr>
          <a:xfrm>
            <a:off x="6786578" y="3571877"/>
            <a:ext cx="1981213" cy="428628"/>
          </a:xfrm>
          <a:prstGeom prst="roundRect">
            <a:avLst/>
          </a:prstGeom>
          <a:ln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</a:rPr>
              <a:t>% Sector Informal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7" name="10 Conector recto de flecha"/>
          <p:cNvCxnSpPr/>
          <p:nvPr/>
        </p:nvCxnSpPr>
        <p:spPr>
          <a:xfrm rot="5400000" flipH="1" flipV="1">
            <a:off x="7751785" y="2249479"/>
            <a:ext cx="214314" cy="1588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1 Conector recto de flecha"/>
          <p:cNvCxnSpPr/>
          <p:nvPr/>
        </p:nvCxnSpPr>
        <p:spPr>
          <a:xfrm rot="5400000" flipH="1" flipV="1">
            <a:off x="7651772" y="4259267"/>
            <a:ext cx="214314" cy="1588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/>
          <p:cNvGraphicFramePr/>
          <p:nvPr/>
        </p:nvGraphicFramePr>
        <p:xfrm>
          <a:off x="214282" y="142852"/>
          <a:ext cx="8786874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CuadroTexto"/>
          <p:cNvSpPr txBox="1"/>
          <p:nvPr/>
        </p:nvSpPr>
        <p:spPr>
          <a:xfrm>
            <a:off x="0" y="6357958"/>
            <a:ext cx="8643966" cy="357190"/>
          </a:xfrm>
          <a:prstGeom prst="rect">
            <a:avLst/>
          </a:prstGeom>
          <a:ln>
            <a:noFill/>
            <a:prstDash val="dash"/>
          </a:ln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VE" sz="1400" b="1" dirty="0">
                <a:latin typeface="Arial Narrow" pitchFamily="34" charset="0"/>
              </a:rPr>
              <a:t>Fuente:</a:t>
            </a:r>
            <a:r>
              <a:rPr lang="es-VE" sz="1400" b="1" baseline="0" dirty="0">
                <a:latin typeface="Arial Narrow" pitchFamily="34" charset="0"/>
              </a:rPr>
              <a:t> </a:t>
            </a:r>
            <a:r>
              <a:rPr lang="es-VE" sz="1400" b="1" baseline="0" dirty="0" smtClean="0">
                <a:latin typeface="Arial Narrow" pitchFamily="34" charset="0"/>
              </a:rPr>
              <a:t>- </a:t>
            </a:r>
            <a:r>
              <a:rPr lang="es-VE" sz="1400" b="0" baseline="0" dirty="0" smtClean="0">
                <a:latin typeface="Arial Narrow" pitchFamily="34" charset="0"/>
              </a:rPr>
              <a:t>Comisión Económica para América Latina y el Caribe,</a:t>
            </a:r>
            <a:r>
              <a:rPr lang="es-VE" sz="1400" b="0" dirty="0" smtClean="0">
                <a:latin typeface="Arial Narrow" pitchFamily="34" charset="0"/>
              </a:rPr>
              <a:t> CEPAL  - Organización Internacional del Trabajo, OIT </a:t>
            </a:r>
          </a:p>
          <a:p>
            <a:r>
              <a:rPr lang="es-VE" sz="1400" b="0" dirty="0" smtClean="0">
                <a:latin typeface="Arial Narrow" pitchFamily="34" charset="0"/>
              </a:rPr>
              <a:t> - Instituto nacional de Estadística, INE</a:t>
            </a:r>
            <a:endParaRPr lang="es-VE" sz="1400" dirty="0">
              <a:latin typeface="Arial Narrow" pitchFamily="34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4857752" y="2071678"/>
            <a:ext cx="2214578" cy="1428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000" dirty="0" smtClean="0">
                <a:latin typeface="Arial Narrow" pitchFamily="34" charset="0"/>
              </a:rPr>
              <a:t>Venezuela Año 2013:</a:t>
            </a:r>
          </a:p>
          <a:p>
            <a:pPr algn="ctr"/>
            <a:r>
              <a:rPr lang="es-VE" sz="2000" dirty="0" smtClean="0">
                <a:latin typeface="Arial Narrow" pitchFamily="34" charset="0"/>
              </a:rPr>
              <a:t>15,7%</a:t>
            </a:r>
            <a:endParaRPr lang="es-VE" sz="2000" dirty="0">
              <a:latin typeface="Arial Narrow" pitchFamily="34" charset="0"/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9429784" y="664371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/>
        </p:nvGraphicFramePr>
        <p:xfrm>
          <a:off x="142844" y="142852"/>
          <a:ext cx="8858312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1737" y="6593769"/>
          <a:ext cx="5553258" cy="222885"/>
        </p:xfrm>
        <a:graphic>
          <a:graphicData uri="http://schemas.openxmlformats.org/drawingml/2006/table">
            <a:tbl>
              <a:tblPr/>
              <a:tblGrid>
                <a:gridCol w="5553258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Fuente: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 - Encuesta de Hogares por Muestreo 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-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Instituto Nacional de Estadística, 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6286512" y="2515299"/>
            <a:ext cx="214314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% Hogares Pobres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429256" y="4143380"/>
            <a:ext cx="214314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% Hogares en Pobreza Extrema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7230199" y="3066342"/>
            <a:ext cx="214314" cy="285752"/>
          </a:xfrm>
          <a:prstGeom prst="rightArrow">
            <a:avLst/>
          </a:prstGeom>
          <a:scene3d>
            <a:camera prst="orthographicFront">
              <a:rot lat="0" lon="0" rev="162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9" name="8 Flecha derecha"/>
          <p:cNvSpPr/>
          <p:nvPr/>
        </p:nvSpPr>
        <p:spPr>
          <a:xfrm>
            <a:off x="6343663" y="4700596"/>
            <a:ext cx="214314" cy="285752"/>
          </a:xfrm>
          <a:prstGeom prst="rightArrow">
            <a:avLst/>
          </a:prstGeom>
          <a:scene3d>
            <a:camera prst="orthographicFront">
              <a:rot lat="0" lon="0" rev="162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/>
          <p:cNvGraphicFramePr/>
          <p:nvPr/>
        </p:nvGraphicFramePr>
        <p:xfrm>
          <a:off x="142844" y="142852"/>
          <a:ext cx="8858312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0312" y="6622344"/>
          <a:ext cx="4910316" cy="192405"/>
        </p:xfrm>
        <a:graphic>
          <a:graphicData uri="http://schemas.openxmlformats.org/drawingml/2006/table">
            <a:tbl>
              <a:tblPr/>
              <a:tblGrid>
                <a:gridCol w="4910316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Fuente: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 - Encuesta de Hogares por Muestreo 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- 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Instituto Nacional de Estadística, 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7 Rectángulo redondeado"/>
          <p:cNvSpPr/>
          <p:nvPr/>
        </p:nvSpPr>
        <p:spPr>
          <a:xfrm>
            <a:off x="5722062" y="2549166"/>
            <a:ext cx="214314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% Personas Pobres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580951" y="4158198"/>
            <a:ext cx="214314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 Narrow" pitchFamily="34" charset="0"/>
              </a:rPr>
              <a:t>% Personas en Pobreza Extrema</a:t>
            </a:r>
            <a:endParaRPr lang="es-VE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6681273" y="3116966"/>
            <a:ext cx="214314" cy="285752"/>
          </a:xfrm>
          <a:prstGeom prst="rightArrow">
            <a:avLst/>
          </a:prstGeom>
          <a:scene3d>
            <a:camera prst="orthographicFront">
              <a:rot lat="0" lon="0" rev="162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1" name="10 Flecha derecha"/>
          <p:cNvSpPr/>
          <p:nvPr/>
        </p:nvSpPr>
        <p:spPr>
          <a:xfrm>
            <a:off x="6543690" y="4718413"/>
            <a:ext cx="214314" cy="285752"/>
          </a:xfrm>
          <a:prstGeom prst="rightArrow">
            <a:avLst/>
          </a:prstGeom>
          <a:scene3d>
            <a:camera prst="orthographicFront">
              <a:rot lat="0" lon="0" rev="1620000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2282</Words>
  <Application>Microsoft Office PowerPoint</Application>
  <PresentationFormat>Presentación en pantalla (4:3)</PresentationFormat>
  <Paragraphs>1248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0" baseType="lpstr"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Entorno social y económico en que operan las PYMIS</dc:title>
  <dc:creator>LIC ANIBAL GONZALEZ</dc:creator>
  <cp:lastModifiedBy>Miguel Angel Aguirre Nunez</cp:lastModifiedBy>
  <cp:revision>362</cp:revision>
  <dcterms:created xsi:type="dcterms:W3CDTF">2013-11-13T20:54:33Z</dcterms:created>
  <dcterms:modified xsi:type="dcterms:W3CDTF">2014-11-03T17:15:25Z</dcterms:modified>
</cp:coreProperties>
</file>