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7" r:id="rId2"/>
    <p:sldId id="311" r:id="rId3"/>
    <p:sldId id="280" r:id="rId4"/>
    <p:sldId id="312" r:id="rId5"/>
    <p:sldId id="281" r:id="rId6"/>
    <p:sldId id="277" r:id="rId7"/>
    <p:sldId id="287" r:id="rId8"/>
    <p:sldId id="309" r:id="rId9"/>
    <p:sldId id="297" r:id="rId10"/>
    <p:sldId id="290" r:id="rId11"/>
    <p:sldId id="289" r:id="rId12"/>
    <p:sldId id="291" r:id="rId13"/>
    <p:sldId id="292" r:id="rId14"/>
    <p:sldId id="293" r:id="rId15"/>
    <p:sldId id="295" r:id="rId16"/>
    <p:sldId id="294" r:id="rId17"/>
    <p:sldId id="296" r:id="rId18"/>
    <p:sldId id="298" r:id="rId19"/>
    <p:sldId id="299" r:id="rId20"/>
    <p:sldId id="310" r:id="rId21"/>
    <p:sldId id="302" r:id="rId22"/>
    <p:sldId id="300" r:id="rId23"/>
    <p:sldId id="303" r:id="rId24"/>
    <p:sldId id="282" r:id="rId25"/>
    <p:sldId id="306" r:id="rId26"/>
    <p:sldId id="307" r:id="rId27"/>
    <p:sldId id="284" r:id="rId28"/>
    <p:sldId id="308" r:id="rId29"/>
  </p:sldIdLst>
  <p:sldSz cx="12188825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0B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0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168" y="-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rgiobarraza:Desktop:Graficos%20ecuado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rgiobarraza:Desktop:Graficos%20ecuad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alvarado\Dropbox\POBREZA%20IPM%20Y%20MONETARIA\anex_pobreza_2013para%20env&#23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Hoja2!$B$15</c:f>
              <c:strCache>
                <c:ptCount val="1"/>
                <c:pt idx="0">
                  <c:v>Nacional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Hoja2!$A$16:$A$19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Hoja2!$B$16:$B$19</c:f>
              <c:numCache>
                <c:formatCode>General</c:formatCode>
                <c:ptCount val="4"/>
                <c:pt idx="0">
                  <c:v>44.6</c:v>
                </c:pt>
                <c:pt idx="1">
                  <c:v>39.799999999999997</c:v>
                </c:pt>
                <c:pt idx="2">
                  <c:v>39.200000000000003</c:v>
                </c:pt>
                <c:pt idx="3">
                  <c:v>38.799999999999997</c:v>
                </c:pt>
              </c:numCache>
            </c:numRef>
          </c:val>
        </c:ser>
        <c:ser>
          <c:idx val="1"/>
          <c:order val="1"/>
          <c:tx>
            <c:strRef>
              <c:f>Hoja2!$C$15</c:f>
              <c:strCache>
                <c:ptCount val="1"/>
                <c:pt idx="0">
                  <c:v>Urbana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0"/>
              <c:layout>
                <c:manualLayout>
                  <c:x val="1.5244518475275999E-2"/>
                  <c:y val="-8.5212280901277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326024633701398E-2"/>
                  <c:y val="-8.5212280901277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7852715544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Hoja2!$A$16:$A$19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Hoja2!$C$16:$C$19</c:f>
              <c:numCache>
                <c:formatCode>General</c:formatCode>
                <c:ptCount val="4"/>
                <c:pt idx="0">
                  <c:v>35.700000000000003</c:v>
                </c:pt>
                <c:pt idx="1">
                  <c:v>32.4</c:v>
                </c:pt>
                <c:pt idx="2">
                  <c:v>30.7</c:v>
                </c:pt>
                <c:pt idx="3">
                  <c:v>31.5</c:v>
                </c:pt>
              </c:numCache>
            </c:numRef>
          </c:val>
        </c:ser>
        <c:ser>
          <c:idx val="2"/>
          <c:order val="2"/>
          <c:tx>
            <c:strRef>
              <c:f>Hoja2!$D$15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Hoja2!$A$16:$A$19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Hoja2!$D$16:$D$19</c:f>
              <c:numCache>
                <c:formatCode>General</c:formatCode>
                <c:ptCount val="4"/>
                <c:pt idx="0">
                  <c:v>25.6</c:v>
                </c:pt>
                <c:pt idx="1">
                  <c:v>22.2</c:v>
                </c:pt>
                <c:pt idx="2">
                  <c:v>23.9</c:v>
                </c:pt>
                <c:pt idx="3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649728"/>
        <c:axId val="108075776"/>
      </c:barChart>
      <c:catAx>
        <c:axId val="28064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075776"/>
        <c:crosses val="autoZero"/>
        <c:auto val="1"/>
        <c:lblAlgn val="ctr"/>
        <c:lblOffset val="100"/>
        <c:noMultiLvlLbl val="0"/>
      </c:catAx>
      <c:valAx>
        <c:axId val="108075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80649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19324675724404E-2"/>
          <c:y val="5.3709477186305303E-2"/>
          <c:w val="0.85770406917339703"/>
          <c:h val="0.70543614244842601"/>
        </c:manualLayout>
      </c:layout>
      <c:lineChart>
        <c:grouping val="standard"/>
        <c:varyColors val="0"/>
        <c:ser>
          <c:idx val="0"/>
          <c:order val="0"/>
          <c:tx>
            <c:strRef>
              <c:f>Hoja1!$A$7</c:f>
              <c:strCache>
                <c:ptCount val="1"/>
                <c:pt idx="0">
                  <c:v>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25337632080002E-17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314814814814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555555555555497E-3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7774065484061E-3"/>
                  <c:y val="-3.131989132381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185067526416E-16"/>
                  <c:y val="-1.3888888888888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Hoja1!$E$6:$K$6</c:f>
              <c:strCache>
                <c:ptCount val="7"/>
                <c:pt idx="0">
                  <c:v>2005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Hoja1!$E$7:$K$7</c:f>
              <c:numCache>
                <c:formatCode>_(* #,##0.0_);_(* \(#,##0.0\);_(* "-"??_);_(@_)</c:formatCode>
                <c:ptCount val="7"/>
                <c:pt idx="0">
                  <c:v>45</c:v>
                </c:pt>
                <c:pt idx="1">
                  <c:v>42</c:v>
                </c:pt>
                <c:pt idx="2">
                  <c:v>40.299999999999997</c:v>
                </c:pt>
                <c:pt idx="3">
                  <c:v>37.200000000000003</c:v>
                </c:pt>
                <c:pt idx="4">
                  <c:v>34.1</c:v>
                </c:pt>
                <c:pt idx="5">
                  <c:v>32.700000000000003</c:v>
                </c:pt>
                <c:pt idx="6">
                  <c:v>30.6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Hoja1!$A$8</c:f>
              <c:strCache>
                <c:ptCount val="1"/>
                <c:pt idx="0">
                  <c:v>Urbano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185067526416E-16"/>
                  <c:y val="9.259259259259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6799E-3"/>
                  <c:y val="5.092592592592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85067526416E-16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555555555555497E-3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185067526416E-16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Hoja1!$E$6:$K$6</c:f>
              <c:strCache>
                <c:ptCount val="7"/>
                <c:pt idx="0">
                  <c:v>2005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Hoja1!$E$8:$K$8</c:f>
              <c:numCache>
                <c:formatCode>_(* #,##0.0_);_(* \(#,##0.0\);_(* "-"??_);_(@_)</c:formatCode>
                <c:ptCount val="7"/>
                <c:pt idx="0">
                  <c:v>41.1</c:v>
                </c:pt>
                <c:pt idx="1">
                  <c:v>37.4</c:v>
                </c:pt>
                <c:pt idx="2">
                  <c:v>36</c:v>
                </c:pt>
                <c:pt idx="3">
                  <c:v>33.299999999999997</c:v>
                </c:pt>
                <c:pt idx="4">
                  <c:v>30.3</c:v>
                </c:pt>
                <c:pt idx="5">
                  <c:v>28.4</c:v>
                </c:pt>
                <c:pt idx="6">
                  <c:v>26.9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Hoja1!$A$9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5497E-3"/>
                  <c:y val="-4.166666666666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801E-3"/>
                  <c:y val="-3.240740740740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185067526416E-16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777777777777801E-3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Hoja1!$E$6:$K$6</c:f>
              <c:strCache>
                <c:ptCount val="7"/>
                <c:pt idx="0">
                  <c:v>2005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Hoja1!$E$9:$K$9</c:f>
              <c:numCache>
                <c:formatCode>_(* #,##0.0_);_(* \(#,##0.0\);_(* "-"??_);_(@_)</c:formatCode>
                <c:ptCount val="7"/>
                <c:pt idx="0">
                  <c:v>56.4</c:v>
                </c:pt>
                <c:pt idx="1">
                  <c:v>56.6</c:v>
                </c:pt>
                <c:pt idx="2">
                  <c:v>53.7</c:v>
                </c:pt>
                <c:pt idx="3">
                  <c:v>49.7</c:v>
                </c:pt>
                <c:pt idx="4">
                  <c:v>46.1</c:v>
                </c:pt>
                <c:pt idx="5">
                  <c:v>46.8</c:v>
                </c:pt>
                <c:pt idx="6">
                  <c:v>42.8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651264"/>
        <c:axId val="67745408"/>
      </c:lineChart>
      <c:catAx>
        <c:axId val="280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45408"/>
        <c:crosses val="autoZero"/>
        <c:auto val="1"/>
        <c:lblAlgn val="ctr"/>
        <c:lblOffset val="100"/>
        <c:noMultiLvlLbl val="0"/>
      </c:catAx>
      <c:valAx>
        <c:axId val="67745408"/>
        <c:scaling>
          <c:orientation val="minMax"/>
          <c:min val="10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280651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44563480830201"/>
          <c:y val="0.91065062281554798"/>
          <c:w val="0.54482209946004301"/>
          <c:h val="8.9349377184452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Sin ayudas</c:v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Hoja1!$B$3:$C$3</c:f>
              <c:numCache>
                <c:formatCode>0.0%</c:formatCode>
                <c:ptCount val="2"/>
                <c:pt idx="0">
                  <c:v>0.33600000000000002</c:v>
                </c:pt>
                <c:pt idx="1">
                  <c:v>0.32700000000000001</c:v>
                </c:pt>
              </c:numCache>
            </c:numRef>
          </c:val>
        </c:ser>
        <c:ser>
          <c:idx val="1"/>
          <c:order val="1"/>
          <c:tx>
            <c:v>Con ayudas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Hoja1!$B$4:$C$4</c:f>
              <c:numCache>
                <c:formatCode>0.0%</c:formatCode>
                <c:ptCount val="2"/>
                <c:pt idx="0">
                  <c:v>0.316</c:v>
                </c:pt>
                <c:pt idx="1">
                  <c:v>0.30599999999999999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222592"/>
        <c:axId val="304388864"/>
      </c:barChart>
      <c:catAx>
        <c:axId val="2902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4388864"/>
        <c:crosses val="autoZero"/>
        <c:auto val="1"/>
        <c:lblAlgn val="ctr"/>
        <c:lblOffset val="100"/>
        <c:noMultiLvlLbl val="0"/>
      </c:catAx>
      <c:valAx>
        <c:axId val="30438886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90222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Sin ayudas</c:v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Hoja1!$A$7:$A$8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Hoja1!$B$7:$C$7</c:f>
              <c:numCache>
                <c:formatCode>0.0%</c:formatCode>
                <c:ptCount val="2"/>
                <c:pt idx="0">
                  <c:v>0.48599999999999999</c:v>
                </c:pt>
                <c:pt idx="1">
                  <c:v>0.46800000000000003</c:v>
                </c:pt>
              </c:numCache>
            </c:numRef>
          </c:val>
        </c:ser>
        <c:ser>
          <c:idx val="1"/>
          <c:order val="1"/>
          <c:tx>
            <c:v>Con ayudas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Hoja1!$A$7:$A$8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Hoja1!$B$8:$C$8</c:f>
              <c:numCache>
                <c:formatCode>0.0%</c:formatCode>
                <c:ptCount val="2"/>
                <c:pt idx="0">
                  <c:v>0.45400000000000001</c:v>
                </c:pt>
                <c:pt idx="1">
                  <c:v>0.42799999999999999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224128"/>
        <c:axId val="192987712"/>
      </c:barChart>
      <c:catAx>
        <c:axId val="29022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987712"/>
        <c:crosses val="autoZero"/>
        <c:auto val="1"/>
        <c:lblAlgn val="ctr"/>
        <c:lblOffset val="100"/>
        <c:noMultiLvlLbl val="0"/>
      </c:catAx>
      <c:valAx>
        <c:axId val="19298771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902241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18954710885099E-2"/>
          <c:y val="0.134259259259259"/>
          <c:w val="0.86887412960422294"/>
          <c:h val="0.748395304753571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58E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Hoja3!$B$24:$B$27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Hoja3!$C$24:$C$27</c:f>
              <c:numCache>
                <c:formatCode>0.0%</c:formatCode>
                <c:ptCount val="4"/>
                <c:pt idx="0">
                  <c:v>0.30399999999999999</c:v>
                </c:pt>
                <c:pt idx="1">
                  <c:v>0.29399999999999998</c:v>
                </c:pt>
                <c:pt idx="2">
                  <c:v>0.27</c:v>
                </c:pt>
                <c:pt idx="3">
                  <c:v>0.248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axId val="78132224"/>
        <c:axId val="192277312"/>
      </c:barChart>
      <c:catAx>
        <c:axId val="7813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277312"/>
        <c:crosses val="autoZero"/>
        <c:auto val="1"/>
        <c:lblAlgn val="ctr"/>
        <c:lblOffset val="100"/>
        <c:noMultiLvlLbl val="0"/>
      </c:catAx>
      <c:valAx>
        <c:axId val="19227731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7813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08697208303496E-2"/>
          <c:y val="0.139442231075697"/>
          <c:w val="0.87664584824624203"/>
          <c:h val="0.64769112526272898"/>
        </c:manualLayout>
      </c:layout>
      <c:barChart>
        <c:barDir val="col"/>
        <c:grouping val="clustered"/>
        <c:varyColors val="0"/>
        <c:ser>
          <c:idx val="0"/>
          <c:order val="0"/>
          <c:tx>
            <c:v>Urbana</c:v>
          </c:tx>
          <c:spPr>
            <a:solidFill>
              <a:srgbClr val="558E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Hoja3!$B$30:$B$33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Hoja3!$C$30:$C$33</c:f>
              <c:numCache>
                <c:formatCode>0.0%</c:formatCode>
                <c:ptCount val="4"/>
                <c:pt idx="0">
                  <c:v>0.53100000000000003</c:v>
                </c:pt>
                <c:pt idx="1">
                  <c:v>0.53100000000000003</c:v>
                </c:pt>
                <c:pt idx="2">
                  <c:v>0.48299999999999998</c:v>
                </c:pt>
                <c:pt idx="3">
                  <c:v>0.45900000000000002</c:v>
                </c:pt>
              </c:numCache>
            </c:numRef>
          </c:val>
        </c:ser>
        <c:ser>
          <c:idx val="1"/>
          <c:order val="1"/>
          <c:tx>
            <c:v>Rural</c:v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4.3181818181818203E-2"/>
                  <c:y val="-1.59362549800796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818181818181801E-2"/>
                  <c:y val="-1.9920318725099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636363636363698E-2"/>
                  <c:y val="-3.9840637450199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000000000000001E-2"/>
                  <c:y val="1.1952191235059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Hoja3!$B$30:$B$33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Hoja3!$D$30:$D$33</c:f>
              <c:numCache>
                <c:formatCode>0.0%</c:formatCode>
                <c:ptCount val="4"/>
                <c:pt idx="0">
                  <c:v>0.23499999999999999</c:v>
                </c:pt>
                <c:pt idx="1">
                  <c:v>0.222</c:v>
                </c:pt>
                <c:pt idx="2">
                  <c:v>0.20599999999999999</c:v>
                </c:pt>
                <c:pt idx="3">
                  <c:v>0.185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132736"/>
        <c:axId val="192279040"/>
      </c:barChart>
      <c:catAx>
        <c:axId val="781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279040"/>
        <c:crosses val="autoZero"/>
        <c:auto val="1"/>
        <c:lblAlgn val="ctr"/>
        <c:lblOffset val="100"/>
        <c:noMultiLvlLbl val="0"/>
      </c:catAx>
      <c:valAx>
        <c:axId val="19227904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7813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IPM_dimensión!$C$70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IPM_dimensión!$B$71:$B$85</c:f>
              <c:strCache>
                <c:ptCount val="15"/>
                <c:pt idx="0">
                  <c:v>Material inadecuado de paredes exteriores</c:v>
                </c:pt>
                <c:pt idx="1">
                  <c:v>Trabajo infantil</c:v>
                </c:pt>
                <c:pt idx="2">
                  <c:v>Inasistencia escolar</c:v>
                </c:pt>
                <c:pt idx="3">
                  <c:v>Material inadecuado de pisos</c:v>
                </c:pt>
                <c:pt idx="4">
                  <c:v>Barreras de acceso a servicios de salud</c:v>
                </c:pt>
                <c:pt idx="5">
                  <c:v>Barreras a servicios para cuidado de la primera infancia</c:v>
                </c:pt>
                <c:pt idx="6">
                  <c:v>Desempleo de larga duración</c:v>
                </c:pt>
                <c:pt idx="7">
                  <c:v>Sin acceso a fuente de agua mejorada</c:v>
                </c:pt>
                <c:pt idx="8">
                  <c:v>Analfabetismo</c:v>
                </c:pt>
                <c:pt idx="9">
                  <c:v>Inadecuada eliminación de excretas</c:v>
                </c:pt>
                <c:pt idx="10">
                  <c:v>Hacinamiento crítico</c:v>
                </c:pt>
                <c:pt idx="11">
                  <c:v>Sin aseguramiento en salud</c:v>
                </c:pt>
                <c:pt idx="12">
                  <c:v>Rezago escolar</c:v>
                </c:pt>
                <c:pt idx="13">
                  <c:v>Bajo logro educativo</c:v>
                </c:pt>
                <c:pt idx="14">
                  <c:v>Trabajo informal</c:v>
                </c:pt>
              </c:strCache>
            </c:strRef>
          </c:cat>
          <c:val>
            <c:numRef>
              <c:f>IPM_dimensión!$C$71:$C$85</c:f>
              <c:numCache>
                <c:formatCode>0.0</c:formatCode>
                <c:ptCount val="15"/>
                <c:pt idx="0">
                  <c:v>2.1</c:v>
                </c:pt>
                <c:pt idx="1">
                  <c:v>3.6</c:v>
                </c:pt>
                <c:pt idx="2">
                  <c:v>3.8</c:v>
                </c:pt>
                <c:pt idx="3">
                  <c:v>5.8</c:v>
                </c:pt>
                <c:pt idx="4">
                  <c:v>7.2</c:v>
                </c:pt>
                <c:pt idx="5">
                  <c:v>9.7000000000000011</c:v>
                </c:pt>
                <c:pt idx="6">
                  <c:v>9.7000000000000011</c:v>
                </c:pt>
                <c:pt idx="7">
                  <c:v>11.2</c:v>
                </c:pt>
                <c:pt idx="8">
                  <c:v>11.7</c:v>
                </c:pt>
                <c:pt idx="9">
                  <c:v>11.8</c:v>
                </c:pt>
                <c:pt idx="10">
                  <c:v>12.4</c:v>
                </c:pt>
                <c:pt idx="11">
                  <c:v>17.100000000000001</c:v>
                </c:pt>
                <c:pt idx="12">
                  <c:v>31.7</c:v>
                </c:pt>
                <c:pt idx="13">
                  <c:v>51.6</c:v>
                </c:pt>
                <c:pt idx="14">
                  <c:v>78.099999999999994</c:v>
                </c:pt>
              </c:numCache>
            </c:numRef>
          </c:val>
        </c:ser>
        <c:ser>
          <c:idx val="1"/>
          <c:order val="1"/>
          <c:tx>
            <c:strRef>
              <c:f>IPM_dimensión!$D$70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IPM_dimensión!$B$71:$B$85</c:f>
              <c:strCache>
                <c:ptCount val="15"/>
                <c:pt idx="0">
                  <c:v>Material inadecuado de paredes exteriores</c:v>
                </c:pt>
                <c:pt idx="1">
                  <c:v>Trabajo infantil</c:v>
                </c:pt>
                <c:pt idx="2">
                  <c:v>Inasistencia escolar</c:v>
                </c:pt>
                <c:pt idx="3">
                  <c:v>Material inadecuado de pisos</c:v>
                </c:pt>
                <c:pt idx="4">
                  <c:v>Barreras de acceso a servicios de salud</c:v>
                </c:pt>
                <c:pt idx="5">
                  <c:v>Barreras a servicios para cuidado de la primera infancia</c:v>
                </c:pt>
                <c:pt idx="6">
                  <c:v>Desempleo de larga duración</c:v>
                </c:pt>
                <c:pt idx="7">
                  <c:v>Sin acceso a fuente de agua mejorada</c:v>
                </c:pt>
                <c:pt idx="8">
                  <c:v>Analfabetismo</c:v>
                </c:pt>
                <c:pt idx="9">
                  <c:v>Inadecuada eliminación de excretas</c:v>
                </c:pt>
                <c:pt idx="10">
                  <c:v>Hacinamiento crítico</c:v>
                </c:pt>
                <c:pt idx="11">
                  <c:v>Sin aseguramiento en salud</c:v>
                </c:pt>
                <c:pt idx="12">
                  <c:v>Rezago escolar</c:v>
                </c:pt>
                <c:pt idx="13">
                  <c:v>Bajo logro educativo</c:v>
                </c:pt>
                <c:pt idx="14">
                  <c:v>Trabajo informal</c:v>
                </c:pt>
              </c:strCache>
            </c:strRef>
          </c:cat>
          <c:val>
            <c:numRef>
              <c:f>IPM_dimensión!$D$71:$D$85</c:f>
              <c:numCache>
                <c:formatCode>0.0</c:formatCode>
                <c:ptCount val="15"/>
                <c:pt idx="0">
                  <c:v>3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6.3</c:v>
                </c:pt>
                <c:pt idx="4">
                  <c:v>6.9</c:v>
                </c:pt>
                <c:pt idx="5">
                  <c:v>11.8</c:v>
                </c:pt>
                <c:pt idx="6">
                  <c:v>9.9</c:v>
                </c:pt>
                <c:pt idx="7">
                  <c:v>11.6</c:v>
                </c:pt>
                <c:pt idx="8">
                  <c:v>13.2</c:v>
                </c:pt>
                <c:pt idx="9">
                  <c:v>12</c:v>
                </c:pt>
                <c:pt idx="10">
                  <c:v>15.1</c:v>
                </c:pt>
                <c:pt idx="11">
                  <c:v>21</c:v>
                </c:pt>
                <c:pt idx="12">
                  <c:v>35.1</c:v>
                </c:pt>
                <c:pt idx="13">
                  <c:v>55.4</c:v>
                </c:pt>
                <c:pt idx="14">
                  <c:v>80.900000000000006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5657472"/>
        <c:axId val="77998336"/>
      </c:barChart>
      <c:catAx>
        <c:axId val="25565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7998336"/>
        <c:crosses val="autoZero"/>
        <c:auto val="1"/>
        <c:lblAlgn val="ctr"/>
        <c:lblOffset val="100"/>
        <c:noMultiLvlLbl val="0"/>
      </c:catAx>
      <c:valAx>
        <c:axId val="7799833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25565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entury Gothic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EA2AD-58A8-420B-BEB7-B79CE1F15ABE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07D8D5C-95E5-44D6-A67B-6B022891B788}">
      <dgm:prSet phldrT="[Texto]" custT="1"/>
      <dgm:spPr>
        <a:effectLst/>
      </dgm:spPr>
      <dgm:t>
        <a:bodyPr/>
        <a:lstStyle/>
        <a:p>
          <a:r>
            <a:rPr lang="es-CO" sz="1800" dirty="0" smtClean="0"/>
            <a:t>Menos Pobreza</a:t>
          </a:r>
          <a:endParaRPr lang="es-CO" sz="1800" dirty="0"/>
        </a:p>
      </dgm:t>
    </dgm:pt>
    <dgm:pt modelId="{04A60838-10A9-4187-A4B7-865144A0729A}" type="parTrans" cxnId="{BC77CACD-233A-4F32-9DFD-ED0B7E5DC09B}">
      <dgm:prSet/>
      <dgm:spPr/>
      <dgm:t>
        <a:bodyPr/>
        <a:lstStyle/>
        <a:p>
          <a:endParaRPr lang="es-CO" sz="1800"/>
        </a:p>
      </dgm:t>
    </dgm:pt>
    <dgm:pt modelId="{51C80D87-3972-4352-A802-0F2BDDE69D3F}" type="sibTrans" cxnId="{BC77CACD-233A-4F32-9DFD-ED0B7E5DC09B}">
      <dgm:prSet custT="1"/>
      <dgm:spPr/>
      <dgm:t>
        <a:bodyPr/>
        <a:lstStyle/>
        <a:p>
          <a:endParaRPr lang="es-CO" sz="1800"/>
        </a:p>
      </dgm:t>
    </dgm:pt>
    <dgm:pt modelId="{C1034A73-C29D-42C3-9048-89CB4898992A}">
      <dgm:prSet phldrT="[Texto]" custT="1"/>
      <dgm:spPr>
        <a:effectLst/>
      </dgm:spPr>
      <dgm:t>
        <a:bodyPr/>
        <a:lstStyle/>
        <a:p>
          <a:r>
            <a:rPr lang="es-CO" sz="1800" dirty="0" smtClean="0"/>
            <a:t>Más Empleo</a:t>
          </a:r>
          <a:endParaRPr lang="es-CO" sz="1800" dirty="0"/>
        </a:p>
      </dgm:t>
    </dgm:pt>
    <dgm:pt modelId="{CFE1BEF5-8F2F-47FF-8D9E-D41A40AC77F8}" type="parTrans" cxnId="{033D3595-9CF4-467F-8AD7-523B986969EA}">
      <dgm:prSet/>
      <dgm:spPr/>
      <dgm:t>
        <a:bodyPr/>
        <a:lstStyle/>
        <a:p>
          <a:endParaRPr lang="es-CO" sz="1800"/>
        </a:p>
      </dgm:t>
    </dgm:pt>
    <dgm:pt modelId="{14D3B910-FDB0-454A-A077-873686A3AE3D}" type="sibTrans" cxnId="{033D3595-9CF4-467F-8AD7-523B986969EA}">
      <dgm:prSet custT="1"/>
      <dgm:spPr/>
      <dgm:t>
        <a:bodyPr/>
        <a:lstStyle/>
        <a:p>
          <a:endParaRPr lang="es-CO" sz="1800"/>
        </a:p>
      </dgm:t>
    </dgm:pt>
    <dgm:pt modelId="{521E4B5D-0DA5-4438-A03D-4AE0D224B5DE}">
      <dgm:prSet phldrT="[Texto]" custT="1"/>
      <dgm:spPr>
        <a:effectLst/>
      </dgm:spPr>
      <dgm:t>
        <a:bodyPr/>
        <a:lstStyle/>
        <a:p>
          <a:r>
            <a:rPr lang="es-CO" sz="1800" dirty="0" smtClean="0"/>
            <a:t>Más Seguridad</a:t>
          </a:r>
          <a:endParaRPr lang="es-CO" sz="1800" dirty="0"/>
        </a:p>
      </dgm:t>
    </dgm:pt>
    <dgm:pt modelId="{1ECEED40-1D96-4CAF-BA32-E6C227FCB646}" type="parTrans" cxnId="{A12C6968-E6AD-4327-BC77-7F600442DCF2}">
      <dgm:prSet/>
      <dgm:spPr/>
      <dgm:t>
        <a:bodyPr/>
        <a:lstStyle/>
        <a:p>
          <a:endParaRPr lang="es-CO" sz="1800"/>
        </a:p>
      </dgm:t>
    </dgm:pt>
    <dgm:pt modelId="{305316CC-A94C-40CB-A764-3E7587DF2FC3}" type="sibTrans" cxnId="{A12C6968-E6AD-4327-BC77-7F600442DCF2}">
      <dgm:prSet custT="1"/>
      <dgm:spPr/>
      <dgm:t>
        <a:bodyPr/>
        <a:lstStyle/>
        <a:p>
          <a:endParaRPr lang="es-CO" sz="1800"/>
        </a:p>
      </dgm:t>
    </dgm:pt>
    <dgm:pt modelId="{D34DB846-2BBB-4124-A697-7653F0C4181C}" type="pres">
      <dgm:prSet presAssocID="{B1DEA2AD-58A8-420B-BEB7-B79CE1F15A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636131-2C31-4668-849D-6F7C30C25BF6}" type="pres">
      <dgm:prSet presAssocID="{607D8D5C-95E5-44D6-A67B-6B022891B7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338E7-E15F-472A-B4C3-1B6489EF20A0}" type="pres">
      <dgm:prSet presAssocID="{51C80D87-3972-4352-A802-0F2BDDE69D3F}" presName="sibTrans" presStyleLbl="sibTrans2D1" presStyleIdx="0" presStyleCnt="3" custAng="3316418" custFlipVert="1" custScaleX="193675" custScaleY="24311"/>
      <dgm:spPr/>
      <dgm:t>
        <a:bodyPr/>
        <a:lstStyle/>
        <a:p>
          <a:endParaRPr lang="es-ES"/>
        </a:p>
      </dgm:t>
    </dgm:pt>
    <dgm:pt modelId="{FC63D347-63D9-48FF-9B67-13C1956093A5}" type="pres">
      <dgm:prSet presAssocID="{51C80D87-3972-4352-A802-0F2BDDE69D3F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409EB580-58F3-4551-967E-98F9CB0931A2}" type="pres">
      <dgm:prSet presAssocID="{C1034A73-C29D-42C3-9048-89CB489899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8C696A-BB67-4040-862C-EE1C4A640AE3}" type="pres">
      <dgm:prSet presAssocID="{14D3B910-FDB0-454A-A077-873686A3AE3D}" presName="sibTrans" presStyleLbl="sibTrans2D1" presStyleIdx="1" presStyleCnt="3" custFlipVert="1" custScaleX="127280" custScaleY="17187"/>
      <dgm:spPr/>
      <dgm:t>
        <a:bodyPr/>
        <a:lstStyle/>
        <a:p>
          <a:endParaRPr lang="es-ES"/>
        </a:p>
      </dgm:t>
    </dgm:pt>
    <dgm:pt modelId="{C0F375DC-A90C-4B17-82BE-1D9BDFBAF833}" type="pres">
      <dgm:prSet presAssocID="{14D3B910-FDB0-454A-A077-873686A3AE3D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B939A8D-B6A9-48BD-A0EE-5E2D4216DB89}" type="pres">
      <dgm:prSet presAssocID="{521E4B5D-0DA5-4438-A03D-4AE0D224B5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50E4CF-A267-45B2-8643-4264120B0953}" type="pres">
      <dgm:prSet presAssocID="{305316CC-A94C-40CB-A764-3E7587DF2FC3}" presName="sibTrans" presStyleLbl="sibTrans2D1" presStyleIdx="2" presStyleCnt="3" custAng="18285841" custFlipVert="1" custScaleX="193675" custScaleY="24312"/>
      <dgm:spPr/>
      <dgm:t>
        <a:bodyPr/>
        <a:lstStyle/>
        <a:p>
          <a:endParaRPr lang="es-ES"/>
        </a:p>
      </dgm:t>
    </dgm:pt>
    <dgm:pt modelId="{51672993-3CBA-4B5A-9371-9066A85CA7DB}" type="pres">
      <dgm:prSet presAssocID="{305316CC-A94C-40CB-A764-3E7587DF2FC3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35D44D2-91D2-624F-9E06-619920BC3ECD}" type="presOf" srcId="{305316CC-A94C-40CB-A764-3E7587DF2FC3}" destId="{3450E4CF-A267-45B2-8643-4264120B0953}" srcOrd="0" destOrd="0" presId="urn:microsoft.com/office/officeart/2005/8/layout/cycle7"/>
    <dgm:cxn modelId="{829A14D3-0643-5343-9236-9C1EC5E74963}" type="presOf" srcId="{C1034A73-C29D-42C3-9048-89CB4898992A}" destId="{409EB580-58F3-4551-967E-98F9CB0931A2}" srcOrd="0" destOrd="0" presId="urn:microsoft.com/office/officeart/2005/8/layout/cycle7"/>
    <dgm:cxn modelId="{033D3595-9CF4-467F-8AD7-523B986969EA}" srcId="{B1DEA2AD-58A8-420B-BEB7-B79CE1F15ABE}" destId="{C1034A73-C29D-42C3-9048-89CB4898992A}" srcOrd="1" destOrd="0" parTransId="{CFE1BEF5-8F2F-47FF-8D9E-D41A40AC77F8}" sibTransId="{14D3B910-FDB0-454A-A077-873686A3AE3D}"/>
    <dgm:cxn modelId="{8C2907CB-C8C2-194D-8C5E-E454BAB3E865}" type="presOf" srcId="{14D3B910-FDB0-454A-A077-873686A3AE3D}" destId="{C0F375DC-A90C-4B17-82BE-1D9BDFBAF833}" srcOrd="1" destOrd="0" presId="urn:microsoft.com/office/officeart/2005/8/layout/cycle7"/>
    <dgm:cxn modelId="{C7065E04-3D41-9C47-8ED3-606B1E8006F4}" type="presOf" srcId="{51C80D87-3972-4352-A802-0F2BDDE69D3F}" destId="{FC63D347-63D9-48FF-9B67-13C1956093A5}" srcOrd="1" destOrd="0" presId="urn:microsoft.com/office/officeart/2005/8/layout/cycle7"/>
    <dgm:cxn modelId="{F5DBD945-2EBC-ED4A-BB55-295B3EE28359}" type="presOf" srcId="{B1DEA2AD-58A8-420B-BEB7-B79CE1F15ABE}" destId="{D34DB846-2BBB-4124-A697-7653F0C4181C}" srcOrd="0" destOrd="0" presId="urn:microsoft.com/office/officeart/2005/8/layout/cycle7"/>
    <dgm:cxn modelId="{73FD12AD-2A26-A646-8599-9A420247560E}" type="presOf" srcId="{305316CC-A94C-40CB-A764-3E7587DF2FC3}" destId="{51672993-3CBA-4B5A-9371-9066A85CA7DB}" srcOrd="1" destOrd="0" presId="urn:microsoft.com/office/officeart/2005/8/layout/cycle7"/>
    <dgm:cxn modelId="{ED1506A6-2E08-8D41-87B5-961F574B61C0}" type="presOf" srcId="{607D8D5C-95E5-44D6-A67B-6B022891B788}" destId="{08636131-2C31-4668-849D-6F7C30C25BF6}" srcOrd="0" destOrd="0" presId="urn:microsoft.com/office/officeart/2005/8/layout/cycle7"/>
    <dgm:cxn modelId="{4C6A3BC1-B638-614D-9721-0C0F690FE0C4}" type="presOf" srcId="{521E4B5D-0DA5-4438-A03D-4AE0D224B5DE}" destId="{FB939A8D-B6A9-48BD-A0EE-5E2D4216DB89}" srcOrd="0" destOrd="0" presId="urn:microsoft.com/office/officeart/2005/8/layout/cycle7"/>
    <dgm:cxn modelId="{65D06A24-B846-4047-A33F-14305A645921}" type="presOf" srcId="{14D3B910-FDB0-454A-A077-873686A3AE3D}" destId="{7F8C696A-BB67-4040-862C-EE1C4A640AE3}" srcOrd="0" destOrd="0" presId="urn:microsoft.com/office/officeart/2005/8/layout/cycle7"/>
    <dgm:cxn modelId="{BC77CACD-233A-4F32-9DFD-ED0B7E5DC09B}" srcId="{B1DEA2AD-58A8-420B-BEB7-B79CE1F15ABE}" destId="{607D8D5C-95E5-44D6-A67B-6B022891B788}" srcOrd="0" destOrd="0" parTransId="{04A60838-10A9-4187-A4B7-865144A0729A}" sibTransId="{51C80D87-3972-4352-A802-0F2BDDE69D3F}"/>
    <dgm:cxn modelId="{818F99BE-075D-1148-9EFC-66B46818B6FE}" type="presOf" srcId="{51C80D87-3972-4352-A802-0F2BDDE69D3F}" destId="{CF6338E7-E15F-472A-B4C3-1B6489EF20A0}" srcOrd="0" destOrd="0" presId="urn:microsoft.com/office/officeart/2005/8/layout/cycle7"/>
    <dgm:cxn modelId="{A12C6968-E6AD-4327-BC77-7F600442DCF2}" srcId="{B1DEA2AD-58A8-420B-BEB7-B79CE1F15ABE}" destId="{521E4B5D-0DA5-4438-A03D-4AE0D224B5DE}" srcOrd="2" destOrd="0" parTransId="{1ECEED40-1D96-4CAF-BA32-E6C227FCB646}" sibTransId="{305316CC-A94C-40CB-A764-3E7587DF2FC3}"/>
    <dgm:cxn modelId="{94ECA2FD-2EAB-5247-A691-65047C88138E}" type="presParOf" srcId="{D34DB846-2BBB-4124-A697-7653F0C4181C}" destId="{08636131-2C31-4668-849D-6F7C30C25BF6}" srcOrd="0" destOrd="0" presId="urn:microsoft.com/office/officeart/2005/8/layout/cycle7"/>
    <dgm:cxn modelId="{DD0847EF-2631-AD46-861B-50B376E9CC64}" type="presParOf" srcId="{D34DB846-2BBB-4124-A697-7653F0C4181C}" destId="{CF6338E7-E15F-472A-B4C3-1B6489EF20A0}" srcOrd="1" destOrd="0" presId="urn:microsoft.com/office/officeart/2005/8/layout/cycle7"/>
    <dgm:cxn modelId="{1F40D255-E368-C343-8D43-CD5FB9A604DA}" type="presParOf" srcId="{CF6338E7-E15F-472A-B4C3-1B6489EF20A0}" destId="{FC63D347-63D9-48FF-9B67-13C1956093A5}" srcOrd="0" destOrd="0" presId="urn:microsoft.com/office/officeart/2005/8/layout/cycle7"/>
    <dgm:cxn modelId="{175C3173-7C1C-9945-B640-334803DD2FA3}" type="presParOf" srcId="{D34DB846-2BBB-4124-A697-7653F0C4181C}" destId="{409EB580-58F3-4551-967E-98F9CB0931A2}" srcOrd="2" destOrd="0" presId="urn:microsoft.com/office/officeart/2005/8/layout/cycle7"/>
    <dgm:cxn modelId="{30E40A3E-67F0-504C-9E91-DC68D9DF1197}" type="presParOf" srcId="{D34DB846-2BBB-4124-A697-7653F0C4181C}" destId="{7F8C696A-BB67-4040-862C-EE1C4A640AE3}" srcOrd="3" destOrd="0" presId="urn:microsoft.com/office/officeart/2005/8/layout/cycle7"/>
    <dgm:cxn modelId="{CEE072E3-D8AC-EB40-A083-BCF3B41451A5}" type="presParOf" srcId="{7F8C696A-BB67-4040-862C-EE1C4A640AE3}" destId="{C0F375DC-A90C-4B17-82BE-1D9BDFBAF833}" srcOrd="0" destOrd="0" presId="urn:microsoft.com/office/officeart/2005/8/layout/cycle7"/>
    <dgm:cxn modelId="{A884673D-9A5D-794E-BF98-E418C98988C4}" type="presParOf" srcId="{D34DB846-2BBB-4124-A697-7653F0C4181C}" destId="{FB939A8D-B6A9-48BD-A0EE-5E2D4216DB89}" srcOrd="4" destOrd="0" presId="urn:microsoft.com/office/officeart/2005/8/layout/cycle7"/>
    <dgm:cxn modelId="{35F125A1-4351-FE4F-A28C-4C2D5E42B7A0}" type="presParOf" srcId="{D34DB846-2BBB-4124-A697-7653F0C4181C}" destId="{3450E4CF-A267-45B2-8643-4264120B0953}" srcOrd="5" destOrd="0" presId="urn:microsoft.com/office/officeart/2005/8/layout/cycle7"/>
    <dgm:cxn modelId="{5744950A-566C-AF4B-B5AC-D87A9E3CC13E}" type="presParOf" srcId="{3450E4CF-A267-45B2-8643-4264120B0953}" destId="{51672993-3CBA-4B5A-9371-9066A85CA7D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EA2AD-58A8-420B-BEB7-B79CE1F15ABE}" type="doc">
      <dgm:prSet loTypeId="urn:microsoft.com/office/officeart/2005/8/layout/cycle7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607D8D5C-95E5-44D6-A67B-6B022891B788}">
      <dgm:prSet phldrT="[Texto]" custT="1"/>
      <dgm:spPr>
        <a:effectLst/>
      </dgm:spPr>
      <dgm:t>
        <a:bodyPr/>
        <a:lstStyle/>
        <a:p>
          <a:r>
            <a:rPr lang="es-CO" sz="1800" dirty="0" smtClean="0"/>
            <a:t>Equidad</a:t>
          </a:r>
          <a:endParaRPr lang="es-CO" sz="1800" dirty="0"/>
        </a:p>
      </dgm:t>
    </dgm:pt>
    <dgm:pt modelId="{04A60838-10A9-4187-A4B7-865144A0729A}" type="parTrans" cxnId="{BC77CACD-233A-4F32-9DFD-ED0B7E5DC09B}">
      <dgm:prSet/>
      <dgm:spPr/>
      <dgm:t>
        <a:bodyPr/>
        <a:lstStyle/>
        <a:p>
          <a:endParaRPr lang="es-CO" sz="1800"/>
        </a:p>
      </dgm:t>
    </dgm:pt>
    <dgm:pt modelId="{51C80D87-3972-4352-A802-0F2BDDE69D3F}" type="sibTrans" cxnId="{BC77CACD-233A-4F32-9DFD-ED0B7E5DC09B}">
      <dgm:prSet custT="1"/>
      <dgm:spPr/>
      <dgm:t>
        <a:bodyPr/>
        <a:lstStyle/>
        <a:p>
          <a:endParaRPr lang="es-CO" sz="1800"/>
        </a:p>
      </dgm:t>
    </dgm:pt>
    <dgm:pt modelId="{C1034A73-C29D-42C3-9048-89CB4898992A}">
      <dgm:prSet phldrT="[Texto]" custT="1"/>
      <dgm:spPr>
        <a:effectLst/>
      </dgm:spPr>
      <dgm:t>
        <a:bodyPr/>
        <a:lstStyle/>
        <a:p>
          <a:r>
            <a:rPr lang="es-CO" sz="1800" dirty="0" smtClean="0"/>
            <a:t>Educación</a:t>
          </a:r>
          <a:endParaRPr lang="es-CO" sz="1800" dirty="0"/>
        </a:p>
      </dgm:t>
    </dgm:pt>
    <dgm:pt modelId="{CFE1BEF5-8F2F-47FF-8D9E-D41A40AC77F8}" type="parTrans" cxnId="{033D3595-9CF4-467F-8AD7-523B986969EA}">
      <dgm:prSet/>
      <dgm:spPr/>
      <dgm:t>
        <a:bodyPr/>
        <a:lstStyle/>
        <a:p>
          <a:endParaRPr lang="es-CO" sz="1800"/>
        </a:p>
      </dgm:t>
    </dgm:pt>
    <dgm:pt modelId="{14D3B910-FDB0-454A-A077-873686A3AE3D}" type="sibTrans" cxnId="{033D3595-9CF4-467F-8AD7-523B986969EA}">
      <dgm:prSet custT="1"/>
      <dgm:spPr/>
      <dgm:t>
        <a:bodyPr/>
        <a:lstStyle/>
        <a:p>
          <a:endParaRPr lang="es-CO" sz="1800"/>
        </a:p>
      </dgm:t>
    </dgm:pt>
    <dgm:pt modelId="{521E4B5D-0DA5-4438-A03D-4AE0D224B5DE}">
      <dgm:prSet phldrT="[Texto]" custT="1"/>
      <dgm:spPr>
        <a:effectLst/>
      </dgm:spPr>
      <dgm:t>
        <a:bodyPr/>
        <a:lstStyle/>
        <a:p>
          <a:r>
            <a:rPr lang="es-CO" sz="1800" dirty="0" smtClean="0"/>
            <a:t>Paz</a:t>
          </a:r>
          <a:endParaRPr lang="es-CO" sz="1800" dirty="0"/>
        </a:p>
      </dgm:t>
    </dgm:pt>
    <dgm:pt modelId="{1ECEED40-1D96-4CAF-BA32-E6C227FCB646}" type="parTrans" cxnId="{A12C6968-E6AD-4327-BC77-7F600442DCF2}">
      <dgm:prSet/>
      <dgm:spPr/>
      <dgm:t>
        <a:bodyPr/>
        <a:lstStyle/>
        <a:p>
          <a:endParaRPr lang="es-CO" sz="1800"/>
        </a:p>
      </dgm:t>
    </dgm:pt>
    <dgm:pt modelId="{305316CC-A94C-40CB-A764-3E7587DF2FC3}" type="sibTrans" cxnId="{A12C6968-E6AD-4327-BC77-7F600442DCF2}">
      <dgm:prSet custT="1"/>
      <dgm:spPr/>
      <dgm:t>
        <a:bodyPr/>
        <a:lstStyle/>
        <a:p>
          <a:endParaRPr lang="es-CO" sz="1800"/>
        </a:p>
      </dgm:t>
    </dgm:pt>
    <dgm:pt modelId="{D34DB846-2BBB-4124-A697-7653F0C4181C}" type="pres">
      <dgm:prSet presAssocID="{B1DEA2AD-58A8-420B-BEB7-B79CE1F15A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636131-2C31-4668-849D-6F7C30C25BF6}" type="pres">
      <dgm:prSet presAssocID="{607D8D5C-95E5-44D6-A67B-6B022891B7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338E7-E15F-472A-B4C3-1B6489EF20A0}" type="pres">
      <dgm:prSet presAssocID="{51C80D87-3972-4352-A802-0F2BDDE69D3F}" presName="sibTrans" presStyleLbl="sibTrans2D1" presStyleIdx="0" presStyleCnt="3" custAng="3316418" custFlipVert="1" custScaleX="193675" custScaleY="24311"/>
      <dgm:spPr/>
      <dgm:t>
        <a:bodyPr/>
        <a:lstStyle/>
        <a:p>
          <a:endParaRPr lang="es-ES"/>
        </a:p>
      </dgm:t>
    </dgm:pt>
    <dgm:pt modelId="{FC63D347-63D9-48FF-9B67-13C1956093A5}" type="pres">
      <dgm:prSet presAssocID="{51C80D87-3972-4352-A802-0F2BDDE69D3F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409EB580-58F3-4551-967E-98F9CB0931A2}" type="pres">
      <dgm:prSet presAssocID="{C1034A73-C29D-42C3-9048-89CB4898992A}" presName="node" presStyleLbl="node1" presStyleIdx="1" presStyleCnt="3" custScaleX="1037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8C696A-BB67-4040-862C-EE1C4A640AE3}" type="pres">
      <dgm:prSet presAssocID="{14D3B910-FDB0-454A-A077-873686A3AE3D}" presName="sibTrans" presStyleLbl="sibTrans2D1" presStyleIdx="1" presStyleCnt="3" custFlipVert="1" custScaleX="127280" custScaleY="17187"/>
      <dgm:spPr/>
      <dgm:t>
        <a:bodyPr/>
        <a:lstStyle/>
        <a:p>
          <a:endParaRPr lang="es-ES"/>
        </a:p>
      </dgm:t>
    </dgm:pt>
    <dgm:pt modelId="{C0F375DC-A90C-4B17-82BE-1D9BDFBAF833}" type="pres">
      <dgm:prSet presAssocID="{14D3B910-FDB0-454A-A077-873686A3AE3D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B939A8D-B6A9-48BD-A0EE-5E2D4216DB89}" type="pres">
      <dgm:prSet presAssocID="{521E4B5D-0DA5-4438-A03D-4AE0D224B5DE}" presName="node" presStyleLbl="node1" presStyleIdx="2" presStyleCnt="3" custScaleX="1040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50E4CF-A267-45B2-8643-4264120B0953}" type="pres">
      <dgm:prSet presAssocID="{305316CC-A94C-40CB-A764-3E7587DF2FC3}" presName="sibTrans" presStyleLbl="sibTrans2D1" presStyleIdx="2" presStyleCnt="3" custAng="18285841" custFlipVert="1" custScaleX="193675" custScaleY="24312"/>
      <dgm:spPr/>
      <dgm:t>
        <a:bodyPr/>
        <a:lstStyle/>
        <a:p>
          <a:endParaRPr lang="es-ES"/>
        </a:p>
      </dgm:t>
    </dgm:pt>
    <dgm:pt modelId="{51672993-3CBA-4B5A-9371-9066A85CA7DB}" type="pres">
      <dgm:prSet presAssocID="{305316CC-A94C-40CB-A764-3E7587DF2FC3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79E484A-B75E-B447-83EB-62452CDAD918}" type="presOf" srcId="{51C80D87-3972-4352-A802-0F2BDDE69D3F}" destId="{FC63D347-63D9-48FF-9B67-13C1956093A5}" srcOrd="1" destOrd="0" presId="urn:microsoft.com/office/officeart/2005/8/layout/cycle7"/>
    <dgm:cxn modelId="{19A5B018-0FF4-E74C-A780-D0D14BF39A0B}" type="presOf" srcId="{B1DEA2AD-58A8-420B-BEB7-B79CE1F15ABE}" destId="{D34DB846-2BBB-4124-A697-7653F0C4181C}" srcOrd="0" destOrd="0" presId="urn:microsoft.com/office/officeart/2005/8/layout/cycle7"/>
    <dgm:cxn modelId="{033D3595-9CF4-467F-8AD7-523B986969EA}" srcId="{B1DEA2AD-58A8-420B-BEB7-B79CE1F15ABE}" destId="{C1034A73-C29D-42C3-9048-89CB4898992A}" srcOrd="1" destOrd="0" parTransId="{CFE1BEF5-8F2F-47FF-8D9E-D41A40AC77F8}" sibTransId="{14D3B910-FDB0-454A-A077-873686A3AE3D}"/>
    <dgm:cxn modelId="{58C12005-12B6-384B-8C17-8A5100CD5698}" type="presOf" srcId="{14D3B910-FDB0-454A-A077-873686A3AE3D}" destId="{C0F375DC-A90C-4B17-82BE-1D9BDFBAF833}" srcOrd="1" destOrd="0" presId="urn:microsoft.com/office/officeart/2005/8/layout/cycle7"/>
    <dgm:cxn modelId="{E084A792-8A27-D246-9633-4868F0187B0F}" type="presOf" srcId="{14D3B910-FDB0-454A-A077-873686A3AE3D}" destId="{7F8C696A-BB67-4040-862C-EE1C4A640AE3}" srcOrd="0" destOrd="0" presId="urn:microsoft.com/office/officeart/2005/8/layout/cycle7"/>
    <dgm:cxn modelId="{45252163-FFEC-AD4E-B861-0FE91BD45EA8}" type="presOf" srcId="{C1034A73-C29D-42C3-9048-89CB4898992A}" destId="{409EB580-58F3-4551-967E-98F9CB0931A2}" srcOrd="0" destOrd="0" presId="urn:microsoft.com/office/officeart/2005/8/layout/cycle7"/>
    <dgm:cxn modelId="{57CECAD0-5B22-6449-8646-E91B1AA998AA}" type="presOf" srcId="{305316CC-A94C-40CB-A764-3E7587DF2FC3}" destId="{3450E4CF-A267-45B2-8643-4264120B0953}" srcOrd="0" destOrd="0" presId="urn:microsoft.com/office/officeart/2005/8/layout/cycle7"/>
    <dgm:cxn modelId="{BC77CACD-233A-4F32-9DFD-ED0B7E5DC09B}" srcId="{B1DEA2AD-58A8-420B-BEB7-B79CE1F15ABE}" destId="{607D8D5C-95E5-44D6-A67B-6B022891B788}" srcOrd="0" destOrd="0" parTransId="{04A60838-10A9-4187-A4B7-865144A0729A}" sibTransId="{51C80D87-3972-4352-A802-0F2BDDE69D3F}"/>
    <dgm:cxn modelId="{21ADAA97-3363-1B49-8ED1-974272B720A2}" type="presOf" srcId="{305316CC-A94C-40CB-A764-3E7587DF2FC3}" destId="{51672993-3CBA-4B5A-9371-9066A85CA7DB}" srcOrd="1" destOrd="0" presId="urn:microsoft.com/office/officeart/2005/8/layout/cycle7"/>
    <dgm:cxn modelId="{05DE4482-FCBD-9C48-AF2F-DE7EE852C203}" type="presOf" srcId="{521E4B5D-0DA5-4438-A03D-4AE0D224B5DE}" destId="{FB939A8D-B6A9-48BD-A0EE-5E2D4216DB89}" srcOrd="0" destOrd="0" presId="urn:microsoft.com/office/officeart/2005/8/layout/cycle7"/>
    <dgm:cxn modelId="{10676549-5115-9340-8254-FA218D9D5A78}" type="presOf" srcId="{51C80D87-3972-4352-A802-0F2BDDE69D3F}" destId="{CF6338E7-E15F-472A-B4C3-1B6489EF20A0}" srcOrd="0" destOrd="0" presId="urn:microsoft.com/office/officeart/2005/8/layout/cycle7"/>
    <dgm:cxn modelId="{A12C6968-E6AD-4327-BC77-7F600442DCF2}" srcId="{B1DEA2AD-58A8-420B-BEB7-B79CE1F15ABE}" destId="{521E4B5D-0DA5-4438-A03D-4AE0D224B5DE}" srcOrd="2" destOrd="0" parTransId="{1ECEED40-1D96-4CAF-BA32-E6C227FCB646}" sibTransId="{305316CC-A94C-40CB-A764-3E7587DF2FC3}"/>
    <dgm:cxn modelId="{6E389FE6-E7CB-9E4E-9F01-1965290127B4}" type="presOf" srcId="{607D8D5C-95E5-44D6-A67B-6B022891B788}" destId="{08636131-2C31-4668-849D-6F7C30C25BF6}" srcOrd="0" destOrd="0" presId="urn:microsoft.com/office/officeart/2005/8/layout/cycle7"/>
    <dgm:cxn modelId="{2C1F2C89-74ED-C54C-A246-BC68D023EC51}" type="presParOf" srcId="{D34DB846-2BBB-4124-A697-7653F0C4181C}" destId="{08636131-2C31-4668-849D-6F7C30C25BF6}" srcOrd="0" destOrd="0" presId="urn:microsoft.com/office/officeart/2005/8/layout/cycle7"/>
    <dgm:cxn modelId="{624CF561-44CF-624B-B9A3-8CED61CB10CB}" type="presParOf" srcId="{D34DB846-2BBB-4124-A697-7653F0C4181C}" destId="{CF6338E7-E15F-472A-B4C3-1B6489EF20A0}" srcOrd="1" destOrd="0" presId="urn:microsoft.com/office/officeart/2005/8/layout/cycle7"/>
    <dgm:cxn modelId="{181CF4B6-508E-5D4E-81F1-42650C985EA9}" type="presParOf" srcId="{CF6338E7-E15F-472A-B4C3-1B6489EF20A0}" destId="{FC63D347-63D9-48FF-9B67-13C1956093A5}" srcOrd="0" destOrd="0" presId="urn:microsoft.com/office/officeart/2005/8/layout/cycle7"/>
    <dgm:cxn modelId="{5CD4E17C-5091-8646-B05E-462E004F907F}" type="presParOf" srcId="{D34DB846-2BBB-4124-A697-7653F0C4181C}" destId="{409EB580-58F3-4551-967E-98F9CB0931A2}" srcOrd="2" destOrd="0" presId="urn:microsoft.com/office/officeart/2005/8/layout/cycle7"/>
    <dgm:cxn modelId="{9744C95F-2426-CF4E-8E9B-C0FE660AF51F}" type="presParOf" srcId="{D34DB846-2BBB-4124-A697-7653F0C4181C}" destId="{7F8C696A-BB67-4040-862C-EE1C4A640AE3}" srcOrd="3" destOrd="0" presId="urn:microsoft.com/office/officeart/2005/8/layout/cycle7"/>
    <dgm:cxn modelId="{AEA52FE7-E7DA-1146-9FB2-FE030ED7DB37}" type="presParOf" srcId="{7F8C696A-BB67-4040-862C-EE1C4A640AE3}" destId="{C0F375DC-A90C-4B17-82BE-1D9BDFBAF833}" srcOrd="0" destOrd="0" presId="urn:microsoft.com/office/officeart/2005/8/layout/cycle7"/>
    <dgm:cxn modelId="{6F6786D4-09C1-C34A-B344-45179D6CC1A7}" type="presParOf" srcId="{D34DB846-2BBB-4124-A697-7653F0C4181C}" destId="{FB939A8D-B6A9-48BD-A0EE-5E2D4216DB89}" srcOrd="4" destOrd="0" presId="urn:microsoft.com/office/officeart/2005/8/layout/cycle7"/>
    <dgm:cxn modelId="{543A2FEC-C351-874E-B49E-2A90110EF1EF}" type="presParOf" srcId="{D34DB846-2BBB-4124-A697-7653F0C4181C}" destId="{3450E4CF-A267-45B2-8643-4264120B0953}" srcOrd="5" destOrd="0" presId="urn:microsoft.com/office/officeart/2005/8/layout/cycle7"/>
    <dgm:cxn modelId="{E9752B93-1C1D-A043-AA88-E02A22CE696A}" type="presParOf" srcId="{3450E4CF-A267-45B2-8643-4264120B0953}" destId="{51672993-3CBA-4B5A-9371-9066A85CA7D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917B3-73C4-40C4-8733-E1F6048EFD1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066B0BD-A631-4793-8789-0D07AC5C6C3B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CO" sz="1200" b="1" dirty="0" smtClean="0">
              <a:latin typeface="Verdana"/>
              <a:cs typeface="Verdana"/>
            </a:rPr>
            <a:t>Educación</a:t>
          </a:r>
          <a:endParaRPr lang="es-CO" sz="1200" b="1" dirty="0">
            <a:latin typeface="Verdana"/>
            <a:cs typeface="Verdana"/>
          </a:endParaRPr>
        </a:p>
      </dgm:t>
    </dgm:pt>
    <dgm:pt modelId="{ABE33416-8E0B-4C68-B58D-23F3FF2AAB57}" type="parTrans" cxnId="{999B51FA-967D-4B7B-BDD7-D7C670F44E1D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D5F3F137-36A2-4A6E-9839-EAC8C3D96233}" type="sibTrans" cxnId="{999B51FA-967D-4B7B-BDD7-D7C670F44E1D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81CFA6B0-2B72-464E-879C-E30727BA61A5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Bajo logro educativo</a:t>
          </a:r>
          <a:endParaRPr lang="es-CO" sz="1200" dirty="0">
            <a:latin typeface="Verdana"/>
            <a:cs typeface="Verdana"/>
          </a:endParaRPr>
        </a:p>
      </dgm:t>
    </dgm:pt>
    <dgm:pt modelId="{8C24EF35-87CE-458E-A87E-9C34D0AAE348}" type="parTrans" cxnId="{68C586C7-2AE2-4D60-A843-694C854A4C86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6BF6299F-9BFF-4D93-9ACC-4A506E50EE65}" type="sibTrans" cxnId="{68C586C7-2AE2-4D60-A843-694C854A4C86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09AEA74D-55D1-4938-AE55-18BE5BA554EA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Analfabetismo</a:t>
          </a:r>
          <a:endParaRPr lang="es-CO" sz="1200" dirty="0">
            <a:latin typeface="Verdana"/>
            <a:cs typeface="Verdana"/>
          </a:endParaRPr>
        </a:p>
      </dgm:t>
    </dgm:pt>
    <dgm:pt modelId="{AFB687FA-8FCF-4886-9DF7-861F5084A459}" type="parTrans" cxnId="{BA84A77E-8582-4BF0-BD4B-E3EDF6F4FE3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91E3C3A5-B622-43A3-A8E9-9CD00AE7AA8E}" type="sibTrans" cxnId="{BA84A77E-8582-4BF0-BD4B-E3EDF6F4FE3E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3C46FF98-A34C-4BE2-A589-43982BC9076F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CO" sz="1200" b="1" dirty="0" smtClean="0">
              <a:latin typeface="Verdana"/>
              <a:cs typeface="Verdana"/>
            </a:rPr>
            <a:t>Niñez y juventud</a:t>
          </a:r>
          <a:endParaRPr lang="es-CO" sz="1200" b="1" dirty="0">
            <a:latin typeface="Verdana"/>
            <a:cs typeface="Verdana"/>
          </a:endParaRPr>
        </a:p>
      </dgm:t>
    </dgm:pt>
    <dgm:pt modelId="{9EC0F2BD-9CAF-4CF2-9FC8-C8ED525B917C}" type="parTrans" cxnId="{663ACDCA-F93F-4A33-8C69-4DAE1BDD7472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22EEA1E2-9622-466A-BC8C-534365536C39}" type="sibTrans" cxnId="{663ACDCA-F93F-4A33-8C69-4DAE1BDD7472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A810591E-06DA-4FB0-A6B0-659AA657253A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Inasistencia escolar</a:t>
          </a:r>
          <a:endParaRPr lang="es-CO" sz="1200" dirty="0">
            <a:latin typeface="Verdana"/>
            <a:cs typeface="Verdana"/>
          </a:endParaRPr>
        </a:p>
      </dgm:t>
    </dgm:pt>
    <dgm:pt modelId="{7977A273-92E9-4A87-886C-582CC079F726}" type="parTrans" cxnId="{460E0FD0-28B1-4B94-AF55-12DA48B53143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717DE8FF-090F-4FCF-B8E1-E9868E2E5DCD}" type="sibTrans" cxnId="{460E0FD0-28B1-4B94-AF55-12DA48B53143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4174065D-E6F8-42AB-B710-27A0FADBDEC2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Rezago escolar</a:t>
          </a:r>
          <a:endParaRPr lang="es-CO" sz="1200" dirty="0">
            <a:latin typeface="Verdana"/>
            <a:cs typeface="Verdana"/>
          </a:endParaRPr>
        </a:p>
      </dgm:t>
    </dgm:pt>
    <dgm:pt modelId="{1E4AB7CE-D625-4E84-AD76-DE21148AAF60}" type="parTrans" cxnId="{CAE383A2-F72C-4893-BDB0-35B939E6FB1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FB93F107-D5A4-424B-925F-2ACF686EA6BE}" type="sibTrans" cxnId="{CAE383A2-F72C-4893-BDB0-35B939E6FB1E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9087B770-3194-4C17-A2DD-A56375A45FFB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CO" sz="1200" b="1" dirty="0" smtClean="0">
              <a:latin typeface="Verdana"/>
              <a:cs typeface="Verdana"/>
            </a:rPr>
            <a:t>Trabajo</a:t>
          </a:r>
          <a:endParaRPr lang="es-CO" sz="1200" b="1" dirty="0">
            <a:latin typeface="Verdana"/>
            <a:cs typeface="Verdana"/>
          </a:endParaRPr>
        </a:p>
      </dgm:t>
    </dgm:pt>
    <dgm:pt modelId="{AFF5BF4E-418B-4EC9-BB75-31738AB402A2}" type="parTrans" cxnId="{E1AD560D-E010-4BB6-94B0-04E19F6EF4A0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673568A0-F53A-43D1-A9C5-5E5BDFD11A1C}" type="sibTrans" cxnId="{E1AD560D-E010-4BB6-94B0-04E19F6EF4A0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684037A7-195B-4E0C-B65A-479713D83499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CO" sz="1200" b="1" dirty="0" smtClean="0">
              <a:latin typeface="Verdana"/>
              <a:cs typeface="Verdana"/>
            </a:rPr>
            <a:t>Salud</a:t>
          </a:r>
          <a:endParaRPr lang="es-CO" sz="1200" b="1" dirty="0">
            <a:latin typeface="Verdana"/>
            <a:cs typeface="Verdana"/>
          </a:endParaRPr>
        </a:p>
      </dgm:t>
    </dgm:pt>
    <dgm:pt modelId="{9695CDE7-DF36-43A2-89D2-10CB55E2146E}" type="parTrans" cxnId="{D248A812-3E88-4C61-8B02-D9269D54556A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C945A7BB-32F2-4E42-9C61-5E2C767CA2FD}" type="sibTrans" cxnId="{D248A812-3E88-4C61-8B02-D9269D54556A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F09C3BC5-2010-470D-8869-B7509025A2E7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CO" sz="1200" b="1" dirty="0" smtClean="0">
              <a:latin typeface="Verdana"/>
              <a:cs typeface="Verdana"/>
            </a:rPr>
            <a:t>Vivienda y servicios públicos</a:t>
          </a:r>
          <a:endParaRPr lang="es-CO" sz="1200" b="1" dirty="0">
            <a:latin typeface="Verdana"/>
            <a:cs typeface="Verdana"/>
          </a:endParaRPr>
        </a:p>
      </dgm:t>
    </dgm:pt>
    <dgm:pt modelId="{FBFF64F0-CA81-42E6-8737-491C2DC6BACA}" type="parTrans" cxnId="{F5C6A132-F9BB-48B8-B194-5E49CBC52649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DCF096E9-3669-40BC-B8AA-EF9640E1837C}" type="sibTrans" cxnId="{F5C6A132-F9BB-48B8-B194-5E49CBC52649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397507BF-B808-40F3-B652-B6F9F16301F0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No acceso a servicios de cuidado a la primera infancia</a:t>
          </a:r>
          <a:endParaRPr lang="es-CO" sz="1200" dirty="0">
            <a:latin typeface="Verdana"/>
            <a:cs typeface="Verdana"/>
          </a:endParaRPr>
        </a:p>
      </dgm:t>
    </dgm:pt>
    <dgm:pt modelId="{97809FD8-78D4-46D0-B784-901379F9BBC7}" type="parTrans" cxnId="{5524DD79-1F1D-4AEA-AC98-507BF4D6E69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BC9E42A2-0E25-4ECA-80F9-75AD692C7EE4}" type="sibTrans" cxnId="{5524DD79-1F1D-4AEA-AC98-507BF4D6E699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CF970765-FB3C-4290-A2A5-05F1F8C589B7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Trabajo infantil</a:t>
          </a:r>
          <a:endParaRPr lang="es-CO" sz="1200" dirty="0">
            <a:latin typeface="Verdana"/>
            <a:cs typeface="Verdana"/>
          </a:endParaRPr>
        </a:p>
      </dgm:t>
    </dgm:pt>
    <dgm:pt modelId="{FB47B92C-56F5-454A-AC93-BFFCC477EA8B}" type="parTrans" cxnId="{A2DBC430-28EF-4CF7-B6EC-A204F8C1B18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FC522E19-2C5F-434A-87E2-1DE25CE6B692}" type="sibTrans" cxnId="{A2DBC430-28EF-4CF7-B6EC-A204F8C1B182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87341AFF-9D30-4BB7-8A4B-03E030A80394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Desempleo de larga duración</a:t>
          </a:r>
          <a:endParaRPr lang="es-CO" sz="1200" dirty="0">
            <a:latin typeface="Verdana"/>
            <a:cs typeface="Verdana"/>
          </a:endParaRPr>
        </a:p>
      </dgm:t>
    </dgm:pt>
    <dgm:pt modelId="{915F0B94-8BAD-4FD1-8216-7427BF2E1C17}" type="parTrans" cxnId="{19372CB0-E69D-4ED2-A8B1-421CD8FD8454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9B5E5D35-1623-4FC9-8CAE-360FEB08FAAE}" type="sibTrans" cxnId="{19372CB0-E69D-4ED2-A8B1-421CD8FD8454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82B99763-8067-472B-8540-7C423750EA3B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Empleo informal</a:t>
          </a:r>
          <a:endParaRPr lang="es-CO" sz="1200" dirty="0">
            <a:latin typeface="Verdana"/>
            <a:cs typeface="Verdana"/>
          </a:endParaRPr>
        </a:p>
      </dgm:t>
    </dgm:pt>
    <dgm:pt modelId="{0FC0C016-C7E9-4214-8479-DB0EE77C2A41}" type="parTrans" cxnId="{003695A0-4450-4831-9C09-170FE6D69570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372B0F9C-9F04-4BDA-8443-A48030400707}" type="sibTrans" cxnId="{003695A0-4450-4831-9C09-170FE6D69570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34F75F91-0052-4125-8FBD-5885B5BBC770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No aseguramiento</a:t>
          </a:r>
          <a:endParaRPr lang="es-CO" sz="1200" dirty="0">
            <a:latin typeface="Verdana"/>
            <a:cs typeface="Verdana"/>
          </a:endParaRPr>
        </a:p>
      </dgm:t>
    </dgm:pt>
    <dgm:pt modelId="{AB1C84E9-D76A-420C-B7D5-70C586C30831}" type="parTrans" cxnId="{9021EFD5-47CF-44BD-BEAD-BBEC2DC8C69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3582F1C4-46D8-477B-AAF8-0ED4BDD86252}" type="sibTrans" cxnId="{9021EFD5-47CF-44BD-BEAD-BBEC2DC8C69E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3E1B72F3-F85F-4965-9068-399DF8E27F5A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No acceso a servicios de salud dada una necesidad</a:t>
          </a:r>
          <a:endParaRPr lang="es-CO" sz="1200" dirty="0">
            <a:latin typeface="Verdana"/>
            <a:cs typeface="Verdana"/>
          </a:endParaRPr>
        </a:p>
      </dgm:t>
    </dgm:pt>
    <dgm:pt modelId="{568F3A3F-1C96-4FAC-8908-B2CA4D4DCA0A}" type="parTrans" cxnId="{059EDAF8-CCB2-48C2-AE19-7712D294FF74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92BE8488-3982-47B5-A82E-8815C9FC6B84}" type="sibTrans" cxnId="{059EDAF8-CCB2-48C2-AE19-7712D294FF74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93B582F2-577A-4534-AE38-DB016165A218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No acceso a fuente de agua mejorada</a:t>
          </a:r>
          <a:endParaRPr lang="es-CO" sz="1200" dirty="0">
            <a:latin typeface="Verdana"/>
            <a:cs typeface="Verdana"/>
          </a:endParaRPr>
        </a:p>
      </dgm:t>
    </dgm:pt>
    <dgm:pt modelId="{94509C82-3365-42EC-B327-990D06D773F5}" type="parTrans" cxnId="{F4303F8F-D730-453E-9E31-35B03D4C9BC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F2A01AB7-0F87-4E60-918E-45D8404CC77D}" type="sibTrans" cxnId="{F4303F8F-D730-453E-9E31-35B03D4C9BC9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72972CEC-AF4A-48FF-9A66-39FD91C91A3A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Eliminación de excretas</a:t>
          </a:r>
          <a:endParaRPr lang="es-CO" sz="1200" dirty="0">
            <a:latin typeface="Verdana"/>
            <a:cs typeface="Verdana"/>
          </a:endParaRPr>
        </a:p>
      </dgm:t>
    </dgm:pt>
    <dgm:pt modelId="{309B9A11-AB12-4AC2-B4F3-B2861878D369}" type="parTrans" cxnId="{2C2B0E16-8704-43BF-BF94-6A30C8363F9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AF8E513E-68AA-44C0-8013-A2ABD913FEF0}" type="sibTrans" cxnId="{2C2B0E16-8704-43BF-BF94-6A30C8363F9E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96B32D8A-2920-4036-BC3F-2A56AEA12569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Pisos inadecuados</a:t>
          </a:r>
          <a:endParaRPr lang="es-CO" sz="1200" dirty="0">
            <a:latin typeface="Verdana"/>
            <a:cs typeface="Verdana"/>
          </a:endParaRPr>
        </a:p>
      </dgm:t>
    </dgm:pt>
    <dgm:pt modelId="{2D964B40-A773-4717-BA95-ED0FDD590B91}" type="parTrans" cxnId="{451A0B5E-0576-48B5-A688-07E046D01A68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885B1902-5A06-401F-9DE1-36241CC7D46A}" type="sibTrans" cxnId="{451A0B5E-0576-48B5-A688-07E046D01A68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641D009F-A076-4665-8EAA-C116837B457F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Paredes inadecuadas</a:t>
          </a:r>
          <a:endParaRPr lang="es-CO" sz="1200" dirty="0">
            <a:latin typeface="Verdana"/>
            <a:cs typeface="Verdana"/>
          </a:endParaRPr>
        </a:p>
      </dgm:t>
    </dgm:pt>
    <dgm:pt modelId="{2BFD2ABB-C0B6-4D58-B837-7F3CDD83BA17}" type="parTrans" cxnId="{471A9F89-0DE8-4154-95D6-51797F46BC44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3A6E8597-EA1C-45F2-9CF8-39B6C086588A}" type="sibTrans" cxnId="{471A9F89-0DE8-4154-95D6-51797F46BC44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7941CCB6-970D-4A71-81FC-812A0370ACFB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latin typeface="Verdana"/>
              <a:cs typeface="Verdana"/>
            </a:rPr>
            <a:t>Hacinamiento crítico</a:t>
          </a:r>
          <a:endParaRPr lang="es-CO" sz="1200" dirty="0">
            <a:latin typeface="Verdana"/>
            <a:cs typeface="Verdana"/>
          </a:endParaRPr>
        </a:p>
      </dgm:t>
    </dgm:pt>
    <dgm:pt modelId="{14BE9ECC-2DD4-4777-85DE-BA10FCA0715F}" type="parTrans" cxnId="{0C3EE958-EB1B-4AA9-A2FA-43F99706C967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B4F8954E-A5AA-486D-85A3-F0EE189B975D}" type="sibTrans" cxnId="{0C3EE958-EB1B-4AA9-A2FA-43F99706C967}">
      <dgm:prSet/>
      <dgm:spPr/>
      <dgm:t>
        <a:bodyPr/>
        <a:lstStyle/>
        <a:p>
          <a:endParaRPr lang="es-CO" sz="1200">
            <a:latin typeface="Verdana"/>
            <a:cs typeface="Verdana"/>
          </a:endParaRPr>
        </a:p>
      </dgm:t>
    </dgm:pt>
    <dgm:pt modelId="{FCB90C2A-05CD-4D5C-8EBE-FC53E5CBC19C}" type="pres">
      <dgm:prSet presAssocID="{906917B3-73C4-40C4-8733-E1F6048EFD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E97860A-273A-46ED-9F4A-9491D53E39AD}" type="pres">
      <dgm:prSet presAssocID="{5066B0BD-A631-4793-8789-0D07AC5C6C3B}" presName="root" presStyleCnt="0"/>
      <dgm:spPr/>
    </dgm:pt>
    <dgm:pt modelId="{4327220E-1A52-4417-98B4-4D56D5F74BA1}" type="pres">
      <dgm:prSet presAssocID="{5066B0BD-A631-4793-8789-0D07AC5C6C3B}" presName="rootComposite" presStyleCnt="0"/>
      <dgm:spPr/>
    </dgm:pt>
    <dgm:pt modelId="{5EB2BA0E-FE2A-4EBD-9AAF-5415AC21DB88}" type="pres">
      <dgm:prSet presAssocID="{5066B0BD-A631-4793-8789-0D07AC5C6C3B}" presName="rootText" presStyleLbl="node1" presStyleIdx="0" presStyleCnt="5" custScaleX="184247"/>
      <dgm:spPr/>
      <dgm:t>
        <a:bodyPr/>
        <a:lstStyle/>
        <a:p>
          <a:endParaRPr lang="es-ES"/>
        </a:p>
      </dgm:t>
    </dgm:pt>
    <dgm:pt modelId="{DB602FB6-9D24-4486-94E4-2FE16F980195}" type="pres">
      <dgm:prSet presAssocID="{5066B0BD-A631-4793-8789-0D07AC5C6C3B}" presName="rootConnector" presStyleLbl="node1" presStyleIdx="0" presStyleCnt="5"/>
      <dgm:spPr/>
      <dgm:t>
        <a:bodyPr/>
        <a:lstStyle/>
        <a:p>
          <a:endParaRPr lang="es-ES"/>
        </a:p>
      </dgm:t>
    </dgm:pt>
    <dgm:pt modelId="{9F9C23D6-3FFA-4A88-B17E-B1A581E635F9}" type="pres">
      <dgm:prSet presAssocID="{5066B0BD-A631-4793-8789-0D07AC5C6C3B}" presName="childShape" presStyleCnt="0"/>
      <dgm:spPr/>
    </dgm:pt>
    <dgm:pt modelId="{B85366ED-271D-410A-BE24-C408B1CDE5AD}" type="pres">
      <dgm:prSet presAssocID="{8C24EF35-87CE-458E-A87E-9C34D0AAE348}" presName="Name13" presStyleLbl="parChTrans1D2" presStyleIdx="0" presStyleCnt="15"/>
      <dgm:spPr/>
      <dgm:t>
        <a:bodyPr/>
        <a:lstStyle/>
        <a:p>
          <a:endParaRPr lang="es-ES"/>
        </a:p>
      </dgm:t>
    </dgm:pt>
    <dgm:pt modelId="{096A263B-8445-4F31-8865-6851C48A1645}" type="pres">
      <dgm:prSet presAssocID="{81CFA6B0-2B72-464E-879C-E30727BA61A5}" presName="childText" presStyleLbl="bgAcc1" presStyleIdx="0" presStyleCnt="15" custScaleX="226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1746AE-53ED-4BA6-97D3-C49F82EA5268}" type="pres">
      <dgm:prSet presAssocID="{AFB687FA-8FCF-4886-9DF7-861F5084A459}" presName="Name13" presStyleLbl="parChTrans1D2" presStyleIdx="1" presStyleCnt="15"/>
      <dgm:spPr/>
      <dgm:t>
        <a:bodyPr/>
        <a:lstStyle/>
        <a:p>
          <a:endParaRPr lang="es-ES"/>
        </a:p>
      </dgm:t>
    </dgm:pt>
    <dgm:pt modelId="{A414D39D-BFF3-4E83-B420-06B6AF26194B}" type="pres">
      <dgm:prSet presAssocID="{09AEA74D-55D1-4938-AE55-18BE5BA554EA}" presName="childText" presStyleLbl="bgAcc1" presStyleIdx="1" presStyleCnt="15" custScaleX="2279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F067F7-9CEF-4819-A4F0-7B12CFFC3101}" type="pres">
      <dgm:prSet presAssocID="{3C46FF98-A34C-4BE2-A589-43982BC9076F}" presName="root" presStyleCnt="0"/>
      <dgm:spPr/>
    </dgm:pt>
    <dgm:pt modelId="{1B601422-19DA-48A9-B9C9-A6AC0FE28DCB}" type="pres">
      <dgm:prSet presAssocID="{3C46FF98-A34C-4BE2-A589-43982BC9076F}" presName="rootComposite" presStyleCnt="0"/>
      <dgm:spPr/>
    </dgm:pt>
    <dgm:pt modelId="{527FA466-05D9-475F-BE8B-D8826A58DABC}" type="pres">
      <dgm:prSet presAssocID="{3C46FF98-A34C-4BE2-A589-43982BC9076F}" presName="rootText" presStyleLbl="node1" presStyleIdx="1" presStyleCnt="5" custScaleX="182298"/>
      <dgm:spPr/>
      <dgm:t>
        <a:bodyPr/>
        <a:lstStyle/>
        <a:p>
          <a:endParaRPr lang="es-CO"/>
        </a:p>
      </dgm:t>
    </dgm:pt>
    <dgm:pt modelId="{65D3F404-DBA8-46AB-875C-8C153451B3C6}" type="pres">
      <dgm:prSet presAssocID="{3C46FF98-A34C-4BE2-A589-43982BC9076F}" presName="rootConnector" presStyleLbl="node1" presStyleIdx="1" presStyleCnt="5"/>
      <dgm:spPr/>
      <dgm:t>
        <a:bodyPr/>
        <a:lstStyle/>
        <a:p>
          <a:endParaRPr lang="es-ES"/>
        </a:p>
      </dgm:t>
    </dgm:pt>
    <dgm:pt modelId="{378155E5-E8F8-40AE-8172-40CE663C8237}" type="pres">
      <dgm:prSet presAssocID="{3C46FF98-A34C-4BE2-A589-43982BC9076F}" presName="childShape" presStyleCnt="0"/>
      <dgm:spPr/>
    </dgm:pt>
    <dgm:pt modelId="{7CF4C6BC-8178-455E-A303-EC28FD45B2BF}" type="pres">
      <dgm:prSet presAssocID="{7977A273-92E9-4A87-886C-582CC079F726}" presName="Name13" presStyleLbl="parChTrans1D2" presStyleIdx="2" presStyleCnt="15"/>
      <dgm:spPr/>
      <dgm:t>
        <a:bodyPr/>
        <a:lstStyle/>
        <a:p>
          <a:endParaRPr lang="es-ES"/>
        </a:p>
      </dgm:t>
    </dgm:pt>
    <dgm:pt modelId="{CEBCD499-F928-4EFA-97DC-A4121895DDAE}" type="pres">
      <dgm:prSet presAssocID="{A810591E-06DA-4FB0-A6B0-659AA657253A}" presName="childText" presStyleLbl="bgAcc1" presStyleIdx="2" presStyleCnt="15" custScaleX="2285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CCF409-84AF-4C7E-BF03-EF803EDB07C5}" type="pres">
      <dgm:prSet presAssocID="{1E4AB7CE-D625-4E84-AD76-DE21148AAF60}" presName="Name13" presStyleLbl="parChTrans1D2" presStyleIdx="3" presStyleCnt="15"/>
      <dgm:spPr/>
      <dgm:t>
        <a:bodyPr/>
        <a:lstStyle/>
        <a:p>
          <a:endParaRPr lang="es-ES"/>
        </a:p>
      </dgm:t>
    </dgm:pt>
    <dgm:pt modelId="{1F5CA3CE-6B97-4359-8157-852A250E2AAF}" type="pres">
      <dgm:prSet presAssocID="{4174065D-E6F8-42AB-B710-27A0FADBDEC2}" presName="childText" presStyleLbl="bgAcc1" presStyleIdx="3" presStyleCnt="15" custScaleX="2290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6EA7F5-07F5-4DB6-A40E-3642DFA419CB}" type="pres">
      <dgm:prSet presAssocID="{97809FD8-78D4-46D0-B784-901379F9BBC7}" presName="Name13" presStyleLbl="parChTrans1D2" presStyleIdx="4" presStyleCnt="15"/>
      <dgm:spPr/>
      <dgm:t>
        <a:bodyPr/>
        <a:lstStyle/>
        <a:p>
          <a:endParaRPr lang="es-ES"/>
        </a:p>
      </dgm:t>
    </dgm:pt>
    <dgm:pt modelId="{E753366B-3B7D-4AAD-BF02-C0D1414ECB3C}" type="pres">
      <dgm:prSet presAssocID="{397507BF-B808-40F3-B652-B6F9F16301F0}" presName="childText" presStyleLbl="bgAcc1" presStyleIdx="4" presStyleCnt="15" custScaleX="2258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67665-0897-443A-BE5B-167C9FD33B3C}" type="pres">
      <dgm:prSet presAssocID="{FB47B92C-56F5-454A-AC93-BFFCC477EA8B}" presName="Name13" presStyleLbl="parChTrans1D2" presStyleIdx="5" presStyleCnt="15"/>
      <dgm:spPr/>
      <dgm:t>
        <a:bodyPr/>
        <a:lstStyle/>
        <a:p>
          <a:endParaRPr lang="es-ES"/>
        </a:p>
      </dgm:t>
    </dgm:pt>
    <dgm:pt modelId="{7D273CA3-A02A-4B04-A004-9B6DC6252A60}" type="pres">
      <dgm:prSet presAssocID="{CF970765-FB3C-4290-A2A5-05F1F8C589B7}" presName="childText" presStyleLbl="bgAcc1" presStyleIdx="5" presStyleCnt="15" custScaleX="2258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6875BE-0E21-43CF-A0A5-108A37F0A2C7}" type="pres">
      <dgm:prSet presAssocID="{9087B770-3194-4C17-A2DD-A56375A45FFB}" presName="root" presStyleCnt="0"/>
      <dgm:spPr/>
    </dgm:pt>
    <dgm:pt modelId="{84B61C79-ABB9-49B3-B6F6-39C3ECEE9507}" type="pres">
      <dgm:prSet presAssocID="{9087B770-3194-4C17-A2DD-A56375A45FFB}" presName="rootComposite" presStyleCnt="0"/>
      <dgm:spPr/>
    </dgm:pt>
    <dgm:pt modelId="{DE274808-BBD8-46CB-AE94-97C008BEAAEF}" type="pres">
      <dgm:prSet presAssocID="{9087B770-3194-4C17-A2DD-A56375A45FFB}" presName="rootText" presStyleLbl="node1" presStyleIdx="2" presStyleCnt="5" custScaleX="182799"/>
      <dgm:spPr/>
      <dgm:t>
        <a:bodyPr/>
        <a:lstStyle/>
        <a:p>
          <a:endParaRPr lang="es-ES"/>
        </a:p>
      </dgm:t>
    </dgm:pt>
    <dgm:pt modelId="{DF61FF22-F666-48FB-8C8E-757520ED052B}" type="pres">
      <dgm:prSet presAssocID="{9087B770-3194-4C17-A2DD-A56375A45FFB}" presName="rootConnector" presStyleLbl="node1" presStyleIdx="2" presStyleCnt="5"/>
      <dgm:spPr/>
      <dgm:t>
        <a:bodyPr/>
        <a:lstStyle/>
        <a:p>
          <a:endParaRPr lang="es-ES"/>
        </a:p>
      </dgm:t>
    </dgm:pt>
    <dgm:pt modelId="{61B34458-A07B-4232-BE97-90D62ACBF6DC}" type="pres">
      <dgm:prSet presAssocID="{9087B770-3194-4C17-A2DD-A56375A45FFB}" presName="childShape" presStyleCnt="0"/>
      <dgm:spPr/>
    </dgm:pt>
    <dgm:pt modelId="{BF1C59B8-59F1-4FBA-8432-664539287957}" type="pres">
      <dgm:prSet presAssocID="{915F0B94-8BAD-4FD1-8216-7427BF2E1C17}" presName="Name13" presStyleLbl="parChTrans1D2" presStyleIdx="6" presStyleCnt="15"/>
      <dgm:spPr/>
      <dgm:t>
        <a:bodyPr/>
        <a:lstStyle/>
        <a:p>
          <a:endParaRPr lang="es-ES"/>
        </a:p>
      </dgm:t>
    </dgm:pt>
    <dgm:pt modelId="{15B5B768-A757-478A-8881-C86DCB87539A}" type="pres">
      <dgm:prSet presAssocID="{87341AFF-9D30-4BB7-8A4B-03E030A80394}" presName="childText" presStyleLbl="bgAcc1" presStyleIdx="6" presStyleCnt="15" custScaleX="2258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EB15B1-D680-427C-8E1D-6F31BE710B2A}" type="pres">
      <dgm:prSet presAssocID="{0FC0C016-C7E9-4214-8479-DB0EE77C2A41}" presName="Name13" presStyleLbl="parChTrans1D2" presStyleIdx="7" presStyleCnt="15"/>
      <dgm:spPr/>
      <dgm:t>
        <a:bodyPr/>
        <a:lstStyle/>
        <a:p>
          <a:endParaRPr lang="es-ES"/>
        </a:p>
      </dgm:t>
    </dgm:pt>
    <dgm:pt modelId="{311CC285-003F-48F8-BC05-A44215EC559D}" type="pres">
      <dgm:prSet presAssocID="{82B99763-8067-472B-8540-7C423750EA3B}" presName="childText" presStyleLbl="bgAcc1" presStyleIdx="7" presStyleCnt="15" custScaleX="2258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63A277-A2D3-46F4-9907-9B329190BDD3}" type="pres">
      <dgm:prSet presAssocID="{684037A7-195B-4E0C-B65A-479713D83499}" presName="root" presStyleCnt="0"/>
      <dgm:spPr/>
    </dgm:pt>
    <dgm:pt modelId="{679DABA3-8D3F-48D0-B3F8-68C0B1FF7FEE}" type="pres">
      <dgm:prSet presAssocID="{684037A7-195B-4E0C-B65A-479713D83499}" presName="rootComposite" presStyleCnt="0"/>
      <dgm:spPr/>
    </dgm:pt>
    <dgm:pt modelId="{CFE0891A-B79B-4B49-A1E6-A29AE7195722}" type="pres">
      <dgm:prSet presAssocID="{684037A7-195B-4E0C-B65A-479713D83499}" presName="rootText" presStyleLbl="node1" presStyleIdx="3" presStyleCnt="5" custScaleX="182099"/>
      <dgm:spPr/>
      <dgm:t>
        <a:bodyPr/>
        <a:lstStyle/>
        <a:p>
          <a:endParaRPr lang="es-ES"/>
        </a:p>
      </dgm:t>
    </dgm:pt>
    <dgm:pt modelId="{289D1608-5620-4BC0-A59A-13B04E335630}" type="pres">
      <dgm:prSet presAssocID="{684037A7-195B-4E0C-B65A-479713D83499}" presName="rootConnector" presStyleLbl="node1" presStyleIdx="3" presStyleCnt="5"/>
      <dgm:spPr/>
      <dgm:t>
        <a:bodyPr/>
        <a:lstStyle/>
        <a:p>
          <a:endParaRPr lang="es-ES"/>
        </a:p>
      </dgm:t>
    </dgm:pt>
    <dgm:pt modelId="{A1443587-5DA5-404F-A11B-9EB0E76D0424}" type="pres">
      <dgm:prSet presAssocID="{684037A7-195B-4E0C-B65A-479713D83499}" presName="childShape" presStyleCnt="0"/>
      <dgm:spPr/>
    </dgm:pt>
    <dgm:pt modelId="{2992DE3C-36F7-43F4-BDD7-836F49A8C169}" type="pres">
      <dgm:prSet presAssocID="{AB1C84E9-D76A-420C-B7D5-70C586C30831}" presName="Name13" presStyleLbl="parChTrans1D2" presStyleIdx="8" presStyleCnt="15"/>
      <dgm:spPr/>
      <dgm:t>
        <a:bodyPr/>
        <a:lstStyle/>
        <a:p>
          <a:endParaRPr lang="es-ES"/>
        </a:p>
      </dgm:t>
    </dgm:pt>
    <dgm:pt modelId="{55F6CCA6-B9AA-4356-B0F6-46321C606EB7}" type="pres">
      <dgm:prSet presAssocID="{34F75F91-0052-4125-8FBD-5885B5BBC770}" presName="childText" presStyleLbl="bgAcc1" presStyleIdx="8" presStyleCnt="15" custScaleX="2260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59F2C-6403-4A74-A2EB-B5A13C1D223F}" type="pres">
      <dgm:prSet presAssocID="{568F3A3F-1C96-4FAC-8908-B2CA4D4DCA0A}" presName="Name13" presStyleLbl="parChTrans1D2" presStyleIdx="9" presStyleCnt="15"/>
      <dgm:spPr/>
      <dgm:t>
        <a:bodyPr/>
        <a:lstStyle/>
        <a:p>
          <a:endParaRPr lang="es-ES"/>
        </a:p>
      </dgm:t>
    </dgm:pt>
    <dgm:pt modelId="{1F306C52-899D-4059-A29B-DD9A0A2C71F6}" type="pres">
      <dgm:prSet presAssocID="{3E1B72F3-F85F-4965-9068-399DF8E27F5A}" presName="childText" presStyleLbl="bgAcc1" presStyleIdx="9" presStyleCnt="15" custScaleX="2272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F2347D-DEC3-4FC9-9026-E319F5624B66}" type="pres">
      <dgm:prSet presAssocID="{F09C3BC5-2010-470D-8869-B7509025A2E7}" presName="root" presStyleCnt="0"/>
      <dgm:spPr/>
    </dgm:pt>
    <dgm:pt modelId="{4D658775-A811-40F4-8297-876EAA42189E}" type="pres">
      <dgm:prSet presAssocID="{F09C3BC5-2010-470D-8869-B7509025A2E7}" presName="rootComposite" presStyleCnt="0"/>
      <dgm:spPr/>
    </dgm:pt>
    <dgm:pt modelId="{AF80E758-D380-454A-9B89-942484732824}" type="pres">
      <dgm:prSet presAssocID="{F09C3BC5-2010-470D-8869-B7509025A2E7}" presName="rootText" presStyleLbl="node1" presStyleIdx="4" presStyleCnt="5" custScaleX="181601"/>
      <dgm:spPr/>
      <dgm:t>
        <a:bodyPr/>
        <a:lstStyle/>
        <a:p>
          <a:endParaRPr lang="es-CO"/>
        </a:p>
      </dgm:t>
    </dgm:pt>
    <dgm:pt modelId="{8F31B5AE-EB49-469B-9C20-D60559F29466}" type="pres">
      <dgm:prSet presAssocID="{F09C3BC5-2010-470D-8869-B7509025A2E7}" presName="rootConnector" presStyleLbl="node1" presStyleIdx="4" presStyleCnt="5"/>
      <dgm:spPr/>
      <dgm:t>
        <a:bodyPr/>
        <a:lstStyle/>
        <a:p>
          <a:endParaRPr lang="es-ES"/>
        </a:p>
      </dgm:t>
    </dgm:pt>
    <dgm:pt modelId="{8A074B29-9962-444C-B3D3-4E1F87C20B7C}" type="pres">
      <dgm:prSet presAssocID="{F09C3BC5-2010-470D-8869-B7509025A2E7}" presName="childShape" presStyleCnt="0"/>
      <dgm:spPr/>
    </dgm:pt>
    <dgm:pt modelId="{B357EE69-A158-4758-8CB0-77A8423DCD6E}" type="pres">
      <dgm:prSet presAssocID="{94509C82-3365-42EC-B327-990D06D773F5}" presName="Name13" presStyleLbl="parChTrans1D2" presStyleIdx="10" presStyleCnt="15"/>
      <dgm:spPr/>
      <dgm:t>
        <a:bodyPr/>
        <a:lstStyle/>
        <a:p>
          <a:endParaRPr lang="es-ES"/>
        </a:p>
      </dgm:t>
    </dgm:pt>
    <dgm:pt modelId="{514E419E-668F-4B3B-B3C8-6BA7369D39DE}" type="pres">
      <dgm:prSet presAssocID="{93B582F2-577A-4534-AE38-DB016165A218}" presName="childText" presStyleLbl="bgAcc1" presStyleIdx="10" presStyleCnt="15" custScaleX="229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CD7CFC-4702-42B8-8D21-5ECCA40FCE01}" type="pres">
      <dgm:prSet presAssocID="{309B9A11-AB12-4AC2-B4F3-B2861878D369}" presName="Name13" presStyleLbl="parChTrans1D2" presStyleIdx="11" presStyleCnt="15"/>
      <dgm:spPr/>
      <dgm:t>
        <a:bodyPr/>
        <a:lstStyle/>
        <a:p>
          <a:endParaRPr lang="es-ES"/>
        </a:p>
      </dgm:t>
    </dgm:pt>
    <dgm:pt modelId="{85AB9AEF-5FC2-4953-901D-9898188DB636}" type="pres">
      <dgm:prSet presAssocID="{72972CEC-AF4A-48FF-9A66-39FD91C91A3A}" presName="childText" presStyleLbl="bgAcc1" presStyleIdx="11" presStyleCnt="15" custScaleX="229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0445E-819A-4E06-A392-8006A3902327}" type="pres">
      <dgm:prSet presAssocID="{2D964B40-A773-4717-BA95-ED0FDD590B91}" presName="Name13" presStyleLbl="parChTrans1D2" presStyleIdx="12" presStyleCnt="15"/>
      <dgm:spPr/>
      <dgm:t>
        <a:bodyPr/>
        <a:lstStyle/>
        <a:p>
          <a:endParaRPr lang="es-ES"/>
        </a:p>
      </dgm:t>
    </dgm:pt>
    <dgm:pt modelId="{E1B426FD-064F-42AB-A41A-33E61B541D9F}" type="pres">
      <dgm:prSet presAssocID="{96B32D8A-2920-4036-BC3F-2A56AEA12569}" presName="childText" presStyleLbl="bgAcc1" presStyleIdx="12" presStyleCnt="15" custScaleX="2279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855743-F3E9-4DCD-813D-1AFBE3255688}" type="pres">
      <dgm:prSet presAssocID="{2BFD2ABB-C0B6-4D58-B837-7F3CDD83BA17}" presName="Name13" presStyleLbl="parChTrans1D2" presStyleIdx="13" presStyleCnt="15"/>
      <dgm:spPr/>
      <dgm:t>
        <a:bodyPr/>
        <a:lstStyle/>
        <a:p>
          <a:endParaRPr lang="es-ES"/>
        </a:p>
      </dgm:t>
    </dgm:pt>
    <dgm:pt modelId="{343C4AAC-2C92-47EB-8539-C9B03433FB1E}" type="pres">
      <dgm:prSet presAssocID="{641D009F-A076-4665-8EAA-C116837B457F}" presName="childText" presStyleLbl="bgAcc1" presStyleIdx="13" presStyleCnt="15" custScaleX="2279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60FA29-948A-4F9F-9903-2B6743ACC16A}" type="pres">
      <dgm:prSet presAssocID="{14BE9ECC-2DD4-4777-85DE-BA10FCA0715F}" presName="Name13" presStyleLbl="parChTrans1D2" presStyleIdx="14" presStyleCnt="15"/>
      <dgm:spPr/>
      <dgm:t>
        <a:bodyPr/>
        <a:lstStyle/>
        <a:p>
          <a:endParaRPr lang="es-ES"/>
        </a:p>
      </dgm:t>
    </dgm:pt>
    <dgm:pt modelId="{1D2E06B3-90A0-486F-809B-BA3C1819D3AE}" type="pres">
      <dgm:prSet presAssocID="{7941CCB6-970D-4A71-81FC-812A0370ACFB}" presName="childText" presStyleLbl="bgAcc1" presStyleIdx="14" presStyleCnt="15" custScaleX="227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D7059E-A35E-5C4D-B40A-04DECB6CD00F}" type="presOf" srcId="{96B32D8A-2920-4036-BC3F-2A56AEA12569}" destId="{E1B426FD-064F-42AB-A41A-33E61B541D9F}" srcOrd="0" destOrd="0" presId="urn:microsoft.com/office/officeart/2005/8/layout/hierarchy3"/>
    <dgm:cxn modelId="{5524DD79-1F1D-4AEA-AC98-507BF4D6E699}" srcId="{3C46FF98-A34C-4BE2-A589-43982BC9076F}" destId="{397507BF-B808-40F3-B652-B6F9F16301F0}" srcOrd="2" destOrd="0" parTransId="{97809FD8-78D4-46D0-B784-901379F9BBC7}" sibTransId="{BC9E42A2-0E25-4ECA-80F9-75AD692C7EE4}"/>
    <dgm:cxn modelId="{574ED205-A83B-074B-A1D2-5CA8D54706E5}" type="presOf" srcId="{0FC0C016-C7E9-4214-8479-DB0EE77C2A41}" destId="{EEEB15B1-D680-427C-8E1D-6F31BE710B2A}" srcOrd="0" destOrd="0" presId="urn:microsoft.com/office/officeart/2005/8/layout/hierarchy3"/>
    <dgm:cxn modelId="{175FC4BA-4E5F-7E47-8FED-9BF26BB98308}" type="presOf" srcId="{397507BF-B808-40F3-B652-B6F9F16301F0}" destId="{E753366B-3B7D-4AAD-BF02-C0D1414ECB3C}" srcOrd="0" destOrd="0" presId="urn:microsoft.com/office/officeart/2005/8/layout/hierarchy3"/>
    <dgm:cxn modelId="{7C60142E-DEC4-754E-8EBB-E0599716A966}" type="presOf" srcId="{8C24EF35-87CE-458E-A87E-9C34D0AAE348}" destId="{B85366ED-271D-410A-BE24-C408B1CDE5AD}" srcOrd="0" destOrd="0" presId="urn:microsoft.com/office/officeart/2005/8/layout/hierarchy3"/>
    <dgm:cxn modelId="{460E0FD0-28B1-4B94-AF55-12DA48B53143}" srcId="{3C46FF98-A34C-4BE2-A589-43982BC9076F}" destId="{A810591E-06DA-4FB0-A6B0-659AA657253A}" srcOrd="0" destOrd="0" parTransId="{7977A273-92E9-4A87-886C-582CC079F726}" sibTransId="{717DE8FF-090F-4FCF-B8E1-E9868E2E5DCD}"/>
    <dgm:cxn modelId="{79974840-83F5-8841-9DB4-73CDDC13B021}" type="presOf" srcId="{14BE9ECC-2DD4-4777-85DE-BA10FCA0715F}" destId="{B160FA29-948A-4F9F-9903-2B6743ACC16A}" srcOrd="0" destOrd="0" presId="urn:microsoft.com/office/officeart/2005/8/layout/hierarchy3"/>
    <dgm:cxn modelId="{C4B58E73-E52F-874A-A5CB-9E5933746DBD}" type="presOf" srcId="{4174065D-E6F8-42AB-B710-27A0FADBDEC2}" destId="{1F5CA3CE-6B97-4359-8157-852A250E2AAF}" srcOrd="0" destOrd="0" presId="urn:microsoft.com/office/officeart/2005/8/layout/hierarchy3"/>
    <dgm:cxn modelId="{059EDAF8-CCB2-48C2-AE19-7712D294FF74}" srcId="{684037A7-195B-4E0C-B65A-479713D83499}" destId="{3E1B72F3-F85F-4965-9068-399DF8E27F5A}" srcOrd="1" destOrd="0" parTransId="{568F3A3F-1C96-4FAC-8908-B2CA4D4DCA0A}" sibTransId="{92BE8488-3982-47B5-A82E-8815C9FC6B84}"/>
    <dgm:cxn modelId="{C5FBEFE1-1ACD-8341-8137-00326AD956DB}" type="presOf" srcId="{87341AFF-9D30-4BB7-8A4B-03E030A80394}" destId="{15B5B768-A757-478A-8881-C86DCB87539A}" srcOrd="0" destOrd="0" presId="urn:microsoft.com/office/officeart/2005/8/layout/hierarchy3"/>
    <dgm:cxn modelId="{451A0B5E-0576-48B5-A688-07E046D01A68}" srcId="{F09C3BC5-2010-470D-8869-B7509025A2E7}" destId="{96B32D8A-2920-4036-BC3F-2A56AEA12569}" srcOrd="2" destOrd="0" parTransId="{2D964B40-A773-4717-BA95-ED0FDD590B91}" sibTransId="{885B1902-5A06-401F-9DE1-36241CC7D46A}"/>
    <dgm:cxn modelId="{3640B259-2242-0B4B-B13C-F4DDE9B1A3D8}" type="presOf" srcId="{82B99763-8067-472B-8540-7C423750EA3B}" destId="{311CC285-003F-48F8-BC05-A44215EC559D}" srcOrd="0" destOrd="0" presId="urn:microsoft.com/office/officeart/2005/8/layout/hierarchy3"/>
    <dgm:cxn modelId="{68C586C7-2AE2-4D60-A843-694C854A4C86}" srcId="{5066B0BD-A631-4793-8789-0D07AC5C6C3B}" destId="{81CFA6B0-2B72-464E-879C-E30727BA61A5}" srcOrd="0" destOrd="0" parTransId="{8C24EF35-87CE-458E-A87E-9C34D0AAE348}" sibTransId="{6BF6299F-9BFF-4D93-9ACC-4A506E50EE65}"/>
    <dgm:cxn modelId="{0014E0B5-575F-8142-B54A-22AD211D59FD}" type="presOf" srcId="{1E4AB7CE-D625-4E84-AD76-DE21148AAF60}" destId="{A6CCF409-84AF-4C7E-BF03-EF803EDB07C5}" srcOrd="0" destOrd="0" presId="urn:microsoft.com/office/officeart/2005/8/layout/hierarchy3"/>
    <dgm:cxn modelId="{F5C6A132-F9BB-48B8-B194-5E49CBC52649}" srcId="{906917B3-73C4-40C4-8733-E1F6048EFD12}" destId="{F09C3BC5-2010-470D-8869-B7509025A2E7}" srcOrd="4" destOrd="0" parTransId="{FBFF64F0-CA81-42E6-8737-491C2DC6BACA}" sibTransId="{DCF096E9-3669-40BC-B8AA-EF9640E1837C}"/>
    <dgm:cxn modelId="{89CB8E07-F99F-4D4C-947D-6D4316390CAA}" type="presOf" srcId="{AFB687FA-8FCF-4886-9DF7-861F5084A459}" destId="{181746AE-53ED-4BA6-97D3-C49F82EA5268}" srcOrd="0" destOrd="0" presId="urn:microsoft.com/office/officeart/2005/8/layout/hierarchy3"/>
    <dgm:cxn modelId="{CAE383A2-F72C-4893-BDB0-35B939E6FB1E}" srcId="{3C46FF98-A34C-4BE2-A589-43982BC9076F}" destId="{4174065D-E6F8-42AB-B710-27A0FADBDEC2}" srcOrd="1" destOrd="0" parTransId="{1E4AB7CE-D625-4E84-AD76-DE21148AAF60}" sibTransId="{FB93F107-D5A4-424B-925F-2ACF686EA6BE}"/>
    <dgm:cxn modelId="{19372CB0-E69D-4ED2-A8B1-421CD8FD8454}" srcId="{9087B770-3194-4C17-A2DD-A56375A45FFB}" destId="{87341AFF-9D30-4BB7-8A4B-03E030A80394}" srcOrd="0" destOrd="0" parTransId="{915F0B94-8BAD-4FD1-8216-7427BF2E1C17}" sibTransId="{9B5E5D35-1623-4FC9-8CAE-360FEB08FAAE}"/>
    <dgm:cxn modelId="{999B51FA-967D-4B7B-BDD7-D7C670F44E1D}" srcId="{906917B3-73C4-40C4-8733-E1F6048EFD12}" destId="{5066B0BD-A631-4793-8789-0D07AC5C6C3B}" srcOrd="0" destOrd="0" parTransId="{ABE33416-8E0B-4C68-B58D-23F3FF2AAB57}" sibTransId="{D5F3F137-36A2-4A6E-9839-EAC8C3D96233}"/>
    <dgm:cxn modelId="{D8011C7F-5C2F-FD4C-B260-6AE97B5B39F7}" type="presOf" srcId="{5066B0BD-A631-4793-8789-0D07AC5C6C3B}" destId="{DB602FB6-9D24-4486-94E4-2FE16F980195}" srcOrd="1" destOrd="0" presId="urn:microsoft.com/office/officeart/2005/8/layout/hierarchy3"/>
    <dgm:cxn modelId="{4937350F-D2E5-3542-8C22-418F28D7538D}" type="presOf" srcId="{3C46FF98-A34C-4BE2-A589-43982BC9076F}" destId="{527FA466-05D9-475F-BE8B-D8826A58DABC}" srcOrd="0" destOrd="0" presId="urn:microsoft.com/office/officeart/2005/8/layout/hierarchy3"/>
    <dgm:cxn modelId="{471A9F89-0DE8-4154-95D6-51797F46BC44}" srcId="{F09C3BC5-2010-470D-8869-B7509025A2E7}" destId="{641D009F-A076-4665-8EAA-C116837B457F}" srcOrd="3" destOrd="0" parTransId="{2BFD2ABB-C0B6-4D58-B837-7F3CDD83BA17}" sibTransId="{3A6E8597-EA1C-45F2-9CF8-39B6C086588A}"/>
    <dgm:cxn modelId="{DCAA01A9-4DEA-EF40-9AAD-CB3FEC2499B0}" type="presOf" srcId="{93B582F2-577A-4534-AE38-DB016165A218}" destId="{514E419E-668F-4B3B-B3C8-6BA7369D39DE}" srcOrd="0" destOrd="0" presId="urn:microsoft.com/office/officeart/2005/8/layout/hierarchy3"/>
    <dgm:cxn modelId="{ECDFC610-00D0-4048-89EA-7DD64FBDEB2E}" type="presOf" srcId="{5066B0BD-A631-4793-8789-0D07AC5C6C3B}" destId="{5EB2BA0E-FE2A-4EBD-9AAF-5415AC21DB88}" srcOrd="0" destOrd="0" presId="urn:microsoft.com/office/officeart/2005/8/layout/hierarchy3"/>
    <dgm:cxn modelId="{9021EFD5-47CF-44BD-BEAD-BBEC2DC8C69E}" srcId="{684037A7-195B-4E0C-B65A-479713D83499}" destId="{34F75F91-0052-4125-8FBD-5885B5BBC770}" srcOrd="0" destOrd="0" parTransId="{AB1C84E9-D76A-420C-B7D5-70C586C30831}" sibTransId="{3582F1C4-46D8-477B-AAF8-0ED4BDD86252}"/>
    <dgm:cxn modelId="{4E618919-EA80-4742-8D7C-FCC4F95B1A97}" type="presOf" srcId="{7977A273-92E9-4A87-886C-582CC079F726}" destId="{7CF4C6BC-8178-455E-A303-EC28FD45B2BF}" srcOrd="0" destOrd="0" presId="urn:microsoft.com/office/officeart/2005/8/layout/hierarchy3"/>
    <dgm:cxn modelId="{003695A0-4450-4831-9C09-170FE6D69570}" srcId="{9087B770-3194-4C17-A2DD-A56375A45FFB}" destId="{82B99763-8067-472B-8540-7C423750EA3B}" srcOrd="1" destOrd="0" parTransId="{0FC0C016-C7E9-4214-8479-DB0EE77C2A41}" sibTransId="{372B0F9C-9F04-4BDA-8443-A48030400707}"/>
    <dgm:cxn modelId="{CE861065-9F60-9A48-B30C-F87D6FD9BCCE}" type="presOf" srcId="{568F3A3F-1C96-4FAC-8908-B2CA4D4DCA0A}" destId="{D5A59F2C-6403-4A74-A2EB-B5A13C1D223F}" srcOrd="0" destOrd="0" presId="urn:microsoft.com/office/officeart/2005/8/layout/hierarchy3"/>
    <dgm:cxn modelId="{5DB99ECE-EE47-F744-BC15-6256D2A236D9}" type="presOf" srcId="{F09C3BC5-2010-470D-8869-B7509025A2E7}" destId="{8F31B5AE-EB49-469B-9C20-D60559F29466}" srcOrd="1" destOrd="0" presId="urn:microsoft.com/office/officeart/2005/8/layout/hierarchy3"/>
    <dgm:cxn modelId="{BA84A77E-8582-4BF0-BD4B-E3EDF6F4FE3E}" srcId="{5066B0BD-A631-4793-8789-0D07AC5C6C3B}" destId="{09AEA74D-55D1-4938-AE55-18BE5BA554EA}" srcOrd="1" destOrd="0" parTransId="{AFB687FA-8FCF-4886-9DF7-861F5084A459}" sibTransId="{91E3C3A5-B622-43A3-A8E9-9CD00AE7AA8E}"/>
    <dgm:cxn modelId="{D4C741F7-1BF8-5F4E-8AC6-37F585DB5AD2}" type="presOf" srcId="{FB47B92C-56F5-454A-AC93-BFFCC477EA8B}" destId="{E7F67665-0897-443A-BE5B-167C9FD33B3C}" srcOrd="0" destOrd="0" presId="urn:microsoft.com/office/officeart/2005/8/layout/hierarchy3"/>
    <dgm:cxn modelId="{B9CD171F-C24E-4F46-99C6-FF482F6BDF9B}" type="presOf" srcId="{97809FD8-78D4-46D0-B784-901379F9BBC7}" destId="{806EA7F5-07F5-4DB6-A40E-3642DFA419CB}" srcOrd="0" destOrd="0" presId="urn:microsoft.com/office/officeart/2005/8/layout/hierarchy3"/>
    <dgm:cxn modelId="{FDBF6932-63AF-414D-BB8F-A6F6F55719D4}" type="presOf" srcId="{3C46FF98-A34C-4BE2-A589-43982BC9076F}" destId="{65D3F404-DBA8-46AB-875C-8C153451B3C6}" srcOrd="1" destOrd="0" presId="urn:microsoft.com/office/officeart/2005/8/layout/hierarchy3"/>
    <dgm:cxn modelId="{E9717499-3738-E94F-882F-5E8139DEE5D6}" type="presOf" srcId="{684037A7-195B-4E0C-B65A-479713D83499}" destId="{CFE0891A-B79B-4B49-A1E6-A29AE7195722}" srcOrd="0" destOrd="0" presId="urn:microsoft.com/office/officeart/2005/8/layout/hierarchy3"/>
    <dgm:cxn modelId="{E1AD560D-E010-4BB6-94B0-04E19F6EF4A0}" srcId="{906917B3-73C4-40C4-8733-E1F6048EFD12}" destId="{9087B770-3194-4C17-A2DD-A56375A45FFB}" srcOrd="2" destOrd="0" parTransId="{AFF5BF4E-418B-4EC9-BB75-31738AB402A2}" sibTransId="{673568A0-F53A-43D1-A9C5-5E5BDFD11A1C}"/>
    <dgm:cxn modelId="{D248A812-3E88-4C61-8B02-D9269D54556A}" srcId="{906917B3-73C4-40C4-8733-E1F6048EFD12}" destId="{684037A7-195B-4E0C-B65A-479713D83499}" srcOrd="3" destOrd="0" parTransId="{9695CDE7-DF36-43A2-89D2-10CB55E2146E}" sibTransId="{C945A7BB-32F2-4E42-9C61-5E2C767CA2FD}"/>
    <dgm:cxn modelId="{FAD986E6-29DD-FE41-9D2F-044B12233B34}" type="presOf" srcId="{684037A7-195B-4E0C-B65A-479713D83499}" destId="{289D1608-5620-4BC0-A59A-13B04E335630}" srcOrd="1" destOrd="0" presId="urn:microsoft.com/office/officeart/2005/8/layout/hierarchy3"/>
    <dgm:cxn modelId="{F680B3A7-D19A-7044-B21A-F728ED6DD066}" type="presOf" srcId="{3E1B72F3-F85F-4965-9068-399DF8E27F5A}" destId="{1F306C52-899D-4059-A29B-DD9A0A2C71F6}" srcOrd="0" destOrd="0" presId="urn:microsoft.com/office/officeart/2005/8/layout/hierarchy3"/>
    <dgm:cxn modelId="{AD1D29DA-992E-384F-BF2B-3211A59F6D4D}" type="presOf" srcId="{2D964B40-A773-4717-BA95-ED0FDD590B91}" destId="{3160445E-819A-4E06-A392-8006A3902327}" srcOrd="0" destOrd="0" presId="urn:microsoft.com/office/officeart/2005/8/layout/hierarchy3"/>
    <dgm:cxn modelId="{D1E41701-9AC3-AD4E-BE94-43A5E5C10837}" type="presOf" srcId="{915F0B94-8BAD-4FD1-8216-7427BF2E1C17}" destId="{BF1C59B8-59F1-4FBA-8432-664539287957}" srcOrd="0" destOrd="0" presId="urn:microsoft.com/office/officeart/2005/8/layout/hierarchy3"/>
    <dgm:cxn modelId="{6B1E6E51-AE46-7045-B91F-C94541C4083A}" type="presOf" srcId="{2BFD2ABB-C0B6-4D58-B837-7F3CDD83BA17}" destId="{00855743-F3E9-4DCD-813D-1AFBE3255688}" srcOrd="0" destOrd="0" presId="urn:microsoft.com/office/officeart/2005/8/layout/hierarchy3"/>
    <dgm:cxn modelId="{88A99A47-4186-4346-B25D-464570DA7D52}" type="presOf" srcId="{906917B3-73C4-40C4-8733-E1F6048EFD12}" destId="{FCB90C2A-05CD-4D5C-8EBE-FC53E5CBC19C}" srcOrd="0" destOrd="0" presId="urn:microsoft.com/office/officeart/2005/8/layout/hierarchy3"/>
    <dgm:cxn modelId="{E27BA186-1B7A-1049-8B09-1514C383FB6B}" type="presOf" srcId="{A810591E-06DA-4FB0-A6B0-659AA657253A}" destId="{CEBCD499-F928-4EFA-97DC-A4121895DDAE}" srcOrd="0" destOrd="0" presId="urn:microsoft.com/office/officeart/2005/8/layout/hierarchy3"/>
    <dgm:cxn modelId="{A7A6F261-A3AC-D144-A398-A5E581D75061}" type="presOf" srcId="{AB1C84E9-D76A-420C-B7D5-70C586C30831}" destId="{2992DE3C-36F7-43F4-BDD7-836F49A8C169}" srcOrd="0" destOrd="0" presId="urn:microsoft.com/office/officeart/2005/8/layout/hierarchy3"/>
    <dgm:cxn modelId="{D6E7A870-3E4F-2249-9D07-349FAFB68BF5}" type="presOf" srcId="{09AEA74D-55D1-4938-AE55-18BE5BA554EA}" destId="{A414D39D-BFF3-4E83-B420-06B6AF26194B}" srcOrd="0" destOrd="0" presId="urn:microsoft.com/office/officeart/2005/8/layout/hierarchy3"/>
    <dgm:cxn modelId="{4E2395F5-E280-D64C-A58C-45FE6945E4DC}" type="presOf" srcId="{34F75F91-0052-4125-8FBD-5885B5BBC770}" destId="{55F6CCA6-B9AA-4356-B0F6-46321C606EB7}" srcOrd="0" destOrd="0" presId="urn:microsoft.com/office/officeart/2005/8/layout/hierarchy3"/>
    <dgm:cxn modelId="{28FB7537-6C63-9B48-93C1-E3F33A9AAA38}" type="presOf" srcId="{641D009F-A076-4665-8EAA-C116837B457F}" destId="{343C4AAC-2C92-47EB-8539-C9B03433FB1E}" srcOrd="0" destOrd="0" presId="urn:microsoft.com/office/officeart/2005/8/layout/hierarchy3"/>
    <dgm:cxn modelId="{48B73A62-A016-0647-97B5-A0D11F7D7ACD}" type="presOf" srcId="{F09C3BC5-2010-470D-8869-B7509025A2E7}" destId="{AF80E758-D380-454A-9B89-942484732824}" srcOrd="0" destOrd="0" presId="urn:microsoft.com/office/officeart/2005/8/layout/hierarchy3"/>
    <dgm:cxn modelId="{663ACDCA-F93F-4A33-8C69-4DAE1BDD7472}" srcId="{906917B3-73C4-40C4-8733-E1F6048EFD12}" destId="{3C46FF98-A34C-4BE2-A589-43982BC9076F}" srcOrd="1" destOrd="0" parTransId="{9EC0F2BD-9CAF-4CF2-9FC8-C8ED525B917C}" sibTransId="{22EEA1E2-9622-466A-BC8C-534365536C39}"/>
    <dgm:cxn modelId="{0C3EE958-EB1B-4AA9-A2FA-43F99706C967}" srcId="{F09C3BC5-2010-470D-8869-B7509025A2E7}" destId="{7941CCB6-970D-4A71-81FC-812A0370ACFB}" srcOrd="4" destOrd="0" parTransId="{14BE9ECC-2DD4-4777-85DE-BA10FCA0715F}" sibTransId="{B4F8954E-A5AA-486D-85A3-F0EE189B975D}"/>
    <dgm:cxn modelId="{2C2B0E16-8704-43BF-BF94-6A30C8363F9E}" srcId="{F09C3BC5-2010-470D-8869-B7509025A2E7}" destId="{72972CEC-AF4A-48FF-9A66-39FD91C91A3A}" srcOrd="1" destOrd="0" parTransId="{309B9A11-AB12-4AC2-B4F3-B2861878D369}" sibTransId="{AF8E513E-68AA-44C0-8013-A2ABD913FEF0}"/>
    <dgm:cxn modelId="{C7C4803A-47D6-AB4E-B7E0-FF20F015646E}" type="presOf" srcId="{309B9A11-AB12-4AC2-B4F3-B2861878D369}" destId="{AECD7CFC-4702-42B8-8D21-5ECCA40FCE01}" srcOrd="0" destOrd="0" presId="urn:microsoft.com/office/officeart/2005/8/layout/hierarchy3"/>
    <dgm:cxn modelId="{7B823E73-5EDF-F546-895F-D3240E90FEC9}" type="presOf" srcId="{9087B770-3194-4C17-A2DD-A56375A45FFB}" destId="{DF61FF22-F666-48FB-8C8E-757520ED052B}" srcOrd="1" destOrd="0" presId="urn:microsoft.com/office/officeart/2005/8/layout/hierarchy3"/>
    <dgm:cxn modelId="{A2DBC430-28EF-4CF7-B6EC-A204F8C1B182}" srcId="{3C46FF98-A34C-4BE2-A589-43982BC9076F}" destId="{CF970765-FB3C-4290-A2A5-05F1F8C589B7}" srcOrd="3" destOrd="0" parTransId="{FB47B92C-56F5-454A-AC93-BFFCC477EA8B}" sibTransId="{FC522E19-2C5F-434A-87E2-1DE25CE6B692}"/>
    <dgm:cxn modelId="{43A5625C-6862-E34D-B3E9-EE2CCDC0E8BA}" type="presOf" srcId="{7941CCB6-970D-4A71-81FC-812A0370ACFB}" destId="{1D2E06B3-90A0-486F-809B-BA3C1819D3AE}" srcOrd="0" destOrd="0" presId="urn:microsoft.com/office/officeart/2005/8/layout/hierarchy3"/>
    <dgm:cxn modelId="{6539F721-5D66-2C4C-A0AE-2919B0133F95}" type="presOf" srcId="{CF970765-FB3C-4290-A2A5-05F1F8C589B7}" destId="{7D273CA3-A02A-4B04-A004-9B6DC6252A60}" srcOrd="0" destOrd="0" presId="urn:microsoft.com/office/officeart/2005/8/layout/hierarchy3"/>
    <dgm:cxn modelId="{92E0CD20-D304-A743-BA54-D1A28324B820}" type="presOf" srcId="{81CFA6B0-2B72-464E-879C-E30727BA61A5}" destId="{096A263B-8445-4F31-8865-6851C48A1645}" srcOrd="0" destOrd="0" presId="urn:microsoft.com/office/officeart/2005/8/layout/hierarchy3"/>
    <dgm:cxn modelId="{F4303F8F-D730-453E-9E31-35B03D4C9BC9}" srcId="{F09C3BC5-2010-470D-8869-B7509025A2E7}" destId="{93B582F2-577A-4534-AE38-DB016165A218}" srcOrd="0" destOrd="0" parTransId="{94509C82-3365-42EC-B327-990D06D773F5}" sibTransId="{F2A01AB7-0F87-4E60-918E-45D8404CC77D}"/>
    <dgm:cxn modelId="{E0EC168C-3569-7543-A397-F59974A599B8}" type="presOf" srcId="{94509C82-3365-42EC-B327-990D06D773F5}" destId="{B357EE69-A158-4758-8CB0-77A8423DCD6E}" srcOrd="0" destOrd="0" presId="urn:microsoft.com/office/officeart/2005/8/layout/hierarchy3"/>
    <dgm:cxn modelId="{5612480E-7D48-A64C-9195-07E911718FFF}" type="presOf" srcId="{72972CEC-AF4A-48FF-9A66-39FD91C91A3A}" destId="{85AB9AEF-5FC2-4953-901D-9898188DB636}" srcOrd="0" destOrd="0" presId="urn:microsoft.com/office/officeart/2005/8/layout/hierarchy3"/>
    <dgm:cxn modelId="{537978FA-36E7-034B-8206-1C2DFA354902}" type="presOf" srcId="{9087B770-3194-4C17-A2DD-A56375A45FFB}" destId="{DE274808-BBD8-46CB-AE94-97C008BEAAEF}" srcOrd="0" destOrd="0" presId="urn:microsoft.com/office/officeart/2005/8/layout/hierarchy3"/>
    <dgm:cxn modelId="{2A07DDEC-C2B9-0142-B8C1-20C0F219F7B7}" type="presParOf" srcId="{FCB90C2A-05CD-4D5C-8EBE-FC53E5CBC19C}" destId="{4E97860A-273A-46ED-9F4A-9491D53E39AD}" srcOrd="0" destOrd="0" presId="urn:microsoft.com/office/officeart/2005/8/layout/hierarchy3"/>
    <dgm:cxn modelId="{4F122F5D-DB7F-E247-8BDA-A9850FC3404C}" type="presParOf" srcId="{4E97860A-273A-46ED-9F4A-9491D53E39AD}" destId="{4327220E-1A52-4417-98B4-4D56D5F74BA1}" srcOrd="0" destOrd="0" presId="urn:microsoft.com/office/officeart/2005/8/layout/hierarchy3"/>
    <dgm:cxn modelId="{788EB156-ED7F-8641-828C-9105E744C324}" type="presParOf" srcId="{4327220E-1A52-4417-98B4-4D56D5F74BA1}" destId="{5EB2BA0E-FE2A-4EBD-9AAF-5415AC21DB88}" srcOrd="0" destOrd="0" presId="urn:microsoft.com/office/officeart/2005/8/layout/hierarchy3"/>
    <dgm:cxn modelId="{D127DFF2-A639-4B48-871D-E5C00100628B}" type="presParOf" srcId="{4327220E-1A52-4417-98B4-4D56D5F74BA1}" destId="{DB602FB6-9D24-4486-94E4-2FE16F980195}" srcOrd="1" destOrd="0" presId="urn:microsoft.com/office/officeart/2005/8/layout/hierarchy3"/>
    <dgm:cxn modelId="{EC6D4888-3267-494D-B1C8-A14352175101}" type="presParOf" srcId="{4E97860A-273A-46ED-9F4A-9491D53E39AD}" destId="{9F9C23D6-3FFA-4A88-B17E-B1A581E635F9}" srcOrd="1" destOrd="0" presId="urn:microsoft.com/office/officeart/2005/8/layout/hierarchy3"/>
    <dgm:cxn modelId="{AD5E69FE-198A-AF47-8991-6226ECEE9431}" type="presParOf" srcId="{9F9C23D6-3FFA-4A88-B17E-B1A581E635F9}" destId="{B85366ED-271D-410A-BE24-C408B1CDE5AD}" srcOrd="0" destOrd="0" presId="urn:microsoft.com/office/officeart/2005/8/layout/hierarchy3"/>
    <dgm:cxn modelId="{0E493865-DC5C-A547-8866-D6DA4F2F1414}" type="presParOf" srcId="{9F9C23D6-3FFA-4A88-B17E-B1A581E635F9}" destId="{096A263B-8445-4F31-8865-6851C48A1645}" srcOrd="1" destOrd="0" presId="urn:microsoft.com/office/officeart/2005/8/layout/hierarchy3"/>
    <dgm:cxn modelId="{DBD132E2-6690-CA4C-A478-EE59DC9C13F9}" type="presParOf" srcId="{9F9C23D6-3FFA-4A88-B17E-B1A581E635F9}" destId="{181746AE-53ED-4BA6-97D3-C49F82EA5268}" srcOrd="2" destOrd="0" presId="urn:microsoft.com/office/officeart/2005/8/layout/hierarchy3"/>
    <dgm:cxn modelId="{BF63C09B-B116-9F44-85E3-F0C126AE1992}" type="presParOf" srcId="{9F9C23D6-3FFA-4A88-B17E-B1A581E635F9}" destId="{A414D39D-BFF3-4E83-B420-06B6AF26194B}" srcOrd="3" destOrd="0" presId="urn:microsoft.com/office/officeart/2005/8/layout/hierarchy3"/>
    <dgm:cxn modelId="{8A4D2F76-353D-7B49-BB51-75270DDD6B4B}" type="presParOf" srcId="{FCB90C2A-05CD-4D5C-8EBE-FC53E5CBC19C}" destId="{46F067F7-9CEF-4819-A4F0-7B12CFFC3101}" srcOrd="1" destOrd="0" presId="urn:microsoft.com/office/officeart/2005/8/layout/hierarchy3"/>
    <dgm:cxn modelId="{8C95482A-AA99-0C45-A5D7-6BBC05210A5B}" type="presParOf" srcId="{46F067F7-9CEF-4819-A4F0-7B12CFFC3101}" destId="{1B601422-19DA-48A9-B9C9-A6AC0FE28DCB}" srcOrd="0" destOrd="0" presId="urn:microsoft.com/office/officeart/2005/8/layout/hierarchy3"/>
    <dgm:cxn modelId="{C5D9D8BB-0160-9746-AE96-183070ACECA1}" type="presParOf" srcId="{1B601422-19DA-48A9-B9C9-A6AC0FE28DCB}" destId="{527FA466-05D9-475F-BE8B-D8826A58DABC}" srcOrd="0" destOrd="0" presId="urn:microsoft.com/office/officeart/2005/8/layout/hierarchy3"/>
    <dgm:cxn modelId="{9AEE918A-04F2-8046-8705-351AB912154B}" type="presParOf" srcId="{1B601422-19DA-48A9-B9C9-A6AC0FE28DCB}" destId="{65D3F404-DBA8-46AB-875C-8C153451B3C6}" srcOrd="1" destOrd="0" presId="urn:microsoft.com/office/officeart/2005/8/layout/hierarchy3"/>
    <dgm:cxn modelId="{7C220979-756E-A244-B7C7-DD372A9A25DE}" type="presParOf" srcId="{46F067F7-9CEF-4819-A4F0-7B12CFFC3101}" destId="{378155E5-E8F8-40AE-8172-40CE663C8237}" srcOrd="1" destOrd="0" presId="urn:microsoft.com/office/officeart/2005/8/layout/hierarchy3"/>
    <dgm:cxn modelId="{1F89B318-6334-F04B-896F-24C7C18881E9}" type="presParOf" srcId="{378155E5-E8F8-40AE-8172-40CE663C8237}" destId="{7CF4C6BC-8178-455E-A303-EC28FD45B2BF}" srcOrd="0" destOrd="0" presId="urn:microsoft.com/office/officeart/2005/8/layout/hierarchy3"/>
    <dgm:cxn modelId="{A9C0C9B8-BF54-DB43-BCF5-1C2C029FE56B}" type="presParOf" srcId="{378155E5-E8F8-40AE-8172-40CE663C8237}" destId="{CEBCD499-F928-4EFA-97DC-A4121895DDAE}" srcOrd="1" destOrd="0" presId="urn:microsoft.com/office/officeart/2005/8/layout/hierarchy3"/>
    <dgm:cxn modelId="{FB733576-3DDD-614C-8975-9979AA1367E0}" type="presParOf" srcId="{378155E5-E8F8-40AE-8172-40CE663C8237}" destId="{A6CCF409-84AF-4C7E-BF03-EF803EDB07C5}" srcOrd="2" destOrd="0" presId="urn:microsoft.com/office/officeart/2005/8/layout/hierarchy3"/>
    <dgm:cxn modelId="{A482F332-3594-EA4D-9E8E-71865FA286D9}" type="presParOf" srcId="{378155E5-E8F8-40AE-8172-40CE663C8237}" destId="{1F5CA3CE-6B97-4359-8157-852A250E2AAF}" srcOrd="3" destOrd="0" presId="urn:microsoft.com/office/officeart/2005/8/layout/hierarchy3"/>
    <dgm:cxn modelId="{2997167F-1977-6C45-9282-AE83AAC2601E}" type="presParOf" srcId="{378155E5-E8F8-40AE-8172-40CE663C8237}" destId="{806EA7F5-07F5-4DB6-A40E-3642DFA419CB}" srcOrd="4" destOrd="0" presId="urn:microsoft.com/office/officeart/2005/8/layout/hierarchy3"/>
    <dgm:cxn modelId="{B824A0F0-D62D-784D-8359-01D6F6D29D7B}" type="presParOf" srcId="{378155E5-E8F8-40AE-8172-40CE663C8237}" destId="{E753366B-3B7D-4AAD-BF02-C0D1414ECB3C}" srcOrd="5" destOrd="0" presId="urn:microsoft.com/office/officeart/2005/8/layout/hierarchy3"/>
    <dgm:cxn modelId="{D6AFD8E7-CA98-D245-89E7-E6A4A52140AD}" type="presParOf" srcId="{378155E5-E8F8-40AE-8172-40CE663C8237}" destId="{E7F67665-0897-443A-BE5B-167C9FD33B3C}" srcOrd="6" destOrd="0" presId="urn:microsoft.com/office/officeart/2005/8/layout/hierarchy3"/>
    <dgm:cxn modelId="{932FE522-09F4-FB4E-9A08-7DCDECA530F5}" type="presParOf" srcId="{378155E5-E8F8-40AE-8172-40CE663C8237}" destId="{7D273CA3-A02A-4B04-A004-9B6DC6252A60}" srcOrd="7" destOrd="0" presId="urn:microsoft.com/office/officeart/2005/8/layout/hierarchy3"/>
    <dgm:cxn modelId="{A154A289-F44C-E445-AEB0-D275655D1800}" type="presParOf" srcId="{FCB90C2A-05CD-4D5C-8EBE-FC53E5CBC19C}" destId="{FC6875BE-0E21-43CF-A0A5-108A37F0A2C7}" srcOrd="2" destOrd="0" presId="urn:microsoft.com/office/officeart/2005/8/layout/hierarchy3"/>
    <dgm:cxn modelId="{674FEAF0-E5B5-1D4D-8CB7-3A26E4C8491C}" type="presParOf" srcId="{FC6875BE-0E21-43CF-A0A5-108A37F0A2C7}" destId="{84B61C79-ABB9-49B3-B6F6-39C3ECEE9507}" srcOrd="0" destOrd="0" presId="urn:microsoft.com/office/officeart/2005/8/layout/hierarchy3"/>
    <dgm:cxn modelId="{F9390CE4-C1B9-2842-9450-3E17C7281EDF}" type="presParOf" srcId="{84B61C79-ABB9-49B3-B6F6-39C3ECEE9507}" destId="{DE274808-BBD8-46CB-AE94-97C008BEAAEF}" srcOrd="0" destOrd="0" presId="urn:microsoft.com/office/officeart/2005/8/layout/hierarchy3"/>
    <dgm:cxn modelId="{0F86B4EF-4141-9C43-91A0-E43FBFB107DE}" type="presParOf" srcId="{84B61C79-ABB9-49B3-B6F6-39C3ECEE9507}" destId="{DF61FF22-F666-48FB-8C8E-757520ED052B}" srcOrd="1" destOrd="0" presId="urn:microsoft.com/office/officeart/2005/8/layout/hierarchy3"/>
    <dgm:cxn modelId="{8A32A4F8-02DE-574E-9969-FB404CE9E9A8}" type="presParOf" srcId="{FC6875BE-0E21-43CF-A0A5-108A37F0A2C7}" destId="{61B34458-A07B-4232-BE97-90D62ACBF6DC}" srcOrd="1" destOrd="0" presId="urn:microsoft.com/office/officeart/2005/8/layout/hierarchy3"/>
    <dgm:cxn modelId="{66EE3BE6-DCF3-8D42-8FFD-532501A228F6}" type="presParOf" srcId="{61B34458-A07B-4232-BE97-90D62ACBF6DC}" destId="{BF1C59B8-59F1-4FBA-8432-664539287957}" srcOrd="0" destOrd="0" presId="urn:microsoft.com/office/officeart/2005/8/layout/hierarchy3"/>
    <dgm:cxn modelId="{67A87129-9CF9-7443-8B49-738DB6A9560D}" type="presParOf" srcId="{61B34458-A07B-4232-BE97-90D62ACBF6DC}" destId="{15B5B768-A757-478A-8881-C86DCB87539A}" srcOrd="1" destOrd="0" presId="urn:microsoft.com/office/officeart/2005/8/layout/hierarchy3"/>
    <dgm:cxn modelId="{08C8890D-DCCE-7F46-8F2A-3840A27EBB0F}" type="presParOf" srcId="{61B34458-A07B-4232-BE97-90D62ACBF6DC}" destId="{EEEB15B1-D680-427C-8E1D-6F31BE710B2A}" srcOrd="2" destOrd="0" presId="urn:microsoft.com/office/officeart/2005/8/layout/hierarchy3"/>
    <dgm:cxn modelId="{1B756804-CC32-054C-80F7-3F225662596C}" type="presParOf" srcId="{61B34458-A07B-4232-BE97-90D62ACBF6DC}" destId="{311CC285-003F-48F8-BC05-A44215EC559D}" srcOrd="3" destOrd="0" presId="urn:microsoft.com/office/officeart/2005/8/layout/hierarchy3"/>
    <dgm:cxn modelId="{D5E312AF-A416-5243-9EBF-123257908141}" type="presParOf" srcId="{FCB90C2A-05CD-4D5C-8EBE-FC53E5CBC19C}" destId="{2463A277-A2D3-46F4-9907-9B329190BDD3}" srcOrd="3" destOrd="0" presId="urn:microsoft.com/office/officeart/2005/8/layout/hierarchy3"/>
    <dgm:cxn modelId="{36505801-0D48-6449-B78F-BED5F3EA0938}" type="presParOf" srcId="{2463A277-A2D3-46F4-9907-9B329190BDD3}" destId="{679DABA3-8D3F-48D0-B3F8-68C0B1FF7FEE}" srcOrd="0" destOrd="0" presId="urn:microsoft.com/office/officeart/2005/8/layout/hierarchy3"/>
    <dgm:cxn modelId="{CEDD455D-0503-3749-910C-720B059D99F1}" type="presParOf" srcId="{679DABA3-8D3F-48D0-B3F8-68C0B1FF7FEE}" destId="{CFE0891A-B79B-4B49-A1E6-A29AE7195722}" srcOrd="0" destOrd="0" presId="urn:microsoft.com/office/officeart/2005/8/layout/hierarchy3"/>
    <dgm:cxn modelId="{8176C254-F0C8-9C47-A2DE-EAE05E860389}" type="presParOf" srcId="{679DABA3-8D3F-48D0-B3F8-68C0B1FF7FEE}" destId="{289D1608-5620-4BC0-A59A-13B04E335630}" srcOrd="1" destOrd="0" presId="urn:microsoft.com/office/officeart/2005/8/layout/hierarchy3"/>
    <dgm:cxn modelId="{AE7100D2-19A5-4C4E-8CA3-01F4046F7C91}" type="presParOf" srcId="{2463A277-A2D3-46F4-9907-9B329190BDD3}" destId="{A1443587-5DA5-404F-A11B-9EB0E76D0424}" srcOrd="1" destOrd="0" presId="urn:microsoft.com/office/officeart/2005/8/layout/hierarchy3"/>
    <dgm:cxn modelId="{55B525A0-F0A0-2C40-8ABC-451A34B3D0B7}" type="presParOf" srcId="{A1443587-5DA5-404F-A11B-9EB0E76D0424}" destId="{2992DE3C-36F7-43F4-BDD7-836F49A8C169}" srcOrd="0" destOrd="0" presId="urn:microsoft.com/office/officeart/2005/8/layout/hierarchy3"/>
    <dgm:cxn modelId="{B151923B-DC47-B74C-A473-6AFC6FD63A99}" type="presParOf" srcId="{A1443587-5DA5-404F-A11B-9EB0E76D0424}" destId="{55F6CCA6-B9AA-4356-B0F6-46321C606EB7}" srcOrd="1" destOrd="0" presId="urn:microsoft.com/office/officeart/2005/8/layout/hierarchy3"/>
    <dgm:cxn modelId="{75714898-B05D-AE4B-A75A-967CD29F3D53}" type="presParOf" srcId="{A1443587-5DA5-404F-A11B-9EB0E76D0424}" destId="{D5A59F2C-6403-4A74-A2EB-B5A13C1D223F}" srcOrd="2" destOrd="0" presId="urn:microsoft.com/office/officeart/2005/8/layout/hierarchy3"/>
    <dgm:cxn modelId="{44CE14EE-AB5C-C74C-A387-1A5CCE1CF1E6}" type="presParOf" srcId="{A1443587-5DA5-404F-A11B-9EB0E76D0424}" destId="{1F306C52-899D-4059-A29B-DD9A0A2C71F6}" srcOrd="3" destOrd="0" presId="urn:microsoft.com/office/officeart/2005/8/layout/hierarchy3"/>
    <dgm:cxn modelId="{D33B8A0B-6759-164F-9C11-313119BFDA35}" type="presParOf" srcId="{FCB90C2A-05CD-4D5C-8EBE-FC53E5CBC19C}" destId="{70F2347D-DEC3-4FC9-9026-E319F5624B66}" srcOrd="4" destOrd="0" presId="urn:microsoft.com/office/officeart/2005/8/layout/hierarchy3"/>
    <dgm:cxn modelId="{D8687ED7-5474-604E-B487-214B1CF6CEFF}" type="presParOf" srcId="{70F2347D-DEC3-4FC9-9026-E319F5624B66}" destId="{4D658775-A811-40F4-8297-876EAA42189E}" srcOrd="0" destOrd="0" presId="urn:microsoft.com/office/officeart/2005/8/layout/hierarchy3"/>
    <dgm:cxn modelId="{AD55D7FF-7D73-3B4C-8CAC-2B4AA6FEEB00}" type="presParOf" srcId="{4D658775-A811-40F4-8297-876EAA42189E}" destId="{AF80E758-D380-454A-9B89-942484732824}" srcOrd="0" destOrd="0" presId="urn:microsoft.com/office/officeart/2005/8/layout/hierarchy3"/>
    <dgm:cxn modelId="{DCE09920-832C-3143-B456-E25A2299D7CE}" type="presParOf" srcId="{4D658775-A811-40F4-8297-876EAA42189E}" destId="{8F31B5AE-EB49-469B-9C20-D60559F29466}" srcOrd="1" destOrd="0" presId="urn:microsoft.com/office/officeart/2005/8/layout/hierarchy3"/>
    <dgm:cxn modelId="{0363CA6E-7A3B-1042-A9F9-E822E1855A52}" type="presParOf" srcId="{70F2347D-DEC3-4FC9-9026-E319F5624B66}" destId="{8A074B29-9962-444C-B3D3-4E1F87C20B7C}" srcOrd="1" destOrd="0" presId="urn:microsoft.com/office/officeart/2005/8/layout/hierarchy3"/>
    <dgm:cxn modelId="{14FB0B96-BDA0-3542-824A-32A8DD4D4BAE}" type="presParOf" srcId="{8A074B29-9962-444C-B3D3-4E1F87C20B7C}" destId="{B357EE69-A158-4758-8CB0-77A8423DCD6E}" srcOrd="0" destOrd="0" presId="urn:microsoft.com/office/officeart/2005/8/layout/hierarchy3"/>
    <dgm:cxn modelId="{0713F1CA-7085-6F4F-B6DA-447813EBB4EB}" type="presParOf" srcId="{8A074B29-9962-444C-B3D3-4E1F87C20B7C}" destId="{514E419E-668F-4B3B-B3C8-6BA7369D39DE}" srcOrd="1" destOrd="0" presId="urn:microsoft.com/office/officeart/2005/8/layout/hierarchy3"/>
    <dgm:cxn modelId="{4D2D44E1-0E34-E243-94D1-F89519DF6209}" type="presParOf" srcId="{8A074B29-9962-444C-B3D3-4E1F87C20B7C}" destId="{AECD7CFC-4702-42B8-8D21-5ECCA40FCE01}" srcOrd="2" destOrd="0" presId="urn:microsoft.com/office/officeart/2005/8/layout/hierarchy3"/>
    <dgm:cxn modelId="{11FCD17D-165A-AD41-9F23-2D917065909A}" type="presParOf" srcId="{8A074B29-9962-444C-B3D3-4E1F87C20B7C}" destId="{85AB9AEF-5FC2-4953-901D-9898188DB636}" srcOrd="3" destOrd="0" presId="urn:microsoft.com/office/officeart/2005/8/layout/hierarchy3"/>
    <dgm:cxn modelId="{0A482186-D92D-C142-B38C-E2667FDE8DE4}" type="presParOf" srcId="{8A074B29-9962-444C-B3D3-4E1F87C20B7C}" destId="{3160445E-819A-4E06-A392-8006A3902327}" srcOrd="4" destOrd="0" presId="urn:microsoft.com/office/officeart/2005/8/layout/hierarchy3"/>
    <dgm:cxn modelId="{E8F8BCD2-61B3-5645-BF73-81D3CF5319C8}" type="presParOf" srcId="{8A074B29-9962-444C-B3D3-4E1F87C20B7C}" destId="{E1B426FD-064F-42AB-A41A-33E61B541D9F}" srcOrd="5" destOrd="0" presId="urn:microsoft.com/office/officeart/2005/8/layout/hierarchy3"/>
    <dgm:cxn modelId="{F67D9A49-3643-F24D-B94F-974767E82862}" type="presParOf" srcId="{8A074B29-9962-444C-B3D3-4E1F87C20B7C}" destId="{00855743-F3E9-4DCD-813D-1AFBE3255688}" srcOrd="6" destOrd="0" presId="urn:microsoft.com/office/officeart/2005/8/layout/hierarchy3"/>
    <dgm:cxn modelId="{372FDD9D-6211-3F4D-8113-9B43256BC64E}" type="presParOf" srcId="{8A074B29-9962-444C-B3D3-4E1F87C20B7C}" destId="{343C4AAC-2C92-47EB-8539-C9B03433FB1E}" srcOrd="7" destOrd="0" presId="urn:microsoft.com/office/officeart/2005/8/layout/hierarchy3"/>
    <dgm:cxn modelId="{315F1DA8-0A79-1D4C-AB0D-87664E2B91E5}" type="presParOf" srcId="{8A074B29-9962-444C-B3D3-4E1F87C20B7C}" destId="{B160FA29-948A-4F9F-9903-2B6743ACC16A}" srcOrd="8" destOrd="0" presId="urn:microsoft.com/office/officeart/2005/8/layout/hierarchy3"/>
    <dgm:cxn modelId="{D01A5BBD-315E-B144-B89C-83446D0607CA}" type="presParOf" srcId="{8A074B29-9962-444C-B3D3-4E1F87C20B7C}" destId="{1D2E06B3-90A0-486F-809B-BA3C1819D3A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36131-2C31-4668-849D-6F7C30C25BF6}">
      <dsp:nvSpPr>
        <dsp:cNvPr id="0" name=""/>
        <dsp:cNvSpPr/>
      </dsp:nvSpPr>
      <dsp:spPr>
        <a:xfrm>
          <a:off x="1270042" y="657"/>
          <a:ext cx="1105390" cy="552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Menos Pobreza</a:t>
          </a:r>
          <a:endParaRPr lang="es-CO" sz="1800" kern="1200" dirty="0"/>
        </a:p>
      </dsp:txBody>
      <dsp:txXfrm>
        <a:off x="1286230" y="16845"/>
        <a:ext cx="1073014" cy="520319"/>
      </dsp:txXfrm>
    </dsp:sp>
    <dsp:sp modelId="{CF6338E7-E15F-472A-B4C3-1B6489EF20A0}">
      <dsp:nvSpPr>
        <dsp:cNvPr id="0" name=""/>
        <dsp:cNvSpPr/>
      </dsp:nvSpPr>
      <dsp:spPr>
        <a:xfrm rot="14683582" flipV="1">
          <a:off x="1721139" y="1044041"/>
          <a:ext cx="1116046" cy="470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-10800000">
        <a:off x="1735247" y="1053447"/>
        <a:ext cx="1087830" cy="28216"/>
      </dsp:txXfrm>
    </dsp:sp>
    <dsp:sp modelId="{409EB580-58F3-4551-967E-98F9CB0931A2}">
      <dsp:nvSpPr>
        <dsp:cNvPr id="0" name=""/>
        <dsp:cNvSpPr/>
      </dsp:nvSpPr>
      <dsp:spPr>
        <a:xfrm>
          <a:off x="2182891" y="1581759"/>
          <a:ext cx="1105390" cy="552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Más Empleo</a:t>
          </a:r>
          <a:endParaRPr lang="es-CO" sz="1800" kern="1200" dirty="0"/>
        </a:p>
      </dsp:txBody>
      <dsp:txXfrm>
        <a:off x="2199079" y="1597947"/>
        <a:ext cx="1073014" cy="520319"/>
      </dsp:txXfrm>
    </dsp:sp>
    <dsp:sp modelId="{7F8C696A-BB67-4040-862C-EE1C4A640AE3}">
      <dsp:nvSpPr>
        <dsp:cNvPr id="0" name=""/>
        <dsp:cNvSpPr/>
      </dsp:nvSpPr>
      <dsp:spPr>
        <a:xfrm rot="10800000" flipV="1">
          <a:off x="1456013" y="1841483"/>
          <a:ext cx="733447" cy="332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1465987" y="1848132"/>
        <a:ext cx="713499" cy="19949"/>
      </dsp:txXfrm>
    </dsp:sp>
    <dsp:sp modelId="{FB939A8D-B6A9-48BD-A0EE-5E2D4216DB89}">
      <dsp:nvSpPr>
        <dsp:cNvPr id="0" name=""/>
        <dsp:cNvSpPr/>
      </dsp:nvSpPr>
      <dsp:spPr>
        <a:xfrm>
          <a:off x="357192" y="1581759"/>
          <a:ext cx="1105390" cy="552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Más Seguridad</a:t>
          </a:r>
          <a:endParaRPr lang="es-CO" sz="1800" kern="1200" dirty="0"/>
        </a:p>
      </dsp:txBody>
      <dsp:txXfrm>
        <a:off x="373380" y="1597947"/>
        <a:ext cx="1073014" cy="520319"/>
      </dsp:txXfrm>
    </dsp:sp>
    <dsp:sp modelId="{3450E4CF-A267-45B2-8643-4264120B0953}">
      <dsp:nvSpPr>
        <dsp:cNvPr id="0" name=""/>
        <dsp:cNvSpPr/>
      </dsp:nvSpPr>
      <dsp:spPr>
        <a:xfrm rot="6914159" flipV="1">
          <a:off x="808289" y="1044041"/>
          <a:ext cx="1116046" cy="470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822398" y="1053447"/>
        <a:ext cx="1087828" cy="28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36131-2C31-4668-849D-6F7C30C25BF6}">
      <dsp:nvSpPr>
        <dsp:cNvPr id="0" name=""/>
        <dsp:cNvSpPr/>
      </dsp:nvSpPr>
      <dsp:spPr>
        <a:xfrm>
          <a:off x="1584528" y="526"/>
          <a:ext cx="1106010" cy="553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Equidad</a:t>
          </a:r>
          <a:endParaRPr lang="es-CO" sz="1800" kern="1200" dirty="0"/>
        </a:p>
      </dsp:txBody>
      <dsp:txXfrm>
        <a:off x="1600725" y="16723"/>
        <a:ext cx="1073616" cy="520611"/>
      </dsp:txXfrm>
    </dsp:sp>
    <dsp:sp modelId="{CF6338E7-E15F-472A-B4C3-1B6489EF20A0}">
      <dsp:nvSpPr>
        <dsp:cNvPr id="0" name=""/>
        <dsp:cNvSpPr/>
      </dsp:nvSpPr>
      <dsp:spPr>
        <a:xfrm rot="14683582" flipV="1">
          <a:off x="2069959" y="1044028"/>
          <a:ext cx="1047970" cy="470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-10800000">
        <a:off x="2084075" y="1053439"/>
        <a:ext cx="1019738" cy="28232"/>
      </dsp:txXfrm>
    </dsp:sp>
    <dsp:sp modelId="{409EB580-58F3-4551-967E-98F9CB0931A2}">
      <dsp:nvSpPr>
        <dsp:cNvPr id="0" name=""/>
        <dsp:cNvSpPr/>
      </dsp:nvSpPr>
      <dsp:spPr>
        <a:xfrm>
          <a:off x="2476358" y="1581580"/>
          <a:ext cx="1147994" cy="553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Educación</a:t>
          </a:r>
          <a:endParaRPr lang="es-CO" sz="1800" kern="1200" dirty="0"/>
        </a:p>
      </dsp:txBody>
      <dsp:txXfrm>
        <a:off x="2492555" y="1597777"/>
        <a:ext cx="1115600" cy="520611"/>
      </dsp:txXfrm>
    </dsp:sp>
    <dsp:sp modelId="{7F8C696A-BB67-4040-862C-EE1C4A640AE3}">
      <dsp:nvSpPr>
        <dsp:cNvPr id="0" name=""/>
        <dsp:cNvSpPr/>
      </dsp:nvSpPr>
      <dsp:spPr>
        <a:xfrm rot="10800000" flipV="1">
          <a:off x="1793818" y="1841449"/>
          <a:ext cx="688708" cy="3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1803797" y="1848102"/>
        <a:ext cx="668749" cy="19959"/>
      </dsp:txXfrm>
    </dsp:sp>
    <dsp:sp modelId="{FB939A8D-B6A9-48BD-A0EE-5E2D4216DB89}">
      <dsp:nvSpPr>
        <dsp:cNvPr id="0" name=""/>
        <dsp:cNvSpPr/>
      </dsp:nvSpPr>
      <dsp:spPr>
        <a:xfrm>
          <a:off x="649437" y="1581580"/>
          <a:ext cx="1150549" cy="553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Paz</a:t>
          </a:r>
          <a:endParaRPr lang="es-CO" sz="1800" kern="1200" dirty="0"/>
        </a:p>
      </dsp:txBody>
      <dsp:txXfrm>
        <a:off x="665634" y="1597777"/>
        <a:ext cx="1118155" cy="520611"/>
      </dsp:txXfrm>
    </dsp:sp>
    <dsp:sp modelId="{3450E4CF-A267-45B2-8643-4264120B0953}">
      <dsp:nvSpPr>
        <dsp:cNvPr id="0" name=""/>
        <dsp:cNvSpPr/>
      </dsp:nvSpPr>
      <dsp:spPr>
        <a:xfrm rot="6914159" flipV="1">
          <a:off x="1157137" y="1044027"/>
          <a:ext cx="1047970" cy="470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1171254" y="1053438"/>
        <a:ext cx="1019736" cy="28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2BA0E-FE2A-4EBD-9AAF-5415AC21DB88}">
      <dsp:nvSpPr>
        <dsp:cNvPr id="0" name=""/>
        <dsp:cNvSpPr/>
      </dsp:nvSpPr>
      <dsp:spPr>
        <a:xfrm>
          <a:off x="317331" y="2100"/>
          <a:ext cx="1958118" cy="5313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Verdana"/>
              <a:cs typeface="Verdana"/>
            </a:rPr>
            <a:t>Educación</a:t>
          </a:r>
          <a:endParaRPr lang="es-CO" sz="1200" b="1" kern="1200" dirty="0">
            <a:latin typeface="Verdana"/>
            <a:cs typeface="Verdana"/>
          </a:endParaRPr>
        </a:p>
      </dsp:txBody>
      <dsp:txXfrm>
        <a:off x="332895" y="17664"/>
        <a:ext cx="1926990" cy="500255"/>
      </dsp:txXfrm>
    </dsp:sp>
    <dsp:sp modelId="{B85366ED-271D-410A-BE24-C408B1CDE5AD}">
      <dsp:nvSpPr>
        <dsp:cNvPr id="0" name=""/>
        <dsp:cNvSpPr/>
      </dsp:nvSpPr>
      <dsp:spPr>
        <a:xfrm>
          <a:off x="513142" y="533484"/>
          <a:ext cx="195811" cy="398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37"/>
              </a:lnTo>
              <a:lnTo>
                <a:pt x="195811" y="39853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096A263B-8445-4F31-8865-6851C48A1645}">
      <dsp:nvSpPr>
        <dsp:cNvPr id="0" name=""/>
        <dsp:cNvSpPr/>
      </dsp:nvSpPr>
      <dsp:spPr>
        <a:xfrm>
          <a:off x="708954" y="666330"/>
          <a:ext cx="1929297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Bajo logro educativo</a:t>
          </a:r>
          <a:endParaRPr lang="es-CO" sz="1200" kern="1200" dirty="0">
            <a:latin typeface="Verdana"/>
            <a:cs typeface="Verdana"/>
          </a:endParaRPr>
        </a:p>
      </dsp:txBody>
      <dsp:txXfrm>
        <a:off x="724518" y="681894"/>
        <a:ext cx="1898169" cy="500255"/>
      </dsp:txXfrm>
    </dsp:sp>
    <dsp:sp modelId="{181746AE-53ED-4BA6-97D3-C49F82EA5268}">
      <dsp:nvSpPr>
        <dsp:cNvPr id="0" name=""/>
        <dsp:cNvSpPr/>
      </dsp:nvSpPr>
      <dsp:spPr>
        <a:xfrm>
          <a:off x="513142" y="533484"/>
          <a:ext cx="195811" cy="106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767"/>
              </a:lnTo>
              <a:lnTo>
                <a:pt x="195811" y="106276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A414D39D-BFF3-4E83-B420-06B6AF26194B}">
      <dsp:nvSpPr>
        <dsp:cNvPr id="0" name=""/>
        <dsp:cNvSpPr/>
      </dsp:nvSpPr>
      <dsp:spPr>
        <a:xfrm>
          <a:off x="708954" y="1330560"/>
          <a:ext cx="1938208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Analfabetismo</a:t>
          </a:r>
          <a:endParaRPr lang="es-CO" sz="1200" kern="1200" dirty="0">
            <a:latin typeface="Verdana"/>
            <a:cs typeface="Verdana"/>
          </a:endParaRPr>
        </a:p>
      </dsp:txBody>
      <dsp:txXfrm>
        <a:off x="724518" y="1346124"/>
        <a:ext cx="1907080" cy="500255"/>
      </dsp:txXfrm>
    </dsp:sp>
    <dsp:sp modelId="{527FA466-05D9-475F-BE8B-D8826A58DABC}">
      <dsp:nvSpPr>
        <dsp:cNvPr id="0" name=""/>
        <dsp:cNvSpPr/>
      </dsp:nvSpPr>
      <dsp:spPr>
        <a:xfrm>
          <a:off x="2541141" y="2100"/>
          <a:ext cx="1937404" cy="5313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Verdana"/>
              <a:cs typeface="Verdana"/>
            </a:rPr>
            <a:t>Niñez y juventud</a:t>
          </a:r>
          <a:endParaRPr lang="es-CO" sz="1200" b="1" kern="1200" dirty="0">
            <a:latin typeface="Verdana"/>
            <a:cs typeface="Verdana"/>
          </a:endParaRPr>
        </a:p>
      </dsp:txBody>
      <dsp:txXfrm>
        <a:off x="2556705" y="17664"/>
        <a:ext cx="1906276" cy="500255"/>
      </dsp:txXfrm>
    </dsp:sp>
    <dsp:sp modelId="{7CF4C6BC-8178-455E-A303-EC28FD45B2BF}">
      <dsp:nvSpPr>
        <dsp:cNvPr id="0" name=""/>
        <dsp:cNvSpPr/>
      </dsp:nvSpPr>
      <dsp:spPr>
        <a:xfrm>
          <a:off x="2734881" y="533484"/>
          <a:ext cx="193740" cy="398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37"/>
              </a:lnTo>
              <a:lnTo>
                <a:pt x="193740" y="39853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CEBCD499-F928-4EFA-97DC-A4121895DDAE}">
      <dsp:nvSpPr>
        <dsp:cNvPr id="0" name=""/>
        <dsp:cNvSpPr/>
      </dsp:nvSpPr>
      <dsp:spPr>
        <a:xfrm>
          <a:off x="2928622" y="666330"/>
          <a:ext cx="1942926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Inasistencia escolar</a:t>
          </a:r>
          <a:endParaRPr lang="es-CO" sz="1200" kern="1200" dirty="0">
            <a:latin typeface="Verdana"/>
            <a:cs typeface="Verdana"/>
          </a:endParaRPr>
        </a:p>
      </dsp:txBody>
      <dsp:txXfrm>
        <a:off x="2944186" y="681894"/>
        <a:ext cx="1911798" cy="500255"/>
      </dsp:txXfrm>
    </dsp:sp>
    <dsp:sp modelId="{A6CCF409-84AF-4C7E-BF03-EF803EDB07C5}">
      <dsp:nvSpPr>
        <dsp:cNvPr id="0" name=""/>
        <dsp:cNvSpPr/>
      </dsp:nvSpPr>
      <dsp:spPr>
        <a:xfrm>
          <a:off x="2734881" y="533484"/>
          <a:ext cx="193740" cy="106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767"/>
              </a:lnTo>
              <a:lnTo>
                <a:pt x="193740" y="106276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1F5CA3CE-6B97-4359-8157-852A250E2AAF}">
      <dsp:nvSpPr>
        <dsp:cNvPr id="0" name=""/>
        <dsp:cNvSpPr/>
      </dsp:nvSpPr>
      <dsp:spPr>
        <a:xfrm>
          <a:off x="2928622" y="1330560"/>
          <a:ext cx="1947381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Rezago escolar</a:t>
          </a:r>
          <a:endParaRPr lang="es-CO" sz="1200" kern="1200" dirty="0">
            <a:latin typeface="Verdana"/>
            <a:cs typeface="Verdana"/>
          </a:endParaRPr>
        </a:p>
      </dsp:txBody>
      <dsp:txXfrm>
        <a:off x="2944186" y="1346124"/>
        <a:ext cx="1916253" cy="500255"/>
      </dsp:txXfrm>
    </dsp:sp>
    <dsp:sp modelId="{806EA7F5-07F5-4DB6-A40E-3642DFA419CB}">
      <dsp:nvSpPr>
        <dsp:cNvPr id="0" name=""/>
        <dsp:cNvSpPr/>
      </dsp:nvSpPr>
      <dsp:spPr>
        <a:xfrm>
          <a:off x="2734881" y="533484"/>
          <a:ext cx="193740" cy="1726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997"/>
              </a:lnTo>
              <a:lnTo>
                <a:pt x="193740" y="172699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E753366B-3B7D-4AAD-BF02-C0D1414ECB3C}">
      <dsp:nvSpPr>
        <dsp:cNvPr id="0" name=""/>
        <dsp:cNvSpPr/>
      </dsp:nvSpPr>
      <dsp:spPr>
        <a:xfrm>
          <a:off x="2928622" y="1994790"/>
          <a:ext cx="1920481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No acceso a servicios de cuidado a la primera infancia</a:t>
          </a:r>
          <a:endParaRPr lang="es-CO" sz="1200" kern="1200" dirty="0">
            <a:latin typeface="Verdana"/>
            <a:cs typeface="Verdana"/>
          </a:endParaRPr>
        </a:p>
      </dsp:txBody>
      <dsp:txXfrm>
        <a:off x="2944186" y="2010354"/>
        <a:ext cx="1889353" cy="500255"/>
      </dsp:txXfrm>
    </dsp:sp>
    <dsp:sp modelId="{E7F67665-0897-443A-BE5B-167C9FD33B3C}">
      <dsp:nvSpPr>
        <dsp:cNvPr id="0" name=""/>
        <dsp:cNvSpPr/>
      </dsp:nvSpPr>
      <dsp:spPr>
        <a:xfrm>
          <a:off x="2734881" y="533484"/>
          <a:ext cx="193740" cy="2391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227"/>
              </a:lnTo>
              <a:lnTo>
                <a:pt x="193740" y="239122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7D273CA3-A02A-4B04-A004-9B6DC6252A60}">
      <dsp:nvSpPr>
        <dsp:cNvPr id="0" name=""/>
        <dsp:cNvSpPr/>
      </dsp:nvSpPr>
      <dsp:spPr>
        <a:xfrm>
          <a:off x="2928622" y="2659020"/>
          <a:ext cx="1920481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Trabajo infantil</a:t>
          </a:r>
          <a:endParaRPr lang="es-CO" sz="1200" kern="1200" dirty="0">
            <a:latin typeface="Verdana"/>
            <a:cs typeface="Verdana"/>
          </a:endParaRPr>
        </a:p>
      </dsp:txBody>
      <dsp:txXfrm>
        <a:off x="2944186" y="2674584"/>
        <a:ext cx="1889353" cy="500255"/>
      </dsp:txXfrm>
    </dsp:sp>
    <dsp:sp modelId="{DE274808-BBD8-46CB-AE94-97C008BEAAEF}">
      <dsp:nvSpPr>
        <dsp:cNvPr id="0" name=""/>
        <dsp:cNvSpPr/>
      </dsp:nvSpPr>
      <dsp:spPr>
        <a:xfrm>
          <a:off x="4753150" y="2100"/>
          <a:ext cx="1942729" cy="5313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Verdana"/>
              <a:cs typeface="Verdana"/>
            </a:rPr>
            <a:t>Trabajo</a:t>
          </a:r>
          <a:endParaRPr lang="es-CO" sz="1200" b="1" kern="1200" dirty="0">
            <a:latin typeface="Verdana"/>
            <a:cs typeface="Verdana"/>
          </a:endParaRPr>
        </a:p>
      </dsp:txBody>
      <dsp:txXfrm>
        <a:off x="4768714" y="17664"/>
        <a:ext cx="1911601" cy="500255"/>
      </dsp:txXfrm>
    </dsp:sp>
    <dsp:sp modelId="{BF1C59B8-59F1-4FBA-8432-664539287957}">
      <dsp:nvSpPr>
        <dsp:cNvPr id="0" name=""/>
        <dsp:cNvSpPr/>
      </dsp:nvSpPr>
      <dsp:spPr>
        <a:xfrm>
          <a:off x="4947423" y="533484"/>
          <a:ext cx="194272" cy="398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37"/>
              </a:lnTo>
              <a:lnTo>
                <a:pt x="194272" y="39853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15B5B768-A757-478A-8881-C86DCB87539A}">
      <dsp:nvSpPr>
        <dsp:cNvPr id="0" name=""/>
        <dsp:cNvSpPr/>
      </dsp:nvSpPr>
      <dsp:spPr>
        <a:xfrm>
          <a:off x="5141695" y="666330"/>
          <a:ext cx="1920396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Desempleo de larga duración</a:t>
          </a:r>
          <a:endParaRPr lang="es-CO" sz="1200" kern="1200" dirty="0">
            <a:latin typeface="Verdana"/>
            <a:cs typeface="Verdana"/>
          </a:endParaRPr>
        </a:p>
      </dsp:txBody>
      <dsp:txXfrm>
        <a:off x="5157259" y="681894"/>
        <a:ext cx="1889268" cy="500255"/>
      </dsp:txXfrm>
    </dsp:sp>
    <dsp:sp modelId="{EEEB15B1-D680-427C-8E1D-6F31BE710B2A}">
      <dsp:nvSpPr>
        <dsp:cNvPr id="0" name=""/>
        <dsp:cNvSpPr/>
      </dsp:nvSpPr>
      <dsp:spPr>
        <a:xfrm>
          <a:off x="4947423" y="533484"/>
          <a:ext cx="194272" cy="106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767"/>
              </a:lnTo>
              <a:lnTo>
                <a:pt x="194272" y="106276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311CC285-003F-48F8-BC05-A44215EC559D}">
      <dsp:nvSpPr>
        <dsp:cNvPr id="0" name=""/>
        <dsp:cNvSpPr/>
      </dsp:nvSpPr>
      <dsp:spPr>
        <a:xfrm>
          <a:off x="5141695" y="1330560"/>
          <a:ext cx="1920396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Empleo informal</a:t>
          </a:r>
          <a:endParaRPr lang="es-CO" sz="1200" kern="1200" dirty="0">
            <a:latin typeface="Verdana"/>
            <a:cs typeface="Verdana"/>
          </a:endParaRPr>
        </a:p>
      </dsp:txBody>
      <dsp:txXfrm>
        <a:off x="5157259" y="1346124"/>
        <a:ext cx="1889268" cy="500255"/>
      </dsp:txXfrm>
    </dsp:sp>
    <dsp:sp modelId="{CFE0891A-B79B-4B49-A1E6-A29AE7195722}">
      <dsp:nvSpPr>
        <dsp:cNvPr id="0" name=""/>
        <dsp:cNvSpPr/>
      </dsp:nvSpPr>
      <dsp:spPr>
        <a:xfrm>
          <a:off x="6961571" y="2100"/>
          <a:ext cx="1935289" cy="5313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Verdana"/>
              <a:cs typeface="Verdana"/>
            </a:rPr>
            <a:t>Salud</a:t>
          </a:r>
          <a:endParaRPr lang="es-CO" sz="1200" b="1" kern="1200" dirty="0">
            <a:latin typeface="Verdana"/>
            <a:cs typeface="Verdana"/>
          </a:endParaRPr>
        </a:p>
      </dsp:txBody>
      <dsp:txXfrm>
        <a:off x="6977135" y="17664"/>
        <a:ext cx="1904161" cy="500255"/>
      </dsp:txXfrm>
    </dsp:sp>
    <dsp:sp modelId="{2992DE3C-36F7-43F4-BDD7-836F49A8C169}">
      <dsp:nvSpPr>
        <dsp:cNvPr id="0" name=""/>
        <dsp:cNvSpPr/>
      </dsp:nvSpPr>
      <dsp:spPr>
        <a:xfrm>
          <a:off x="7155100" y="533484"/>
          <a:ext cx="193528" cy="398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37"/>
              </a:lnTo>
              <a:lnTo>
                <a:pt x="193528" y="39853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55F6CCA6-B9AA-4356-B0F6-46321C606EB7}">
      <dsp:nvSpPr>
        <dsp:cNvPr id="0" name=""/>
        <dsp:cNvSpPr/>
      </dsp:nvSpPr>
      <dsp:spPr>
        <a:xfrm>
          <a:off x="7348629" y="666330"/>
          <a:ext cx="1921986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No aseguramiento</a:t>
          </a:r>
          <a:endParaRPr lang="es-CO" sz="1200" kern="1200" dirty="0">
            <a:latin typeface="Verdana"/>
            <a:cs typeface="Verdana"/>
          </a:endParaRPr>
        </a:p>
      </dsp:txBody>
      <dsp:txXfrm>
        <a:off x="7364193" y="681894"/>
        <a:ext cx="1890858" cy="500255"/>
      </dsp:txXfrm>
    </dsp:sp>
    <dsp:sp modelId="{D5A59F2C-6403-4A74-A2EB-B5A13C1D223F}">
      <dsp:nvSpPr>
        <dsp:cNvPr id="0" name=""/>
        <dsp:cNvSpPr/>
      </dsp:nvSpPr>
      <dsp:spPr>
        <a:xfrm>
          <a:off x="7155100" y="533484"/>
          <a:ext cx="193528" cy="106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767"/>
              </a:lnTo>
              <a:lnTo>
                <a:pt x="193528" y="106276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1F306C52-899D-4059-A29B-DD9A0A2C71F6}">
      <dsp:nvSpPr>
        <dsp:cNvPr id="0" name=""/>
        <dsp:cNvSpPr/>
      </dsp:nvSpPr>
      <dsp:spPr>
        <a:xfrm>
          <a:off x="7348629" y="1330560"/>
          <a:ext cx="1932078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No acceso a servicios de salud dada una necesidad</a:t>
          </a:r>
          <a:endParaRPr lang="es-CO" sz="1200" kern="1200" dirty="0">
            <a:latin typeface="Verdana"/>
            <a:cs typeface="Verdana"/>
          </a:endParaRPr>
        </a:p>
      </dsp:txBody>
      <dsp:txXfrm>
        <a:off x="7364193" y="1346124"/>
        <a:ext cx="1900950" cy="500255"/>
      </dsp:txXfrm>
    </dsp:sp>
    <dsp:sp modelId="{AF80E758-D380-454A-9B89-942484732824}">
      <dsp:nvSpPr>
        <dsp:cNvPr id="0" name=""/>
        <dsp:cNvSpPr/>
      </dsp:nvSpPr>
      <dsp:spPr>
        <a:xfrm>
          <a:off x="9162553" y="2100"/>
          <a:ext cx="1929997" cy="5313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Verdana"/>
              <a:cs typeface="Verdana"/>
            </a:rPr>
            <a:t>Vivienda y servicios públicos</a:t>
          </a:r>
          <a:endParaRPr lang="es-CO" sz="1200" b="1" kern="1200" dirty="0">
            <a:latin typeface="Verdana"/>
            <a:cs typeface="Verdana"/>
          </a:endParaRPr>
        </a:p>
      </dsp:txBody>
      <dsp:txXfrm>
        <a:off x="9178117" y="17664"/>
        <a:ext cx="1898869" cy="500255"/>
      </dsp:txXfrm>
    </dsp:sp>
    <dsp:sp modelId="{B357EE69-A158-4758-8CB0-77A8423DCD6E}">
      <dsp:nvSpPr>
        <dsp:cNvPr id="0" name=""/>
        <dsp:cNvSpPr/>
      </dsp:nvSpPr>
      <dsp:spPr>
        <a:xfrm>
          <a:off x="9355552" y="533484"/>
          <a:ext cx="192999" cy="398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37"/>
              </a:lnTo>
              <a:lnTo>
                <a:pt x="192999" y="39853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514E419E-668F-4B3B-B3C8-6BA7369D39DE}">
      <dsp:nvSpPr>
        <dsp:cNvPr id="0" name=""/>
        <dsp:cNvSpPr/>
      </dsp:nvSpPr>
      <dsp:spPr>
        <a:xfrm>
          <a:off x="9548552" y="666330"/>
          <a:ext cx="1947135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No acceso a fuente de agua mejorada</a:t>
          </a:r>
          <a:endParaRPr lang="es-CO" sz="1200" kern="1200" dirty="0">
            <a:latin typeface="Verdana"/>
            <a:cs typeface="Verdana"/>
          </a:endParaRPr>
        </a:p>
      </dsp:txBody>
      <dsp:txXfrm>
        <a:off x="9564116" y="681894"/>
        <a:ext cx="1916007" cy="500255"/>
      </dsp:txXfrm>
    </dsp:sp>
    <dsp:sp modelId="{AECD7CFC-4702-42B8-8D21-5ECCA40FCE01}">
      <dsp:nvSpPr>
        <dsp:cNvPr id="0" name=""/>
        <dsp:cNvSpPr/>
      </dsp:nvSpPr>
      <dsp:spPr>
        <a:xfrm>
          <a:off x="9355552" y="533484"/>
          <a:ext cx="192999" cy="106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767"/>
              </a:lnTo>
              <a:lnTo>
                <a:pt x="192999" y="106276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85AB9AEF-5FC2-4953-901D-9898188DB636}">
      <dsp:nvSpPr>
        <dsp:cNvPr id="0" name=""/>
        <dsp:cNvSpPr/>
      </dsp:nvSpPr>
      <dsp:spPr>
        <a:xfrm>
          <a:off x="9548552" y="1330560"/>
          <a:ext cx="1947135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Eliminación de excretas</a:t>
          </a:r>
          <a:endParaRPr lang="es-CO" sz="1200" kern="1200" dirty="0">
            <a:latin typeface="Verdana"/>
            <a:cs typeface="Verdana"/>
          </a:endParaRPr>
        </a:p>
      </dsp:txBody>
      <dsp:txXfrm>
        <a:off x="9564116" y="1346124"/>
        <a:ext cx="1916007" cy="500255"/>
      </dsp:txXfrm>
    </dsp:sp>
    <dsp:sp modelId="{3160445E-819A-4E06-A392-8006A3902327}">
      <dsp:nvSpPr>
        <dsp:cNvPr id="0" name=""/>
        <dsp:cNvSpPr/>
      </dsp:nvSpPr>
      <dsp:spPr>
        <a:xfrm>
          <a:off x="9355552" y="533484"/>
          <a:ext cx="192999" cy="1726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997"/>
              </a:lnTo>
              <a:lnTo>
                <a:pt x="192999" y="172699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E1B426FD-064F-42AB-A41A-33E61B541D9F}">
      <dsp:nvSpPr>
        <dsp:cNvPr id="0" name=""/>
        <dsp:cNvSpPr/>
      </dsp:nvSpPr>
      <dsp:spPr>
        <a:xfrm>
          <a:off x="9548552" y="1994790"/>
          <a:ext cx="1937961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Pisos inadecuados</a:t>
          </a:r>
          <a:endParaRPr lang="es-CO" sz="1200" kern="1200" dirty="0">
            <a:latin typeface="Verdana"/>
            <a:cs typeface="Verdana"/>
          </a:endParaRPr>
        </a:p>
      </dsp:txBody>
      <dsp:txXfrm>
        <a:off x="9564116" y="2010354"/>
        <a:ext cx="1906833" cy="500255"/>
      </dsp:txXfrm>
    </dsp:sp>
    <dsp:sp modelId="{00855743-F3E9-4DCD-813D-1AFBE3255688}">
      <dsp:nvSpPr>
        <dsp:cNvPr id="0" name=""/>
        <dsp:cNvSpPr/>
      </dsp:nvSpPr>
      <dsp:spPr>
        <a:xfrm>
          <a:off x="9355552" y="533484"/>
          <a:ext cx="192999" cy="2391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227"/>
              </a:lnTo>
              <a:lnTo>
                <a:pt x="192999" y="239122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343C4AAC-2C92-47EB-8539-C9B03433FB1E}">
      <dsp:nvSpPr>
        <dsp:cNvPr id="0" name=""/>
        <dsp:cNvSpPr/>
      </dsp:nvSpPr>
      <dsp:spPr>
        <a:xfrm>
          <a:off x="9548552" y="2659020"/>
          <a:ext cx="1937961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Paredes inadecuadas</a:t>
          </a:r>
          <a:endParaRPr lang="es-CO" sz="1200" kern="1200" dirty="0">
            <a:latin typeface="Verdana"/>
            <a:cs typeface="Verdana"/>
          </a:endParaRPr>
        </a:p>
      </dsp:txBody>
      <dsp:txXfrm>
        <a:off x="9564116" y="2674584"/>
        <a:ext cx="1906833" cy="500255"/>
      </dsp:txXfrm>
    </dsp:sp>
    <dsp:sp modelId="{B160FA29-948A-4F9F-9903-2B6743ACC16A}">
      <dsp:nvSpPr>
        <dsp:cNvPr id="0" name=""/>
        <dsp:cNvSpPr/>
      </dsp:nvSpPr>
      <dsp:spPr>
        <a:xfrm>
          <a:off x="9355552" y="533484"/>
          <a:ext cx="192999" cy="305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5457"/>
              </a:lnTo>
              <a:lnTo>
                <a:pt x="192999" y="305545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1D2E06B3-90A0-486F-809B-BA3C1819D3AE}">
      <dsp:nvSpPr>
        <dsp:cNvPr id="0" name=""/>
        <dsp:cNvSpPr/>
      </dsp:nvSpPr>
      <dsp:spPr>
        <a:xfrm>
          <a:off x="9548552" y="3323250"/>
          <a:ext cx="1937961" cy="5313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Verdana"/>
              <a:cs typeface="Verdana"/>
            </a:rPr>
            <a:t>Hacinamiento crítico</a:t>
          </a:r>
          <a:endParaRPr lang="es-CO" sz="1200" kern="1200" dirty="0">
            <a:latin typeface="Verdana"/>
            <a:cs typeface="Verdana"/>
          </a:endParaRPr>
        </a:p>
      </dsp:txBody>
      <dsp:txXfrm>
        <a:off x="9564116" y="3338814"/>
        <a:ext cx="1906833" cy="500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10207-1601-1C48-A03A-DC4994984991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7FFD-F76F-0C43-A938-8F47405B7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13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CB5ED-4544-44D0-86FF-FF3D48A078AF}" type="slidenum">
              <a:rPr lang="es-ES_tradnl" smtClean="0">
                <a:latin typeface="Arial" pitchFamily="34" charset="0"/>
              </a:rPr>
              <a:pPr>
                <a:defRPr/>
              </a:pPr>
              <a:t>25</a:t>
            </a:fld>
            <a:endParaRPr lang="es-ES_tradnl" smtClean="0">
              <a:latin typeface="Arial" pitchFamily="34" charset="0"/>
            </a:endParaRPr>
          </a:p>
        </p:txBody>
      </p:sp>
      <p:sp>
        <p:nvSpPr>
          <p:cNvPr id="65539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>
                <a:latin typeface="Arial" pitchFamily="34" charset="0"/>
              </a:rPr>
              <a:t>BOG-BG0334-39-01</a:t>
            </a: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3767139"/>
            <a:ext cx="7918450" cy="1298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65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7FFD-F76F-0C43-A938-8F47405B7F3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3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08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55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087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623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31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25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69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443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58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037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22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069CD-4941-D748-9883-FCE5694A6003}" type="datetimeFigureOut">
              <a:rPr lang="es-ES" smtClean="0"/>
              <a:t>03/11/2014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4C8D-4F20-CC4C-8D70-0F764058B6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15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25.xml"/><Relationship Id="rId21" Type="http://schemas.openxmlformats.org/officeDocument/2006/relationships/tags" Target="../tags/tag20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63" Type="http://schemas.openxmlformats.org/officeDocument/2006/relationships/tags" Target="../tags/tag62.xml"/><Relationship Id="rId68" Type="http://schemas.openxmlformats.org/officeDocument/2006/relationships/tags" Target="../tags/tag67.xml"/><Relationship Id="rId16" Type="http://schemas.openxmlformats.org/officeDocument/2006/relationships/tags" Target="../tags/tag1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tags" Target="../tags/tag57.xml"/><Relationship Id="rId66" Type="http://schemas.openxmlformats.org/officeDocument/2006/relationships/tags" Target="../tags/tag65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61" Type="http://schemas.openxmlformats.org/officeDocument/2006/relationships/tags" Target="../tags/tag60.xml"/><Relationship Id="rId19" Type="http://schemas.openxmlformats.org/officeDocument/2006/relationships/tags" Target="../tags/tag1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tags" Target="../tags/tag63.xml"/><Relationship Id="rId69" Type="http://schemas.openxmlformats.org/officeDocument/2006/relationships/tags" Target="../tags/tag68.xml"/><Relationship Id="rId77" Type="http://schemas.openxmlformats.org/officeDocument/2006/relationships/image" Target="../media/image35.emf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72" Type="http://schemas.openxmlformats.org/officeDocument/2006/relationships/tags" Target="../tags/tag71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tags" Target="../tags/tag58.xml"/><Relationship Id="rId67" Type="http://schemas.openxmlformats.org/officeDocument/2006/relationships/tags" Target="../tags/tag66.xml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tags" Target="../tags/tag61.xml"/><Relationship Id="rId70" Type="http://schemas.openxmlformats.org/officeDocument/2006/relationships/tags" Target="../tags/tag69.xml"/><Relationship Id="rId75" Type="http://schemas.openxmlformats.org/officeDocument/2006/relationships/notesSlide" Target="../notesSlides/notesSlide2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tags" Target="../tags/tag59.xml"/><Relationship Id="rId65" Type="http://schemas.openxmlformats.org/officeDocument/2006/relationships/tags" Target="../tags/tag64.xml"/><Relationship Id="rId73" Type="http://schemas.openxmlformats.org/officeDocument/2006/relationships/tags" Target="../tags/tag72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9" Type="http://schemas.openxmlformats.org/officeDocument/2006/relationships/tags" Target="../tags/tag38.xml"/><Relationship Id="rId34" Type="http://schemas.openxmlformats.org/officeDocument/2006/relationships/tags" Target="../tags/tag33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76" Type="http://schemas.openxmlformats.org/officeDocument/2006/relationships/oleObject" Target="../embeddings/oleObject1.bin"/><Relationship Id="rId7" Type="http://schemas.openxmlformats.org/officeDocument/2006/relationships/tags" Target="../tags/tag6.xml"/><Relationship Id="rId71" Type="http://schemas.openxmlformats.org/officeDocument/2006/relationships/tags" Target="../tags/tag70.xml"/><Relationship Id="rId2" Type="http://schemas.openxmlformats.org/officeDocument/2006/relationships/tags" Target="../tags/tag1.xml"/><Relationship Id="rId29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 descr="logo_dps_hor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75" y="5556132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1" y="0"/>
            <a:ext cx="12188825" cy="5367338"/>
          </a:xfrm>
          <a:prstGeom prst="rect">
            <a:avLst/>
          </a:prstGeom>
          <a:solidFill>
            <a:srgbClr val="3E97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2990834" y="2798072"/>
            <a:ext cx="88341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s-IS" sz="4000" b="1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Í</a:t>
            </a:r>
            <a:r>
              <a:rPr lang="es-CO" sz="4000" b="1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ndice de Pobreza Multidimensional en Colombia</a:t>
            </a:r>
            <a:endParaRPr lang="es-CO" sz="4000" b="1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21523" y="4350844"/>
            <a:ext cx="720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 smtClean="0">
                <a:solidFill>
                  <a:schemeClr val="tx2"/>
                </a:solidFill>
                <a:latin typeface="Verdana"/>
                <a:cs typeface="Verdana"/>
              </a:rPr>
              <a:t>Tatyana Orozco, Directora - DPS</a:t>
            </a:r>
            <a:endParaRPr lang="es-CO" sz="2000" b="1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799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720725" indent="-720725" eaLnBrk="1" hangingPunct="1">
              <a:buSzPct val="90000"/>
              <a:buAutoNum type="arabicParenBoth"/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E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n el caso colombiano, definimos que la unidad análisis sería el hogar porque:  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360988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19 Grupo"/>
          <p:cNvGrpSpPr/>
          <p:nvPr/>
        </p:nvGrpSpPr>
        <p:grpSpPr>
          <a:xfrm>
            <a:off x="376631" y="1558507"/>
            <a:ext cx="11556199" cy="856200"/>
            <a:chOff x="2571750" y="2279650"/>
            <a:chExt cx="9466264" cy="1466850"/>
          </a:xfrm>
        </p:grpSpPr>
        <p:sp>
          <p:nvSpPr>
            <p:cNvPr id="19" name="Rectángulo 15"/>
            <p:cNvSpPr/>
            <p:nvPr/>
          </p:nvSpPr>
          <p:spPr>
            <a:xfrm>
              <a:off x="3386138" y="2287588"/>
              <a:ext cx="8651876" cy="145891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anchor="ctr"/>
            <a:lstStyle/>
            <a:p>
              <a:pPr lvl="0" defTabSz="608013">
                <a:defRPr/>
              </a:pPr>
              <a:r>
                <a:rPr lang="es-CO" dirty="0" smtClean="0">
                  <a:solidFill>
                    <a:schemeClr val="tx1"/>
                  </a:solidFill>
                  <a:latin typeface="Verdana"/>
                  <a:ea typeface="MS PGothic" pitchFamily="34" charset="-128"/>
                  <a:cs typeface="Verdana"/>
                </a:rPr>
                <a:t>La </a:t>
              </a:r>
              <a:r>
                <a:rPr lang="es-CO" b="1" dirty="0" smtClean="0">
                  <a:solidFill>
                    <a:srgbClr val="00B0F0"/>
                  </a:solidFill>
                  <a:latin typeface="Verdana"/>
                  <a:ea typeface="MS PGothic" pitchFamily="34" charset="-128"/>
                  <a:cs typeface="Verdana"/>
                </a:rPr>
                <a:t>Constitución política </a:t>
              </a:r>
              <a:r>
                <a:rPr lang="es-CO" dirty="0" smtClean="0">
                  <a:solidFill>
                    <a:schemeClr val="tx1"/>
                  </a:solidFill>
                  <a:latin typeface="Verdana"/>
                  <a:ea typeface="MS PGothic" pitchFamily="34" charset="-128"/>
                  <a:cs typeface="Verdana"/>
                </a:rPr>
                <a:t>establece que la garantía  de las </a:t>
              </a:r>
              <a:r>
                <a:rPr lang="es-CO" b="1" dirty="0" smtClean="0">
                  <a:solidFill>
                    <a:srgbClr val="00B0F0"/>
                  </a:solidFill>
                  <a:latin typeface="Verdana"/>
                  <a:ea typeface="MS PGothic" pitchFamily="34" charset="-128"/>
                  <a:cs typeface="Verdana"/>
                </a:rPr>
                <a:t>condiciones de vida</a:t>
              </a:r>
              <a:r>
                <a:rPr lang="es-CO" b="1" dirty="0" smtClean="0">
                  <a:solidFill>
                    <a:srgbClr val="558ED5"/>
                  </a:solidFill>
                  <a:latin typeface="Verdana"/>
                  <a:ea typeface="MS PGothic" pitchFamily="34" charset="-128"/>
                  <a:cs typeface="Verdana"/>
                </a:rPr>
                <a:t> </a:t>
              </a:r>
              <a:r>
                <a:rPr lang="es-CO" dirty="0" smtClean="0">
                  <a:solidFill>
                    <a:schemeClr val="tx1"/>
                  </a:solidFill>
                  <a:latin typeface="Verdana"/>
                  <a:ea typeface="MS PGothic" pitchFamily="34" charset="-128"/>
                  <a:cs typeface="Verdana"/>
                </a:rPr>
                <a:t>no está dada por la responsabilidad de los individuos de forma aislada.</a:t>
              </a:r>
            </a:p>
          </p:txBody>
        </p:sp>
        <p:sp>
          <p:nvSpPr>
            <p:cNvPr id="20" name="Rectángulo 16"/>
            <p:cNvSpPr/>
            <p:nvPr/>
          </p:nvSpPr>
          <p:spPr>
            <a:xfrm>
              <a:off x="3170238" y="2279650"/>
              <a:ext cx="139700" cy="14668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Verdana"/>
                <a:cs typeface="Verdana"/>
              </a:endParaRPr>
            </a:p>
          </p:txBody>
        </p:sp>
        <p:sp>
          <p:nvSpPr>
            <p:cNvPr id="21" name="Rectángulo 2"/>
            <p:cNvSpPr>
              <a:spLocks noChangeArrowheads="1"/>
            </p:cNvSpPr>
            <p:nvPr/>
          </p:nvSpPr>
          <p:spPr bwMode="auto">
            <a:xfrm>
              <a:off x="2571750" y="2287588"/>
              <a:ext cx="546100" cy="1454150"/>
            </a:xfrm>
            <a:prstGeom prst="rect">
              <a:avLst/>
            </a:prstGeom>
            <a:solidFill>
              <a:srgbClr val="3E97C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 smtClean="0">
                  <a:solidFill>
                    <a:schemeClr val="lt1"/>
                  </a:solidFill>
                  <a:latin typeface="Verdana"/>
                  <a:ea typeface="+mn-ea"/>
                  <a:cs typeface="Verdana"/>
                </a:rPr>
                <a:t>1</a:t>
              </a:r>
              <a:endParaRPr lang="es-CO" b="1" dirty="0">
                <a:solidFill>
                  <a:schemeClr val="lt1"/>
                </a:solidFill>
                <a:latin typeface="Verdana"/>
                <a:ea typeface="+mn-ea"/>
                <a:cs typeface="Verdana"/>
              </a:endParaRPr>
            </a:p>
          </p:txBody>
        </p:sp>
      </p:grpSp>
      <p:grpSp>
        <p:nvGrpSpPr>
          <p:cNvPr id="22" name="20 Grupo"/>
          <p:cNvGrpSpPr/>
          <p:nvPr/>
        </p:nvGrpSpPr>
        <p:grpSpPr>
          <a:xfrm>
            <a:off x="376631" y="3735128"/>
            <a:ext cx="11556199" cy="1075720"/>
            <a:chOff x="2571750" y="4608513"/>
            <a:chExt cx="9466264" cy="1466852"/>
          </a:xfrm>
        </p:grpSpPr>
        <p:sp>
          <p:nvSpPr>
            <p:cNvPr id="23" name="Rectángulo 15"/>
            <p:cNvSpPr/>
            <p:nvPr/>
          </p:nvSpPr>
          <p:spPr>
            <a:xfrm>
              <a:off x="3386138" y="4616452"/>
              <a:ext cx="8651876" cy="14589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anchor="ctr"/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es-CO" dirty="0" smtClean="0">
                  <a:solidFill>
                    <a:schemeClr val="tx1"/>
                  </a:solidFill>
                  <a:latin typeface="Verdana"/>
                  <a:ea typeface="MS PGothic" pitchFamily="34" charset="-128"/>
                  <a:cs typeface="Verdana"/>
                </a:rPr>
                <a:t>La </a:t>
              </a:r>
              <a:r>
                <a:rPr lang="es-CO" b="1" dirty="0" smtClean="0">
                  <a:solidFill>
                    <a:srgbClr val="00B0F0"/>
                  </a:solidFill>
                  <a:latin typeface="Verdana"/>
                  <a:ea typeface="MS PGothic" pitchFamily="34" charset="-128"/>
                  <a:cs typeface="Verdana"/>
                </a:rPr>
                <a:t>evidencia empírica </a:t>
              </a:r>
              <a:r>
                <a:rPr lang="es-CO" dirty="0" smtClean="0">
                  <a:solidFill>
                    <a:schemeClr val="tx1"/>
                  </a:solidFill>
                  <a:latin typeface="Verdana"/>
                  <a:ea typeface="MS PGothic" pitchFamily="34" charset="-128"/>
                  <a:cs typeface="Verdana"/>
                </a:rPr>
                <a:t>ha mostrado que, en </a:t>
              </a:r>
              <a:r>
                <a:rPr lang="es-CO" b="1" dirty="0" smtClean="0">
                  <a:solidFill>
                    <a:srgbClr val="00B0F0"/>
                  </a:solidFill>
                  <a:latin typeface="Verdana"/>
                  <a:ea typeface="MS PGothic" pitchFamily="34" charset="-128"/>
                  <a:cs typeface="Verdana"/>
                </a:rPr>
                <a:t>situaciones adversas</a:t>
              </a:r>
              <a:r>
                <a:rPr lang="es-CO" dirty="0" smtClean="0">
                  <a:solidFill>
                    <a:schemeClr val="tx1"/>
                  </a:solidFill>
                  <a:latin typeface="Verdana"/>
                  <a:ea typeface="MS PGothic" pitchFamily="34" charset="-128"/>
                  <a:cs typeface="Verdana"/>
                </a:rPr>
                <a:t>, la respuesta es una </a:t>
              </a:r>
              <a:r>
                <a:rPr lang="es-CO" b="1" dirty="0" smtClean="0">
                  <a:solidFill>
                    <a:srgbClr val="00B0F0"/>
                  </a:solidFill>
                  <a:latin typeface="Verdana"/>
                  <a:ea typeface="MS PGothic" pitchFamily="34" charset="-128"/>
                  <a:cs typeface="Verdana"/>
                </a:rPr>
                <a:t>combinación de acciones al interior del hogar </a:t>
              </a:r>
              <a:r>
                <a:rPr lang="es-CO" dirty="0" smtClean="0">
                  <a:solidFill>
                    <a:schemeClr val="tx1"/>
                  </a:solidFill>
                  <a:latin typeface="Verdana"/>
                  <a:ea typeface="MS PGothic" pitchFamily="34" charset="-128"/>
                  <a:cs typeface="Verdana"/>
                </a:rPr>
                <a:t>y no la de los individuos de forma aislada.</a:t>
              </a:r>
            </a:p>
          </p:txBody>
        </p:sp>
        <p:sp>
          <p:nvSpPr>
            <p:cNvPr id="24" name="Rectángulo 16"/>
            <p:cNvSpPr/>
            <p:nvPr/>
          </p:nvSpPr>
          <p:spPr>
            <a:xfrm>
              <a:off x="3170238" y="4608513"/>
              <a:ext cx="139700" cy="14668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Verdana"/>
                <a:cs typeface="Verdana"/>
              </a:endParaRPr>
            </a:p>
          </p:txBody>
        </p:sp>
        <p:sp>
          <p:nvSpPr>
            <p:cNvPr id="25" name="Rectángulo 2"/>
            <p:cNvSpPr>
              <a:spLocks noChangeArrowheads="1"/>
            </p:cNvSpPr>
            <p:nvPr/>
          </p:nvSpPr>
          <p:spPr bwMode="auto">
            <a:xfrm>
              <a:off x="2571750" y="4616452"/>
              <a:ext cx="546100" cy="1452563"/>
            </a:xfrm>
            <a:prstGeom prst="rect">
              <a:avLst/>
            </a:prstGeom>
            <a:solidFill>
              <a:srgbClr val="3E97C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 smtClean="0">
                  <a:solidFill>
                    <a:schemeClr val="lt1"/>
                  </a:solidFill>
                  <a:latin typeface="Verdana"/>
                  <a:ea typeface="+mn-ea"/>
                  <a:cs typeface="Verdana"/>
                </a:rPr>
                <a:t>3</a:t>
              </a:r>
              <a:endParaRPr lang="es-CO" b="1" dirty="0">
                <a:solidFill>
                  <a:schemeClr val="lt1"/>
                </a:solidFill>
                <a:latin typeface="Verdana"/>
                <a:ea typeface="+mn-ea"/>
                <a:cs typeface="Verdana"/>
              </a:endParaRPr>
            </a:p>
          </p:txBody>
        </p:sp>
      </p:grpSp>
      <p:grpSp>
        <p:nvGrpSpPr>
          <p:cNvPr id="26" name="22 Grupo"/>
          <p:cNvGrpSpPr/>
          <p:nvPr/>
        </p:nvGrpSpPr>
        <p:grpSpPr>
          <a:xfrm>
            <a:off x="376631" y="2532970"/>
            <a:ext cx="11556199" cy="1080376"/>
            <a:chOff x="546142" y="4195923"/>
            <a:chExt cx="9626876" cy="1473201"/>
          </a:xfrm>
        </p:grpSpPr>
        <p:sp>
          <p:nvSpPr>
            <p:cNvPr id="32" name="Rectángulo 15"/>
            <p:cNvSpPr/>
            <p:nvPr/>
          </p:nvSpPr>
          <p:spPr>
            <a:xfrm>
              <a:off x="1374347" y="4210211"/>
              <a:ext cx="8798671" cy="14589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anchor="ctr"/>
            <a:lstStyle/>
            <a:p>
              <a:pPr lvl="0" algn="just" eaLnBrk="0" hangingPunct="0">
                <a:spcBef>
                  <a:spcPct val="20000"/>
                </a:spcBef>
                <a:defRPr/>
              </a:pPr>
              <a:r>
                <a:rPr lang="es-CO" dirty="0" smtClean="0">
                  <a:solidFill>
                    <a:schemeClr val="tx1"/>
                  </a:solidFill>
                  <a:latin typeface="Verdana"/>
                  <a:cs typeface="Verdana"/>
                </a:rPr>
                <a:t>Los instrumentos, programas y </a:t>
              </a:r>
              <a:r>
                <a:rPr lang="es-CO" b="1" dirty="0" smtClean="0">
                  <a:solidFill>
                    <a:srgbClr val="00B0F0"/>
                  </a:solidFill>
                  <a:latin typeface="Verdana"/>
                  <a:cs typeface="Verdana"/>
                </a:rPr>
                <a:t>estrategias para la reducción de la pobreza</a:t>
              </a:r>
              <a:r>
                <a:rPr lang="es-CO" dirty="0" smtClean="0">
                  <a:solidFill>
                    <a:schemeClr val="tx1"/>
                  </a:solidFill>
                  <a:latin typeface="Verdana"/>
                  <a:cs typeface="Verdana"/>
                </a:rPr>
                <a:t> están </a:t>
              </a:r>
              <a:r>
                <a:rPr lang="es-CO" b="1" dirty="0" smtClean="0">
                  <a:solidFill>
                    <a:srgbClr val="00B0F0"/>
                  </a:solidFill>
                  <a:latin typeface="Verdana"/>
                  <a:cs typeface="Verdana"/>
                </a:rPr>
                <a:t>enfocados en el hogar </a:t>
              </a:r>
              <a:r>
                <a:rPr lang="es-CO" dirty="0" smtClean="0">
                  <a:solidFill>
                    <a:schemeClr val="tx1"/>
                  </a:solidFill>
                  <a:latin typeface="Verdana"/>
                  <a:cs typeface="Verdana"/>
                </a:rPr>
                <a:t>y no en los individuos de forma aislada (Ejemplo: SISBEN, Red Unidos, Más Familias en Acción).</a:t>
              </a:r>
              <a:endParaRPr lang="en-US" dirty="0" smtClean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  <p:sp>
          <p:nvSpPr>
            <p:cNvPr id="33" name="Rectángulo 16"/>
            <p:cNvSpPr/>
            <p:nvPr/>
          </p:nvSpPr>
          <p:spPr>
            <a:xfrm>
              <a:off x="1168737" y="4195923"/>
              <a:ext cx="139700" cy="14668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Verdana"/>
                <a:cs typeface="Verdana"/>
              </a:endParaRPr>
            </a:p>
          </p:txBody>
        </p:sp>
        <p:sp>
          <p:nvSpPr>
            <p:cNvPr id="34" name="Rectángulo 2"/>
            <p:cNvSpPr>
              <a:spLocks noChangeArrowheads="1"/>
            </p:cNvSpPr>
            <p:nvPr/>
          </p:nvSpPr>
          <p:spPr bwMode="auto">
            <a:xfrm>
              <a:off x="546142" y="4210211"/>
              <a:ext cx="555366" cy="1452563"/>
            </a:xfrm>
            <a:prstGeom prst="rect">
              <a:avLst/>
            </a:prstGeom>
            <a:solidFill>
              <a:srgbClr val="3E97C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 smtClean="0">
                  <a:solidFill>
                    <a:schemeClr val="lt1"/>
                  </a:solidFill>
                  <a:latin typeface="Verdana"/>
                  <a:ea typeface="+mn-ea"/>
                  <a:cs typeface="Verdana"/>
                </a:rPr>
                <a:t>2</a:t>
              </a:r>
              <a:endParaRPr lang="es-CO" b="1" dirty="0">
                <a:solidFill>
                  <a:schemeClr val="lt1"/>
                </a:solidFill>
                <a:latin typeface="Verdana"/>
                <a:ea typeface="+mn-ea"/>
                <a:cs typeface="Verdana"/>
              </a:endParaRPr>
            </a:p>
          </p:txBody>
        </p:sp>
      </p:grpSp>
      <p:sp>
        <p:nvSpPr>
          <p:cNvPr id="17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10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363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(2)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Se definieron las dimensiones y variables de la pobreza a </a:t>
            </a: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	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	  evaluar, bajo lo siguientes criterios:</a:t>
            </a:r>
          </a:p>
          <a:p>
            <a:pPr eaLnBrk="1" hangingPunct="1">
              <a:buSzPct val="90000"/>
            </a:pP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360988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19 Grupo"/>
          <p:cNvGrpSpPr/>
          <p:nvPr/>
        </p:nvGrpSpPr>
        <p:grpSpPr>
          <a:xfrm>
            <a:off x="376631" y="1859766"/>
            <a:ext cx="11556199" cy="1135096"/>
            <a:chOff x="2571750" y="2506058"/>
            <a:chExt cx="9466264" cy="1240442"/>
          </a:xfrm>
        </p:grpSpPr>
        <p:sp>
          <p:nvSpPr>
            <p:cNvPr id="19" name="Rectángulo 15"/>
            <p:cNvSpPr/>
            <p:nvPr/>
          </p:nvSpPr>
          <p:spPr>
            <a:xfrm>
              <a:off x="3386138" y="2512770"/>
              <a:ext cx="8651876" cy="123372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anchor="ctr"/>
            <a:lstStyle/>
            <a:p>
              <a:pPr defTabSz="608013">
                <a:defRPr/>
              </a:pPr>
              <a:r>
                <a:rPr lang="es-CO" b="1" dirty="0">
                  <a:solidFill>
                    <a:srgbClr val="00B0F0"/>
                  </a:solidFill>
                  <a:latin typeface="Verdana"/>
                  <a:cs typeface="Verdana"/>
                </a:rPr>
                <a:t>Revisión de literatura sobre </a:t>
              </a:r>
              <a:r>
                <a:rPr lang="es-CO" dirty="0">
                  <a:solidFill>
                    <a:schemeClr val="tx1"/>
                  </a:solidFill>
                  <a:latin typeface="Verdana"/>
                  <a:cs typeface="Verdana"/>
                </a:rPr>
                <a:t>las dimensiones de la pobreza, discusión con expertos nacionales e internacionales y análisis de otros indicadores </a:t>
              </a:r>
              <a:r>
                <a:rPr lang="es-CO" dirty="0" smtClean="0">
                  <a:solidFill>
                    <a:schemeClr val="tx1"/>
                  </a:solidFill>
                  <a:latin typeface="Verdana"/>
                  <a:cs typeface="Verdana"/>
                </a:rPr>
                <a:t>sociales del país.</a:t>
              </a:r>
              <a:endParaRPr lang="es-CO" dirty="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endParaRPr>
            </a:p>
          </p:txBody>
        </p:sp>
        <p:sp>
          <p:nvSpPr>
            <p:cNvPr id="20" name="Rectángulo 16"/>
            <p:cNvSpPr/>
            <p:nvPr/>
          </p:nvSpPr>
          <p:spPr>
            <a:xfrm>
              <a:off x="3170238" y="2506058"/>
              <a:ext cx="139700" cy="12404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Verdana"/>
                <a:cs typeface="Verdana"/>
              </a:endParaRPr>
            </a:p>
          </p:txBody>
        </p:sp>
        <p:sp>
          <p:nvSpPr>
            <p:cNvPr id="21" name="Rectángulo 2"/>
            <p:cNvSpPr>
              <a:spLocks noChangeArrowheads="1"/>
            </p:cNvSpPr>
            <p:nvPr/>
          </p:nvSpPr>
          <p:spPr bwMode="auto">
            <a:xfrm>
              <a:off x="2571750" y="2512035"/>
              <a:ext cx="546100" cy="1229703"/>
            </a:xfrm>
            <a:prstGeom prst="rect">
              <a:avLst/>
            </a:prstGeom>
            <a:solidFill>
              <a:srgbClr val="3E97C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 smtClean="0">
                  <a:solidFill>
                    <a:schemeClr val="lt1"/>
                  </a:solidFill>
                  <a:latin typeface="Verdana"/>
                  <a:ea typeface="+mn-ea"/>
                  <a:cs typeface="Verdana"/>
                </a:rPr>
                <a:t>  1</a:t>
              </a:r>
              <a:endParaRPr lang="es-CO" b="1" dirty="0">
                <a:solidFill>
                  <a:schemeClr val="lt1"/>
                </a:solidFill>
                <a:latin typeface="Verdana"/>
                <a:ea typeface="+mn-ea"/>
                <a:cs typeface="Verdana"/>
              </a:endParaRPr>
            </a:p>
          </p:txBody>
        </p:sp>
      </p:grpSp>
      <p:grpSp>
        <p:nvGrpSpPr>
          <p:cNvPr id="22" name="20 Grupo"/>
          <p:cNvGrpSpPr/>
          <p:nvPr/>
        </p:nvGrpSpPr>
        <p:grpSpPr>
          <a:xfrm>
            <a:off x="376631" y="4120333"/>
            <a:ext cx="11556199" cy="643474"/>
            <a:chOff x="2571750" y="5197922"/>
            <a:chExt cx="9466264" cy="877441"/>
          </a:xfrm>
        </p:grpSpPr>
        <p:sp>
          <p:nvSpPr>
            <p:cNvPr id="23" name="Rectángulo 15"/>
            <p:cNvSpPr/>
            <p:nvPr/>
          </p:nvSpPr>
          <p:spPr>
            <a:xfrm>
              <a:off x="3386138" y="5202670"/>
              <a:ext cx="8651876" cy="87269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anchor="ctr"/>
            <a:lstStyle/>
            <a:p>
              <a:r>
                <a:rPr lang="es-CO" dirty="0">
                  <a:solidFill>
                    <a:schemeClr val="tx1"/>
                  </a:solidFill>
                  <a:latin typeface="Verdana"/>
                  <a:cs typeface="Verdana"/>
                </a:rPr>
                <a:t>Disponibilidad de la información en </a:t>
              </a:r>
              <a:r>
                <a:rPr lang="es-CO" b="1" dirty="0">
                  <a:solidFill>
                    <a:srgbClr val="00B0F0"/>
                  </a:solidFill>
                  <a:latin typeface="Verdana"/>
                  <a:cs typeface="Verdana"/>
                </a:rPr>
                <a:t>una sola fuente estadística </a:t>
              </a:r>
              <a:r>
                <a:rPr lang="es-CO" dirty="0">
                  <a:solidFill>
                    <a:schemeClr val="tx1"/>
                  </a:solidFill>
                  <a:latin typeface="Verdana"/>
                  <a:cs typeface="Verdana"/>
                </a:rPr>
                <a:t>del país.</a:t>
              </a:r>
            </a:p>
          </p:txBody>
        </p:sp>
        <p:sp>
          <p:nvSpPr>
            <p:cNvPr id="24" name="Rectángulo 16"/>
            <p:cNvSpPr/>
            <p:nvPr/>
          </p:nvSpPr>
          <p:spPr>
            <a:xfrm>
              <a:off x="3170238" y="5197922"/>
              <a:ext cx="139700" cy="8774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Verdana"/>
                <a:cs typeface="Verdana"/>
              </a:endParaRPr>
            </a:p>
          </p:txBody>
        </p:sp>
        <p:sp>
          <p:nvSpPr>
            <p:cNvPr id="25" name="Rectángulo 2"/>
            <p:cNvSpPr>
              <a:spLocks noChangeArrowheads="1"/>
            </p:cNvSpPr>
            <p:nvPr/>
          </p:nvSpPr>
          <p:spPr bwMode="auto">
            <a:xfrm>
              <a:off x="2571750" y="5200119"/>
              <a:ext cx="546100" cy="868895"/>
            </a:xfrm>
            <a:prstGeom prst="rect">
              <a:avLst/>
            </a:prstGeom>
            <a:solidFill>
              <a:srgbClr val="3E97C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 smtClean="0">
                  <a:solidFill>
                    <a:schemeClr val="lt1"/>
                  </a:solidFill>
                  <a:latin typeface="Verdana"/>
                  <a:ea typeface="+mn-ea"/>
                  <a:cs typeface="Verdana"/>
                </a:rPr>
                <a:t>  3</a:t>
              </a:r>
              <a:endParaRPr lang="es-CO" b="1" dirty="0">
                <a:solidFill>
                  <a:schemeClr val="lt1"/>
                </a:solidFill>
                <a:latin typeface="Verdana"/>
                <a:ea typeface="+mn-ea"/>
                <a:cs typeface="Verdana"/>
              </a:endParaRPr>
            </a:p>
          </p:txBody>
        </p:sp>
      </p:grpSp>
      <p:grpSp>
        <p:nvGrpSpPr>
          <p:cNvPr id="26" name="22 Grupo"/>
          <p:cNvGrpSpPr/>
          <p:nvPr/>
        </p:nvGrpSpPr>
        <p:grpSpPr>
          <a:xfrm>
            <a:off x="376631" y="3127023"/>
            <a:ext cx="11556199" cy="799921"/>
            <a:chOff x="546142" y="5070112"/>
            <a:chExt cx="9626876" cy="1090773"/>
          </a:xfrm>
        </p:grpSpPr>
        <p:sp>
          <p:nvSpPr>
            <p:cNvPr id="32" name="Rectángulo 15"/>
            <p:cNvSpPr/>
            <p:nvPr/>
          </p:nvSpPr>
          <p:spPr>
            <a:xfrm>
              <a:off x="1374347" y="5082327"/>
              <a:ext cx="8798671" cy="107855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anchor="ctr"/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s-CO" dirty="0">
                  <a:solidFill>
                    <a:schemeClr val="tx1"/>
                  </a:solidFill>
                  <a:latin typeface="Verdana"/>
                  <a:cs typeface="Verdana"/>
                </a:rPr>
                <a:t>Indicadores que reflejen </a:t>
              </a:r>
              <a:r>
                <a:rPr lang="es-CO" b="1" dirty="0">
                  <a:solidFill>
                    <a:srgbClr val="00B0F0"/>
                  </a:solidFill>
                  <a:latin typeface="Verdana"/>
                  <a:cs typeface="Verdana"/>
                </a:rPr>
                <a:t>una condición del hogar </a:t>
              </a:r>
              <a:r>
                <a:rPr lang="es-CO" dirty="0">
                  <a:solidFill>
                    <a:schemeClr val="tx1"/>
                  </a:solidFill>
                  <a:latin typeface="Verdana"/>
                  <a:cs typeface="Verdana"/>
                </a:rPr>
                <a:t>que sea susceptible de modificación por medio de la política pública</a:t>
              </a:r>
              <a:r>
                <a:rPr lang="es-CO" dirty="0" smtClean="0">
                  <a:solidFill>
                    <a:schemeClr val="tx1"/>
                  </a:solidFill>
                  <a:latin typeface="Verdana"/>
                  <a:cs typeface="Verdana"/>
                </a:rPr>
                <a:t>.</a:t>
              </a:r>
              <a:endParaRPr lang="es-CO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  <p:sp>
          <p:nvSpPr>
            <p:cNvPr id="33" name="Rectángulo 16"/>
            <p:cNvSpPr/>
            <p:nvPr/>
          </p:nvSpPr>
          <p:spPr>
            <a:xfrm>
              <a:off x="1168737" y="5070112"/>
              <a:ext cx="139700" cy="10844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Verdana"/>
                <a:cs typeface="Verdana"/>
              </a:endParaRPr>
            </a:p>
          </p:txBody>
        </p:sp>
        <p:sp>
          <p:nvSpPr>
            <p:cNvPr id="34" name="Rectángulo 2"/>
            <p:cNvSpPr>
              <a:spLocks noChangeArrowheads="1"/>
            </p:cNvSpPr>
            <p:nvPr/>
          </p:nvSpPr>
          <p:spPr bwMode="auto">
            <a:xfrm>
              <a:off x="546142" y="5080673"/>
              <a:ext cx="555366" cy="1073863"/>
            </a:xfrm>
            <a:prstGeom prst="rect">
              <a:avLst/>
            </a:prstGeom>
            <a:solidFill>
              <a:srgbClr val="3E97C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 smtClean="0">
                  <a:solidFill>
                    <a:schemeClr val="lt1"/>
                  </a:solidFill>
                  <a:latin typeface="Verdana"/>
                  <a:ea typeface="+mn-ea"/>
                  <a:cs typeface="Verdana"/>
                </a:rPr>
                <a:t>  2</a:t>
              </a:r>
              <a:endParaRPr lang="es-CO" b="1" dirty="0">
                <a:solidFill>
                  <a:schemeClr val="lt1"/>
                </a:solidFill>
                <a:latin typeface="Verdana"/>
                <a:ea typeface="+mn-ea"/>
                <a:cs typeface="Verdana"/>
              </a:endParaRPr>
            </a:p>
          </p:txBody>
        </p:sp>
      </p:grpSp>
      <p:sp>
        <p:nvSpPr>
          <p:cNvPr id="17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11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9756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635000" indent="-635000" eaLnBrk="1" hangingPunct="1">
              <a:buSzPct val="90000"/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(2)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Definimos cinco dimensiones a evaluar: educación, niñez y juventud, trabajo, salud, y vivienda y servicios públicos.  </a:t>
            </a:r>
          </a:p>
          <a:p>
            <a:pPr eaLnBrk="1" hangingPunct="1">
              <a:buSzPct val="90000"/>
            </a:pP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527910"/>
            <a:ext cx="12188825" cy="1330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55 Diagrama"/>
          <p:cNvGraphicFramePr/>
          <p:nvPr>
            <p:extLst>
              <p:ext uri="{D42A27DB-BD31-4B8C-83A1-F6EECF244321}">
                <p14:modId xmlns:p14="http://schemas.microsoft.com/office/powerpoint/2010/main" val="2420592186"/>
              </p:ext>
            </p:extLst>
          </p:nvPr>
        </p:nvGraphicFramePr>
        <p:xfrm>
          <a:off x="244490" y="1396036"/>
          <a:ext cx="11813019" cy="3856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12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742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  <a:tabLst>
                <a:tab pos="627063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(2)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Para cada una de las dimensiones, se establecieron los niveles 	de privación para cada hogar. 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527910"/>
            <a:ext cx="12188825" cy="1330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7386" y="1484931"/>
            <a:ext cx="11585626" cy="467352"/>
          </a:xfrm>
          <a:prstGeom prst="rect">
            <a:avLst/>
          </a:prstGeom>
          <a:solidFill>
            <a:srgbClr val="3E97C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CO" sz="2000" b="1" dirty="0" smtClean="0"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Privaciones en condiciones educativas del hogar</a:t>
            </a:r>
            <a:endParaRPr lang="es-ES" sz="2000" b="1" dirty="0">
              <a:solidFill>
                <a:srgbClr val="FFFFFF"/>
              </a:solidFill>
              <a:latin typeface="Verdana"/>
              <a:ea typeface="MS PGothic" pitchFamily="34" charset="-128"/>
              <a:cs typeface="Verdana"/>
            </a:endParaRPr>
          </a:p>
        </p:txBody>
      </p:sp>
      <p:pic>
        <p:nvPicPr>
          <p:cNvPr id="8" name="13 Imagen" descr="DSC_07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86" y="2156149"/>
            <a:ext cx="5042987" cy="24851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Rectángulo 15"/>
          <p:cNvSpPr/>
          <p:nvPr/>
        </p:nvSpPr>
        <p:spPr bwMode="auto">
          <a:xfrm>
            <a:off x="6108998" y="2162189"/>
            <a:ext cx="5909413" cy="127171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b="1" dirty="0" smtClean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Bajo logro </a:t>
            </a:r>
            <a:r>
              <a:rPr lang="es-CO" b="1" dirty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e</a:t>
            </a:r>
            <a:r>
              <a:rPr lang="es-CO" b="1" dirty="0" smtClean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ducativo: </a:t>
            </a:r>
            <a:r>
              <a:rPr lang="es-CO" dirty="0" smtClean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Un hogar se encuentra en privación si el logro educativo promedio de las personas de 15 años o más es inferior a 9 años de educación.</a:t>
            </a:r>
          </a:p>
        </p:txBody>
      </p:sp>
      <p:sp>
        <p:nvSpPr>
          <p:cNvPr id="12" name="Rectángulo 16"/>
          <p:cNvSpPr/>
          <p:nvPr/>
        </p:nvSpPr>
        <p:spPr bwMode="auto">
          <a:xfrm>
            <a:off x="5935961" y="2152665"/>
            <a:ext cx="68934" cy="12812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13" name="Rectángulo 2"/>
          <p:cNvSpPr>
            <a:spLocks noChangeArrowheads="1"/>
          </p:cNvSpPr>
          <p:nvPr/>
        </p:nvSpPr>
        <p:spPr bwMode="auto">
          <a:xfrm>
            <a:off x="5605766" y="2162177"/>
            <a:ext cx="218524" cy="1271722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1</a:t>
            </a:r>
          </a:p>
        </p:txBody>
      </p:sp>
      <p:sp>
        <p:nvSpPr>
          <p:cNvPr id="14" name="Rectángulo 15"/>
          <p:cNvSpPr/>
          <p:nvPr/>
        </p:nvSpPr>
        <p:spPr bwMode="auto">
          <a:xfrm>
            <a:off x="6083599" y="3579296"/>
            <a:ext cx="5909413" cy="106195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b="1" dirty="0" smtClean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Analfabetismo: </a:t>
            </a:r>
            <a:r>
              <a:rPr lang="es-CO" dirty="0" smtClean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Un hogar se considera en privación si en el hay alguna persona de 15 años o más que no sabe leer y escribir</a:t>
            </a:r>
            <a:endParaRPr lang="es-CO" dirty="0">
              <a:solidFill>
                <a:srgbClr val="404040"/>
              </a:solidFill>
              <a:latin typeface="Verdana"/>
              <a:ea typeface="ＭＳ Ｐゴシック" pitchFamily="34" charset="-128"/>
              <a:cs typeface="Verdana"/>
            </a:endParaRPr>
          </a:p>
        </p:txBody>
      </p:sp>
      <p:sp>
        <p:nvSpPr>
          <p:cNvPr id="15" name="Rectángulo 16"/>
          <p:cNvSpPr/>
          <p:nvPr/>
        </p:nvSpPr>
        <p:spPr bwMode="auto">
          <a:xfrm>
            <a:off x="5910561" y="3569759"/>
            <a:ext cx="94334" cy="10700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16" name="Rectángulo 2"/>
          <p:cNvSpPr>
            <a:spLocks noChangeArrowheads="1"/>
          </p:cNvSpPr>
          <p:nvPr/>
        </p:nvSpPr>
        <p:spPr bwMode="auto">
          <a:xfrm>
            <a:off x="5580366" y="3579296"/>
            <a:ext cx="243923" cy="1058483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2</a:t>
            </a:r>
          </a:p>
        </p:txBody>
      </p:sp>
      <p:sp>
        <p:nvSpPr>
          <p:cNvPr id="17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13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584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  <a:tabLst>
                <a:tab pos="627063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(2)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Para cada una de las dimensiones, se establecieron los niveles 	de privación para cada hogar</a:t>
            </a: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1" y="5527910"/>
            <a:ext cx="12188825" cy="1330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0384" y="1467640"/>
            <a:ext cx="11469592" cy="467352"/>
          </a:xfrm>
          <a:prstGeom prst="rect">
            <a:avLst/>
          </a:prstGeom>
          <a:solidFill>
            <a:srgbClr val="3E97C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CO" sz="2000" b="1" dirty="0" smtClean="0"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Privaciones en condiciones de la niñez y adolescencia </a:t>
            </a:r>
            <a:endParaRPr lang="es-ES" sz="2000" b="1" dirty="0">
              <a:solidFill>
                <a:srgbClr val="FFFFFF"/>
              </a:solidFill>
              <a:latin typeface="Verdana"/>
              <a:ea typeface="MS PGothic" pitchFamily="34" charset="-128"/>
              <a:cs typeface="Verdana"/>
            </a:endParaRPr>
          </a:p>
        </p:txBody>
      </p:sp>
      <p:pic>
        <p:nvPicPr>
          <p:cNvPr id="17" name="13 Imagen" descr="DSC_07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84" y="2166487"/>
            <a:ext cx="4908481" cy="322646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8" name="21 Grupo"/>
          <p:cNvGrpSpPr/>
          <p:nvPr/>
        </p:nvGrpSpPr>
        <p:grpSpPr>
          <a:xfrm>
            <a:off x="5504297" y="2101342"/>
            <a:ext cx="6412646" cy="1536397"/>
            <a:chOff x="5580365" y="2367188"/>
            <a:chExt cx="6412645" cy="2565389"/>
          </a:xfrm>
        </p:grpSpPr>
        <p:grpSp>
          <p:nvGrpSpPr>
            <p:cNvPr id="19" name="10 Grupo"/>
            <p:cNvGrpSpPr/>
            <p:nvPr/>
          </p:nvGrpSpPr>
          <p:grpSpPr>
            <a:xfrm>
              <a:off x="5580365" y="2367188"/>
              <a:ext cx="6412645" cy="1153084"/>
              <a:chOff x="5605765" y="2372180"/>
              <a:chExt cx="6412645" cy="1468437"/>
            </a:xfrm>
          </p:grpSpPr>
          <p:sp>
            <p:nvSpPr>
              <p:cNvPr id="24" name="Rectángulo 15"/>
              <p:cNvSpPr/>
              <p:nvPr/>
            </p:nvSpPr>
            <p:spPr bwMode="auto">
              <a:xfrm>
                <a:off x="6108997" y="2381705"/>
                <a:ext cx="5909413" cy="145732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04" tIns="45703" rIns="91404" bIns="45703" anchor="ctr"/>
              <a:lstStyle/>
              <a:p>
                <a:pPr defTabSz="608013">
                  <a:defRPr/>
                </a:pPr>
                <a:r>
                  <a:rPr lang="es-CO" sz="1400" b="1" dirty="0" smtClean="0">
                    <a:solidFill>
                      <a:srgbClr val="404040"/>
                    </a:solidFill>
                    <a:latin typeface="Verdana"/>
                    <a:ea typeface="ＭＳ Ｐゴシック" pitchFamily="34" charset="-128"/>
                    <a:cs typeface="Verdana"/>
                  </a:rPr>
                  <a:t>Inasistencia escolar: </a:t>
                </a:r>
                <a:r>
                  <a:rPr lang="es-CO" sz="1400" dirty="0" smtClean="0">
                    <a:solidFill>
                      <a:srgbClr val="404040"/>
                    </a:solidFill>
                    <a:latin typeface="Verdana"/>
                    <a:ea typeface="ＭＳ Ｐゴシック" pitchFamily="34" charset="-128"/>
                    <a:cs typeface="Verdana"/>
                  </a:rPr>
                  <a:t>hogares con al menos un niño entre 6 y 16 años que no asiste a una institución educativa.</a:t>
                </a:r>
              </a:p>
            </p:txBody>
          </p:sp>
          <p:sp>
            <p:nvSpPr>
              <p:cNvPr id="25" name="Rectángulo 16"/>
              <p:cNvSpPr/>
              <p:nvPr/>
            </p:nvSpPr>
            <p:spPr bwMode="auto">
              <a:xfrm>
                <a:off x="5935961" y="2372180"/>
                <a:ext cx="94334" cy="146843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 dirty="0">
                  <a:latin typeface="Verdana"/>
                  <a:cs typeface="Verdana"/>
                </a:endParaRPr>
              </a:p>
            </p:txBody>
          </p:sp>
          <p:sp>
            <p:nvSpPr>
              <p:cNvPr id="26" name="Rectángulo 2"/>
              <p:cNvSpPr>
                <a:spLocks noChangeArrowheads="1"/>
              </p:cNvSpPr>
              <p:nvPr/>
            </p:nvSpPr>
            <p:spPr bwMode="auto">
              <a:xfrm>
                <a:off x="5605765" y="2381697"/>
                <a:ext cx="243923" cy="1452562"/>
              </a:xfrm>
              <a:prstGeom prst="rect">
                <a:avLst/>
              </a:prstGeom>
              <a:solidFill>
                <a:srgbClr val="3E97CF"/>
              </a:solidFill>
              <a:ln>
                <a:noFill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dirty="0">
                    <a:solidFill>
                      <a:schemeClr val="lt1"/>
                    </a:solidFill>
                    <a:latin typeface="Verdana"/>
                    <a:ea typeface="+mn-ea"/>
                    <a:cs typeface="Verdana"/>
                  </a:rPr>
                  <a:t>1</a:t>
                </a:r>
              </a:p>
            </p:txBody>
          </p:sp>
        </p:grpSp>
        <p:grpSp>
          <p:nvGrpSpPr>
            <p:cNvPr id="20" name="20 Grupo"/>
            <p:cNvGrpSpPr/>
            <p:nvPr/>
          </p:nvGrpSpPr>
          <p:grpSpPr>
            <a:xfrm>
              <a:off x="5580367" y="3674848"/>
              <a:ext cx="6412643" cy="1257729"/>
              <a:chOff x="5580367" y="4196957"/>
              <a:chExt cx="6412643" cy="1745738"/>
            </a:xfrm>
          </p:grpSpPr>
          <p:sp>
            <p:nvSpPr>
              <p:cNvPr id="21" name="Rectángulo 15"/>
              <p:cNvSpPr/>
              <p:nvPr/>
            </p:nvSpPr>
            <p:spPr bwMode="auto">
              <a:xfrm>
                <a:off x="6083597" y="4206491"/>
                <a:ext cx="5909413" cy="173620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04" tIns="45703" rIns="91404" bIns="45703" anchor="ctr"/>
              <a:lstStyle/>
              <a:p>
                <a:pPr defTabSz="608013">
                  <a:defRPr/>
                </a:pPr>
                <a:r>
                  <a:rPr lang="es-CO" sz="1400" b="1" dirty="0" smtClean="0">
                    <a:solidFill>
                      <a:srgbClr val="404040"/>
                    </a:solidFill>
                    <a:latin typeface="Verdana"/>
                    <a:ea typeface="ＭＳ Ｐゴシック" pitchFamily="34" charset="-128"/>
                    <a:cs typeface="Verdana"/>
                  </a:rPr>
                  <a:t>Rezago escolar: </a:t>
                </a:r>
                <a:r>
                  <a:rPr lang="es-CO" sz="1400" dirty="0" smtClean="0">
                    <a:solidFill>
                      <a:srgbClr val="404040"/>
                    </a:solidFill>
                    <a:latin typeface="Verdana"/>
                    <a:ea typeface="ＭＳ Ｐゴシック" pitchFamily="34" charset="-128"/>
                    <a:cs typeface="Verdana"/>
                  </a:rPr>
                  <a:t>hogares con al menos un niño entre 7 y 17 años con rezago escolar (número de años aprobados es inferior a la norma nacional).</a:t>
                </a:r>
              </a:p>
            </p:txBody>
          </p:sp>
          <p:sp>
            <p:nvSpPr>
              <p:cNvPr id="22" name="Rectángulo 16"/>
              <p:cNvSpPr/>
              <p:nvPr/>
            </p:nvSpPr>
            <p:spPr bwMode="auto">
              <a:xfrm flipH="1">
                <a:off x="5910561" y="4196957"/>
                <a:ext cx="94334" cy="174573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 dirty="0">
                  <a:latin typeface="Verdana"/>
                  <a:cs typeface="Verdana"/>
                </a:endParaRPr>
              </a:p>
            </p:txBody>
          </p:sp>
          <p:sp>
            <p:nvSpPr>
              <p:cNvPr id="23" name="Rectángulo 2"/>
              <p:cNvSpPr>
                <a:spLocks noChangeArrowheads="1"/>
              </p:cNvSpPr>
              <p:nvPr/>
            </p:nvSpPr>
            <p:spPr bwMode="auto">
              <a:xfrm>
                <a:off x="5580367" y="4206489"/>
                <a:ext cx="243922" cy="1736204"/>
              </a:xfrm>
              <a:prstGeom prst="rect">
                <a:avLst/>
              </a:prstGeom>
              <a:solidFill>
                <a:srgbClr val="3E97CF"/>
              </a:solidFill>
              <a:ln>
                <a:noFill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dirty="0">
                    <a:solidFill>
                      <a:schemeClr val="lt1"/>
                    </a:solidFill>
                    <a:latin typeface="Verdana"/>
                    <a:ea typeface="+mn-ea"/>
                    <a:cs typeface="Verdana"/>
                  </a:rPr>
                  <a:t>2</a:t>
                </a:r>
              </a:p>
            </p:txBody>
          </p:sp>
        </p:grpSp>
      </p:grpSp>
      <p:grpSp>
        <p:nvGrpSpPr>
          <p:cNvPr id="27" name="22 Grupo"/>
          <p:cNvGrpSpPr/>
          <p:nvPr/>
        </p:nvGrpSpPr>
        <p:grpSpPr>
          <a:xfrm>
            <a:off x="5504297" y="3748799"/>
            <a:ext cx="6412646" cy="1646392"/>
            <a:chOff x="5580365" y="1896943"/>
            <a:chExt cx="6412645" cy="2835856"/>
          </a:xfrm>
        </p:grpSpPr>
        <p:grpSp>
          <p:nvGrpSpPr>
            <p:cNvPr id="28" name="10 Grupo"/>
            <p:cNvGrpSpPr/>
            <p:nvPr/>
          </p:nvGrpSpPr>
          <p:grpSpPr>
            <a:xfrm>
              <a:off x="5580365" y="1896943"/>
              <a:ext cx="6412645" cy="1623328"/>
              <a:chOff x="5605765" y="1773330"/>
              <a:chExt cx="6412645" cy="2067287"/>
            </a:xfrm>
          </p:grpSpPr>
          <p:sp>
            <p:nvSpPr>
              <p:cNvPr id="33" name="Rectángulo 15"/>
              <p:cNvSpPr/>
              <p:nvPr/>
            </p:nvSpPr>
            <p:spPr bwMode="auto">
              <a:xfrm>
                <a:off x="6108997" y="1773330"/>
                <a:ext cx="5909413" cy="2065699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04" tIns="45703" rIns="91404" bIns="45703" anchor="ctr"/>
              <a:lstStyle/>
              <a:p>
                <a:pPr defTabSz="608013">
                  <a:defRPr/>
                </a:pPr>
                <a:r>
                  <a:rPr lang="es-CO" sz="1400" b="1" dirty="0" smtClean="0">
                    <a:solidFill>
                      <a:srgbClr val="404040"/>
                    </a:solidFill>
                    <a:latin typeface="Verdana"/>
                    <a:ea typeface="ＭＳ Ｐゴシック" pitchFamily="34" charset="-128"/>
                    <a:cs typeface="Verdana"/>
                  </a:rPr>
                  <a:t>Barreras de acceso a servicios para el cuidado de la primera infancia: </a:t>
                </a:r>
                <a:r>
                  <a:rPr lang="es-CO" sz="1400" dirty="0" smtClean="0">
                    <a:solidFill>
                      <a:srgbClr val="404040"/>
                    </a:solidFill>
                    <a:latin typeface="Verdana"/>
                    <a:ea typeface="ＭＳ Ｐゴシック" pitchFamily="34" charset="-128"/>
                    <a:cs typeface="Verdana"/>
                  </a:rPr>
                  <a:t>hogares con al menos un niño de 0 a 5 años sin acceso a todos los servicios de cuidado integral (salud, nutrición y cuidado).</a:t>
                </a:r>
              </a:p>
            </p:txBody>
          </p:sp>
          <p:sp>
            <p:nvSpPr>
              <p:cNvPr id="34" name="Rectángulo 16"/>
              <p:cNvSpPr/>
              <p:nvPr/>
            </p:nvSpPr>
            <p:spPr bwMode="auto">
              <a:xfrm>
                <a:off x="5935961" y="1773330"/>
                <a:ext cx="94334" cy="206728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 dirty="0">
                  <a:latin typeface="Verdana"/>
                  <a:cs typeface="Verdana"/>
                </a:endParaRPr>
              </a:p>
            </p:txBody>
          </p:sp>
          <p:sp>
            <p:nvSpPr>
              <p:cNvPr id="35" name="Rectángulo 2"/>
              <p:cNvSpPr>
                <a:spLocks noChangeArrowheads="1"/>
              </p:cNvSpPr>
              <p:nvPr/>
            </p:nvSpPr>
            <p:spPr bwMode="auto">
              <a:xfrm>
                <a:off x="5605765" y="1773330"/>
                <a:ext cx="243924" cy="2060928"/>
              </a:xfrm>
              <a:prstGeom prst="rect">
                <a:avLst/>
              </a:prstGeom>
              <a:solidFill>
                <a:srgbClr val="3E97CF"/>
              </a:solidFill>
              <a:ln>
                <a:noFill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dirty="0" smtClean="0">
                    <a:solidFill>
                      <a:schemeClr val="lt1"/>
                    </a:solidFill>
                    <a:latin typeface="Verdana"/>
                    <a:ea typeface="+mn-ea"/>
                    <a:cs typeface="Verdana"/>
                  </a:rPr>
                  <a:t>3</a:t>
                </a:r>
                <a:endParaRPr lang="es-CO" sz="1400" b="1" dirty="0">
                  <a:solidFill>
                    <a:schemeClr val="lt1"/>
                  </a:solidFill>
                  <a:latin typeface="Verdana"/>
                  <a:ea typeface="+mn-ea"/>
                  <a:cs typeface="Verdana"/>
                </a:endParaRPr>
              </a:p>
            </p:txBody>
          </p:sp>
        </p:grpSp>
        <p:grpSp>
          <p:nvGrpSpPr>
            <p:cNvPr id="29" name="20 Grupo"/>
            <p:cNvGrpSpPr/>
            <p:nvPr/>
          </p:nvGrpSpPr>
          <p:grpSpPr>
            <a:xfrm>
              <a:off x="5580366" y="3674852"/>
              <a:ext cx="6412644" cy="1057947"/>
              <a:chOff x="5580366" y="4196959"/>
              <a:chExt cx="6412644" cy="1468438"/>
            </a:xfrm>
          </p:grpSpPr>
          <p:sp>
            <p:nvSpPr>
              <p:cNvPr id="30" name="Rectángulo 15"/>
              <p:cNvSpPr/>
              <p:nvPr/>
            </p:nvSpPr>
            <p:spPr bwMode="auto">
              <a:xfrm>
                <a:off x="6083597" y="4206492"/>
                <a:ext cx="5909413" cy="145732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04" tIns="45703" rIns="91404" bIns="45703" anchor="ctr"/>
              <a:lstStyle/>
              <a:p>
                <a:pPr defTabSz="608013">
                  <a:defRPr/>
                </a:pPr>
                <a:r>
                  <a:rPr lang="es-CO" sz="1400" b="1" dirty="0" smtClean="0">
                    <a:solidFill>
                      <a:srgbClr val="404040"/>
                    </a:solidFill>
                    <a:latin typeface="Verdana"/>
                    <a:ea typeface="ＭＳ Ｐゴシック" pitchFamily="34" charset="-128"/>
                    <a:cs typeface="Verdana"/>
                  </a:rPr>
                  <a:t>Trabajo infantil: </a:t>
                </a:r>
                <a:r>
                  <a:rPr lang="es-CO" sz="1400" dirty="0" smtClean="0">
                    <a:solidFill>
                      <a:srgbClr val="404040"/>
                    </a:solidFill>
                    <a:latin typeface="Verdana"/>
                    <a:ea typeface="ＭＳ Ｐゴシック" pitchFamily="34" charset="-128"/>
                    <a:cs typeface="Verdana"/>
                  </a:rPr>
                  <a:t>hogares con al menos un niño entre 12 y 17 años trabajando.</a:t>
                </a:r>
              </a:p>
            </p:txBody>
          </p:sp>
          <p:sp>
            <p:nvSpPr>
              <p:cNvPr id="31" name="Rectángulo 16"/>
              <p:cNvSpPr/>
              <p:nvPr/>
            </p:nvSpPr>
            <p:spPr bwMode="auto">
              <a:xfrm>
                <a:off x="5910561" y="4196959"/>
                <a:ext cx="94334" cy="146843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 dirty="0">
                  <a:latin typeface="Verdana"/>
                  <a:cs typeface="Verdana"/>
                </a:endParaRPr>
              </a:p>
            </p:txBody>
          </p:sp>
          <p:sp>
            <p:nvSpPr>
              <p:cNvPr id="32" name="Rectángulo 2"/>
              <p:cNvSpPr>
                <a:spLocks noChangeArrowheads="1"/>
              </p:cNvSpPr>
              <p:nvPr/>
            </p:nvSpPr>
            <p:spPr bwMode="auto">
              <a:xfrm>
                <a:off x="5580366" y="4206492"/>
                <a:ext cx="243923" cy="1452563"/>
              </a:xfrm>
              <a:prstGeom prst="rect">
                <a:avLst/>
              </a:prstGeom>
              <a:solidFill>
                <a:srgbClr val="3E97CF"/>
              </a:solidFill>
              <a:ln>
                <a:noFill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dirty="0">
                    <a:solidFill>
                      <a:schemeClr val="lt1"/>
                    </a:solidFill>
                    <a:latin typeface="Verdana"/>
                    <a:ea typeface="+mn-ea"/>
                    <a:cs typeface="Verdana"/>
                  </a:rPr>
                  <a:t>4</a:t>
                </a:r>
              </a:p>
            </p:txBody>
          </p:sp>
        </p:grpSp>
      </p:grpSp>
      <p:sp>
        <p:nvSpPr>
          <p:cNvPr id="36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14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850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  <a:tabLst>
                <a:tab pos="627063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(2)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Para cada una de las dimensiones, se establecieron los niveles 	de privación para cada hogar</a:t>
            </a: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1" y="5527910"/>
            <a:ext cx="12188825" cy="1330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7386" y="1594691"/>
            <a:ext cx="11585626" cy="467352"/>
          </a:xfrm>
          <a:prstGeom prst="rect">
            <a:avLst/>
          </a:prstGeom>
          <a:solidFill>
            <a:srgbClr val="3E97C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CO" sz="2000" b="1" dirty="0" smtClean="0"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Privaciones en la dimensión del trabajo</a:t>
            </a:r>
            <a:endParaRPr lang="es-ES" sz="2000" b="1" dirty="0">
              <a:solidFill>
                <a:srgbClr val="FFFFFF"/>
              </a:solidFill>
              <a:latin typeface="Verdana"/>
              <a:ea typeface="MS PGothic" pitchFamily="34" charset="-128"/>
              <a:cs typeface="Verdana"/>
            </a:endParaRPr>
          </a:p>
        </p:txBody>
      </p:sp>
      <p:sp>
        <p:nvSpPr>
          <p:cNvPr id="9" name="Rectángulo 15"/>
          <p:cNvSpPr/>
          <p:nvPr/>
        </p:nvSpPr>
        <p:spPr bwMode="auto">
          <a:xfrm>
            <a:off x="5622949" y="2271949"/>
            <a:ext cx="6370063" cy="127171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b="1" dirty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Desempleo de larga duración: </a:t>
            </a:r>
            <a:r>
              <a:rPr lang="es-CO" dirty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hogares con al menos una persona de la población económicamente activa desempleada por más de 12 meses.</a:t>
            </a:r>
          </a:p>
        </p:txBody>
      </p:sp>
      <p:sp>
        <p:nvSpPr>
          <p:cNvPr id="12" name="Rectángulo 16"/>
          <p:cNvSpPr/>
          <p:nvPr/>
        </p:nvSpPr>
        <p:spPr bwMode="auto">
          <a:xfrm>
            <a:off x="5424512" y="2262425"/>
            <a:ext cx="94334" cy="12812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13" name="Rectángulo 2"/>
          <p:cNvSpPr>
            <a:spLocks noChangeArrowheads="1"/>
          </p:cNvSpPr>
          <p:nvPr/>
        </p:nvSpPr>
        <p:spPr bwMode="auto">
          <a:xfrm>
            <a:off x="5119717" y="2271937"/>
            <a:ext cx="218524" cy="1271722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1</a:t>
            </a:r>
          </a:p>
        </p:txBody>
      </p:sp>
      <p:sp>
        <p:nvSpPr>
          <p:cNvPr id="14" name="Rectángulo 15"/>
          <p:cNvSpPr/>
          <p:nvPr/>
        </p:nvSpPr>
        <p:spPr bwMode="auto">
          <a:xfrm>
            <a:off x="5597550" y="3689056"/>
            <a:ext cx="6395462" cy="129715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b="1" dirty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Empleo informal: </a:t>
            </a:r>
            <a:r>
              <a:rPr lang="es-CO" dirty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Al menos un ocupado del hogar no tiene afiliación a pensiones (proxy de informalidad), o se encuentra en desempleo.</a:t>
            </a:r>
          </a:p>
        </p:txBody>
      </p:sp>
      <p:sp>
        <p:nvSpPr>
          <p:cNvPr id="15" name="Rectángulo 16"/>
          <p:cNvSpPr/>
          <p:nvPr/>
        </p:nvSpPr>
        <p:spPr bwMode="auto">
          <a:xfrm>
            <a:off x="5424512" y="3679519"/>
            <a:ext cx="94334" cy="13066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16" name="Rectángulo 2"/>
          <p:cNvSpPr>
            <a:spLocks noChangeArrowheads="1"/>
          </p:cNvSpPr>
          <p:nvPr/>
        </p:nvSpPr>
        <p:spPr bwMode="auto">
          <a:xfrm>
            <a:off x="5094317" y="3689056"/>
            <a:ext cx="243923" cy="1297155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2</a:t>
            </a: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70" y="2279580"/>
            <a:ext cx="4442600" cy="274175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15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543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  <a:tabLst>
                <a:tab pos="627063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(2)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Para cada una de las dimensiones, se establecieron los niveles 	de privación para cada hogar</a:t>
            </a: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1" y="5527910"/>
            <a:ext cx="12188825" cy="1330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7386" y="1437891"/>
            <a:ext cx="11585626" cy="467352"/>
          </a:xfrm>
          <a:prstGeom prst="rect">
            <a:avLst/>
          </a:prstGeom>
          <a:solidFill>
            <a:srgbClr val="3E97C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CO" sz="2000" b="1" dirty="0" smtClean="0"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Privaciones en la dimensión de salud</a:t>
            </a:r>
            <a:endParaRPr lang="es-ES" sz="2000" b="1" dirty="0">
              <a:solidFill>
                <a:srgbClr val="FFFFFF"/>
              </a:solidFill>
              <a:latin typeface="Verdana"/>
              <a:ea typeface="MS PGothic" pitchFamily="34" charset="-128"/>
              <a:cs typeface="Verdana"/>
            </a:endParaRPr>
          </a:p>
        </p:txBody>
      </p:sp>
      <p:sp>
        <p:nvSpPr>
          <p:cNvPr id="9" name="Rectángulo 15"/>
          <p:cNvSpPr/>
          <p:nvPr/>
        </p:nvSpPr>
        <p:spPr bwMode="auto">
          <a:xfrm>
            <a:off x="5622949" y="2052429"/>
            <a:ext cx="6370063" cy="127171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b="1" dirty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Sin aseguramiento en salud: </a:t>
            </a:r>
            <a:r>
              <a:rPr lang="es-CO" dirty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hogares con al menos una persona mayor de 5 años que no se encuentre asegurada al salud.</a:t>
            </a:r>
          </a:p>
        </p:txBody>
      </p:sp>
      <p:sp>
        <p:nvSpPr>
          <p:cNvPr id="12" name="Rectángulo 16"/>
          <p:cNvSpPr/>
          <p:nvPr/>
        </p:nvSpPr>
        <p:spPr bwMode="auto">
          <a:xfrm>
            <a:off x="5424512" y="2042905"/>
            <a:ext cx="94334" cy="12812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13" name="Rectángulo 2"/>
          <p:cNvSpPr>
            <a:spLocks noChangeArrowheads="1"/>
          </p:cNvSpPr>
          <p:nvPr/>
        </p:nvSpPr>
        <p:spPr bwMode="auto">
          <a:xfrm>
            <a:off x="5119717" y="2052417"/>
            <a:ext cx="218524" cy="1271722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1</a:t>
            </a:r>
          </a:p>
        </p:txBody>
      </p:sp>
      <p:sp>
        <p:nvSpPr>
          <p:cNvPr id="14" name="Rectángulo 15"/>
          <p:cNvSpPr/>
          <p:nvPr/>
        </p:nvSpPr>
        <p:spPr bwMode="auto">
          <a:xfrm>
            <a:off x="5597550" y="3469536"/>
            <a:ext cx="6395462" cy="15793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b="1" dirty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Barreras de acceso a servicios de salud: </a:t>
            </a:r>
            <a:r>
              <a:rPr lang="es-CO" dirty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hogares con al menos una persona que en los últimos 30 días tuvieron algún problema de salud que no haya requerido hospitalización y que para tratar lo no acudieron a un médico.</a:t>
            </a:r>
          </a:p>
        </p:txBody>
      </p:sp>
      <p:sp>
        <p:nvSpPr>
          <p:cNvPr id="15" name="Rectángulo 16"/>
          <p:cNvSpPr/>
          <p:nvPr/>
        </p:nvSpPr>
        <p:spPr bwMode="auto">
          <a:xfrm>
            <a:off x="5424512" y="3459999"/>
            <a:ext cx="94334" cy="15889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16" name="Rectángulo 2"/>
          <p:cNvSpPr>
            <a:spLocks noChangeArrowheads="1"/>
          </p:cNvSpPr>
          <p:nvPr/>
        </p:nvSpPr>
        <p:spPr bwMode="auto">
          <a:xfrm>
            <a:off x="5094317" y="3469536"/>
            <a:ext cx="243923" cy="1579395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2</a:t>
            </a:r>
          </a:p>
        </p:txBody>
      </p:sp>
      <p:pic>
        <p:nvPicPr>
          <p:cNvPr id="1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86" y="2052429"/>
            <a:ext cx="4531646" cy="2996502"/>
          </a:xfrm>
          <a:prstGeom prst="rect">
            <a:avLst/>
          </a:prstGeom>
        </p:spPr>
      </p:pic>
      <p:sp>
        <p:nvSpPr>
          <p:cNvPr id="17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16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364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  <a:tabLst>
                <a:tab pos="627063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(2)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Para cada una de las dimensiones, se establecieron los niveles 	de privación para cada hogar</a:t>
            </a: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7386" y="1437891"/>
            <a:ext cx="11585626" cy="467352"/>
          </a:xfrm>
          <a:prstGeom prst="rect">
            <a:avLst/>
          </a:prstGeom>
          <a:solidFill>
            <a:srgbClr val="3E97C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CO" sz="2000" b="1" dirty="0" smtClean="0">
                <a:solidFill>
                  <a:srgbClr val="FFFFFF"/>
                </a:solidFill>
                <a:latin typeface="Century Gothic" pitchFamily="34" charset="0"/>
                <a:ea typeface="MS PGothic" pitchFamily="34" charset="-128"/>
              </a:rPr>
              <a:t>Privaciones en vivienda y servicios públicos </a:t>
            </a:r>
            <a:endParaRPr lang="es-ES" sz="2000" b="1" dirty="0">
              <a:solidFill>
                <a:srgbClr val="FFFFFF"/>
              </a:solidFill>
              <a:latin typeface="Century Gothic" pitchFamily="34" charset="0"/>
              <a:ea typeface="MS PGothic" pitchFamily="34" charset="-128"/>
            </a:endParaRPr>
          </a:p>
        </p:txBody>
      </p:sp>
      <p:grpSp>
        <p:nvGrpSpPr>
          <p:cNvPr id="17" name="14 Grupo"/>
          <p:cNvGrpSpPr/>
          <p:nvPr/>
        </p:nvGrpSpPr>
        <p:grpSpPr>
          <a:xfrm>
            <a:off x="4421522" y="1997050"/>
            <a:ext cx="7590976" cy="1811023"/>
            <a:chOff x="5580365" y="2367188"/>
            <a:chExt cx="6412645" cy="2365611"/>
          </a:xfrm>
        </p:grpSpPr>
        <p:grpSp>
          <p:nvGrpSpPr>
            <p:cNvPr id="19" name="10 Grupo"/>
            <p:cNvGrpSpPr/>
            <p:nvPr/>
          </p:nvGrpSpPr>
          <p:grpSpPr>
            <a:xfrm>
              <a:off x="5580365" y="2367188"/>
              <a:ext cx="6412645" cy="1153084"/>
              <a:chOff x="5605765" y="2372180"/>
              <a:chExt cx="6412645" cy="1468437"/>
            </a:xfrm>
          </p:grpSpPr>
          <p:sp>
            <p:nvSpPr>
              <p:cNvPr id="24" name="Rectángulo 15"/>
              <p:cNvSpPr/>
              <p:nvPr/>
            </p:nvSpPr>
            <p:spPr bwMode="auto">
              <a:xfrm>
                <a:off x="6108997" y="2381705"/>
                <a:ext cx="5909413" cy="145732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04" tIns="45703" rIns="91404" bIns="45703" anchor="ctr"/>
              <a:lstStyle/>
              <a:p>
                <a:pPr defTabSz="608013">
                  <a:defRPr/>
                </a:pPr>
                <a:r>
                  <a:rPr lang="es-CO" sz="1500" b="1" dirty="0" smtClean="0">
                    <a:solidFill>
                      <a:srgbClr val="404040"/>
                    </a:solidFill>
                    <a:latin typeface="Century Gothic" pitchFamily="34" charset="0"/>
                    <a:ea typeface="ＭＳ Ｐゴシック" pitchFamily="34" charset="-128"/>
                  </a:rPr>
                  <a:t>Sin acceso a fuente de agua mejorada: </a:t>
                </a:r>
                <a:r>
                  <a:rPr lang="es-CO" sz="1500" dirty="0" smtClean="0">
                    <a:solidFill>
                      <a:srgbClr val="404040"/>
                    </a:solidFill>
                    <a:latin typeface="Century Gothic" pitchFamily="34" charset="0"/>
                    <a:ea typeface="ＭＳ Ｐゴシック" pitchFamily="34" charset="-128"/>
                  </a:rPr>
                  <a:t>urbanos sin servicio público de acueducto.  Rurales con agua de pozo sin bomba, agua lluvia, río, manantial, carro tanque, aguatero u otra fuente.</a:t>
                </a:r>
              </a:p>
            </p:txBody>
          </p:sp>
          <p:sp>
            <p:nvSpPr>
              <p:cNvPr id="25" name="Rectángulo 16"/>
              <p:cNvSpPr/>
              <p:nvPr/>
            </p:nvSpPr>
            <p:spPr bwMode="auto">
              <a:xfrm>
                <a:off x="5935961" y="2372180"/>
                <a:ext cx="94334" cy="146843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500" dirty="0">
                  <a:latin typeface="Century Gothic" pitchFamily="34" charset="0"/>
                </a:endParaRPr>
              </a:p>
            </p:txBody>
          </p:sp>
          <p:sp>
            <p:nvSpPr>
              <p:cNvPr id="26" name="Rectángulo 2"/>
              <p:cNvSpPr>
                <a:spLocks noChangeArrowheads="1"/>
              </p:cNvSpPr>
              <p:nvPr/>
            </p:nvSpPr>
            <p:spPr bwMode="auto">
              <a:xfrm>
                <a:off x="5605765" y="2381697"/>
                <a:ext cx="243923" cy="1452562"/>
              </a:xfrm>
              <a:prstGeom prst="rect">
                <a:avLst/>
              </a:prstGeom>
              <a:solidFill>
                <a:srgbClr val="3E97CF"/>
              </a:solidFill>
              <a:ln>
                <a:noFill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500" b="1" dirty="0">
                    <a:solidFill>
                      <a:schemeClr val="lt1"/>
                    </a:solidFill>
                    <a:latin typeface="Century Gothic" pitchFamily="34" charset="0"/>
                    <a:ea typeface="+mn-ea"/>
                  </a:rPr>
                  <a:t>1</a:t>
                </a:r>
              </a:p>
            </p:txBody>
          </p:sp>
        </p:grpSp>
        <p:grpSp>
          <p:nvGrpSpPr>
            <p:cNvPr id="20" name="20 Grupo"/>
            <p:cNvGrpSpPr/>
            <p:nvPr/>
          </p:nvGrpSpPr>
          <p:grpSpPr>
            <a:xfrm>
              <a:off x="5580366" y="3674852"/>
              <a:ext cx="6412644" cy="1057947"/>
              <a:chOff x="5580366" y="4196959"/>
              <a:chExt cx="6412644" cy="1468438"/>
            </a:xfrm>
          </p:grpSpPr>
          <p:sp>
            <p:nvSpPr>
              <p:cNvPr id="21" name="Rectángulo 15"/>
              <p:cNvSpPr/>
              <p:nvPr/>
            </p:nvSpPr>
            <p:spPr bwMode="auto">
              <a:xfrm>
                <a:off x="6083597" y="4206492"/>
                <a:ext cx="5909413" cy="145732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04" tIns="45703" rIns="91404" bIns="45703" anchor="ctr"/>
              <a:lstStyle/>
              <a:p>
                <a:pPr defTabSz="608013">
                  <a:defRPr/>
                </a:pPr>
                <a:r>
                  <a:rPr lang="es-CO" sz="1500" b="1" dirty="0" smtClean="0">
                    <a:solidFill>
                      <a:srgbClr val="404040"/>
                    </a:solidFill>
                    <a:latin typeface="Century Gothic" pitchFamily="34" charset="0"/>
                    <a:ea typeface="ＭＳ Ｐゴシック" pitchFamily="34" charset="-128"/>
                  </a:rPr>
                  <a:t>Inadecuada eliminación de excretas: </a:t>
                </a:r>
                <a:r>
                  <a:rPr lang="es-CO" sz="1500" dirty="0" smtClean="0">
                    <a:solidFill>
                      <a:srgbClr val="404040"/>
                    </a:solidFill>
                    <a:latin typeface="Century Gothic" pitchFamily="34" charset="0"/>
                    <a:ea typeface="ＭＳ Ｐゴシック" pitchFamily="34" charset="-128"/>
                  </a:rPr>
                  <a:t>urbanos sin servicio público de alcantarillado.  Rurales con inodoro sin conexión, bajamar o no tienen servicio sanitario.</a:t>
                </a:r>
              </a:p>
            </p:txBody>
          </p:sp>
          <p:sp>
            <p:nvSpPr>
              <p:cNvPr id="22" name="Rectángulo 16"/>
              <p:cNvSpPr/>
              <p:nvPr/>
            </p:nvSpPr>
            <p:spPr bwMode="auto">
              <a:xfrm>
                <a:off x="5910561" y="4196959"/>
                <a:ext cx="94334" cy="146843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500" dirty="0">
                  <a:latin typeface="Century Gothic" pitchFamily="34" charset="0"/>
                </a:endParaRPr>
              </a:p>
            </p:txBody>
          </p:sp>
          <p:sp>
            <p:nvSpPr>
              <p:cNvPr id="23" name="Rectángulo 2"/>
              <p:cNvSpPr>
                <a:spLocks noChangeArrowheads="1"/>
              </p:cNvSpPr>
              <p:nvPr/>
            </p:nvSpPr>
            <p:spPr bwMode="auto">
              <a:xfrm>
                <a:off x="5580366" y="4206492"/>
                <a:ext cx="243923" cy="1452563"/>
              </a:xfrm>
              <a:prstGeom prst="rect">
                <a:avLst/>
              </a:prstGeom>
              <a:solidFill>
                <a:srgbClr val="3E97CF"/>
              </a:solidFill>
              <a:ln>
                <a:noFill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500" b="1" dirty="0">
                    <a:solidFill>
                      <a:schemeClr val="lt1"/>
                    </a:solidFill>
                    <a:latin typeface="Century Gothic" pitchFamily="34" charset="0"/>
                    <a:ea typeface="+mn-ea"/>
                  </a:rPr>
                  <a:t>2</a:t>
                </a:r>
              </a:p>
            </p:txBody>
          </p:sp>
        </p:grpSp>
      </p:grpSp>
      <p:grpSp>
        <p:nvGrpSpPr>
          <p:cNvPr id="27" name="10 Grupo"/>
          <p:cNvGrpSpPr/>
          <p:nvPr/>
        </p:nvGrpSpPr>
        <p:grpSpPr>
          <a:xfrm>
            <a:off x="4421520" y="3930607"/>
            <a:ext cx="7593001" cy="877819"/>
            <a:chOff x="5605765" y="2372180"/>
            <a:chExt cx="6412645" cy="1468437"/>
          </a:xfrm>
        </p:grpSpPr>
        <p:sp>
          <p:nvSpPr>
            <p:cNvPr id="28" name="Rectángulo 15"/>
            <p:cNvSpPr/>
            <p:nvPr/>
          </p:nvSpPr>
          <p:spPr bwMode="auto">
            <a:xfrm>
              <a:off x="6108997" y="2381705"/>
              <a:ext cx="5909413" cy="14573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anchor="ctr"/>
            <a:lstStyle/>
            <a:p>
              <a:pPr defTabSz="608013">
                <a:defRPr/>
              </a:pPr>
              <a:r>
                <a:rPr lang="es-CO" sz="1500" b="1" dirty="0" smtClean="0">
                  <a:solidFill>
                    <a:srgbClr val="404040"/>
                  </a:solidFill>
                  <a:latin typeface="Century Gothic" pitchFamily="34" charset="0"/>
                  <a:ea typeface="ＭＳ Ｐゴシック" pitchFamily="34" charset="-128"/>
                </a:rPr>
                <a:t>Paredes inadecuadas: </a:t>
              </a:r>
              <a:r>
                <a:rPr lang="es-CO" sz="1500" dirty="0" smtClean="0">
                  <a:solidFill>
                    <a:srgbClr val="404040"/>
                  </a:solidFill>
                  <a:latin typeface="Century Gothic" pitchFamily="34" charset="0"/>
                  <a:ea typeface="ＭＳ Ｐゴシック" pitchFamily="34" charset="-128"/>
                </a:rPr>
                <a:t>urbanos con madera burda, tabla, tablón, guadua, otro vegetal, zinc, tela, cartón, deshechos y sin paredes. Rurales con guadua, otro vegetal, zinc, tela, cartón, deshechos y sin paredes.</a:t>
              </a:r>
            </a:p>
          </p:txBody>
        </p:sp>
        <p:sp>
          <p:nvSpPr>
            <p:cNvPr id="29" name="Rectángulo 16"/>
            <p:cNvSpPr/>
            <p:nvPr/>
          </p:nvSpPr>
          <p:spPr bwMode="auto">
            <a:xfrm>
              <a:off x="5935961" y="2372180"/>
              <a:ext cx="94334" cy="14684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500" dirty="0">
                <a:latin typeface="Century Gothic" pitchFamily="34" charset="0"/>
              </a:endParaRPr>
            </a:p>
          </p:txBody>
        </p:sp>
        <p:sp>
          <p:nvSpPr>
            <p:cNvPr id="30" name="Rectángulo 2"/>
            <p:cNvSpPr>
              <a:spLocks noChangeArrowheads="1"/>
            </p:cNvSpPr>
            <p:nvPr/>
          </p:nvSpPr>
          <p:spPr bwMode="auto">
            <a:xfrm>
              <a:off x="5605765" y="2381697"/>
              <a:ext cx="243923" cy="1452562"/>
            </a:xfrm>
            <a:prstGeom prst="rect">
              <a:avLst/>
            </a:prstGeom>
            <a:solidFill>
              <a:srgbClr val="3E97C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500" b="1" dirty="0" smtClean="0">
                  <a:solidFill>
                    <a:schemeClr val="lt1"/>
                  </a:solidFill>
                  <a:latin typeface="Century Gothic" pitchFamily="34" charset="0"/>
                  <a:ea typeface="+mn-ea"/>
                </a:rPr>
                <a:t>3</a:t>
              </a:r>
              <a:endParaRPr lang="es-CO" sz="1500" b="1" dirty="0">
                <a:solidFill>
                  <a:schemeClr val="lt1"/>
                </a:solidFill>
                <a:latin typeface="Century Gothic" pitchFamily="34" charset="0"/>
                <a:ea typeface="+mn-ea"/>
              </a:endParaRPr>
            </a:p>
          </p:txBody>
        </p:sp>
      </p:grpSp>
      <p:grpSp>
        <p:nvGrpSpPr>
          <p:cNvPr id="31" name="28 Grupo"/>
          <p:cNvGrpSpPr/>
          <p:nvPr/>
        </p:nvGrpSpPr>
        <p:grpSpPr>
          <a:xfrm>
            <a:off x="4421525" y="4900772"/>
            <a:ext cx="7592999" cy="446078"/>
            <a:chOff x="5580366" y="4196959"/>
            <a:chExt cx="6412644" cy="1468438"/>
          </a:xfrm>
        </p:grpSpPr>
        <p:sp>
          <p:nvSpPr>
            <p:cNvPr id="32" name="Rectángulo 15"/>
            <p:cNvSpPr/>
            <p:nvPr/>
          </p:nvSpPr>
          <p:spPr bwMode="auto">
            <a:xfrm>
              <a:off x="6083597" y="4206492"/>
              <a:ext cx="5909413" cy="14573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anchor="ctr"/>
            <a:lstStyle/>
            <a:p>
              <a:pPr defTabSz="608013">
                <a:defRPr/>
              </a:pPr>
              <a:r>
                <a:rPr lang="es-CO" sz="1500" b="1" dirty="0" smtClean="0">
                  <a:solidFill>
                    <a:srgbClr val="404040"/>
                  </a:solidFill>
                  <a:latin typeface="Century Gothic" pitchFamily="34" charset="0"/>
                  <a:ea typeface="ＭＳ Ｐゴシック" pitchFamily="34" charset="-128"/>
                </a:rPr>
                <a:t>Pisos inadecuados: </a:t>
              </a:r>
              <a:r>
                <a:rPr lang="es-CO" sz="1500" dirty="0" smtClean="0">
                  <a:solidFill>
                    <a:srgbClr val="404040"/>
                  </a:solidFill>
                  <a:latin typeface="Century Gothic" pitchFamily="34" charset="0"/>
                  <a:ea typeface="ＭＳ Ｐゴシック" pitchFamily="34" charset="-128"/>
                </a:rPr>
                <a:t>tierra.</a:t>
              </a:r>
            </a:p>
          </p:txBody>
        </p:sp>
        <p:sp>
          <p:nvSpPr>
            <p:cNvPr id="33" name="Rectángulo 16"/>
            <p:cNvSpPr/>
            <p:nvPr/>
          </p:nvSpPr>
          <p:spPr bwMode="auto">
            <a:xfrm>
              <a:off x="5910561" y="4196959"/>
              <a:ext cx="94334" cy="14684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500" dirty="0">
                <a:latin typeface="Century Gothic" pitchFamily="34" charset="0"/>
              </a:endParaRPr>
            </a:p>
          </p:txBody>
        </p:sp>
        <p:sp>
          <p:nvSpPr>
            <p:cNvPr id="34" name="Rectángulo 2"/>
            <p:cNvSpPr>
              <a:spLocks noChangeArrowheads="1"/>
            </p:cNvSpPr>
            <p:nvPr/>
          </p:nvSpPr>
          <p:spPr bwMode="auto">
            <a:xfrm>
              <a:off x="5580366" y="4206492"/>
              <a:ext cx="243923" cy="1452563"/>
            </a:xfrm>
            <a:prstGeom prst="rect">
              <a:avLst/>
            </a:prstGeom>
            <a:solidFill>
              <a:srgbClr val="3E97C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500" b="1" dirty="0">
                  <a:solidFill>
                    <a:schemeClr val="lt1"/>
                  </a:solidFill>
                  <a:latin typeface="Century Gothic" pitchFamily="34" charset="0"/>
                  <a:ea typeface="+mn-ea"/>
                </a:rPr>
                <a:t>4</a:t>
              </a:r>
            </a:p>
          </p:txBody>
        </p:sp>
      </p:grpSp>
      <p:grpSp>
        <p:nvGrpSpPr>
          <p:cNvPr id="35" name="38 Grupo"/>
          <p:cNvGrpSpPr/>
          <p:nvPr/>
        </p:nvGrpSpPr>
        <p:grpSpPr>
          <a:xfrm>
            <a:off x="4435024" y="5437436"/>
            <a:ext cx="7592999" cy="805393"/>
            <a:chOff x="5580366" y="4196959"/>
            <a:chExt cx="6412644" cy="1468438"/>
          </a:xfrm>
        </p:grpSpPr>
        <p:sp>
          <p:nvSpPr>
            <p:cNvPr id="36" name="Rectángulo 15"/>
            <p:cNvSpPr/>
            <p:nvPr/>
          </p:nvSpPr>
          <p:spPr bwMode="auto">
            <a:xfrm>
              <a:off x="6083597" y="4206492"/>
              <a:ext cx="5909413" cy="14573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anchor="ctr"/>
            <a:lstStyle/>
            <a:p>
              <a:pPr defTabSz="608013">
                <a:defRPr/>
              </a:pPr>
              <a:r>
                <a:rPr lang="es-CO" sz="1500" b="1" dirty="0" smtClean="0">
                  <a:solidFill>
                    <a:srgbClr val="404040"/>
                  </a:solidFill>
                  <a:latin typeface="Century Gothic" pitchFamily="34" charset="0"/>
                  <a:ea typeface="ＭＳ Ｐゴシック" pitchFamily="34" charset="-128"/>
                </a:rPr>
                <a:t>Hacinamiento crítico: </a:t>
              </a:r>
              <a:r>
                <a:rPr lang="es-CO" sz="1500" dirty="0" smtClean="0">
                  <a:solidFill>
                    <a:srgbClr val="404040"/>
                  </a:solidFill>
                  <a:latin typeface="Century Gothic" pitchFamily="34" charset="0"/>
                  <a:ea typeface="ＭＳ Ｐゴシック" pitchFamily="34" charset="-128"/>
                </a:rPr>
                <a:t>urbanos con 3 o más personas por cuarto. Rurales con más de 3 personas por cuarto</a:t>
              </a:r>
              <a:r>
                <a:rPr lang="es-CO" sz="1500" b="1" dirty="0" smtClean="0">
                  <a:solidFill>
                    <a:srgbClr val="404040"/>
                  </a:solidFill>
                  <a:latin typeface="Century Gothic" pitchFamily="34" charset="0"/>
                  <a:ea typeface="ＭＳ Ｐゴシック" pitchFamily="34" charset="-128"/>
                </a:rPr>
                <a:t>.</a:t>
              </a:r>
              <a:endParaRPr lang="es-CO" sz="1500" dirty="0" smtClean="0">
                <a:solidFill>
                  <a:srgbClr val="404040"/>
                </a:solidFill>
                <a:latin typeface="Century Gothic" pitchFamily="34" charset="0"/>
                <a:ea typeface="ＭＳ Ｐゴシック" pitchFamily="34" charset="-128"/>
              </a:endParaRPr>
            </a:p>
          </p:txBody>
        </p:sp>
        <p:sp>
          <p:nvSpPr>
            <p:cNvPr id="37" name="Rectángulo 16"/>
            <p:cNvSpPr/>
            <p:nvPr/>
          </p:nvSpPr>
          <p:spPr bwMode="auto">
            <a:xfrm>
              <a:off x="5910561" y="4196959"/>
              <a:ext cx="94334" cy="14684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500" dirty="0">
                <a:latin typeface="Century Gothic" pitchFamily="34" charset="0"/>
              </a:endParaRPr>
            </a:p>
          </p:txBody>
        </p:sp>
        <p:sp>
          <p:nvSpPr>
            <p:cNvPr id="38" name="Rectángulo 2"/>
            <p:cNvSpPr>
              <a:spLocks noChangeArrowheads="1"/>
            </p:cNvSpPr>
            <p:nvPr/>
          </p:nvSpPr>
          <p:spPr bwMode="auto">
            <a:xfrm>
              <a:off x="5580366" y="4206492"/>
              <a:ext cx="243923" cy="1452563"/>
            </a:xfrm>
            <a:prstGeom prst="rect">
              <a:avLst/>
            </a:prstGeom>
            <a:solidFill>
              <a:srgbClr val="3E97C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500" b="1" dirty="0" smtClean="0">
                  <a:solidFill>
                    <a:schemeClr val="lt1"/>
                  </a:solidFill>
                  <a:latin typeface="Century Gothic" pitchFamily="34" charset="0"/>
                  <a:ea typeface="+mn-ea"/>
                </a:rPr>
                <a:t>5</a:t>
              </a:r>
              <a:endParaRPr lang="es-CO" sz="1500" b="1" dirty="0">
                <a:solidFill>
                  <a:schemeClr val="lt1"/>
                </a:solidFill>
                <a:latin typeface="Century Gothic" pitchFamily="34" charset="0"/>
                <a:ea typeface="+mn-ea"/>
              </a:endParaRPr>
            </a:p>
          </p:txBody>
        </p:sp>
      </p:grpSp>
      <p:pic>
        <p:nvPicPr>
          <p:cNvPr id="39" name="13 Imagen" descr="DSC_07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5" y="2053698"/>
            <a:ext cx="3924918" cy="418565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17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283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  <a:tabLst>
                <a:tab pos="627063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(3)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</a:t>
            </a: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E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l último paso fue elegir una fuente de información idónea 	para realizar la medición.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527910"/>
            <a:ext cx="12188825" cy="1330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5"/>
          <p:cNvSpPr/>
          <p:nvPr/>
        </p:nvSpPr>
        <p:spPr bwMode="auto">
          <a:xfrm>
            <a:off x="946903" y="1405258"/>
            <a:ext cx="7159375" cy="12743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dirty="0" smtClean="0">
                <a:solidFill>
                  <a:srgbClr val="404040"/>
                </a:solidFill>
                <a:latin typeface="Century Gothic" pitchFamily="34" charset="0"/>
                <a:ea typeface="ＭＳ Ｐゴシック" pitchFamily="34" charset="-128"/>
              </a:rPr>
              <a:t>Se escogió la </a:t>
            </a:r>
            <a:r>
              <a:rPr lang="es-CO" dirty="0">
                <a:solidFill>
                  <a:srgbClr val="404040"/>
                </a:solidFill>
                <a:latin typeface="Century Gothic" pitchFamily="34" charset="0"/>
                <a:ea typeface="ＭＳ Ｐゴシック" pitchFamily="34" charset="-128"/>
              </a:rPr>
              <a:t>E</a:t>
            </a:r>
            <a:r>
              <a:rPr lang="es-CO" dirty="0" smtClean="0">
                <a:solidFill>
                  <a:srgbClr val="404040"/>
                </a:solidFill>
                <a:latin typeface="Century Gothic" pitchFamily="34" charset="0"/>
                <a:ea typeface="ＭＳ Ｐゴシック" pitchFamily="34" charset="-128"/>
              </a:rPr>
              <a:t>ncuesta de Calidad de Vida (ECV) como fuente de información porque tiene la periodicidad necesaria y en el momento del diseño contaba con datos comparables en varios años (1993, 2003, 2008, 2010).</a:t>
            </a:r>
            <a:endParaRPr lang="es-CO" dirty="0">
              <a:solidFill>
                <a:srgbClr val="40404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9" name="Rectángulo 16"/>
          <p:cNvSpPr/>
          <p:nvPr/>
        </p:nvSpPr>
        <p:spPr bwMode="auto">
          <a:xfrm>
            <a:off x="773868" y="1395732"/>
            <a:ext cx="111124" cy="12839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20" name="Rectángulo 2"/>
          <p:cNvSpPr>
            <a:spLocks noChangeArrowheads="1"/>
          </p:cNvSpPr>
          <p:nvPr/>
        </p:nvSpPr>
        <p:spPr bwMode="auto">
          <a:xfrm>
            <a:off x="443673" y="1405244"/>
            <a:ext cx="272463" cy="1274405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1</a:t>
            </a:r>
          </a:p>
        </p:txBody>
      </p:sp>
      <p:sp>
        <p:nvSpPr>
          <p:cNvPr id="21" name="Rectángulo 15"/>
          <p:cNvSpPr/>
          <p:nvPr/>
        </p:nvSpPr>
        <p:spPr bwMode="auto">
          <a:xfrm>
            <a:off x="947640" y="2789410"/>
            <a:ext cx="7158637" cy="114003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dirty="0" smtClean="0">
                <a:solidFill>
                  <a:srgbClr val="404040"/>
                </a:solidFill>
                <a:latin typeface="Century Gothic" pitchFamily="34" charset="0"/>
                <a:ea typeface="ＭＳ Ｐゴシック" pitchFamily="34" charset="-128"/>
              </a:rPr>
              <a:t>Después de oficializar el IPM, la encuesta se realiza de manera anual para medir el avance en las metas definidas en el Plan Nacional de Desarrollo.</a:t>
            </a:r>
          </a:p>
        </p:txBody>
      </p:sp>
      <p:sp>
        <p:nvSpPr>
          <p:cNvPr id="22" name="Rectángulo 16"/>
          <p:cNvSpPr/>
          <p:nvPr/>
        </p:nvSpPr>
        <p:spPr bwMode="auto">
          <a:xfrm>
            <a:off x="774605" y="2779872"/>
            <a:ext cx="111124" cy="11487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23" name="Rectángulo 2"/>
          <p:cNvSpPr>
            <a:spLocks noChangeArrowheads="1"/>
          </p:cNvSpPr>
          <p:nvPr/>
        </p:nvSpPr>
        <p:spPr bwMode="auto">
          <a:xfrm>
            <a:off x="444412" y="2789409"/>
            <a:ext cx="287337" cy="1136309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2</a:t>
            </a:r>
          </a:p>
        </p:txBody>
      </p:sp>
      <p:sp>
        <p:nvSpPr>
          <p:cNvPr id="24" name="Rectángulo 15"/>
          <p:cNvSpPr/>
          <p:nvPr/>
        </p:nvSpPr>
        <p:spPr bwMode="auto">
          <a:xfrm>
            <a:off x="932029" y="4051942"/>
            <a:ext cx="7174248" cy="114003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dirty="0" smtClean="0">
                <a:solidFill>
                  <a:srgbClr val="404040"/>
                </a:solidFill>
                <a:latin typeface="Century Gothic" pitchFamily="34" charset="0"/>
                <a:ea typeface="ＭＳ Ｐゴシック" pitchFamily="34" charset="-128"/>
              </a:rPr>
              <a:t>La ECV tiene representatividad nacional, urbana, rural y por regiones (no departamentos/municipios). </a:t>
            </a:r>
            <a:endParaRPr lang="es-CO" dirty="0">
              <a:solidFill>
                <a:srgbClr val="40404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25" name="Rectángulo 16"/>
          <p:cNvSpPr/>
          <p:nvPr/>
        </p:nvSpPr>
        <p:spPr bwMode="auto">
          <a:xfrm>
            <a:off x="758993" y="4042404"/>
            <a:ext cx="111124" cy="11487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26" name="Rectángulo 2"/>
          <p:cNvSpPr>
            <a:spLocks noChangeArrowheads="1"/>
          </p:cNvSpPr>
          <p:nvPr/>
        </p:nvSpPr>
        <p:spPr bwMode="auto">
          <a:xfrm>
            <a:off x="428799" y="4051941"/>
            <a:ext cx="287337" cy="1136309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</a:rPr>
              <a:t>3</a:t>
            </a:r>
            <a:endParaRPr lang="es-CO" sz="2000" b="1" dirty="0">
              <a:solidFill>
                <a:schemeClr val="lt1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27" name="12 Rectángulo"/>
          <p:cNvSpPr/>
          <p:nvPr/>
        </p:nvSpPr>
        <p:spPr>
          <a:xfrm>
            <a:off x="8823000" y="2598020"/>
            <a:ext cx="3188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013">
              <a:defRPr/>
            </a:pPr>
            <a:r>
              <a:rPr lang="es-CO" i="1" dirty="0" smtClean="0">
                <a:solidFill>
                  <a:srgbClr val="404040"/>
                </a:solidFill>
                <a:latin typeface="Century Gothic" pitchFamily="34" charset="0"/>
                <a:ea typeface="ＭＳ Ｐゴシック" pitchFamily="34" charset="-128"/>
              </a:rPr>
              <a:t>La ECV tiene como objetivo obtener información que permita analizar y realizar comparaciones de las condiciones socioeconómicas de los hogares colombianos.</a:t>
            </a:r>
            <a:endParaRPr lang="es-CO" i="1" dirty="0">
              <a:solidFill>
                <a:srgbClr val="40404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pic>
        <p:nvPicPr>
          <p:cNvPr id="28" name="Picture 4" descr="http://www.dane.gov.co/templates/beez_20/images/personal/logo_dane.gif"/>
          <p:cNvPicPr>
            <a:picLocks noChangeAspect="1" noChangeArrowheads="1"/>
          </p:cNvPicPr>
          <p:nvPr/>
        </p:nvPicPr>
        <p:blipFill>
          <a:blip r:embed="rId4"/>
          <a:srcRect r="40812"/>
          <a:stretch>
            <a:fillRect/>
          </a:stretch>
        </p:blipFill>
        <p:spPr bwMode="auto">
          <a:xfrm>
            <a:off x="8879410" y="1550484"/>
            <a:ext cx="2983177" cy="770141"/>
          </a:xfrm>
          <a:prstGeom prst="rect">
            <a:avLst/>
          </a:prstGeom>
          <a:noFill/>
        </p:spPr>
      </p:pic>
      <p:sp>
        <p:nvSpPr>
          <p:cNvPr id="16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18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538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813425"/>
            <a:ext cx="12188825" cy="1044575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136525" dist="63500" dir="16200000" algn="tl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-1" y="0"/>
            <a:ext cx="12188825" cy="1252538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136525" dist="63500" dir="5400000" algn="tl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7" name="Imagen 6" descr="logoDPS_neg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214313"/>
            <a:ext cx="32194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48"/>
          <p:cNvSpPr txBox="1">
            <a:spLocks noChangeArrowheads="1"/>
          </p:cNvSpPr>
          <p:nvPr/>
        </p:nvSpPr>
        <p:spPr bwMode="auto">
          <a:xfrm>
            <a:off x="415294" y="1498497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SzPct val="90000"/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Convertimos el IPM Colombia en una herramienta de diseño y evaluación de políticas públicas.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8" name="Rectángulo 29"/>
          <p:cNvSpPr>
            <a:spLocks noChangeArrowheads="1"/>
          </p:cNvSpPr>
          <p:nvPr/>
        </p:nvSpPr>
        <p:spPr bwMode="auto">
          <a:xfrm>
            <a:off x="533103" y="2585717"/>
            <a:ext cx="972142" cy="1332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S" sz="4800" b="1" dirty="0">
                <a:solidFill>
                  <a:srgbClr val="3E97CF"/>
                </a:solidFill>
                <a:latin typeface="Century Gothic" charset="0"/>
                <a:cs typeface="Calibri" charset="0"/>
              </a:rPr>
              <a:t>1</a:t>
            </a:r>
            <a:endParaRPr lang="es-ES" sz="4800" b="1" dirty="0">
              <a:solidFill>
                <a:srgbClr val="3E97CF"/>
              </a:solidFill>
              <a:latin typeface="Century Gothic" charset="0"/>
              <a:ea typeface="+mn-ea"/>
              <a:cs typeface="Calibri" charset="0"/>
            </a:endParaRPr>
          </a:p>
        </p:txBody>
      </p:sp>
      <p:sp>
        <p:nvSpPr>
          <p:cNvPr id="19" name="Rectángulo 29"/>
          <p:cNvSpPr>
            <a:spLocks noChangeArrowheads="1"/>
          </p:cNvSpPr>
          <p:nvPr/>
        </p:nvSpPr>
        <p:spPr bwMode="auto">
          <a:xfrm>
            <a:off x="6593222" y="2585717"/>
            <a:ext cx="1356861" cy="13656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S" sz="4800" b="1" dirty="0" smtClean="0">
                <a:solidFill>
                  <a:srgbClr val="3E97CF"/>
                </a:solidFill>
                <a:latin typeface="Century Gothic" charset="0"/>
                <a:ea typeface="+mn-ea"/>
                <a:cs typeface="Calibri" charset="0"/>
              </a:rPr>
              <a:t>2</a:t>
            </a:r>
            <a:endParaRPr lang="es-ES" sz="4800" b="1" dirty="0">
              <a:solidFill>
                <a:srgbClr val="3E97CF"/>
              </a:solidFill>
              <a:latin typeface="Century Gothic" charset="0"/>
              <a:ea typeface="+mn-ea"/>
              <a:cs typeface="Calibri" charset="0"/>
            </a:endParaRPr>
          </a:p>
        </p:txBody>
      </p:sp>
      <p:sp>
        <p:nvSpPr>
          <p:cNvPr id="20" name="Rectángulo 29"/>
          <p:cNvSpPr>
            <a:spLocks noChangeArrowheads="1"/>
          </p:cNvSpPr>
          <p:nvPr/>
        </p:nvSpPr>
        <p:spPr bwMode="auto">
          <a:xfrm>
            <a:off x="9329024" y="2585717"/>
            <a:ext cx="2408317" cy="1365620"/>
          </a:xfrm>
          <a:prstGeom prst="rect">
            <a:avLst/>
          </a:prstGeom>
          <a:solidFill>
            <a:srgbClr val="0780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s-CO" sz="1600" b="1" dirty="0" smtClean="0">
                <a:solidFill>
                  <a:schemeClr val="bg1"/>
                </a:solidFill>
                <a:latin typeface="Verdana"/>
                <a:cs typeface="Verdana"/>
              </a:rPr>
              <a:t>El IPM Colombia como instrumento de focalización geográfica</a:t>
            </a:r>
            <a:r>
              <a:rPr lang="es-CO" sz="1600" b="1" dirty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es-CO" sz="1600" b="1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1" name="Rectángulo 29"/>
          <p:cNvSpPr>
            <a:spLocks noChangeArrowheads="1"/>
          </p:cNvSpPr>
          <p:nvPr/>
        </p:nvSpPr>
        <p:spPr bwMode="auto">
          <a:xfrm>
            <a:off x="3283823" y="4170855"/>
            <a:ext cx="1284689" cy="1313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S" sz="4800" b="1" dirty="0">
                <a:solidFill>
                  <a:srgbClr val="3E97CF"/>
                </a:solidFill>
                <a:latin typeface="Century Gothic" charset="0"/>
                <a:cs typeface="Calibri" charset="0"/>
              </a:rPr>
              <a:t>3</a:t>
            </a:r>
            <a:endParaRPr lang="es-ES" sz="4800" b="1" dirty="0">
              <a:solidFill>
                <a:srgbClr val="3E97CF"/>
              </a:solidFill>
              <a:latin typeface="Century Gothic" charset="0"/>
              <a:ea typeface="+mn-ea"/>
              <a:cs typeface="Calibri" charset="0"/>
            </a:endParaRPr>
          </a:p>
        </p:txBody>
      </p:sp>
      <p:sp>
        <p:nvSpPr>
          <p:cNvPr id="22" name="Rectángulo 29"/>
          <p:cNvSpPr>
            <a:spLocks noChangeArrowheads="1"/>
          </p:cNvSpPr>
          <p:nvPr/>
        </p:nvSpPr>
        <p:spPr bwMode="auto">
          <a:xfrm>
            <a:off x="6212618" y="4170855"/>
            <a:ext cx="2606713" cy="1313290"/>
          </a:xfrm>
          <a:prstGeom prst="rect">
            <a:avLst/>
          </a:prstGeom>
          <a:solidFill>
            <a:srgbClr val="0780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s-CO" sz="1600" b="1" dirty="0" smtClean="0">
                <a:solidFill>
                  <a:schemeClr val="bg1"/>
                </a:solidFill>
                <a:latin typeface="Verdana"/>
                <a:ea typeface="ＭＳ Ｐゴシック" pitchFamily="34" charset="-128"/>
                <a:cs typeface="Verdana"/>
              </a:rPr>
              <a:t>Mecanismo de seguimiento al canal directo en la reducción de la pobreza.</a:t>
            </a:r>
          </a:p>
        </p:txBody>
      </p:sp>
      <p:sp>
        <p:nvSpPr>
          <p:cNvPr id="23" name="Rectángulo 29"/>
          <p:cNvSpPr>
            <a:spLocks noChangeArrowheads="1"/>
          </p:cNvSpPr>
          <p:nvPr/>
        </p:nvSpPr>
        <p:spPr bwMode="auto">
          <a:xfrm>
            <a:off x="3716973" y="2585717"/>
            <a:ext cx="2382347" cy="1365620"/>
          </a:xfrm>
          <a:prstGeom prst="rect">
            <a:avLst/>
          </a:prstGeom>
          <a:solidFill>
            <a:srgbClr val="0780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s-CO" sz="1600" b="1" dirty="0" smtClean="0">
                <a:solidFill>
                  <a:schemeClr val="bg1"/>
                </a:solidFill>
                <a:latin typeface="Verdana"/>
                <a:cs typeface="Verdana"/>
              </a:rPr>
              <a:t>El IPM Colombia como meta del PND y mesa de seguimiento a la pobreza.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191" y="4170855"/>
            <a:ext cx="1612748" cy="131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 cstate="print"/>
          <a:srcRect l="9280" t="6007" r="5848" b="6512"/>
          <a:stretch>
            <a:fillRect/>
          </a:stretch>
        </p:blipFill>
        <p:spPr bwMode="auto">
          <a:xfrm>
            <a:off x="7808380" y="2585717"/>
            <a:ext cx="1446348" cy="13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Presidencia de la República de Colombia"/>
          <p:cNvPicPr>
            <a:picLocks noChangeAspect="1" noChangeArrowheads="1"/>
          </p:cNvPicPr>
          <p:nvPr/>
        </p:nvPicPr>
        <p:blipFill>
          <a:blip r:embed="rId5"/>
          <a:srcRect l="65139"/>
          <a:stretch>
            <a:fillRect/>
          </a:stretch>
        </p:blipFill>
        <p:spPr bwMode="auto">
          <a:xfrm>
            <a:off x="1646360" y="2805235"/>
            <a:ext cx="1847913" cy="77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49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En </a:t>
            </a: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sus Planes de 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Desarrollo, la reducción de la pobreza es un pilar central del Gobierno de Colombia.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413911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80834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8 Diagrama"/>
          <p:cNvGraphicFramePr/>
          <p:nvPr>
            <p:extLst>
              <p:ext uri="{D42A27DB-BD31-4B8C-83A1-F6EECF244321}">
                <p14:modId xmlns:p14="http://schemas.microsoft.com/office/powerpoint/2010/main" val="2625312331"/>
              </p:ext>
            </p:extLst>
          </p:nvPr>
        </p:nvGraphicFramePr>
        <p:xfrm>
          <a:off x="1599305" y="2582161"/>
          <a:ext cx="3645475" cy="213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11 Diagrama"/>
          <p:cNvGraphicFramePr/>
          <p:nvPr>
            <p:extLst>
              <p:ext uri="{D42A27DB-BD31-4B8C-83A1-F6EECF244321}">
                <p14:modId xmlns:p14="http://schemas.microsoft.com/office/powerpoint/2010/main" val="1420787104"/>
              </p:ext>
            </p:extLst>
          </p:nvPr>
        </p:nvGraphicFramePr>
        <p:xfrm>
          <a:off x="6712115" y="2558645"/>
          <a:ext cx="4273790" cy="213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10 Marcador de contenido"/>
          <p:cNvSpPr txBox="1">
            <a:spLocks/>
          </p:cNvSpPr>
          <p:nvPr/>
        </p:nvSpPr>
        <p:spPr>
          <a:xfrm>
            <a:off x="6476925" y="1612581"/>
            <a:ext cx="44999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s-CO" sz="1400" dirty="0" smtClean="0">
                <a:latin typeface="Verdana"/>
                <a:cs typeface="Verdana"/>
              </a:rPr>
              <a:t>Planteamiento Estratégico</a:t>
            </a:r>
          </a:p>
          <a:p>
            <a:pPr algn="ctr">
              <a:buFont typeface="Arial"/>
              <a:buNone/>
            </a:pPr>
            <a:r>
              <a:rPr lang="es-CO" sz="1400" dirty="0" smtClean="0">
                <a:latin typeface="Verdana"/>
                <a:cs typeface="Verdana"/>
              </a:rPr>
              <a:t>Plan Nacional de Desarrollo, 2014-2018</a:t>
            </a:r>
          </a:p>
          <a:p>
            <a:pPr algn="ctr">
              <a:buFont typeface="Arial"/>
              <a:buNone/>
            </a:pPr>
            <a:r>
              <a:rPr lang="es-CO" sz="1400" b="1" dirty="0" smtClean="0">
                <a:latin typeface="Verdana"/>
                <a:cs typeface="Verdana"/>
              </a:rPr>
              <a:t>Todos por un Nuevo País</a:t>
            </a:r>
            <a:endParaRPr lang="es-CO" sz="1400" b="1" dirty="0">
              <a:latin typeface="Verdana"/>
              <a:cs typeface="Verdana"/>
            </a:endParaRPr>
          </a:p>
        </p:txBody>
      </p:sp>
      <p:sp>
        <p:nvSpPr>
          <p:cNvPr id="22" name="10 Marcador de contenido"/>
          <p:cNvSpPr txBox="1">
            <a:spLocks/>
          </p:cNvSpPr>
          <p:nvPr/>
        </p:nvSpPr>
        <p:spPr>
          <a:xfrm>
            <a:off x="934322" y="1636098"/>
            <a:ext cx="498781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s-CO" sz="1400" dirty="0" smtClean="0">
                <a:latin typeface="Verdana"/>
                <a:cs typeface="Verdana"/>
              </a:rPr>
              <a:t>Planteamiento Estratégico</a:t>
            </a:r>
          </a:p>
          <a:p>
            <a:pPr algn="ctr">
              <a:buFont typeface="Arial"/>
              <a:buNone/>
            </a:pPr>
            <a:r>
              <a:rPr lang="es-CO" sz="1400" dirty="0" smtClean="0">
                <a:latin typeface="Verdana"/>
                <a:cs typeface="Verdana"/>
              </a:rPr>
              <a:t>Plan Nacional de Desarrollo, 2010-2014</a:t>
            </a:r>
          </a:p>
          <a:p>
            <a:pPr algn="ctr">
              <a:buFont typeface="Arial"/>
              <a:buNone/>
            </a:pPr>
            <a:r>
              <a:rPr lang="es-CO" sz="1400" b="1" dirty="0" smtClean="0">
                <a:latin typeface="Verdana"/>
                <a:cs typeface="Verdana"/>
              </a:rPr>
              <a:t>Prosperidad para Todos</a:t>
            </a:r>
            <a:endParaRPr lang="es-CO" sz="1400" b="1" dirty="0">
              <a:latin typeface="Verdana"/>
              <a:cs typeface="Verdana"/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19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635000" indent="-635000" eaLnBrk="1" hangingPunct="1">
              <a:buSzPct val="90000"/>
              <a:tabLst>
                <a:tab pos="627063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(1)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El diagnóstico del IPM nos permite identificar las privaciones que afectan a más hogares colombianos para enfocar nuestras políticas sociales.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894294"/>
              </p:ext>
            </p:extLst>
          </p:nvPr>
        </p:nvGraphicFramePr>
        <p:xfrm>
          <a:off x="682906" y="1481644"/>
          <a:ext cx="10174147" cy="491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7 Rectángulo"/>
          <p:cNvSpPr/>
          <p:nvPr/>
        </p:nvSpPr>
        <p:spPr>
          <a:xfrm>
            <a:off x="7210608" y="3706253"/>
            <a:ext cx="4479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8013">
              <a:defRPr/>
            </a:pPr>
            <a:r>
              <a:rPr lang="es-CO" dirty="0" smtClean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Las mayores privaciones en los hogares colombianos están en la formalidad del empleo y en los bajos logros educativos.</a:t>
            </a:r>
            <a:endParaRPr lang="es-CO" dirty="0">
              <a:solidFill>
                <a:srgbClr val="404040"/>
              </a:solidFill>
              <a:latin typeface="Verdana"/>
              <a:ea typeface="ＭＳ Ｐゴシック" pitchFamily="34" charset="-128"/>
              <a:cs typeface="Verdana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20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6519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635000" indent="-635000" eaLnBrk="1" hangingPunct="1">
              <a:buSzPct val="90000"/>
              <a:tabLst>
                <a:tab pos="635000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(1)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Creamos una mesa de pobreza como arreglo institucional para la toma de decisiones estratégicas con base en estos   diagnósticos.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616116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D:\Documents\Mis archivos recibidos\DSC_0053.JPG"/>
          <p:cNvPicPr>
            <a:picLocks noChangeAspect="1" noChangeArrowheads="1"/>
          </p:cNvPicPr>
          <p:nvPr/>
        </p:nvPicPr>
        <p:blipFill>
          <a:blip r:embed="rId4" cstate="print"/>
          <a:srcRect l="32006" t="27472" r="3538" b="4945"/>
          <a:stretch>
            <a:fillRect/>
          </a:stretch>
        </p:blipFill>
        <p:spPr bwMode="auto">
          <a:xfrm>
            <a:off x="9218424" y="2485286"/>
            <a:ext cx="2465250" cy="1829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5" descr="D:\Documents\Mis archivos recibidos\DSC_0053.JPG"/>
          <p:cNvPicPr>
            <a:picLocks noChangeAspect="1" noChangeArrowheads="1"/>
          </p:cNvPicPr>
          <p:nvPr/>
        </p:nvPicPr>
        <p:blipFill>
          <a:blip r:embed="rId4" cstate="print"/>
          <a:srcRect l="4326" t="27472" r="53103" b="4945"/>
          <a:stretch>
            <a:fillRect/>
          </a:stretch>
        </p:blipFill>
        <p:spPr bwMode="auto">
          <a:xfrm>
            <a:off x="8978374" y="2485286"/>
            <a:ext cx="1735203" cy="18613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0" y="3542908"/>
            <a:ext cx="1910817" cy="56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http://upload.wikimedia.org/wikipedia/en/9/9a/Logo_MinAgricultu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1"/>
          <a:stretch>
            <a:fillRect/>
          </a:stretch>
        </p:blipFill>
        <p:spPr bwMode="auto">
          <a:xfrm>
            <a:off x="756830" y="4142993"/>
            <a:ext cx="2004178" cy="60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upload.wikimedia.org/wikipedia/commons/d/df/Logotipo_SE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7042731" y="4188651"/>
            <a:ext cx="1085682" cy="84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http://www.iberoamericana.edu.co/admin/images/informativos/3logo_mineducac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8799" b="28001"/>
          <a:stretch>
            <a:fillRect/>
          </a:stretch>
        </p:blipFill>
        <p:spPr bwMode="auto">
          <a:xfrm>
            <a:off x="847550" y="4827825"/>
            <a:ext cx="1913457" cy="50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79" y="4201479"/>
            <a:ext cx="1905899" cy="4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pedraza-magdalena.gov.co/apc-aa-files/63656639663731653135353765623763/min-trabaj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3"/>
          <a:stretch>
            <a:fillRect/>
          </a:stretch>
        </p:blipFill>
        <p:spPr bwMode="auto">
          <a:xfrm>
            <a:off x="3043569" y="4866885"/>
            <a:ext cx="1412843" cy="49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80" y="3600219"/>
            <a:ext cx="1905898" cy="5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10" descr="LOGOS ANSP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3" t="12930" r="5922" b="912"/>
          <a:stretch>
            <a:fillRect/>
          </a:stretch>
        </p:blipFill>
        <p:spPr bwMode="auto">
          <a:xfrm>
            <a:off x="6250442" y="4171869"/>
            <a:ext cx="711995" cy="94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11" descr="ICBF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6480" r="12029" b="8565"/>
          <a:stretch>
            <a:fillRect/>
          </a:stretch>
        </p:blipFill>
        <p:spPr bwMode="auto">
          <a:xfrm>
            <a:off x="5259547" y="4107653"/>
            <a:ext cx="807635" cy="101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9761" y="3535619"/>
            <a:ext cx="2086661" cy="44768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724" y="2134355"/>
            <a:ext cx="2833438" cy="62123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93" y="2130955"/>
            <a:ext cx="1801102" cy="57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12 CuadroTexto"/>
          <p:cNvSpPr txBox="1"/>
          <p:nvPr/>
        </p:nvSpPr>
        <p:spPr>
          <a:xfrm>
            <a:off x="178437" y="1727972"/>
            <a:ext cx="4414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Verdana"/>
                <a:cs typeface="Verdana"/>
              </a:rPr>
              <a:t>Preside</a:t>
            </a:r>
            <a:endParaRPr lang="es-CO" sz="1600" b="1" dirty="0">
              <a:latin typeface="Verdana"/>
              <a:cs typeface="Verdana"/>
            </a:endParaRPr>
          </a:p>
        </p:txBody>
      </p:sp>
      <p:sp>
        <p:nvSpPr>
          <p:cNvPr id="34" name="12 CuadroTexto"/>
          <p:cNvSpPr txBox="1"/>
          <p:nvPr/>
        </p:nvSpPr>
        <p:spPr>
          <a:xfrm>
            <a:off x="4035752" y="1627575"/>
            <a:ext cx="4414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Verdana"/>
                <a:cs typeface="Verdana"/>
              </a:rPr>
              <a:t>Secretaría Técnica</a:t>
            </a:r>
            <a:endParaRPr lang="es-CO" sz="1600" b="1" dirty="0">
              <a:latin typeface="Verdana"/>
              <a:cs typeface="Verdana"/>
            </a:endParaRPr>
          </a:p>
        </p:txBody>
      </p:sp>
      <p:sp>
        <p:nvSpPr>
          <p:cNvPr id="35" name="12 CuadroTexto"/>
          <p:cNvSpPr txBox="1"/>
          <p:nvPr/>
        </p:nvSpPr>
        <p:spPr>
          <a:xfrm>
            <a:off x="2249069" y="3112236"/>
            <a:ext cx="4414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Verdana"/>
                <a:cs typeface="Verdana"/>
              </a:rPr>
              <a:t>Miembros Obligatorios</a:t>
            </a:r>
            <a:endParaRPr lang="es-CO" sz="1600" b="1" dirty="0">
              <a:latin typeface="Verdana"/>
              <a:cs typeface="Verdana"/>
            </a:endParaRPr>
          </a:p>
        </p:txBody>
      </p:sp>
      <p:pic>
        <p:nvPicPr>
          <p:cNvPr id="36" name="Imagen 35" descr="logo_dps_hor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4"/>
          <a:stretch/>
        </p:blipFill>
        <p:spPr bwMode="auto">
          <a:xfrm>
            <a:off x="4246907" y="1784797"/>
            <a:ext cx="230891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ángulo 25"/>
          <p:cNvSpPr/>
          <p:nvPr/>
        </p:nvSpPr>
        <p:spPr>
          <a:xfrm>
            <a:off x="623968" y="3025320"/>
            <a:ext cx="7952698" cy="2590795"/>
          </a:xfrm>
          <a:prstGeom prst="rect">
            <a:avLst/>
          </a:prstGeom>
          <a:noFill/>
          <a:ln>
            <a:solidFill>
              <a:srgbClr val="0780B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8" name="Rectángulo 25"/>
          <p:cNvSpPr/>
          <p:nvPr/>
        </p:nvSpPr>
        <p:spPr>
          <a:xfrm>
            <a:off x="623969" y="1641306"/>
            <a:ext cx="3411784" cy="1257271"/>
          </a:xfrm>
          <a:prstGeom prst="rect">
            <a:avLst/>
          </a:prstGeom>
          <a:noFill/>
          <a:ln>
            <a:solidFill>
              <a:srgbClr val="0780B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9" name="Rectángulo 25"/>
          <p:cNvSpPr/>
          <p:nvPr/>
        </p:nvSpPr>
        <p:spPr>
          <a:xfrm>
            <a:off x="4252154" y="1641305"/>
            <a:ext cx="4324511" cy="1257271"/>
          </a:xfrm>
          <a:prstGeom prst="rect">
            <a:avLst/>
          </a:prstGeom>
          <a:noFill/>
          <a:ln>
            <a:solidFill>
              <a:srgbClr val="0780B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0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21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191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8 CuadroTexto"/>
          <p:cNvSpPr txBox="1"/>
          <p:nvPr/>
        </p:nvSpPr>
        <p:spPr>
          <a:xfrm>
            <a:off x="862550" y="3475433"/>
            <a:ext cx="115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2010</a:t>
            </a:r>
            <a:endParaRPr lang="es-CO" b="1" dirty="0"/>
          </a:p>
        </p:txBody>
      </p:sp>
      <p:sp>
        <p:nvSpPr>
          <p:cNvPr id="38" name="9 CuadroTexto"/>
          <p:cNvSpPr txBox="1"/>
          <p:nvPr/>
        </p:nvSpPr>
        <p:spPr>
          <a:xfrm>
            <a:off x="2878249" y="3475433"/>
            <a:ext cx="115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2011</a:t>
            </a:r>
            <a:endParaRPr lang="es-CO" b="1" dirty="0"/>
          </a:p>
        </p:txBody>
      </p:sp>
      <p:sp>
        <p:nvSpPr>
          <p:cNvPr id="39" name="10 CuadroTexto"/>
          <p:cNvSpPr txBox="1"/>
          <p:nvPr/>
        </p:nvSpPr>
        <p:spPr>
          <a:xfrm>
            <a:off x="4893948" y="3484725"/>
            <a:ext cx="115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2012</a:t>
            </a:r>
            <a:endParaRPr lang="es-CO" b="1" dirty="0"/>
          </a:p>
        </p:txBody>
      </p:sp>
      <p:sp>
        <p:nvSpPr>
          <p:cNvPr id="40" name="11 CuadroTexto"/>
          <p:cNvSpPr txBox="1"/>
          <p:nvPr/>
        </p:nvSpPr>
        <p:spPr>
          <a:xfrm>
            <a:off x="7101618" y="3475433"/>
            <a:ext cx="115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2013</a:t>
            </a:r>
            <a:endParaRPr lang="es-CO" b="1" dirty="0"/>
          </a:p>
        </p:txBody>
      </p:sp>
      <p:sp>
        <p:nvSpPr>
          <p:cNvPr id="41" name="13 CuadroTexto"/>
          <p:cNvSpPr txBox="1"/>
          <p:nvPr/>
        </p:nvSpPr>
        <p:spPr>
          <a:xfrm>
            <a:off x="-193293" y="4996296"/>
            <a:ext cx="3263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FF0000"/>
                </a:solidFill>
              </a:rPr>
              <a:t>Alertas: </a:t>
            </a:r>
          </a:p>
          <a:p>
            <a:pPr algn="ctr"/>
            <a:r>
              <a:rPr lang="es-ES_tradnl" sz="1200" dirty="0" smtClean="0"/>
              <a:t>-Habitabilidad</a:t>
            </a:r>
          </a:p>
          <a:p>
            <a:pPr algn="ctr"/>
            <a:r>
              <a:rPr lang="es-ES_tradnl" sz="1200" dirty="0" smtClean="0"/>
              <a:t>-Logro educativo</a:t>
            </a:r>
          </a:p>
          <a:p>
            <a:pPr algn="ctr"/>
            <a:r>
              <a:rPr lang="es-ES_tradnl" sz="1200" dirty="0" smtClean="0"/>
              <a:t>-Primera infancia</a:t>
            </a:r>
          </a:p>
          <a:p>
            <a:pPr algn="ctr"/>
            <a:r>
              <a:rPr lang="es-ES_tradnl" sz="1200" dirty="0" smtClean="0"/>
              <a:t>-Generación de ingresos</a:t>
            </a:r>
            <a:endParaRPr lang="es-ES_tradnl" sz="1200" dirty="0"/>
          </a:p>
        </p:txBody>
      </p:sp>
      <p:sp>
        <p:nvSpPr>
          <p:cNvPr id="42" name="15 Flecha derecha"/>
          <p:cNvSpPr/>
          <p:nvPr/>
        </p:nvSpPr>
        <p:spPr>
          <a:xfrm>
            <a:off x="911220" y="3988781"/>
            <a:ext cx="1060573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43" name="16 Rectángulo"/>
          <p:cNvSpPr/>
          <p:nvPr/>
        </p:nvSpPr>
        <p:spPr>
          <a:xfrm>
            <a:off x="911220" y="4060789"/>
            <a:ext cx="2004523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44" name="23 Rectángulo"/>
          <p:cNvSpPr/>
          <p:nvPr/>
        </p:nvSpPr>
        <p:spPr>
          <a:xfrm>
            <a:off x="3034080" y="4060789"/>
            <a:ext cx="2004523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45" name="24 Rectángulo"/>
          <p:cNvSpPr/>
          <p:nvPr/>
        </p:nvSpPr>
        <p:spPr>
          <a:xfrm>
            <a:off x="5145765" y="4060789"/>
            <a:ext cx="2004523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46" name="25 Rectángulo"/>
          <p:cNvSpPr/>
          <p:nvPr/>
        </p:nvSpPr>
        <p:spPr>
          <a:xfrm>
            <a:off x="7342260" y="4060789"/>
            <a:ext cx="2004523" cy="72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47" name="26 Rectángulo"/>
          <p:cNvSpPr/>
          <p:nvPr/>
        </p:nvSpPr>
        <p:spPr>
          <a:xfrm>
            <a:off x="9261973" y="4060789"/>
            <a:ext cx="2004523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48" name="27 CuadroTexto"/>
          <p:cNvSpPr txBox="1"/>
          <p:nvPr/>
        </p:nvSpPr>
        <p:spPr>
          <a:xfrm>
            <a:off x="9021331" y="3484725"/>
            <a:ext cx="115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2014</a:t>
            </a:r>
            <a:endParaRPr lang="es-CO" b="1" dirty="0"/>
          </a:p>
        </p:txBody>
      </p:sp>
      <p:sp>
        <p:nvSpPr>
          <p:cNvPr id="49" name="14 CuadroTexto"/>
          <p:cNvSpPr txBox="1"/>
          <p:nvPr/>
        </p:nvSpPr>
        <p:spPr>
          <a:xfrm>
            <a:off x="782666" y="1772972"/>
            <a:ext cx="24396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 smtClean="0">
                <a:solidFill>
                  <a:srgbClr val="0070C0"/>
                </a:solidFill>
              </a:rPr>
              <a:t>Política pública:</a:t>
            </a:r>
          </a:p>
          <a:p>
            <a:pPr algn="ctr">
              <a:buFont typeface="Arial" pitchFamily="34" charset="0"/>
              <a:buChar char="•"/>
            </a:pPr>
            <a:r>
              <a:rPr lang="es-ES_tradnl" sz="1300" dirty="0" smtClean="0"/>
              <a:t> Gratuidad educativa (</a:t>
            </a:r>
            <a:r>
              <a:rPr lang="es-ES_tradnl" sz="1300" dirty="0" err="1" smtClean="0"/>
              <a:t>MinEducación</a:t>
            </a:r>
            <a:r>
              <a:rPr lang="es-ES_tradnl" sz="1300" dirty="0" smtClean="0"/>
              <a:t>)</a:t>
            </a:r>
          </a:p>
          <a:p>
            <a:pPr algn="ctr">
              <a:buFont typeface="Arial" charset="0"/>
              <a:buChar char="•"/>
            </a:pPr>
            <a:r>
              <a:rPr lang="es-ES_tradnl" sz="1300" dirty="0" smtClean="0"/>
              <a:t>Estrategia integral de primera infancia (ICBF)</a:t>
            </a:r>
          </a:p>
          <a:p>
            <a:pPr algn="ctr"/>
            <a:r>
              <a:rPr lang="es-ES_tradnl" sz="1300" b="1" dirty="0" smtClean="0"/>
              <a:t> “De cero a Siempre” </a:t>
            </a:r>
            <a:endParaRPr lang="es-ES_tradnl" sz="1300" b="1" dirty="0"/>
          </a:p>
        </p:txBody>
      </p:sp>
      <p:sp>
        <p:nvSpPr>
          <p:cNvPr id="50" name="20 CuadroTexto"/>
          <p:cNvSpPr txBox="1"/>
          <p:nvPr/>
        </p:nvSpPr>
        <p:spPr>
          <a:xfrm>
            <a:off x="2488490" y="4995209"/>
            <a:ext cx="2477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 smtClean="0">
                <a:solidFill>
                  <a:srgbClr val="FF0000"/>
                </a:solidFill>
              </a:rPr>
              <a:t>Alertas: </a:t>
            </a:r>
          </a:p>
          <a:p>
            <a:pPr algn="ctr"/>
            <a:r>
              <a:rPr lang="es-ES_tradnl" sz="1300" dirty="0" smtClean="0"/>
              <a:t>-Habitabilidad</a:t>
            </a:r>
          </a:p>
          <a:p>
            <a:pPr algn="ctr"/>
            <a:r>
              <a:rPr lang="es-ES_tradnl" sz="1300" dirty="0" smtClean="0"/>
              <a:t>-Se cae el ritmo de reducción de pobreza multidimensional</a:t>
            </a:r>
            <a:endParaRPr lang="es-ES_tradnl" sz="1300" dirty="0"/>
          </a:p>
        </p:txBody>
      </p:sp>
      <p:cxnSp>
        <p:nvCxnSpPr>
          <p:cNvPr id="51" name="Conector recto 50"/>
          <p:cNvCxnSpPr/>
          <p:nvPr/>
        </p:nvCxnSpPr>
        <p:spPr>
          <a:xfrm>
            <a:off x="3727199" y="4196851"/>
            <a:ext cx="1" cy="826486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22 CuadroTexto"/>
          <p:cNvSpPr txBox="1"/>
          <p:nvPr/>
        </p:nvSpPr>
        <p:spPr>
          <a:xfrm>
            <a:off x="3180161" y="1923107"/>
            <a:ext cx="1895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 smtClean="0">
                <a:solidFill>
                  <a:srgbClr val="0070C0"/>
                </a:solidFill>
              </a:rPr>
              <a:t>Política pública: </a:t>
            </a:r>
          </a:p>
          <a:p>
            <a:pPr algn="ctr">
              <a:buFont typeface="Arial" charset="0"/>
              <a:buChar char="•"/>
            </a:pPr>
            <a:r>
              <a:rPr lang="es-ES_tradnl" sz="1300" dirty="0" smtClean="0"/>
              <a:t>Programa de </a:t>
            </a:r>
            <a:r>
              <a:rPr lang="es-ES_tradnl" sz="1300" b="1" dirty="0" smtClean="0"/>
              <a:t>100,000 vivienda gratis </a:t>
            </a:r>
            <a:r>
              <a:rPr lang="es-ES_tradnl" sz="1300" dirty="0" smtClean="0"/>
              <a:t>(</a:t>
            </a:r>
            <a:r>
              <a:rPr lang="es-ES_tradnl" sz="1300" dirty="0" err="1" smtClean="0"/>
              <a:t>MinVivienda</a:t>
            </a:r>
            <a:r>
              <a:rPr lang="es-ES_tradnl" sz="1300" dirty="0" smtClean="0"/>
              <a:t>)</a:t>
            </a:r>
            <a:endParaRPr lang="es-ES_tradnl" sz="1300" dirty="0"/>
          </a:p>
        </p:txBody>
      </p:sp>
      <p:cxnSp>
        <p:nvCxnSpPr>
          <p:cNvPr id="53" name="Conector recto 52"/>
          <p:cNvCxnSpPr/>
          <p:nvPr/>
        </p:nvCxnSpPr>
        <p:spPr>
          <a:xfrm flipV="1">
            <a:off x="4265931" y="3162296"/>
            <a:ext cx="0" cy="826485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21 CuadroTexto"/>
          <p:cNvSpPr txBox="1"/>
          <p:nvPr/>
        </p:nvSpPr>
        <p:spPr>
          <a:xfrm>
            <a:off x="4879851" y="4996296"/>
            <a:ext cx="21162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 smtClean="0">
                <a:solidFill>
                  <a:srgbClr val="FF0000"/>
                </a:solidFill>
              </a:rPr>
              <a:t>Alertas: </a:t>
            </a:r>
          </a:p>
          <a:p>
            <a:pPr algn="ctr"/>
            <a:r>
              <a:rPr lang="es-ES_tradnl" sz="1300" dirty="0" smtClean="0"/>
              <a:t>-Se cae el ritmo de reducción de pobreza por ingresos</a:t>
            </a:r>
          </a:p>
          <a:p>
            <a:pPr algn="ctr"/>
            <a:r>
              <a:rPr lang="es-ES_tradnl" sz="1300" dirty="0" smtClean="0"/>
              <a:t>- Brechas rural-urbanas</a:t>
            </a:r>
            <a:endParaRPr lang="es-ES_tradnl" sz="1300" dirty="0"/>
          </a:p>
        </p:txBody>
      </p:sp>
      <p:cxnSp>
        <p:nvCxnSpPr>
          <p:cNvPr id="55" name="Conector recto 54"/>
          <p:cNvCxnSpPr/>
          <p:nvPr/>
        </p:nvCxnSpPr>
        <p:spPr>
          <a:xfrm>
            <a:off x="5898414" y="4196851"/>
            <a:ext cx="1" cy="826486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23 CuadroTexto"/>
          <p:cNvSpPr txBox="1"/>
          <p:nvPr/>
        </p:nvSpPr>
        <p:spPr>
          <a:xfrm>
            <a:off x="5265885" y="1310183"/>
            <a:ext cx="23173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>
                <a:solidFill>
                  <a:srgbClr val="0070C0"/>
                </a:solidFill>
              </a:rPr>
              <a:t>P</a:t>
            </a:r>
            <a:r>
              <a:rPr lang="es-ES_tradnl" sz="1300" b="1" dirty="0" smtClean="0">
                <a:solidFill>
                  <a:srgbClr val="0070C0"/>
                </a:solidFill>
              </a:rPr>
              <a:t>olítica pública</a:t>
            </a:r>
          </a:p>
          <a:p>
            <a:pPr algn="ctr">
              <a:buFont typeface="Arial" charset="0"/>
              <a:buChar char="•"/>
            </a:pPr>
            <a:r>
              <a:rPr lang="es-ES_tradnl" sz="1300" dirty="0" smtClean="0"/>
              <a:t>Rediseño de</a:t>
            </a:r>
          </a:p>
          <a:p>
            <a:pPr algn="ctr"/>
            <a:r>
              <a:rPr lang="es-ES_tradnl" sz="1300" b="1" dirty="0" smtClean="0"/>
              <a:t> “Más Familias en Acción “ </a:t>
            </a:r>
            <a:r>
              <a:rPr lang="es-ES_tradnl" sz="1300" dirty="0" smtClean="0"/>
              <a:t>(DPS)</a:t>
            </a:r>
          </a:p>
          <a:p>
            <a:pPr algn="ctr"/>
            <a:r>
              <a:rPr lang="es-ES_tradnl" sz="1300" dirty="0" smtClean="0"/>
              <a:t> mayor cobertura y transferencia zona rural</a:t>
            </a:r>
          </a:p>
          <a:p>
            <a:pPr algn="ctr"/>
            <a:r>
              <a:rPr lang="es-ES_tradnl" sz="1300" b="1" dirty="0" smtClean="0"/>
              <a:t>Mecanismo de protección al cesante</a:t>
            </a:r>
            <a:r>
              <a:rPr lang="es-ES_tradnl" sz="1300" dirty="0" smtClean="0"/>
              <a:t> (</a:t>
            </a:r>
            <a:r>
              <a:rPr lang="es-ES_tradnl" sz="1300" dirty="0" err="1" smtClean="0"/>
              <a:t>Mintrabajo</a:t>
            </a:r>
            <a:r>
              <a:rPr lang="es-ES_tradnl" sz="1300" dirty="0" smtClean="0"/>
              <a:t>)</a:t>
            </a:r>
            <a:endParaRPr lang="en-US" sz="1300" dirty="0"/>
          </a:p>
        </p:txBody>
      </p:sp>
      <p:cxnSp>
        <p:nvCxnSpPr>
          <p:cNvPr id="57" name="Conector recto 56"/>
          <p:cNvCxnSpPr/>
          <p:nvPr/>
        </p:nvCxnSpPr>
        <p:spPr>
          <a:xfrm flipV="1">
            <a:off x="6628980" y="3173173"/>
            <a:ext cx="0" cy="818531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24 CuadroTexto"/>
          <p:cNvSpPr txBox="1"/>
          <p:nvPr/>
        </p:nvSpPr>
        <p:spPr>
          <a:xfrm>
            <a:off x="6935443" y="4996296"/>
            <a:ext cx="24720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FF0000"/>
                </a:solidFill>
              </a:rPr>
              <a:t>Alertas</a:t>
            </a:r>
            <a:r>
              <a:rPr lang="en-US" sz="13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s-ES_tradnl" sz="1300" dirty="0" smtClean="0"/>
              <a:t>-Movilidad social</a:t>
            </a:r>
          </a:p>
          <a:p>
            <a:pPr algn="ctr"/>
            <a:r>
              <a:rPr lang="es-ES_tradnl" sz="1300" dirty="0" smtClean="0"/>
              <a:t>-Inactividad y desempleo juvenil</a:t>
            </a:r>
            <a:endParaRPr lang="es-ES_tradnl" sz="1300" dirty="0"/>
          </a:p>
        </p:txBody>
      </p:sp>
      <p:cxnSp>
        <p:nvCxnSpPr>
          <p:cNvPr id="59" name="Conector recto 58"/>
          <p:cNvCxnSpPr/>
          <p:nvPr/>
        </p:nvCxnSpPr>
        <p:spPr>
          <a:xfrm>
            <a:off x="8205452" y="4196851"/>
            <a:ext cx="1" cy="826486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25 CuadroTexto"/>
          <p:cNvSpPr txBox="1"/>
          <p:nvPr/>
        </p:nvSpPr>
        <p:spPr>
          <a:xfrm>
            <a:off x="7732721" y="1738892"/>
            <a:ext cx="20493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>
                <a:solidFill>
                  <a:srgbClr val="0070C0"/>
                </a:solidFill>
              </a:rPr>
              <a:t>P</a:t>
            </a:r>
            <a:r>
              <a:rPr lang="es-ES_tradnl" sz="1300" b="1" dirty="0" smtClean="0">
                <a:solidFill>
                  <a:srgbClr val="0070C0"/>
                </a:solidFill>
              </a:rPr>
              <a:t>olítica pública</a:t>
            </a:r>
          </a:p>
          <a:p>
            <a:pPr algn="ctr">
              <a:buFont typeface="Arial" charset="0"/>
              <a:buChar char="•"/>
            </a:pPr>
            <a:r>
              <a:rPr lang="es-ES_tradnl" sz="1300" dirty="0" smtClean="0"/>
              <a:t>Programa de transferencias condicionas a la educación superior</a:t>
            </a:r>
          </a:p>
          <a:p>
            <a:pPr algn="ctr"/>
            <a:r>
              <a:rPr lang="es-ES_tradnl" sz="1300" b="1" dirty="0" smtClean="0"/>
              <a:t>“Jóvenes en Acción” </a:t>
            </a:r>
            <a:r>
              <a:rPr lang="es-ES_tradnl" sz="1300" dirty="0" smtClean="0"/>
              <a:t>(DPS)</a:t>
            </a:r>
            <a:endParaRPr lang="es-ES_tradnl" sz="1300" dirty="0"/>
          </a:p>
        </p:txBody>
      </p:sp>
      <p:cxnSp>
        <p:nvCxnSpPr>
          <p:cNvPr id="61" name="Conector recto 60"/>
          <p:cNvCxnSpPr/>
          <p:nvPr/>
        </p:nvCxnSpPr>
        <p:spPr>
          <a:xfrm flipV="1">
            <a:off x="8757404" y="3201376"/>
            <a:ext cx="1" cy="751401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25 CuadroTexto"/>
          <p:cNvSpPr txBox="1"/>
          <p:nvPr/>
        </p:nvSpPr>
        <p:spPr>
          <a:xfrm>
            <a:off x="9796490" y="1588215"/>
            <a:ext cx="1734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 smtClean="0">
                <a:solidFill>
                  <a:srgbClr val="0070C0"/>
                </a:solidFill>
              </a:rPr>
              <a:t>Política pública</a:t>
            </a:r>
          </a:p>
          <a:p>
            <a:pPr algn="ctr">
              <a:buFont typeface="Arial" charset="0"/>
              <a:buChar char="•"/>
            </a:pPr>
            <a:r>
              <a:rPr lang="es-CO" sz="1300" dirty="0" smtClean="0"/>
              <a:t>Sistema Nacional de Seguridad Alimentaria</a:t>
            </a:r>
          </a:p>
          <a:p>
            <a:pPr algn="ctr">
              <a:buFont typeface="Arial" charset="0"/>
              <a:buChar char="•"/>
            </a:pPr>
            <a:r>
              <a:rPr lang="es-CO" sz="1300" dirty="0" smtClean="0"/>
              <a:t>Programas diferenciales de seguridad alimentaria</a:t>
            </a:r>
            <a:endParaRPr lang="es-ES_tradnl" sz="1300" dirty="0"/>
          </a:p>
        </p:txBody>
      </p:sp>
      <p:sp>
        <p:nvSpPr>
          <p:cNvPr id="63" name="24 CuadroTexto"/>
          <p:cNvSpPr txBox="1"/>
          <p:nvPr/>
        </p:nvSpPr>
        <p:spPr>
          <a:xfrm>
            <a:off x="9346783" y="4923578"/>
            <a:ext cx="218427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FF0000"/>
                </a:solidFill>
              </a:rPr>
              <a:t>Alertas</a:t>
            </a:r>
            <a:r>
              <a:rPr lang="en-US" sz="13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s-ES_tradnl" sz="1300" dirty="0" smtClean="0"/>
              <a:t>-Condición nutricional de niños y niñas desde la primera infancia</a:t>
            </a:r>
          </a:p>
          <a:p>
            <a:pPr algn="ctr"/>
            <a:r>
              <a:rPr lang="es-ES_tradnl" sz="1300" dirty="0" smtClean="0"/>
              <a:t>-Falta de integración la oferta institucional en la zona rural dispersa</a:t>
            </a:r>
            <a:endParaRPr lang="es-ES_tradnl" sz="1300" dirty="0"/>
          </a:p>
        </p:txBody>
      </p:sp>
      <p:cxnSp>
        <p:nvCxnSpPr>
          <p:cNvPr id="64" name="Conector recto 63"/>
          <p:cNvCxnSpPr/>
          <p:nvPr/>
        </p:nvCxnSpPr>
        <p:spPr>
          <a:xfrm>
            <a:off x="10017975" y="4203844"/>
            <a:ext cx="0" cy="77433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V="1">
            <a:off x="10663773" y="3162296"/>
            <a:ext cx="0" cy="778635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1438463" y="4223405"/>
            <a:ext cx="1" cy="826486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 flipV="1">
            <a:off x="2146761" y="3258333"/>
            <a:ext cx="1" cy="751401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635000" indent="-635000" eaLnBrk="1" hangingPunct="1">
              <a:buSzPct val="90000"/>
              <a:tabLst>
                <a:tab pos="635000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(1)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Creamos una mesa de pobreza como arreglo institucional para la toma de decisiones estratégicas con base en estos   diagnósticos.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34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22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439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635000" indent="-635000" eaLnBrk="1" hangingPunct="1">
              <a:buSzPct val="90000"/>
              <a:tabLst>
                <a:tab pos="627063" algn="l"/>
              </a:tabLst>
            </a:pPr>
            <a:r>
              <a:rPr lang="es-ES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(2)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 El IPM nos ha permitido realizar una focalización geográfica para rediseñar nuestros programas sociales.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527910"/>
            <a:ext cx="12188825" cy="1330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417" y="1253553"/>
            <a:ext cx="4586490" cy="418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2 Imagen" descr="H_rural _ corregido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6311" y="1253553"/>
            <a:ext cx="4294863" cy="41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23       Mapas: IPM, Censo 2005.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793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635000" indent="-635000" eaLnBrk="1" hangingPunct="1">
              <a:buSzPct val="90000"/>
              <a:tabLst>
                <a:tab pos="546100" algn="l"/>
              </a:tabLst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(3)	El IPM se ha convertido en el mecanismo para hacer seguimiento al canal directo de la reducción de pobreza en Colombia.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360988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3855716" y="1506368"/>
            <a:ext cx="3150129" cy="593024"/>
          </a:xfrm>
          <a:prstGeom prst="rect">
            <a:avLst/>
          </a:prstGeom>
          <a:gradFill rotWithShape="1">
            <a:gsLst>
              <a:gs pos="0">
                <a:srgbClr val="265E98"/>
              </a:gs>
              <a:gs pos="100000">
                <a:srgbClr val="3E97CF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Canal Indirecto</a:t>
            </a:r>
            <a:endParaRPr lang="es-ES" sz="1600" b="1" dirty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auto">
          <a:xfrm>
            <a:off x="7328385" y="1506368"/>
            <a:ext cx="3168806" cy="593024"/>
          </a:xfrm>
          <a:prstGeom prst="rect">
            <a:avLst/>
          </a:prstGeom>
          <a:gradFill rotWithShape="1">
            <a:gsLst>
              <a:gs pos="0">
                <a:srgbClr val="265E98"/>
              </a:gs>
              <a:gs pos="100000">
                <a:srgbClr val="3E97CF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 smtClean="0">
                <a:solidFill>
                  <a:schemeClr val="bg1"/>
                </a:solidFill>
                <a:latin typeface="Verdana"/>
                <a:cs typeface="Verdana"/>
              </a:rPr>
              <a:t>Canal Directo</a:t>
            </a:r>
            <a:endParaRPr lang="es-ES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1230918" y="2284737"/>
            <a:ext cx="2371930" cy="688846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Canal</a:t>
            </a:r>
            <a:endParaRPr lang="es-ES" sz="1600" b="1" dirty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1212240" y="3306665"/>
            <a:ext cx="2390607" cy="713291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Objetivo</a:t>
            </a:r>
            <a:endParaRPr lang="es-ES" sz="1600" b="1" dirty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25" name="Rectángulo 24"/>
          <p:cNvSpPr>
            <a:spLocks noChangeArrowheads="1"/>
          </p:cNvSpPr>
          <p:nvPr/>
        </p:nvSpPr>
        <p:spPr bwMode="auto">
          <a:xfrm>
            <a:off x="1230918" y="4315876"/>
            <a:ext cx="2371930" cy="722901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Medición</a:t>
            </a:r>
            <a:endParaRPr lang="es-ES" sz="1600" b="1" dirty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grpSp>
        <p:nvGrpSpPr>
          <p:cNvPr id="26" name="Group 6"/>
          <p:cNvGrpSpPr/>
          <p:nvPr/>
        </p:nvGrpSpPr>
        <p:grpSpPr>
          <a:xfrm>
            <a:off x="3837039" y="2292285"/>
            <a:ext cx="3168806" cy="721700"/>
            <a:chOff x="1484629" y="2595170"/>
            <a:chExt cx="4323000" cy="680940"/>
          </a:xfrm>
          <a:solidFill>
            <a:schemeClr val="bg1">
              <a:lumMod val="65000"/>
            </a:schemeClr>
          </a:solidFill>
        </p:grpSpPr>
        <p:sp>
          <p:nvSpPr>
            <p:cNvPr id="27" name="Rectángulo 26"/>
            <p:cNvSpPr/>
            <p:nvPr/>
          </p:nvSpPr>
          <p:spPr>
            <a:xfrm>
              <a:off x="1484629" y="2595170"/>
              <a:ext cx="4323000" cy="6809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>
                  <a:latin typeface="Verdana"/>
                  <a:cs typeface="Verdana"/>
                </a:rPr>
                <a:t> </a:t>
              </a:r>
              <a:endParaRPr lang="es-CO" sz="1200" dirty="0">
                <a:latin typeface="Verdana"/>
                <a:cs typeface="Verdana"/>
              </a:endParaRPr>
            </a:p>
          </p:txBody>
        </p:sp>
        <p:sp>
          <p:nvSpPr>
            <p:cNvPr id="28" name="9 CuadroTexto"/>
            <p:cNvSpPr txBox="1"/>
            <p:nvPr/>
          </p:nvSpPr>
          <p:spPr>
            <a:xfrm>
              <a:off x="1484632" y="2771257"/>
              <a:ext cx="4322997" cy="290394"/>
            </a:xfrm>
            <a:prstGeom prst="rect">
              <a:avLst/>
            </a:prstGeom>
            <a:grp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 smtClean="0">
                  <a:solidFill>
                    <a:schemeClr val="bg1"/>
                  </a:solidFill>
                  <a:latin typeface="Verdana"/>
                  <a:cs typeface="Verdana"/>
                </a:rPr>
                <a:t>Crecimiento Económico</a:t>
              </a:r>
            </a:p>
          </p:txBody>
        </p:sp>
      </p:grpSp>
      <p:sp>
        <p:nvSpPr>
          <p:cNvPr id="29" name="9 CuadroTexto"/>
          <p:cNvSpPr txBox="1"/>
          <p:nvPr/>
        </p:nvSpPr>
        <p:spPr>
          <a:xfrm>
            <a:off x="3855716" y="3281293"/>
            <a:ext cx="3168804" cy="738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s-CO" sz="14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s-CO" sz="1400" dirty="0" smtClean="0">
                <a:solidFill>
                  <a:schemeClr val="bg1"/>
                </a:solidFill>
                <a:latin typeface="Verdana"/>
                <a:cs typeface="Verdana"/>
              </a:rPr>
              <a:t>Generación de Ingresos</a:t>
            </a:r>
          </a:p>
          <a:p>
            <a:pPr algn="ctr"/>
            <a:endParaRPr lang="es-CO" sz="1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0" name="9 CuadroTexto"/>
          <p:cNvSpPr txBox="1"/>
          <p:nvPr/>
        </p:nvSpPr>
        <p:spPr>
          <a:xfrm>
            <a:off x="3855716" y="4300114"/>
            <a:ext cx="3168804" cy="738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s-CO" sz="14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s-CO" sz="1400" dirty="0" smtClean="0">
                <a:solidFill>
                  <a:schemeClr val="bg1"/>
                </a:solidFill>
                <a:latin typeface="Verdana"/>
                <a:cs typeface="Verdana"/>
              </a:rPr>
              <a:t>Pobreza Monteria</a:t>
            </a:r>
          </a:p>
          <a:p>
            <a:pPr algn="ctr"/>
            <a:endParaRPr lang="es-CO" sz="1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31" name="Group 6"/>
          <p:cNvGrpSpPr/>
          <p:nvPr/>
        </p:nvGrpSpPr>
        <p:grpSpPr>
          <a:xfrm>
            <a:off x="7328385" y="2284737"/>
            <a:ext cx="3168806" cy="757098"/>
            <a:chOff x="1484629" y="2595170"/>
            <a:chExt cx="4323000" cy="714339"/>
          </a:xfrm>
          <a:solidFill>
            <a:schemeClr val="bg1">
              <a:lumMod val="65000"/>
            </a:schemeClr>
          </a:solidFill>
        </p:grpSpPr>
        <p:sp>
          <p:nvSpPr>
            <p:cNvPr id="32" name="Rectángulo 26"/>
            <p:cNvSpPr/>
            <p:nvPr/>
          </p:nvSpPr>
          <p:spPr>
            <a:xfrm>
              <a:off x="1484629" y="2595170"/>
              <a:ext cx="4323000" cy="6809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>
                  <a:latin typeface="Verdana"/>
                  <a:cs typeface="Verdana"/>
                </a:rPr>
                <a:t> </a:t>
              </a:r>
              <a:endParaRPr lang="es-CO" sz="1200" dirty="0">
                <a:latin typeface="Verdana"/>
                <a:cs typeface="Verdana"/>
              </a:endParaRPr>
            </a:p>
          </p:txBody>
        </p:sp>
        <p:sp>
          <p:nvSpPr>
            <p:cNvPr id="33" name="9 CuadroTexto"/>
            <p:cNvSpPr txBox="1"/>
            <p:nvPr/>
          </p:nvSpPr>
          <p:spPr>
            <a:xfrm>
              <a:off x="1484632" y="2612563"/>
              <a:ext cx="4322997" cy="696946"/>
            </a:xfrm>
            <a:prstGeom prst="rect">
              <a:avLst/>
            </a:prstGeom>
            <a:grp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 smtClean="0">
                  <a:solidFill>
                    <a:schemeClr val="bg1"/>
                  </a:solidFill>
                  <a:latin typeface="Verdana"/>
                  <a:cs typeface="Verdana"/>
                </a:rPr>
                <a:t>Protección Social </a:t>
              </a:r>
            </a:p>
            <a:p>
              <a:pPr algn="ctr"/>
              <a:r>
                <a:rPr lang="es-CO" sz="1400" dirty="0" smtClean="0">
                  <a:solidFill>
                    <a:schemeClr val="bg1"/>
                  </a:solidFill>
                  <a:latin typeface="Verdana"/>
                  <a:cs typeface="Verdana"/>
                </a:rPr>
                <a:t>a través de </a:t>
              </a:r>
            </a:p>
            <a:p>
              <a:pPr algn="ctr"/>
              <a:r>
                <a:rPr lang="es-CO" sz="1400" dirty="0" smtClean="0">
                  <a:solidFill>
                    <a:schemeClr val="bg1"/>
                  </a:solidFill>
                  <a:latin typeface="Verdana"/>
                  <a:cs typeface="Verdana"/>
                </a:rPr>
                <a:t>Servicos Básicos</a:t>
              </a:r>
            </a:p>
          </p:txBody>
        </p:sp>
      </p:grpSp>
      <p:sp>
        <p:nvSpPr>
          <p:cNvPr id="34" name="9 CuadroTexto"/>
          <p:cNvSpPr txBox="1"/>
          <p:nvPr/>
        </p:nvSpPr>
        <p:spPr>
          <a:xfrm>
            <a:off x="7347062" y="3281293"/>
            <a:ext cx="3168804" cy="738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  <a:latin typeface="Verdana"/>
                <a:cs typeface="Verdana"/>
              </a:rPr>
              <a:t>Mejoramiento del </a:t>
            </a:r>
            <a:r>
              <a:rPr lang="es-ES" sz="1400" dirty="0" smtClean="0">
                <a:solidFill>
                  <a:schemeClr val="bg1"/>
                </a:solidFill>
                <a:latin typeface="Verdana"/>
                <a:cs typeface="Verdana"/>
              </a:rPr>
              <a:t>acceso a 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s-CO" sz="1400" dirty="0" smtClean="0">
                <a:solidFill>
                  <a:schemeClr val="bg1"/>
                </a:solidFill>
                <a:latin typeface="Verdana"/>
                <a:cs typeface="Verdana"/>
              </a:rPr>
              <a:t>alud, Vivienda y 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  <a:latin typeface="Verdana"/>
                <a:cs typeface="Verdana"/>
              </a:rPr>
              <a:t>Educación</a:t>
            </a:r>
          </a:p>
        </p:txBody>
      </p:sp>
      <p:sp>
        <p:nvSpPr>
          <p:cNvPr id="35" name="9 CuadroTexto"/>
          <p:cNvSpPr txBox="1"/>
          <p:nvPr/>
        </p:nvSpPr>
        <p:spPr>
          <a:xfrm>
            <a:off x="7389398" y="4257781"/>
            <a:ext cx="3107793" cy="738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s-CO" sz="14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s-CO" sz="1400" dirty="0" smtClean="0">
                <a:solidFill>
                  <a:schemeClr val="bg1"/>
                </a:solidFill>
                <a:latin typeface="Verdana"/>
                <a:cs typeface="Verdana"/>
              </a:rPr>
              <a:t>Pobreza Multidimensional (IPM)</a:t>
            </a:r>
          </a:p>
          <a:p>
            <a:pPr algn="ctr"/>
            <a:endParaRPr lang="es-CO" sz="1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24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197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215844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think-cell Slide" r:id="rId76" imgW="360" imgH="360" progId="">
                  <p:embed/>
                </p:oleObj>
              </mc:Choice>
              <mc:Fallback>
                <p:oleObj name="think-cell Slide" r:id="rId7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5844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041920" y="4415669"/>
            <a:ext cx="5260899" cy="181015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17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41920" y="4190699"/>
            <a:ext cx="5374741" cy="171240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18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41920" y="3931367"/>
            <a:ext cx="5374741" cy="171241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19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453288" y="4169469"/>
            <a:ext cx="3456918" cy="419513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0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453288" y="4644054"/>
            <a:ext cx="3456918" cy="419514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1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453288" y="5163069"/>
            <a:ext cx="3456918" cy="1158117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2" name="AutoShape 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041920" y="4665002"/>
            <a:ext cx="5374741" cy="171241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3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041920" y="5169057"/>
            <a:ext cx="5374741" cy="171240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4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5041920" y="4910780"/>
            <a:ext cx="5374741" cy="128625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5" name="AutoShape 12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041920" y="5414835"/>
            <a:ext cx="5374741" cy="171241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6" name="AutoShape 13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041920" y="5673113"/>
            <a:ext cx="5374741" cy="171240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7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041920" y="5918891"/>
            <a:ext cx="5374741" cy="171241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8" name="AutoShape 15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078420" y="6157947"/>
            <a:ext cx="5374741" cy="171240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29" name="AutoShape 1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453286" y="2216057"/>
            <a:ext cx="8191634" cy="262072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30" name="AutoShape 17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453286" y="2504762"/>
            <a:ext cx="8191634" cy="217401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31" name="AutoShape 18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453288" y="2787826"/>
            <a:ext cx="3456918" cy="401697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32" name="AutoShape 19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453288" y="3254313"/>
            <a:ext cx="3456918" cy="858465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33" name="AutoShape 20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041920" y="2787827"/>
            <a:ext cx="5374741" cy="181664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34" name="AutoShape 21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5041920" y="3296850"/>
            <a:ext cx="5374741" cy="171241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35" name="AutoShape 2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041920" y="3011351"/>
            <a:ext cx="5374741" cy="181664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36" name="AutoShape 23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5041920" y="3512873"/>
            <a:ext cx="5374741" cy="171240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37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041920" y="3728898"/>
            <a:ext cx="5374741" cy="171241"/>
          </a:xfrm>
          <a:prstGeom prst="roundRect">
            <a:avLst>
              <a:gd name="adj" fmla="val 15366"/>
            </a:avLst>
          </a:prstGeom>
          <a:gradFill rotWithShape="1">
            <a:gsLst>
              <a:gs pos="0">
                <a:srgbClr val="F0F3F4"/>
              </a:gs>
              <a:gs pos="100000">
                <a:srgbClr val="F8F9FA"/>
              </a:gs>
            </a:gsLst>
            <a:lin ang="5400000" scaled="1"/>
          </a:gradFill>
          <a:ln w="12700" algn="ctr">
            <a:solidFill>
              <a:srgbClr val="A8BAD4"/>
            </a:solidFill>
            <a:prstDash val="dash"/>
            <a:round/>
            <a:headEnd/>
            <a:tailEnd/>
          </a:ln>
        </p:spPr>
        <p:txBody>
          <a:bodyPr lIns="18365" tIns="46648" rIns="18365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38" name="AutoShape 25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453287" y="1686399"/>
            <a:ext cx="9128176" cy="538320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0">
                <a:srgbClr val="99CCFF"/>
              </a:gs>
              <a:gs pos="100000">
                <a:srgbClr val="333399"/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</p:spPr>
        <p:txBody>
          <a:bodyPr lIns="93296" tIns="46648" rIns="93296" bIns="46648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39" name="Group 26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205923855"/>
              </p:ext>
            </p:extLst>
          </p:nvPr>
        </p:nvGraphicFramePr>
        <p:xfrm>
          <a:off x="1451201" y="1686081"/>
          <a:ext cx="9097945" cy="4694899"/>
        </p:xfrm>
        <a:graphic>
          <a:graphicData uri="http://schemas.openxmlformats.org/drawingml/2006/table">
            <a:tbl>
              <a:tblPr/>
              <a:tblGrid>
                <a:gridCol w="3478425"/>
                <a:gridCol w="1353431"/>
                <a:gridCol w="990206"/>
                <a:gridCol w="855131"/>
                <a:gridCol w="1039833"/>
                <a:gridCol w="1380919"/>
              </a:tblGrid>
              <a:tr h="535581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Pobreza</a:t>
                      </a:r>
                    </a:p>
                  </a:txBody>
                  <a:tcPr marL="124340" marR="124340" marT="46634" marB="4663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Línea Base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PND 2008</a:t>
                      </a:r>
                    </a:p>
                  </a:txBody>
                  <a:tcPr marL="124340" marR="124340" marT="46634" marB="466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Dato 2010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46634" marB="466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Dato 2013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46634" marB="466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Análisis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46634" marB="466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Meta  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cuatrienio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46634" marB="4663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60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95263" marR="0" lvl="2" indent="-192088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s-C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46634" marB="4663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46634" marB="466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46634" marB="466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46634" marB="466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4690" marR="73448" marT="11019" marB="1101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11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95263" marR="0" lvl="2" indent="-192088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IPM (Pobreza Multidimensional)</a:t>
                      </a:r>
                    </a:p>
                  </a:txBody>
                  <a:tcPr marL="124340" marR="124340" marT="46634" marB="4663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30.4%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24.8%</a:t>
                      </a:r>
                    </a:p>
                  </a:txBody>
                  <a:tcPr marL="124340" marR="124340" marT="46634" marB="466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46634" marB="466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22.5%</a:t>
                      </a:r>
                    </a:p>
                  </a:txBody>
                  <a:tcPr marL="12955" marR="12955" marT="9718" marB="0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732">
                <a:tc rowSpan="2"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Bajo logro educativo (≥15 años)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Analfabetismo  (≥15 años)</a:t>
                      </a:r>
                    </a:p>
                  </a:txBody>
                  <a:tcPr marL="12697" marR="12697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58.8%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55.4%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51.6%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52.8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14.2%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11.7%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12.0%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21">
                <a:tc rowSpan="4"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Inasistencia escolar (6-16)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Rezago escolar (7-17)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Barreras acceso a Cuidado de la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primera infancia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Trabajo infantil (12-17)</a:t>
                      </a:r>
                    </a:p>
                  </a:txBody>
                  <a:tcPr marL="12697" marR="12697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3.8%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33.4%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35.1%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31.7%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33.1%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12.1%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11.8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9.7%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10.6%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3.6%</a:t>
                      </a:r>
                    </a:p>
                  </a:txBody>
                  <a:tcPr marL="124340" marR="1243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55" marR="12955" marT="9718" marB="0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21">
                <a:tc rowSpan="2"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Desempleo de larga duración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Tasa de informalidad</a:t>
                      </a:r>
                    </a:p>
                  </a:txBody>
                  <a:tcPr marL="12697" marR="12697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9.9%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9.7%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9.3%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80.6%</a:t>
                      </a: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80.9%</a:t>
                      </a: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78,1%</a:t>
                      </a:r>
                    </a:p>
                  </a:txBody>
                  <a:tcPr marL="124340" marR="1243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74.7%</a:t>
                      </a:r>
                    </a:p>
                  </a:txBody>
                  <a:tcPr marL="12955" marR="12955" marT="9718" marB="0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02">
                <a:tc rowSpan="2"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No aseguramiento en salud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Barreras de acceso a servicios de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salud</a:t>
                      </a:r>
                    </a:p>
                  </a:txBody>
                  <a:tcPr marL="12697" marR="12697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24.2%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17.1%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8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8.9%</a:t>
                      </a: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6.9%</a:t>
                      </a: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10.0%</a:t>
                      </a:r>
                    </a:p>
                  </a:txBody>
                  <a:tcPr marL="124340" marR="1243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4340" marR="1243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55" marR="12955" marT="9718" marB="0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46">
                <a:tc rowSpan="5"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Sin Acceso a agua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5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Inadecuada eliminación excretas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Pisos inadecuados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Paredes inadecuadas</a:t>
                      </a:r>
                    </a:p>
                    <a:p>
                      <a:pPr marL="444500" marR="0" lvl="3" indent="1778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Hacinamiento</a:t>
                      </a:r>
                    </a:p>
                  </a:txBody>
                  <a:tcPr marL="12697" marR="12697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11.2%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10.9%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14.1%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11.8%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11.3%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5.8%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2.1%</a:t>
                      </a: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2.1%</a:t>
                      </a:r>
                    </a:p>
                  </a:txBody>
                  <a:tcPr marL="12955" marR="12955" marT="9718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15.7%</a:t>
                      </a: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15.1%</a:t>
                      </a:r>
                    </a:p>
                  </a:txBody>
                  <a:tcPr marL="12955" marR="12955" marT="9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12.4%</a:t>
                      </a:r>
                    </a:p>
                  </a:txBody>
                  <a:tcPr marL="124340" marR="1243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53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4340" marR="1243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8.4%</a:t>
                      </a:r>
                    </a:p>
                  </a:txBody>
                  <a:tcPr marL="12955" marR="12955" marT="9718" marB="0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00"/>
          <p:cNvGrpSpPr>
            <a:grpSpLocks noChangeAspect="1"/>
          </p:cNvGrpSpPr>
          <p:nvPr>
            <p:custDataLst>
              <p:tags r:id="rId27"/>
            </p:custDataLst>
          </p:nvPr>
        </p:nvGrpSpPr>
        <p:grpSpPr bwMode="auto">
          <a:xfrm>
            <a:off x="8598018" y="2576770"/>
            <a:ext cx="202967" cy="149017"/>
            <a:chOff x="5093" y="477"/>
            <a:chExt cx="118" cy="117"/>
          </a:xfrm>
          <a:solidFill>
            <a:srgbClr val="00B050"/>
          </a:solidFill>
        </p:grpSpPr>
        <p:sp>
          <p:nvSpPr>
            <p:cNvPr id="142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203"/>
          <p:cNvGrpSpPr>
            <a:grpSpLocks noChangeAspect="1"/>
          </p:cNvGrpSpPr>
          <p:nvPr>
            <p:custDataLst>
              <p:tags r:id="rId28"/>
            </p:custDataLst>
          </p:nvPr>
        </p:nvGrpSpPr>
        <p:grpSpPr bwMode="auto">
          <a:xfrm>
            <a:off x="8598018" y="2792794"/>
            <a:ext cx="202967" cy="149017"/>
            <a:chOff x="5093" y="477"/>
            <a:chExt cx="118" cy="117"/>
          </a:xfrm>
          <a:solidFill>
            <a:srgbClr val="00B050"/>
          </a:solidFill>
        </p:grpSpPr>
        <p:sp>
          <p:nvSpPr>
            <p:cNvPr id="145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206"/>
          <p:cNvGrpSpPr>
            <a:grpSpLocks noChangeAspect="1"/>
          </p:cNvGrpSpPr>
          <p:nvPr>
            <p:custDataLst>
              <p:tags r:id="rId29"/>
            </p:custDataLst>
          </p:nvPr>
        </p:nvGrpSpPr>
        <p:grpSpPr bwMode="auto">
          <a:xfrm>
            <a:off x="8598018" y="3008818"/>
            <a:ext cx="202967" cy="149017"/>
            <a:chOff x="5093" y="477"/>
            <a:chExt cx="118" cy="117"/>
          </a:xfrm>
          <a:solidFill>
            <a:srgbClr val="00B050"/>
          </a:solidFill>
        </p:grpSpPr>
        <p:sp>
          <p:nvSpPr>
            <p:cNvPr id="148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Group 215"/>
          <p:cNvGrpSpPr>
            <a:grpSpLocks noChangeAspect="1"/>
          </p:cNvGrpSpPr>
          <p:nvPr>
            <p:custDataLst>
              <p:tags r:id="rId30"/>
            </p:custDataLst>
          </p:nvPr>
        </p:nvGrpSpPr>
        <p:grpSpPr bwMode="auto">
          <a:xfrm>
            <a:off x="8618438" y="3728897"/>
            <a:ext cx="202967" cy="149017"/>
            <a:chOff x="5093" y="477"/>
            <a:chExt cx="118" cy="117"/>
          </a:xfrm>
          <a:solidFill>
            <a:srgbClr val="00B050"/>
          </a:solidFill>
        </p:grpSpPr>
        <p:sp>
          <p:nvSpPr>
            <p:cNvPr id="151" name="Oval 439"/>
            <p:cNvSpPr>
              <a:spLocks noChangeAspect="1" noChangeArrowheads="1"/>
            </p:cNvSpPr>
            <p:nvPr>
              <p:custDataLst>
                <p:tags r:id="rId72"/>
              </p:custDataLst>
            </p:nvPr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Arc 440"/>
            <p:cNvSpPr>
              <a:spLocks noChangeAspect="1" noChangeArrowheads="1"/>
            </p:cNvSpPr>
            <p:nvPr>
              <p:custDataLst>
                <p:tags r:id="rId73"/>
              </p:custDataLst>
            </p:nvPr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224"/>
          <p:cNvGrpSpPr>
            <a:grpSpLocks noChangeAspect="1"/>
          </p:cNvGrpSpPr>
          <p:nvPr>
            <p:custDataLst>
              <p:tags r:id="rId31"/>
            </p:custDataLst>
          </p:nvPr>
        </p:nvGrpSpPr>
        <p:grpSpPr bwMode="auto">
          <a:xfrm>
            <a:off x="8618438" y="4448978"/>
            <a:ext cx="202967" cy="149017"/>
            <a:chOff x="5093" y="477"/>
            <a:chExt cx="118" cy="117"/>
          </a:xfrm>
          <a:solidFill>
            <a:srgbClr val="FF0000"/>
          </a:solidFill>
        </p:grpSpPr>
        <p:sp>
          <p:nvSpPr>
            <p:cNvPr id="154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236"/>
          <p:cNvGrpSpPr>
            <a:grpSpLocks noChangeAspect="1"/>
          </p:cNvGrpSpPr>
          <p:nvPr>
            <p:custDataLst>
              <p:tags r:id="rId32"/>
            </p:custDataLst>
          </p:nvPr>
        </p:nvGrpSpPr>
        <p:grpSpPr bwMode="auto">
          <a:xfrm>
            <a:off x="8598018" y="5452089"/>
            <a:ext cx="202967" cy="149017"/>
            <a:chOff x="5093" y="477"/>
            <a:chExt cx="118" cy="117"/>
          </a:xfrm>
          <a:solidFill>
            <a:srgbClr val="FF0000"/>
          </a:solidFill>
        </p:grpSpPr>
        <p:sp>
          <p:nvSpPr>
            <p:cNvPr id="157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239"/>
          <p:cNvGrpSpPr>
            <a:grpSpLocks noChangeAspect="1"/>
          </p:cNvGrpSpPr>
          <p:nvPr>
            <p:custDataLst>
              <p:tags r:id="rId33"/>
            </p:custDataLst>
          </p:nvPr>
        </p:nvGrpSpPr>
        <p:grpSpPr bwMode="auto">
          <a:xfrm>
            <a:off x="8618438" y="5673114"/>
            <a:ext cx="202967" cy="149017"/>
            <a:chOff x="5093" y="477"/>
            <a:chExt cx="118" cy="117"/>
          </a:xfrm>
          <a:solidFill>
            <a:srgbClr val="00B050"/>
          </a:solidFill>
        </p:grpSpPr>
        <p:sp>
          <p:nvSpPr>
            <p:cNvPr id="160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2" name="Oval 249"/>
          <p:cNvSpPr>
            <a:spLocks noChangeArrowheads="1"/>
          </p:cNvSpPr>
          <p:nvPr>
            <p:custDataLst>
              <p:tags r:id="rId34"/>
            </p:custDataLst>
          </p:nvPr>
        </p:nvSpPr>
        <p:spPr bwMode="blackWhite">
          <a:xfrm>
            <a:off x="1608751" y="2863954"/>
            <a:ext cx="317405" cy="239722"/>
          </a:xfrm>
          <a:prstGeom prst="ellipse">
            <a:avLst/>
          </a:prstGeom>
          <a:solidFill>
            <a:srgbClr val="0029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eaLnBrk="0" hangingPunct="0">
              <a:defRPr/>
            </a:pPr>
            <a:r>
              <a:rPr lang="es-ES_tradnl" sz="1000" kern="0" dirty="0">
                <a:solidFill>
                  <a:srgbClr val="FFFFFF"/>
                </a:solidFill>
              </a:rPr>
              <a:t>A</a:t>
            </a:r>
            <a:r>
              <a:rPr lang="es-ES_tradnl" sz="1000" kern="0" baseline="30000" dirty="0">
                <a:solidFill>
                  <a:srgbClr val="FFFFFF"/>
                </a:solidFill>
              </a:rPr>
              <a:t>(1)</a:t>
            </a:r>
            <a:endParaRPr lang="es-ES_tradnl" sz="1000" kern="0" dirty="0">
              <a:solidFill>
                <a:srgbClr val="FFFFFF"/>
              </a:solidFill>
            </a:endParaRPr>
          </a:p>
        </p:txBody>
      </p:sp>
      <p:sp>
        <p:nvSpPr>
          <p:cNvPr id="163" name="Oval 250"/>
          <p:cNvSpPr>
            <a:spLocks noChangeArrowheads="1"/>
          </p:cNvSpPr>
          <p:nvPr>
            <p:custDataLst>
              <p:tags r:id="rId35"/>
            </p:custDataLst>
          </p:nvPr>
        </p:nvSpPr>
        <p:spPr bwMode="blackWhite">
          <a:xfrm>
            <a:off x="1608751" y="4733139"/>
            <a:ext cx="317405" cy="239722"/>
          </a:xfrm>
          <a:prstGeom prst="ellipse">
            <a:avLst/>
          </a:prstGeom>
          <a:solidFill>
            <a:srgbClr val="0029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eaLnBrk="0" hangingPunct="0">
              <a:defRPr/>
            </a:pPr>
            <a:r>
              <a:rPr lang="es-ES_tradnl" sz="1000" kern="0" dirty="0">
                <a:solidFill>
                  <a:srgbClr val="FFFFFF"/>
                </a:solidFill>
              </a:rPr>
              <a:t>D</a:t>
            </a:r>
            <a:r>
              <a:rPr lang="es-ES_tradnl" sz="1000" kern="0" baseline="30000" dirty="0">
                <a:solidFill>
                  <a:srgbClr val="FFFFFF"/>
                </a:solidFill>
              </a:rPr>
              <a:t>(4)</a:t>
            </a:r>
            <a:endParaRPr lang="es-ES_tradnl" sz="1000" kern="0" dirty="0">
              <a:solidFill>
                <a:srgbClr val="FFFFFF"/>
              </a:solidFill>
            </a:endParaRPr>
          </a:p>
        </p:txBody>
      </p:sp>
      <p:sp>
        <p:nvSpPr>
          <p:cNvPr id="164" name="Oval 251"/>
          <p:cNvSpPr>
            <a:spLocks noChangeArrowheads="1"/>
          </p:cNvSpPr>
          <p:nvPr>
            <p:custDataLst>
              <p:tags r:id="rId36"/>
            </p:custDataLst>
          </p:nvPr>
        </p:nvSpPr>
        <p:spPr bwMode="blackWhite">
          <a:xfrm>
            <a:off x="1608751" y="3563684"/>
            <a:ext cx="317405" cy="239722"/>
          </a:xfrm>
          <a:prstGeom prst="ellipse">
            <a:avLst/>
          </a:prstGeom>
          <a:solidFill>
            <a:srgbClr val="0029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eaLnBrk="0" hangingPunct="0">
              <a:defRPr/>
            </a:pPr>
            <a:r>
              <a:rPr lang="es-ES_tradnl" sz="1000" kern="0" dirty="0">
                <a:solidFill>
                  <a:srgbClr val="FFFFFF"/>
                </a:solidFill>
              </a:rPr>
              <a:t>B</a:t>
            </a:r>
            <a:r>
              <a:rPr lang="es-ES_tradnl" sz="1000" kern="0" baseline="30000" dirty="0">
                <a:solidFill>
                  <a:srgbClr val="FFFFFF"/>
                </a:solidFill>
              </a:rPr>
              <a:t>(2)</a:t>
            </a:r>
            <a:endParaRPr lang="es-ES_tradnl" sz="1000" kern="0" dirty="0">
              <a:solidFill>
                <a:srgbClr val="FFFFFF"/>
              </a:solidFill>
            </a:endParaRPr>
          </a:p>
        </p:txBody>
      </p:sp>
      <p:sp>
        <p:nvSpPr>
          <p:cNvPr id="165" name="Oval 252"/>
          <p:cNvSpPr>
            <a:spLocks noChangeArrowheads="1"/>
          </p:cNvSpPr>
          <p:nvPr>
            <p:custDataLst>
              <p:tags r:id="rId37"/>
            </p:custDataLst>
          </p:nvPr>
        </p:nvSpPr>
        <p:spPr bwMode="blackWhite">
          <a:xfrm>
            <a:off x="1608751" y="4258554"/>
            <a:ext cx="317405" cy="239722"/>
          </a:xfrm>
          <a:prstGeom prst="ellipse">
            <a:avLst/>
          </a:prstGeom>
          <a:solidFill>
            <a:srgbClr val="0029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eaLnBrk="0" hangingPunct="0">
              <a:defRPr/>
            </a:pPr>
            <a:r>
              <a:rPr lang="es-ES_tradnl" sz="1000" kern="0" dirty="0">
                <a:solidFill>
                  <a:srgbClr val="FFFFFF"/>
                </a:solidFill>
              </a:rPr>
              <a:t>C</a:t>
            </a:r>
            <a:r>
              <a:rPr lang="es-ES_tradnl" sz="1000" kern="0" baseline="30000" dirty="0">
                <a:solidFill>
                  <a:srgbClr val="FFFFFF"/>
                </a:solidFill>
              </a:rPr>
              <a:t>(3)</a:t>
            </a:r>
            <a:endParaRPr lang="es-ES_tradnl" sz="1000" kern="0" dirty="0">
              <a:solidFill>
                <a:srgbClr val="FFFFFF"/>
              </a:solidFill>
            </a:endParaRPr>
          </a:p>
        </p:txBody>
      </p:sp>
      <p:sp>
        <p:nvSpPr>
          <p:cNvPr id="166" name="Oval 253"/>
          <p:cNvSpPr>
            <a:spLocks noChangeArrowheads="1"/>
          </p:cNvSpPr>
          <p:nvPr>
            <p:custDataLst>
              <p:tags r:id="rId38"/>
            </p:custDataLst>
          </p:nvPr>
        </p:nvSpPr>
        <p:spPr bwMode="blackWhite">
          <a:xfrm>
            <a:off x="1608751" y="5586745"/>
            <a:ext cx="317405" cy="239722"/>
          </a:xfrm>
          <a:prstGeom prst="ellipse">
            <a:avLst/>
          </a:prstGeom>
          <a:solidFill>
            <a:srgbClr val="0029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eaLnBrk="0" hangingPunct="0">
              <a:defRPr/>
            </a:pPr>
            <a:r>
              <a:rPr lang="es-ES_tradnl" sz="1000" kern="0" dirty="0">
                <a:solidFill>
                  <a:srgbClr val="FFFFFF"/>
                </a:solidFill>
              </a:rPr>
              <a:t>E</a:t>
            </a:r>
            <a:r>
              <a:rPr lang="es-ES_tradnl" sz="1000" kern="0" baseline="30000" dirty="0">
                <a:solidFill>
                  <a:srgbClr val="FFFFFF"/>
                </a:solidFill>
              </a:rPr>
              <a:t>(5)</a:t>
            </a:r>
            <a:endParaRPr lang="es-ES_tradnl" sz="1000" kern="0" dirty="0">
              <a:solidFill>
                <a:srgbClr val="FFFFFF"/>
              </a:solidFill>
            </a:endParaRPr>
          </a:p>
        </p:txBody>
      </p:sp>
      <p:sp>
        <p:nvSpPr>
          <p:cNvPr id="167" name="Line 254"/>
          <p:cNvSpPr>
            <a:spLocks noChangeShapeType="1"/>
          </p:cNvSpPr>
          <p:nvPr>
            <p:custDataLst>
              <p:tags r:id="rId39"/>
            </p:custDataLst>
          </p:nvPr>
        </p:nvSpPr>
        <p:spPr bwMode="gray">
          <a:xfrm>
            <a:off x="4974982" y="2214437"/>
            <a:ext cx="0" cy="4084997"/>
          </a:xfrm>
          <a:prstGeom prst="line">
            <a:avLst/>
          </a:prstGeom>
          <a:noFill/>
          <a:ln w="3175">
            <a:solidFill>
              <a:srgbClr val="0066CC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68" name="Line 255"/>
          <p:cNvSpPr>
            <a:spLocks noChangeShapeType="1"/>
          </p:cNvSpPr>
          <p:nvPr>
            <p:custDataLst>
              <p:tags r:id="rId40"/>
            </p:custDataLst>
          </p:nvPr>
        </p:nvSpPr>
        <p:spPr bwMode="gray">
          <a:xfrm>
            <a:off x="6348249" y="2214437"/>
            <a:ext cx="0" cy="4084997"/>
          </a:xfrm>
          <a:prstGeom prst="line">
            <a:avLst/>
          </a:prstGeom>
          <a:noFill/>
          <a:ln w="3175">
            <a:solidFill>
              <a:srgbClr val="0066CC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 dirty="0">
              <a:solidFill>
                <a:sysClr val="windowText" lastClr="000000"/>
              </a:solidFill>
            </a:endParaRPr>
          </a:p>
        </p:txBody>
      </p:sp>
      <p:sp>
        <p:nvSpPr>
          <p:cNvPr id="169" name="Line 256"/>
          <p:cNvSpPr>
            <a:spLocks noChangeShapeType="1"/>
          </p:cNvSpPr>
          <p:nvPr>
            <p:custDataLst>
              <p:tags r:id="rId41"/>
            </p:custDataLst>
          </p:nvPr>
        </p:nvSpPr>
        <p:spPr bwMode="gray">
          <a:xfrm>
            <a:off x="7381619" y="2236188"/>
            <a:ext cx="0" cy="4084997"/>
          </a:xfrm>
          <a:prstGeom prst="line">
            <a:avLst/>
          </a:prstGeom>
          <a:noFill/>
          <a:ln w="3175">
            <a:solidFill>
              <a:srgbClr val="0066CC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70" name="Line 257"/>
          <p:cNvSpPr>
            <a:spLocks noChangeShapeType="1"/>
          </p:cNvSpPr>
          <p:nvPr>
            <p:custDataLst>
              <p:tags r:id="rId42"/>
            </p:custDataLst>
          </p:nvPr>
        </p:nvSpPr>
        <p:spPr bwMode="gray">
          <a:xfrm>
            <a:off x="9301333" y="2216730"/>
            <a:ext cx="0" cy="4084997"/>
          </a:xfrm>
          <a:prstGeom prst="line">
            <a:avLst/>
          </a:prstGeom>
          <a:noFill/>
          <a:ln w="3175">
            <a:solidFill>
              <a:srgbClr val="0066CC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71" name="Line 258"/>
          <p:cNvSpPr>
            <a:spLocks noChangeShapeType="1"/>
          </p:cNvSpPr>
          <p:nvPr>
            <p:custDataLst>
              <p:tags r:id="rId43"/>
            </p:custDataLst>
          </p:nvPr>
        </p:nvSpPr>
        <p:spPr bwMode="gray">
          <a:xfrm>
            <a:off x="10442140" y="2214437"/>
            <a:ext cx="0" cy="4084997"/>
          </a:xfrm>
          <a:prstGeom prst="line">
            <a:avLst/>
          </a:prstGeom>
          <a:noFill/>
          <a:ln w="3175">
            <a:solidFill>
              <a:srgbClr val="0066CC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72" name="Line 260"/>
          <p:cNvSpPr>
            <a:spLocks noChangeShapeType="1"/>
          </p:cNvSpPr>
          <p:nvPr/>
        </p:nvSpPr>
        <p:spPr bwMode="auto">
          <a:xfrm>
            <a:off x="1461925" y="2761910"/>
            <a:ext cx="8954735" cy="3203"/>
          </a:xfrm>
          <a:prstGeom prst="line">
            <a:avLst/>
          </a:prstGeom>
          <a:noFill/>
          <a:ln w="22225">
            <a:solidFill>
              <a:srgbClr val="002960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73" name="Line 261"/>
          <p:cNvSpPr>
            <a:spLocks noChangeShapeType="1"/>
          </p:cNvSpPr>
          <p:nvPr/>
        </p:nvSpPr>
        <p:spPr bwMode="auto">
          <a:xfrm flipV="1">
            <a:off x="1461926" y="3208179"/>
            <a:ext cx="8954734" cy="16662"/>
          </a:xfrm>
          <a:prstGeom prst="line">
            <a:avLst/>
          </a:prstGeom>
          <a:noFill/>
          <a:ln w="22225">
            <a:solidFill>
              <a:srgbClr val="002960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74" name="Line 262"/>
          <p:cNvSpPr>
            <a:spLocks noChangeShapeType="1"/>
          </p:cNvSpPr>
          <p:nvPr/>
        </p:nvSpPr>
        <p:spPr bwMode="auto">
          <a:xfrm flipV="1">
            <a:off x="1461925" y="4113449"/>
            <a:ext cx="8840893" cy="22004"/>
          </a:xfrm>
          <a:prstGeom prst="line">
            <a:avLst/>
          </a:prstGeom>
          <a:noFill/>
          <a:ln w="22225">
            <a:solidFill>
              <a:srgbClr val="002960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75" name="Line 263"/>
          <p:cNvSpPr>
            <a:spLocks noChangeShapeType="1"/>
          </p:cNvSpPr>
          <p:nvPr/>
        </p:nvSpPr>
        <p:spPr bwMode="auto">
          <a:xfrm>
            <a:off x="1526494" y="4614767"/>
            <a:ext cx="8991237" cy="34703"/>
          </a:xfrm>
          <a:prstGeom prst="line">
            <a:avLst/>
          </a:prstGeom>
          <a:noFill/>
          <a:ln w="22225">
            <a:solidFill>
              <a:srgbClr val="002960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76" name="Line 264"/>
          <p:cNvSpPr>
            <a:spLocks noChangeShapeType="1"/>
          </p:cNvSpPr>
          <p:nvPr/>
        </p:nvSpPr>
        <p:spPr bwMode="auto">
          <a:xfrm>
            <a:off x="1526494" y="5097049"/>
            <a:ext cx="8890167" cy="41056"/>
          </a:xfrm>
          <a:prstGeom prst="line">
            <a:avLst/>
          </a:prstGeom>
          <a:noFill/>
          <a:ln w="22225">
            <a:solidFill>
              <a:srgbClr val="002960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215"/>
          <p:cNvGrpSpPr>
            <a:grpSpLocks noChangeAspect="1"/>
          </p:cNvGrpSpPr>
          <p:nvPr>
            <p:custDataLst>
              <p:tags r:id="rId44"/>
            </p:custDataLst>
          </p:nvPr>
        </p:nvGrpSpPr>
        <p:grpSpPr bwMode="auto">
          <a:xfrm>
            <a:off x="8618438" y="4881026"/>
            <a:ext cx="202967" cy="149017"/>
            <a:chOff x="5093" y="477"/>
            <a:chExt cx="118" cy="117"/>
          </a:xfrm>
          <a:solidFill>
            <a:srgbClr val="FF0000"/>
          </a:solidFill>
        </p:grpSpPr>
        <p:sp>
          <p:nvSpPr>
            <p:cNvPr id="178" name="Oval 439"/>
            <p:cNvSpPr>
              <a:spLocks noChangeAspect="1" noChangeArrowheads="1"/>
            </p:cNvSpPr>
            <p:nvPr>
              <p:custDataLst>
                <p:tags r:id="rId70"/>
              </p:custDataLst>
            </p:nvPr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Arc 440"/>
            <p:cNvSpPr>
              <a:spLocks noChangeAspect="1" noChangeArrowheads="1"/>
            </p:cNvSpPr>
            <p:nvPr>
              <p:custDataLst>
                <p:tags r:id="rId71"/>
              </p:custDataLst>
            </p:nvPr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0" name="Line 256"/>
          <p:cNvSpPr>
            <a:spLocks noChangeShapeType="1"/>
          </p:cNvSpPr>
          <p:nvPr>
            <p:custDataLst>
              <p:tags r:id="rId45"/>
            </p:custDataLst>
          </p:nvPr>
        </p:nvSpPr>
        <p:spPr bwMode="gray">
          <a:xfrm>
            <a:off x="8245490" y="2216730"/>
            <a:ext cx="0" cy="4084997"/>
          </a:xfrm>
          <a:prstGeom prst="line">
            <a:avLst/>
          </a:prstGeom>
          <a:noFill/>
          <a:ln w="3175">
            <a:solidFill>
              <a:srgbClr val="0066CC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grpSp>
        <p:nvGrpSpPr>
          <p:cNvPr id="10" name="Group 185"/>
          <p:cNvGrpSpPr>
            <a:grpSpLocks noChangeAspect="1"/>
          </p:cNvGrpSpPr>
          <p:nvPr>
            <p:custDataLst>
              <p:tags r:id="rId46"/>
            </p:custDataLst>
          </p:nvPr>
        </p:nvGrpSpPr>
        <p:grpSpPr bwMode="auto">
          <a:xfrm>
            <a:off x="5466572" y="1419142"/>
            <a:ext cx="202967" cy="149017"/>
            <a:chOff x="5093" y="477"/>
            <a:chExt cx="118" cy="117"/>
          </a:xfrm>
        </p:grpSpPr>
        <p:sp>
          <p:nvSpPr>
            <p:cNvPr id="182" name="Oval 439"/>
            <p:cNvSpPr>
              <a:spLocks noChangeAspect="1" noChangeArrowheads="1"/>
            </p:cNvSpPr>
            <p:nvPr>
              <p:custDataLst>
                <p:tags r:id="rId68"/>
              </p:custDataLst>
            </p:nvPr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solidFill>
              <a:srgbClr val="FF33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Arc 440"/>
            <p:cNvSpPr>
              <a:spLocks noChangeAspect="1" noChangeArrowheads="1"/>
            </p:cNvSpPr>
            <p:nvPr>
              <p:custDataLst>
                <p:tags r:id="rId69"/>
              </p:custDataLst>
            </p:nvPr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solidFill>
              <a:srgbClr val="FF33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4" name="Legend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749430" y="1401323"/>
            <a:ext cx="9281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526">
              <a:buClr>
                <a:srgbClr val="000000"/>
              </a:buClr>
              <a:defRPr/>
            </a:pPr>
            <a:r>
              <a:rPr lang="es-ES_tradnl" sz="1000" kern="0" dirty="0">
                <a:solidFill>
                  <a:sysClr val="windowText" lastClr="000000"/>
                </a:solidFill>
              </a:rPr>
              <a:t>0</a:t>
            </a:r>
            <a:r>
              <a:rPr lang="es-ES_tradnl" sz="1000" kern="0" dirty="0" smtClean="0">
                <a:solidFill>
                  <a:sysClr val="windowText" lastClr="000000"/>
                </a:solidFill>
              </a:rPr>
              <a:t>%-50% </a:t>
            </a:r>
            <a:r>
              <a:rPr lang="es-ES_tradnl" sz="1000" kern="0" dirty="0">
                <a:solidFill>
                  <a:sysClr val="windowText" lastClr="000000"/>
                </a:solidFill>
              </a:rPr>
              <a:t>avance</a:t>
            </a:r>
          </a:p>
        </p:txBody>
      </p:sp>
      <p:grpSp>
        <p:nvGrpSpPr>
          <p:cNvPr id="11" name="Group 189"/>
          <p:cNvGrpSpPr>
            <a:grpSpLocks noChangeAspect="1"/>
          </p:cNvGrpSpPr>
          <p:nvPr>
            <p:custDataLst>
              <p:tags r:id="rId48"/>
            </p:custDataLst>
          </p:nvPr>
        </p:nvGrpSpPr>
        <p:grpSpPr bwMode="auto">
          <a:xfrm>
            <a:off x="7366691" y="1432100"/>
            <a:ext cx="202967" cy="149017"/>
            <a:chOff x="5093" y="477"/>
            <a:chExt cx="118" cy="117"/>
          </a:xfrm>
        </p:grpSpPr>
        <p:sp>
          <p:nvSpPr>
            <p:cNvPr id="186" name="Oval 439"/>
            <p:cNvSpPr>
              <a:spLocks noChangeAspect="1" noChangeArrowheads="1"/>
            </p:cNvSpPr>
            <p:nvPr>
              <p:custDataLst>
                <p:tags r:id="rId66"/>
              </p:custDataLst>
            </p:nvPr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7" name="Arc 440"/>
            <p:cNvSpPr>
              <a:spLocks noChangeAspect="1" noChangeArrowheads="1"/>
            </p:cNvSpPr>
            <p:nvPr>
              <p:custDataLst>
                <p:tags r:id="rId67"/>
              </p:custDataLst>
            </p:nvPr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8" name="Legend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649547" y="1414281"/>
            <a:ext cx="106920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526">
              <a:buClr>
                <a:srgbClr val="000000"/>
              </a:buClr>
              <a:defRPr/>
            </a:pPr>
            <a:r>
              <a:rPr lang="es-ES_tradnl" sz="1000" kern="0" dirty="0" smtClean="0">
                <a:solidFill>
                  <a:sysClr val="windowText" lastClr="000000"/>
                </a:solidFill>
              </a:rPr>
              <a:t>50% - 70% </a:t>
            </a:r>
            <a:r>
              <a:rPr lang="es-ES_tradnl" sz="1000" kern="0" dirty="0">
                <a:solidFill>
                  <a:sysClr val="windowText" lastClr="000000"/>
                </a:solidFill>
              </a:rPr>
              <a:t>avance</a:t>
            </a:r>
          </a:p>
        </p:txBody>
      </p:sp>
      <p:grpSp>
        <p:nvGrpSpPr>
          <p:cNvPr id="12" name="Group 193"/>
          <p:cNvGrpSpPr>
            <a:grpSpLocks noChangeAspect="1"/>
          </p:cNvGrpSpPr>
          <p:nvPr>
            <p:custDataLst>
              <p:tags r:id="rId50"/>
            </p:custDataLst>
          </p:nvPr>
        </p:nvGrpSpPr>
        <p:grpSpPr bwMode="auto">
          <a:xfrm>
            <a:off x="9353177" y="1432100"/>
            <a:ext cx="202967" cy="149017"/>
            <a:chOff x="5093" y="477"/>
            <a:chExt cx="118" cy="117"/>
          </a:xfrm>
          <a:solidFill>
            <a:srgbClr val="00B050"/>
          </a:solidFill>
        </p:grpSpPr>
        <p:sp>
          <p:nvSpPr>
            <p:cNvPr id="190" name="Oval 439"/>
            <p:cNvSpPr>
              <a:spLocks noChangeAspect="1" noChangeArrowheads="1"/>
            </p:cNvSpPr>
            <p:nvPr>
              <p:custDataLst>
                <p:tags r:id="rId64"/>
              </p:custDataLst>
            </p:nvPr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Arc 440"/>
            <p:cNvSpPr>
              <a:spLocks noChangeAspect="1" noChangeArrowheads="1"/>
            </p:cNvSpPr>
            <p:nvPr>
              <p:custDataLst>
                <p:tags r:id="rId65"/>
              </p:custDataLst>
            </p:nvPr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2" name="Legend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9636034" y="1414281"/>
            <a:ext cx="77585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526">
              <a:buClr>
                <a:srgbClr val="000000"/>
              </a:buClr>
              <a:defRPr/>
            </a:pPr>
            <a:r>
              <a:rPr lang="es-ES_tradnl" sz="1000" kern="0" dirty="0" smtClean="0">
                <a:solidFill>
                  <a:sysClr val="windowText" lastClr="000000"/>
                </a:solidFill>
              </a:rPr>
              <a:t>&gt;70% </a:t>
            </a:r>
            <a:r>
              <a:rPr lang="es-ES_tradnl" sz="1000" kern="0" dirty="0">
                <a:solidFill>
                  <a:sysClr val="windowText" lastClr="000000"/>
                </a:solidFill>
              </a:rPr>
              <a:t>avance</a:t>
            </a:r>
          </a:p>
        </p:txBody>
      </p:sp>
      <p:grpSp>
        <p:nvGrpSpPr>
          <p:cNvPr id="13" name="Group 193"/>
          <p:cNvGrpSpPr>
            <a:grpSpLocks noChangeAspect="1"/>
          </p:cNvGrpSpPr>
          <p:nvPr>
            <p:custDataLst>
              <p:tags r:id="rId52"/>
            </p:custDataLst>
          </p:nvPr>
        </p:nvGrpSpPr>
        <p:grpSpPr bwMode="auto">
          <a:xfrm>
            <a:off x="8618438" y="3282238"/>
            <a:ext cx="202967" cy="149017"/>
            <a:chOff x="5093" y="477"/>
            <a:chExt cx="118" cy="117"/>
          </a:xfrm>
          <a:solidFill>
            <a:srgbClr val="00B050"/>
          </a:solidFill>
        </p:grpSpPr>
        <p:sp>
          <p:nvSpPr>
            <p:cNvPr id="194" name="Oval 439"/>
            <p:cNvSpPr>
              <a:spLocks noChangeAspect="1" noChangeArrowheads="1"/>
            </p:cNvSpPr>
            <p:nvPr>
              <p:custDataLst>
                <p:tags r:id="rId62"/>
              </p:custDataLst>
            </p:nvPr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5" name="Arc 440"/>
            <p:cNvSpPr>
              <a:spLocks noChangeAspect="1" noChangeArrowheads="1"/>
            </p:cNvSpPr>
            <p:nvPr>
              <p:custDataLst>
                <p:tags r:id="rId63"/>
              </p:custDataLst>
            </p:nvPr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Group 193"/>
          <p:cNvGrpSpPr>
            <a:grpSpLocks noChangeAspect="1"/>
          </p:cNvGrpSpPr>
          <p:nvPr>
            <p:custDataLst>
              <p:tags r:id="rId53"/>
            </p:custDataLst>
          </p:nvPr>
        </p:nvGrpSpPr>
        <p:grpSpPr bwMode="auto">
          <a:xfrm>
            <a:off x="8618438" y="3512874"/>
            <a:ext cx="202967" cy="149017"/>
            <a:chOff x="5093" y="477"/>
            <a:chExt cx="118" cy="117"/>
          </a:xfrm>
          <a:solidFill>
            <a:srgbClr val="00B050"/>
          </a:solidFill>
        </p:grpSpPr>
        <p:sp>
          <p:nvSpPr>
            <p:cNvPr id="197" name="Oval 439"/>
            <p:cNvSpPr>
              <a:spLocks noChangeAspect="1" noChangeArrowheads="1"/>
            </p:cNvSpPr>
            <p:nvPr>
              <p:custDataLst>
                <p:tags r:id="rId60"/>
              </p:custDataLst>
            </p:nvPr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" name="Arc 440"/>
            <p:cNvSpPr>
              <a:spLocks noChangeAspect="1" noChangeArrowheads="1"/>
            </p:cNvSpPr>
            <p:nvPr>
              <p:custDataLst>
                <p:tags r:id="rId61"/>
              </p:custDataLst>
            </p:nvPr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Group 227"/>
          <p:cNvGrpSpPr>
            <a:grpSpLocks noChangeAspect="1"/>
          </p:cNvGrpSpPr>
          <p:nvPr>
            <p:custDataLst>
              <p:tags r:id="rId54"/>
            </p:custDataLst>
          </p:nvPr>
        </p:nvGrpSpPr>
        <p:grpSpPr bwMode="auto">
          <a:xfrm>
            <a:off x="8618438" y="3944921"/>
            <a:ext cx="202967" cy="149017"/>
            <a:chOff x="5093" y="477"/>
            <a:chExt cx="118" cy="117"/>
          </a:xfrm>
          <a:solidFill>
            <a:srgbClr val="FFFF00"/>
          </a:solidFill>
        </p:grpSpPr>
        <p:sp>
          <p:nvSpPr>
            <p:cNvPr id="200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1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Group 224"/>
          <p:cNvGrpSpPr>
            <a:grpSpLocks noChangeAspect="1"/>
          </p:cNvGrpSpPr>
          <p:nvPr>
            <p:custDataLst>
              <p:tags r:id="rId55"/>
            </p:custDataLst>
          </p:nvPr>
        </p:nvGrpSpPr>
        <p:grpSpPr bwMode="auto">
          <a:xfrm>
            <a:off x="8623937" y="4204374"/>
            <a:ext cx="202967" cy="149017"/>
            <a:chOff x="5093" y="477"/>
            <a:chExt cx="118" cy="117"/>
          </a:xfrm>
          <a:solidFill>
            <a:srgbClr val="FF0000"/>
          </a:solidFill>
        </p:grpSpPr>
        <p:sp>
          <p:nvSpPr>
            <p:cNvPr id="203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Group 224"/>
          <p:cNvGrpSpPr>
            <a:grpSpLocks noChangeAspect="1"/>
          </p:cNvGrpSpPr>
          <p:nvPr>
            <p:custDataLst>
              <p:tags r:id="rId56"/>
            </p:custDataLst>
          </p:nvPr>
        </p:nvGrpSpPr>
        <p:grpSpPr bwMode="auto">
          <a:xfrm>
            <a:off x="8618438" y="4665002"/>
            <a:ext cx="202967" cy="149017"/>
            <a:chOff x="5093" y="477"/>
            <a:chExt cx="118" cy="117"/>
          </a:xfrm>
          <a:solidFill>
            <a:srgbClr val="FF0000"/>
          </a:solidFill>
        </p:grpSpPr>
        <p:sp>
          <p:nvSpPr>
            <p:cNvPr id="206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Group 245"/>
          <p:cNvGrpSpPr>
            <a:grpSpLocks noChangeAspect="1"/>
          </p:cNvGrpSpPr>
          <p:nvPr>
            <p:custDataLst>
              <p:tags r:id="rId57"/>
            </p:custDataLst>
          </p:nvPr>
        </p:nvGrpSpPr>
        <p:grpSpPr bwMode="auto">
          <a:xfrm>
            <a:off x="8613370" y="5189781"/>
            <a:ext cx="202967" cy="149017"/>
            <a:chOff x="5093" y="477"/>
            <a:chExt cx="118" cy="117"/>
          </a:xfrm>
          <a:solidFill>
            <a:srgbClr val="FFFF00"/>
          </a:solidFill>
        </p:grpSpPr>
        <p:sp>
          <p:nvSpPr>
            <p:cNvPr id="209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0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239"/>
          <p:cNvGrpSpPr>
            <a:grpSpLocks noChangeAspect="1"/>
          </p:cNvGrpSpPr>
          <p:nvPr>
            <p:custDataLst>
              <p:tags r:id="rId58"/>
            </p:custDataLst>
          </p:nvPr>
        </p:nvGrpSpPr>
        <p:grpSpPr bwMode="auto">
          <a:xfrm>
            <a:off x="8618438" y="5956145"/>
            <a:ext cx="202967" cy="149017"/>
            <a:chOff x="5093" y="477"/>
            <a:chExt cx="118" cy="117"/>
          </a:xfrm>
          <a:solidFill>
            <a:srgbClr val="00B050"/>
          </a:solidFill>
        </p:grpSpPr>
        <p:sp>
          <p:nvSpPr>
            <p:cNvPr id="212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" name="Group 236"/>
          <p:cNvGrpSpPr>
            <a:grpSpLocks noChangeAspect="1"/>
          </p:cNvGrpSpPr>
          <p:nvPr>
            <p:custDataLst>
              <p:tags r:id="rId59"/>
            </p:custDataLst>
          </p:nvPr>
        </p:nvGrpSpPr>
        <p:grpSpPr bwMode="auto">
          <a:xfrm>
            <a:off x="8629434" y="6172169"/>
            <a:ext cx="202967" cy="149017"/>
            <a:chOff x="5093" y="477"/>
            <a:chExt cx="118" cy="117"/>
          </a:xfrm>
          <a:solidFill>
            <a:srgbClr val="FF0000"/>
          </a:solidFill>
        </p:grpSpPr>
        <p:sp>
          <p:nvSpPr>
            <p:cNvPr id="215" name="Oval 439"/>
            <p:cNvSpPr>
              <a:spLocks noChangeAspect="1" noChangeArrowheads="1"/>
            </p:cNvSpPr>
            <p:nvPr/>
          </p:nvSpPr>
          <p:spPr bwMode="blackWhite">
            <a:xfrm>
              <a:off x="5093" y="477"/>
              <a:ext cx="117" cy="116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Arc 440"/>
            <p:cNvSpPr>
              <a:spLocks noChangeAspect="1" noChangeArrowheads="1"/>
            </p:cNvSpPr>
            <p:nvPr/>
          </p:nvSpPr>
          <p:spPr bwMode="black">
            <a:xfrm>
              <a:off x="5093" y="477"/>
              <a:ext cx="118" cy="117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635000" indent="-635000" eaLnBrk="1" hangingPunct="1">
              <a:buSzPct val="90000"/>
              <a:tabLst>
                <a:tab pos="546100" algn="l"/>
              </a:tabLst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(3)	El IPM se ha convertido en el mecanismo para hacer seguimiento al canal directo de la reducción de pobreza en Colombia.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7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25        Fuente: DNP-DDS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150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813425"/>
            <a:ext cx="12188825" cy="1044575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136525" dist="63500" dir="16200000" algn="tl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-1" y="0"/>
            <a:ext cx="12188825" cy="1252538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136525" dist="63500" dir="5400000" algn="tl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7" name="Imagen 6" descr="logoDPS_neg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214313"/>
            <a:ext cx="32194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48"/>
          <p:cNvSpPr txBox="1">
            <a:spLocks noChangeArrowheads="1"/>
          </p:cNvSpPr>
          <p:nvPr/>
        </p:nvSpPr>
        <p:spPr bwMode="auto">
          <a:xfrm>
            <a:off x="415294" y="1674908"/>
            <a:ext cx="11556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SzPct val="90000"/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Retos en la implementación del IPM en Colombia.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949" y="2367786"/>
            <a:ext cx="4442600" cy="274175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13 Imagen" descr="DSC_07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381" y="2367786"/>
            <a:ext cx="4092341" cy="268999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712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-1" y="5527910"/>
            <a:ext cx="12188825" cy="1330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Aún existen muchos retos en la medición de la pobreza multidimensional en Colombia.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5"/>
          <p:cNvSpPr/>
          <p:nvPr/>
        </p:nvSpPr>
        <p:spPr bwMode="auto">
          <a:xfrm>
            <a:off x="1052737" y="1792697"/>
            <a:ext cx="10642182" cy="994606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dirty="0" smtClean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Dado que las condiciones de vida la población han venido mejorando, hay variables que han agotado su capacidad de discriminación, principalmente en zonas urbanas</a:t>
            </a:r>
            <a:endParaRPr lang="es-CO" dirty="0">
              <a:solidFill>
                <a:srgbClr val="404040"/>
              </a:solidFill>
              <a:latin typeface="Verdana"/>
              <a:ea typeface="ＭＳ Ｐゴシック" pitchFamily="34" charset="-128"/>
              <a:cs typeface="Verdana"/>
            </a:endParaRPr>
          </a:p>
        </p:txBody>
      </p:sp>
      <p:sp>
        <p:nvSpPr>
          <p:cNvPr id="19" name="Rectángulo 16"/>
          <p:cNvSpPr/>
          <p:nvPr/>
        </p:nvSpPr>
        <p:spPr bwMode="auto">
          <a:xfrm>
            <a:off x="879702" y="1786990"/>
            <a:ext cx="165182" cy="10020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Verdana"/>
              <a:cs typeface="Verdana"/>
            </a:endParaRPr>
          </a:p>
        </p:txBody>
      </p:sp>
      <p:sp>
        <p:nvSpPr>
          <p:cNvPr id="20" name="Rectángulo 2"/>
          <p:cNvSpPr>
            <a:spLocks noChangeArrowheads="1"/>
          </p:cNvSpPr>
          <p:nvPr/>
        </p:nvSpPr>
        <p:spPr bwMode="auto">
          <a:xfrm>
            <a:off x="426034" y="1792689"/>
            <a:ext cx="405008" cy="994616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Verdana"/>
                <a:ea typeface="+mn-ea"/>
                <a:cs typeface="Verdana"/>
              </a:rPr>
              <a:t>1</a:t>
            </a:r>
          </a:p>
        </p:txBody>
      </p:sp>
      <p:sp>
        <p:nvSpPr>
          <p:cNvPr id="21" name="Rectángulo 15"/>
          <p:cNvSpPr/>
          <p:nvPr/>
        </p:nvSpPr>
        <p:spPr bwMode="auto">
          <a:xfrm>
            <a:off x="1052737" y="2969155"/>
            <a:ext cx="10642182" cy="86422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ES_tradnl" dirty="0" smtClean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Es necesario discriminar las variables rurales y urbanas</a:t>
            </a:r>
            <a:endParaRPr lang="es-CO" dirty="0">
              <a:solidFill>
                <a:srgbClr val="404040"/>
              </a:solidFill>
              <a:latin typeface="Verdana"/>
              <a:ea typeface="ＭＳ Ｐゴシック" pitchFamily="34" charset="-128"/>
              <a:cs typeface="Verdana"/>
            </a:endParaRPr>
          </a:p>
        </p:txBody>
      </p:sp>
      <p:sp>
        <p:nvSpPr>
          <p:cNvPr id="22" name="Rectángulo 16"/>
          <p:cNvSpPr/>
          <p:nvPr/>
        </p:nvSpPr>
        <p:spPr bwMode="auto">
          <a:xfrm>
            <a:off x="876706" y="2980334"/>
            <a:ext cx="165182" cy="8706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Verdana"/>
              <a:cs typeface="Verdana"/>
            </a:endParaRPr>
          </a:p>
        </p:txBody>
      </p:sp>
      <p:sp>
        <p:nvSpPr>
          <p:cNvPr id="25" name="Rectángulo 2"/>
          <p:cNvSpPr>
            <a:spLocks noChangeArrowheads="1"/>
          </p:cNvSpPr>
          <p:nvPr/>
        </p:nvSpPr>
        <p:spPr bwMode="auto">
          <a:xfrm>
            <a:off x="426034" y="2969144"/>
            <a:ext cx="405008" cy="864234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Verdana"/>
                <a:cs typeface="Verdana"/>
              </a:rPr>
              <a:t>2</a:t>
            </a:r>
            <a:endParaRPr lang="es-CO" sz="2000" b="1" dirty="0">
              <a:solidFill>
                <a:schemeClr val="lt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26" name="Rectángulo 15"/>
          <p:cNvSpPr/>
          <p:nvPr/>
        </p:nvSpPr>
        <p:spPr bwMode="auto">
          <a:xfrm>
            <a:off x="1032102" y="4034292"/>
            <a:ext cx="10642182" cy="83960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ES_tradnl" dirty="0" smtClean="0">
                <a:solidFill>
                  <a:srgbClr val="404040"/>
                </a:solidFill>
                <a:latin typeface="Verdana"/>
                <a:ea typeface="ＭＳ Ｐゴシック" pitchFamily="34" charset="-128"/>
                <a:cs typeface="Verdana"/>
              </a:rPr>
              <a:t>Se requiere hacer mejoras a la encuesta para medir con mayor precisión las privaciones. </a:t>
            </a:r>
            <a:endParaRPr lang="es-CO" dirty="0">
              <a:solidFill>
                <a:srgbClr val="404040"/>
              </a:solidFill>
              <a:latin typeface="Verdana"/>
              <a:ea typeface="ＭＳ Ｐゴシック" pitchFamily="34" charset="-128"/>
              <a:cs typeface="Verdana"/>
            </a:endParaRPr>
          </a:p>
        </p:txBody>
      </p:sp>
      <p:sp>
        <p:nvSpPr>
          <p:cNvPr id="27" name="Rectángulo 16"/>
          <p:cNvSpPr/>
          <p:nvPr/>
        </p:nvSpPr>
        <p:spPr bwMode="auto">
          <a:xfrm>
            <a:off x="859067" y="4042407"/>
            <a:ext cx="165182" cy="8458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Verdana"/>
              <a:cs typeface="Verdana"/>
            </a:endParaRPr>
          </a:p>
        </p:txBody>
      </p:sp>
      <p:sp>
        <p:nvSpPr>
          <p:cNvPr id="28" name="Rectángulo 2"/>
          <p:cNvSpPr>
            <a:spLocks noChangeArrowheads="1"/>
          </p:cNvSpPr>
          <p:nvPr/>
        </p:nvSpPr>
        <p:spPr bwMode="auto">
          <a:xfrm>
            <a:off x="405399" y="4034278"/>
            <a:ext cx="405008" cy="839612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Verdana"/>
                <a:cs typeface="Verdana"/>
              </a:rPr>
              <a:t>3</a:t>
            </a:r>
            <a:endParaRPr lang="es-CO" sz="2000" b="1" dirty="0">
              <a:solidFill>
                <a:schemeClr val="lt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27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503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 descr="logo_dps_hor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75" y="5556132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1" y="0"/>
            <a:ext cx="12188825" cy="5367338"/>
          </a:xfrm>
          <a:prstGeom prst="rect">
            <a:avLst/>
          </a:prstGeom>
          <a:solidFill>
            <a:srgbClr val="3E97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2990834" y="2798072"/>
            <a:ext cx="88341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s-IS" sz="4000" b="1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Í</a:t>
            </a:r>
            <a:r>
              <a:rPr lang="es-CO" sz="4000" b="1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ndice de Pobreza Multidimensional en Colombia</a:t>
            </a:r>
            <a:endParaRPr lang="es-CO" sz="4000" b="1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21523" y="4350844"/>
            <a:ext cx="720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 smtClean="0">
                <a:solidFill>
                  <a:schemeClr val="tx2"/>
                </a:solidFill>
                <a:latin typeface="Verdana"/>
                <a:cs typeface="Verdana"/>
              </a:rPr>
              <a:t>Tatyana Orozco, Directora Ejecutiva - DPS</a:t>
            </a:r>
            <a:endParaRPr lang="es-CO" sz="2000" b="1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54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</a:pP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Entre 2010 y 2013, los pilares del desarrollo en Colombia han contribuido a que 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3,6 millones </a:t>
            </a: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de colombianos superen su condición de pobreza.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1" y="5360988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1 CuadroTexto"/>
          <p:cNvSpPr txBox="1"/>
          <p:nvPr/>
        </p:nvSpPr>
        <p:spPr>
          <a:xfrm>
            <a:off x="864026" y="175634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/>
                <a:cs typeface="Verdana"/>
              </a:rPr>
              <a:t>Pobreza </a:t>
            </a:r>
            <a:r>
              <a:rPr lang="es-CO" sz="1400" b="1" dirty="0">
                <a:latin typeface="Verdana"/>
                <a:cs typeface="Verdana"/>
              </a:rPr>
              <a:t>m</a:t>
            </a:r>
            <a:r>
              <a:rPr lang="es-CO" sz="1400" b="1" dirty="0" smtClean="0">
                <a:latin typeface="Verdana"/>
                <a:cs typeface="Verdana"/>
              </a:rPr>
              <a:t>onteria, 2005-2013</a:t>
            </a:r>
            <a:endParaRPr lang="es-ES" sz="1400" b="1" dirty="0">
              <a:latin typeface="Verdana"/>
              <a:cs typeface="Verdana"/>
            </a:endParaRPr>
          </a:p>
        </p:txBody>
      </p:sp>
      <p:graphicFrame>
        <p:nvGraphicFramePr>
          <p:cNvPr id="2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280959"/>
              </p:ext>
            </p:extLst>
          </p:nvPr>
        </p:nvGraphicFramePr>
        <p:xfrm>
          <a:off x="6580866" y="2181581"/>
          <a:ext cx="4998518" cy="298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3 CuadroTexto"/>
          <p:cNvSpPr txBox="1"/>
          <p:nvPr/>
        </p:nvSpPr>
        <p:spPr>
          <a:xfrm>
            <a:off x="6469829" y="1741401"/>
            <a:ext cx="519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Verdana"/>
                <a:cs typeface="Verdana"/>
              </a:rPr>
              <a:t>Relación ingreso real per </a:t>
            </a:r>
            <a:r>
              <a:rPr lang="es-ES" sz="1400" b="1" dirty="0" smtClean="0">
                <a:latin typeface="Verdana"/>
                <a:cs typeface="Verdana"/>
              </a:rPr>
              <a:t>cápita, </a:t>
            </a:r>
            <a:r>
              <a:rPr lang="es-ES" sz="1400" b="1" dirty="0" err="1">
                <a:latin typeface="Verdana"/>
                <a:cs typeface="Verdana"/>
              </a:rPr>
              <a:t>d</a:t>
            </a:r>
            <a:r>
              <a:rPr lang="es-ES" sz="1400" b="1" dirty="0" err="1" smtClean="0">
                <a:latin typeface="Verdana"/>
                <a:cs typeface="Verdana"/>
              </a:rPr>
              <a:t>ecil</a:t>
            </a:r>
            <a:r>
              <a:rPr lang="es-ES" sz="1400" b="1" dirty="0" smtClean="0">
                <a:latin typeface="Verdana"/>
                <a:cs typeface="Verdana"/>
              </a:rPr>
              <a:t> 10/</a:t>
            </a:r>
            <a:r>
              <a:rPr lang="es-ES" sz="1400" b="1" dirty="0" err="1" smtClean="0">
                <a:latin typeface="Verdana"/>
                <a:cs typeface="Verdana"/>
              </a:rPr>
              <a:t>decil</a:t>
            </a:r>
            <a:r>
              <a:rPr lang="es-ES" sz="1400" b="1" dirty="0" smtClean="0">
                <a:latin typeface="Verdana"/>
                <a:cs typeface="Verdana"/>
              </a:rPr>
              <a:t> </a:t>
            </a:r>
            <a:r>
              <a:rPr lang="es-ES" sz="1400" b="1" dirty="0">
                <a:latin typeface="Verdana"/>
                <a:cs typeface="Verdana"/>
              </a:rPr>
              <a:t>1</a:t>
            </a: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444799"/>
              </p:ext>
            </p:extLst>
          </p:nvPr>
        </p:nvGraphicFramePr>
        <p:xfrm>
          <a:off x="395536" y="2297505"/>
          <a:ext cx="4938546" cy="291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3        Cifras: DANE, 2013.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151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Las ayudas institucionales han sido un aporte fundamental para la reducción de la pobreza en Colombia.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360988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CuadroTexto"/>
          <p:cNvSpPr txBox="1"/>
          <p:nvPr/>
        </p:nvSpPr>
        <p:spPr>
          <a:xfrm>
            <a:off x="683568" y="174792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/>
                <a:cs typeface="Verdana"/>
              </a:rPr>
              <a:t>Pobreza sin/con </a:t>
            </a:r>
            <a:r>
              <a:rPr lang="es-CO" sz="1400" b="1" dirty="0">
                <a:latin typeface="Verdana"/>
                <a:cs typeface="Verdana"/>
              </a:rPr>
              <a:t>a</a:t>
            </a:r>
            <a:r>
              <a:rPr lang="es-CO" sz="1400" b="1" dirty="0" smtClean="0">
                <a:latin typeface="Verdana"/>
                <a:cs typeface="Verdana"/>
              </a:rPr>
              <a:t>yudas institucionales, </a:t>
            </a:r>
          </a:p>
          <a:p>
            <a:pPr algn="ctr"/>
            <a:r>
              <a:rPr lang="es-CO" sz="1400" b="1" dirty="0" smtClean="0">
                <a:latin typeface="Verdana"/>
                <a:cs typeface="Verdana"/>
              </a:rPr>
              <a:t>2012-2013</a:t>
            </a:r>
            <a:endParaRPr lang="es-ES" sz="1400" b="1" dirty="0">
              <a:latin typeface="Verdana"/>
              <a:cs typeface="Verdana"/>
            </a:endParaRPr>
          </a:p>
        </p:txBody>
      </p:sp>
      <p:graphicFrame>
        <p:nvGraphicFramePr>
          <p:cNvPr id="12" name="2 Gráfico"/>
          <p:cNvGraphicFramePr/>
          <p:nvPr>
            <p:extLst>
              <p:ext uri="{D42A27DB-BD31-4B8C-83A1-F6EECF244321}">
                <p14:modId xmlns:p14="http://schemas.microsoft.com/office/powerpoint/2010/main" val="931590449"/>
              </p:ext>
            </p:extLst>
          </p:nvPr>
        </p:nvGraphicFramePr>
        <p:xfrm>
          <a:off x="557808" y="23780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3 Gráfico"/>
          <p:cNvGraphicFramePr/>
          <p:nvPr>
            <p:extLst>
              <p:ext uri="{D42A27DB-BD31-4B8C-83A1-F6EECF244321}">
                <p14:modId xmlns:p14="http://schemas.microsoft.com/office/powerpoint/2010/main" val="1490845006"/>
              </p:ext>
            </p:extLst>
          </p:nvPr>
        </p:nvGraphicFramePr>
        <p:xfrm>
          <a:off x="6516878" y="24674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 CuadroTexto"/>
          <p:cNvSpPr txBox="1"/>
          <p:nvPr/>
        </p:nvSpPr>
        <p:spPr>
          <a:xfrm>
            <a:off x="6305466" y="1780575"/>
            <a:ext cx="531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/>
                <a:cs typeface="Verdana"/>
              </a:rPr>
              <a:t>Pobreza rural sin/con </a:t>
            </a:r>
            <a:r>
              <a:rPr lang="es-CO" sz="1400" b="1" dirty="0">
                <a:latin typeface="Verdana"/>
                <a:cs typeface="Verdana"/>
              </a:rPr>
              <a:t>a</a:t>
            </a:r>
            <a:r>
              <a:rPr lang="es-CO" sz="1400" b="1" dirty="0" smtClean="0">
                <a:latin typeface="Verdana"/>
                <a:cs typeface="Verdana"/>
              </a:rPr>
              <a:t>yudas institucionales, 2012-2013</a:t>
            </a:r>
            <a:endParaRPr lang="es-ES" sz="1400" b="1" dirty="0">
              <a:latin typeface="Verdana"/>
              <a:cs typeface="Verdana"/>
            </a:endParaRPr>
          </a:p>
        </p:txBody>
      </p:sp>
      <p:sp>
        <p:nvSpPr>
          <p:cNvPr id="16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4        Cifras: DANE, 2013.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3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Creamos el Sector de la Inclusión Social y la Reconciliación como una apuesta para la construcción una sociedad más equitativa y una paz estable y duradera.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360988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:\Users\maria.uribe\AppData\Local\Microsoft\Windows\Temporary Internet Files\Content.Outlook\KC2WOEXH\logos unidad vertical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94" y="3664356"/>
            <a:ext cx="1216306" cy="8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:\Users\maria.uribe\AppData\Local\Microsoft\Windows\Temporary Internet Files\Content.Outlook\KC2WOEXH\logoCNMHvertic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59" y="3498013"/>
            <a:ext cx="610166" cy="119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C:\Users\maria.uribe\AppData\Local\Microsoft\Windows\Temporary Internet Files\Content.Outlook\KC2WOEXH\LOGOS ANS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9" t="14262" r="6448"/>
          <a:stretch>
            <a:fillRect/>
          </a:stretch>
        </p:blipFill>
        <p:spPr bwMode="auto">
          <a:xfrm>
            <a:off x="2694972" y="3664356"/>
            <a:ext cx="627947" cy="9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maria.uribe\AppData\Local\Microsoft\Windows\Temporary Internet Files\Content.Outlook\KC2WOEXH\LOGO UA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38" y="3525427"/>
            <a:ext cx="1639961" cy="9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C:\Users\maria.uribe\AppData\Local\Microsoft\Windows\Temporary Internet Files\Content.Outlook\KC2WOEXH\ICB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4" y="3498012"/>
            <a:ext cx="992253" cy="114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logo_dps_hor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1"/>
          <a:stretch/>
        </p:blipFill>
        <p:spPr bwMode="auto">
          <a:xfrm>
            <a:off x="4150742" y="1651840"/>
            <a:ext cx="3559011" cy="164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5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61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9"/>
          <p:cNvSpPr txBox="1">
            <a:spLocks noChangeArrowheads="1"/>
          </p:cNvSpPr>
          <p:nvPr/>
        </p:nvSpPr>
        <p:spPr bwMode="auto">
          <a:xfrm>
            <a:off x="369104" y="2197655"/>
            <a:ext cx="79624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s-CO" sz="2000" dirty="0" smtClean="0">
                <a:latin typeface="Verdana"/>
                <a:cs typeface="Verdana"/>
              </a:rPr>
              <a:t>El </a:t>
            </a:r>
            <a:r>
              <a:rPr lang="es-CO" sz="2000" dirty="0">
                <a:latin typeface="Verdana"/>
                <a:cs typeface="Verdana"/>
              </a:rPr>
              <a:t>análisis de la pobreza multidimensional, al estar construido con </a:t>
            </a:r>
            <a:r>
              <a:rPr lang="es-CO" sz="2000" b="1" dirty="0">
                <a:solidFill>
                  <a:srgbClr val="00B0F0"/>
                </a:solidFill>
                <a:latin typeface="Verdana"/>
                <a:cs typeface="Verdana"/>
              </a:rPr>
              <a:t>variables que pueden ser modificadas de forma directa por la política pública</a:t>
            </a:r>
            <a:r>
              <a:rPr lang="es-CO" sz="2000" dirty="0">
                <a:latin typeface="Verdana"/>
                <a:cs typeface="Verdana"/>
              </a:rPr>
              <a:t>, es un instrumento útil para el </a:t>
            </a:r>
            <a:r>
              <a:rPr lang="es-CO" sz="2000" b="1" dirty="0">
                <a:solidFill>
                  <a:srgbClr val="00B0F0"/>
                </a:solidFill>
                <a:latin typeface="Verdana"/>
                <a:cs typeface="Verdana"/>
              </a:rPr>
              <a:t>diseño y seguimiento</a:t>
            </a:r>
            <a:r>
              <a:rPr lang="es-CO" sz="2000" dirty="0">
                <a:latin typeface="Verdana"/>
                <a:cs typeface="Verdana"/>
              </a:rPr>
              <a:t> de la política pública de la reducción de la pobreza en </a:t>
            </a:r>
            <a:r>
              <a:rPr lang="es-CO" sz="2000" dirty="0" smtClean="0">
                <a:latin typeface="Verdana"/>
                <a:cs typeface="Verdana"/>
              </a:rPr>
              <a:t>Colombia. </a:t>
            </a:r>
            <a:endParaRPr lang="es-CO" sz="2000" dirty="0">
              <a:latin typeface="Verdana"/>
              <a:cs typeface="Verdana"/>
            </a:endParaRPr>
          </a:p>
          <a:p>
            <a:pPr algn="ctr">
              <a:buNone/>
            </a:pPr>
            <a:endParaRPr lang="es-CO" sz="2000" dirty="0">
              <a:latin typeface="Verdana"/>
              <a:cs typeface="Verdana"/>
            </a:endParaRPr>
          </a:p>
        </p:txBody>
      </p:sp>
      <p:pic>
        <p:nvPicPr>
          <p:cNvPr id="7" name="Imagen 4" descr="_DSC02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0"/>
            <a:ext cx="32861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-1" y="5360988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0" name="Imagen 9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4 CuadroTexto"/>
          <p:cNvSpPr txBox="1"/>
          <p:nvPr/>
        </p:nvSpPr>
        <p:spPr>
          <a:xfrm>
            <a:off x="-1288465" y="4642149"/>
            <a:ext cx="398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kern="1200" dirty="0" smtClean="0"/>
              <a:t>Metodología Alkire</a:t>
            </a:r>
            <a:r>
              <a:rPr lang="es-CO" sz="1200" dirty="0" smtClean="0"/>
              <a:t>-</a:t>
            </a:r>
            <a:r>
              <a:rPr lang="es-CO" sz="1200" kern="1200" dirty="0" smtClean="0"/>
              <a:t>Foster (2007)</a:t>
            </a:r>
            <a:endParaRPr lang="es-CO" sz="1200" kern="1200" dirty="0"/>
          </a:p>
        </p:txBody>
      </p:sp>
      <p:sp>
        <p:nvSpPr>
          <p:cNvPr id="13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859631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Implementamos el índice de pobreza multidimensional (IPM) para analizar las múltiples variables de la pobreza. 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540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306388" y="281316"/>
            <a:ext cx="11556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</a:pP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Colombia 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decidió implementar una medición de pobreza multidimensional porque: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360988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5"/>
          <p:cNvSpPr/>
          <p:nvPr/>
        </p:nvSpPr>
        <p:spPr>
          <a:xfrm>
            <a:off x="1162071" y="1584325"/>
            <a:ext cx="10684639" cy="97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sz="2000" b="1" dirty="0" smtClean="0">
                <a:solidFill>
                  <a:srgbClr val="00B0F0"/>
                </a:solidFill>
                <a:latin typeface="Century Gothic" pitchFamily="34" charset="0"/>
              </a:rPr>
              <a:t>Complementa la medición de pobreza por carencia de ingresos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generando un </a:t>
            </a:r>
            <a:r>
              <a:rPr lang="es-CO" sz="2000" b="1" dirty="0" smtClean="0">
                <a:solidFill>
                  <a:srgbClr val="00B0F0"/>
                </a:solidFill>
                <a:latin typeface="Century Gothic" pitchFamily="34" charset="0"/>
              </a:rPr>
              <a:t>tablero de control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en donde se puede hacer seguimiento a las </a:t>
            </a:r>
            <a:r>
              <a:rPr lang="es-CO" sz="2000" b="1" dirty="0" smtClean="0">
                <a:solidFill>
                  <a:srgbClr val="00B0F0"/>
                </a:solidFill>
                <a:latin typeface="Century Gothic" pitchFamily="34" charset="0"/>
              </a:rPr>
              <a:t>condiciones de vida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9" name="Rectángulo 16"/>
          <p:cNvSpPr/>
          <p:nvPr/>
        </p:nvSpPr>
        <p:spPr>
          <a:xfrm>
            <a:off x="892202" y="1576390"/>
            <a:ext cx="172308" cy="976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20" name="Rectángulo 2"/>
          <p:cNvSpPr>
            <a:spLocks noChangeArrowheads="1"/>
          </p:cNvSpPr>
          <p:nvPr/>
        </p:nvSpPr>
        <p:spPr bwMode="auto">
          <a:xfrm>
            <a:off x="379434" y="1584329"/>
            <a:ext cx="441734" cy="968206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1</a:t>
            </a:r>
          </a:p>
        </p:txBody>
      </p:sp>
      <p:sp>
        <p:nvSpPr>
          <p:cNvPr id="21" name="Rectángulo 15"/>
          <p:cNvSpPr/>
          <p:nvPr/>
        </p:nvSpPr>
        <p:spPr>
          <a:xfrm>
            <a:off x="1177947" y="2855644"/>
            <a:ext cx="10684639" cy="1021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sz="2000" b="1" dirty="0" smtClean="0">
                <a:solidFill>
                  <a:srgbClr val="00B0F0"/>
                </a:solidFill>
                <a:latin typeface="Century Gothic" pitchFamily="34" charset="0"/>
              </a:rPr>
              <a:t>Permite comparaciones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entre grupos poblacionales, en términos de </a:t>
            </a:r>
            <a:r>
              <a:rPr lang="es-CO" sz="2000" b="1" dirty="0" smtClean="0">
                <a:solidFill>
                  <a:srgbClr val="00B0F0"/>
                </a:solidFill>
                <a:latin typeface="Century Gothic" pitchFamily="34" charset="0"/>
              </a:rPr>
              <a:t>variables susceptibles de modificación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por medio de </a:t>
            </a:r>
            <a:r>
              <a:rPr lang="es-CO" sz="2000" b="1" dirty="0" smtClean="0">
                <a:solidFill>
                  <a:srgbClr val="00B0F0"/>
                </a:solidFill>
                <a:latin typeface="Century Gothic" pitchFamily="34" charset="0"/>
              </a:rPr>
              <a:t>la política pública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</a:t>
            </a:r>
          </a:p>
        </p:txBody>
      </p:sp>
      <p:sp>
        <p:nvSpPr>
          <p:cNvPr id="22" name="Rectángulo 16"/>
          <p:cNvSpPr/>
          <p:nvPr/>
        </p:nvSpPr>
        <p:spPr>
          <a:xfrm>
            <a:off x="908078" y="2855644"/>
            <a:ext cx="172308" cy="10219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23" name="Rectángulo 2"/>
          <p:cNvSpPr>
            <a:spLocks noChangeArrowheads="1"/>
          </p:cNvSpPr>
          <p:nvPr/>
        </p:nvSpPr>
        <p:spPr bwMode="auto">
          <a:xfrm>
            <a:off x="395307" y="2863573"/>
            <a:ext cx="441734" cy="1013213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2</a:t>
            </a:r>
          </a:p>
        </p:txBody>
      </p:sp>
      <p:sp>
        <p:nvSpPr>
          <p:cNvPr id="24" name="Rectángulo 15"/>
          <p:cNvSpPr/>
          <p:nvPr/>
        </p:nvSpPr>
        <p:spPr>
          <a:xfrm>
            <a:off x="1193820" y="4115623"/>
            <a:ext cx="10684639" cy="986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defTabSz="608013"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Mide no sólo la incidencia, sino también </a:t>
            </a:r>
            <a:r>
              <a:rPr lang="es-CO" sz="2000" b="1" dirty="0" smtClean="0">
                <a:solidFill>
                  <a:srgbClr val="00B0F0"/>
                </a:solidFill>
                <a:latin typeface="Century Gothic" pitchFamily="34" charset="0"/>
              </a:rPr>
              <a:t>la brecha y la severidad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y </a:t>
            </a:r>
            <a:r>
              <a:rPr lang="es-CO" sz="2000" b="1" dirty="0" smtClean="0">
                <a:solidFill>
                  <a:srgbClr val="00B0F0"/>
                </a:solidFill>
                <a:latin typeface="Century Gothic" pitchFamily="34" charset="0"/>
              </a:rPr>
              <a:t>expresa pérdidas y ganancias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en </a:t>
            </a:r>
            <a:r>
              <a:rPr lang="es-CO" sz="2000" b="1" dirty="0" smtClean="0">
                <a:solidFill>
                  <a:srgbClr val="00B0F0"/>
                </a:solidFill>
                <a:latin typeface="Century Gothic" pitchFamily="34" charset="0"/>
              </a:rPr>
              <a:t>dimensiones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específicas en la población en condición de pobreza.</a:t>
            </a:r>
          </a:p>
        </p:txBody>
      </p:sp>
      <p:sp>
        <p:nvSpPr>
          <p:cNvPr id="25" name="Rectángulo 16"/>
          <p:cNvSpPr/>
          <p:nvPr/>
        </p:nvSpPr>
        <p:spPr>
          <a:xfrm>
            <a:off x="923953" y="4107673"/>
            <a:ext cx="172308" cy="9923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Century Gothic" pitchFamily="34" charset="0"/>
            </a:endParaRPr>
          </a:p>
        </p:txBody>
      </p:sp>
      <p:sp>
        <p:nvSpPr>
          <p:cNvPr id="26" name="Rectángulo 2"/>
          <p:cNvSpPr>
            <a:spLocks noChangeArrowheads="1"/>
          </p:cNvSpPr>
          <p:nvPr/>
        </p:nvSpPr>
        <p:spPr bwMode="auto">
          <a:xfrm>
            <a:off x="411183" y="4115610"/>
            <a:ext cx="441734" cy="983575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lt1"/>
                </a:solidFill>
                <a:latin typeface="Century Gothic" pitchFamily="34" charset="0"/>
                <a:ea typeface="+mn-ea"/>
              </a:rPr>
              <a:t>3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760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8"/>
          <p:cNvSpPr txBox="1">
            <a:spLocks noChangeArrowheads="1"/>
          </p:cNvSpPr>
          <p:nvPr/>
        </p:nvSpPr>
        <p:spPr bwMode="auto">
          <a:xfrm>
            <a:off x="522073" y="281316"/>
            <a:ext cx="1134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90000"/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Entre </a:t>
            </a:r>
            <a:r>
              <a:rPr lang="es-ES_tradnl" b="1" dirty="0">
                <a:solidFill>
                  <a:srgbClr val="0D2861"/>
                </a:solidFill>
                <a:latin typeface="Verdana" charset="0"/>
                <a:cs typeface="Verdana" charset="0"/>
              </a:rPr>
              <a:t>2010 y 2013, 2,1 millones de colombianos salieron de la pobreza </a:t>
            </a: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multidimensional.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" y="5360988"/>
            <a:ext cx="12188825" cy="1497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" name="Imagen 10" descr="logo_dps_h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0" y="5527911"/>
            <a:ext cx="51450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95778"/>
              </p:ext>
            </p:extLst>
          </p:nvPr>
        </p:nvGraphicFramePr>
        <p:xfrm>
          <a:off x="522073" y="1899715"/>
          <a:ext cx="52568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 CuadroTexto"/>
          <p:cNvSpPr txBox="1"/>
          <p:nvPr/>
        </p:nvSpPr>
        <p:spPr>
          <a:xfrm>
            <a:off x="864026" y="156355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/>
                <a:cs typeface="Verdana"/>
              </a:rPr>
              <a:t>Pobreza Multidimensional Nacional, 2010-2013</a:t>
            </a:r>
            <a:endParaRPr lang="es-ES" sz="1400" b="1" dirty="0">
              <a:latin typeface="Verdana"/>
              <a:cs typeface="Verdana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147152"/>
              </p:ext>
            </p:extLst>
          </p:nvPr>
        </p:nvGraphicFramePr>
        <p:xfrm>
          <a:off x="6094412" y="1964799"/>
          <a:ext cx="5588000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1 CuadroTexto"/>
          <p:cNvSpPr txBox="1"/>
          <p:nvPr/>
        </p:nvSpPr>
        <p:spPr>
          <a:xfrm>
            <a:off x="6398042" y="1542999"/>
            <a:ext cx="492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/>
                <a:cs typeface="Verdana"/>
              </a:rPr>
              <a:t>Pobreza Multidimensional Urbana-Rural, 2010-2013</a:t>
            </a:r>
            <a:endParaRPr lang="es-ES" sz="1400" b="1" dirty="0">
              <a:latin typeface="Verdana"/>
              <a:cs typeface="Verdana"/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6839550" y="4875905"/>
            <a:ext cx="4927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latin typeface="Verdana"/>
                <a:cs typeface="Verdana"/>
              </a:rPr>
              <a:t>Urbano               Rural</a:t>
            </a:r>
            <a:endParaRPr lang="es-ES" sz="1000" dirty="0">
              <a:latin typeface="Verdana"/>
              <a:cs typeface="Verdan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260679" y="4887643"/>
            <a:ext cx="335149" cy="221035"/>
          </a:xfrm>
          <a:prstGeom prst="rect">
            <a:avLst/>
          </a:prstGeom>
          <a:solidFill>
            <a:srgbClr val="0780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8075064" y="4887643"/>
            <a:ext cx="335149" cy="221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3 CuadroTexto"/>
          <p:cNvSpPr txBox="1"/>
          <p:nvPr/>
        </p:nvSpPr>
        <p:spPr>
          <a:xfrm>
            <a:off x="165273" y="6401155"/>
            <a:ext cx="44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8        Cifras: DANE-DNP.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1695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813425"/>
            <a:ext cx="12188825" cy="1044575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136525" dist="63500" dir="16200000" algn="tl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-1" y="0"/>
            <a:ext cx="12188825" cy="1252538"/>
          </a:xfrm>
          <a:prstGeom prst="rect">
            <a:avLst/>
          </a:prstGeom>
          <a:solidFill>
            <a:srgbClr val="3E97CF"/>
          </a:solidFill>
          <a:ln>
            <a:noFill/>
          </a:ln>
          <a:effectLst>
            <a:outerShdw blurRad="136525" dist="63500" dir="5400000" algn="tl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7" name="Imagen 6" descr="logoDPS_neg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214313"/>
            <a:ext cx="32194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48"/>
          <p:cNvSpPr txBox="1">
            <a:spLocks noChangeArrowheads="1"/>
          </p:cNvSpPr>
          <p:nvPr/>
        </p:nvSpPr>
        <p:spPr bwMode="auto">
          <a:xfrm>
            <a:off x="188103" y="1498497"/>
            <a:ext cx="11556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SzPct val="90000"/>
            </a:pPr>
            <a:r>
              <a:rPr lang="es-ES_tradnl" b="1" dirty="0" smtClean="0">
                <a:solidFill>
                  <a:srgbClr val="0D2861"/>
                </a:solidFill>
                <a:latin typeface="Verdana" charset="0"/>
                <a:cs typeface="Verdana" charset="0"/>
              </a:rPr>
              <a:t>Pasos para la implementación del IPM Colombia.</a:t>
            </a:r>
            <a:endParaRPr lang="es-ES_tradnl" b="1" dirty="0">
              <a:solidFill>
                <a:srgbClr val="0D2861"/>
              </a:solidFill>
              <a:latin typeface="Verdana" charset="0"/>
              <a:cs typeface="Verdana" charset="0"/>
            </a:endParaRPr>
          </a:p>
        </p:txBody>
      </p:sp>
      <p:sp>
        <p:nvSpPr>
          <p:cNvPr id="9" name="Rectángulo 29"/>
          <p:cNvSpPr>
            <a:spLocks noChangeArrowheads="1"/>
          </p:cNvSpPr>
          <p:nvPr/>
        </p:nvSpPr>
        <p:spPr bwMode="auto">
          <a:xfrm>
            <a:off x="6220618" y="2276554"/>
            <a:ext cx="1078473" cy="1341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S" sz="4800" b="1" dirty="0" smtClean="0">
                <a:solidFill>
                  <a:srgbClr val="3E97CF"/>
                </a:solidFill>
                <a:latin typeface="Century Gothic" charset="0"/>
                <a:ea typeface="+mn-ea"/>
                <a:cs typeface="Calibri" charset="0"/>
              </a:rPr>
              <a:t>2</a:t>
            </a:r>
            <a:endParaRPr lang="es-ES" sz="4800" b="1" dirty="0">
              <a:solidFill>
                <a:srgbClr val="3E97CF"/>
              </a:solidFill>
              <a:latin typeface="Century Gothic" charset="0"/>
              <a:ea typeface="+mn-ea"/>
              <a:cs typeface="Calibri" charset="0"/>
            </a:endParaRPr>
          </a:p>
        </p:txBody>
      </p:sp>
      <p:sp>
        <p:nvSpPr>
          <p:cNvPr id="10" name="Rectángulo 29"/>
          <p:cNvSpPr>
            <a:spLocks noChangeArrowheads="1"/>
          </p:cNvSpPr>
          <p:nvPr/>
        </p:nvSpPr>
        <p:spPr bwMode="auto">
          <a:xfrm>
            <a:off x="8827817" y="2276560"/>
            <a:ext cx="2194856" cy="1341052"/>
          </a:xfrm>
          <a:prstGeom prst="rect">
            <a:avLst/>
          </a:prstGeom>
          <a:solidFill>
            <a:srgbClr val="0780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CO" b="1" dirty="0" smtClean="0">
                <a:solidFill>
                  <a:schemeClr val="bg1"/>
                </a:solidFill>
                <a:latin typeface="Verdana"/>
                <a:cs typeface="Verdana"/>
              </a:rPr>
              <a:t>Definir las dimensiones de la pobreza a evaluar. </a:t>
            </a:r>
            <a:endParaRPr lang="es-E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1" name="Picture 7" descr="C:\Users\pvanegas\Dropbox\Fotos\DSC_000188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14770" y="2276560"/>
            <a:ext cx="1497368" cy="13410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Rectángulo 29"/>
          <p:cNvSpPr>
            <a:spLocks noChangeArrowheads="1"/>
          </p:cNvSpPr>
          <p:nvPr/>
        </p:nvSpPr>
        <p:spPr bwMode="auto">
          <a:xfrm>
            <a:off x="848163" y="2276550"/>
            <a:ext cx="1021109" cy="133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S" sz="4800" b="1" dirty="0" smtClean="0">
                <a:solidFill>
                  <a:srgbClr val="3E97CF"/>
                </a:solidFill>
                <a:latin typeface="Century Gothic" charset="0"/>
                <a:ea typeface="+mn-ea"/>
                <a:cs typeface="Calibri" charset="0"/>
              </a:rPr>
              <a:t>1</a:t>
            </a:r>
            <a:endParaRPr lang="es-ES" sz="4800" b="1" dirty="0">
              <a:solidFill>
                <a:srgbClr val="3E97CF"/>
              </a:solidFill>
              <a:latin typeface="Century Gothic" charset="0"/>
              <a:ea typeface="+mn-ea"/>
              <a:cs typeface="Calibri" charset="0"/>
            </a:endParaRPr>
          </a:p>
        </p:txBody>
      </p:sp>
      <p:sp>
        <p:nvSpPr>
          <p:cNvPr id="13" name="Rectángulo 29"/>
          <p:cNvSpPr>
            <a:spLocks noChangeArrowheads="1"/>
          </p:cNvSpPr>
          <p:nvPr/>
        </p:nvSpPr>
        <p:spPr bwMode="auto">
          <a:xfrm>
            <a:off x="3485571" y="2265328"/>
            <a:ext cx="2127694" cy="1341051"/>
          </a:xfrm>
          <a:prstGeom prst="rect">
            <a:avLst/>
          </a:prstGeom>
          <a:solidFill>
            <a:srgbClr val="0780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S" b="1" dirty="0" smtClean="0">
                <a:solidFill>
                  <a:schemeClr val="bg1"/>
                </a:solidFill>
                <a:latin typeface="Verdana"/>
                <a:ea typeface="ＭＳ Ｐゴシック" pitchFamily="34" charset="-128"/>
                <a:cs typeface="Verdana"/>
              </a:rPr>
              <a:t>Establecer la unidad de análisis.</a:t>
            </a:r>
            <a:endParaRPr lang="es-ES" b="1" dirty="0">
              <a:solidFill>
                <a:schemeClr val="bg1"/>
              </a:solidFill>
              <a:latin typeface="Verdana"/>
              <a:ea typeface="ＭＳ Ｐゴシック" pitchFamily="34" charset="-128"/>
              <a:cs typeface="Verdana"/>
            </a:endParaRPr>
          </a:p>
        </p:txBody>
      </p:sp>
      <p:pic>
        <p:nvPicPr>
          <p:cNvPr id="14" name="Picture 7" descr="C:\Users\pvanegas\Dropbox\Fotos\DSC_0001888.jpg"/>
          <p:cNvPicPr>
            <a:picLocks noChangeAspect="1" noChangeArrowheads="1"/>
          </p:cNvPicPr>
          <p:nvPr/>
        </p:nvPicPr>
        <p:blipFill>
          <a:blip r:embed="rId4" cstate="print"/>
          <a:srcRect l="11265" r="9876"/>
          <a:stretch>
            <a:fillRect/>
          </a:stretch>
        </p:blipFill>
        <p:spPr bwMode="auto">
          <a:xfrm>
            <a:off x="1884951" y="2276560"/>
            <a:ext cx="1584933" cy="13410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ángulo 29"/>
          <p:cNvSpPr>
            <a:spLocks noChangeArrowheads="1"/>
          </p:cNvSpPr>
          <p:nvPr/>
        </p:nvSpPr>
        <p:spPr bwMode="auto">
          <a:xfrm>
            <a:off x="3687184" y="3924727"/>
            <a:ext cx="1112193" cy="1380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S" sz="4800" b="1" dirty="0" smtClean="0">
                <a:solidFill>
                  <a:srgbClr val="3E97CF"/>
                </a:solidFill>
                <a:latin typeface="Verdana"/>
                <a:ea typeface="+mn-ea"/>
                <a:cs typeface="Verdana"/>
              </a:rPr>
              <a:t>3</a:t>
            </a:r>
            <a:endParaRPr lang="es-ES" sz="4800" b="1" dirty="0">
              <a:solidFill>
                <a:srgbClr val="3E97CF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auto">
          <a:xfrm>
            <a:off x="6514939" y="3924727"/>
            <a:ext cx="2159776" cy="1355483"/>
          </a:xfrm>
          <a:prstGeom prst="rect">
            <a:avLst/>
          </a:prstGeom>
          <a:solidFill>
            <a:srgbClr val="0780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CO" b="1" dirty="0" smtClean="0">
                <a:solidFill>
                  <a:schemeClr val="bg1"/>
                </a:solidFill>
                <a:latin typeface="Verdana"/>
                <a:cs typeface="Verdana"/>
              </a:rPr>
              <a:t>Identificar el instrumento de medición periódica.</a:t>
            </a:r>
            <a:endParaRPr lang="es-E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7" name="38 Rectángulo"/>
          <p:cNvSpPr/>
          <p:nvPr/>
        </p:nvSpPr>
        <p:spPr>
          <a:xfrm>
            <a:off x="4830735" y="3920004"/>
            <a:ext cx="1672492" cy="1359269"/>
          </a:xfrm>
          <a:prstGeom prst="rect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205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9uKag12CUKy9uqbCh7D5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0iXfy1QEGdBZ2.Vd_9.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steWqFpUeuQ_iyDtho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ojk_3nf0.OcbGnpWOJ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lbfBSJEUKW9Ppm7KFbf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ApGfJQLEOBZ_e88Fll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QbQohNmEKeWJT7BWEV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SiDGC3GEm7EZIXL8vJp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_FbccnqEyMD77928yQ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KTHWaNAkSPwTAliqF6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Obh2qdxE2qvSIFQwqf_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Qosr8jLEe2FkEX5iG.D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gkMzvd4UWnOm36_DPyS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UO8eUE90K9OvEJVwflN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z3n2xP102B12kbzA1cA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p_DuO6Bk29PFQBVQWyd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2hXiSfVkO2kcCKJE5EG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I7JnbdPeDkqoZPcWmLea5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lZyFy.dtZEOcYtxxSp4c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XFN0rLWKrkmDnyHyMFRP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TxLWYmUhI0e.hXMbn8U6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1UtBpTbUeFtHP3XAxZ0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sVKuqtv3.Uq9WIqzn3mL.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APcQ8gTmi0miUC1OX1cNu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2tNz19YXgkuBTfpbBddkd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zOjL6T106ya8ZxwO3Y1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q96oEz_UmFB2TFET6Zi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T4DVCtOky7AK1tzedc0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s8ye4xZ0yncVNXRdw9j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mzmEgqKEC2cNN6r_NpO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aLvEFj7UOFvrD3qBdQ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B_1oMi.kO_11wd5w7.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ToOcvLKUen3R1dguUfb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dNAuTan0Wslu_ewNBP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DFCv_RZ0eFa_VkuaZb3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o5CFs1J06j53LgoGPg8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TxLWYmUhI0e.hXMbn8U6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dNAuTan0Wslu_ewNBPr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eUjVJZbt0EidieG1pC1P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4hK0xZ5eEm3aaqLSwGr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gLrIA8ps7UCTX8cKszUQ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ACrZjTkUmL0Bjyxqkyh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Esv3gQbMt0qP1bG_1ZK.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EULTR910ydA7CjQtuYs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EhCXR9mka93BfpDP5Xd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Esv3gQbMt0qP1bG_1ZK.L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Esv3gQbMt0qP1bG_1ZK.L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O8gPJAspbUWT3XCxUzNr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sVKuqtv3.Uq9WIqzn3mL.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sVKuqtv3.Uq9WIqzn3mL.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.c_muLJllk6WXKJgLwUBw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2tNz19YXgkuBTfpbBddkd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APcQ8gTmi0miUC1OX1cNu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SAwZmuYUusKWjdXOoPf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5ueyhJaki2ChkL7bPhA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02h4bDS5UCNyjI2G1aN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IHz_JpSk._utqeMjxlHw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2166</Words>
  <Application>Microsoft Office PowerPoint</Application>
  <PresentationFormat>Personalizado</PresentationFormat>
  <Paragraphs>387</Paragraphs>
  <Slides>28</Slides>
  <Notes>22</Notes>
  <HiddenSlides>5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de Office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Rojas</dc:creator>
  <cp:lastModifiedBy>Miguel Angel Aguirre Nunez</cp:lastModifiedBy>
  <cp:revision>40</cp:revision>
  <dcterms:created xsi:type="dcterms:W3CDTF">2014-10-27T15:03:36Z</dcterms:created>
  <dcterms:modified xsi:type="dcterms:W3CDTF">2014-11-03T17:14:46Z</dcterms:modified>
</cp:coreProperties>
</file>