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3" r:id="rId3"/>
    <p:sldId id="284" r:id="rId4"/>
    <p:sldId id="285" r:id="rId5"/>
    <p:sldId id="290" r:id="rId6"/>
    <p:sldId id="286" r:id="rId7"/>
    <p:sldId id="287" r:id="rId8"/>
    <p:sldId id="288" r:id="rId9"/>
    <p:sldId id="289" r:id="rId10"/>
  </p:sldIdLst>
  <p:sldSz cx="9144000" cy="6858000" type="screen4x3"/>
  <p:notesSz cx="7010400" cy="9296400"/>
  <p:defaultTextStyle>
    <a:defPPr>
      <a:defRPr lang="es-V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572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lperez\Desktop\Programas%20y%20misiones%20sociales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lperez\Desktop\Programas%20y%20misiones%20sociales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lperez\Desktop\Programas%20y%20misiones%20social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16005051633256"/>
          <c:y val="0.16076420205428824"/>
          <c:w val="0.74264147357363353"/>
          <c:h val="0.71648017512785356"/>
        </c:manualLayout>
      </c:layout>
      <c:barChart>
        <c:barDir val="col"/>
        <c:grouping val="clustered"/>
        <c:varyColors val="0"/>
        <c:ser>
          <c:idx val="0"/>
          <c:order val="0"/>
          <c:tx>
            <c:v>Total Madres</c:v>
          </c:tx>
          <c:spPr>
            <a:solidFill>
              <a:schemeClr val="accent6">
                <a:lumMod val="75000"/>
              </a:schemeClr>
            </a:solidFill>
          </c:spPr>
          <c:invertIfNegative val="0"/>
          <c:dLbls>
            <c:dLbl>
              <c:idx val="7"/>
              <c:spPr/>
              <c:txPr>
                <a:bodyPr/>
                <a:lstStyle/>
                <a:p>
                  <a:pPr>
                    <a:defRPr sz="16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data!$A$5:$A$12</c:f>
              <c:numCache>
                <c:formatCode>#,##0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data!$B$5:$B$12</c:f>
              <c:numCache>
                <c:formatCode>#,##0</c:formatCode>
                <c:ptCount val="8"/>
                <c:pt idx="0">
                  <c:v>87824</c:v>
                </c:pt>
                <c:pt idx="1">
                  <c:v>89244</c:v>
                </c:pt>
                <c:pt idx="2">
                  <c:v>99537</c:v>
                </c:pt>
                <c:pt idx="3">
                  <c:v>96666</c:v>
                </c:pt>
                <c:pt idx="4">
                  <c:v>97005</c:v>
                </c:pt>
                <c:pt idx="5">
                  <c:v>89090</c:v>
                </c:pt>
                <c:pt idx="6">
                  <c:v>82557</c:v>
                </c:pt>
                <c:pt idx="7">
                  <c:v>89222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6"/>
        <c:axId val="356082688"/>
        <c:axId val="108106816"/>
      </c:barChart>
      <c:lineChart>
        <c:grouping val="standard"/>
        <c:varyColors val="0"/>
        <c:ser>
          <c:idx val="1"/>
          <c:order val="1"/>
          <c:tx>
            <c:v>Total Inversión Bs. </c:v>
          </c:tx>
          <c:spPr>
            <a:ln>
              <a:solidFill>
                <a:srgbClr val="0070C0"/>
              </a:solidFill>
            </a:ln>
          </c:spPr>
          <c:marker>
            <c:symbol val="circle"/>
            <c:size val="5"/>
            <c:spPr>
              <a:solidFill>
                <a:schemeClr val="accent1">
                  <a:lumMod val="75000"/>
                </a:schemeClr>
              </a:solidFill>
            </c:spPr>
          </c:marker>
          <c:dLbls>
            <c:dLbl>
              <c:idx val="0"/>
              <c:layout>
                <c:manualLayout>
                  <c:x val="-4.5053189853991565E-2"/>
                  <c:y val="-2.92735901835674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2801416160109438E-2"/>
                  <c:y val="-4.80923267301466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6897160692290472E-2"/>
                  <c:y val="-3.76376377365225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6.2801416160109397E-2"/>
                  <c:y val="-4.60015206461132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7.0992905224471547E-2"/>
                  <c:y val="-3.34555316383628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4609927095747371E-2"/>
                  <c:y val="-6.06381510945326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8.7375883353195724E-2"/>
                  <c:y val="-3.34555316383628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0.11468084690106944"/>
                  <c:y val="-3.5546502365760513E-2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data!$A$5:$A$12</c:f>
              <c:numCache>
                <c:formatCode>#,##0</c:formatCode>
                <c:ptCount val="8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</c:numCache>
            </c:numRef>
          </c:cat>
          <c:val>
            <c:numRef>
              <c:f>data!$C$5:$C$12</c:f>
              <c:numCache>
                <c:formatCode>#,##0</c:formatCode>
                <c:ptCount val="8"/>
                <c:pt idx="0">
                  <c:v>431946536</c:v>
                </c:pt>
                <c:pt idx="1">
                  <c:v>526714518</c:v>
                </c:pt>
                <c:pt idx="2">
                  <c:v>763703605</c:v>
                </c:pt>
                <c:pt idx="3">
                  <c:v>897427811</c:v>
                </c:pt>
                <c:pt idx="4">
                  <c:v>1139742787</c:v>
                </c:pt>
                <c:pt idx="5">
                  <c:v>1103290560</c:v>
                </c:pt>
                <c:pt idx="6">
                  <c:v>1456438526</c:v>
                </c:pt>
                <c:pt idx="7">
                  <c:v>2012955781</c:v>
                </c:pt>
              </c:numCache>
            </c:numRef>
          </c:val>
          <c:smooth val="1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56084736"/>
        <c:axId val="108107392"/>
      </c:lineChart>
      <c:catAx>
        <c:axId val="356082688"/>
        <c:scaling>
          <c:orientation val="minMax"/>
        </c:scaling>
        <c:delete val="0"/>
        <c:axPos val="b"/>
        <c:numFmt formatCode="#,##0" sourceLinked="1"/>
        <c:majorTickMark val="none"/>
        <c:minorTickMark val="none"/>
        <c:tickLblPos val="nextTo"/>
        <c:crossAx val="108106816"/>
        <c:crossesAt val="80000"/>
        <c:auto val="1"/>
        <c:lblAlgn val="ctr"/>
        <c:lblOffset val="100"/>
        <c:noMultiLvlLbl val="0"/>
      </c:catAx>
      <c:valAx>
        <c:axId val="108106816"/>
        <c:scaling>
          <c:orientation val="minMax"/>
          <c:max val="105000"/>
          <c:min val="80000"/>
        </c:scaling>
        <c:delete val="0"/>
        <c:axPos val="l"/>
        <c:numFmt formatCode="#,##0" sourceLinked="1"/>
        <c:majorTickMark val="none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356082688"/>
        <c:crosses val="autoZero"/>
        <c:crossBetween val="between"/>
      </c:valAx>
      <c:valAx>
        <c:axId val="108107392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en-US"/>
          </a:p>
        </c:txPr>
        <c:crossAx val="356084736"/>
        <c:crosses val="max"/>
        <c:crossBetween val="between"/>
      </c:valAx>
      <c:catAx>
        <c:axId val="356084736"/>
        <c:scaling>
          <c:orientation val="minMax"/>
        </c:scaling>
        <c:delete val="1"/>
        <c:axPos val="b"/>
        <c:numFmt formatCode="#,##0" sourceLinked="1"/>
        <c:majorTickMark val="out"/>
        <c:minorTickMark val="none"/>
        <c:tickLblPos val="nextTo"/>
        <c:crossAx val="108107392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0.17303123150330602"/>
          <c:y val="0.18357191803263034"/>
          <c:w val="0.30716439243553612"/>
          <c:h val="4.0677942102831634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Arial Narrow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3209219015692614E-2"/>
          <c:y val="5.8547180367134945E-2"/>
          <c:w val="0.95358156196861432"/>
          <c:h val="0.81964669509728283"/>
        </c:manualLayout>
      </c:layout>
      <c:bar3DChart>
        <c:barDir val="col"/>
        <c:grouping val="clustered"/>
        <c:varyColors val="0"/>
        <c:ser>
          <c:idx val="0"/>
          <c:order val="0"/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6"/>
              <c:layout>
                <c:manualLayout>
                  <c:x val="8.1914890643621074E-3"/>
                  <c:y val="-1.2545824364386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6.8262408869685185E-3"/>
                  <c:y val="-6.2729121821930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6.8262408869685185E-3"/>
                  <c:y val="-2.5091813372136482E-2"/>
                </c:manualLayout>
              </c:layout>
              <c:spPr/>
              <c:txPr>
                <a:bodyPr/>
                <a:lstStyle/>
                <a:p>
                  <a:pPr>
                    <a:defRPr sz="1400" b="1" i="0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data!$E$5:$E$16</c:f>
              <c:numCache>
                <c:formatCode>#,##0</c:formatCode>
                <c:ptCount val="12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</c:numCache>
            </c:numRef>
          </c:cat>
          <c:val>
            <c:numRef>
              <c:f>data!$F$5:$F$16</c:f>
              <c:numCache>
                <c:formatCode>#,##0</c:formatCode>
                <c:ptCount val="12"/>
                <c:pt idx="0">
                  <c:v>9116112</c:v>
                </c:pt>
                <c:pt idx="1">
                  <c:v>85268594</c:v>
                </c:pt>
                <c:pt idx="2">
                  <c:v>159571444</c:v>
                </c:pt>
                <c:pt idx="3">
                  <c:v>218689313</c:v>
                </c:pt>
                <c:pt idx="4">
                  <c:v>272823107</c:v>
                </c:pt>
                <c:pt idx="5">
                  <c:v>332159921</c:v>
                </c:pt>
                <c:pt idx="6">
                  <c:v>344948645</c:v>
                </c:pt>
                <c:pt idx="7">
                  <c:v>459162080</c:v>
                </c:pt>
                <c:pt idx="8">
                  <c:v>528833299</c:v>
                </c:pt>
                <c:pt idx="9">
                  <c:v>641209980</c:v>
                </c:pt>
                <c:pt idx="10">
                  <c:v>702756162</c:v>
                </c:pt>
                <c:pt idx="11">
                  <c:v>738579904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0649728"/>
        <c:axId val="299938880"/>
        <c:axId val="0"/>
      </c:bar3DChart>
      <c:catAx>
        <c:axId val="80649728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crossAx val="299938880"/>
        <c:crosses val="autoZero"/>
        <c:auto val="1"/>
        <c:lblAlgn val="ctr"/>
        <c:lblOffset val="100"/>
        <c:noMultiLvlLbl val="0"/>
      </c:catAx>
      <c:valAx>
        <c:axId val="299938880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80649728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200">
          <a:latin typeface="Arial Narrow" pitchFamily="34" charset="0"/>
        </a:defRPr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8670211725267375E-2"/>
          <c:y val="0.14218600946304202"/>
          <c:w val="0.95631205832340249"/>
          <c:h val="0.74018980745617191"/>
        </c:manualLayout>
      </c:layout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0"/>
                  <c:y val="-1.2545824364386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1.67277658191814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652481773936589E-3"/>
                  <c:y val="-1.2545824364386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652481773936843E-3"/>
                  <c:y val="-1.8818736546579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1.04548536369883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-4.18194145479535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8.36388290959071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0"/>
                  <c:y val="-1.04548536369883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2.7304963547873698E-3"/>
                  <c:y val="-6.2729121821930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1.0011704311491163E-16"/>
                  <c:y val="-6.2729121821930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0011704311491163E-16"/>
                  <c:y val="-8.36388290959069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5017729951330419E-2"/>
                  <c:y val="-1.045485363698841E-2"/>
                </c:manualLayout>
              </c:layout>
              <c:spPr/>
              <c:txPr>
                <a:bodyPr/>
                <a:lstStyle/>
                <a:p>
                  <a:pPr>
                    <a:defRPr sz="1600" b="1"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data!$I$5:$I$16</c:f>
              <c:numCache>
                <c:formatCode>#,##0</c:formatCode>
                <c:ptCount val="12"/>
                <c:pt idx="0">
                  <c:v>2003</c:v>
                </c:pt>
                <c:pt idx="1">
                  <c:v>2004</c:v>
                </c:pt>
                <c:pt idx="2">
                  <c:v>2005</c:v>
                </c:pt>
                <c:pt idx="3">
                  <c:v>2006</c:v>
                </c:pt>
                <c:pt idx="4">
                  <c:v>2007</c:v>
                </c:pt>
                <c:pt idx="5">
                  <c:v>2008</c:v>
                </c:pt>
                <c:pt idx="6">
                  <c:v>2009</c:v>
                </c:pt>
                <c:pt idx="7">
                  <c:v>2010</c:v>
                </c:pt>
                <c:pt idx="8">
                  <c:v>2011</c:v>
                </c:pt>
                <c:pt idx="9">
                  <c:v>2012</c:v>
                </c:pt>
                <c:pt idx="10">
                  <c:v>2013</c:v>
                </c:pt>
                <c:pt idx="11">
                  <c:v>2014</c:v>
                </c:pt>
              </c:numCache>
            </c:numRef>
          </c:cat>
          <c:val>
            <c:numRef>
              <c:f>data!$J$5:$J$16</c:f>
              <c:numCache>
                <c:formatCode>#,##0</c:formatCode>
                <c:ptCount val="12"/>
                <c:pt idx="0">
                  <c:v>8733</c:v>
                </c:pt>
                <c:pt idx="1">
                  <c:v>21682</c:v>
                </c:pt>
                <c:pt idx="2">
                  <c:v>32162</c:v>
                </c:pt>
                <c:pt idx="3">
                  <c:v>73332</c:v>
                </c:pt>
                <c:pt idx="4">
                  <c:v>286612</c:v>
                </c:pt>
                <c:pt idx="5">
                  <c:v>756414</c:v>
                </c:pt>
                <c:pt idx="6">
                  <c:v>919380</c:v>
                </c:pt>
                <c:pt idx="7">
                  <c:v>1693046</c:v>
                </c:pt>
                <c:pt idx="8">
                  <c:v>1723982</c:v>
                </c:pt>
                <c:pt idx="9">
                  <c:v>1740275</c:v>
                </c:pt>
                <c:pt idx="10">
                  <c:v>1749635</c:v>
                </c:pt>
                <c:pt idx="11">
                  <c:v>1754383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0673792"/>
        <c:axId val="299941184"/>
        <c:axId val="0"/>
      </c:bar3DChart>
      <c:catAx>
        <c:axId val="80673792"/>
        <c:scaling>
          <c:orientation val="minMax"/>
        </c:scaling>
        <c:delete val="0"/>
        <c:axPos val="b"/>
        <c:numFmt formatCode="#,##0" sourceLinked="1"/>
        <c:majorTickMark val="out"/>
        <c:minorTickMark val="none"/>
        <c:tickLblPos val="nextTo"/>
        <c:crossAx val="299941184"/>
        <c:crosses val="autoZero"/>
        <c:auto val="1"/>
        <c:lblAlgn val="ctr"/>
        <c:lblOffset val="100"/>
        <c:noMultiLvlLbl val="0"/>
      </c:catAx>
      <c:valAx>
        <c:axId val="29994118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80673792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>
          <a:latin typeface="Arial Narrow" pitchFamily="34" charset="0"/>
        </a:defRPr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0.13032</cdr:x>
      <cdr:y>0</cdr:y>
    </cdr:from>
    <cdr:to>
      <cdr:x>0.84574</cdr:x>
      <cdr:y>0.08961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212273" y="-37110"/>
          <a:ext cx="6655130" cy="5442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es-VE" sz="2400">
              <a:latin typeface="Arial Narrow" pitchFamily="34" charset="0"/>
            </a:rPr>
            <a:t>Misión Madres del Barrio </a:t>
          </a:r>
        </a:p>
        <a:p xmlns:a="http://schemas.openxmlformats.org/drawingml/2006/main">
          <a:pPr algn="ctr"/>
          <a:r>
            <a:rPr lang="es-VE" sz="2400">
              <a:latin typeface="Arial Narrow" pitchFamily="34" charset="0"/>
            </a:rPr>
            <a:t>2006-2013</a:t>
          </a:r>
        </a:p>
      </cdr:txBody>
    </cdr:sp>
  </cdr:relSizeAnchor>
  <cdr:relSizeAnchor xmlns:cdr="http://schemas.openxmlformats.org/drawingml/2006/chartDrawing">
    <cdr:from>
      <cdr:x>0.01662</cdr:x>
      <cdr:y>0.30448</cdr:y>
    </cdr:from>
    <cdr:to>
      <cdr:x>0.03524</cdr:x>
      <cdr:y>0.61202</cdr:y>
    </cdr:to>
    <cdr:sp macro="" textlink="">
      <cdr:nvSpPr>
        <cdr:cNvPr id="4" name="3 CuadroTexto"/>
        <cdr:cNvSpPr txBox="1"/>
      </cdr:nvSpPr>
      <cdr:spPr>
        <a:xfrm xmlns:a="http://schemas.openxmlformats.org/drawingml/2006/main" rot="16200000">
          <a:off x="-692726" y="2696688"/>
          <a:ext cx="1867889" cy="1731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s-VE" sz="1200">
              <a:latin typeface="Arial Narrow" pitchFamily="34" charset="0"/>
            </a:rPr>
            <a:t>Madres Beneficiadas</a:t>
          </a:r>
        </a:p>
      </cdr:txBody>
    </cdr:sp>
  </cdr:relSizeAnchor>
  <cdr:relSizeAnchor xmlns:cdr="http://schemas.openxmlformats.org/drawingml/2006/chartDrawing">
    <cdr:from>
      <cdr:x>0.91307</cdr:x>
      <cdr:y>0.40606</cdr:y>
    </cdr:from>
    <cdr:to>
      <cdr:x>0.99618</cdr:x>
      <cdr:y>0.57765</cdr:y>
    </cdr:to>
    <cdr:sp macro="" textlink="">
      <cdr:nvSpPr>
        <cdr:cNvPr id="5" name="4 CuadroTexto"/>
        <cdr:cNvSpPr txBox="1"/>
      </cdr:nvSpPr>
      <cdr:spPr>
        <a:xfrm xmlns:a="http://schemas.openxmlformats.org/drawingml/2006/main" rot="5400000">
          <a:off x="8359114" y="2600820"/>
          <a:ext cx="1042185" cy="7731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s-VE" sz="1100">
              <a:latin typeface="Arial Narrow" pitchFamily="34" charset="0"/>
            </a:rPr>
            <a:t>Bolívares</a:t>
          </a:r>
        </a:p>
      </cdr:txBody>
    </cdr:sp>
  </cdr:relSizeAnchor>
  <cdr:relSizeAnchor xmlns:cdr="http://schemas.openxmlformats.org/drawingml/2006/chartDrawing">
    <cdr:from>
      <cdr:x>0.07181</cdr:x>
      <cdr:y>0.95112</cdr:y>
    </cdr:from>
    <cdr:to>
      <cdr:x>0.58777</cdr:x>
      <cdr:y>0.98574</cdr:y>
    </cdr:to>
    <cdr:sp macro="" textlink="">
      <cdr:nvSpPr>
        <cdr:cNvPr id="6" name="5 CuadroTexto"/>
        <cdr:cNvSpPr txBox="1"/>
      </cdr:nvSpPr>
      <cdr:spPr>
        <a:xfrm xmlns:a="http://schemas.openxmlformats.org/drawingml/2006/main">
          <a:off x="667987" y="5776851"/>
          <a:ext cx="4799610" cy="2102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s-VE" sz="1100">
              <a:latin typeface="Arial Narrow" pitchFamily="34" charset="0"/>
            </a:rPr>
            <a:t>Fuente: Fundación Misión Madres del Barrio</a:t>
          </a:r>
        </a:p>
        <a:p xmlns:a="http://schemas.openxmlformats.org/drawingml/2006/main">
          <a:endParaRPr lang="es-VE" sz="1100">
            <a:latin typeface="Arial Narrow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0.84973</cdr:x>
      <cdr:y>0.06314</cdr:y>
    </cdr:from>
    <cdr:to>
      <cdr:x>0.97739</cdr:x>
      <cdr:y>0.13442</cdr:y>
    </cdr:to>
    <cdr:sp macro="" textlink="">
      <cdr:nvSpPr>
        <cdr:cNvPr id="2" name="1 Elipse"/>
        <cdr:cNvSpPr/>
      </cdr:nvSpPr>
      <cdr:spPr>
        <a:xfrm xmlns:a="http://schemas.openxmlformats.org/drawingml/2006/main">
          <a:off x="7904513" y="383474"/>
          <a:ext cx="1187532" cy="432954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  <a:prstDash val="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s-VE"/>
        </a:p>
      </cdr:txBody>
    </cdr:sp>
  </cdr:relSizeAnchor>
  <cdr:relSizeAnchor xmlns:cdr="http://schemas.openxmlformats.org/drawingml/2006/chartDrawing">
    <cdr:from>
      <cdr:x>0.0492</cdr:x>
      <cdr:y>0.9389</cdr:y>
    </cdr:from>
    <cdr:to>
      <cdr:x>0.38564</cdr:x>
      <cdr:y>0.99185</cdr:y>
    </cdr:to>
    <cdr:sp macro="" textlink="">
      <cdr:nvSpPr>
        <cdr:cNvPr id="3" name="2 CuadroTexto"/>
        <cdr:cNvSpPr txBox="1"/>
      </cdr:nvSpPr>
      <cdr:spPr>
        <a:xfrm xmlns:a="http://schemas.openxmlformats.org/drawingml/2006/main">
          <a:off x="457694" y="5702630"/>
          <a:ext cx="3129643" cy="3216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es-VE" sz="1100" dirty="0">
              <a:latin typeface="Arial Narrow" pitchFamily="34" charset="0"/>
            </a:rPr>
            <a:t>Fuente: Misión Médica Cubana</a:t>
          </a:r>
        </a:p>
        <a:p xmlns:a="http://schemas.openxmlformats.org/drawingml/2006/main">
          <a:r>
            <a:rPr lang="es-VE" sz="1100" dirty="0">
              <a:latin typeface="Arial Narrow" pitchFamily="34" charset="0"/>
            </a:rPr>
            <a:t>Nota:</a:t>
          </a:r>
          <a:r>
            <a:rPr lang="es-VE" sz="1100" baseline="0" dirty="0">
              <a:latin typeface="Arial Narrow" pitchFamily="34" charset="0"/>
            </a:rPr>
            <a:t> </a:t>
          </a:r>
          <a:r>
            <a:rPr lang="es-VE" sz="1100" dirty="0">
              <a:latin typeface="Arial Narrow" pitchFamily="34" charset="0"/>
            </a:rPr>
            <a:t>Acumulado a agosto 2014</a:t>
          </a:r>
        </a:p>
        <a:p xmlns:a="http://schemas.openxmlformats.org/drawingml/2006/main">
          <a:endParaRPr lang="es-VE" sz="1100" dirty="0"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0.10904</cdr:x>
      <cdr:y>0.21385</cdr:y>
    </cdr:from>
    <cdr:to>
      <cdr:x>0.40691</cdr:x>
      <cdr:y>0.37678</cdr:y>
    </cdr:to>
    <cdr:sp macro="" textlink="">
      <cdr:nvSpPr>
        <cdr:cNvPr id="4" name="3 CuadroTexto"/>
        <cdr:cNvSpPr txBox="1"/>
      </cdr:nvSpPr>
      <cdr:spPr>
        <a:xfrm xmlns:a="http://schemas.openxmlformats.org/drawingml/2006/main">
          <a:off x="1014351" y="1298863"/>
          <a:ext cx="2770909" cy="98961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>
            <a:lumMod val="75000"/>
            <a:alpha val="75000"/>
          </a:schemeClr>
        </a:solidFill>
        <a:scene3d xmlns:a="http://schemas.openxmlformats.org/drawingml/2006/main">
          <a:camera prst="orthographicFront">
            <a:rot lat="0" lon="0" rev="0"/>
          </a:camera>
          <a:lightRig rig="threePt" dir="t"/>
        </a:scene3d>
        <a:sp3d xmlns:a="http://schemas.openxmlformats.org/drawingml/2006/main" extrusionH="76200">
          <a:bevelT/>
          <a:extrusionClr>
            <a:schemeClr val="tx1">
              <a:lumMod val="65000"/>
              <a:lumOff val="35000"/>
            </a:schemeClr>
          </a:extrusionClr>
        </a:sp3d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es-VE" sz="1400" b="1">
              <a:latin typeface="Arial Narrow" pitchFamily="34" charset="0"/>
            </a:rPr>
            <a:t>Las actividades de terreno (consultas en el hogar) representaron el 48,78%</a:t>
          </a:r>
          <a:r>
            <a:rPr lang="es-VE" sz="1400" b="1" baseline="0">
              <a:latin typeface="Arial Narrow" pitchFamily="34" charset="0"/>
            </a:rPr>
            <a:t> del total de consultas</a:t>
          </a:r>
          <a:endParaRPr lang="es-VE" sz="1400" b="1"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0.11436</cdr:x>
      <cdr:y>0.01426</cdr:y>
    </cdr:from>
    <cdr:to>
      <cdr:x>0.86968</cdr:x>
      <cdr:y>0.09776</cdr:y>
    </cdr:to>
    <cdr:sp macro="" textlink="">
      <cdr:nvSpPr>
        <cdr:cNvPr id="5" name="4 CuadroTexto"/>
        <cdr:cNvSpPr txBox="1"/>
      </cdr:nvSpPr>
      <cdr:spPr>
        <a:xfrm xmlns:a="http://schemas.openxmlformats.org/drawingml/2006/main">
          <a:off x="1063831" y="86591"/>
          <a:ext cx="7026233" cy="50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es-VE" sz="2400">
              <a:latin typeface="Arial Narrow" pitchFamily="34" charset="0"/>
            </a:rPr>
            <a:t>Consultas  Acumuladas</a:t>
          </a:r>
          <a:r>
            <a:rPr lang="es-VE" sz="2400" baseline="0">
              <a:latin typeface="Arial Narrow" pitchFamily="34" charset="0"/>
            </a:rPr>
            <a:t> </a:t>
          </a:r>
          <a:r>
            <a:rPr lang="es-VE" sz="2400">
              <a:latin typeface="Arial Narrow" pitchFamily="34" charset="0"/>
            </a:rPr>
            <a:t>Barrio Adentro I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0.0359</cdr:x>
      <cdr:y>0.94297</cdr:y>
    </cdr:from>
    <cdr:to>
      <cdr:x>0.37234</cdr:x>
      <cdr:y>0.99593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333994" y="5727370"/>
          <a:ext cx="3129643" cy="3216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es-VE" sz="1100">
              <a:latin typeface="Arial Narrow" pitchFamily="34" charset="0"/>
            </a:rPr>
            <a:t>Fuente: Misión Médica Cubana</a:t>
          </a:r>
        </a:p>
        <a:p xmlns:a="http://schemas.openxmlformats.org/drawingml/2006/main">
          <a:r>
            <a:rPr lang="es-VE" sz="1100">
              <a:latin typeface="Arial Narrow" pitchFamily="34" charset="0"/>
            </a:rPr>
            <a:t>Nota:</a:t>
          </a:r>
          <a:r>
            <a:rPr lang="es-VE" sz="1100" baseline="0">
              <a:latin typeface="Arial Narrow" pitchFamily="34" charset="0"/>
            </a:rPr>
            <a:t> </a:t>
          </a:r>
          <a:r>
            <a:rPr lang="es-VE" sz="1100">
              <a:latin typeface="Arial Narrow" pitchFamily="34" charset="0"/>
            </a:rPr>
            <a:t>Acumulado a agosto 2014</a:t>
          </a:r>
        </a:p>
        <a:p xmlns:a="http://schemas.openxmlformats.org/drawingml/2006/main">
          <a:endParaRPr lang="es-VE" sz="1100"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0.87101</cdr:x>
      <cdr:y>0.10998</cdr:y>
    </cdr:from>
    <cdr:to>
      <cdr:x>0.98271</cdr:x>
      <cdr:y>0.17719</cdr:y>
    </cdr:to>
    <cdr:sp macro="" textlink="">
      <cdr:nvSpPr>
        <cdr:cNvPr id="3" name="2 Elipse"/>
        <cdr:cNvSpPr/>
      </cdr:nvSpPr>
      <cdr:spPr>
        <a:xfrm xmlns:a="http://schemas.openxmlformats.org/drawingml/2006/main">
          <a:off x="8102434" y="667986"/>
          <a:ext cx="1039091" cy="408215"/>
        </a:xfrm>
        <a:prstGeom xmlns:a="http://schemas.openxmlformats.org/drawingml/2006/main" prst="ellipse">
          <a:avLst/>
        </a:prstGeom>
        <a:noFill xmlns:a="http://schemas.openxmlformats.org/drawingml/2006/main"/>
        <a:ln xmlns:a="http://schemas.openxmlformats.org/drawingml/2006/main">
          <a:solidFill>
            <a:srgbClr val="FF0000"/>
          </a:solidFill>
          <a:prstDash val="dash"/>
        </a:ln>
      </cdr:spPr>
      <cdr:style>
        <a:lnRef xmlns:a="http://schemas.openxmlformats.org/drawingml/2006/main" idx="2">
          <a:schemeClr val="accent6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es-VE"/>
        </a:p>
      </cdr:txBody>
    </cdr:sp>
  </cdr:relSizeAnchor>
  <cdr:relSizeAnchor xmlns:cdr="http://schemas.openxmlformats.org/drawingml/2006/chartDrawing">
    <cdr:from>
      <cdr:x>0.11436</cdr:x>
      <cdr:y>0.35031</cdr:y>
    </cdr:from>
    <cdr:to>
      <cdr:x>0.43484</cdr:x>
      <cdr:y>0.48065</cdr:y>
    </cdr:to>
    <cdr:sp macro="" textlink="">
      <cdr:nvSpPr>
        <cdr:cNvPr id="4" name="1 CuadroTexto"/>
        <cdr:cNvSpPr txBox="1"/>
      </cdr:nvSpPr>
      <cdr:spPr>
        <a:xfrm xmlns:a="http://schemas.openxmlformats.org/drawingml/2006/main">
          <a:off x="1063832" y="2127661"/>
          <a:ext cx="2981200" cy="791689"/>
        </a:xfrm>
        <a:prstGeom xmlns:a="http://schemas.openxmlformats.org/drawingml/2006/main" prst="rect">
          <a:avLst/>
        </a:prstGeom>
        <a:solidFill xmlns:a="http://schemas.openxmlformats.org/drawingml/2006/main">
          <a:sysClr val="window" lastClr="FFFFFF">
            <a:lumMod val="75000"/>
            <a:alpha val="75000"/>
          </a:sysClr>
        </a:solidFill>
        <a:scene3d xmlns:a="http://schemas.openxmlformats.org/drawingml/2006/main">
          <a:camera prst="orthographicFront">
            <a:rot lat="0" lon="0" rev="0"/>
          </a:camera>
          <a:lightRig rig="threePt" dir="t"/>
        </a:scene3d>
        <a:sp3d xmlns:a="http://schemas.openxmlformats.org/drawingml/2006/main" extrusionH="76200">
          <a:bevelT/>
          <a:extrusionClr>
            <a:sysClr val="windowText" lastClr="000000">
              <a:lumMod val="65000"/>
              <a:lumOff val="35000"/>
            </a:sysClr>
          </a:extrusionClr>
        </a:sp3d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es-VE" sz="1800" b="1">
              <a:latin typeface="Arial Narrow" pitchFamily="34" charset="0"/>
            </a:rPr>
            <a:t>1.754.383</a:t>
          </a:r>
          <a:r>
            <a:rPr lang="es-VE" sz="1800" b="1" baseline="0">
              <a:latin typeface="Arial Narrow" pitchFamily="34" charset="0"/>
            </a:rPr>
            <a:t> Vidas salvadas en el período 2003-2014</a:t>
          </a:r>
          <a:endParaRPr lang="es-VE" sz="1800" b="1">
            <a:latin typeface="Arial Narrow" pitchFamily="34" charset="0"/>
          </a:endParaRPr>
        </a:p>
      </cdr:txBody>
    </cdr:sp>
  </cdr:relSizeAnchor>
  <cdr:relSizeAnchor xmlns:cdr="http://schemas.openxmlformats.org/drawingml/2006/chartDrawing">
    <cdr:from>
      <cdr:x>0.13431</cdr:x>
      <cdr:y>0.00204</cdr:y>
    </cdr:from>
    <cdr:to>
      <cdr:x>0.82314</cdr:x>
      <cdr:y>0.12424</cdr:y>
    </cdr:to>
    <cdr:sp macro="" textlink="">
      <cdr:nvSpPr>
        <cdr:cNvPr id="5" name="4 CuadroTexto"/>
        <cdr:cNvSpPr txBox="1"/>
      </cdr:nvSpPr>
      <cdr:spPr>
        <a:xfrm xmlns:a="http://schemas.openxmlformats.org/drawingml/2006/main">
          <a:off x="1249383" y="12370"/>
          <a:ext cx="6407727" cy="7422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es-VE" sz="2400">
              <a:latin typeface="Arial Narrow" pitchFamily="34" charset="0"/>
            </a:rPr>
            <a:t>Vidas Salvadas Barrio Adentro</a:t>
          </a:r>
        </a:p>
        <a:p xmlns:a="http://schemas.openxmlformats.org/drawingml/2006/main">
          <a:pPr algn="ctr"/>
          <a:endParaRPr lang="es-VE" sz="2400">
            <a:latin typeface="Arial Narrow" pitchFamily="34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CA3B-DA32-41D3-B01E-7FA19CE670D6}" type="datetimeFigureOut">
              <a:rPr lang="es-VE" smtClean="0"/>
              <a:pPr/>
              <a:t>03/11/2014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BA68-D0BF-4968-901E-5F08F1FF09FF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CA3B-DA32-41D3-B01E-7FA19CE670D6}" type="datetimeFigureOut">
              <a:rPr lang="es-VE" smtClean="0"/>
              <a:pPr/>
              <a:t>03/11/2014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BA68-D0BF-4968-901E-5F08F1FF09FF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CA3B-DA32-41D3-B01E-7FA19CE670D6}" type="datetimeFigureOut">
              <a:rPr lang="es-VE" smtClean="0"/>
              <a:pPr/>
              <a:t>03/11/2014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BA68-D0BF-4968-901E-5F08F1FF09FF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CA3B-DA32-41D3-B01E-7FA19CE670D6}" type="datetimeFigureOut">
              <a:rPr lang="es-VE" smtClean="0"/>
              <a:pPr/>
              <a:t>03/11/2014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BA68-D0BF-4968-901E-5F08F1FF09FF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CA3B-DA32-41D3-B01E-7FA19CE670D6}" type="datetimeFigureOut">
              <a:rPr lang="es-VE" smtClean="0"/>
              <a:pPr/>
              <a:t>03/11/2014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BA68-D0BF-4968-901E-5F08F1FF09FF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CA3B-DA32-41D3-B01E-7FA19CE670D6}" type="datetimeFigureOut">
              <a:rPr lang="es-VE" smtClean="0"/>
              <a:pPr/>
              <a:t>03/11/2014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BA68-D0BF-4968-901E-5F08F1FF09FF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CA3B-DA32-41D3-B01E-7FA19CE670D6}" type="datetimeFigureOut">
              <a:rPr lang="es-VE" smtClean="0"/>
              <a:pPr/>
              <a:t>03/11/2014</a:t>
            </a:fld>
            <a:endParaRPr lang="es-VE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BA68-D0BF-4968-901E-5F08F1FF09FF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CA3B-DA32-41D3-B01E-7FA19CE670D6}" type="datetimeFigureOut">
              <a:rPr lang="es-VE" smtClean="0"/>
              <a:pPr/>
              <a:t>03/11/2014</a:t>
            </a:fld>
            <a:endParaRPr lang="es-VE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BA68-D0BF-4968-901E-5F08F1FF09FF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CA3B-DA32-41D3-B01E-7FA19CE670D6}" type="datetimeFigureOut">
              <a:rPr lang="es-VE" smtClean="0"/>
              <a:pPr/>
              <a:t>03/11/2014</a:t>
            </a:fld>
            <a:endParaRPr lang="es-VE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BA68-D0BF-4968-901E-5F08F1FF09FF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CA3B-DA32-41D3-B01E-7FA19CE670D6}" type="datetimeFigureOut">
              <a:rPr lang="es-VE" smtClean="0"/>
              <a:pPr/>
              <a:t>03/11/2014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BA68-D0BF-4968-901E-5F08F1FF09FF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VE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1CA3B-DA32-41D3-B01E-7FA19CE670D6}" type="datetimeFigureOut">
              <a:rPr lang="es-VE" smtClean="0"/>
              <a:pPr/>
              <a:t>03/11/2014</a:t>
            </a:fld>
            <a:endParaRPr lang="es-VE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VE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3CBA68-D0BF-4968-901E-5F08F1FF09FF}" type="slidenum">
              <a:rPr lang="es-VE" smtClean="0"/>
              <a:pPr/>
              <a:t>‹Nº›</a:t>
            </a:fld>
            <a:endParaRPr lang="es-V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VE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VE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1CA3B-DA32-41D3-B01E-7FA19CE670D6}" type="datetimeFigureOut">
              <a:rPr lang="es-VE" smtClean="0"/>
              <a:pPr/>
              <a:t>03/11/2014</a:t>
            </a:fld>
            <a:endParaRPr lang="es-VE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VE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CBA68-D0BF-4968-901E-5F08F1FF09FF}" type="slidenum">
              <a:rPr lang="es-VE" smtClean="0"/>
              <a:pPr/>
              <a:t>‹Nº›</a:t>
            </a:fld>
            <a:endParaRPr lang="es-V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V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ve/url?sa=i&amp;rct=j&amp;q=&amp;esrc=s&amp;frm=1&amp;source=images&amp;cd=&amp;cad=rja&amp;uact=8&amp;ved=0CAcQjRw&amp;url=http://www.carabobo.gob.ve/&amp;ei=k5lPVPa5N4iigwTW54DgDA&amp;bvm=bv.77880786,d.eXY&amp;psig=AFQjCNGNPiQwg7XlLf5IaSIQ9ns_rQh7aA&amp;ust=141458919499721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 bwMode="auto">
          <a:xfrm>
            <a:off x="3309938" y="47625"/>
            <a:ext cx="5786437" cy="6715125"/>
          </a:xfrm>
          <a:prstGeom prst="roundRect">
            <a:avLst/>
          </a:prstGeom>
          <a:ln w="12700">
            <a:noFill/>
            <a:headEnd type="none" w="med" len="med"/>
            <a:tailEnd type="none" w="med" len="med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>
              <a:buClr>
                <a:srgbClr val="000000"/>
              </a:buClr>
              <a:buSzPct val="100000"/>
              <a:defRPr/>
            </a:pPr>
            <a:endParaRPr lang="es-MX" sz="3600" dirty="0">
              <a:solidFill>
                <a:schemeClr val="tx1"/>
              </a:solidFill>
              <a:latin typeface="Arial Narrow" pitchFamily="34" charset="0"/>
            </a:endParaRPr>
          </a:p>
          <a:p>
            <a:pPr algn="ctr">
              <a:buClr>
                <a:srgbClr val="000000"/>
              </a:buClr>
              <a:buSzPct val="100000"/>
              <a:defRPr/>
            </a:pPr>
            <a:endParaRPr lang="es-MX" sz="36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algn="ctr">
              <a:buClr>
                <a:srgbClr val="000000"/>
              </a:buClr>
              <a:buSzPct val="100000"/>
              <a:defRPr/>
            </a:pPr>
            <a:endParaRPr lang="es-MX" sz="3600" dirty="0" smtClean="0">
              <a:solidFill>
                <a:schemeClr val="tx1"/>
              </a:solidFill>
              <a:latin typeface="Arial Narrow" pitchFamily="34" charset="0"/>
            </a:endParaRPr>
          </a:p>
          <a:p>
            <a:pPr algn="ctr">
              <a:buClr>
                <a:srgbClr val="000000"/>
              </a:buClr>
              <a:buSzPct val="100000"/>
              <a:defRPr/>
            </a:pPr>
            <a:r>
              <a:rPr lang="es-VE" sz="3600" dirty="0" smtClean="0">
                <a:solidFill>
                  <a:schemeClr val="tx1"/>
                </a:solidFill>
                <a:latin typeface="Arial Narrow" pitchFamily="34" charset="0"/>
              </a:rPr>
              <a:t>Logros Programas Sociales del Gobierno Bolivariano </a:t>
            </a:r>
            <a:endParaRPr lang="es-VE" sz="2400" dirty="0">
              <a:latin typeface="Arial Narrow" pitchFamily="34" charset="0"/>
              <a:ea typeface="MS Gothic" charset="-128"/>
            </a:endParaRPr>
          </a:p>
          <a:p>
            <a:pPr algn="ctr">
              <a:buClr>
                <a:srgbClr val="000000"/>
              </a:buClr>
              <a:buSzPct val="100000"/>
              <a:defRPr/>
            </a:pPr>
            <a:endParaRPr lang="es-VE" sz="2400" dirty="0">
              <a:latin typeface="Arial Narrow" pitchFamily="34" charset="0"/>
              <a:ea typeface="MS Gothic" charset="-128"/>
            </a:endParaRPr>
          </a:p>
          <a:p>
            <a:pPr algn="ctr">
              <a:buClr>
                <a:srgbClr val="000000"/>
              </a:buClr>
              <a:buSzPct val="100000"/>
              <a:defRPr/>
            </a:pPr>
            <a:endParaRPr lang="es-VE" sz="2400" dirty="0">
              <a:latin typeface="Arial Narrow" pitchFamily="34" charset="0"/>
              <a:ea typeface="MS Gothic" charset="-128"/>
            </a:endParaRPr>
          </a:p>
          <a:p>
            <a:pPr algn="ctr">
              <a:buClr>
                <a:srgbClr val="000000"/>
              </a:buClr>
              <a:buSzPct val="100000"/>
              <a:defRPr/>
            </a:pPr>
            <a:endParaRPr lang="es-VE" sz="2400" dirty="0">
              <a:latin typeface="Arial Narrow" pitchFamily="34" charset="0"/>
              <a:ea typeface="MS Gothic" charset="-128"/>
            </a:endParaRPr>
          </a:p>
          <a:p>
            <a:pPr algn="ctr">
              <a:buClr>
                <a:srgbClr val="000000"/>
              </a:buClr>
              <a:buSzPct val="100000"/>
              <a:defRPr/>
            </a:pPr>
            <a:endParaRPr lang="es-VE" sz="2400" dirty="0">
              <a:latin typeface="Arial Narrow" pitchFamily="34" charset="0"/>
              <a:ea typeface="MS Gothic" charset="-128"/>
            </a:endParaRPr>
          </a:p>
          <a:p>
            <a:pPr algn="ctr">
              <a:buClr>
                <a:srgbClr val="000000"/>
              </a:buClr>
              <a:buSzPct val="100000"/>
              <a:defRPr/>
            </a:pPr>
            <a:endParaRPr lang="es-VE" sz="2400" dirty="0">
              <a:latin typeface="Arial Narrow" pitchFamily="34" charset="0"/>
              <a:ea typeface="MS Gothic" charset="-128"/>
            </a:endParaRPr>
          </a:p>
          <a:p>
            <a:pPr algn="ctr">
              <a:buClr>
                <a:srgbClr val="000000"/>
              </a:buClr>
              <a:buSzPct val="100000"/>
              <a:defRPr/>
            </a:pPr>
            <a:endParaRPr lang="es-VE" sz="2400" dirty="0">
              <a:latin typeface="Arial Narrow" pitchFamily="34" charset="0"/>
              <a:ea typeface="MS Gothic" charset="-128"/>
            </a:endParaRPr>
          </a:p>
          <a:p>
            <a:pPr algn="ctr">
              <a:buClr>
                <a:srgbClr val="000000"/>
              </a:buClr>
              <a:buSzPct val="100000"/>
              <a:defRPr/>
            </a:pPr>
            <a:endParaRPr lang="es-VE" sz="2400" dirty="0">
              <a:latin typeface="Arial Narrow" pitchFamily="34" charset="0"/>
              <a:ea typeface="MS Gothic" charset="-128"/>
            </a:endParaRPr>
          </a:p>
          <a:p>
            <a:pPr algn="ctr">
              <a:buClr>
                <a:srgbClr val="000000"/>
              </a:buClr>
              <a:buSzPct val="100000"/>
              <a:defRPr/>
            </a:pPr>
            <a:endParaRPr lang="es-VE" sz="2400" dirty="0">
              <a:latin typeface="Arial Narrow" pitchFamily="34" charset="0"/>
              <a:ea typeface="MS Gothic" charset="-128"/>
            </a:endParaRPr>
          </a:p>
          <a:p>
            <a:pPr algn="ctr">
              <a:buClr>
                <a:srgbClr val="000000"/>
              </a:buClr>
              <a:buSzPct val="100000"/>
              <a:defRPr/>
            </a:pPr>
            <a:r>
              <a:rPr lang="es-VE" sz="2000" dirty="0" smtClean="0">
                <a:solidFill>
                  <a:schemeClr val="tx1"/>
                </a:solidFill>
                <a:latin typeface="Arial Narrow" pitchFamily="34" charset="0"/>
                <a:ea typeface="MS Gothic" charset="-128"/>
              </a:rPr>
              <a:t>Octubre,  </a:t>
            </a:r>
            <a:r>
              <a:rPr lang="es-VE" sz="2000" dirty="0">
                <a:solidFill>
                  <a:schemeClr val="tx1"/>
                </a:solidFill>
                <a:latin typeface="Arial Narrow" pitchFamily="34" charset="0"/>
                <a:ea typeface="MS Gothic" charset="-128"/>
              </a:rPr>
              <a:t>2014</a:t>
            </a:r>
          </a:p>
          <a:p>
            <a:pPr algn="ctr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VE" sz="2800" dirty="0">
              <a:latin typeface="Arial Narrow" pitchFamily="34" charset="0"/>
              <a:ea typeface="MS Gothic" charset="-128"/>
            </a:endParaRPr>
          </a:p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VE" sz="2800" dirty="0">
              <a:latin typeface="Arial Narrow" pitchFamily="34" charset="0"/>
              <a:ea typeface="MS Gothic" charset="-128"/>
            </a:endParaRPr>
          </a:p>
        </p:txBody>
      </p:sp>
      <p:pic>
        <p:nvPicPr>
          <p:cNvPr id="6" name="5 Imagen" descr="filete guach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2657139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AutoShape 2" descr="data:image/jpeg;base64,/9j/4AAQSkZJRgABAQAAAQABAAD/2wCEAAkGBxQQDw8UDw8WFBUUGA8XGBQVFBQWFxAVFBQWFxQUFBUYHCggGB0xGxgVIjIhJSkrLy4vGCszODYuNygtLi0BCgoKDg0OGxAQGiwmICY0MjIuLC8sLCwsNDQ3LDQsLSwsLCw0LSwsNCwsLDcsLCwtLCwsLCwtLCwsLCwsLCwsLP/AABEIAOEA4QMBEQACEQEDEQH/xAAcAAACAgMBAQAAAAAAAAAAAAAAAgEGBAUHAwj/xABNEAACAQMCAwQGBQgFCAsAAAABAgMABBEFIQYSMRNBUWEHFCIycYEjQlKRoRUkM1NicpKxJTRDk7IXVGNzwcLR0hY1VYKDlKKjw+Lx/8QAGwEBAAIDAQEAAAAAAAAAAAAAAAQFAgMGAQf/xAA3EQACAQMCAgYJBAICAwAAAAAAAQIDBBESIQUxE0FRYXGRBhQiUoGhsdHwMjPB4RUjYnIWJEL/2gAMAwEAAhEDEQA/AOv0BIoCQKAYCgGAoBgKAYCgJAoCcUBOKAnFATigJxQBigDFAGKAjFAGKAjFALigIxQEEUApFAQRQCkUApFAKRQEUAUBNASBQDgUAwFAMBQEgUBob7jWxguDBPeJG4xkscIpP1DJ7obG5BO2a8zvgG9tp0kUNE6up3DIwZSPEEbGvQewFATigJxQE0AUAUAUAUAUBGKAMUApFARigIIoBSKAUigFIoBSKAUigFNARQDAUA4FAMBQDAUAwFAVniHVnkka1tH5WGO3nGPzdWGRGn+lIIPgo364FVPFeKRsobbyfJfy+430aLqPuMOPSYREIuxQxjPssoYHPUnmyST3k7muBd3XlU6VzertyWWiOMYNI3B4gZn0u5kspDvhGLwsf2oXyuPIVc2npHc02lV9teT8/uaJ2sHy2NhYcfS2jJFrcIjBOFvIcmBz3c4O8ZrrbLiNC7X+p79j5kKpSlDmdBilDqGRgykAhgcgg9CCOtTjUPQBQBQBQBQBQBQBQBQBQEEUApFAQRQCkUAhFAKRQCkUApFALigHAoBwKAYCgGAoDVcTao1vCBCAZ5T2cQO4DkbyOMj2FGWO++MDcio91cwtqUqk+S/MfEyhBzeEabT7MQxhASd2ZmPvSOxy7se8kkmvmd1czuKrqz5st4QUVhGRUYzCgEnhV1ZXUMrDBUjII8CKzhOUJKUXho8azzKvbifQ3L2gaawJLS23V7bPvSW+/TO5Xfv+NdrwnjqrtUq7xLqfU/Hsf1K+vb6d48jpulalFdQRzW8geOQBlYd4PiDuD4g7iulIhl0AUAUBrtcup4owbS29YkLBeUyLEqAgku7N3bAYAJ36daA0a2OrTfpb22tgfq28DSMP/Elbf+EUAp4Mmf8ATa3fH/Vm3iH4RGgE/wAn6/8Aampf+b/+lAKOBJE/Q63qCn9uWGQfcY/9tADaHq0P9X1aObH1bm3HteRaMgigPFeJtTtf6/pHaqOs1lIHU+fYuecCgNxoHGtlfMUguAJBs0MitFKp8ORwCflmgLARQCkUApFAKRQCEUApFARigGAoBwKAYCgHAoClLP61dTXB3RC8EHgFRvppF/ecAZ7xGPGuI9Ir7pKioR5Ln49XkvqWNrTwtRmVzJLCvQQzAdTivVFvkeZMeTUIlOGnjB8DIg/ma2K3qy5QfkzzXHtFOqQf5xF/eJ/xrJW1f3JeTPNce0rttfjRrkzQsHsLhx28asCLORjtPGBtyb+0BjYeQrtOC8TlVXQV8qS5N9a+6+ZAuKSXtR5HR9P1dbiaRYV544wuZg3stI2D2afawpBJzsSB1zjoSKbOgCgCgCgCgCgCgCgCgNHxBwnaXw/ObdWcdJVHLKn7si+0KArDnUNFBJZ9RsRnOc+tWieOd+2UD4HbuoC56Nq0N5Ck1tKJI26EdxHVWHcR4GgMwigFIoBCKAUigFxQDigGAoBwKA1PFt+0FnK0f6R+SKP/AFkzBFOPAc3MfJTUe5rKlSlN9RlCOqWCo3es2unRRxPLuiqqxrl5GCgD3RvnzPjXzynZ3N9N1Ix5vLb2W/eWyko4gufYt2V6845nf+rWojH2rhsn+7jP+9VtS4FRj+9Uz3R+7+xNp2F1U30qK7+fkvuaO+1K9lVy9+/Q4WNUjUbfsjJ+ZNWVGzs6bWmkvFtt/Pb5El8Gag3Ko2/DCNFFCJo1aUu5YDPPJI2/eME4613lpw+0VOM4wW6Pml1fXMakoOXJ9wy6bEOkKfwipvq1H3URHd1/fZP5Pi/Up/CKerUfcXkeet1/ffmNa6Ck0sUUMQ7SZljXGRjm6scHoACx8lqLdUaEKbk4+HPmS7S4uKlRRUvHkdx4b4CgsHja3nuAEzmMzMYnYjdjH0G++Koy+Mr0hazLY6Zcz2/L2idgFLDmUGSaOMkjvwHJrKMdTSMZS0xbOVj0hasMDt7Y+ZgOT57NirL/ABcveRWf5WPusuXos4qu76e/S9eNhEtsydmnJjtO0yOu/uCoNxRdGelvJOt66rQ1pYL/AHspSKRh1VXYeZAJFaTecH070kavNGJEmtSGJOGibKb+7t4VGqXUYS0tMt7bg1W4pqpCSw/H7G54c47v/wAo2a31xE0M7GIokSoEdlPZtzH2icjGM99e0rhVG0kYX3C52lNTlJPLxsdlqQVZyrjjja9i1CSGwkiRLcRhxJHzCSRxzkZ6gBSnT7VaK1dU2kyzsOGTu4ylF4x2mm/yi6v4WH8E/wDzVr9dh2Ml/wDj1x70fn9jpvAWqz3mnW892EEkodvowyqU5j2ZAYkj2cGpZRNYexYMUPDn3EWlPpM76jpyFoW3vLRejp3zwr0DjGcDGd/OgLxYXiXEUcsLB0kVWVh0IIyKA9iKAQ0AhoCKAcUAwFAOBQHIvSReajcSRqlq0cUPPMUicNcqgLRrK+DgA5fCpkgAkkd2qtSVSLTSfjyNtGUIzTnnHXjmU3TjEV5ocb9T9Ynv5ydyc+NVdXWnif8AXwO7sfVnTzb4x8/j15MutRNCgNPZjlMqfYdsfut7S/z/AArtuEVukt0uw+PekNt0F7JdT/PoZNWpRBQHQvQ/o/NLPduNk+hi/eO8zf4F+TVRcRq6qmldR0HDaOmnrfWdUqvLEpnpiH9B3mPGzP3XUJrKH6kYT/SzjYrqzkToPoSiHa6o/fm1T+GMsP8AGa57iDzXfw+h0fDli3Xx+p07UBmGUeKSf4TUMnHy7wg5QPET3K6+YOVb8R+NQuIUdLjLtR03o3da41KL6n+fwbTWg3YMyHDxlZEI6q0Z5lI+6olvLTURb8Uo9LazXZv5H0Xp98s1vFMD7MiJJ8AyhquDgj5+juO2e4mP9vNcS/J5G5B8OXlHwqpupZqM7ng9LRaR79wntmmMcERw9w6Qqfs8/vN8l5m+VY28NdRGfFLjoLaT63svifQ1nbLDHHHGMKiqqjwVRgfyq4ODPagIIz1oCjcJx/k3ULjTukEoa6tM9FBOJ4F+DYYDwagLuaAU0AhoCKAYCgHAoBwKAOWgOe8b+jhZ2a507lhuPaZkAAiuidzzge6xOfa89/GsJ04zWJEi2uqlvPXTf2ficzguCWeOVDFNGcPE+zIR/MedVVajKm+47Ww4hTu47bS61+dRkVpLA1d2OW4U90ikfND/AMDXRcBrYk4M4D0ztt4Vl+fmT1rqTgBJH5VJxnHcOp8AKwnJRi5PqM6cHOSius+gOD9K9TsLaE45lRS5H1pW9qQ/xE1y8pOTcn1nWRiopRXUbmsTIqHpcXOh6hnuSM+G6yow/EV6nh5PGsrBxdeg+VdWuRyD5m74N4zfS2u19QadZnjcOsqIRyxqnKVYbjY75qmu7WrOs5RWVt9C7s7ujToqMpb79vaWWX0vllYfkmXcEfp4u8fCo3qVf3foSvXrf3vkzlSqYZLRyMbtG4G+BIcrv5GsuKWrVrFvmiR6PX6hxB9kn/RZGUEEHocg/A9a5VPG59PcU1hly4W4hMXCtwxb6S0W4tun9oCFhHzEkX31eKSccnzipSlCo6fXnBSbSHkjjQfVVF+4AVSSeqTZ9Eo01TpxgupJfItfov0zt9SeZh7FpHgeBnmxj5iMH+8FWFnDEXLtOW9ILjVUjRXVu/F/19TsNTTnwoAoCo+kKPslsrwD2rS4hJPQ9lOwglGfDEgJ+FAW2gEIoBSKAXFAMKAcUA9AFAFAVDjzghNRQSRMIbqMexNj3h+rl8V/l+FeSipLDNlKrOlJTg8NHIIZHDyRTxmOaI8rxnuP2h4g+NVNeg6b7jt+HcQjdw7JLmv5XcY2tJ9GHHWNlb5Zw34GtvD63RV4sjekFr6xZSXZuAOa75PO58dawzZ8L2XrGoWMRGQ0oZv3YVaU5/gA+dQeIz00cdpP4bT1VtXYfQYqhOhJoCr+k8Z0XUs/qZPw3oDiC9BXWLkce+ZNengYoDE1WHngkA6gZX95dx/Ko91T6SlKJJtKrpVoy7zZafcdrFG4+sqn59/418+nHTJo+3W1VVqUai60Y4vXQ3FmFPZ3MlrcFs7Dsc8wx35ZE+4VNhV/9d+Rz9ez1cUjts/a8v7XzM6WQKrMxwFBJPgAMk1ASy8HSzkoxcnyW51z0X6SbbTYjIuJZy08niDIcop8xHyD4g1eQjpionzq4rOtVlUfWy21kaQoAoDR8cWvbaXfp9qCfHkQhKn7wDQGx0iftLa3c/Xjib+JAaAyTQCGgFoBhQDigGoAoAoAoClekXgz1+MTW+Eu4R9G3dKvUxSeR3we4msZRUlhm2hWnRmpwe6ORwydqjq6lWHPHJGesbDKsp+eaqKkJUpnc21xTvrd96w12GDp7HswG6oSp/7pxn7sV3VhV6WhGR8f4lbuhczg+0v3ohtOfUJ5D/ZQgDwzM+/zxH+NQeJz9uMe4m8KhiEpd+DsNVhahQFR9LRxomoeaIPm0qKB95r1LLweN4WTiy9BXVrkcg+ZZfRpwta6jPqHrsPa9j6uIwWYBQ6czbAjO9UHEJN12n1Y+h0XDopUE115+pd7/wBF2lrDKRYqCEcg88mxCnB96oROOMaQc28OfsL/ACrpbb9mOew5a6/eljtPTh08qyxfq3YD91/aH8zXGcTpdHcNH1X0Zuemskuz8+ptsb5xv41X5Ogws5PSz083d1aWwG00i8/lDGeeY/wjHxYeNSbSGqeewp+N3HRW2lc5bfc+g0UAAAYA2A8BVqcWTQBQBQGr4pmCWF4x6LDOT8AhoD30SIpa2yt1WKFT8QgBoDMNAIaAWgGFAOKAmgCgCgCgCgOW+lbhUoTqNqm6j85jUfpYxj6bb6yjOfEfDfVWpKpHBNsLyVrV1rl1ru/ORzIMBO3KcrKodT5jAb/YasOB1mk6UuohellvHpY3MN4y3/PL5nVfQpFmLUJPGZI/7uFG/wDkr2/lmsyFw+Omgu86VUMmhQFL9MP/AFJeebWY++7hFZ01ma8TCp+h+Bx2upORL36En/OdVXysj94kH+yqDiH77+B0fDf2F8TqGrNi3nJOMRy/4TUInHzVpQxbwfuR/iorp7df6o+C+hyty/8AdPxf1FtDyXrDuljz8WjOP8J/Cud4/SxJTO29DLj2pUn+fm5u65w+glx9EWn9pd3lyw2hVIIz+23tzEfLsh/+VaWkMQz2nGcdr9JcaFyivmzq1SilCgCgCgNBxuS1k0QGTcPBAB9pZpFWT/2+0PyoDfKMDHhQE0AhoBaAYUA9AFAFAFAFAFAK6gggjIOQQehB65oD539IXDx0u8UIPzd2MkJ+wDtNCfgTkeVZUJdFWVTzM7huvaOg+reP8rz38zpvoZUfk+Yj61zOT8Qsa/yUVuunmtLxIlosUI+BfajkgKArnpC0SW/02e3t2QSOYCvaEhT2cySEEgEjZfDrXsXpaZ5JZTRy0ejvVf1Nt/ft/wAlWf8AlJe6VX+Kj7zLx6MeELiwa7lu2j55xAvJGSwQRc+5YgZJ56g3FZ1p6msE+3oKjDQmXPVbYy280akAukignoCykDNaTecQt/RpqsaKnZ2zcoVQe3YZCjAPuVY0+IyhFR08isqcMjOTlq5kn0W6o8kcn5ohjLYUzSHIYYOSIztUW9r+tR0yWCw4ZF2FXpIPLPXUOBNTt4zJLPYBV6+3cb5OAF+j3PSq6NhGb0xzkvpekdeC1SUcfH7nU+BtC9RsYomIaQl5JGXOGkkJZuXIBxvgZA6dBUlR0rHYU9So6k3N9e5YK9MAoAoAoDQzj1jUol+pZqZGPd20yska9dyI+0JB/WKaA31AFAKaAWgGFANQBQBQBQBQBQBQFc4+4ZXUrGSEj6Qe3E23syqDjfwIJU+RoCv+g1/6LkVgQ8dxcI6nqjgISp89xXreXkYS2R0OvAY6X0TStEsqGRRzGMMCyrnGSvUDOKA1fGkzpYzGJmU/RBmT3kjMiiRl8+TmqRapOqs/m23zI902qTx8vHcoV9fxMEhs5J5o0mz/AFhg0oe3YlUbYgApnBzv8asoU5L2ppJtdneVs6kX7NPLSfb3f0YzcQSIumt2ry+rRrJIy8zA9rKfYkbuIjBGT3isugi3NYxl4XwX3MOnktDy3pWX58vI2L6jMJnAkZoJb5Qrhz7DIykoTn3WVhgdPZrV0cNK23UfzyNnST1PfZy/PMyuKdSnivb5YSSskUMZ9ogQl0kbtAO7CJJuPKsbenCVKDl1Nvx5bfM2XNScaklHk1jw7/I1sd+4QlpnOH0b6MO4acNapzIhBznJ5vPl3ra6azjC/wDrfs3/ABGlVGo5b9347BeXStIVu7mVLcSakyshbedJiETIB2CYIHnSEWlmnFOWI+WD2pJOWJyajmXnn7HnLql2sUshdz+ZwrICzBgJe0WOceBBCEn9qip0nJL/AJPHyyjx1Kqjq/4rP3Oq2BzDF+4n+EVTy/Uy5jyRkViZBQGv1vUxbRc/KXdiEjjHvTSt7ka/8TsACTsKAXQdONvDiRg0sjNJM4GBJK+OYgdcDAUeAUCgNlQBQCmgFoBhQDUAUAUAUAUAUBrNa1+2sghu7iOLnzyhm9p+XHNyL1bGRnA2zQGrg9IWmucflCJT/pGMY+9wBRbgwuHr+G2uta5pUWLtILrnyOXlmhVGYEbH2o/mTTIMe91W5v8AIiL2dsfr7i5uF8V/zdcd/v7/AFTXN8R9IKdFunQ9qXb1L7/Ql0rVy3katdMisb/TJreMJzyvbyt1aVZo2IMjHdzzou7Z6io3AOIVq9xOFWTeVlfBrl5mdzSjGKaRcuNdUktLKSaHl5lMY9oZGGcKdvnXa2lKNSqoyKi7qyp0nKJotb4nEVtYtbvbvK7wB1Xkbk50JYhQcr7W3zqRStnKc1NPCzgjVbpKEHFrLxkg69IsmsoEiC2y5T6Mb7nZ/tV70EWqTy/a57jp5J1Vhezy2MKfiyd4rGG0hjNxOgkYhByru2MKdgcKTk9AK2K1gpSnNvStjXK6m1CEEtT3Gt+Mp4UvY72BPWIlUjYASAnl9vHUDmB26gkbV5KzhNxdN+yxG8nBSVSPtI3MF/MukPcyLF2wQyKUUFcY+jJHiFPL8q0ShB3HRrOOX3JMZy9X6RpZxn7Fej4ku4oraa9toHtZiDlUGU5vrHrg9T54qT6vSlKUKcmpIi+s1YqM6kU4s9puI7yS6vY4TaqsTMv03KhdMtybk+1sPxrxW9GNOMpat+wesVpVJRjpWO3sLRxVqTW+myShuRgsQLrg9kHZVeReoOASR3bVVvmW0d0a7gu+mhuLrT72czSQhZYZn9+e2kJCl/FlYMCe+vD0sGta3FaKplYl3OI4kHNLO32Y0G7H8B30Bi6Tp0jy+tXgAlwRFCDlbRD1Gc4aQj3nAH2RtuQN5QBQBQCmgFoBhQDUAUAUAUAUAUBRL1xLq16HAbsYbEIGAPIJDMzlfiVX+GuT9KKk4qkk8L2v4Jtmk8njra2yxfnMSOrHlCGMO0rHoiJjLMfAVztkrqpVUaDerufzZKqaEsyKxFwQsVzDDKhto9SWUBImJNpNblZ7fLEkFsLKSPdycDoDX0ahSnGkoVpan1vtKuUk3mJYV0PWYPZWWzulGweQyQyEfthVK9PA1T1/Ry1qSzBuPct18/ub43c0t9za6Nw7dPNFLqMkOIm50gg52HaAEK8kjgFsAnCgAZ33wKlWHB6FnJzi25css11K8prDMr0kRs+mzKiM7FodlBY7SKScD4V0Ni0q6b7/AKFbfpug0ioa3wqkFtp0tvbydq7W5kHtty+wGYFcez7XwqdSupTnOMmsLOCDUtYwhCUYvO2T1vGMMnEDyoyq4CqSrcrszFVwSMHr+NYxxJUUuZlPMXWb6zHS2nsfybepCZFECo6gHK55uuBsOVlIPiPOs3KFbXRbxvsa9M6OisllY3PW3klne/1C4s2MZi7JYsEF1fC/EgDcsPHavJKMFCjCW+c5MouU3OtOO2MYNnpWnTRcP3CSq3MyzFI8HmVWIwOXqMnJx51pqVISu049xvpU5xtJKXfsaXtri+tLOwjs5ECFOeV1YLhc77jbYk1v006NSVZyT7ER9VStTjRUWu1mLf2QS9vTc6dcTJ2jCMoJEACsRnmCnmyOX7q2QnmlFQmk8b5wzXKmlVm5wbWdsHVJbNLqz7KaMiOWMKyE7hWXpnxqjmsSZewfso55eaBd6fLaSS6h2gVktIbgRqJYI7h1GJlIKzABcDO4Yg79KxMi+aLw5Fas0mXlncYe4mYvI3kCdkX9lQBQG5oAoAoAoBTQC0AwoBqAKAKAKAKAKApPEmg3bais9iIgJYeyleUnERjfMbBF3c4d9sgbbkVX8Q4dTvYxjUbWHnb6G2lVdPODbaDwtHbP20jtcXBBBnkxlAeqRINo12Gw3PeTUi2taVvDRSjhfnMwnNyeWY3pGtnNiZ4VzLaPFcoB1bsmBkUfGPnFSDEsGnXizwxSxHKSojqfFXUMD9xoDJoDScXajJbWrSxEAq8PMSM8qNIqscfA1vtqcalTTLv+houajp09S7is65xVcJJc9jIoiS4tYVfs+fHNG5mGBuxB5P5VMpWtNqOpb4b5469iFVuqictL2ylyz1biPxU4lt47orLBLCxkYwmMAtM6K7K26rsinO2+a9VqtLlDaSe2+erJ47p6lGe8Wt9sdeDEj4vuibRe2WPtIFkJFuZMt20iY5V90cqjy2rJ2lNanjOHjnjqT6zFXdRuKzjKzyz14NvfaveR3F8qTxukEE8xxGB2J5WaCNiTucAH5VphSpShFtNNtLn5s3yq1VOSTTSTfLl2I8dR4ouY0QhlBNiJz7A/S86D7sE7VlC2pyb/AO2PgYzuaiS/65+J6aTxDcSGzzOriWcxt9A0RCiHnwA3X4jxrGpQprVtjCzzz1mVOvUenL5vHLHUe/GHFElrd2qREcg5XnBAJ7NnVRjPQ45uniKxtraNSnJy+B7dXMqdSMY8usuSnIGKgk8rfpFi5tMuCOqNbSD4wzxyf7tAWNDkD5UA1AFAFAFAKaAWgJFAPQBQBQBQBQBQBQBQCSKCpDDIIIIPQg9QaApvAExtpLvTZDvbMXgP6y1lYmPl/dPsn5UBo/SHxyxZ7Wxfl5ciadTuDjeKIjv8W7ug36TbS0dZ6n+kg3l4qK0x/V9BPRLfmeG90+5ZpFReZCxLHsZcqULHrhgcfHyrCvTdvW28UbLeqrijl+DLa/BUXqsMCTSoIpO1EilRI0m+GLY6793gK99cn0jm0nlYx1HnqcOjUE2sPOes9YOEIwxMs0s5aGSBjKwYury9pzE4zkHAHcAK8d3LGIpLfO3hg9VpFPLbe2N/HJif9BUHZGO7uIjHF2QaN1VmTnd/aIXxc/cKz9dlvmKeXnfwwYeoxWMSawsbHunBqCW4c3U5Wftu0j5wEftVZSCAMnAbbJ2wKx9blpitK2xh432MvVI6m9T3zlZ2PGHgWMJKr3M8nPF2ILsp7KLmVuVBy4+qK9d7LKailvn4mMbKKTTk3tj4DtwYCiKb66JR+dHMgLx+xycqkrsMZ6V563u3ojv3HvqixjVLzPOfgGCXtDcTTTOyookkYFo+XO4IG5+OayV9OONKS8DyVhTlnU232ss9nB2ccacxbkVV5mxlsDGTjvqJKWptkuMdKSNLx4/9HzL3yNbRY/108ce3yYn5ViZG/UYGKAmgCgCgCgFNALQEigGFATQBQBQBQBQBQCyNgE+AJ+6gPm241e4vwstzdSsXHNyLIyIgO/KqIQMDpvV1b2NGVNSe+e/7FJc39aFRxjhY7vuZ2i8PXYt7jULKR19XWRV9pnedSGE/Z8xPuqcjxYeVV93GlGemmuXMsbOVWUNVV8+WyM7Q/R9e3MMMsFzZvDIOZZeabmIJOeZOz97Ocjm699bYcQqQiopI0z4dTnJybZ1Hgng9NNRyZDLNJy88pHKMLnlREHurkk9533NRKtadWWqTJdKjClHTBFlDgkjIyMZGdxnOMj5H7q1m0agCgCgCgCgCgCgNDrP017ZQDpGWuZB+zGCsIPhmRgw8eyNAb6gCgCgCgCgENALQEigHFATQBQBQBQBQBQBQHIrb0VSevTIXCWPPzoVI7RkbcwL9gA7cx7um+4lQu6kKXRoizs6c6vSS8v5OrWdokMaRxIERFCqoGAqgYAAqKSigzk6DeM+P6Muny+Bn1Cd8e3t/ZtvnbY/iBf5LlRGZOYcgUtzA5HKBnIPftQHzze6jMbl9QglZLlmZ132dGP0duynqvLyrjx86gxuH0unqOknwmmrJVG8SSz/OD6HtXYxoXGGKqWHgxG4++pxzZ60AUAUAUBBoDneo2N/bqNQ9dkD9pma0lKGAW5lKhYlG6uI+U9SWbOOuKA9NM4r5JLpls7m5uWZTKkMYItlXKxW/MSNwA2evtM3digL1ZTGSKN2jaMsqMY2xzRlhko2CRkdNvCgPegCgCgINAIaAigIFAOKAegCgCgCgCgCgCgCgCgKtxtxRa2kbRXEfrDyqR6soDF1ORmTOyLt1PyzWMpxisyZuo0KlaWmnHLOWaLrVzFZ30DxyLp7c0RkVmuH0vtkJXuUyRjIz7uObY91eU5qccozubedtU0T5l94H4ItUEV16168dmjkwoiQ9zJGCcN5sSR5V5ClCHJHtxe16+1SWV2dRYeLNaltEthbwLNLcTLCiu/ZoCY5JCWbB7oyMedbCKY/DXEstxcS295YtazoiyAdosqSxsxXnRwB3g7YoCxtIAQCwBPQEjegHoCrcScapZMfzaWaOMxi4mjA7O05yMc5J9o4IJA6AgnGRkDfX2pRQQmWWVUjAB5idjn3Qv2idsAbnO1AaWwt5L6VLi5QxwIeaC2ce0zDpcXA7m68qfVzk+1gKBvINPijklkSJVeXl53CgNJyjC8x76AyaAKAKAKAU0AhoCKAgUA4oBwaAmgCgCgCgCgCgCgCgOIekuzks9Smnn3t7ox8kvdE6xqpic93ukj4+RqJdUXNaol7wbiELdunU2T6+zx7joHoz0fsNPzIvtXLNMykfVdVWNSD/AKNVyPEmt9KOiCiVd5X6evKp28jDvuCprSRp9CnEDMS0lpJlrac7kgDcxHzX8BWwjFf4y4zdYrcX9hNaz29xazK2A8EvK3LIEmBwCY2kwDQFt4U1iG8mlu+2jBkVIoojInOkKEtmRQdnZmY43wAvfmgNFxbwbEI765nftbiWaNrSQswe3ZjGIoY/awRzgnYdD5UBc77iW0tlHrN7ChGAcyLnOPDOaAr+o64+pQTwadYySJMjobicG3t8OMFhzAySbHqEIPjQFb4a4gtVuIfyn2xkVjFbzSIBZxsmEMcAU4RxjBL5YYI5vEDrYoCaAKAKAKAg0ApoBDQEUBAoBxQDCgHoAoAoAoAoAoAoAoDyuLdZFZJEV1bYqwDBh5g9aA9AKAh2ABJOAMknwAoDnWtXM5NlqTSHsDPHH6v0QWdz9EJZFPvOXKP5K2MZU5Ast/wNp85Jl0+Ak94jCn/04oCkcZcK2Ni0Hqujx3DYllmTL5W2i5RIUHNu+XXA3zg0BduFNL08wQ3Gn2sKpIodHWNQfvIyCDkHzFAWOgNHf8NrPOjyyuYkKsLUciwmQMW7RwBlzzHOCceRoDeUAUAUAUAUApoBDQCGgIzQEA0A4NAODQDA0A1AFAFAFAFAFAFAFAFAeF7bCaKSN88siuhwcHDKVOD3HBoDn91wpqYtXsvW4bi2YBUeVWSeFAQUyRkORgb9+O6gOj0BWeJNAuZbmC5srtIJESSJlkh7VJUdlbuYYII+ee7FAZXB/D/qFuYjKJCzySEqnZorOcsI05jyjOTjPfQG8oAoAoAoAoAoCCaAQmgFJoBCaAigIBoBgaAcGgGBoBgaAagCgCgCgCgCgCgCgCgCgCgCgCgCgCgCgCgCgIJoBCaAUmgFJoBCaAjNAQDQDA0AwNAODQDA0AwNANQBQBQBQBQBQBQBQBQBQBQEUBNAFAFAFAQTQCE0ApNAKTQCk0AhNARmgIBoBgaAYGgHBoBgaAYGgGBoCQaAmgCgCgCgCgCgCgCgCgCgCgCgIzQEE0ApNAKTQCk0ApNAKTQCE0BGaAgGgGBoBgaAYGgGBoBgaAYGgJBoBgaAnNAANATQBQBQBQBQBQBQEGgIJoCCaAUmgIJoBSaAUmgFJoBCaAUmgIoAoCQaAYGgGBoBgaAkGgGBoBgaAnNATmgJzQE5oAzQBmgDNAGaAM0Ac1AKTQEZoCM0AuaAgmgFJoBSaAUmgFJoCKAKAKAKAkUAwoBxQEigGFATQE0BIoCaAmgCgCgCgCgCgIoAoCKAU0BBoCDQCmgFNAKaAWgCgCgP/9k="/>
          <p:cNvSpPr>
            <a:spLocks noChangeAspect="1" noChangeArrowheads="1"/>
          </p:cNvSpPr>
          <p:nvPr/>
        </p:nvSpPr>
        <p:spPr bwMode="auto">
          <a:xfrm>
            <a:off x="635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VE"/>
          </a:p>
        </p:txBody>
      </p:sp>
      <p:graphicFrame>
        <p:nvGraphicFramePr>
          <p:cNvPr id="4" name="1 Gráfico"/>
          <p:cNvGraphicFramePr>
            <a:graphicFrameLocks noGrp="1"/>
          </p:cNvGraphicFramePr>
          <p:nvPr/>
        </p:nvGraphicFramePr>
        <p:xfrm>
          <a:off x="-79169" y="392133"/>
          <a:ext cx="9302338" cy="60737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857356" y="285728"/>
            <a:ext cx="5143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400" dirty="0" smtClean="0">
                <a:latin typeface="Arial Narrow" pitchFamily="34" charset="0"/>
              </a:rPr>
              <a:t>Grandes Misiones </a:t>
            </a:r>
            <a:endParaRPr lang="es-VE" sz="2400" dirty="0">
              <a:latin typeface="Arial Narrow" pitchFamily="34" charset="0"/>
            </a:endParaRPr>
          </a:p>
        </p:txBody>
      </p:sp>
      <p:pic>
        <p:nvPicPr>
          <p:cNvPr id="3" name="2 Imagen" descr="hIJOS DE VZLA.png"/>
          <p:cNvPicPr>
            <a:picLocks noChangeAspect="1"/>
          </p:cNvPicPr>
          <p:nvPr/>
        </p:nvPicPr>
        <p:blipFill>
          <a:blip r:embed="rId2">
            <a:lum contrast="28000"/>
          </a:blip>
          <a:stretch>
            <a:fillRect/>
          </a:stretch>
        </p:blipFill>
        <p:spPr>
          <a:xfrm>
            <a:off x="500034" y="1214422"/>
            <a:ext cx="2214578" cy="2214578"/>
          </a:xfrm>
          <a:prstGeom prst="rect">
            <a:avLst/>
          </a:prstGeom>
        </p:spPr>
      </p:pic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2786050" y="1857364"/>
          <a:ext cx="60960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es-VE" sz="2000" dirty="0" smtClean="0">
                          <a:latin typeface="Arial Narrow" pitchFamily="34" charset="0"/>
                        </a:rPr>
                        <a:t>Total Registrados: 1.212.709</a:t>
                      </a:r>
                      <a:endParaRPr lang="es-VE" sz="20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VE" sz="2000" dirty="0" smtClean="0">
                          <a:latin typeface="Arial Narrow" pitchFamily="34" charset="0"/>
                        </a:rPr>
                        <a:t>Total Hogares Beneficiarios: 323.692</a:t>
                      </a:r>
                      <a:endParaRPr lang="es-VE" sz="20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39938" name="Picture 2" descr="https://encrypted-tbn2.gstatic.com/images?q=tbn:ANd9GcSCUdJpvctgtRGC5bEdOCRRda48Yd0SOxIubqbMuWXsA_ifpnjS">
            <a:hlinkClick r:id="rId3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3786190"/>
            <a:ext cx="1857388" cy="1857388"/>
          </a:xfrm>
          <a:prstGeom prst="rect">
            <a:avLst/>
          </a:prstGeom>
          <a:noFill/>
        </p:spPr>
      </p:pic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2714612" y="4071942"/>
          <a:ext cx="609600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es-VE" sz="2000" dirty="0" smtClean="0">
                          <a:latin typeface="Arial Narrow" pitchFamily="34" charset="0"/>
                        </a:rPr>
                        <a:t>Total Registrados: 1.120.574</a:t>
                      </a:r>
                      <a:endParaRPr lang="es-VE" sz="20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VE" sz="2000" dirty="0" smtClean="0">
                          <a:latin typeface="Arial Narrow" pitchFamily="34" charset="0"/>
                        </a:rPr>
                        <a:t>Total Hogares Beneficiarios: 511.599</a:t>
                      </a:r>
                      <a:endParaRPr lang="es-VE" sz="20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6 CuadroTexto"/>
          <p:cNvSpPr txBox="1"/>
          <p:nvPr/>
        </p:nvSpPr>
        <p:spPr>
          <a:xfrm>
            <a:off x="785786" y="6286520"/>
            <a:ext cx="61436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dirty="0" smtClean="0">
                <a:latin typeface="Arial Narrow" pitchFamily="34" charset="0"/>
              </a:rPr>
              <a:t>Fuente: Segunda Vicepresidencia para el Área Social. Consejo de Ministros del Gobierno Bolivariano. </a:t>
            </a:r>
            <a:endParaRPr lang="es-VE" sz="12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428728" y="285728"/>
            <a:ext cx="66437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400" dirty="0" smtClean="0">
                <a:latin typeface="Arial Narrow" pitchFamily="34" charset="0"/>
              </a:rPr>
              <a:t>Estudiantes de Misiones Educativas </a:t>
            </a:r>
          </a:p>
          <a:p>
            <a:pPr algn="ctr"/>
            <a:r>
              <a:rPr lang="es-VE" sz="2400" dirty="0" smtClean="0">
                <a:latin typeface="Arial Narrow" pitchFamily="34" charset="0"/>
              </a:rPr>
              <a:t>Año 2013 </a:t>
            </a:r>
            <a:endParaRPr lang="es-VE" sz="2400" dirty="0">
              <a:latin typeface="Arial Narrow" pitchFamily="34" charset="0"/>
            </a:endParaRPr>
          </a:p>
        </p:txBody>
      </p:sp>
      <p:pic>
        <p:nvPicPr>
          <p:cNvPr id="8" name="7 Imagen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1285860"/>
            <a:ext cx="1524011" cy="1143008"/>
          </a:xfrm>
          <a:prstGeom prst="rect">
            <a:avLst/>
          </a:prstGeom>
        </p:spPr>
      </p:pic>
      <p:pic>
        <p:nvPicPr>
          <p:cNvPr id="10" name="9 Imagen" descr="untitled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414" y="4071942"/>
            <a:ext cx="1214446" cy="955236"/>
          </a:xfrm>
          <a:prstGeom prst="rect">
            <a:avLst/>
          </a:prstGeom>
        </p:spPr>
      </p:pic>
      <p:pic>
        <p:nvPicPr>
          <p:cNvPr id="13" name="12 Imagen" descr="untitled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57290" y="5429264"/>
            <a:ext cx="785818" cy="934589"/>
          </a:xfrm>
          <a:prstGeom prst="rect">
            <a:avLst/>
          </a:prstGeom>
        </p:spPr>
      </p:pic>
      <p:graphicFrame>
        <p:nvGraphicFramePr>
          <p:cNvPr id="14" name="13 Tabla"/>
          <p:cNvGraphicFramePr>
            <a:graphicFrameLocks noGrp="1"/>
          </p:cNvGraphicFramePr>
          <p:nvPr/>
        </p:nvGraphicFramePr>
        <p:xfrm>
          <a:off x="2547966" y="1857364"/>
          <a:ext cx="60960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es-VE" sz="2000" dirty="0" smtClean="0">
                          <a:latin typeface="Arial Narrow" pitchFamily="34" charset="0"/>
                        </a:rPr>
                        <a:t>Misión</a:t>
                      </a:r>
                      <a:r>
                        <a:rPr lang="es-VE" sz="2000" baseline="0" dirty="0" smtClean="0">
                          <a:latin typeface="Arial Narrow" pitchFamily="34" charset="0"/>
                        </a:rPr>
                        <a:t> Robinson I*                                                       8.332</a:t>
                      </a:r>
                      <a:endParaRPr lang="es-VE" sz="20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14 Tabla"/>
          <p:cNvGraphicFramePr>
            <a:graphicFrameLocks noGrp="1"/>
          </p:cNvGraphicFramePr>
          <p:nvPr/>
        </p:nvGraphicFramePr>
        <p:xfrm>
          <a:off x="2571736" y="3000372"/>
          <a:ext cx="60960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es-VE" sz="2000" dirty="0" smtClean="0">
                          <a:latin typeface="Arial Narrow" pitchFamily="34" charset="0"/>
                        </a:rPr>
                        <a:t>Misión</a:t>
                      </a:r>
                      <a:r>
                        <a:rPr lang="es-VE" sz="2000" baseline="0" dirty="0" smtClean="0">
                          <a:latin typeface="Arial Narrow" pitchFamily="34" charset="0"/>
                        </a:rPr>
                        <a:t> Robinson II*                                                       121.250</a:t>
                      </a:r>
                      <a:endParaRPr lang="es-VE" sz="20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2571736" y="4214818"/>
          <a:ext cx="60960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es-VE" sz="2000" dirty="0" smtClean="0">
                          <a:latin typeface="Arial Narrow" pitchFamily="34" charset="0"/>
                        </a:rPr>
                        <a:t>Misión</a:t>
                      </a:r>
                      <a:r>
                        <a:rPr lang="es-VE" sz="2000" baseline="0" dirty="0" smtClean="0">
                          <a:latin typeface="Arial Narrow" pitchFamily="34" charset="0"/>
                        </a:rPr>
                        <a:t> Ribas                                                                 170.162</a:t>
                      </a:r>
                      <a:endParaRPr lang="es-VE" sz="20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16 Tabla"/>
          <p:cNvGraphicFramePr>
            <a:graphicFrameLocks noGrp="1"/>
          </p:cNvGraphicFramePr>
          <p:nvPr/>
        </p:nvGraphicFramePr>
        <p:xfrm>
          <a:off x="2571736" y="5500702"/>
          <a:ext cx="609600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0"/>
              </a:tblGrid>
              <a:tr h="370840">
                <a:tc>
                  <a:txBody>
                    <a:bodyPr/>
                    <a:lstStyle/>
                    <a:p>
                      <a:r>
                        <a:rPr lang="es-VE" sz="2000" dirty="0" smtClean="0">
                          <a:latin typeface="Arial Narrow" pitchFamily="34" charset="0"/>
                        </a:rPr>
                        <a:t>Misión</a:t>
                      </a:r>
                      <a:r>
                        <a:rPr lang="es-VE" sz="2000" baseline="0" dirty="0" smtClean="0">
                          <a:latin typeface="Arial Narrow" pitchFamily="34" charset="0"/>
                        </a:rPr>
                        <a:t> Sucre                                                                  380.601</a:t>
                      </a:r>
                      <a:endParaRPr lang="es-VE" sz="20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70" name="Picture 10" descr="http://bqto.unesr.edu.ve/pregrado/Fundamentos%20de%20la%20Educacion%20Basica/EBasica/Misi%F3n%20Robinson%20II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38" y="2643182"/>
            <a:ext cx="1333500" cy="1190625"/>
          </a:xfrm>
          <a:prstGeom prst="rect">
            <a:avLst/>
          </a:prstGeom>
          <a:noFill/>
        </p:spPr>
      </p:pic>
      <p:sp>
        <p:nvSpPr>
          <p:cNvPr id="19" name="18 CuadroTexto"/>
          <p:cNvSpPr txBox="1"/>
          <p:nvPr/>
        </p:nvSpPr>
        <p:spPr>
          <a:xfrm>
            <a:off x="785786" y="6429396"/>
            <a:ext cx="61436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dirty="0" smtClean="0">
                <a:latin typeface="Arial Narrow" pitchFamily="34" charset="0"/>
              </a:rPr>
              <a:t>Fuente: Fundación Misión Robinson, Fundación Misión Ribas, Fundación Misión Sucre </a:t>
            </a:r>
            <a:endParaRPr lang="es-VE" sz="12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428728" y="285728"/>
            <a:ext cx="66437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400" dirty="0" smtClean="0">
                <a:latin typeface="Arial Narrow" pitchFamily="34" charset="0"/>
              </a:rPr>
              <a:t>Graduados de Misiones Educativas </a:t>
            </a:r>
          </a:p>
          <a:p>
            <a:pPr algn="ctr"/>
            <a:r>
              <a:rPr lang="es-VE" sz="2400" dirty="0" smtClean="0">
                <a:latin typeface="Arial Narrow" pitchFamily="34" charset="0"/>
              </a:rPr>
              <a:t>Acumulado al año 2013 </a:t>
            </a:r>
            <a:endParaRPr lang="es-VE" sz="2400" dirty="0">
              <a:latin typeface="Arial Narrow" pitchFamily="34" charset="0"/>
            </a:endParaRPr>
          </a:p>
        </p:txBody>
      </p:sp>
      <p:pic>
        <p:nvPicPr>
          <p:cNvPr id="8" name="7 Imagen" descr="untitl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1285860"/>
            <a:ext cx="1524011" cy="1143008"/>
          </a:xfrm>
          <a:prstGeom prst="rect">
            <a:avLst/>
          </a:prstGeom>
        </p:spPr>
      </p:pic>
      <p:pic>
        <p:nvPicPr>
          <p:cNvPr id="10" name="9 Imagen" descr="untitled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4414" y="4071942"/>
            <a:ext cx="1214446" cy="955236"/>
          </a:xfrm>
          <a:prstGeom prst="rect">
            <a:avLst/>
          </a:prstGeom>
        </p:spPr>
      </p:pic>
      <p:pic>
        <p:nvPicPr>
          <p:cNvPr id="13" name="12 Imagen" descr="untitled3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357290" y="5429264"/>
            <a:ext cx="785818" cy="934589"/>
          </a:xfrm>
          <a:prstGeom prst="rect">
            <a:avLst/>
          </a:prstGeom>
        </p:spPr>
      </p:pic>
      <p:graphicFrame>
        <p:nvGraphicFramePr>
          <p:cNvPr id="14" name="13 Tabla"/>
          <p:cNvGraphicFramePr>
            <a:graphicFrameLocks noGrp="1"/>
          </p:cNvGraphicFramePr>
          <p:nvPr/>
        </p:nvGraphicFramePr>
        <p:xfrm>
          <a:off x="2357422" y="1857364"/>
          <a:ext cx="6596034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96034"/>
              </a:tblGrid>
              <a:tr h="370840">
                <a:tc>
                  <a:txBody>
                    <a:bodyPr/>
                    <a:lstStyle/>
                    <a:p>
                      <a:r>
                        <a:rPr lang="es-VE" sz="2000" dirty="0" smtClean="0">
                          <a:latin typeface="Arial Narrow" pitchFamily="34" charset="0"/>
                        </a:rPr>
                        <a:t>Misión</a:t>
                      </a:r>
                      <a:r>
                        <a:rPr lang="es-VE" sz="2000" baseline="0" dirty="0" smtClean="0">
                          <a:latin typeface="Arial Narrow" pitchFamily="34" charset="0"/>
                        </a:rPr>
                        <a:t> Robinson I*                                                       1.766.439</a:t>
                      </a:r>
                      <a:endParaRPr lang="es-VE" sz="20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14 Tabla"/>
          <p:cNvGraphicFramePr>
            <a:graphicFrameLocks noGrp="1"/>
          </p:cNvGraphicFramePr>
          <p:nvPr/>
        </p:nvGraphicFramePr>
        <p:xfrm>
          <a:off x="2428860" y="3000372"/>
          <a:ext cx="6572296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72296"/>
              </a:tblGrid>
              <a:tr h="370840">
                <a:tc>
                  <a:txBody>
                    <a:bodyPr/>
                    <a:lstStyle/>
                    <a:p>
                      <a:r>
                        <a:rPr lang="es-VE" sz="2000" dirty="0" smtClean="0">
                          <a:latin typeface="Arial Narrow" pitchFamily="34" charset="0"/>
                        </a:rPr>
                        <a:t>Misión</a:t>
                      </a:r>
                      <a:r>
                        <a:rPr lang="es-VE" sz="2000" baseline="0" dirty="0" smtClean="0">
                          <a:latin typeface="Arial Narrow" pitchFamily="34" charset="0"/>
                        </a:rPr>
                        <a:t> Robinson II*                                                       916.687</a:t>
                      </a:r>
                      <a:endParaRPr lang="es-VE" sz="20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15 Tabla"/>
          <p:cNvGraphicFramePr>
            <a:graphicFrameLocks noGrp="1"/>
          </p:cNvGraphicFramePr>
          <p:nvPr/>
        </p:nvGraphicFramePr>
        <p:xfrm>
          <a:off x="2428860" y="4214818"/>
          <a:ext cx="6500858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00858"/>
              </a:tblGrid>
              <a:tr h="370840">
                <a:tc>
                  <a:txBody>
                    <a:bodyPr/>
                    <a:lstStyle/>
                    <a:p>
                      <a:r>
                        <a:rPr lang="es-VE" sz="2000" dirty="0" smtClean="0">
                          <a:latin typeface="Arial Narrow" pitchFamily="34" charset="0"/>
                        </a:rPr>
                        <a:t>Misión</a:t>
                      </a:r>
                      <a:r>
                        <a:rPr lang="es-VE" sz="2000" baseline="0" dirty="0" smtClean="0">
                          <a:latin typeface="Arial Narrow" pitchFamily="34" charset="0"/>
                        </a:rPr>
                        <a:t> Ribas                                                                 883.604</a:t>
                      </a:r>
                      <a:endParaRPr lang="es-VE" sz="20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16 Tabla"/>
          <p:cNvGraphicFramePr>
            <a:graphicFrameLocks noGrp="1"/>
          </p:cNvGraphicFramePr>
          <p:nvPr/>
        </p:nvGraphicFramePr>
        <p:xfrm>
          <a:off x="2500298" y="5500702"/>
          <a:ext cx="6429420" cy="39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9420"/>
              </a:tblGrid>
              <a:tr h="370840">
                <a:tc>
                  <a:txBody>
                    <a:bodyPr/>
                    <a:lstStyle/>
                    <a:p>
                      <a:r>
                        <a:rPr lang="es-VE" sz="2000" dirty="0" smtClean="0">
                          <a:latin typeface="Arial Narrow" pitchFamily="34" charset="0"/>
                        </a:rPr>
                        <a:t>Misión</a:t>
                      </a:r>
                      <a:r>
                        <a:rPr lang="es-VE" sz="2000" baseline="0" dirty="0" smtClean="0">
                          <a:latin typeface="Arial Narrow" pitchFamily="34" charset="0"/>
                        </a:rPr>
                        <a:t> Sucre                                                                  281.252</a:t>
                      </a:r>
                      <a:endParaRPr lang="es-VE" sz="20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40970" name="Picture 10" descr="http://bqto.unesr.edu.ve/pregrado/Fundamentos%20de%20la%20Educacion%20Basica/EBasica/Misi%F3n%20Robinson%20II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94117" y="2643182"/>
            <a:ext cx="1333500" cy="1190625"/>
          </a:xfrm>
          <a:prstGeom prst="rect">
            <a:avLst/>
          </a:prstGeom>
          <a:noFill/>
        </p:spPr>
      </p:pic>
      <p:sp>
        <p:nvSpPr>
          <p:cNvPr id="19" name="18 CuadroTexto"/>
          <p:cNvSpPr txBox="1"/>
          <p:nvPr/>
        </p:nvSpPr>
        <p:spPr>
          <a:xfrm>
            <a:off x="785786" y="6429396"/>
            <a:ext cx="61436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VE" sz="1200" dirty="0" smtClean="0">
                <a:latin typeface="Arial Narrow" pitchFamily="34" charset="0"/>
              </a:rPr>
              <a:t>Fuente: Fundación Misión Robinson, Fundación Misión Ribas, Fundación Misión Sucre </a:t>
            </a:r>
            <a:endParaRPr lang="es-VE" sz="12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>
            <a:graphicFrameLocks noGrp="1"/>
          </p:cNvGraphicFramePr>
          <p:nvPr/>
        </p:nvGraphicFramePr>
        <p:xfrm>
          <a:off x="-79169" y="392132"/>
          <a:ext cx="9223169" cy="6465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>
            <a:graphicFrameLocks noGrp="1"/>
          </p:cNvGraphicFramePr>
          <p:nvPr/>
        </p:nvGraphicFramePr>
        <p:xfrm>
          <a:off x="-79169" y="392132"/>
          <a:ext cx="9223169" cy="6465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357290" y="0"/>
            <a:ext cx="64294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400" dirty="0" smtClean="0">
                <a:latin typeface="Arial Narrow" pitchFamily="34" charset="0"/>
              </a:rPr>
              <a:t>Indicadores Misión Barrio Adentro II</a:t>
            </a:r>
          </a:p>
          <a:p>
            <a:pPr algn="ctr"/>
            <a:r>
              <a:rPr lang="es-VE" sz="2400" dirty="0" smtClean="0">
                <a:latin typeface="Arial Narrow" pitchFamily="34" charset="0"/>
              </a:rPr>
              <a:t>2014</a:t>
            </a:r>
            <a:endParaRPr lang="es-VE" sz="2400" dirty="0">
              <a:latin typeface="Arial Narrow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2071670" y="928670"/>
            <a:ext cx="500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b="1" dirty="0" smtClean="0">
                <a:latin typeface="Arial Narrow" pitchFamily="34" charset="0"/>
              </a:rPr>
              <a:t>Centros de Diagnostico Integral (CDI)</a:t>
            </a:r>
            <a:endParaRPr lang="es-VE" b="1" dirty="0">
              <a:latin typeface="Arial Narrow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071670" y="2857496"/>
            <a:ext cx="500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b="1" dirty="0" smtClean="0">
                <a:latin typeface="Arial Narrow" pitchFamily="34" charset="0"/>
              </a:rPr>
              <a:t>Salas de Rehabilitación Integral (SRI)</a:t>
            </a:r>
            <a:endParaRPr lang="es-VE" b="1" dirty="0">
              <a:latin typeface="Arial Narrow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071670" y="5000636"/>
            <a:ext cx="50006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b="1" dirty="0" smtClean="0">
                <a:latin typeface="Arial Narrow" pitchFamily="34" charset="0"/>
              </a:rPr>
              <a:t>Centros de Alta Tecnología (CAT)</a:t>
            </a:r>
            <a:endParaRPr lang="es-VE" b="1" dirty="0">
              <a:latin typeface="Arial Narrow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1571604" y="1285860"/>
          <a:ext cx="6096000" cy="16036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8066"/>
                <a:gridCol w="2547934"/>
              </a:tblGrid>
              <a:tr h="384478"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>
                          <a:latin typeface="Arial Narrow" pitchFamily="34" charset="0"/>
                        </a:rPr>
                        <a:t>Indicador</a:t>
                      </a:r>
                      <a:r>
                        <a:rPr lang="es-VE" sz="1400" baseline="0" dirty="0" smtClean="0">
                          <a:latin typeface="Arial Narrow" pitchFamily="34" charset="0"/>
                        </a:rPr>
                        <a:t> </a:t>
                      </a:r>
                      <a:endParaRPr lang="es-VE" sz="14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>
                          <a:latin typeface="Arial Narrow" pitchFamily="34" charset="0"/>
                        </a:rPr>
                        <a:t>Acumulado</a:t>
                      </a:r>
                      <a:r>
                        <a:rPr lang="es-VE" sz="14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s-VE" sz="1400" dirty="0" smtClean="0">
                          <a:latin typeface="Arial Narrow" pitchFamily="34" charset="0"/>
                        </a:rPr>
                        <a:t>2014*</a:t>
                      </a:r>
                      <a:endParaRPr lang="es-VE" sz="14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278930">
                <a:tc>
                  <a:txBody>
                    <a:bodyPr/>
                    <a:lstStyle/>
                    <a:p>
                      <a:pPr algn="l"/>
                      <a:r>
                        <a:rPr lang="es-VE" sz="1400" dirty="0" smtClean="0">
                          <a:latin typeface="Arial Narrow" pitchFamily="34" charset="0"/>
                        </a:rPr>
                        <a:t>Total</a:t>
                      </a:r>
                      <a:r>
                        <a:rPr lang="es-VE" sz="1400" baseline="0" dirty="0" smtClean="0">
                          <a:latin typeface="Arial Narrow" pitchFamily="34" charset="0"/>
                        </a:rPr>
                        <a:t> de operaciones realizadas</a:t>
                      </a:r>
                      <a:endParaRPr lang="es-VE" sz="14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>
                          <a:latin typeface="Arial Narrow" pitchFamily="34" charset="0"/>
                        </a:rPr>
                        <a:t>1.705.434</a:t>
                      </a:r>
                      <a:endParaRPr lang="es-VE" sz="14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278930">
                <a:tc>
                  <a:txBody>
                    <a:bodyPr/>
                    <a:lstStyle/>
                    <a:p>
                      <a:pPr algn="l"/>
                      <a:r>
                        <a:rPr lang="es-VE" sz="1400" dirty="0" smtClean="0">
                          <a:latin typeface="Arial Narrow" pitchFamily="34" charset="0"/>
                        </a:rPr>
                        <a:t>Pacientes atendidos en apoyo vital</a:t>
                      </a:r>
                      <a:endParaRPr lang="es-VE" sz="14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>
                          <a:latin typeface="Arial Narrow" pitchFamily="34" charset="0"/>
                        </a:rPr>
                        <a:t>2.131.495</a:t>
                      </a:r>
                      <a:endParaRPr lang="es-VE" sz="14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278930">
                <a:tc>
                  <a:txBody>
                    <a:bodyPr/>
                    <a:lstStyle/>
                    <a:p>
                      <a:pPr algn="l"/>
                      <a:r>
                        <a:rPr lang="es-VE" sz="1400" dirty="0" smtClean="0">
                          <a:latin typeface="Arial Narrow" pitchFamily="34" charset="0"/>
                        </a:rPr>
                        <a:t>Vidas salvadas </a:t>
                      </a:r>
                      <a:endParaRPr lang="es-VE" sz="14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>
                          <a:latin typeface="Arial Narrow" pitchFamily="34" charset="0"/>
                        </a:rPr>
                        <a:t>1.754.383</a:t>
                      </a:r>
                      <a:endParaRPr lang="es-VE" sz="14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278930">
                <a:tc>
                  <a:txBody>
                    <a:bodyPr/>
                    <a:lstStyle/>
                    <a:p>
                      <a:pPr algn="l"/>
                      <a:r>
                        <a:rPr lang="es-VE" sz="1400" dirty="0" smtClean="0">
                          <a:latin typeface="Arial Narrow" pitchFamily="34" charset="0"/>
                        </a:rPr>
                        <a:t>Exámenes realizados </a:t>
                      </a:r>
                      <a:endParaRPr lang="es-VE" sz="14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>
                          <a:latin typeface="Arial Narrow" pitchFamily="34" charset="0"/>
                        </a:rPr>
                        <a:t>546.315.080</a:t>
                      </a:r>
                      <a:endParaRPr lang="es-VE" sz="14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1571604" y="3214686"/>
          <a:ext cx="6096000" cy="17346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8066"/>
                <a:gridCol w="2547934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>
                          <a:latin typeface="Arial Narrow" pitchFamily="34" charset="0"/>
                        </a:rPr>
                        <a:t>Indicador</a:t>
                      </a:r>
                      <a:r>
                        <a:rPr lang="es-VE" sz="1400" baseline="0" dirty="0" smtClean="0">
                          <a:latin typeface="Arial Narrow" pitchFamily="34" charset="0"/>
                        </a:rPr>
                        <a:t> </a:t>
                      </a:r>
                      <a:endParaRPr lang="es-VE" sz="14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>
                          <a:latin typeface="Arial Narrow" pitchFamily="34" charset="0"/>
                        </a:rPr>
                        <a:t>Acumulado</a:t>
                      </a:r>
                      <a:r>
                        <a:rPr lang="es-VE" sz="14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s-VE" sz="1400" dirty="0" smtClean="0">
                          <a:latin typeface="Arial Narrow" pitchFamily="34" charset="0"/>
                        </a:rPr>
                        <a:t> 2014*</a:t>
                      </a:r>
                      <a:endParaRPr lang="es-VE" sz="14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44368">
                <a:tc>
                  <a:txBody>
                    <a:bodyPr/>
                    <a:lstStyle/>
                    <a:p>
                      <a:pPr algn="l"/>
                      <a:r>
                        <a:rPr lang="es-VE" sz="1400" dirty="0" smtClean="0">
                          <a:latin typeface="Arial Narrow" pitchFamily="34" charset="0"/>
                        </a:rPr>
                        <a:t>Pacientes que asisten al SRI</a:t>
                      </a:r>
                      <a:endParaRPr lang="es-VE" sz="14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>
                          <a:latin typeface="Arial Narrow" pitchFamily="34" charset="0"/>
                        </a:rPr>
                        <a:t>1.705.434 (1)</a:t>
                      </a:r>
                      <a:endParaRPr lang="es-VE" sz="14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44368">
                <a:tc>
                  <a:txBody>
                    <a:bodyPr/>
                    <a:lstStyle/>
                    <a:p>
                      <a:pPr algn="l"/>
                      <a:r>
                        <a:rPr lang="es-VE" sz="1400" dirty="0" smtClean="0">
                          <a:latin typeface="Arial Narrow" pitchFamily="34" charset="0"/>
                        </a:rPr>
                        <a:t>Pacientes</a:t>
                      </a:r>
                      <a:r>
                        <a:rPr lang="es-VE" sz="1400" baseline="0" dirty="0" smtClean="0">
                          <a:latin typeface="Arial Narrow" pitchFamily="34" charset="0"/>
                        </a:rPr>
                        <a:t> en rehabilitación</a:t>
                      </a:r>
                      <a:endParaRPr lang="es-VE" sz="14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>
                          <a:latin typeface="Arial Narrow" pitchFamily="34" charset="0"/>
                        </a:rPr>
                        <a:t>2.131.495 (1)</a:t>
                      </a:r>
                      <a:endParaRPr lang="es-VE" sz="14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44368">
                <a:tc>
                  <a:txBody>
                    <a:bodyPr/>
                    <a:lstStyle/>
                    <a:p>
                      <a:pPr algn="l"/>
                      <a:r>
                        <a:rPr lang="es-VE" sz="1400" dirty="0" smtClean="0">
                          <a:latin typeface="Arial Narrow" pitchFamily="34" charset="0"/>
                        </a:rPr>
                        <a:t>Tratamientos</a:t>
                      </a:r>
                      <a:r>
                        <a:rPr lang="es-VE" sz="1400" baseline="0" dirty="0" smtClean="0">
                          <a:latin typeface="Arial Narrow" pitchFamily="34" charset="0"/>
                        </a:rPr>
                        <a:t> aplicados</a:t>
                      </a:r>
                      <a:endParaRPr lang="es-VE" sz="14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>
                          <a:latin typeface="Arial Narrow" pitchFamily="34" charset="0"/>
                        </a:rPr>
                        <a:t>1.754.383</a:t>
                      </a:r>
                      <a:endParaRPr lang="es-VE" sz="14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44368">
                <a:tc>
                  <a:txBody>
                    <a:bodyPr/>
                    <a:lstStyle/>
                    <a:p>
                      <a:pPr algn="l"/>
                      <a:r>
                        <a:rPr lang="es-VE" sz="1400" dirty="0" smtClean="0">
                          <a:latin typeface="Arial Narrow" pitchFamily="34" charset="0"/>
                        </a:rPr>
                        <a:t>Medicina</a:t>
                      </a:r>
                      <a:r>
                        <a:rPr lang="es-VE" sz="1400" baseline="0" dirty="0" smtClean="0">
                          <a:latin typeface="Arial Narrow" pitchFamily="34" charset="0"/>
                        </a:rPr>
                        <a:t> natural y tradicional</a:t>
                      </a:r>
                      <a:endParaRPr lang="es-VE" sz="14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>
                          <a:latin typeface="Arial Narrow" pitchFamily="34" charset="0"/>
                        </a:rPr>
                        <a:t>546.315.080</a:t>
                      </a:r>
                      <a:endParaRPr lang="es-VE" sz="14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1571604" y="5429264"/>
          <a:ext cx="6096000" cy="6849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57190"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>
                          <a:latin typeface="Arial Narrow" pitchFamily="34" charset="0"/>
                        </a:rPr>
                        <a:t>Indicador</a:t>
                      </a:r>
                      <a:r>
                        <a:rPr lang="es-VE" sz="1400" baseline="0" dirty="0" smtClean="0">
                          <a:latin typeface="Arial Narrow" pitchFamily="34" charset="0"/>
                        </a:rPr>
                        <a:t> </a:t>
                      </a:r>
                      <a:endParaRPr lang="es-VE" sz="14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>
                          <a:latin typeface="Arial Narrow" pitchFamily="34" charset="0"/>
                        </a:rPr>
                        <a:t>Acumulado</a:t>
                      </a:r>
                      <a:r>
                        <a:rPr lang="es-VE" sz="14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s-VE" sz="1400" dirty="0" smtClean="0">
                          <a:latin typeface="Arial Narrow" pitchFamily="34" charset="0"/>
                        </a:rPr>
                        <a:t> 2014*</a:t>
                      </a:r>
                      <a:endParaRPr lang="es-VE" sz="14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  <a:tr h="327798">
                <a:tc>
                  <a:txBody>
                    <a:bodyPr/>
                    <a:lstStyle/>
                    <a:p>
                      <a:r>
                        <a:rPr lang="es-VE" sz="1400" dirty="0" smtClean="0">
                          <a:latin typeface="Arial Narrow" pitchFamily="34" charset="0"/>
                        </a:rPr>
                        <a:t>Exámenes realizados</a:t>
                      </a:r>
                      <a:endParaRPr lang="es-VE" sz="1400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sz="1400" dirty="0" smtClean="0">
                          <a:latin typeface="Arial Narrow" pitchFamily="34" charset="0"/>
                        </a:rPr>
                        <a:t>37.472.701</a:t>
                      </a:r>
                      <a:endParaRPr lang="es-VE" sz="1400" dirty="0">
                        <a:latin typeface="Arial Narrow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214282" y="6215082"/>
            <a:ext cx="79296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/>
            <a:r>
              <a:rPr lang="es-VE" sz="1100" dirty="0" smtClean="0">
                <a:latin typeface="Arial Narrow" pitchFamily="34" charset="0"/>
              </a:rPr>
              <a:t>Fuente Misión Médica Cubana</a:t>
            </a:r>
          </a:p>
          <a:p>
            <a:pPr marL="228600" indent="-228600"/>
            <a:r>
              <a:rPr lang="es-VE" sz="1100" dirty="0" smtClean="0">
                <a:latin typeface="Arial Narrow" pitchFamily="34" charset="0"/>
              </a:rPr>
              <a:t>(1)Únicamente Agosto 2014   / *Al mes de agosto de 2014</a:t>
            </a:r>
            <a:endParaRPr lang="es-VE" sz="11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357290" y="214290"/>
            <a:ext cx="64294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VE" sz="2400" dirty="0" smtClean="0">
                <a:latin typeface="Arial Narrow" pitchFamily="34" charset="0"/>
              </a:rPr>
              <a:t>Número de centros construidos y dotados </a:t>
            </a:r>
          </a:p>
          <a:p>
            <a:pPr algn="ctr"/>
            <a:r>
              <a:rPr lang="es-VE" sz="2400" dirty="0" smtClean="0">
                <a:latin typeface="Arial Narrow" pitchFamily="34" charset="0"/>
              </a:rPr>
              <a:t>Misión Barrio Adentro</a:t>
            </a:r>
          </a:p>
          <a:p>
            <a:pPr algn="ctr"/>
            <a:r>
              <a:rPr lang="es-VE" sz="2400" dirty="0" smtClean="0">
                <a:latin typeface="Arial Narrow" pitchFamily="34" charset="0"/>
              </a:rPr>
              <a:t>(2005-2014)</a:t>
            </a:r>
            <a:endParaRPr lang="es-VE" sz="2400" dirty="0">
              <a:latin typeface="Arial Narrow" pitchFamily="34" charset="0"/>
            </a:endParaRPr>
          </a:p>
        </p:txBody>
      </p:sp>
      <p:graphicFrame>
        <p:nvGraphicFramePr>
          <p:cNvPr id="10" name="9 Tabla"/>
          <p:cNvGraphicFramePr>
            <a:graphicFrameLocks noGrp="1"/>
          </p:cNvGraphicFramePr>
          <p:nvPr/>
        </p:nvGraphicFramePr>
        <p:xfrm>
          <a:off x="1571604" y="1714489"/>
          <a:ext cx="6096000" cy="35469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71503">
                <a:tc>
                  <a:txBody>
                    <a:bodyPr/>
                    <a:lstStyle/>
                    <a:p>
                      <a:pPr algn="ctr"/>
                      <a:r>
                        <a:rPr lang="es-VE" dirty="0" smtClean="0"/>
                        <a:t>Tipo de centro</a:t>
                      </a:r>
                      <a:endParaRPr lang="es-V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 smtClean="0"/>
                        <a:t>Total</a:t>
                      </a:r>
                      <a:endParaRPr lang="es-VE" dirty="0"/>
                    </a:p>
                  </a:txBody>
                  <a:tcPr/>
                </a:tc>
              </a:tr>
              <a:tr h="414516">
                <a:tc>
                  <a:txBody>
                    <a:bodyPr/>
                    <a:lstStyle/>
                    <a:p>
                      <a:r>
                        <a:rPr lang="es-VE" dirty="0" smtClean="0"/>
                        <a:t>Consultorios populares</a:t>
                      </a:r>
                      <a:endParaRPr lang="es-V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 smtClean="0"/>
                        <a:t>6.712</a:t>
                      </a:r>
                      <a:endParaRPr lang="es-VE" dirty="0"/>
                    </a:p>
                  </a:txBody>
                  <a:tcPr/>
                </a:tc>
              </a:tr>
              <a:tr h="715467">
                <a:tc>
                  <a:txBody>
                    <a:bodyPr/>
                    <a:lstStyle/>
                    <a:p>
                      <a:r>
                        <a:rPr lang="es-VE" dirty="0" smtClean="0"/>
                        <a:t>Centros de Diagnóstico Integral</a:t>
                      </a:r>
                      <a:r>
                        <a:rPr lang="es-VE" baseline="0" dirty="0" smtClean="0"/>
                        <a:t> (CDI)</a:t>
                      </a:r>
                      <a:endParaRPr lang="es-V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 smtClean="0"/>
                        <a:t>568</a:t>
                      </a:r>
                      <a:endParaRPr lang="es-VE" dirty="0"/>
                    </a:p>
                  </a:txBody>
                  <a:tcPr/>
                </a:tc>
              </a:tr>
              <a:tr h="715467">
                <a:tc>
                  <a:txBody>
                    <a:bodyPr/>
                    <a:lstStyle/>
                    <a:p>
                      <a:r>
                        <a:rPr lang="es-VE" dirty="0" smtClean="0"/>
                        <a:t>Salas de Rehabilitación Integral</a:t>
                      </a:r>
                      <a:r>
                        <a:rPr lang="es-VE" baseline="0" dirty="0" smtClean="0"/>
                        <a:t> (SRI)</a:t>
                      </a:r>
                      <a:endParaRPr lang="es-V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 smtClean="0"/>
                        <a:t>585</a:t>
                      </a:r>
                      <a:endParaRPr lang="es-VE" dirty="0"/>
                    </a:p>
                  </a:txBody>
                  <a:tcPr/>
                </a:tc>
              </a:tr>
              <a:tr h="715467">
                <a:tc>
                  <a:txBody>
                    <a:bodyPr/>
                    <a:lstStyle/>
                    <a:p>
                      <a:r>
                        <a:rPr lang="es-VE" dirty="0" smtClean="0"/>
                        <a:t>Centros de Alta Tecnología (CAT)</a:t>
                      </a:r>
                      <a:endParaRPr lang="es-V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 smtClean="0"/>
                        <a:t>35</a:t>
                      </a:r>
                      <a:endParaRPr lang="es-VE" dirty="0"/>
                    </a:p>
                  </a:txBody>
                  <a:tcPr/>
                </a:tc>
              </a:tr>
              <a:tr h="414516">
                <a:tc>
                  <a:txBody>
                    <a:bodyPr/>
                    <a:lstStyle/>
                    <a:p>
                      <a:r>
                        <a:rPr lang="es-VE" dirty="0" smtClean="0"/>
                        <a:t>Total</a:t>
                      </a:r>
                      <a:r>
                        <a:rPr lang="es-VE" baseline="0" dirty="0" smtClean="0"/>
                        <a:t> </a:t>
                      </a:r>
                      <a:endParaRPr lang="es-V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VE" dirty="0" smtClean="0"/>
                        <a:t>7.900</a:t>
                      </a:r>
                      <a:endParaRPr lang="es-V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10 Rectángulo"/>
          <p:cNvSpPr/>
          <p:nvPr/>
        </p:nvSpPr>
        <p:spPr>
          <a:xfrm>
            <a:off x="1428728" y="5357826"/>
            <a:ext cx="43577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/>
            <a:r>
              <a:rPr lang="es-VE" sz="1200" dirty="0" smtClean="0">
                <a:latin typeface="Arial Narrow" pitchFamily="34" charset="0"/>
              </a:rPr>
              <a:t>Fuente Misión Médica Cubana</a:t>
            </a:r>
          </a:p>
          <a:p>
            <a:pPr marL="228600" indent="-228600"/>
            <a:r>
              <a:rPr lang="es-VE" sz="1200" dirty="0" smtClean="0">
                <a:latin typeface="Arial Narrow" pitchFamily="34" charset="0"/>
              </a:rPr>
              <a:t>Nota: Datos al mes de agosto 2014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</TotalTime>
  <Words>367</Words>
  <Application>Microsoft Office PowerPoint</Application>
  <PresentationFormat>Presentación en pantalla (4:3)</PresentationFormat>
  <Paragraphs>117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Luis Ibarra</dc:creator>
  <cp:lastModifiedBy>Miguel Angel Aguirre Nunez</cp:lastModifiedBy>
  <cp:revision>42</cp:revision>
  <dcterms:created xsi:type="dcterms:W3CDTF">2014-09-01T18:50:04Z</dcterms:created>
  <dcterms:modified xsi:type="dcterms:W3CDTF">2014-11-03T17:16:08Z</dcterms:modified>
</cp:coreProperties>
</file>