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20.xml" ContentType="application/vnd.openxmlformats-officedocument.presentationml.notesSlide+xml"/>
  <Override PartName="/ppt/charts/chart10.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708" r:id="rId3"/>
    <p:sldMasterId id="2147483672" r:id="rId4"/>
    <p:sldMasterId id="2147483684" r:id="rId5"/>
    <p:sldMasterId id="2147483696" r:id="rId6"/>
  </p:sldMasterIdLst>
  <p:notesMasterIdLst>
    <p:notesMasterId r:id="rId37"/>
  </p:notesMasterIdLst>
  <p:handoutMasterIdLst>
    <p:handoutMasterId r:id="rId38"/>
  </p:handoutMasterIdLst>
  <p:sldIdLst>
    <p:sldId id="256" r:id="rId7"/>
    <p:sldId id="547" r:id="rId8"/>
    <p:sldId id="657" r:id="rId9"/>
    <p:sldId id="658" r:id="rId10"/>
    <p:sldId id="659" r:id="rId11"/>
    <p:sldId id="644" r:id="rId12"/>
    <p:sldId id="650" r:id="rId13"/>
    <p:sldId id="606" r:id="rId14"/>
    <p:sldId id="649" r:id="rId15"/>
    <p:sldId id="570" r:id="rId16"/>
    <p:sldId id="571" r:id="rId17"/>
    <p:sldId id="677" r:id="rId18"/>
    <p:sldId id="583" r:id="rId19"/>
    <p:sldId id="584" r:id="rId20"/>
    <p:sldId id="661" r:id="rId21"/>
    <p:sldId id="599" r:id="rId22"/>
    <p:sldId id="588" r:id="rId23"/>
    <p:sldId id="544" r:id="rId24"/>
    <p:sldId id="597" r:id="rId25"/>
    <p:sldId id="675" r:id="rId26"/>
    <p:sldId id="674" r:id="rId27"/>
    <p:sldId id="676" r:id="rId28"/>
    <p:sldId id="561" r:id="rId29"/>
    <p:sldId id="656" r:id="rId30"/>
    <p:sldId id="672" r:id="rId31"/>
    <p:sldId id="671" r:id="rId32"/>
    <p:sldId id="564" r:id="rId33"/>
    <p:sldId id="665" r:id="rId34"/>
    <p:sldId id="580" r:id="rId35"/>
    <p:sldId id="259" r:id="rId3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7" initials="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20000"/>
    <a:srgbClr val="FF2D2D"/>
    <a:srgbClr val="DE2804"/>
    <a:srgbClr val="FA8006"/>
    <a:srgbClr val="F55F0B"/>
    <a:srgbClr val="800000"/>
    <a:srgbClr val="CC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875" autoAdjust="0"/>
    <p:restoredTop sz="95878" autoAdjust="0"/>
  </p:normalViewPr>
  <p:slideViewPr>
    <p:cSldViewPr snapToGrid="0" snapToObjects="1">
      <p:cViewPr varScale="1">
        <p:scale>
          <a:sx n="66" d="100"/>
          <a:sy n="66" d="100"/>
        </p:scale>
        <p:origin x="-118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122"/>
    </p:cViewPr>
  </p:sorterViewPr>
  <p:notesViewPr>
    <p:cSldViewPr snapToGrid="0" snapToObjects="1">
      <p:cViewPr>
        <p:scale>
          <a:sx n="70" d="100"/>
          <a:sy n="70" d="100"/>
        </p:scale>
        <p:origin x="-4086" y="-504"/>
      </p:cViewPr>
      <p:guideLst>
        <p:guide orient="horz" pos="2928"/>
        <p:guide pos="2209"/>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valiaga\AppData\Local\Temp\notes87944B\graf%20PIB%202014.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valiaga\Desktop\SE\Flagships%20elaboraci&#243;n\2014%20PANORAMA%20SOCIAL\Gr&#225;ficos%20y%20cuadros.%20PS2014.%20Cap&#237;tulo%20VI,%20Gasto..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valiaga\Desktop\SE\AA%20Cifras%20regi&#243;n\140925_Grafico%20inversion%20serie%20larga.xlsx"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file:///C:\Users\pvillatoro\Desktop\My%20local%20Documents\presentacion%20PS\graf%201.xlsx" TargetMode="External"/><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1" Type="http://schemas.openxmlformats.org/officeDocument/2006/relationships/oleObject" Target="file:///C:\Users\valiaga\Desktop\SE\Datos%20region%20excel\140617_Gini%20AL%20y%20mundo_17_06_14.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valiaga\Desktop\SE\Datos%20region%20excel\141002_Evol%20Gini%20y%20Pobreza_Pobreza%20femenina.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valiaga\Desktop\SE\Datos%20region%20excel\140606_Gr&#225;ficos%20desigualdade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valiaga\Desktop\SE\Flagships%20elaboraci&#243;n\2014%20PANORAMA%20SOCIAL\Graficos%20Panorama%202014.%20Cap&#237;tuloIII,%20Juventud%20(V2).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aespejo1\Desktop\Panorama\conclusion.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valiaga\Desktop\SE\AA%20Cifras%20regi&#243;n\140925_Gr'afico%20PIE%20IMPTO%20RENTA%20Regi'on%20vs%20OEC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CL"/>
  <c:chart>
    <c:plotArea>
      <c:layout>
        <c:manualLayout>
          <c:layoutTarget val="inner"/>
          <c:xMode val="edge"/>
          <c:yMode val="edge"/>
          <c:x val="6.5935949931258328E-2"/>
          <c:y val="4.8798955996422429E-2"/>
          <c:w val="0.64740742112467764"/>
          <c:h val="0.87652077009926832"/>
        </c:manualLayout>
      </c:layout>
      <c:barChart>
        <c:barDir val="col"/>
        <c:grouping val="clustered"/>
        <c:ser>
          <c:idx val="0"/>
          <c:order val="0"/>
          <c:tx>
            <c:strRef>
              <c:f>Sheet1!$B$10</c:f>
              <c:strCache>
                <c:ptCount val="1"/>
                <c:pt idx="0">
                  <c:v>Caribe</c:v>
                </c:pt>
              </c:strCache>
            </c:strRef>
          </c:tx>
          <c:spPr>
            <a:solidFill>
              <a:schemeClr val="accent5">
                <a:lumMod val="75000"/>
              </a:schemeClr>
            </a:solidFill>
          </c:spPr>
          <c:cat>
            <c:strRef>
              <c:f>'[1]tab set 2014_2'!$C$6:$H$6</c:f>
              <c:strCache>
                <c:ptCount val="6"/>
                <c:pt idx="0">
                  <c:v>2009</c:v>
                </c:pt>
                <c:pt idx="1">
                  <c:v>2010</c:v>
                </c:pt>
                <c:pt idx="2">
                  <c:v>2011</c:v>
                </c:pt>
                <c:pt idx="3">
                  <c:v>2012</c:v>
                </c:pt>
                <c:pt idx="4">
                  <c:v>2013</c:v>
                </c:pt>
                <c:pt idx="5">
                  <c:v>2014 a</c:v>
                </c:pt>
              </c:strCache>
            </c:strRef>
          </c:cat>
          <c:val>
            <c:numRef>
              <c:f>Sheet1!$C$10:$H$10</c:f>
              <c:numCache>
                <c:formatCode>0.0</c:formatCode>
                <c:ptCount val="6"/>
                <c:pt idx="0">
                  <c:v>-3.5260959161672147</c:v>
                </c:pt>
                <c:pt idx="1">
                  <c:v>0.18910660611115571</c:v>
                </c:pt>
                <c:pt idx="2">
                  <c:v>8.2021497641693517E-2</c:v>
                </c:pt>
                <c:pt idx="3">
                  <c:v>1.05532124130407</c:v>
                </c:pt>
                <c:pt idx="4">
                  <c:v>1.1974777936124779</c:v>
                </c:pt>
                <c:pt idx="5">
                  <c:v>2.0120546439706728</c:v>
                </c:pt>
              </c:numCache>
            </c:numRef>
          </c:val>
        </c:ser>
        <c:ser>
          <c:idx val="1"/>
          <c:order val="1"/>
          <c:tx>
            <c:strRef>
              <c:f>Sheet1!$B$11</c:f>
              <c:strCache>
                <c:ptCount val="1"/>
                <c:pt idx="0">
                  <c:v>Istmo Centroamericano más Haití y Rep. Dominicana</c:v>
                </c:pt>
              </c:strCache>
            </c:strRef>
          </c:tx>
          <c:spPr>
            <a:solidFill>
              <a:srgbClr val="FFC000"/>
            </a:solidFill>
          </c:spPr>
          <c:cat>
            <c:strRef>
              <c:f>'[1]tab set 2014_2'!$C$6:$H$6</c:f>
              <c:strCache>
                <c:ptCount val="6"/>
                <c:pt idx="0">
                  <c:v>2009</c:v>
                </c:pt>
                <c:pt idx="1">
                  <c:v>2010</c:v>
                </c:pt>
                <c:pt idx="2">
                  <c:v>2011</c:v>
                </c:pt>
                <c:pt idx="3">
                  <c:v>2012</c:v>
                </c:pt>
                <c:pt idx="4">
                  <c:v>2013</c:v>
                </c:pt>
                <c:pt idx="5">
                  <c:v>2014 a</c:v>
                </c:pt>
              </c:strCache>
            </c:strRef>
          </c:cat>
          <c:val>
            <c:numRef>
              <c:f>Sheet1!$C$11:$H$11</c:f>
              <c:numCache>
                <c:formatCode>0.0</c:formatCode>
                <c:ptCount val="6"/>
                <c:pt idx="0">
                  <c:v>0.8233858714789436</c:v>
                </c:pt>
                <c:pt idx="1">
                  <c:v>4.5816454533919382</c:v>
                </c:pt>
                <c:pt idx="2">
                  <c:v>5.1045422623731955</c:v>
                </c:pt>
                <c:pt idx="3">
                  <c:v>4.6523294485803168</c:v>
                </c:pt>
                <c:pt idx="4">
                  <c:v>4.2698522844117353</c:v>
                </c:pt>
                <c:pt idx="5">
                  <c:v>4.3886215395170005</c:v>
                </c:pt>
              </c:numCache>
            </c:numRef>
          </c:val>
        </c:ser>
        <c:ser>
          <c:idx val="3"/>
          <c:order val="2"/>
          <c:tx>
            <c:strRef>
              <c:f>Sheet1!$B$13</c:f>
              <c:strCache>
                <c:ptCount val="1"/>
                <c:pt idx="0">
                  <c:v>América del Sur (10 países)</c:v>
                </c:pt>
              </c:strCache>
            </c:strRef>
          </c:tx>
          <c:spPr>
            <a:solidFill>
              <a:schemeClr val="accent3">
                <a:lumMod val="75000"/>
              </a:schemeClr>
            </a:solidFill>
          </c:spPr>
          <c:cat>
            <c:strRef>
              <c:f>'[1]tab set 2014_2'!$C$6:$H$6</c:f>
              <c:strCache>
                <c:ptCount val="6"/>
                <c:pt idx="0">
                  <c:v>2009</c:v>
                </c:pt>
                <c:pt idx="1">
                  <c:v>2010</c:v>
                </c:pt>
                <c:pt idx="2">
                  <c:v>2011</c:v>
                </c:pt>
                <c:pt idx="3">
                  <c:v>2012</c:v>
                </c:pt>
                <c:pt idx="4">
                  <c:v>2013</c:v>
                </c:pt>
                <c:pt idx="5">
                  <c:v>2014 a</c:v>
                </c:pt>
              </c:strCache>
            </c:strRef>
          </c:cat>
          <c:val>
            <c:numRef>
              <c:f>Sheet1!$C$13:$H$13</c:f>
              <c:numCache>
                <c:formatCode>0.0</c:formatCode>
                <c:ptCount val="6"/>
                <c:pt idx="0">
                  <c:v>-0.30213956871699699</c:v>
                </c:pt>
                <c:pt idx="1">
                  <c:v>6.4635981331371504</c:v>
                </c:pt>
                <c:pt idx="2">
                  <c:v>4.6033773732871319</c:v>
                </c:pt>
                <c:pt idx="3">
                  <c:v>2.3719111354253863</c:v>
                </c:pt>
                <c:pt idx="4">
                  <c:v>3.0932255816625012</c:v>
                </c:pt>
                <c:pt idx="5">
                  <c:v>1.3210016165517535</c:v>
                </c:pt>
              </c:numCache>
            </c:numRef>
          </c:val>
        </c:ser>
        <c:axId val="78174848"/>
        <c:axId val="78549376"/>
      </c:barChart>
      <c:lineChart>
        <c:grouping val="standard"/>
        <c:ser>
          <c:idx val="4"/>
          <c:order val="3"/>
          <c:tx>
            <c:strRef>
              <c:f>Sheet1!$B$14</c:f>
              <c:strCache>
                <c:ptCount val="1"/>
                <c:pt idx="0">
                  <c:v>América Latina y el Caribe</c:v>
                </c:pt>
              </c:strCache>
            </c:strRef>
          </c:tx>
          <c:spPr>
            <a:ln>
              <a:solidFill>
                <a:schemeClr val="tx1"/>
              </a:solidFill>
            </a:ln>
          </c:spPr>
          <c:marker>
            <c:symbol val="none"/>
          </c:marker>
          <c:cat>
            <c:strRef>
              <c:f>Sheet1!$C$6:$H$6</c:f>
              <c:strCache>
                <c:ptCount val="6"/>
                <c:pt idx="0">
                  <c:v>2009</c:v>
                </c:pt>
                <c:pt idx="1">
                  <c:v>2010</c:v>
                </c:pt>
                <c:pt idx="2">
                  <c:v>2011</c:v>
                </c:pt>
                <c:pt idx="3">
                  <c:v>2012</c:v>
                </c:pt>
                <c:pt idx="4">
                  <c:v>2013</c:v>
                </c:pt>
                <c:pt idx="5">
                  <c:v>2014 a</c:v>
                </c:pt>
              </c:strCache>
            </c:strRef>
          </c:cat>
          <c:val>
            <c:numRef>
              <c:f>Sheet1!$C$14:$H$14</c:f>
              <c:numCache>
                <c:formatCode>0.0</c:formatCode>
                <c:ptCount val="6"/>
                <c:pt idx="0">
                  <c:v>-1.5911201794128305</c:v>
                </c:pt>
                <c:pt idx="1">
                  <c:v>5.8285631801907414</c:v>
                </c:pt>
                <c:pt idx="2">
                  <c:v>4.3329617544465515</c:v>
                </c:pt>
                <c:pt idx="3">
                  <c:v>2.9473459068419392</c:v>
                </c:pt>
                <c:pt idx="4">
                  <c:v>2.5378658118617277</c:v>
                </c:pt>
                <c:pt idx="5">
                  <c:v>1.8434932757524352</c:v>
                </c:pt>
              </c:numCache>
            </c:numRef>
          </c:val>
          <c:smooth val="1"/>
        </c:ser>
        <c:marker val="1"/>
        <c:axId val="78174848"/>
        <c:axId val="78549376"/>
      </c:lineChart>
      <c:catAx>
        <c:axId val="78174848"/>
        <c:scaling>
          <c:orientation val="minMax"/>
        </c:scaling>
        <c:axPos val="b"/>
        <c:numFmt formatCode="General" sourceLinked="1"/>
        <c:tickLblPos val="low"/>
        <c:txPr>
          <a:bodyPr/>
          <a:lstStyle/>
          <a:p>
            <a:pPr>
              <a:defRPr sz="1200"/>
            </a:pPr>
            <a:endParaRPr lang="es-CL"/>
          </a:p>
        </c:txPr>
        <c:crossAx val="78549376"/>
        <c:crosses val="autoZero"/>
        <c:auto val="1"/>
        <c:lblAlgn val="ctr"/>
        <c:lblOffset val="100"/>
      </c:catAx>
      <c:valAx>
        <c:axId val="78549376"/>
        <c:scaling>
          <c:orientation val="minMax"/>
        </c:scaling>
        <c:axPos val="l"/>
        <c:majorGridlines/>
        <c:numFmt formatCode="0.0" sourceLinked="1"/>
        <c:tickLblPos val="nextTo"/>
        <c:txPr>
          <a:bodyPr/>
          <a:lstStyle/>
          <a:p>
            <a:pPr>
              <a:defRPr sz="1100"/>
            </a:pPr>
            <a:endParaRPr lang="es-CL"/>
          </a:p>
        </c:txPr>
        <c:crossAx val="78174848"/>
        <c:crosses val="autoZero"/>
        <c:crossBetween val="between"/>
      </c:valAx>
    </c:plotArea>
    <c:legend>
      <c:legendPos val="r"/>
      <c:layout>
        <c:manualLayout>
          <c:xMode val="edge"/>
          <c:yMode val="edge"/>
          <c:x val="0.7477191858990806"/>
          <c:y val="5.3080093266366299E-2"/>
          <c:w val="0.24090101154796181"/>
          <c:h val="0.90582021904736587"/>
        </c:manualLayout>
      </c:layout>
      <c:txPr>
        <a:bodyPr/>
        <a:lstStyle/>
        <a:p>
          <a:pPr>
            <a:defRPr sz="1400"/>
          </a:pPr>
          <a:endParaRPr lang="es-CL"/>
        </a:p>
      </c:txPr>
    </c:legend>
    <c:plotVisOnly val="1"/>
    <c:dispBlanksAs val="gap"/>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s-CL"/>
  <c:chart>
    <c:plotArea>
      <c:layout>
        <c:manualLayout>
          <c:layoutTarget val="inner"/>
          <c:xMode val="edge"/>
          <c:yMode val="edge"/>
          <c:x val="0.10389567770333054"/>
          <c:y val="1.9598781143343447E-2"/>
          <c:w val="0.80168561023043172"/>
          <c:h val="0.67599454966353889"/>
        </c:manualLayout>
      </c:layout>
      <c:barChart>
        <c:barDir val="col"/>
        <c:grouping val="clustered"/>
        <c:ser>
          <c:idx val="0"/>
          <c:order val="0"/>
          <c:tx>
            <c:strRef>
              <c:f>GVI.1!$B$7</c:f>
              <c:strCache>
                <c:ptCount val="1"/>
                <c:pt idx="0">
                  <c:v>Gasto público social como % del PIB</c:v>
                </c:pt>
              </c:strCache>
            </c:strRef>
          </c:tx>
          <c:spPr>
            <a:solidFill>
              <a:schemeClr val="accent3">
                <a:lumMod val="60000"/>
                <a:lumOff val="40000"/>
              </a:schemeClr>
            </a:solidFill>
          </c:spPr>
          <c:dLbls>
            <c:spPr>
              <a:noFill/>
              <a:ln>
                <a:noFill/>
              </a:ln>
              <a:effectLst/>
            </c:spPr>
            <c:txPr>
              <a:bodyPr/>
              <a:lstStyle/>
              <a:p>
                <a:pPr>
                  <a:defRPr sz="1400" b="1"/>
                </a:pPr>
                <a:endParaRPr lang="es-CL"/>
              </a:p>
            </c:txPr>
            <c:showVal val="1"/>
            <c:extLst>
              <c:ext xmlns:c15="http://schemas.microsoft.com/office/drawing/2012/chart" uri="{CE6537A1-D6FC-4f65-9D91-7224C49458BB}">
                <c15:layout/>
                <c15:showLeaderLines val="0"/>
              </c:ext>
            </c:extLst>
          </c:dLbls>
          <c:cat>
            <c:strRef>
              <c:f>GVI.1!$C$6:$N$6</c:f>
              <c:strCache>
                <c:ptCount val="12"/>
                <c:pt idx="0">
                  <c:v>1990-1991</c:v>
                </c:pt>
                <c:pt idx="1">
                  <c:v>1992-1993</c:v>
                </c:pt>
                <c:pt idx="2">
                  <c:v>1994-1995</c:v>
                </c:pt>
                <c:pt idx="3">
                  <c:v>1996-1997</c:v>
                </c:pt>
                <c:pt idx="4">
                  <c:v>1998-1999</c:v>
                </c:pt>
                <c:pt idx="5">
                  <c:v>2000-2001</c:v>
                </c:pt>
                <c:pt idx="6">
                  <c:v>2002-2003</c:v>
                </c:pt>
                <c:pt idx="7">
                  <c:v>2004-2005</c:v>
                </c:pt>
                <c:pt idx="8">
                  <c:v>2006-2007</c:v>
                </c:pt>
                <c:pt idx="9">
                  <c:v>2008-2009</c:v>
                </c:pt>
                <c:pt idx="10">
                  <c:v>2010-2011</c:v>
                </c:pt>
                <c:pt idx="11">
                  <c:v>2012-2013</c:v>
                </c:pt>
              </c:strCache>
            </c:strRef>
          </c:cat>
          <c:val>
            <c:numRef>
              <c:f>GVI.1!$C$7:$N$7</c:f>
              <c:numCache>
                <c:formatCode>0.0</c:formatCode>
                <c:ptCount val="12"/>
                <c:pt idx="0">
                  <c:v>10.3</c:v>
                </c:pt>
                <c:pt idx="1">
                  <c:v>10.9</c:v>
                </c:pt>
                <c:pt idx="2">
                  <c:v>11.2</c:v>
                </c:pt>
                <c:pt idx="3">
                  <c:v>11.3</c:v>
                </c:pt>
                <c:pt idx="4">
                  <c:v>11.6</c:v>
                </c:pt>
                <c:pt idx="5">
                  <c:v>12</c:v>
                </c:pt>
                <c:pt idx="6">
                  <c:v>11.9</c:v>
                </c:pt>
                <c:pt idx="7">
                  <c:v>12.3</c:v>
                </c:pt>
                <c:pt idx="8">
                  <c:v>13.2</c:v>
                </c:pt>
                <c:pt idx="9">
                  <c:v>14.1</c:v>
                </c:pt>
                <c:pt idx="10">
                  <c:v>14.7</c:v>
                </c:pt>
                <c:pt idx="11">
                  <c:v>15</c:v>
                </c:pt>
              </c:numCache>
            </c:numRef>
          </c:val>
        </c:ser>
        <c:gapWidth val="50"/>
        <c:axId val="74107520"/>
        <c:axId val="74121600"/>
      </c:barChart>
      <c:lineChart>
        <c:grouping val="standard"/>
        <c:ser>
          <c:idx val="1"/>
          <c:order val="1"/>
          <c:tx>
            <c:strRef>
              <c:f>GVI.1!$B$8</c:f>
              <c:strCache>
                <c:ptCount val="1"/>
                <c:pt idx="0">
                  <c:v>Gasto público social como % del gasto público total</c:v>
                </c:pt>
              </c:strCache>
            </c:strRef>
          </c:tx>
          <c:spPr>
            <a:ln w="22225">
              <a:solidFill>
                <a:srgbClr val="FF0000"/>
              </a:solidFill>
            </a:ln>
          </c:spPr>
          <c:marker>
            <c:symbol val="circle"/>
            <c:size val="5"/>
            <c:spPr>
              <a:ln>
                <a:solidFill>
                  <a:srgbClr val="FF0000"/>
                </a:solidFill>
              </a:ln>
            </c:spPr>
          </c:marker>
          <c:dLbls>
            <c:spPr>
              <a:noFill/>
              <a:ln>
                <a:noFill/>
              </a:ln>
              <a:effectLst/>
            </c:spPr>
            <c:txPr>
              <a:bodyPr/>
              <a:lstStyle/>
              <a:p>
                <a:pPr>
                  <a:defRPr sz="1200" b="1"/>
                </a:pPr>
                <a:endParaRPr lang="es-CL"/>
              </a:p>
            </c:txPr>
            <c:dLblPos val="b"/>
            <c:showVal val="1"/>
            <c:extLst>
              <c:ext xmlns:c15="http://schemas.microsoft.com/office/drawing/2012/chart" uri="{CE6537A1-D6FC-4f65-9D91-7224C49458BB}">
                <c15:layout/>
                <c15:showLeaderLines val="0"/>
              </c:ext>
            </c:extLst>
          </c:dLbls>
          <c:cat>
            <c:strRef>
              <c:f>GVI.1!$C$6:$N$6</c:f>
              <c:strCache>
                <c:ptCount val="12"/>
                <c:pt idx="0">
                  <c:v>1990-1991</c:v>
                </c:pt>
                <c:pt idx="1">
                  <c:v>1992-1993</c:v>
                </c:pt>
                <c:pt idx="2">
                  <c:v>1994-1995</c:v>
                </c:pt>
                <c:pt idx="3">
                  <c:v>1996-1997</c:v>
                </c:pt>
                <c:pt idx="4">
                  <c:v>1998-1999</c:v>
                </c:pt>
                <c:pt idx="5">
                  <c:v>2000-2001</c:v>
                </c:pt>
                <c:pt idx="6">
                  <c:v>2002-2003</c:v>
                </c:pt>
                <c:pt idx="7">
                  <c:v>2004-2005</c:v>
                </c:pt>
                <c:pt idx="8">
                  <c:v>2006-2007</c:v>
                </c:pt>
                <c:pt idx="9">
                  <c:v>2008-2009</c:v>
                </c:pt>
                <c:pt idx="10">
                  <c:v>2010-2011</c:v>
                </c:pt>
                <c:pt idx="11">
                  <c:v>2012-2013</c:v>
                </c:pt>
              </c:strCache>
            </c:strRef>
          </c:cat>
          <c:val>
            <c:numRef>
              <c:f>GVI.1!$C$8:$N$8</c:f>
              <c:numCache>
                <c:formatCode>General</c:formatCode>
                <c:ptCount val="12"/>
                <c:pt idx="0">
                  <c:v>40.9</c:v>
                </c:pt>
                <c:pt idx="1">
                  <c:v>43.5</c:v>
                </c:pt>
                <c:pt idx="2">
                  <c:v>44.4</c:v>
                </c:pt>
                <c:pt idx="3">
                  <c:v>42.1</c:v>
                </c:pt>
                <c:pt idx="4">
                  <c:v>37.800000000000004</c:v>
                </c:pt>
                <c:pt idx="5">
                  <c:v>39.700000000000003</c:v>
                </c:pt>
                <c:pt idx="6">
                  <c:v>39.200000000000003</c:v>
                </c:pt>
                <c:pt idx="7">
                  <c:v>40.4</c:v>
                </c:pt>
                <c:pt idx="8">
                  <c:v>43.1</c:v>
                </c:pt>
                <c:pt idx="9">
                  <c:v>46.2</c:v>
                </c:pt>
                <c:pt idx="10">
                  <c:v>48.9</c:v>
                </c:pt>
                <c:pt idx="11">
                  <c:v>51.3</c:v>
                </c:pt>
              </c:numCache>
            </c:numRef>
          </c:val>
        </c:ser>
        <c:marker val="1"/>
        <c:axId val="74125696"/>
        <c:axId val="74123520"/>
      </c:lineChart>
      <c:catAx>
        <c:axId val="74107520"/>
        <c:scaling>
          <c:orientation val="minMax"/>
        </c:scaling>
        <c:axPos val="b"/>
        <c:numFmt formatCode="General" sourceLinked="0"/>
        <c:tickLblPos val="nextTo"/>
        <c:txPr>
          <a:bodyPr/>
          <a:lstStyle/>
          <a:p>
            <a:pPr>
              <a:defRPr sz="1200"/>
            </a:pPr>
            <a:endParaRPr lang="es-CL"/>
          </a:p>
        </c:txPr>
        <c:crossAx val="74121600"/>
        <c:crosses val="autoZero"/>
        <c:auto val="1"/>
        <c:lblAlgn val="ctr"/>
        <c:lblOffset val="100"/>
      </c:catAx>
      <c:valAx>
        <c:axId val="74121600"/>
        <c:scaling>
          <c:orientation val="minMax"/>
        </c:scaling>
        <c:axPos val="l"/>
        <c:majorGridlines/>
        <c:title>
          <c:tx>
            <c:rich>
              <a:bodyPr rot="-5400000" vert="horz"/>
              <a:lstStyle/>
              <a:p>
                <a:pPr>
                  <a:defRPr sz="1200"/>
                </a:pPr>
                <a:r>
                  <a:rPr lang="en-US" sz="1200"/>
                  <a:t>Porcentaje del PIB</a:t>
                </a:r>
              </a:p>
            </c:rich>
          </c:tx>
          <c:layout>
            <c:manualLayout>
              <c:xMode val="edge"/>
              <c:yMode val="edge"/>
              <c:x val="0"/>
              <c:y val="0.19653615444244049"/>
            </c:manualLayout>
          </c:layout>
        </c:title>
        <c:numFmt formatCode="0.0" sourceLinked="1"/>
        <c:tickLblPos val="nextTo"/>
        <c:txPr>
          <a:bodyPr/>
          <a:lstStyle/>
          <a:p>
            <a:pPr>
              <a:defRPr sz="1100"/>
            </a:pPr>
            <a:endParaRPr lang="es-CL"/>
          </a:p>
        </c:txPr>
        <c:crossAx val="74107520"/>
        <c:crosses val="autoZero"/>
        <c:crossBetween val="between"/>
      </c:valAx>
      <c:valAx>
        <c:axId val="74123520"/>
        <c:scaling>
          <c:orientation val="minMax"/>
          <c:max val="70"/>
          <c:min val="30"/>
        </c:scaling>
        <c:axPos val="r"/>
        <c:title>
          <c:tx>
            <c:rich>
              <a:bodyPr rot="5400000" vert="horz"/>
              <a:lstStyle/>
              <a:p>
                <a:pPr>
                  <a:defRPr sz="1200"/>
                </a:pPr>
                <a:r>
                  <a:rPr lang="en-US" sz="1200"/>
                  <a:t>Porcentaje del gasto público total</a:t>
                </a:r>
              </a:p>
            </c:rich>
          </c:tx>
          <c:layout>
            <c:manualLayout>
              <c:xMode val="edge"/>
              <c:yMode val="edge"/>
              <c:x val="0.97067374204344714"/>
              <c:y val="8.6057218420923814E-2"/>
            </c:manualLayout>
          </c:layout>
        </c:title>
        <c:numFmt formatCode="General" sourceLinked="1"/>
        <c:tickLblPos val="nextTo"/>
        <c:txPr>
          <a:bodyPr/>
          <a:lstStyle/>
          <a:p>
            <a:pPr>
              <a:defRPr sz="1100"/>
            </a:pPr>
            <a:endParaRPr lang="es-CL"/>
          </a:p>
        </c:txPr>
        <c:crossAx val="74125696"/>
        <c:crosses val="max"/>
        <c:crossBetween val="between"/>
      </c:valAx>
      <c:catAx>
        <c:axId val="74125696"/>
        <c:scaling>
          <c:orientation val="minMax"/>
        </c:scaling>
        <c:delete val="1"/>
        <c:axPos val="b"/>
        <c:numFmt formatCode="General" sourceLinked="1"/>
        <c:tickLblPos val="none"/>
        <c:crossAx val="74123520"/>
        <c:crosses val="autoZero"/>
        <c:auto val="1"/>
        <c:lblAlgn val="ctr"/>
        <c:lblOffset val="100"/>
      </c:catAx>
    </c:plotArea>
    <c:legend>
      <c:legendPos val="b"/>
      <c:layout>
        <c:manualLayout>
          <c:xMode val="edge"/>
          <c:yMode val="edge"/>
          <c:x val="8.2039018250472065E-2"/>
          <c:y val="0.86717964852270391"/>
          <c:w val="0.86361233480176158"/>
          <c:h val="0.11530830735062295"/>
        </c:manualLayout>
      </c:layout>
      <c:spPr>
        <a:solidFill>
          <a:schemeClr val="bg1"/>
        </a:solidFill>
        <a:ln>
          <a:noFill/>
        </a:ln>
      </c:spPr>
      <c:txPr>
        <a:bodyPr/>
        <a:lstStyle/>
        <a:p>
          <a:pPr>
            <a:defRPr sz="1400"/>
          </a:pPr>
          <a:endParaRPr lang="es-CL"/>
        </a:p>
      </c:txPr>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CL"/>
  <c:chart>
    <c:plotArea>
      <c:layout>
        <c:manualLayout>
          <c:layoutTarget val="inner"/>
          <c:xMode val="edge"/>
          <c:yMode val="edge"/>
          <c:x val="5.9469763837789215E-2"/>
          <c:y val="1.5013637161586452E-2"/>
          <c:w val="0.92425202676524121"/>
          <c:h val="0.79375088922779169"/>
        </c:manualLayout>
      </c:layout>
      <c:barChart>
        <c:barDir val="col"/>
        <c:grouping val="clustered"/>
        <c:ser>
          <c:idx val="1"/>
          <c:order val="1"/>
          <c:tx>
            <c:strRef>
              <c:f>'datos G.II.4'!$B$14</c:f>
              <c:strCache>
                <c:ptCount val="1"/>
                <c:pt idx="0">
                  <c:v>América Latina</c:v>
                </c:pt>
              </c:strCache>
            </c:strRef>
          </c:tx>
          <c:spPr>
            <a:solidFill>
              <a:schemeClr val="accent1"/>
            </a:solidFill>
          </c:spPr>
          <c:cat>
            <c:numRef>
              <c:f>'datos G.II.4'!$A$35:$A$78</c:f>
              <c:numCache>
                <c:formatCode>General</c:formatCode>
                <c:ptCount val="44"/>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numCache>
            </c:numRef>
          </c:cat>
          <c:val>
            <c:numRef>
              <c:f>'datos G.II.4'!$B$35:$B$78</c:f>
              <c:numCache>
                <c:formatCode>0.0</c:formatCode>
                <c:ptCount val="44"/>
                <c:pt idx="0">
                  <c:v>20.382088288891087</c:v>
                </c:pt>
                <c:pt idx="1">
                  <c:v>20.816286929357361</c:v>
                </c:pt>
                <c:pt idx="2">
                  <c:v>21.340877040968767</c:v>
                </c:pt>
                <c:pt idx="3">
                  <c:v>22.044399840778489</c:v>
                </c:pt>
                <c:pt idx="4">
                  <c:v>22.642433295703373</c:v>
                </c:pt>
                <c:pt idx="5">
                  <c:v>23.936006778386087</c:v>
                </c:pt>
                <c:pt idx="6">
                  <c:v>24.399512386564851</c:v>
                </c:pt>
                <c:pt idx="7">
                  <c:v>24.549116320224702</c:v>
                </c:pt>
                <c:pt idx="8">
                  <c:v>24.467932214189595</c:v>
                </c:pt>
                <c:pt idx="9">
                  <c:v>23.866360515068827</c:v>
                </c:pt>
                <c:pt idx="10">
                  <c:v>24.485752991688759</c:v>
                </c:pt>
                <c:pt idx="11">
                  <c:v>24.166782971466201</c:v>
                </c:pt>
                <c:pt idx="12">
                  <c:v>21.573787934387529</c:v>
                </c:pt>
                <c:pt idx="13">
                  <c:v>17.860285030307786</c:v>
                </c:pt>
                <c:pt idx="14">
                  <c:v>17.18053528333671</c:v>
                </c:pt>
                <c:pt idx="15">
                  <c:v>17.337239759751711</c:v>
                </c:pt>
                <c:pt idx="16">
                  <c:v>18.031926394930316</c:v>
                </c:pt>
                <c:pt idx="17">
                  <c:v>17.880802199533488</c:v>
                </c:pt>
                <c:pt idx="18">
                  <c:v>17.769150429662993</c:v>
                </c:pt>
                <c:pt idx="19">
                  <c:v>17.086225424042535</c:v>
                </c:pt>
                <c:pt idx="20">
                  <c:v>17.2025157592117</c:v>
                </c:pt>
                <c:pt idx="21">
                  <c:v>17.477264225906399</c:v>
                </c:pt>
                <c:pt idx="22">
                  <c:v>18.193294554665599</c:v>
                </c:pt>
                <c:pt idx="23">
                  <c:v>18.343074395457531</c:v>
                </c:pt>
                <c:pt idx="24">
                  <c:v>19.073868212237631</c:v>
                </c:pt>
                <c:pt idx="25">
                  <c:v>17.655499788658801</c:v>
                </c:pt>
                <c:pt idx="26">
                  <c:v>17.986717428477807</c:v>
                </c:pt>
                <c:pt idx="27">
                  <c:v>19.432061884031189</c:v>
                </c:pt>
                <c:pt idx="28">
                  <c:v>19.828519500119477</c:v>
                </c:pt>
                <c:pt idx="29">
                  <c:v>18.519673768954931</c:v>
                </c:pt>
                <c:pt idx="30">
                  <c:v>18.717653691410035</c:v>
                </c:pt>
                <c:pt idx="31">
                  <c:v>18.2270534787556</c:v>
                </c:pt>
                <c:pt idx="32">
                  <c:v>17.310617826672601</c:v>
                </c:pt>
                <c:pt idx="33">
                  <c:v>16.8789773697562</c:v>
                </c:pt>
                <c:pt idx="34">
                  <c:v>17.637771307061101</c:v>
                </c:pt>
                <c:pt idx="35">
                  <c:v>18.459185866233401</c:v>
                </c:pt>
                <c:pt idx="36">
                  <c:v>19.539905426158601</c:v>
                </c:pt>
                <c:pt idx="37">
                  <c:v>20.5971109995068</c:v>
                </c:pt>
                <c:pt idx="38">
                  <c:v>21.757656815887799</c:v>
                </c:pt>
                <c:pt idx="39">
                  <c:v>20.082375687853187</c:v>
                </c:pt>
                <c:pt idx="40">
                  <c:v>21.021067723471031</c:v>
                </c:pt>
                <c:pt idx="41">
                  <c:v>21.915594129858398</c:v>
                </c:pt>
                <c:pt idx="42">
                  <c:v>21.924186192841287</c:v>
                </c:pt>
                <c:pt idx="43">
                  <c:v>21.711526955634699</c:v>
                </c:pt>
              </c:numCache>
            </c:numRef>
          </c:val>
        </c:ser>
        <c:axId val="78770944"/>
        <c:axId val="78772480"/>
      </c:barChart>
      <c:lineChart>
        <c:grouping val="standard"/>
        <c:ser>
          <c:idx val="0"/>
          <c:order val="0"/>
          <c:tx>
            <c:strRef>
              <c:f>'datos G.II.4'!$B$14</c:f>
              <c:strCache>
                <c:ptCount val="1"/>
                <c:pt idx="0">
                  <c:v>América Latina</c:v>
                </c:pt>
              </c:strCache>
            </c:strRef>
          </c:tx>
          <c:spPr>
            <a:ln w="41275">
              <a:solidFill>
                <a:srgbClr val="FF0000"/>
              </a:solidFill>
              <a:prstDash val="solid"/>
            </a:ln>
          </c:spPr>
          <c:marker>
            <c:symbol val="none"/>
          </c:marker>
          <c:dPt>
            <c:idx val="12"/>
            <c:spPr>
              <a:ln w="0">
                <a:solidFill>
                  <a:schemeClr val="bg1"/>
                </a:solidFill>
                <a:prstDash val="sysDot"/>
              </a:ln>
            </c:spPr>
          </c:dPt>
          <c:dPt>
            <c:idx val="21"/>
            <c:spPr>
              <a:ln w="0">
                <a:solidFill>
                  <a:schemeClr val="bg1"/>
                </a:solidFill>
                <a:prstDash val="sysDot"/>
              </a:ln>
            </c:spPr>
          </c:dPt>
          <c:dPt>
            <c:idx val="29"/>
            <c:spPr>
              <a:ln w="0">
                <a:solidFill>
                  <a:schemeClr val="bg1"/>
                </a:solidFill>
                <a:prstDash val="sysDot"/>
              </a:ln>
            </c:spPr>
          </c:dPt>
          <c:dPt>
            <c:idx val="35"/>
            <c:spPr>
              <a:ln w="0">
                <a:solidFill>
                  <a:schemeClr val="bg1"/>
                </a:solidFill>
                <a:prstDash val="sysDot"/>
              </a:ln>
            </c:spPr>
          </c:dPt>
          <c:dPt>
            <c:idx val="40"/>
            <c:spPr>
              <a:ln w="41275">
                <a:noFill/>
                <a:prstDash val="solid"/>
              </a:ln>
            </c:spPr>
          </c:dPt>
          <c:dLbls>
            <c:dLbl>
              <c:idx val="0"/>
              <c:layout>
                <c:manualLayout>
                  <c:x val="5.9193488716241749E-2"/>
                  <c:y val="-1.7400761283306181E-2"/>
                </c:manualLayout>
              </c:layout>
              <c:spPr/>
              <c:txPr>
                <a:bodyPr/>
                <a:lstStyle/>
                <a:p>
                  <a:pPr>
                    <a:defRPr sz="1100" b="1"/>
                  </a:pPr>
                  <a:endParaRPr lang="es-CL"/>
                </a:p>
              </c:txPr>
              <c:showVal val="1"/>
            </c:dLbl>
            <c:dLbl>
              <c:idx val="13"/>
              <c:layout>
                <c:manualLayout>
                  <c:x val="0"/>
                  <c:y val="-3.0451332245785816E-2"/>
                </c:manualLayout>
              </c:layout>
              <c:spPr/>
              <c:txPr>
                <a:bodyPr/>
                <a:lstStyle/>
                <a:p>
                  <a:pPr>
                    <a:defRPr sz="1100" b="1"/>
                  </a:pPr>
                  <a:endParaRPr lang="es-CL"/>
                </a:p>
              </c:txPr>
              <c:showVal val="1"/>
            </c:dLbl>
            <c:dLbl>
              <c:idx val="22"/>
              <c:layout>
                <c:manualLayout>
                  <c:x val="-2.6637069922308611E-2"/>
                  <c:y val="-1.7400761283306181E-2"/>
                </c:manualLayout>
              </c:layout>
              <c:spPr/>
              <c:txPr>
                <a:bodyPr/>
                <a:lstStyle/>
                <a:p>
                  <a:pPr>
                    <a:defRPr sz="1100" b="1"/>
                  </a:pPr>
                  <a:endParaRPr lang="es-CL"/>
                </a:p>
              </c:txPr>
              <c:showVal val="1"/>
            </c:dLbl>
            <c:dLbl>
              <c:idx val="30"/>
              <c:layout>
                <c:manualLayout>
                  <c:x val="1.9237883832778403E-2"/>
                  <c:y val="-2.1750951604132669E-2"/>
                </c:manualLayout>
              </c:layout>
              <c:spPr/>
              <c:txPr>
                <a:bodyPr/>
                <a:lstStyle/>
                <a:p>
                  <a:pPr>
                    <a:defRPr sz="1100" b="1"/>
                  </a:pPr>
                  <a:endParaRPr lang="es-CL"/>
                </a:p>
              </c:txPr>
              <c:showVal val="1"/>
            </c:dLbl>
            <c:dLbl>
              <c:idx val="35"/>
              <c:layout>
                <c:manualLayout>
                  <c:x val="-1.0358860525342099E-2"/>
                  <c:y val="-2.1750951604132669E-2"/>
                </c:manualLayout>
              </c:layout>
              <c:spPr/>
              <c:txPr>
                <a:bodyPr/>
                <a:lstStyle/>
                <a:p>
                  <a:pPr>
                    <a:defRPr sz="1100" b="1"/>
                  </a:pPr>
                  <a:endParaRPr lang="es-CL"/>
                </a:p>
              </c:txPr>
              <c:showVal val="1"/>
            </c:dLbl>
            <c:dLbl>
              <c:idx val="41"/>
              <c:layout>
                <c:manualLayout>
                  <c:x val="-1.9238000355393869E-2"/>
                  <c:y val="-3.6976617727025915E-2"/>
                </c:manualLayout>
              </c:layout>
              <c:tx>
                <c:rich>
                  <a:bodyPr/>
                  <a:lstStyle/>
                  <a:p>
                    <a:pPr>
                      <a:defRPr sz="1100" b="1"/>
                    </a:pPr>
                    <a:r>
                      <a:rPr lang="en-US" dirty="0" smtClean="0"/>
                      <a:t>22.9</a:t>
                    </a:r>
                    <a:endParaRPr lang="en-US" dirty="0"/>
                  </a:p>
                </c:rich>
              </c:tx>
              <c:spPr/>
              <c:showVal val="1"/>
            </c:dLbl>
            <c:delete val="1"/>
          </c:dLbls>
          <c:cat>
            <c:numRef>
              <c:f>'datos G.II.4'!$A$35:$A$78</c:f>
              <c:numCache>
                <c:formatCode>General</c:formatCode>
                <c:ptCount val="44"/>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numCache>
            </c:numRef>
          </c:cat>
          <c:val>
            <c:numRef>
              <c:f>'datos G.II.4'!$C$35:$C$78</c:f>
              <c:numCache>
                <c:formatCode>0.0</c:formatCode>
                <c:ptCount val="44"/>
                <c:pt idx="0">
                  <c:v>23.091462464440735</c:v>
                </c:pt>
                <c:pt idx="1">
                  <c:v>23.091462464440735</c:v>
                </c:pt>
                <c:pt idx="2">
                  <c:v>23.091462464440735</c:v>
                </c:pt>
                <c:pt idx="3">
                  <c:v>23.091462464440735</c:v>
                </c:pt>
                <c:pt idx="4">
                  <c:v>23.091462464440735</c:v>
                </c:pt>
                <c:pt idx="5">
                  <c:v>23.091462464440735</c:v>
                </c:pt>
                <c:pt idx="6">
                  <c:v>23.091462464440735</c:v>
                </c:pt>
                <c:pt idx="7">
                  <c:v>23.091462464440735</c:v>
                </c:pt>
                <c:pt idx="8">
                  <c:v>23.091462464440735</c:v>
                </c:pt>
                <c:pt idx="9">
                  <c:v>23.091462464440735</c:v>
                </c:pt>
                <c:pt idx="10">
                  <c:v>23.091462464440735</c:v>
                </c:pt>
                <c:pt idx="11">
                  <c:v>23.091462464440735</c:v>
                </c:pt>
                <c:pt idx="12">
                  <c:v>17.991385357240535</c:v>
                </c:pt>
                <c:pt idx="13">
                  <c:v>17.991385357240535</c:v>
                </c:pt>
                <c:pt idx="14">
                  <c:v>17.991385357240535</c:v>
                </c:pt>
                <c:pt idx="15">
                  <c:v>17.991385357240535</c:v>
                </c:pt>
                <c:pt idx="16">
                  <c:v>17.991385357240535</c:v>
                </c:pt>
                <c:pt idx="17">
                  <c:v>17.991385357240535</c:v>
                </c:pt>
                <c:pt idx="18">
                  <c:v>17.991385357240535</c:v>
                </c:pt>
                <c:pt idx="19">
                  <c:v>17.991385357240535</c:v>
                </c:pt>
                <c:pt idx="20">
                  <c:v>17.991385357240535</c:v>
                </c:pt>
                <c:pt idx="21">
                  <c:v>18.498787498694323</c:v>
                </c:pt>
                <c:pt idx="22">
                  <c:v>18.498787498694323</c:v>
                </c:pt>
                <c:pt idx="23">
                  <c:v>18.498787498694323</c:v>
                </c:pt>
                <c:pt idx="24">
                  <c:v>18.498787498694323</c:v>
                </c:pt>
                <c:pt idx="25">
                  <c:v>18.498787498694323</c:v>
                </c:pt>
                <c:pt idx="26">
                  <c:v>18.498787498694323</c:v>
                </c:pt>
                <c:pt idx="27">
                  <c:v>18.498787498694323</c:v>
                </c:pt>
                <c:pt idx="28">
                  <c:v>18.498787498694323</c:v>
                </c:pt>
                <c:pt idx="29">
                  <c:v>17.881957907101718</c:v>
                </c:pt>
                <c:pt idx="30">
                  <c:v>17.881957907101718</c:v>
                </c:pt>
                <c:pt idx="31">
                  <c:v>17.881957907101718</c:v>
                </c:pt>
                <c:pt idx="32">
                  <c:v>17.881957907101718</c:v>
                </c:pt>
                <c:pt idx="33">
                  <c:v>17.881957907101718</c:v>
                </c:pt>
                <c:pt idx="34">
                  <c:v>17.881957907101718</c:v>
                </c:pt>
                <c:pt idx="35">
                  <c:v>20.087246959127757</c:v>
                </c:pt>
                <c:pt idx="36">
                  <c:v>20.087246959127757</c:v>
                </c:pt>
                <c:pt idx="37">
                  <c:v>20.087246959127757</c:v>
                </c:pt>
                <c:pt idx="38">
                  <c:v>20.087246959127757</c:v>
                </c:pt>
                <c:pt idx="39">
                  <c:v>20.087246959127757</c:v>
                </c:pt>
                <c:pt idx="40">
                  <c:v>21.643093750451349</c:v>
                </c:pt>
                <c:pt idx="41">
                  <c:v>21.643093750451349</c:v>
                </c:pt>
                <c:pt idx="42">
                  <c:v>21.643093750451349</c:v>
                </c:pt>
                <c:pt idx="43">
                  <c:v>21.643093750451349</c:v>
                </c:pt>
              </c:numCache>
            </c:numRef>
          </c:val>
        </c:ser>
        <c:ser>
          <c:idx val="2"/>
          <c:order val="2"/>
          <c:tx>
            <c:strRef>
              <c:f>'datos G.II.4'!$D$14</c:f>
              <c:strCache>
                <c:ptCount val="1"/>
                <c:pt idx="0">
                  <c:v>Asia Oriental y el Pacífico</c:v>
                </c:pt>
              </c:strCache>
            </c:strRef>
          </c:tx>
          <c:spPr>
            <a:ln>
              <a:solidFill>
                <a:srgbClr val="00B050"/>
              </a:solidFill>
            </a:ln>
          </c:spPr>
          <c:marker>
            <c:symbol val="none"/>
          </c:marker>
          <c:val>
            <c:numRef>
              <c:f>'datos G.II.4'!$D$35:$D$78</c:f>
              <c:numCache>
                <c:formatCode>0.0</c:formatCode>
                <c:ptCount val="44"/>
                <c:pt idx="0">
                  <c:v>23.616742219220971</c:v>
                </c:pt>
                <c:pt idx="1">
                  <c:v>24.267897600129253</c:v>
                </c:pt>
                <c:pt idx="2">
                  <c:v>24.149115142481065</c:v>
                </c:pt>
                <c:pt idx="3">
                  <c:v>23.850323743862287</c:v>
                </c:pt>
                <c:pt idx="4">
                  <c:v>26.155720513818814</c:v>
                </c:pt>
                <c:pt idx="5">
                  <c:v>28.447848936917929</c:v>
                </c:pt>
                <c:pt idx="6">
                  <c:v>28.384254690968302</c:v>
                </c:pt>
                <c:pt idx="7">
                  <c:v>27.81788634071523</c:v>
                </c:pt>
                <c:pt idx="8">
                  <c:v>28.668055509731467</c:v>
                </c:pt>
                <c:pt idx="9">
                  <c:v>27.361375763635241</c:v>
                </c:pt>
                <c:pt idx="10">
                  <c:v>28.232024839092787</c:v>
                </c:pt>
                <c:pt idx="11">
                  <c:v>27.459821768112704</c:v>
                </c:pt>
                <c:pt idx="12">
                  <c:v>28.170380185270101</c:v>
                </c:pt>
                <c:pt idx="13">
                  <c:v>28.790202649904131</c:v>
                </c:pt>
                <c:pt idx="14">
                  <c:v>28.724613537751576</c:v>
                </c:pt>
                <c:pt idx="15">
                  <c:v>28.264560016420329</c:v>
                </c:pt>
                <c:pt idx="16">
                  <c:v>28.975496715416927</c:v>
                </c:pt>
                <c:pt idx="17">
                  <c:v>29.621221636138923</c:v>
                </c:pt>
                <c:pt idx="18">
                  <c:v>29.798717299646469</c:v>
                </c:pt>
                <c:pt idx="19">
                  <c:v>26.216296772006718</c:v>
                </c:pt>
                <c:pt idx="20">
                  <c:v>27.097126515993189</c:v>
                </c:pt>
                <c:pt idx="21">
                  <c:v>28.620364358891951</c:v>
                </c:pt>
                <c:pt idx="22">
                  <c:v>31.244715039578626</c:v>
                </c:pt>
                <c:pt idx="23">
                  <c:v>36.049838981719731</c:v>
                </c:pt>
                <c:pt idx="24">
                  <c:v>34.741633260424933</c:v>
                </c:pt>
                <c:pt idx="25">
                  <c:v>33.861615624737375</c:v>
                </c:pt>
                <c:pt idx="26">
                  <c:v>33.548714122938414</c:v>
                </c:pt>
                <c:pt idx="27">
                  <c:v>32.403992056162544</c:v>
                </c:pt>
                <c:pt idx="28">
                  <c:v>31.471970542461129</c:v>
                </c:pt>
                <c:pt idx="29">
                  <c:v>30.706063867034928</c:v>
                </c:pt>
                <c:pt idx="30">
                  <c:v>30.989321814496829</c:v>
                </c:pt>
                <c:pt idx="31">
                  <c:v>31.233751665617291</c:v>
                </c:pt>
                <c:pt idx="32">
                  <c:v>32.515289083040784</c:v>
                </c:pt>
                <c:pt idx="33">
                  <c:v>34.923812776617993</c:v>
                </c:pt>
                <c:pt idx="34">
                  <c:v>36.220818710264943</c:v>
                </c:pt>
                <c:pt idx="35">
                  <c:v>36.246104935604002</c:v>
                </c:pt>
                <c:pt idx="36">
                  <c:v>36.637110276864313</c:v>
                </c:pt>
                <c:pt idx="37">
                  <c:v>35.536985658162394</c:v>
                </c:pt>
                <c:pt idx="38">
                  <c:v>36.962284723168928</c:v>
                </c:pt>
                <c:pt idx="39">
                  <c:v>41.069895276591012</c:v>
                </c:pt>
                <c:pt idx="40">
                  <c:v>41.061245015990544</c:v>
                </c:pt>
                <c:pt idx="41">
                  <c:v>40.879431339997829</c:v>
                </c:pt>
                <c:pt idx="42">
                  <c:v>41.975069648032928</c:v>
                </c:pt>
                <c:pt idx="43">
                  <c:v>42.439913763948304</c:v>
                </c:pt>
              </c:numCache>
            </c:numRef>
          </c:val>
        </c:ser>
        <c:marker val="1"/>
        <c:axId val="78770944"/>
        <c:axId val="78772480"/>
      </c:lineChart>
      <c:catAx>
        <c:axId val="78770944"/>
        <c:scaling>
          <c:orientation val="minMax"/>
        </c:scaling>
        <c:axPos val="b"/>
        <c:numFmt formatCode="General" sourceLinked="1"/>
        <c:majorTickMark val="none"/>
        <c:tickLblPos val="nextTo"/>
        <c:spPr>
          <a:ln w="3175">
            <a:solidFill>
              <a:srgbClr val="000000"/>
            </a:solidFill>
            <a:prstDash val="solid"/>
          </a:ln>
        </c:spPr>
        <c:txPr>
          <a:bodyPr rot="-5400000" vert="horz"/>
          <a:lstStyle/>
          <a:p>
            <a:pPr>
              <a:defRPr sz="1200" b="0" i="0" u="none" strike="noStrike" baseline="0">
                <a:solidFill>
                  <a:srgbClr val="000000"/>
                </a:solidFill>
                <a:latin typeface="Arial"/>
                <a:ea typeface="Arial"/>
                <a:cs typeface="Arial"/>
              </a:defRPr>
            </a:pPr>
            <a:endParaRPr lang="es-CL"/>
          </a:p>
        </c:txPr>
        <c:crossAx val="78772480"/>
        <c:crosses val="autoZero"/>
        <c:lblAlgn val="ctr"/>
        <c:lblOffset val="100"/>
        <c:tickLblSkip val="2"/>
        <c:tickMarkSkip val="1"/>
      </c:catAx>
      <c:valAx>
        <c:axId val="78772480"/>
        <c:scaling>
          <c:orientation val="minMax"/>
          <c:max val="43"/>
          <c:min val="10"/>
        </c:scaling>
        <c:axPos val="l"/>
        <c:majorGridlines>
          <c:spPr>
            <a:ln w="3175">
              <a:solidFill>
                <a:srgbClr val="969696"/>
              </a:solidFill>
              <a:prstDash val="sysDash"/>
            </a:ln>
          </c:spPr>
        </c:majorGridlines>
        <c:numFmt formatCode="0" sourceLinked="0"/>
        <c:majorTickMark val="none"/>
        <c:tickLblPos val="nextTo"/>
        <c:spPr>
          <a:ln w="25400">
            <a:noFill/>
          </a:ln>
        </c:spPr>
        <c:txPr>
          <a:bodyPr rot="0" vert="horz"/>
          <a:lstStyle/>
          <a:p>
            <a:pPr>
              <a:defRPr sz="1200" b="0" i="0" u="none" strike="noStrike" baseline="0">
                <a:solidFill>
                  <a:srgbClr val="000000"/>
                </a:solidFill>
                <a:latin typeface="Arial"/>
                <a:ea typeface="Arial"/>
                <a:cs typeface="Arial"/>
              </a:defRPr>
            </a:pPr>
            <a:endParaRPr lang="es-CL"/>
          </a:p>
        </c:txPr>
        <c:crossAx val="78770944"/>
        <c:crosses val="autoZero"/>
        <c:crossBetween val="between"/>
        <c:majorUnit val="5"/>
      </c:valAx>
      <c:spPr>
        <a:noFill/>
        <a:ln w="25400">
          <a:noFill/>
        </a:ln>
      </c:spPr>
    </c:plotArea>
    <c:legend>
      <c:legendPos val="b"/>
      <c:legendEntry>
        <c:idx val="1"/>
        <c:delete val="1"/>
      </c:legendEntry>
      <c:layout>
        <c:manualLayout>
          <c:xMode val="edge"/>
          <c:yMode val="edge"/>
          <c:x val="0"/>
          <c:y val="0.9441087330625979"/>
          <c:w val="0.97207465812179106"/>
          <c:h val="4.2840720248773424E-2"/>
        </c:manualLayout>
      </c:layout>
      <c:txPr>
        <a:bodyPr/>
        <a:lstStyle/>
        <a:p>
          <a:pPr>
            <a:defRPr sz="1200"/>
          </a:pPr>
          <a:endParaRPr lang="es-CL"/>
        </a:p>
      </c:txPr>
    </c:legend>
    <c:plotVisOnly val="1"/>
    <c:dispBlanksAs val="gap"/>
  </c:chart>
  <c:spPr>
    <a:noFill/>
    <a:ln w="9525">
      <a:noFill/>
    </a:ln>
  </c:spPr>
  <c:txPr>
    <a:bodyPr/>
    <a:lstStyle/>
    <a:p>
      <a:pPr>
        <a:defRPr sz="1000" b="0" i="0" u="none" strike="noStrike" baseline="0">
          <a:solidFill>
            <a:srgbClr val="000000"/>
          </a:solidFill>
          <a:latin typeface="Arial"/>
          <a:ea typeface="Arial"/>
          <a:cs typeface="Arial"/>
        </a:defRPr>
      </a:pPr>
      <a:endParaRPr lang="es-CL"/>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CL"/>
  <c:clrMapOvr bg1="lt1" tx1="dk1" bg2="lt2" tx2="dk2" accent1="accent1" accent2="accent2" accent3="accent3" accent4="accent4" accent5="accent5" accent6="accent6" hlink="hlink" folHlink="folHlink"/>
  <c:chart>
    <c:plotArea>
      <c:layout>
        <c:manualLayout>
          <c:layoutTarget val="inner"/>
          <c:xMode val="edge"/>
          <c:yMode val="edge"/>
          <c:x val="8.0654750428467759E-2"/>
          <c:y val="2.491322064379568E-2"/>
          <c:w val="0.91174755299706522"/>
          <c:h val="0.73074495508976811"/>
        </c:manualLayout>
      </c:layout>
      <c:barChart>
        <c:barDir val="col"/>
        <c:grouping val="stacked"/>
        <c:ser>
          <c:idx val="2"/>
          <c:order val="0"/>
          <c:tx>
            <c:strRef>
              <c:f>'1'!$F$3</c:f>
              <c:strCache>
                <c:ptCount val="1"/>
                <c:pt idx="0">
                  <c:v>Indigentes</c:v>
                </c:pt>
              </c:strCache>
            </c:strRef>
          </c:tx>
          <c:spPr>
            <a:solidFill>
              <a:srgbClr val="3366FF"/>
            </a:solidFill>
            <a:ln w="25400">
              <a:noFill/>
            </a:ln>
          </c:spPr>
          <c:dPt>
            <c:idx val="7"/>
            <c:spPr>
              <a:solidFill>
                <a:srgbClr val="99CCFF"/>
              </a:solidFill>
              <a:ln w="25400">
                <a:noFill/>
              </a:ln>
            </c:spPr>
          </c:dPt>
          <c:dLbls>
            <c:dLbl>
              <c:idx val="0"/>
              <c:layout>
                <c:manualLayout>
                  <c:x val="3.0118882198548707E-3"/>
                  <c:y val="-0.14806649168853894"/>
                </c:manualLayout>
              </c:layout>
              <c:tx>
                <c:rich>
                  <a:bodyPr/>
                  <a:lstStyle/>
                  <a:p>
                    <a:r>
                      <a:rPr lang="en-US" sz="1000" dirty="0" smtClean="0"/>
                      <a:t>1</a:t>
                    </a:r>
                    <a:r>
                      <a:rPr lang="en-US" dirty="0" smtClean="0"/>
                      <a:t>8,6</a:t>
                    </a:r>
                    <a:endParaRPr lang="en-US" dirty="0"/>
                  </a:p>
                </c:rich>
              </c:tx>
              <c:dLblPos val="ctr"/>
              <c:showVal val="1"/>
            </c:dLbl>
            <c:dLbl>
              <c:idx val="1"/>
              <c:layout>
                <c:manualLayout>
                  <c:x val="-3.2378600958632752E-3"/>
                  <c:y val="-0.17846492201601791"/>
                </c:manualLayout>
              </c:layout>
              <c:tx>
                <c:rich>
                  <a:bodyPr/>
                  <a:lstStyle/>
                  <a:p>
                    <a:r>
                      <a:rPr lang="en-US" sz="1000" dirty="0" smtClean="0"/>
                      <a:t>2</a:t>
                    </a:r>
                    <a:r>
                      <a:rPr lang="en-US" dirty="0" smtClean="0"/>
                      <a:t>2,6</a:t>
                    </a:r>
                    <a:endParaRPr lang="en-US" dirty="0"/>
                  </a:p>
                </c:rich>
              </c:tx>
              <c:dLblPos val="ctr"/>
              <c:showVal val="1"/>
            </c:dLbl>
            <c:dLbl>
              <c:idx val="2"/>
              <c:layout>
                <c:manualLayout>
                  <c:x val="2.2769800833719652E-3"/>
                  <c:y val="-0.14735422778035098"/>
                </c:manualLayout>
              </c:layout>
              <c:tx>
                <c:rich>
                  <a:bodyPr/>
                  <a:lstStyle/>
                  <a:p>
                    <a:r>
                      <a:rPr lang="en-US" sz="1000" dirty="0" smtClean="0"/>
                      <a:t>1</a:t>
                    </a:r>
                    <a:r>
                      <a:rPr lang="en-US" dirty="0" smtClean="0"/>
                      <a:t>8,6</a:t>
                    </a:r>
                    <a:endParaRPr lang="en-US" dirty="0"/>
                  </a:p>
                </c:rich>
              </c:tx>
              <c:dLblPos val="ctr"/>
              <c:showVal val="1"/>
            </c:dLbl>
            <c:dLbl>
              <c:idx val="3"/>
              <c:layout>
                <c:manualLayout>
                  <c:x val="4.8504604014792934E-3"/>
                  <c:y val="-0.1576872513758189"/>
                </c:manualLayout>
              </c:layout>
              <c:tx>
                <c:rich>
                  <a:bodyPr/>
                  <a:lstStyle/>
                  <a:p>
                    <a:r>
                      <a:rPr lang="en-US" sz="1000" dirty="0" smtClean="0"/>
                      <a:t>1</a:t>
                    </a:r>
                    <a:r>
                      <a:rPr lang="en-US" dirty="0" smtClean="0"/>
                      <a:t>9,3</a:t>
                    </a:r>
                    <a:endParaRPr lang="en-US" dirty="0"/>
                  </a:p>
                </c:rich>
              </c:tx>
              <c:dLblPos val="ctr"/>
              <c:showVal val="1"/>
            </c:dLbl>
            <c:dLbl>
              <c:idx val="4"/>
              <c:layout>
                <c:manualLayout>
                  <c:x val="5.6106222016366776E-4"/>
                  <c:y val="-0.11970027276002657"/>
                </c:manualLayout>
              </c:layout>
              <c:tx>
                <c:rich>
                  <a:bodyPr/>
                  <a:lstStyle/>
                  <a:p>
                    <a:r>
                      <a:rPr lang="en-US" sz="1000" dirty="0" smtClean="0"/>
                      <a:t>1</a:t>
                    </a:r>
                    <a:r>
                      <a:rPr lang="en-US" dirty="0" smtClean="0"/>
                      <a:t>2,9</a:t>
                    </a:r>
                    <a:endParaRPr lang="en-US" dirty="0"/>
                  </a:p>
                </c:rich>
              </c:tx>
              <c:dLblPos val="ctr"/>
              <c:showVal val="1"/>
            </c:dLbl>
            <c:dLbl>
              <c:idx val="5"/>
              <c:layout>
                <c:manualLayout>
                  <c:x val="4.1149300304489655E-3"/>
                  <c:y val="-0.11791586357182508"/>
                </c:manualLayout>
              </c:layout>
              <c:tx>
                <c:rich>
                  <a:bodyPr/>
                  <a:lstStyle/>
                  <a:p>
                    <a:r>
                      <a:rPr lang="en-US" sz="1000" dirty="0" smtClean="0"/>
                      <a:t>1</a:t>
                    </a:r>
                    <a:r>
                      <a:rPr lang="en-US" dirty="0" smtClean="0"/>
                      <a:t>1,6</a:t>
                    </a:r>
                    <a:endParaRPr lang="en-US" dirty="0"/>
                  </a:p>
                </c:rich>
              </c:tx>
              <c:dLblPos val="ctr"/>
              <c:showVal val="1"/>
            </c:dLbl>
            <c:dLbl>
              <c:idx val="6"/>
              <c:layout>
                <c:manualLayout>
                  <c:x val="6.6885903967886734E-3"/>
                  <c:y val="-0.11315856106222015"/>
                </c:manualLayout>
              </c:layout>
              <c:tx>
                <c:rich>
                  <a:bodyPr/>
                  <a:lstStyle/>
                  <a:p>
                    <a:r>
                      <a:rPr lang="en-US" sz="1000" dirty="0" smtClean="0"/>
                      <a:t>1</a:t>
                    </a:r>
                    <a:r>
                      <a:rPr lang="en-US" dirty="0" smtClean="0"/>
                      <a:t>1,3</a:t>
                    </a:r>
                    <a:endParaRPr lang="en-US" dirty="0"/>
                  </a:p>
                </c:rich>
              </c:tx>
              <c:dLblPos val="ctr"/>
              <c:showVal val="1"/>
            </c:dLbl>
            <c:dLbl>
              <c:idx val="7"/>
              <c:layout>
                <c:manualLayout>
                  <c:x val="2.3992589161648567E-3"/>
                  <c:y val="-0.10644804693530972"/>
                </c:manualLayout>
              </c:layout>
              <c:tx>
                <c:rich>
                  <a:bodyPr/>
                  <a:lstStyle/>
                  <a:p>
                    <a:r>
                      <a:rPr lang="en-US" sz="1000" dirty="0" smtClean="0"/>
                      <a:t>1</a:t>
                    </a:r>
                    <a:r>
                      <a:rPr lang="en-US" dirty="0" smtClean="0"/>
                      <a:t>1,5</a:t>
                    </a:r>
                    <a:endParaRPr lang="en-US" dirty="0"/>
                  </a:p>
                </c:rich>
              </c:tx>
              <c:dLblPos val="ctr"/>
              <c:showVal val="1"/>
            </c:dLbl>
            <c:dLbl>
              <c:idx val="8"/>
              <c:layout>
                <c:manualLayout>
                  <c:x val="6.3005177811502134E-3"/>
                  <c:y val="-0.12213429246488491"/>
                </c:manualLayout>
              </c:layout>
              <c:dLblPos val="ctr"/>
              <c:showVal val="1"/>
            </c:dLbl>
            <c:spPr>
              <a:noFill/>
              <a:ln w="25400">
                <a:noFill/>
              </a:ln>
            </c:spPr>
            <c:txPr>
              <a:bodyPr/>
              <a:lstStyle/>
              <a:p>
                <a:pPr>
                  <a:defRPr lang="en-US" sz="1000"/>
                </a:pPr>
                <a:endParaRPr lang="es-CL"/>
              </a:p>
            </c:txPr>
            <c:showVal val="1"/>
          </c:dLbls>
          <c:cat>
            <c:numRef>
              <c:f>'1'!$A$4:$A$11</c:f>
              <c:numCache>
                <c:formatCode>General</c:formatCode>
                <c:ptCount val="8"/>
                <c:pt idx="0">
                  <c:v>1980</c:v>
                </c:pt>
                <c:pt idx="1">
                  <c:v>1990</c:v>
                </c:pt>
                <c:pt idx="2">
                  <c:v>1999</c:v>
                </c:pt>
                <c:pt idx="3">
                  <c:v>2002</c:v>
                </c:pt>
                <c:pt idx="4">
                  <c:v>2008</c:v>
                </c:pt>
                <c:pt idx="5">
                  <c:v>2011</c:v>
                </c:pt>
                <c:pt idx="6">
                  <c:v>2012</c:v>
                </c:pt>
                <c:pt idx="7">
                  <c:v>2013</c:v>
                </c:pt>
              </c:numCache>
            </c:numRef>
          </c:cat>
          <c:val>
            <c:numRef>
              <c:f>'1'!$F$4:$F$11</c:f>
              <c:numCache>
                <c:formatCode>0.0</c:formatCode>
                <c:ptCount val="8"/>
                <c:pt idx="0">
                  <c:v>18.600000000000001</c:v>
                </c:pt>
                <c:pt idx="1">
                  <c:v>22.606777175248137</c:v>
                </c:pt>
                <c:pt idx="2">
                  <c:v>18.61502521298215</c:v>
                </c:pt>
                <c:pt idx="3">
                  <c:v>19.261371778571583</c:v>
                </c:pt>
                <c:pt idx="4">
                  <c:v>12.935205078209076</c:v>
                </c:pt>
                <c:pt idx="5">
                  <c:v>11.68176782224405</c:v>
                </c:pt>
                <c:pt idx="6">
                  <c:v>11.433639770864676</c:v>
                </c:pt>
                <c:pt idx="7">
                  <c:v>11.636314402847148</c:v>
                </c:pt>
              </c:numCache>
            </c:numRef>
          </c:val>
        </c:ser>
        <c:ser>
          <c:idx val="1"/>
          <c:order val="1"/>
          <c:tx>
            <c:strRef>
              <c:f>'1'!$G$3</c:f>
              <c:strCache>
                <c:ptCount val="1"/>
                <c:pt idx="0">
                  <c:v>Pobres no indigentes</c:v>
                </c:pt>
              </c:strCache>
            </c:strRef>
          </c:tx>
          <c:spPr>
            <a:solidFill>
              <a:srgbClr val="FF9900"/>
            </a:solidFill>
            <a:ln w="25400">
              <a:noFill/>
            </a:ln>
          </c:spPr>
          <c:dPt>
            <c:idx val="7"/>
            <c:spPr>
              <a:solidFill>
                <a:srgbClr val="FFCC99"/>
              </a:solidFill>
              <a:ln w="25400">
                <a:noFill/>
              </a:ln>
            </c:spPr>
          </c:dPt>
          <c:dLbls>
            <c:dLbl>
              <c:idx val="0"/>
              <c:layout>
                <c:manualLayout>
                  <c:x val="7.0931391666839114E-5"/>
                  <c:y val="-0.1764648216688087"/>
                </c:manualLayout>
              </c:layout>
              <c:tx>
                <c:rich>
                  <a:bodyPr/>
                  <a:lstStyle/>
                  <a:p>
                    <a:r>
                      <a:rPr lang="en-US" sz="1000" b="1"/>
                      <a:t>4</a:t>
                    </a:r>
                    <a:r>
                      <a:rPr lang="en-US"/>
                      <a:t>0,5</a:t>
                    </a:r>
                  </a:p>
                </c:rich>
              </c:tx>
              <c:dLblPos val="ctr"/>
            </c:dLbl>
            <c:dLbl>
              <c:idx val="1"/>
              <c:layout>
                <c:manualLayout>
                  <c:x val="-3.2378600958632752E-3"/>
                  <c:y val="-0.2049162289831139"/>
                </c:manualLayout>
              </c:layout>
              <c:tx>
                <c:rich>
                  <a:bodyPr/>
                  <a:lstStyle/>
                  <a:p>
                    <a:r>
                      <a:rPr lang="en-US" sz="1000" b="1"/>
                      <a:t>4</a:t>
                    </a:r>
                    <a:r>
                      <a:rPr lang="en-US"/>
                      <a:t>8,4</a:t>
                    </a:r>
                  </a:p>
                </c:rich>
              </c:tx>
              <c:dLblPos val="ctr"/>
            </c:dLbl>
            <c:dLbl>
              <c:idx val="2"/>
              <c:layout>
                <c:manualLayout>
                  <c:x val="-6.6429019443229524E-4"/>
                  <c:y val="-0.19272639474218792"/>
                </c:manualLayout>
              </c:layout>
              <c:tx>
                <c:rich>
                  <a:bodyPr/>
                  <a:lstStyle/>
                  <a:p>
                    <a:r>
                      <a:rPr lang="en-US" sz="1000" b="1"/>
                      <a:t>4</a:t>
                    </a:r>
                    <a:r>
                      <a:rPr lang="en-US"/>
                      <a:t>3,8</a:t>
                    </a:r>
                  </a:p>
                </c:rich>
              </c:tx>
              <c:dLblPos val="ctr"/>
            </c:dLbl>
            <c:dLbl>
              <c:idx val="3"/>
              <c:layout>
                <c:manualLayout>
                  <c:x val="1.9092797069988614E-3"/>
                  <c:y val="-0.19794861055521532"/>
                </c:manualLayout>
              </c:layout>
              <c:tx>
                <c:rich>
                  <a:bodyPr/>
                  <a:lstStyle/>
                  <a:p>
                    <a:r>
                      <a:rPr lang="en-US" sz="1000" b="1"/>
                      <a:t>4</a:t>
                    </a:r>
                    <a:r>
                      <a:rPr lang="en-US"/>
                      <a:t>3,9</a:t>
                    </a:r>
                  </a:p>
                </c:rich>
              </c:tx>
              <c:dLblPos val="ctr"/>
            </c:dLbl>
            <c:dLbl>
              <c:idx val="4"/>
              <c:layout>
                <c:manualLayout>
                  <c:x val="1.5416689139492621E-3"/>
                  <c:y val="-0.19139331853903943"/>
                </c:manualLayout>
              </c:layout>
              <c:tx>
                <c:rich>
                  <a:bodyPr/>
                  <a:lstStyle/>
                  <a:p>
                    <a:r>
                      <a:rPr lang="en-US" sz="1000" b="1" dirty="0" smtClean="0"/>
                      <a:t>3</a:t>
                    </a:r>
                    <a:r>
                      <a:rPr lang="en-US" dirty="0" smtClean="0"/>
                      <a:t>3,5</a:t>
                    </a:r>
                    <a:endParaRPr lang="en-US" dirty="0"/>
                  </a:p>
                </c:rich>
              </c:tx>
              <c:dLblPos val="ctr"/>
            </c:dLbl>
            <c:dLbl>
              <c:idx val="5"/>
              <c:layout>
                <c:manualLayout>
                  <c:x val="1.1737493359684301E-3"/>
                  <c:y val="-0.17654357024482584"/>
                </c:manualLayout>
              </c:layout>
              <c:tx>
                <c:rich>
                  <a:bodyPr/>
                  <a:lstStyle/>
                  <a:p>
                    <a:r>
                      <a:rPr lang="en-US" sz="1000" b="1" dirty="0" smtClean="0"/>
                      <a:t>2</a:t>
                    </a:r>
                    <a:r>
                      <a:rPr lang="en-US" dirty="0" smtClean="0"/>
                      <a:t>9,6</a:t>
                    </a:r>
                    <a:endParaRPr lang="en-US" dirty="0"/>
                  </a:p>
                </c:rich>
              </c:tx>
              <c:dLblPos val="ctr"/>
            </c:dLbl>
            <c:dLbl>
              <c:idx val="6"/>
              <c:layout>
                <c:manualLayout>
                  <c:x val="8.0613854291888755E-4"/>
                  <c:y val="-0.16601726775694994"/>
                </c:manualLayout>
              </c:layout>
              <c:tx>
                <c:rich>
                  <a:bodyPr/>
                  <a:lstStyle/>
                  <a:p>
                    <a:r>
                      <a:rPr lang="en-US" sz="1000" b="1" dirty="0" smtClean="0"/>
                      <a:t>2</a:t>
                    </a:r>
                    <a:r>
                      <a:rPr lang="en-US" dirty="0" smtClean="0"/>
                      <a:t>8,2</a:t>
                    </a:r>
                    <a:endParaRPr lang="en-US" dirty="0"/>
                  </a:p>
                </c:rich>
              </c:tx>
              <c:dLblPos val="ctr"/>
            </c:dLbl>
            <c:dLbl>
              <c:idx val="7"/>
              <c:layout>
                <c:manualLayout>
                  <c:x val="3.3797084443498108E-3"/>
                  <c:y val="-0.16271445907685594"/>
                </c:manualLayout>
              </c:layout>
              <c:tx>
                <c:rich>
                  <a:bodyPr/>
                  <a:lstStyle/>
                  <a:p>
                    <a:r>
                      <a:rPr lang="en-US" sz="1000" b="1"/>
                      <a:t>2</a:t>
                    </a:r>
                    <a:r>
                      <a:rPr lang="en-US"/>
                      <a:t>7,9</a:t>
                    </a:r>
                  </a:p>
                </c:rich>
              </c:tx>
              <c:dLblPos val="ctr"/>
            </c:dLbl>
            <c:dLbl>
              <c:idx val="8"/>
              <c:layout>
                <c:manualLayout>
                  <c:x val="4.1815639218864423E-4"/>
                  <c:y val="-0.15487129178531694"/>
                </c:manualLayout>
              </c:layout>
              <c:tx>
                <c:rich>
                  <a:bodyPr/>
                  <a:lstStyle/>
                  <a:p>
                    <a:r>
                      <a:rPr lang="en-US" sz="1000" b="1"/>
                      <a:t>3</a:t>
                    </a:r>
                    <a:r>
                      <a:rPr lang="en-US"/>
                      <a:t>1,4</a:t>
                    </a:r>
                  </a:p>
                </c:rich>
              </c:tx>
              <c:dLblPos val="ctr"/>
            </c:dLbl>
            <c:spPr>
              <a:noFill/>
              <a:ln w="25400">
                <a:noFill/>
              </a:ln>
            </c:spPr>
            <c:txPr>
              <a:bodyPr/>
              <a:lstStyle/>
              <a:p>
                <a:pPr>
                  <a:defRPr lang="en-US" sz="1000" b="1"/>
                </a:pPr>
                <a:endParaRPr lang="es-CL"/>
              </a:p>
            </c:txPr>
            <c:showVal val="1"/>
          </c:dLbls>
          <c:cat>
            <c:numRef>
              <c:f>'1'!$A$4:$A$11</c:f>
              <c:numCache>
                <c:formatCode>General</c:formatCode>
                <c:ptCount val="8"/>
                <c:pt idx="0">
                  <c:v>1980</c:v>
                </c:pt>
                <c:pt idx="1">
                  <c:v>1990</c:v>
                </c:pt>
                <c:pt idx="2">
                  <c:v>1999</c:v>
                </c:pt>
                <c:pt idx="3">
                  <c:v>2002</c:v>
                </c:pt>
                <c:pt idx="4">
                  <c:v>2008</c:v>
                </c:pt>
                <c:pt idx="5">
                  <c:v>2011</c:v>
                </c:pt>
                <c:pt idx="6">
                  <c:v>2012</c:v>
                </c:pt>
                <c:pt idx="7">
                  <c:v>2013</c:v>
                </c:pt>
              </c:numCache>
            </c:numRef>
          </c:cat>
          <c:val>
            <c:numRef>
              <c:f>'1'!$G$4:$G$11</c:f>
              <c:numCache>
                <c:formatCode>0.0</c:formatCode>
                <c:ptCount val="8"/>
                <c:pt idx="0">
                  <c:v>21.9</c:v>
                </c:pt>
                <c:pt idx="1">
                  <c:v>25.779223838432589</c:v>
                </c:pt>
                <c:pt idx="2">
                  <c:v>25.171545186005833</c:v>
                </c:pt>
                <c:pt idx="3">
                  <c:v>24.651475958488415</c:v>
                </c:pt>
                <c:pt idx="4">
                  <c:v>20.528703007116487</c:v>
                </c:pt>
                <c:pt idx="5">
                  <c:v>17.977609752096146</c:v>
                </c:pt>
                <c:pt idx="6">
                  <c:v>16.869108137935889</c:v>
                </c:pt>
                <c:pt idx="7">
                  <c:v>16.332591728584834</c:v>
                </c:pt>
              </c:numCache>
            </c:numRef>
          </c:val>
        </c:ser>
        <c:dLbls>
          <c:showVal val="1"/>
        </c:dLbls>
        <c:gapWidth val="40"/>
        <c:overlap val="100"/>
        <c:axId val="73700480"/>
        <c:axId val="73702016"/>
      </c:barChart>
      <c:catAx>
        <c:axId val="73700480"/>
        <c:scaling>
          <c:orientation val="minMax"/>
        </c:scaling>
        <c:axPos val="b"/>
        <c:numFmt formatCode="General" sourceLinked="1"/>
        <c:tickLblPos val="nextTo"/>
        <c:spPr>
          <a:ln w="3175">
            <a:solidFill>
              <a:sysClr val="windowText" lastClr="000000">
                <a:lumMod val="50000"/>
                <a:lumOff val="50000"/>
              </a:sysClr>
            </a:solidFill>
            <a:prstDash val="solid"/>
          </a:ln>
        </c:spPr>
        <c:txPr>
          <a:bodyPr rot="0" vert="horz"/>
          <a:lstStyle/>
          <a:p>
            <a:pPr>
              <a:defRPr lang="en-US" sz="1000"/>
            </a:pPr>
            <a:endParaRPr lang="es-CL"/>
          </a:p>
        </c:txPr>
        <c:crossAx val="73702016"/>
        <c:crosses val="autoZero"/>
        <c:auto val="1"/>
        <c:lblAlgn val="ctr"/>
        <c:lblOffset val="100"/>
        <c:tickLblSkip val="1"/>
        <c:tickMarkSkip val="1"/>
      </c:catAx>
      <c:valAx>
        <c:axId val="73702016"/>
        <c:scaling>
          <c:orientation val="minMax"/>
          <c:max val="60"/>
        </c:scaling>
        <c:axPos val="l"/>
        <c:numFmt formatCode="0" sourceLinked="0"/>
        <c:tickLblPos val="nextTo"/>
        <c:spPr>
          <a:ln w="3175">
            <a:solidFill>
              <a:sysClr val="windowText" lastClr="000000">
                <a:lumMod val="50000"/>
                <a:lumOff val="50000"/>
              </a:sysClr>
            </a:solidFill>
            <a:prstDash val="solid"/>
          </a:ln>
        </c:spPr>
        <c:txPr>
          <a:bodyPr rot="0" vert="horz"/>
          <a:lstStyle/>
          <a:p>
            <a:pPr>
              <a:defRPr lang="en-US" sz="1000"/>
            </a:pPr>
            <a:endParaRPr lang="es-CL"/>
          </a:p>
        </c:txPr>
        <c:crossAx val="73700480"/>
        <c:crosses val="autoZero"/>
        <c:crossBetween val="between"/>
      </c:valAx>
      <c:spPr>
        <a:noFill/>
        <a:ln w="25400">
          <a:noFill/>
        </a:ln>
      </c:spPr>
    </c:plotArea>
    <c:legend>
      <c:legendPos val="b"/>
      <c:layout>
        <c:manualLayout>
          <c:xMode val="edge"/>
          <c:yMode val="edge"/>
          <c:x val="8.0627691035425067E-2"/>
          <c:y val="0.84627176980194319"/>
          <c:w val="0.87854774305385364"/>
          <c:h val="7.8431784262261522E-2"/>
        </c:manualLayout>
      </c:layout>
      <c:spPr>
        <a:solidFill>
          <a:srgbClr val="FFFFFF"/>
        </a:solidFill>
        <a:ln w="25400">
          <a:noFill/>
        </a:ln>
      </c:spPr>
      <c:txPr>
        <a:bodyPr/>
        <a:lstStyle/>
        <a:p>
          <a:pPr>
            <a:defRPr lang="en-US" sz="1200"/>
          </a:pPr>
          <a:endParaRPr lang="es-CL"/>
        </a:p>
      </c:txPr>
    </c:legend>
    <c:plotVisOnly val="1"/>
    <c:dispBlanksAs val="gap"/>
  </c:chart>
  <c:spPr>
    <a:noFill/>
    <a:ln w="9525">
      <a:noFill/>
    </a:ln>
  </c:spPr>
  <c:txPr>
    <a:bodyPr/>
    <a:lstStyle/>
    <a:p>
      <a:pPr>
        <a:defRPr sz="1600" b="0" i="0" u="none" strike="noStrike" baseline="0">
          <a:solidFill>
            <a:srgbClr val="000000"/>
          </a:solidFill>
          <a:latin typeface="Arial"/>
          <a:ea typeface="Arial"/>
          <a:cs typeface="Arial"/>
        </a:defRPr>
      </a:pPr>
      <a:endParaRPr lang="es-CL"/>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CL"/>
  <c:chart>
    <c:autoTitleDeleted val="1"/>
    <c:plotArea>
      <c:layout>
        <c:manualLayout>
          <c:layoutTarget val="inner"/>
          <c:xMode val="edge"/>
          <c:yMode val="edge"/>
          <c:x val="8.7973221346273694E-2"/>
          <c:y val="3.9788179920041994E-2"/>
          <c:w val="0.91202677865372661"/>
          <c:h val="0.75535082665142006"/>
        </c:manualLayout>
      </c:layout>
      <c:barChart>
        <c:barDir val="col"/>
        <c:grouping val="clustered"/>
        <c:ser>
          <c:idx val="0"/>
          <c:order val="0"/>
          <c:tx>
            <c:strRef>
              <c:f>'para ppt'!$B$1</c:f>
              <c:strCache>
                <c:ptCount val="1"/>
                <c:pt idx="0">
                  <c:v>Promedio</c:v>
                </c:pt>
              </c:strCache>
            </c:strRef>
          </c:tx>
          <c:spPr>
            <a:solidFill>
              <a:srgbClr val="92D050"/>
            </a:solidFill>
            <a:ln>
              <a:noFill/>
            </a:ln>
          </c:spPr>
          <c:dLbls>
            <c:txPr>
              <a:bodyPr/>
              <a:lstStyle/>
              <a:p>
                <a:pPr>
                  <a:defRPr sz="1200" b="1"/>
                </a:pPr>
                <a:endParaRPr lang="es-CL"/>
              </a:p>
            </c:txPr>
            <c:dLblPos val="outEnd"/>
            <c:showVal val="1"/>
          </c:dLbls>
          <c:cat>
            <c:strRef>
              <c:f>'para ppt'!$A$2:$A$8</c:f>
              <c:strCache>
                <c:ptCount val="7"/>
                <c:pt idx="0">
                  <c:v>América Latina y 
el Caribe 
(18)</c:v>
                </c:pt>
                <c:pt idx="1">
                  <c:v>África Subsahariana (39)</c:v>
                </c:pt>
                <c:pt idx="2">
                  <c:v>Asia Oriental 
y el Pacífico 
(10)</c:v>
                </c:pt>
                <c:pt idx="3">
                  <c:v>África del Norte y Oriente Medio (9)</c:v>
                </c:pt>
                <c:pt idx="4">
                  <c:v>Asia Meridional 
(8)</c:v>
                </c:pt>
                <c:pt idx="5">
                  <c:v>Europa Oriental y Asia Central 
(21)</c:v>
                </c:pt>
                <c:pt idx="6">
                  <c:v>OCDE 
(22)</c:v>
                </c:pt>
              </c:strCache>
            </c:strRef>
          </c:cat>
          <c:val>
            <c:numRef>
              <c:f>'para ppt'!$B$2:$B$8</c:f>
              <c:numCache>
                <c:formatCode>0.00</c:formatCode>
                <c:ptCount val="7"/>
                <c:pt idx="0" formatCode="#,##0.00">
                  <c:v>0.49577777777778015</c:v>
                </c:pt>
                <c:pt idx="1">
                  <c:v>0.44681794871795005</c:v>
                </c:pt>
                <c:pt idx="2" formatCode="#,##0.00">
                  <c:v>0.41472075554000032</c:v>
                </c:pt>
                <c:pt idx="3" formatCode="#,##0.00">
                  <c:v>0.37327777777778026</c:v>
                </c:pt>
                <c:pt idx="4" formatCode="#,##0.00">
                  <c:v>0.33647500000000186</c:v>
                </c:pt>
                <c:pt idx="5" formatCode="#,##0.00">
                  <c:v>0.3316380952380969</c:v>
                </c:pt>
                <c:pt idx="6" formatCode="#,##0.00">
                  <c:v>0.34302727272727424</c:v>
                </c:pt>
              </c:numCache>
            </c:numRef>
          </c:val>
        </c:ser>
        <c:gapWidth val="120"/>
        <c:axId val="73611520"/>
        <c:axId val="73621504"/>
      </c:barChart>
      <c:catAx>
        <c:axId val="73611520"/>
        <c:scaling>
          <c:orientation val="minMax"/>
        </c:scaling>
        <c:axPos val="b"/>
        <c:tickLblPos val="nextTo"/>
        <c:txPr>
          <a:bodyPr rot="0" vert="horz"/>
          <a:lstStyle/>
          <a:p>
            <a:pPr>
              <a:defRPr sz="800"/>
            </a:pPr>
            <a:endParaRPr lang="es-CL"/>
          </a:p>
        </c:txPr>
        <c:crossAx val="73621504"/>
        <c:crosses val="autoZero"/>
        <c:auto val="1"/>
        <c:lblAlgn val="ctr"/>
        <c:lblOffset val="100"/>
      </c:catAx>
      <c:valAx>
        <c:axId val="73621504"/>
        <c:scaling>
          <c:orientation val="minMax"/>
        </c:scaling>
        <c:axPos val="l"/>
        <c:majorGridlines>
          <c:spPr>
            <a:ln>
              <a:prstDash val="sysDash"/>
            </a:ln>
          </c:spPr>
        </c:majorGridlines>
        <c:numFmt formatCode="0.00" sourceLinked="0"/>
        <c:tickLblPos val="nextTo"/>
        <c:crossAx val="73611520"/>
        <c:crosses val="autoZero"/>
        <c:crossBetween val="between"/>
      </c:valAx>
    </c:plotArea>
    <c:plotVisOnly val="1"/>
    <c:dispBlanksAs val="gap"/>
  </c:chart>
  <c:spPr>
    <a:noFill/>
    <a:ln>
      <a:noFill/>
    </a:ln>
  </c:spPr>
  <c:txPr>
    <a:bodyPr/>
    <a:lstStyle/>
    <a:p>
      <a:pPr>
        <a:defRPr sz="900"/>
      </a:pPr>
      <a:endParaRPr lang="es-CL"/>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s-CL"/>
  <c:chart>
    <c:plotArea>
      <c:layout/>
      <c:lineChart>
        <c:grouping val="standard"/>
        <c:ser>
          <c:idx val="0"/>
          <c:order val="0"/>
          <c:tx>
            <c:strRef>
              <c:f>Gráfico!$K$12</c:f>
              <c:strCache>
                <c:ptCount val="1"/>
                <c:pt idx="0">
                  <c:v>POBREZA</c:v>
                </c:pt>
              </c:strCache>
            </c:strRef>
          </c:tx>
          <c:marker>
            <c:symbol val="none"/>
          </c:marker>
          <c:dLbls>
            <c:dLbl>
              <c:idx val="0"/>
              <c:delete val="1"/>
            </c:dLbl>
            <c:dLbl>
              <c:idx val="1"/>
              <c:delete val="1"/>
            </c:dLbl>
            <c:dLbl>
              <c:idx val="2"/>
              <c:delete val="1"/>
            </c:dLbl>
            <c:dLbl>
              <c:idx val="3"/>
              <c:delete val="1"/>
            </c:dLbl>
            <c:dLbl>
              <c:idx val="4"/>
              <c:delete val="1"/>
            </c:dLbl>
            <c:dLbl>
              <c:idx val="5"/>
              <c:layout>
                <c:manualLayout>
                  <c:x val="-7.0196971297222105E-2"/>
                  <c:y val="-6.9444444444444503E-2"/>
                </c:manualLayout>
              </c:layout>
              <c:spPr/>
              <c:txPr>
                <a:bodyPr/>
                <a:lstStyle/>
                <a:p>
                  <a:pPr>
                    <a:defRPr sz="1200" b="1"/>
                  </a:pPr>
                  <a:endParaRPr lang="es-CL"/>
                </a:p>
              </c:txPr>
              <c:showSerName val="1"/>
            </c:dLbl>
            <c:txPr>
              <a:bodyPr/>
              <a:lstStyle/>
              <a:p>
                <a:pPr>
                  <a:defRPr sz="1050"/>
                </a:pPr>
                <a:endParaRPr lang="es-CL"/>
              </a:p>
            </c:txPr>
            <c:showSerName val="1"/>
          </c:dLbls>
          <c:cat>
            <c:strRef>
              <c:f>Gráfico!$J$13:$J$18</c:f>
              <c:strCache>
                <c:ptCount val="6"/>
                <c:pt idx="0">
                  <c:v>         1999</c:v>
                </c:pt>
                <c:pt idx="1">
                  <c:v>         2002</c:v>
                </c:pt>
                <c:pt idx="2">
                  <c:v>         2005</c:v>
                </c:pt>
                <c:pt idx="3">
                  <c:v>         2008</c:v>
                </c:pt>
                <c:pt idx="4">
                  <c:v>         2010</c:v>
                </c:pt>
                <c:pt idx="5">
                  <c:v>         2012</c:v>
                </c:pt>
              </c:strCache>
            </c:strRef>
          </c:cat>
          <c:val>
            <c:numRef>
              <c:f>Gráfico!$K$13:$K$18</c:f>
              <c:numCache>
                <c:formatCode>General</c:formatCode>
                <c:ptCount val="6"/>
                <c:pt idx="0">
                  <c:v>100</c:v>
                </c:pt>
                <c:pt idx="1">
                  <c:v>100.22831050228282</c:v>
                </c:pt>
                <c:pt idx="2">
                  <c:v>90.639269406392827</c:v>
                </c:pt>
                <c:pt idx="3">
                  <c:v>76.484018264840444</c:v>
                </c:pt>
                <c:pt idx="4">
                  <c:v>71.004566210045667</c:v>
                </c:pt>
                <c:pt idx="5">
                  <c:v>64.38356164383562</c:v>
                </c:pt>
              </c:numCache>
            </c:numRef>
          </c:val>
          <c:smooth val="1"/>
        </c:ser>
        <c:ser>
          <c:idx val="1"/>
          <c:order val="1"/>
          <c:tx>
            <c:strRef>
              <c:f>Gráfico!$L$12</c:f>
              <c:strCache>
                <c:ptCount val="1"/>
                <c:pt idx="0">
                  <c:v>GINI</c:v>
                </c:pt>
              </c:strCache>
            </c:strRef>
          </c:tx>
          <c:marker>
            <c:symbol val="none"/>
          </c:marker>
          <c:dLbls>
            <c:dLbl>
              <c:idx val="0"/>
              <c:delete val="1"/>
            </c:dLbl>
            <c:dLbl>
              <c:idx val="1"/>
              <c:delete val="1"/>
            </c:dLbl>
            <c:dLbl>
              <c:idx val="2"/>
              <c:delete val="1"/>
            </c:dLbl>
            <c:dLbl>
              <c:idx val="3"/>
              <c:delete val="1"/>
            </c:dLbl>
            <c:dLbl>
              <c:idx val="4"/>
              <c:delete val="1"/>
            </c:dLbl>
            <c:dLbl>
              <c:idx val="5"/>
              <c:layout>
                <c:manualLayout>
                  <c:x val="-4.7430386011636599E-2"/>
                  <c:y val="-5.2083333333333613E-2"/>
                </c:manualLayout>
              </c:layout>
              <c:spPr/>
              <c:txPr>
                <a:bodyPr/>
                <a:lstStyle/>
                <a:p>
                  <a:pPr>
                    <a:defRPr sz="1200" b="1"/>
                  </a:pPr>
                  <a:endParaRPr lang="es-CL"/>
                </a:p>
              </c:txPr>
              <c:showSerName val="1"/>
            </c:dLbl>
            <c:txPr>
              <a:bodyPr/>
              <a:lstStyle/>
              <a:p>
                <a:pPr>
                  <a:defRPr sz="1200"/>
                </a:pPr>
                <a:endParaRPr lang="es-CL"/>
              </a:p>
            </c:txPr>
            <c:showSerName val="1"/>
          </c:dLbls>
          <c:cat>
            <c:strRef>
              <c:f>Gráfico!$J$13:$J$18</c:f>
              <c:strCache>
                <c:ptCount val="6"/>
                <c:pt idx="0">
                  <c:v>         1999</c:v>
                </c:pt>
                <c:pt idx="1">
                  <c:v>         2002</c:v>
                </c:pt>
                <c:pt idx="2">
                  <c:v>         2005</c:v>
                </c:pt>
                <c:pt idx="3">
                  <c:v>         2008</c:v>
                </c:pt>
                <c:pt idx="4">
                  <c:v>         2010</c:v>
                </c:pt>
                <c:pt idx="5">
                  <c:v>         2012</c:v>
                </c:pt>
              </c:strCache>
            </c:strRef>
          </c:cat>
          <c:val>
            <c:numRef>
              <c:f>Gráfico!$L$13:$L$18</c:f>
              <c:numCache>
                <c:formatCode>General</c:formatCode>
                <c:ptCount val="6"/>
                <c:pt idx="0">
                  <c:v>100</c:v>
                </c:pt>
                <c:pt idx="1">
                  <c:v>101.10905730129375</c:v>
                </c:pt>
                <c:pt idx="2">
                  <c:v>98.521256931608136</c:v>
                </c:pt>
                <c:pt idx="3">
                  <c:v>96.4879852125691</c:v>
                </c:pt>
                <c:pt idx="4">
                  <c:v>93.530499075785585</c:v>
                </c:pt>
                <c:pt idx="5">
                  <c:v>91.682070240295658</c:v>
                </c:pt>
              </c:numCache>
            </c:numRef>
          </c:val>
          <c:smooth val="1"/>
        </c:ser>
        <c:ser>
          <c:idx val="2"/>
          <c:order val="2"/>
          <c:tx>
            <c:strRef>
              <c:f>Gráfico!$M$12</c:f>
              <c:strCache>
                <c:ptCount val="1"/>
                <c:pt idx="0">
                  <c:v>FEMINIDAD DE LA POBREZA</c:v>
                </c:pt>
              </c:strCache>
            </c:strRef>
          </c:tx>
          <c:marker>
            <c:symbol val="none"/>
          </c:marker>
          <c:dLbls>
            <c:dLbl>
              <c:idx val="0"/>
              <c:delete val="1"/>
            </c:dLbl>
            <c:dLbl>
              <c:idx val="1"/>
              <c:delete val="1"/>
            </c:dLbl>
            <c:dLbl>
              <c:idx val="2"/>
              <c:delete val="1"/>
            </c:dLbl>
            <c:dLbl>
              <c:idx val="3"/>
              <c:delete val="1"/>
            </c:dLbl>
            <c:dLbl>
              <c:idx val="4"/>
              <c:delete val="1"/>
            </c:dLbl>
            <c:dLbl>
              <c:idx val="5"/>
              <c:layout>
                <c:manualLayout>
                  <c:x val="-1.4860066472081146E-3"/>
                  <c:y val="8.6110807642680198E-2"/>
                </c:manualLayout>
              </c:layout>
              <c:spPr>
                <a:solidFill>
                  <a:schemeClr val="bg1"/>
                </a:solidFill>
              </c:spPr>
              <c:txPr>
                <a:bodyPr/>
                <a:lstStyle/>
                <a:p>
                  <a:pPr>
                    <a:defRPr sz="1200" b="1"/>
                  </a:pPr>
                  <a:endParaRPr lang="es-CL"/>
                </a:p>
              </c:txPr>
              <c:showSerName val="1"/>
            </c:dLbl>
            <c:txPr>
              <a:bodyPr/>
              <a:lstStyle/>
              <a:p>
                <a:pPr>
                  <a:defRPr sz="1050"/>
                </a:pPr>
                <a:endParaRPr lang="es-CL"/>
              </a:p>
            </c:txPr>
            <c:showSerName val="1"/>
          </c:dLbls>
          <c:cat>
            <c:strRef>
              <c:f>Gráfico!$J$13:$J$18</c:f>
              <c:strCache>
                <c:ptCount val="6"/>
                <c:pt idx="0">
                  <c:v>         1999</c:v>
                </c:pt>
                <c:pt idx="1">
                  <c:v>         2002</c:v>
                </c:pt>
                <c:pt idx="2">
                  <c:v>         2005</c:v>
                </c:pt>
                <c:pt idx="3">
                  <c:v>         2008</c:v>
                </c:pt>
                <c:pt idx="4">
                  <c:v>         2010</c:v>
                </c:pt>
                <c:pt idx="5">
                  <c:v>         2012</c:v>
                </c:pt>
              </c:strCache>
            </c:strRef>
          </c:cat>
          <c:val>
            <c:numRef>
              <c:f>Gráfico!$M$13:$M$18</c:f>
              <c:numCache>
                <c:formatCode>General</c:formatCode>
                <c:ptCount val="6"/>
                <c:pt idx="0">
                  <c:v>100</c:v>
                </c:pt>
                <c:pt idx="1">
                  <c:v>99.074930619796419</c:v>
                </c:pt>
                <c:pt idx="2">
                  <c:v>101.48011100832566</c:v>
                </c:pt>
                <c:pt idx="3">
                  <c:v>103.60777058279334</c:v>
                </c:pt>
                <c:pt idx="4">
                  <c:v>105.08788159111933</c:v>
                </c:pt>
                <c:pt idx="5">
                  <c:v>108.41813135985177</c:v>
                </c:pt>
              </c:numCache>
            </c:numRef>
          </c:val>
          <c:smooth val="1"/>
        </c:ser>
        <c:marker val="1"/>
        <c:axId val="78205696"/>
        <c:axId val="78207232"/>
      </c:lineChart>
      <c:catAx>
        <c:axId val="78205696"/>
        <c:scaling>
          <c:orientation val="minMax"/>
        </c:scaling>
        <c:axPos val="b"/>
        <c:tickLblPos val="low"/>
        <c:spPr>
          <a:ln w="12700">
            <a:solidFill>
              <a:schemeClr val="tx1"/>
            </a:solidFill>
          </a:ln>
        </c:spPr>
        <c:txPr>
          <a:bodyPr/>
          <a:lstStyle/>
          <a:p>
            <a:pPr>
              <a:defRPr sz="1200"/>
            </a:pPr>
            <a:endParaRPr lang="es-CL"/>
          </a:p>
        </c:txPr>
        <c:crossAx val="78207232"/>
        <c:crossesAt val="100"/>
        <c:auto val="1"/>
        <c:lblAlgn val="ctr"/>
        <c:lblOffset val="100"/>
      </c:catAx>
      <c:valAx>
        <c:axId val="78207232"/>
        <c:scaling>
          <c:orientation val="minMax"/>
          <c:max val="110"/>
          <c:min val="60"/>
        </c:scaling>
        <c:axPos val="l"/>
        <c:majorGridlines>
          <c:spPr>
            <a:ln>
              <a:prstDash val="sysDash"/>
            </a:ln>
          </c:spPr>
        </c:majorGridlines>
        <c:numFmt formatCode="General" sourceLinked="1"/>
        <c:tickLblPos val="nextTo"/>
        <c:txPr>
          <a:bodyPr/>
          <a:lstStyle/>
          <a:p>
            <a:pPr>
              <a:defRPr sz="1200"/>
            </a:pPr>
            <a:endParaRPr lang="es-CL"/>
          </a:p>
        </c:txPr>
        <c:crossAx val="78205696"/>
        <c:crossesAt val="1"/>
        <c:crossBetween val="between"/>
        <c:majorUnit val="5"/>
      </c:valAx>
    </c:plotArea>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s-CL"/>
  <c:chart>
    <c:plotArea>
      <c:layout>
        <c:manualLayout>
          <c:layoutTarget val="inner"/>
          <c:xMode val="edge"/>
          <c:yMode val="edge"/>
          <c:x val="5.2752230971128834E-2"/>
          <c:y val="3.8152988608382718E-2"/>
          <c:w val="0.93649028871391049"/>
          <c:h val="0.5639802878036243"/>
        </c:manualLayout>
      </c:layout>
      <c:barChart>
        <c:barDir val="col"/>
        <c:grouping val="clustered"/>
        <c:ser>
          <c:idx val="0"/>
          <c:order val="0"/>
          <c:tx>
            <c:strRef>
              <c:f>Educ!$B$6</c:f>
              <c:strCache>
                <c:ptCount val="1"/>
                <c:pt idx="0">
                  <c:v>2002</c:v>
                </c:pt>
              </c:strCache>
            </c:strRef>
          </c:tx>
          <c:cat>
            <c:strRef>
              <c:f>Educ!$A$7:$A$25</c:f>
              <c:strCache>
                <c:ptCount val="19"/>
                <c:pt idx="0">
                  <c:v>Panamá</c:v>
                </c:pt>
                <c:pt idx="1">
                  <c:v>Perú</c:v>
                </c:pt>
                <c:pt idx="2">
                  <c:v>Colombia</c:v>
                </c:pt>
                <c:pt idx="3">
                  <c:v>Bolivia (Estado Plurinacional de)</c:v>
                </c:pt>
                <c:pt idx="4">
                  <c:v>El Salvador</c:v>
                </c:pt>
                <c:pt idx="5">
                  <c:v>México</c:v>
                </c:pt>
                <c:pt idx="6">
                  <c:v>Guatemala</c:v>
                </c:pt>
                <c:pt idx="7">
                  <c:v>Nicaragua</c:v>
                </c:pt>
                <c:pt idx="8">
                  <c:v>Costa Rica</c:v>
                </c:pt>
                <c:pt idx="9">
                  <c:v>Honduras</c:v>
                </c:pt>
                <c:pt idx="10">
                  <c:v>América Latina</c:v>
                </c:pt>
                <c:pt idx="11">
                  <c:v>Brasil</c:v>
                </c:pt>
                <c:pt idx="12">
                  <c:v>Ecuador</c:v>
                </c:pt>
                <c:pt idx="13">
                  <c:v>Paraguay</c:v>
                </c:pt>
                <c:pt idx="14">
                  <c:v>Uruguay</c:v>
                </c:pt>
                <c:pt idx="15">
                  <c:v>Argentina</c:v>
                </c:pt>
                <c:pt idx="16">
                  <c:v>Chile</c:v>
                </c:pt>
                <c:pt idx="17">
                  <c:v>Venezuela (República Bolivariana de)</c:v>
                </c:pt>
                <c:pt idx="18">
                  <c:v>República Dominicana</c:v>
                </c:pt>
              </c:strCache>
            </c:strRef>
          </c:cat>
          <c:val>
            <c:numRef>
              <c:f>Educ!$B$7:$B$25</c:f>
              <c:numCache>
                <c:formatCode>General</c:formatCode>
                <c:ptCount val="19"/>
                <c:pt idx="0">
                  <c:v>7</c:v>
                </c:pt>
                <c:pt idx="1">
                  <c:v>8.3000000000000007</c:v>
                </c:pt>
                <c:pt idx="2">
                  <c:v>7.3</c:v>
                </c:pt>
                <c:pt idx="3">
                  <c:v>8</c:v>
                </c:pt>
                <c:pt idx="4">
                  <c:v>7.3</c:v>
                </c:pt>
                <c:pt idx="5">
                  <c:v>7.7</c:v>
                </c:pt>
                <c:pt idx="6">
                  <c:v>6.7</c:v>
                </c:pt>
                <c:pt idx="7">
                  <c:v>5.9</c:v>
                </c:pt>
                <c:pt idx="8">
                  <c:v>6.3</c:v>
                </c:pt>
                <c:pt idx="9">
                  <c:v>4.9000000000000004</c:v>
                </c:pt>
                <c:pt idx="10">
                  <c:v>6.4</c:v>
                </c:pt>
                <c:pt idx="11">
                  <c:v>7.1</c:v>
                </c:pt>
                <c:pt idx="12">
                  <c:v>4.9000000000000004</c:v>
                </c:pt>
                <c:pt idx="13">
                  <c:v>6.3</c:v>
                </c:pt>
                <c:pt idx="14">
                  <c:v>5.6</c:v>
                </c:pt>
                <c:pt idx="15">
                  <c:v>5.6</c:v>
                </c:pt>
                <c:pt idx="16">
                  <c:v>5.6</c:v>
                </c:pt>
                <c:pt idx="17">
                  <c:v>5.2</c:v>
                </c:pt>
                <c:pt idx="18">
                  <c:v>5.0999999999999996</c:v>
                </c:pt>
              </c:numCache>
            </c:numRef>
          </c:val>
        </c:ser>
        <c:ser>
          <c:idx val="1"/>
          <c:order val="1"/>
          <c:tx>
            <c:strRef>
              <c:f>Educ!$C$6</c:f>
              <c:strCache>
                <c:ptCount val="1"/>
                <c:pt idx="0">
                  <c:v>2011</c:v>
                </c:pt>
              </c:strCache>
            </c:strRef>
          </c:tx>
          <c:cat>
            <c:strRef>
              <c:f>Educ!$A$7:$A$25</c:f>
              <c:strCache>
                <c:ptCount val="19"/>
                <c:pt idx="0">
                  <c:v>Panamá</c:v>
                </c:pt>
                <c:pt idx="1">
                  <c:v>Perú</c:v>
                </c:pt>
                <c:pt idx="2">
                  <c:v>Colombia</c:v>
                </c:pt>
                <c:pt idx="3">
                  <c:v>Bolivia (Estado Plurinacional de)</c:v>
                </c:pt>
                <c:pt idx="4">
                  <c:v>El Salvador</c:v>
                </c:pt>
                <c:pt idx="5">
                  <c:v>México</c:v>
                </c:pt>
                <c:pt idx="6">
                  <c:v>Guatemala</c:v>
                </c:pt>
                <c:pt idx="7">
                  <c:v>Nicaragua</c:v>
                </c:pt>
                <c:pt idx="8">
                  <c:v>Costa Rica</c:v>
                </c:pt>
                <c:pt idx="9">
                  <c:v>Honduras</c:v>
                </c:pt>
                <c:pt idx="10">
                  <c:v>América Latina</c:v>
                </c:pt>
                <c:pt idx="11">
                  <c:v>Brasil</c:v>
                </c:pt>
                <c:pt idx="12">
                  <c:v>Ecuador</c:v>
                </c:pt>
                <c:pt idx="13">
                  <c:v>Paraguay</c:v>
                </c:pt>
                <c:pt idx="14">
                  <c:v>Uruguay</c:v>
                </c:pt>
                <c:pt idx="15">
                  <c:v>Argentina</c:v>
                </c:pt>
                <c:pt idx="16">
                  <c:v>Chile</c:v>
                </c:pt>
                <c:pt idx="17">
                  <c:v>Venezuela (República Bolivariana de)</c:v>
                </c:pt>
                <c:pt idx="18">
                  <c:v>República Dominicana</c:v>
                </c:pt>
              </c:strCache>
            </c:strRef>
          </c:cat>
          <c:val>
            <c:numRef>
              <c:f>Educ!$C$7:$C$25</c:f>
              <c:numCache>
                <c:formatCode>General</c:formatCode>
                <c:ptCount val="19"/>
                <c:pt idx="0">
                  <c:v>7.9</c:v>
                </c:pt>
                <c:pt idx="1">
                  <c:v>7.5</c:v>
                </c:pt>
                <c:pt idx="2">
                  <c:v>7.4</c:v>
                </c:pt>
                <c:pt idx="3">
                  <c:v>7.3</c:v>
                </c:pt>
                <c:pt idx="4">
                  <c:v>7.3</c:v>
                </c:pt>
                <c:pt idx="5">
                  <c:v>7</c:v>
                </c:pt>
                <c:pt idx="6">
                  <c:v>6.9</c:v>
                </c:pt>
                <c:pt idx="7">
                  <c:v>6.8</c:v>
                </c:pt>
                <c:pt idx="8">
                  <c:v>6.7</c:v>
                </c:pt>
                <c:pt idx="9">
                  <c:v>6.7</c:v>
                </c:pt>
                <c:pt idx="10">
                  <c:v>6.4</c:v>
                </c:pt>
                <c:pt idx="11">
                  <c:v>6.3</c:v>
                </c:pt>
                <c:pt idx="12">
                  <c:v>6.2</c:v>
                </c:pt>
                <c:pt idx="13">
                  <c:v>6.2</c:v>
                </c:pt>
                <c:pt idx="14">
                  <c:v>6.1</c:v>
                </c:pt>
                <c:pt idx="15">
                  <c:v>4.7</c:v>
                </c:pt>
                <c:pt idx="16">
                  <c:v>4.7</c:v>
                </c:pt>
                <c:pt idx="17">
                  <c:v>4.5999999999999996</c:v>
                </c:pt>
                <c:pt idx="18">
                  <c:v>4.2</c:v>
                </c:pt>
              </c:numCache>
            </c:numRef>
          </c:val>
        </c:ser>
        <c:axId val="78243328"/>
        <c:axId val="78244864"/>
      </c:barChart>
      <c:catAx>
        <c:axId val="78243328"/>
        <c:scaling>
          <c:orientation val="minMax"/>
        </c:scaling>
        <c:axPos val="b"/>
        <c:tickLblPos val="nextTo"/>
        <c:crossAx val="78244864"/>
        <c:crosses val="autoZero"/>
        <c:auto val="1"/>
        <c:lblAlgn val="ctr"/>
        <c:lblOffset val="100"/>
      </c:catAx>
      <c:valAx>
        <c:axId val="78244864"/>
        <c:scaling>
          <c:orientation val="minMax"/>
        </c:scaling>
        <c:axPos val="l"/>
        <c:majorGridlines/>
        <c:numFmt formatCode="General" sourceLinked="1"/>
        <c:tickLblPos val="nextTo"/>
        <c:txPr>
          <a:bodyPr/>
          <a:lstStyle/>
          <a:p>
            <a:pPr>
              <a:defRPr sz="1200"/>
            </a:pPr>
            <a:endParaRPr lang="es-CL"/>
          </a:p>
        </c:txPr>
        <c:crossAx val="78243328"/>
        <c:crosses val="autoZero"/>
        <c:crossBetween val="between"/>
      </c:valAx>
    </c:plotArea>
    <c:legend>
      <c:legendPos val="r"/>
      <c:layout>
        <c:manualLayout>
          <c:xMode val="edge"/>
          <c:yMode val="edge"/>
          <c:x val="0.64830113735783124"/>
          <c:y val="4.6106826852829033E-2"/>
          <c:w val="0.22503219597550306"/>
          <c:h val="7.9607652136266513E-2"/>
        </c:manualLayout>
      </c:layout>
      <c:spPr>
        <a:solidFill>
          <a:schemeClr val="bg1"/>
        </a:solidFill>
      </c:spPr>
      <c:txPr>
        <a:bodyPr/>
        <a:lstStyle/>
        <a:p>
          <a:pPr>
            <a:defRPr sz="1200"/>
          </a:pPr>
          <a:endParaRPr lang="es-CL"/>
        </a:p>
      </c:txPr>
    </c:legend>
    <c:plotVisOnly val="1"/>
  </c:chart>
  <c:spPr>
    <a:noFill/>
    <a:ln>
      <a:noFill/>
    </a:ln>
  </c:sp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s-CL"/>
  <c:chart>
    <c:plotArea>
      <c:layout>
        <c:manualLayout>
          <c:layoutTarget val="inner"/>
          <c:xMode val="edge"/>
          <c:yMode val="edge"/>
          <c:x val="8.1920731193553586E-2"/>
          <c:y val="4.9133377778578596E-2"/>
          <c:w val="0.90465529617167473"/>
          <c:h val="0.56759537633553658"/>
        </c:manualLayout>
      </c:layout>
      <c:barChart>
        <c:barDir val="col"/>
        <c:grouping val="clustered"/>
        <c:ser>
          <c:idx val="1"/>
          <c:order val="0"/>
          <c:tx>
            <c:strRef>
              <c:f>GIII.4!$A$4</c:f>
              <c:strCache>
                <c:ptCount val="1"/>
                <c:pt idx="0">
                  <c:v>15 a 24 años</c:v>
                </c:pt>
              </c:strCache>
            </c:strRef>
          </c:tx>
          <c:spPr>
            <a:solidFill>
              <a:srgbClr val="FF9900"/>
            </a:solidFill>
            <a:ln w="25400">
              <a:noFill/>
            </a:ln>
          </c:spPr>
          <c:cat>
            <c:strRef>
              <c:f>GIII.4!$B$3:$AA$3</c:f>
              <c:strCache>
                <c:ptCount val="26"/>
                <c:pt idx="0">
                  <c:v>Guatemala 2006</c:v>
                </c:pt>
                <c:pt idx="1">
                  <c:v>Bolivia (Est. Plur. de) 2011</c:v>
                </c:pt>
                <c:pt idx="2">
                  <c:v>México 2012</c:v>
                </c:pt>
                <c:pt idx="3">
                  <c:v>Perú 2012</c:v>
                </c:pt>
                <c:pt idx="4">
                  <c:v>Trinidad y Tabago 2012</c:v>
                </c:pt>
                <c:pt idx="5">
                  <c:v>Panamá 2012</c:v>
                </c:pt>
                <c:pt idx="6">
                  <c:v>Honduras 2010</c:v>
                </c:pt>
                <c:pt idx="7">
                  <c:v>Ecuador 2012</c:v>
                </c:pt>
                <c:pt idx="8">
                  <c:v>El Salvador</c:v>
                </c:pt>
                <c:pt idx="9">
                  <c:v>Nicaragua 2009</c:v>
                </c:pt>
                <c:pt idx="10">
                  <c:v>Paraguay 2011</c:v>
                </c:pt>
                <c:pt idx="11">
                  <c:v>Brasil 2012</c:v>
                </c:pt>
                <c:pt idx="12">
                  <c:v>Venezuela (Rep. Bol. de) 2012</c:v>
                </c:pt>
                <c:pt idx="13">
                  <c:v>Rep. Dominicana 2012</c:v>
                </c:pt>
                <c:pt idx="14">
                  <c:v>Uruguay 2012</c:v>
                </c:pt>
                <c:pt idx="15">
                  <c:v>Argentina 2012</c:v>
                </c:pt>
                <c:pt idx="16">
                  <c:v>Bahamas 2007</c:v>
                </c:pt>
                <c:pt idx="17">
                  <c:v>Costa Rica 2012</c:v>
                </c:pt>
                <c:pt idx="18">
                  <c:v>Chile 2011</c:v>
                </c:pt>
                <c:pt idx="19">
                  <c:v>Colombia 2012</c:v>
                </c:pt>
                <c:pt idx="20">
                  <c:v>Barbados 2010</c:v>
                </c:pt>
                <c:pt idx="21">
                  <c:v>Jamaica 2011</c:v>
                </c:pt>
                <c:pt idx="22">
                  <c:v>San Vicente y las Granadinas 2008</c:v>
                </c:pt>
                <c:pt idx="23">
                  <c:v>Santa Lucia 2010</c:v>
                </c:pt>
                <c:pt idx="24">
                  <c:v>Granada 2008</c:v>
                </c:pt>
                <c:pt idx="25">
                  <c:v>Guyana 2011</c:v>
                </c:pt>
              </c:strCache>
            </c:strRef>
          </c:cat>
          <c:val>
            <c:numRef>
              <c:f>GIII.4!$B$4:$AA$4</c:f>
              <c:numCache>
                <c:formatCode>General</c:formatCode>
                <c:ptCount val="26"/>
                <c:pt idx="0">
                  <c:v>5.4</c:v>
                </c:pt>
                <c:pt idx="1">
                  <c:v>8.5</c:v>
                </c:pt>
                <c:pt idx="2">
                  <c:v>9.1</c:v>
                </c:pt>
                <c:pt idx="3">
                  <c:v>11.6</c:v>
                </c:pt>
                <c:pt idx="4">
                  <c:v>12</c:v>
                </c:pt>
                <c:pt idx="5">
                  <c:v>12.7</c:v>
                </c:pt>
                <c:pt idx="6">
                  <c:v>12.7</c:v>
                </c:pt>
                <c:pt idx="7">
                  <c:v>14.5</c:v>
                </c:pt>
                <c:pt idx="8">
                  <c:v>14.5</c:v>
                </c:pt>
                <c:pt idx="9">
                  <c:v>15.5</c:v>
                </c:pt>
                <c:pt idx="10">
                  <c:v>15.8</c:v>
                </c:pt>
                <c:pt idx="11">
                  <c:v>15.9</c:v>
                </c:pt>
                <c:pt idx="12">
                  <c:v>16.2</c:v>
                </c:pt>
                <c:pt idx="13">
                  <c:v>16.5</c:v>
                </c:pt>
                <c:pt idx="14">
                  <c:v>18.2</c:v>
                </c:pt>
                <c:pt idx="15">
                  <c:v>18.3</c:v>
                </c:pt>
                <c:pt idx="16">
                  <c:v>18.899999999999999</c:v>
                </c:pt>
                <c:pt idx="17">
                  <c:v>19.399999999999999</c:v>
                </c:pt>
                <c:pt idx="18">
                  <c:v>20.2</c:v>
                </c:pt>
                <c:pt idx="19">
                  <c:v>22.8</c:v>
                </c:pt>
                <c:pt idx="20">
                  <c:v>27.54</c:v>
                </c:pt>
                <c:pt idx="21">
                  <c:v>30.1</c:v>
                </c:pt>
                <c:pt idx="22">
                  <c:v>33.800000000000004</c:v>
                </c:pt>
                <c:pt idx="23">
                  <c:v>34</c:v>
                </c:pt>
                <c:pt idx="24">
                  <c:v>42</c:v>
                </c:pt>
                <c:pt idx="25">
                  <c:v>46.1</c:v>
                </c:pt>
              </c:numCache>
            </c:numRef>
          </c:val>
        </c:ser>
        <c:axId val="73910528"/>
        <c:axId val="73912320"/>
      </c:barChart>
      <c:lineChart>
        <c:grouping val="standard"/>
        <c:ser>
          <c:idx val="2"/>
          <c:order val="1"/>
          <c:tx>
            <c:strRef>
              <c:f>GIII.4!$A$5</c:f>
              <c:strCache>
                <c:ptCount val="1"/>
                <c:pt idx="0">
                  <c:v>15 y más</c:v>
                </c:pt>
              </c:strCache>
            </c:strRef>
          </c:tx>
          <c:spPr>
            <a:ln w="38100">
              <a:noFill/>
              <a:prstDash val="solid"/>
            </a:ln>
          </c:spPr>
          <c:marker>
            <c:symbol val="circle"/>
            <c:size val="7"/>
            <c:spPr>
              <a:solidFill>
                <a:srgbClr val="FF0000"/>
              </a:solidFill>
              <a:ln>
                <a:solidFill>
                  <a:srgbClr val="FF0000"/>
                </a:solidFill>
                <a:prstDash val="solid"/>
              </a:ln>
            </c:spPr>
          </c:marker>
          <c:dPt>
            <c:idx val="7"/>
            <c:spPr>
              <a:ln w="28575">
                <a:noFill/>
              </a:ln>
            </c:spPr>
          </c:dPt>
          <c:cat>
            <c:strRef>
              <c:f>GIII.4!$B$3:$AA$3</c:f>
              <c:strCache>
                <c:ptCount val="26"/>
                <c:pt idx="0">
                  <c:v>Guatemala 2006</c:v>
                </c:pt>
                <c:pt idx="1">
                  <c:v>Bolivia (Est. Plur. de) 2011</c:v>
                </c:pt>
                <c:pt idx="2">
                  <c:v>México 2012</c:v>
                </c:pt>
                <c:pt idx="3">
                  <c:v>Perú 2012</c:v>
                </c:pt>
                <c:pt idx="4">
                  <c:v>Trinidad y Tabago 2012</c:v>
                </c:pt>
                <c:pt idx="5">
                  <c:v>Panamá 2012</c:v>
                </c:pt>
                <c:pt idx="6">
                  <c:v>Honduras 2010</c:v>
                </c:pt>
                <c:pt idx="7">
                  <c:v>Ecuador 2012</c:v>
                </c:pt>
                <c:pt idx="8">
                  <c:v>El Salvador</c:v>
                </c:pt>
                <c:pt idx="9">
                  <c:v>Nicaragua 2009</c:v>
                </c:pt>
                <c:pt idx="10">
                  <c:v>Paraguay 2011</c:v>
                </c:pt>
                <c:pt idx="11">
                  <c:v>Brasil 2012</c:v>
                </c:pt>
                <c:pt idx="12">
                  <c:v>Venezuela (Rep. Bol. de) 2012</c:v>
                </c:pt>
                <c:pt idx="13">
                  <c:v>Rep. Dominicana 2012</c:v>
                </c:pt>
                <c:pt idx="14">
                  <c:v>Uruguay 2012</c:v>
                </c:pt>
                <c:pt idx="15">
                  <c:v>Argentina 2012</c:v>
                </c:pt>
                <c:pt idx="16">
                  <c:v>Bahamas 2007</c:v>
                </c:pt>
                <c:pt idx="17">
                  <c:v>Costa Rica 2012</c:v>
                </c:pt>
                <c:pt idx="18">
                  <c:v>Chile 2011</c:v>
                </c:pt>
                <c:pt idx="19">
                  <c:v>Colombia 2012</c:v>
                </c:pt>
                <c:pt idx="20">
                  <c:v>Barbados 2010</c:v>
                </c:pt>
                <c:pt idx="21">
                  <c:v>Jamaica 2011</c:v>
                </c:pt>
                <c:pt idx="22">
                  <c:v>San Vicente y las Granadinas 2008</c:v>
                </c:pt>
                <c:pt idx="23">
                  <c:v>Santa Lucia 2010</c:v>
                </c:pt>
                <c:pt idx="24">
                  <c:v>Granada 2008</c:v>
                </c:pt>
                <c:pt idx="25">
                  <c:v>Guyana 2011</c:v>
                </c:pt>
              </c:strCache>
            </c:strRef>
          </c:cat>
          <c:val>
            <c:numRef>
              <c:f>GIII.4!$B$5:$AA$5</c:f>
              <c:numCache>
                <c:formatCode>General</c:formatCode>
                <c:ptCount val="26"/>
                <c:pt idx="0">
                  <c:v>2.7</c:v>
                </c:pt>
                <c:pt idx="1">
                  <c:v>3.6</c:v>
                </c:pt>
                <c:pt idx="2">
                  <c:v>4.7</c:v>
                </c:pt>
                <c:pt idx="3">
                  <c:v>4.4000000000000004</c:v>
                </c:pt>
                <c:pt idx="4">
                  <c:v>4.8</c:v>
                </c:pt>
                <c:pt idx="5">
                  <c:v>4.8</c:v>
                </c:pt>
                <c:pt idx="6">
                  <c:v>6.5</c:v>
                </c:pt>
                <c:pt idx="7">
                  <c:v>5</c:v>
                </c:pt>
                <c:pt idx="8">
                  <c:v>6.2</c:v>
                </c:pt>
                <c:pt idx="9">
                  <c:v>8.4</c:v>
                </c:pt>
                <c:pt idx="10">
                  <c:v>6.4</c:v>
                </c:pt>
                <c:pt idx="11">
                  <c:v>6.7</c:v>
                </c:pt>
                <c:pt idx="12">
                  <c:v>7.4</c:v>
                </c:pt>
                <c:pt idx="13">
                  <c:v>7.7</c:v>
                </c:pt>
                <c:pt idx="14">
                  <c:v>6.3</c:v>
                </c:pt>
                <c:pt idx="15">
                  <c:v>7.2</c:v>
                </c:pt>
                <c:pt idx="16">
                  <c:v>7.9</c:v>
                </c:pt>
                <c:pt idx="17">
                  <c:v>7.8</c:v>
                </c:pt>
                <c:pt idx="18">
                  <c:v>7.8</c:v>
                </c:pt>
                <c:pt idx="19">
                  <c:v>11.5</c:v>
                </c:pt>
                <c:pt idx="20">
                  <c:v>11.139999999999999</c:v>
                </c:pt>
                <c:pt idx="21">
                  <c:v>12.7</c:v>
                </c:pt>
                <c:pt idx="22">
                  <c:v>18.8</c:v>
                </c:pt>
                <c:pt idx="23">
                  <c:v>20.6</c:v>
                </c:pt>
                <c:pt idx="24">
                  <c:v>24.9</c:v>
                </c:pt>
                <c:pt idx="25">
                  <c:v>21</c:v>
                </c:pt>
              </c:numCache>
            </c:numRef>
          </c:val>
        </c:ser>
        <c:marker val="1"/>
        <c:axId val="73913856"/>
        <c:axId val="73915392"/>
      </c:lineChart>
      <c:catAx>
        <c:axId val="73910528"/>
        <c:scaling>
          <c:orientation val="minMax"/>
        </c:scaling>
        <c:axPos val="b"/>
        <c:numFmt formatCode="General" sourceLinked="1"/>
        <c:majorTickMark val="cross"/>
        <c:tickLblPos val="nextTo"/>
        <c:spPr>
          <a:ln w="3175">
            <a:solidFill>
              <a:srgbClr val="000000"/>
            </a:solidFill>
            <a:prstDash val="solid"/>
          </a:ln>
        </c:spPr>
        <c:txPr>
          <a:bodyPr rot="-3600000" vert="horz"/>
          <a:lstStyle/>
          <a:p>
            <a:pPr>
              <a:defRPr/>
            </a:pPr>
            <a:endParaRPr lang="es-CL"/>
          </a:p>
        </c:txPr>
        <c:crossAx val="73912320"/>
        <c:crosses val="autoZero"/>
        <c:lblAlgn val="ctr"/>
        <c:lblOffset val="100"/>
        <c:tickLblSkip val="1"/>
        <c:tickMarkSkip val="1"/>
      </c:catAx>
      <c:valAx>
        <c:axId val="73912320"/>
        <c:scaling>
          <c:orientation val="minMax"/>
          <c:max val="50"/>
        </c:scaling>
        <c:axPos val="l"/>
        <c:majorGridlines>
          <c:spPr>
            <a:ln>
              <a:prstDash val="sysDash"/>
            </a:ln>
          </c:spPr>
        </c:majorGridlines>
        <c:numFmt formatCode="0" sourceLinked="0"/>
        <c:majorTickMark val="cross"/>
        <c:tickLblPos val="nextTo"/>
        <c:spPr>
          <a:ln w="3175">
            <a:solidFill>
              <a:srgbClr val="000000"/>
            </a:solidFill>
            <a:prstDash val="solid"/>
          </a:ln>
        </c:spPr>
        <c:txPr>
          <a:bodyPr rot="0" vert="horz"/>
          <a:lstStyle/>
          <a:p>
            <a:pPr>
              <a:defRPr/>
            </a:pPr>
            <a:endParaRPr lang="es-CL"/>
          </a:p>
        </c:txPr>
        <c:crossAx val="73910528"/>
        <c:crosses val="autoZero"/>
        <c:crossBetween val="between"/>
      </c:valAx>
      <c:catAx>
        <c:axId val="73913856"/>
        <c:scaling>
          <c:orientation val="minMax"/>
        </c:scaling>
        <c:delete val="1"/>
        <c:axPos val="b"/>
        <c:numFmt formatCode="General" sourceLinked="1"/>
        <c:tickLblPos val="none"/>
        <c:crossAx val="73915392"/>
        <c:crosses val="autoZero"/>
        <c:lblAlgn val="ctr"/>
        <c:lblOffset val="100"/>
      </c:catAx>
      <c:valAx>
        <c:axId val="73915392"/>
        <c:scaling>
          <c:orientation val="minMax"/>
        </c:scaling>
        <c:delete val="1"/>
        <c:axPos val="l"/>
        <c:numFmt formatCode="General" sourceLinked="1"/>
        <c:tickLblPos val="none"/>
        <c:crossAx val="73913856"/>
        <c:crosses val="autoZero"/>
        <c:crossBetween val="between"/>
      </c:valAx>
      <c:spPr>
        <a:solidFill>
          <a:srgbClr val="FFFFFF"/>
        </a:solidFill>
        <a:ln w="12700">
          <a:solidFill>
            <a:srgbClr val="808080"/>
          </a:solidFill>
          <a:prstDash val="solid"/>
        </a:ln>
      </c:spPr>
    </c:plotArea>
    <c:legend>
      <c:legendPos val="r"/>
      <c:layout>
        <c:manualLayout>
          <c:xMode val="edge"/>
          <c:yMode val="edge"/>
          <c:x val="0.12529937344822367"/>
          <c:y val="8.622665873859589E-2"/>
          <c:w val="0.53901156255094451"/>
          <c:h val="9.6388027254168979E-2"/>
        </c:manualLayout>
      </c:layout>
      <c:spPr>
        <a:noFill/>
        <a:ln w="3175">
          <a:noFill/>
          <a:prstDash val="solid"/>
        </a:ln>
      </c:spPr>
      <c:txPr>
        <a:bodyPr/>
        <a:lstStyle/>
        <a:p>
          <a:pPr>
            <a:defRPr sz="1050"/>
          </a:pPr>
          <a:endParaRPr lang="es-CL"/>
        </a:p>
      </c:txPr>
    </c:legend>
    <c:plotVisOnly val="1"/>
    <c:dispBlanksAs val="gap"/>
  </c:chart>
  <c:spPr>
    <a:noFill/>
    <a:ln w="3175">
      <a:noFill/>
      <a:prstDash val="solid"/>
    </a:ln>
  </c:spPr>
  <c:txPr>
    <a:bodyPr/>
    <a:lstStyle/>
    <a:p>
      <a:pPr>
        <a:defRPr sz="1000" b="0" i="0" u="none" strike="noStrike" baseline="0">
          <a:solidFill>
            <a:srgbClr val="000000"/>
          </a:solidFill>
          <a:latin typeface="+mn-lt"/>
          <a:ea typeface="Times New Roman"/>
          <a:cs typeface="Arial" pitchFamily="34" charset="0"/>
        </a:defRPr>
      </a:pPr>
      <a:endParaRPr lang="es-CL"/>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s-CL"/>
  <c:chart>
    <c:autoTitleDeleted val="1"/>
    <c:plotArea>
      <c:layout>
        <c:manualLayout>
          <c:layoutTarget val="inner"/>
          <c:xMode val="edge"/>
          <c:yMode val="edge"/>
          <c:x val="9.039793040921329E-2"/>
          <c:y val="4.2189716985817874E-2"/>
          <c:w val="0.86234276951962319"/>
          <c:h val="0.7069223666360076"/>
        </c:manualLayout>
      </c:layout>
      <c:barChart>
        <c:barDir val="col"/>
        <c:grouping val="clustered"/>
        <c:ser>
          <c:idx val="0"/>
          <c:order val="0"/>
          <c:tx>
            <c:strRef>
              <c:f>desempleo!$B$3</c:f>
              <c:strCache>
                <c:ptCount val="1"/>
                <c:pt idx="0">
                  <c:v>1990</c:v>
                </c:pt>
              </c:strCache>
            </c:strRef>
          </c:tx>
          <c:cat>
            <c:strRef>
              <c:f>desempleo!$C$2:$K$2</c:f>
              <c:strCache>
                <c:ptCount val="9"/>
                <c:pt idx="0">
                  <c:v>Quintil 1</c:v>
                </c:pt>
                <c:pt idx="2">
                  <c:v>Quintil 2</c:v>
                </c:pt>
                <c:pt idx="4">
                  <c:v>Quintil 3</c:v>
                </c:pt>
                <c:pt idx="6">
                  <c:v>Quintil 4</c:v>
                </c:pt>
                <c:pt idx="8">
                  <c:v>Quintil 5</c:v>
                </c:pt>
              </c:strCache>
            </c:strRef>
          </c:cat>
          <c:val>
            <c:numRef>
              <c:f>desempleo!$C$3:$K$3</c:f>
              <c:numCache>
                <c:formatCode>General</c:formatCode>
                <c:ptCount val="9"/>
                <c:pt idx="0">
                  <c:v>25.8</c:v>
                </c:pt>
                <c:pt idx="2">
                  <c:v>15.5</c:v>
                </c:pt>
                <c:pt idx="4">
                  <c:v>11</c:v>
                </c:pt>
                <c:pt idx="6">
                  <c:v>8.7000000000000011</c:v>
                </c:pt>
                <c:pt idx="8">
                  <c:v>5.9</c:v>
                </c:pt>
              </c:numCache>
            </c:numRef>
          </c:val>
        </c:ser>
        <c:ser>
          <c:idx val="1"/>
          <c:order val="1"/>
          <c:tx>
            <c:strRef>
              <c:f>desempleo!$B$4</c:f>
              <c:strCache>
                <c:ptCount val="1"/>
                <c:pt idx="0">
                  <c:v>2002</c:v>
                </c:pt>
              </c:strCache>
            </c:strRef>
          </c:tx>
          <c:cat>
            <c:strRef>
              <c:f>desempleo!$C$2:$K$2</c:f>
              <c:strCache>
                <c:ptCount val="9"/>
                <c:pt idx="0">
                  <c:v>Quintil 1</c:v>
                </c:pt>
                <c:pt idx="2">
                  <c:v>Quintil 2</c:v>
                </c:pt>
                <c:pt idx="4">
                  <c:v>Quintil 3</c:v>
                </c:pt>
                <c:pt idx="6">
                  <c:v>Quintil 4</c:v>
                </c:pt>
                <c:pt idx="8">
                  <c:v>Quintil 5</c:v>
                </c:pt>
              </c:strCache>
            </c:strRef>
          </c:cat>
          <c:val>
            <c:numRef>
              <c:f>desempleo!$C$4:$K$4</c:f>
              <c:numCache>
                <c:formatCode>General</c:formatCode>
                <c:ptCount val="9"/>
                <c:pt idx="0">
                  <c:v>28.1</c:v>
                </c:pt>
                <c:pt idx="2">
                  <c:v>18.7</c:v>
                </c:pt>
                <c:pt idx="4">
                  <c:v>14.5</c:v>
                </c:pt>
                <c:pt idx="6">
                  <c:v>10.6</c:v>
                </c:pt>
                <c:pt idx="8">
                  <c:v>8.7000000000000011</c:v>
                </c:pt>
              </c:numCache>
            </c:numRef>
          </c:val>
        </c:ser>
        <c:ser>
          <c:idx val="2"/>
          <c:order val="2"/>
          <c:tx>
            <c:strRef>
              <c:f>desempleo!$B$5</c:f>
              <c:strCache>
                <c:ptCount val="1"/>
                <c:pt idx="0">
                  <c:v>2012</c:v>
                </c:pt>
              </c:strCache>
            </c:strRef>
          </c:tx>
          <c:cat>
            <c:strRef>
              <c:f>desempleo!$C$2:$K$2</c:f>
              <c:strCache>
                <c:ptCount val="9"/>
                <c:pt idx="0">
                  <c:v>Quintil 1</c:v>
                </c:pt>
                <c:pt idx="2">
                  <c:v>Quintil 2</c:v>
                </c:pt>
                <c:pt idx="4">
                  <c:v>Quintil 3</c:v>
                </c:pt>
                <c:pt idx="6">
                  <c:v>Quintil 4</c:v>
                </c:pt>
                <c:pt idx="8">
                  <c:v>Quintil 5</c:v>
                </c:pt>
              </c:strCache>
            </c:strRef>
          </c:cat>
          <c:val>
            <c:numRef>
              <c:f>desempleo!$C$5:$K$5</c:f>
              <c:numCache>
                <c:formatCode>General</c:formatCode>
                <c:ptCount val="9"/>
                <c:pt idx="0">
                  <c:v>19.3</c:v>
                </c:pt>
                <c:pt idx="2">
                  <c:v>13.9</c:v>
                </c:pt>
                <c:pt idx="4">
                  <c:v>10.4</c:v>
                </c:pt>
                <c:pt idx="6">
                  <c:v>7.6</c:v>
                </c:pt>
                <c:pt idx="8">
                  <c:v>5.7</c:v>
                </c:pt>
              </c:numCache>
            </c:numRef>
          </c:val>
        </c:ser>
        <c:gapWidth val="0"/>
        <c:axId val="73945088"/>
        <c:axId val="73946624"/>
      </c:barChart>
      <c:catAx>
        <c:axId val="73945088"/>
        <c:scaling>
          <c:orientation val="minMax"/>
        </c:scaling>
        <c:axPos val="b"/>
        <c:majorTickMark val="none"/>
        <c:tickLblPos val="nextTo"/>
        <c:crossAx val="73946624"/>
        <c:crosses val="autoZero"/>
        <c:auto val="1"/>
        <c:lblAlgn val="ctr"/>
        <c:lblOffset val="100"/>
      </c:catAx>
      <c:valAx>
        <c:axId val="73946624"/>
        <c:scaling>
          <c:orientation val="minMax"/>
        </c:scaling>
        <c:axPos val="l"/>
        <c:majorGridlines/>
        <c:numFmt formatCode="General" sourceLinked="1"/>
        <c:majorTickMark val="none"/>
        <c:tickLblPos val="nextTo"/>
        <c:spPr>
          <a:ln w="9525">
            <a:noFill/>
          </a:ln>
        </c:spPr>
        <c:crossAx val="73945088"/>
        <c:crosses val="autoZero"/>
        <c:crossBetween val="between"/>
      </c:valAx>
    </c:plotArea>
    <c:legend>
      <c:legendPos val="b"/>
      <c:layout>
        <c:manualLayout>
          <c:xMode val="edge"/>
          <c:yMode val="edge"/>
          <c:x val="0.17812839801445415"/>
          <c:y val="0.90848462071982417"/>
          <c:w val="0.75885141995977445"/>
          <c:h val="6.8715302442121651E-2"/>
        </c:manualLayout>
      </c:layout>
    </c:legend>
    <c:plotVisOnly val="1"/>
  </c:chart>
  <c:txPr>
    <a:bodyPr/>
    <a:lstStyle/>
    <a:p>
      <a:pPr>
        <a:defRPr>
          <a:latin typeface="+mn-lt"/>
        </a:defRPr>
      </a:pPr>
      <a:endParaRPr lang="es-CL"/>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s-CL"/>
  <c:chart>
    <c:plotArea>
      <c:layout/>
      <c:barChart>
        <c:barDir val="col"/>
        <c:grouping val="stacked"/>
        <c:ser>
          <c:idx val="0"/>
          <c:order val="0"/>
          <c:tx>
            <c:strRef>
              <c:f>Sheet1!$A$26</c:f>
              <c:strCache>
                <c:ptCount val="1"/>
                <c:pt idx="0">
                  <c:v>Sobre las personas</c:v>
                </c:pt>
              </c:strCache>
            </c:strRef>
          </c:tx>
          <c:dLbls>
            <c:txPr>
              <a:bodyPr/>
              <a:lstStyle/>
              <a:p>
                <a:pPr>
                  <a:defRPr sz="1600" b="1"/>
                </a:pPr>
                <a:endParaRPr lang="es-CL"/>
              </a:p>
            </c:txPr>
            <c:showVal val="1"/>
          </c:dLbls>
          <c:cat>
            <c:strRef>
              <c:f>Sheet1!$B$25:$C$25</c:f>
              <c:strCache>
                <c:ptCount val="2"/>
                <c:pt idx="0">
                  <c:v>América Latina</c:v>
                </c:pt>
                <c:pt idx="1">
                  <c:v>OECD</c:v>
                </c:pt>
              </c:strCache>
            </c:strRef>
          </c:cat>
          <c:val>
            <c:numRef>
              <c:f>Sheet1!$B$26:$C$26</c:f>
              <c:numCache>
                <c:formatCode>General</c:formatCode>
                <c:ptCount val="2"/>
                <c:pt idx="0">
                  <c:v>1.3</c:v>
                </c:pt>
                <c:pt idx="1">
                  <c:v>8.5</c:v>
                </c:pt>
              </c:numCache>
            </c:numRef>
          </c:val>
        </c:ser>
        <c:ser>
          <c:idx val="1"/>
          <c:order val="1"/>
          <c:tx>
            <c:strRef>
              <c:f>Sheet1!$A$27</c:f>
              <c:strCache>
                <c:ptCount val="1"/>
                <c:pt idx="0">
                  <c:v>Sobre las sociedades</c:v>
                </c:pt>
              </c:strCache>
            </c:strRef>
          </c:tx>
          <c:dLbls>
            <c:numFmt formatCode="#,##0.0" sourceLinked="0"/>
            <c:txPr>
              <a:bodyPr/>
              <a:lstStyle/>
              <a:p>
                <a:pPr>
                  <a:defRPr sz="1600" b="1">
                    <a:solidFill>
                      <a:schemeClr val="tx1"/>
                    </a:solidFill>
                  </a:defRPr>
                </a:pPr>
                <a:endParaRPr lang="es-CL"/>
              </a:p>
            </c:txPr>
            <c:showVal val="1"/>
          </c:dLbls>
          <c:cat>
            <c:strRef>
              <c:f>Sheet1!$B$25:$C$25</c:f>
              <c:strCache>
                <c:ptCount val="2"/>
                <c:pt idx="0">
                  <c:v>América Latina</c:v>
                </c:pt>
                <c:pt idx="1">
                  <c:v>OECD</c:v>
                </c:pt>
              </c:strCache>
            </c:strRef>
          </c:cat>
          <c:val>
            <c:numRef>
              <c:f>Sheet1!$B$27:$C$27</c:f>
              <c:numCache>
                <c:formatCode>General</c:formatCode>
                <c:ptCount val="2"/>
                <c:pt idx="0">
                  <c:v>3.7</c:v>
                </c:pt>
                <c:pt idx="1">
                  <c:v>3</c:v>
                </c:pt>
              </c:numCache>
            </c:numRef>
          </c:val>
        </c:ser>
        <c:overlap val="100"/>
        <c:axId val="73804800"/>
        <c:axId val="73827072"/>
      </c:barChart>
      <c:catAx>
        <c:axId val="73804800"/>
        <c:scaling>
          <c:orientation val="minMax"/>
        </c:scaling>
        <c:axPos val="b"/>
        <c:tickLblPos val="nextTo"/>
        <c:txPr>
          <a:bodyPr/>
          <a:lstStyle/>
          <a:p>
            <a:pPr>
              <a:defRPr sz="1600"/>
            </a:pPr>
            <a:endParaRPr lang="es-CL"/>
          </a:p>
        </c:txPr>
        <c:crossAx val="73827072"/>
        <c:crosses val="autoZero"/>
        <c:auto val="1"/>
        <c:lblAlgn val="ctr"/>
        <c:lblOffset val="100"/>
      </c:catAx>
      <c:valAx>
        <c:axId val="73827072"/>
        <c:scaling>
          <c:orientation val="minMax"/>
          <c:max val="12"/>
        </c:scaling>
        <c:axPos val="l"/>
        <c:majorGridlines/>
        <c:numFmt formatCode="General" sourceLinked="1"/>
        <c:tickLblPos val="nextTo"/>
        <c:txPr>
          <a:bodyPr/>
          <a:lstStyle/>
          <a:p>
            <a:pPr>
              <a:defRPr sz="1600"/>
            </a:pPr>
            <a:endParaRPr lang="es-CL"/>
          </a:p>
        </c:txPr>
        <c:crossAx val="73804800"/>
        <c:crosses val="autoZero"/>
        <c:crossBetween val="between"/>
      </c:valAx>
    </c:plotArea>
    <c:legend>
      <c:legendPos val="b"/>
      <c:layout/>
      <c:txPr>
        <a:bodyPr/>
        <a:lstStyle/>
        <a:p>
          <a:pPr>
            <a:defRPr sz="1600"/>
          </a:pPr>
          <a:endParaRPr lang="es-CL"/>
        </a:p>
      </c:txPr>
    </c:legend>
    <c:plotVisOnly val="1"/>
  </c:chart>
  <c:externalData r:id="rId1"/>
</c:chartSpace>
</file>

<file path=ppt/comments/comment1.xml><?xml version="1.0" encoding="utf-8"?>
<p:cmLst xmlns:a="http://schemas.openxmlformats.org/drawingml/2006/main" xmlns:r="http://schemas.openxmlformats.org/officeDocument/2006/relationships" xmlns:p="http://schemas.openxmlformats.org/presentationml/2006/main">
  <p:cm authorId="0" dt="2014-09-27T18:30:07.688" idx="1">
    <p:pos x="5236" y="146"/>
    <p:text>la gráfica es la formación de capital fijo, que incluye la inversión privada, y el texto resalta las limintaciones de la inversión pública, fiscal. Els ector privado tampoco invierte en nada de eso.  El problema no es sólo fiscal sino del conjunto de la inversión.  Puse la palabra pública junto a inversión para ser congruente con el título de la lámina. Caso contrario, se esta hablando de un sólo problema fiscal, que es el uno.....el dos es un problema público y privado, y cambiaria el título de la lámina por "En la inversión existen varios problemas", y quitaría la palabra "pública".</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433C9D6-5A39-4DFF-BFCC-7D2BF0B7AC4D}" type="datetimeFigureOut">
              <a:rPr lang="en-US" smtClean="0"/>
              <a:pPr/>
              <a:t>10/31/2014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4E53F6E-6731-47CF-8D5B-CB153AED44EA}" type="slidenum">
              <a:rPr lang="en-US" smtClean="0"/>
              <a:pPr/>
              <a:t>‹#›</a:t>
            </a:fld>
            <a:endParaRPr lang="en-US"/>
          </a:p>
        </p:txBody>
      </p:sp>
    </p:spTree>
    <p:extLst>
      <p:ext uri="{BB962C8B-B14F-4D97-AF65-F5344CB8AC3E}">
        <p14:creationId xmlns:p14="http://schemas.microsoft.com/office/powerpoint/2010/main" xmlns="" val="1394256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F54CBC8-0D25-463B-B542-DA5B585A4741}" type="datetimeFigureOut">
              <a:rPr lang="en-US" smtClean="0"/>
              <a:pPr/>
              <a:t>10/31/2014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9D8AA52-4879-4C10-AA37-15E3759DCA75}" type="slidenum">
              <a:rPr lang="en-US" smtClean="0"/>
              <a:pPr/>
              <a:t>‹#›</a:t>
            </a:fld>
            <a:endParaRPr lang="en-US"/>
          </a:p>
        </p:txBody>
      </p:sp>
    </p:spTree>
    <p:extLst>
      <p:ext uri="{BB962C8B-B14F-4D97-AF65-F5344CB8AC3E}">
        <p14:creationId xmlns:p14="http://schemas.microsoft.com/office/powerpoint/2010/main" xmlns="" val="3481564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9D8AA52-4879-4C10-AA37-15E3759DCA7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xfrm>
            <a:off x="457200" y="4343406"/>
            <a:ext cx="6172200" cy="4498975"/>
          </a:xfrm>
          <a:noFill/>
          <a:ln/>
        </p:spPr>
        <p:txBody>
          <a:bodyPr>
            <a:normAutofit/>
          </a:bodyPr>
          <a:lstStyle/>
          <a:p>
            <a:pPr defTabSz="915769">
              <a:lnSpc>
                <a:spcPct val="90000"/>
              </a:lnSpc>
            </a:pPr>
            <a:endParaRPr lang="en-US" sz="1100" dirty="0">
              <a:ea typeface="ＭＳ Ｐゴシック" pitchFamily="34" charset="-128"/>
            </a:endParaRPr>
          </a:p>
        </p:txBody>
      </p:sp>
      <p:sp>
        <p:nvSpPr>
          <p:cNvPr id="118788" name="Slide Number Placeholder 3"/>
          <p:cNvSpPr txBox="1">
            <a:spLocks noGrp="1"/>
          </p:cNvSpPr>
          <p:nvPr/>
        </p:nvSpPr>
        <p:spPr bwMode="auto">
          <a:xfrm>
            <a:off x="3970344" y="8829676"/>
            <a:ext cx="3038475" cy="465138"/>
          </a:xfrm>
          <a:prstGeom prst="rect">
            <a:avLst/>
          </a:prstGeom>
          <a:noFill/>
          <a:ln>
            <a:miter lim="800000"/>
            <a:headEnd/>
            <a:tailEnd/>
          </a:ln>
        </p:spPr>
        <p:txBody>
          <a:bodyPr lIns="93135" tIns="46567" rIns="93135" bIns="46567" anchor="b"/>
          <a:lstStyle/>
          <a:p>
            <a:pPr algn="r" defTabSz="931443">
              <a:defRPr/>
            </a:pPr>
            <a:fld id="{FC631346-1A14-4508-B025-3FFD3C2DA9B0}" type="slidenum">
              <a:rPr lang="en-US" sz="1200">
                <a:solidFill>
                  <a:srgbClr val="000000"/>
                </a:solidFill>
                <a:latin typeface="Arial" pitchFamily="34" charset="0"/>
              </a:rPr>
              <a:pPr algn="r" defTabSz="931443">
                <a:defRPr/>
              </a:pPr>
              <a:t>10</a:t>
            </a:fld>
            <a:endParaRPr lang="en-US" sz="1200" dirty="0">
              <a:solidFill>
                <a:srgbClr val="000000"/>
              </a:solidFill>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6110"/>
            <a:ext cx="5608320" cy="4182427"/>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67BAAD-AAA4-4932-81E8-1CCF1C337B0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232917" indent="-232917"/>
            <a:r>
              <a:rPr lang="es-AR" dirty="0" smtClean="0"/>
              <a:t>Graf </a:t>
            </a:r>
            <a:r>
              <a:rPr lang="es-AR" dirty="0" err="1" smtClean="0"/>
              <a:t>I.18</a:t>
            </a:r>
            <a:r>
              <a:rPr lang="es-AR" dirty="0" smtClean="0"/>
              <a:t> </a:t>
            </a:r>
            <a:r>
              <a:rPr lang="es-AR" dirty="0" err="1" smtClean="0"/>
              <a:t>pag</a:t>
            </a:r>
            <a:r>
              <a:rPr lang="es-AR" dirty="0" smtClean="0"/>
              <a:t>. 51</a:t>
            </a:r>
          </a:p>
          <a:p>
            <a:pPr>
              <a:spcAft>
                <a:spcPts val="600"/>
              </a:spcAft>
            </a:pPr>
            <a:r>
              <a:rPr lang="es-AR" dirty="0" smtClean="0"/>
              <a:t>Sólo los azules no son vulnerables.</a:t>
            </a:r>
            <a:r>
              <a:rPr lang="es-ES" sz="1200" dirty="0" smtClean="0">
                <a:cs typeface="Times New Roman" pitchFamily="18" charset="0"/>
              </a:rPr>
              <a:t> </a:t>
            </a:r>
          </a:p>
          <a:p>
            <a:pPr>
              <a:spcAft>
                <a:spcPts val="600"/>
              </a:spcAft>
            </a:pPr>
            <a:r>
              <a:rPr lang="es-ES" sz="1200" dirty="0" smtClean="0">
                <a:cs typeface="Times New Roman" pitchFamily="18" charset="0"/>
              </a:rPr>
              <a:t>La vulnerabilidad social se refiere al hecho de que la superación de la pobreza no elimina la alta probabilidad de caer nuevamente en la pobreza ante las condiciones económicas desfavorables y los choques imprevistos</a:t>
            </a:r>
          </a:p>
          <a:p>
            <a:pPr>
              <a:spcAft>
                <a:spcPts val="600"/>
              </a:spcAft>
            </a:pPr>
            <a:r>
              <a:rPr lang="es-ES" sz="1200" dirty="0" smtClean="0">
                <a:cs typeface="Times New Roman" pitchFamily="18" charset="0"/>
              </a:rPr>
              <a:t>La vulnerabilidad social se agrava por el limitado acceso a la protección social a aproximadamente 39% de la población, el acceso a la financiación a aproximadamente 33%, y para la educación de calidad, a menos de 40%. [PISA: el 44% de los alumnos tienen acceso a las escuelas con material educativo satisfactorio (Argentina, Brasil Chile, México, Perú), según el Panorama Social 2007]</a:t>
            </a:r>
          </a:p>
          <a:p>
            <a:pPr>
              <a:spcAft>
                <a:spcPts val="600"/>
              </a:spcAft>
            </a:pPr>
            <a:r>
              <a:rPr lang="es-ES" sz="1200" dirty="0" smtClean="0">
                <a:cs typeface="Times New Roman" pitchFamily="18" charset="0"/>
              </a:rPr>
              <a:t>Además, algunos países de la región experimentan vulnerabilidad económica relacionada con las deficiencias en la estructura productiva, difícil y / o volátil acceso al financiamiento en el mercado de capitales, etc.</a:t>
            </a:r>
          </a:p>
          <a:p>
            <a:pPr marL="232917" indent="-232917"/>
            <a:endParaRPr lang="es-AR" dirty="0"/>
          </a:p>
        </p:txBody>
      </p:sp>
      <p:sp>
        <p:nvSpPr>
          <p:cNvPr id="4" name="3 Marcador de número de diapositiva"/>
          <p:cNvSpPr>
            <a:spLocks noGrp="1"/>
          </p:cNvSpPr>
          <p:nvPr>
            <p:ph type="sldNum" sz="quarter" idx="10"/>
          </p:nvPr>
        </p:nvSpPr>
        <p:spPr/>
        <p:txBody>
          <a:bodyPr/>
          <a:lstStyle/>
          <a:p>
            <a:fld id="{453D9CEE-AF3C-4AFC-B7A0-7A721C5D6CA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BCF6E7BE-33DD-4458-BD77-05F22E08BE36}" type="slidenum">
              <a:rPr lang="en-US" smtClean="0"/>
              <a:pPr/>
              <a:t>13</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701040" y="4415790"/>
            <a:ext cx="5608320" cy="4610223"/>
          </a:xfrm>
          <a:noFill/>
          <a:ln/>
        </p:spPr>
        <p:txBody>
          <a:bodyPr>
            <a:normAutofit fontScale="85000" lnSpcReduction="10000"/>
          </a:bodyPr>
          <a:lstStyle/>
          <a:p>
            <a:r>
              <a:rPr lang="en-US" b="1" dirty="0" err="1" smtClean="0"/>
              <a:t>Cap.II</a:t>
            </a:r>
            <a:r>
              <a:rPr lang="en-US" b="1" dirty="0" smtClean="0"/>
              <a:t>, en base a </a:t>
            </a:r>
            <a:r>
              <a:rPr lang="en-US" b="1" dirty="0" err="1" smtClean="0"/>
              <a:t>cuadro</a:t>
            </a:r>
            <a:r>
              <a:rPr lang="en-US" b="1" dirty="0" smtClean="0"/>
              <a:t> II.3, Pg 83.</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BCF6E7BE-33DD-4458-BD77-05F22E08BE36}" type="slidenum">
              <a:rPr lang="en-US" smtClean="0"/>
              <a:pPr/>
              <a:t>14</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701040" y="4415790"/>
            <a:ext cx="5608320" cy="4610223"/>
          </a:xfrm>
          <a:noFill/>
          <a:ln/>
        </p:spPr>
        <p:txBody>
          <a:bodyPr>
            <a:normAutofit fontScale="85000" lnSpcReduction="10000"/>
          </a:bodyPr>
          <a:lstStyle/>
          <a:p>
            <a:r>
              <a:rPr lang="en-US" b="1" i="1" dirty="0" err="1" smtClean="0"/>
              <a:t>Pactos</a:t>
            </a:r>
            <a:r>
              <a:rPr lang="en-US" b="1" i="1" dirty="0" smtClean="0"/>
              <a:t> </a:t>
            </a:r>
            <a:r>
              <a:rPr lang="en-US" b="1" i="1" dirty="0" err="1" smtClean="0"/>
              <a:t>para</a:t>
            </a:r>
            <a:r>
              <a:rPr lang="en-US" b="1" i="1" dirty="0" smtClean="0"/>
              <a:t> la </a:t>
            </a:r>
            <a:r>
              <a:rPr lang="en-US" b="1" i="1" dirty="0" err="1" smtClean="0"/>
              <a:t>igualdad</a:t>
            </a:r>
            <a:r>
              <a:rPr lang="en-US" b="1" dirty="0" smtClean="0"/>
              <a:t>.</a:t>
            </a:r>
            <a:r>
              <a:rPr lang="en-US" b="1" baseline="0" dirty="0" smtClean="0"/>
              <a:t> </a:t>
            </a:r>
            <a:r>
              <a:rPr lang="en-US" b="1" dirty="0" err="1" smtClean="0"/>
              <a:t>Cap.II</a:t>
            </a:r>
            <a:r>
              <a:rPr lang="en-US" b="1" dirty="0" smtClean="0"/>
              <a:t>, Graf</a:t>
            </a:r>
            <a:r>
              <a:rPr lang="en-US" b="1" baseline="0" dirty="0" smtClean="0"/>
              <a:t> II.6, pg 85</a:t>
            </a:r>
          </a:p>
          <a:p>
            <a:r>
              <a:rPr lang="es-ES" sz="1200" kern="1200" baseline="0" dirty="0" smtClean="0">
                <a:solidFill>
                  <a:schemeClr val="tx1"/>
                </a:solidFill>
                <a:latin typeface="+mn-lt"/>
                <a:ea typeface="+mn-ea"/>
                <a:cs typeface="+mn-cs"/>
              </a:rPr>
              <a:t>Aunque persiste una alta desigualdad, el acceso a Internet en los hogares de menores ingresos ha aumentado en los últimos años, como resultado de las políticas públicas y de la reducción del costo de los equipos. En el gráfico se compara la evolución del acceso relativo del quintil más pobre respecto del más rico en el período 2005-2010. </a:t>
            </a:r>
          </a:p>
          <a:p>
            <a:r>
              <a:rPr lang="es-ES" sz="1200" kern="1200" baseline="0" dirty="0" smtClean="0">
                <a:solidFill>
                  <a:schemeClr val="tx1"/>
                </a:solidFill>
                <a:latin typeface="+mn-lt"/>
                <a:ea typeface="+mn-ea"/>
                <a:cs typeface="+mn-cs"/>
              </a:rPr>
              <a:t>Se advierten avances importantes en el Brasil, Costa Rica, Chile, el Uruguay, el Ecuador y la República Bolivariana de Venezuela. En el primer país, la relación entre el acceso del quintil más rico y el más pobre se redujo de 88 veces a 13 veces entre 2005 y 2009. El “vaso medio lleno” en esta evolución tiene que ver con una disminución relativa de la brecha; el “vaso medio vacío” lo constituye el hecho de que la brecha es aún muy grande</a:t>
            </a:r>
            <a:endParaRPr lang="en-US" b="1"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BCF6E7BE-33DD-4458-BD77-05F22E08BE36}" type="slidenum">
              <a:rPr lang="en-US" smtClean="0"/>
              <a:pPr/>
              <a:t>16</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701040" y="4415790"/>
            <a:ext cx="5608320" cy="4610223"/>
          </a:xfrm>
          <a:noFill/>
          <a:ln/>
        </p:spPr>
        <p:txBody>
          <a:bodyPr>
            <a:normAutofit/>
          </a:bodyPr>
          <a:lstStyle/>
          <a:p>
            <a:r>
              <a:rPr lang="es-CL" sz="1200" kern="1200" dirty="0" smtClean="0">
                <a:solidFill>
                  <a:schemeClr val="tx1"/>
                </a:solidFill>
                <a:latin typeface="+mn-lt"/>
                <a:ea typeface="+mn-ea"/>
                <a:cs typeface="+mn-cs"/>
              </a:rPr>
              <a:t>Gráficos del </a:t>
            </a:r>
            <a:r>
              <a:rPr lang="es-CL" sz="1200" b="1" i="1" kern="1200" dirty="0" smtClean="0">
                <a:solidFill>
                  <a:schemeClr val="tx1"/>
                </a:solidFill>
                <a:latin typeface="+mn-lt"/>
                <a:ea typeface="+mn-ea"/>
                <a:cs typeface="+mn-cs"/>
              </a:rPr>
              <a:t>Panoram</a:t>
            </a:r>
            <a:r>
              <a:rPr lang="es-CL" sz="1200" b="1" i="1" kern="1200" baseline="0" dirty="0" smtClean="0">
                <a:solidFill>
                  <a:schemeClr val="tx1"/>
                </a:solidFill>
                <a:latin typeface="+mn-lt"/>
                <a:ea typeface="+mn-ea"/>
                <a:cs typeface="+mn-cs"/>
              </a:rPr>
              <a:t>a social </a:t>
            </a:r>
            <a:r>
              <a:rPr lang="es-CL" sz="1200" kern="1200" baseline="0" dirty="0" smtClean="0">
                <a:solidFill>
                  <a:schemeClr val="tx1"/>
                </a:solidFill>
                <a:latin typeface="+mn-lt"/>
                <a:ea typeface="+mn-ea"/>
                <a:cs typeface="+mn-cs"/>
              </a:rPr>
              <a:t>que va a salir.</a:t>
            </a:r>
          </a:p>
          <a:p>
            <a:r>
              <a:rPr lang="es-CL" sz="1200" kern="1200" dirty="0" smtClean="0">
                <a:solidFill>
                  <a:schemeClr val="tx1"/>
                </a:solidFill>
                <a:latin typeface="+mn-lt"/>
                <a:ea typeface="+mn-ea"/>
                <a:cs typeface="+mn-cs"/>
              </a:rPr>
              <a:t>Las cifras de desempleo ilustran las dificultades que tienen los jóvenes que participan en el mercado laboral para insertarse plenamente.</a:t>
            </a:r>
          </a:p>
          <a:p>
            <a:r>
              <a:rPr lang="es-CL" sz="1200" kern="1200" dirty="0" smtClean="0">
                <a:solidFill>
                  <a:schemeClr val="tx1"/>
                </a:solidFill>
                <a:latin typeface="+mn-lt"/>
                <a:ea typeface="+mn-ea"/>
                <a:cs typeface="+mn-cs"/>
              </a:rPr>
              <a:t>Como se puede ver en el </a:t>
            </a:r>
            <a:r>
              <a:rPr lang="es-CL" sz="1200" b="1" u="sng" kern="1200" dirty="0" smtClean="0">
                <a:solidFill>
                  <a:schemeClr val="tx1"/>
                </a:solidFill>
                <a:latin typeface="+mn-lt"/>
                <a:ea typeface="+mn-ea"/>
                <a:cs typeface="+mn-cs"/>
              </a:rPr>
              <a:t>gráfico de la izquierda</a:t>
            </a:r>
            <a:r>
              <a:rPr lang="es-CL" sz="1200" kern="1200" dirty="0" smtClean="0">
                <a:solidFill>
                  <a:schemeClr val="tx1"/>
                </a:solidFill>
                <a:latin typeface="+mn-lt"/>
                <a:ea typeface="+mn-ea"/>
                <a:cs typeface="+mn-cs"/>
              </a:rPr>
              <a:t>, las tasas de desempleo en la población de 15 a 24 años son bastante mayores a la de la población total en todos los países de América Latina y el Caribe. Especialmente preocupante es la situación de la mayor parte del Caribe anglófono, donde algunos países tienen tasas de desempleo juvenil superiores al 30%. </a:t>
            </a:r>
          </a:p>
          <a:p>
            <a:pPr marL="0" marR="0" indent="0" algn="l" defTabSz="914400" rtl="0" eaLnBrk="1" fontAlgn="auto" latinLnBrk="0" hangingPunct="1">
              <a:lnSpc>
                <a:spcPct val="100000"/>
              </a:lnSpc>
              <a:spcBef>
                <a:spcPts val="0"/>
              </a:spcBef>
              <a:spcAft>
                <a:spcPts val="0"/>
              </a:spcAft>
              <a:buClrTx/>
              <a:buSzTx/>
              <a:buFontTx/>
              <a:buNone/>
              <a:tabLst/>
              <a:defRPr/>
            </a:pPr>
            <a:r>
              <a:rPr lang="es-CL" sz="1200" kern="1200" dirty="0" smtClean="0">
                <a:solidFill>
                  <a:schemeClr val="tx1"/>
                </a:solidFill>
                <a:latin typeface="+mn-lt"/>
                <a:ea typeface="+mn-ea"/>
                <a:cs typeface="+mn-cs"/>
              </a:rPr>
              <a:t>Las desigualdades que experimentan los jóvenes no se limitan únicamente a una cuestión de edad, sino que a muchos otros factores, especialmente asociadas al sexo de las y los jóvenes y a las condiciones socioeconómicas en las que crecen y desarrollan (OIJ/CEPAL y otros 2014). </a:t>
            </a:r>
            <a:r>
              <a:rPr lang="es-CL" sz="1200" b="1" kern="1200" dirty="0" smtClean="0">
                <a:solidFill>
                  <a:schemeClr val="tx1"/>
                </a:solidFill>
                <a:latin typeface="+mn-lt"/>
                <a:ea typeface="+mn-ea"/>
                <a:cs typeface="+mn-cs"/>
              </a:rPr>
              <a:t>Aún cuando, las tasas de desempleo a América Latina no superan el 20%, al tomar en consideración los quintiles de ingresos per cápita, da cuenta que a lo largo del tiempo los estratos de menores ingresos son los que presentan mayores tasas de desempleo</a:t>
            </a:r>
            <a:r>
              <a:rPr lang="es-CL" sz="1200" kern="1200" dirty="0" smtClean="0">
                <a:solidFill>
                  <a:schemeClr val="tx1"/>
                </a:solidFill>
                <a:latin typeface="+mn-lt"/>
                <a:ea typeface="+mn-ea"/>
                <a:cs typeface="+mn-cs"/>
              </a:rPr>
              <a:t>. </a:t>
            </a:r>
            <a:r>
              <a:rPr lang="es-CL" sz="1200" b="1" u="sng" kern="1200" dirty="0" smtClean="0">
                <a:solidFill>
                  <a:schemeClr val="tx1"/>
                </a:solidFill>
                <a:latin typeface="+mn-lt"/>
                <a:ea typeface="+mn-ea"/>
                <a:cs typeface="+mn-cs"/>
              </a:rPr>
              <a:t>El gráfico de la derecha</a:t>
            </a:r>
            <a:r>
              <a:rPr lang="es-CL" sz="1200" kern="1200" dirty="0" smtClean="0">
                <a:solidFill>
                  <a:schemeClr val="tx1"/>
                </a:solidFill>
                <a:latin typeface="+mn-lt"/>
                <a:ea typeface="+mn-ea"/>
                <a:cs typeface="+mn-cs"/>
              </a:rPr>
              <a:t>, da cuenta que en el año 2012, la población de entre 15 y 29 años de hogares del primer quintil poseen una tasa de desempleo casi cuatro veces mayor que las del quintil más rico. Este patrón no se ha modificado mayormente en las dos últimas décadas. Por otro lado, las brechas de género en el ámbito del empleo son marcadas. Con una clara desventaja femenina, las mujeres presentan mayores tasas de desempleo y condiciones de inserción más precarias (Rico y </a:t>
            </a:r>
            <a:r>
              <a:rPr lang="es-CL" sz="1200" kern="1200" dirty="0" err="1" smtClean="0">
                <a:solidFill>
                  <a:schemeClr val="tx1"/>
                </a:solidFill>
                <a:latin typeface="+mn-lt"/>
                <a:ea typeface="+mn-ea"/>
                <a:cs typeface="+mn-cs"/>
              </a:rPr>
              <a:t>Trucco</a:t>
            </a:r>
            <a:r>
              <a:rPr lang="es-CL" sz="1200" kern="1200" dirty="0" smtClean="0">
                <a:solidFill>
                  <a:schemeClr val="tx1"/>
                </a:solidFill>
                <a:latin typeface="+mn-lt"/>
                <a:ea typeface="+mn-ea"/>
                <a:cs typeface="+mn-cs"/>
              </a:rPr>
              <a:t>, 2014), factor que se va a reproducir al llegar a la edad adulta.</a:t>
            </a:r>
            <a:endParaRPr lang="en-US" sz="1200" kern="1200" dirty="0" smtClean="0">
              <a:solidFill>
                <a:schemeClr val="tx1"/>
              </a:solidFill>
              <a:latin typeface="+mn-lt"/>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BCF6E7BE-33DD-4458-BD77-05F22E08BE36}" type="slidenum">
              <a:rPr lang="en-US" smtClean="0"/>
              <a:pPr/>
              <a:t>17</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701040" y="4415790"/>
            <a:ext cx="5608320" cy="4610223"/>
          </a:xfrm>
          <a:noFill/>
          <a:ln/>
        </p:spPr>
        <p:txBody>
          <a:bodyPr>
            <a:normAutofit/>
          </a:bodyPr>
          <a:lstStyle/>
          <a:p>
            <a:pPr>
              <a:spcBef>
                <a:spcPts val="0"/>
              </a:spcBef>
              <a:spcAft>
                <a:spcPts val="600"/>
              </a:spcAft>
              <a:buClr>
                <a:srgbClr val="C00000"/>
              </a:buClr>
              <a:buSzPct val="150000"/>
            </a:pPr>
            <a:r>
              <a:rPr lang="en-US" b="1" i="1" dirty="0" err="1" smtClean="0"/>
              <a:t>Pactos</a:t>
            </a:r>
            <a:r>
              <a:rPr lang="en-US" b="1" i="1" dirty="0" smtClean="0"/>
              <a:t> </a:t>
            </a:r>
            <a:r>
              <a:rPr lang="en-US" b="1" i="1" dirty="0" err="1" smtClean="0"/>
              <a:t>para</a:t>
            </a:r>
            <a:r>
              <a:rPr lang="en-US" b="1" i="1" dirty="0" smtClean="0"/>
              <a:t> la </a:t>
            </a:r>
            <a:r>
              <a:rPr lang="en-US" b="1" i="1" dirty="0" err="1" smtClean="0"/>
              <a:t>igualdad</a:t>
            </a:r>
            <a:r>
              <a:rPr lang="en-US" b="1" dirty="0" smtClean="0"/>
              <a:t>.</a:t>
            </a:r>
            <a:r>
              <a:rPr lang="en-US" b="1" baseline="0" dirty="0" smtClean="0"/>
              <a:t> </a:t>
            </a:r>
            <a:r>
              <a:rPr lang="es-ES" sz="1200" b="1" dirty="0" smtClean="0">
                <a:solidFill>
                  <a:srgbClr val="C00000"/>
                </a:solidFill>
              </a:rPr>
              <a:t>Graf. </a:t>
            </a:r>
            <a:r>
              <a:rPr lang="es-ES" sz="1200" b="1" dirty="0" err="1" smtClean="0">
                <a:solidFill>
                  <a:srgbClr val="C00000"/>
                </a:solidFill>
              </a:rPr>
              <a:t>II.21</a:t>
            </a:r>
            <a:r>
              <a:rPr lang="es-ES" sz="1200" b="1" dirty="0" smtClean="0">
                <a:solidFill>
                  <a:srgbClr val="C00000"/>
                </a:solidFill>
              </a:rPr>
              <a:t> </a:t>
            </a:r>
            <a:r>
              <a:rPr lang="es-ES" sz="1200" b="1" dirty="0" err="1" smtClean="0">
                <a:solidFill>
                  <a:srgbClr val="C00000"/>
                </a:solidFill>
              </a:rPr>
              <a:t>Pag</a:t>
            </a:r>
            <a:r>
              <a:rPr lang="es-ES" sz="1200" b="1" dirty="0" smtClean="0">
                <a:solidFill>
                  <a:srgbClr val="C00000"/>
                </a:solidFill>
              </a:rPr>
              <a:t>. 107</a:t>
            </a:r>
          </a:p>
          <a:p>
            <a:pPr>
              <a:spcBef>
                <a:spcPts val="0"/>
              </a:spcBef>
              <a:spcAft>
                <a:spcPts val="600"/>
              </a:spcAft>
              <a:buClr>
                <a:srgbClr val="C00000"/>
              </a:buClr>
              <a:buSzPct val="150000"/>
            </a:pPr>
            <a:r>
              <a:rPr lang="es-ES" sz="1200" b="1" dirty="0" smtClean="0">
                <a:solidFill>
                  <a:srgbClr val="C00000"/>
                </a:solidFill>
              </a:rPr>
              <a:t>Desigualdades de género: inserción e ingresos</a:t>
            </a:r>
            <a:r>
              <a:rPr lang="es-UY" sz="1200" dirty="0" smtClean="0"/>
              <a:t>Las brechas de género se han reducido en </a:t>
            </a:r>
            <a:r>
              <a:rPr lang="es-UY" sz="1200" dirty="0" err="1" smtClean="0"/>
              <a:t>participación,ocupación</a:t>
            </a:r>
            <a:r>
              <a:rPr lang="es-UY" sz="1200" dirty="0" smtClean="0"/>
              <a:t> e ingresos en la mayor parte de los países (y en menor medida se han reducido brechas en las tasas de desempleo), pero siguen siendo muy significativas aún en un escenario en que las mujeres han revertido sus desventajas educacionales. </a:t>
            </a:r>
          </a:p>
          <a:p>
            <a:pPr>
              <a:spcBef>
                <a:spcPts val="0"/>
              </a:spcBef>
              <a:spcAft>
                <a:spcPts val="600"/>
              </a:spcAft>
              <a:buClr>
                <a:srgbClr val="C00000"/>
              </a:buClr>
              <a:buSzPct val="150000"/>
            </a:pPr>
            <a:endParaRPr lang="es-UY" sz="1200" dirty="0" smtClean="0"/>
          </a:p>
          <a:p>
            <a:pPr>
              <a:spcBef>
                <a:spcPts val="0"/>
              </a:spcBef>
              <a:spcAft>
                <a:spcPts val="600"/>
              </a:spcAft>
              <a:buClr>
                <a:srgbClr val="C00000"/>
              </a:buClr>
              <a:buSzPct val="150000"/>
            </a:pPr>
            <a:r>
              <a:rPr lang="es-UY" sz="1200" dirty="0" smtClean="0"/>
              <a:t>La segregación ocupacional, que refleja la distribución de hombres y mujeres en las diferentes ocupaciones, no ha mejorado en la última década de forma generalizada en los países</a:t>
            </a:r>
          </a:p>
          <a:p>
            <a:pPr>
              <a:spcBef>
                <a:spcPts val="0"/>
              </a:spcBef>
              <a:spcAft>
                <a:spcPts val="600"/>
              </a:spcAft>
              <a:buClr>
                <a:srgbClr val="C00000"/>
              </a:buClr>
              <a:buSzPct val="150000"/>
            </a:pPr>
            <a:endParaRPr lang="es-UY" sz="1200" dirty="0" smtClean="0"/>
          </a:p>
          <a:p>
            <a:pPr>
              <a:spcBef>
                <a:spcPts val="0"/>
              </a:spcBef>
              <a:spcAft>
                <a:spcPts val="600"/>
              </a:spcAft>
              <a:buClr>
                <a:srgbClr val="C00000"/>
              </a:buClr>
              <a:buSzPct val="150000"/>
            </a:pPr>
            <a:r>
              <a:rPr lang="es-ES" sz="1200" dirty="0" smtClean="0"/>
              <a:t>En términos de ingresos mensuales, los hombres reciben un 28% más que las mujeres (promedio simple para todos los países en 2011). Si se comparan ingresos por hora, los hombres ganan un 11% más. </a:t>
            </a:r>
          </a:p>
          <a:p>
            <a:pPr>
              <a:spcBef>
                <a:spcPts val="0"/>
              </a:spcBef>
              <a:spcAft>
                <a:spcPts val="600"/>
              </a:spcAft>
              <a:buClr>
                <a:srgbClr val="C00000"/>
              </a:buClr>
              <a:buSzPct val="150000"/>
            </a:pPr>
            <a:endParaRPr lang="es-ES" sz="1200" dirty="0" smtClean="0"/>
          </a:p>
          <a:p>
            <a:pPr>
              <a:spcBef>
                <a:spcPts val="0"/>
              </a:spcBef>
              <a:spcAft>
                <a:spcPts val="600"/>
              </a:spcAft>
              <a:buClr>
                <a:srgbClr val="C00000"/>
              </a:buClr>
              <a:buSzPct val="150000"/>
            </a:pPr>
            <a:r>
              <a:rPr lang="es-UY" sz="1200" dirty="0" smtClean="0"/>
              <a:t>Si se consideran las horas totales, las mujeres trabajan más que los hombres. Tienen una doble jornada laboral, mientras que los hombres dedican tiempo marginal al trabajo no remunerado. </a:t>
            </a:r>
            <a:endParaRPr lang="es-ES" sz="1200" dirty="0" smtClean="0"/>
          </a:p>
          <a:p>
            <a:endParaRPr lang="en-US" b="1"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415459" y="4415790"/>
            <a:ext cx="6231871" cy="4413886"/>
          </a:xfrm>
        </p:spPr>
        <p:txBody>
          <a:bodyPr>
            <a:noAutofit/>
          </a:bodyPr>
          <a:lstStyle/>
          <a:p>
            <a:pPr>
              <a:defRPr/>
            </a:pPr>
            <a:r>
              <a:rPr lang="es-CL" sz="1100" b="1" dirty="0" smtClean="0">
                <a:solidFill>
                  <a:srgbClr val="C00000"/>
                </a:solidFill>
              </a:rPr>
              <a:t>Aumento del consumo pero déficit en la provisión de servicios públicos </a:t>
            </a:r>
            <a:r>
              <a:rPr lang="es-ES" sz="1100" b="1" dirty="0" smtClean="0">
                <a:latin typeface="Arial" pitchFamily="34" charset="0"/>
                <a:ea typeface="Calibri"/>
                <a:cs typeface="Arial" pitchFamily="34" charset="0"/>
              </a:rPr>
              <a:t>Hay </a:t>
            </a:r>
            <a:r>
              <a:rPr lang="es-ES" sz="1100" b="1" dirty="0">
                <a:latin typeface="Arial" pitchFamily="34" charset="0"/>
                <a:ea typeface="Calibri"/>
                <a:cs typeface="Arial" pitchFamily="34" charset="0"/>
              </a:rPr>
              <a:t>claras fisuras y omisiones de los sistemas de protección social</a:t>
            </a:r>
            <a:endParaRPr lang="en-US" sz="1100" dirty="0">
              <a:latin typeface="Arial" pitchFamily="34" charset="0"/>
              <a:ea typeface="Calibri"/>
              <a:cs typeface="Arial" pitchFamily="34" charset="0"/>
            </a:endParaRPr>
          </a:p>
          <a:p>
            <a:pPr marL="349278" indent="-349278">
              <a:buFont typeface="Times New Roman"/>
              <a:buChar char="•"/>
              <a:tabLst>
                <a:tab pos="465702" algn="l"/>
                <a:tab pos="3725624" algn="l"/>
              </a:tabLst>
              <a:defRPr/>
            </a:pPr>
            <a:r>
              <a:rPr lang="es-ES" sz="1100" dirty="0">
                <a:latin typeface="Arial" pitchFamily="34" charset="0"/>
                <a:ea typeface="Calibri"/>
                <a:cs typeface="Arial" pitchFamily="34" charset="0"/>
              </a:rPr>
              <a:t>Un porcentaje importante de los hogares no cuenta con protección de ningún tipo.</a:t>
            </a:r>
            <a:endParaRPr lang="en-US" sz="1100" dirty="0">
              <a:latin typeface="Arial" pitchFamily="34" charset="0"/>
              <a:ea typeface="Calibri"/>
              <a:cs typeface="Arial" pitchFamily="34" charset="0"/>
            </a:endParaRPr>
          </a:p>
          <a:p>
            <a:pPr marL="349278" indent="-349278">
              <a:buFont typeface="Times New Roman"/>
              <a:buChar char="•"/>
              <a:tabLst>
                <a:tab pos="465702" algn="l"/>
              </a:tabLst>
              <a:defRPr/>
            </a:pPr>
            <a:r>
              <a:rPr lang="es-ES" sz="1100" dirty="0">
                <a:latin typeface="Arial" pitchFamily="34" charset="0"/>
                <a:ea typeface="Calibri"/>
                <a:cs typeface="Arial" pitchFamily="34" charset="0"/>
              </a:rPr>
              <a:t>Presencia mayoritaria de sectores de ingresos bajos y medios entre quienes no tienen ni pilar contributivo ni solidario en la protección social. </a:t>
            </a:r>
            <a:endParaRPr lang="en-US" sz="1100" dirty="0">
              <a:latin typeface="Arial" pitchFamily="34" charset="0"/>
              <a:ea typeface="Calibri"/>
              <a:cs typeface="Arial" pitchFamily="34" charset="0"/>
            </a:endParaRPr>
          </a:p>
          <a:p>
            <a:pPr marL="349278" indent="-349278">
              <a:buFont typeface="Times New Roman"/>
              <a:buChar char="•"/>
              <a:tabLst>
                <a:tab pos="465702" algn="l"/>
              </a:tabLst>
              <a:defRPr/>
            </a:pPr>
            <a:r>
              <a:rPr lang="es-ES" sz="1100" dirty="0">
                <a:latin typeface="Arial" pitchFamily="34" charset="0"/>
                <a:ea typeface="Calibri"/>
                <a:cs typeface="Arial" pitchFamily="34" charset="0"/>
              </a:rPr>
              <a:t>La institucionalidad laboral presenta limitaciones en proveer cobertura en términos de protección social. </a:t>
            </a:r>
            <a:endParaRPr lang="en-US" sz="1100" dirty="0">
              <a:latin typeface="Arial" pitchFamily="34" charset="0"/>
              <a:ea typeface="Calibri"/>
              <a:cs typeface="Arial" pitchFamily="34" charset="0"/>
            </a:endParaRPr>
          </a:p>
          <a:p>
            <a:pPr>
              <a:defRPr/>
            </a:pPr>
            <a:r>
              <a:rPr lang="es-ES" sz="1100" b="1" dirty="0" smtClean="0">
                <a:latin typeface="Arial" pitchFamily="34" charset="0"/>
                <a:ea typeface="Calibri"/>
                <a:cs typeface="Arial" pitchFamily="34" charset="0"/>
              </a:rPr>
              <a:t>El </a:t>
            </a:r>
            <a:r>
              <a:rPr lang="es-ES" sz="1100" b="1" dirty="0">
                <a:latin typeface="Arial" pitchFamily="34" charset="0"/>
                <a:ea typeface="Calibri"/>
                <a:cs typeface="Arial" pitchFamily="34" charset="0"/>
              </a:rPr>
              <a:t>pilar no contributivo es todavía de cobertura insuficiente en la población más pobre que lo requiere </a:t>
            </a:r>
            <a:endParaRPr lang="en-US" sz="1100" dirty="0">
              <a:latin typeface="Arial" pitchFamily="34" charset="0"/>
              <a:ea typeface="Calibri"/>
              <a:cs typeface="Arial" pitchFamily="34" charset="0"/>
            </a:endParaRPr>
          </a:p>
          <a:p>
            <a:pPr marL="349278" indent="-349278">
              <a:buFont typeface="Times New Roman"/>
              <a:buChar char="•"/>
              <a:tabLst>
                <a:tab pos="465702" algn="l"/>
              </a:tabLst>
              <a:defRPr/>
            </a:pPr>
            <a:r>
              <a:rPr lang="es-ES" sz="1100" dirty="0">
                <a:latin typeface="Arial" pitchFamily="34" charset="0"/>
                <a:ea typeface="Calibri"/>
                <a:cs typeface="Arial" pitchFamily="34" charset="0"/>
              </a:rPr>
              <a:t>Su alcance es limitado pues solo cubre un 12% del total de los hogares y un  41% de los hogares del primer quintil de la distribución del ingreso.</a:t>
            </a:r>
          </a:p>
          <a:p>
            <a:pPr marL="349278" indent="-349278">
              <a:buFont typeface="Times New Roman"/>
              <a:buChar char="•"/>
              <a:tabLst>
                <a:tab pos="465702" algn="l"/>
              </a:tabLst>
              <a:defRPr/>
            </a:pPr>
            <a:r>
              <a:rPr lang="es-ES" sz="1100" dirty="0">
                <a:latin typeface="Arial" pitchFamily="34" charset="0"/>
                <a:ea typeface="Calibri"/>
                <a:cs typeface="Arial" pitchFamily="34" charset="0"/>
              </a:rPr>
              <a:t>Es altamente progresivo:  - mayor focalización relativa en hogares con niños y jóvenes , jefatura femenina y hogares con mayor presencia de inactivos y trabajadores en sectores de baja productividad</a:t>
            </a:r>
            <a:endParaRPr lang="en-US" sz="1100" dirty="0">
              <a:latin typeface="Arial" pitchFamily="34" charset="0"/>
              <a:cs typeface="Arial" pitchFamily="34" charset="0"/>
            </a:endParaRPr>
          </a:p>
          <a:p>
            <a:pPr>
              <a:defRPr/>
            </a:pPr>
            <a:r>
              <a:rPr lang="es-ES" sz="1100" dirty="0" smtClean="0">
                <a:latin typeface="Arial" pitchFamily="34" charset="0"/>
                <a:ea typeface="Calibri"/>
                <a:cs typeface="Arial" pitchFamily="34" charset="0"/>
              </a:rPr>
              <a:t>La </a:t>
            </a:r>
            <a:r>
              <a:rPr lang="es-ES" sz="1100" dirty="0">
                <a:latin typeface="Arial" pitchFamily="34" charset="0"/>
                <a:ea typeface="Calibri"/>
                <a:cs typeface="Arial" pitchFamily="34" charset="0"/>
              </a:rPr>
              <a:t>dinámica contributiva en la reproducción de desigualdades: </a:t>
            </a:r>
            <a:endParaRPr lang="en-US" sz="1100" dirty="0">
              <a:latin typeface="Arial" pitchFamily="34" charset="0"/>
              <a:ea typeface="Calibri"/>
              <a:cs typeface="Arial" pitchFamily="34" charset="0"/>
            </a:endParaRPr>
          </a:p>
          <a:p>
            <a:pPr marL="354013" lvl="1" indent="-354013">
              <a:buFont typeface="Times New Roman"/>
              <a:buChar char="•"/>
              <a:defRPr/>
            </a:pPr>
            <a:r>
              <a:rPr lang="es-ES" sz="1100" dirty="0">
                <a:latin typeface="Arial" pitchFamily="34" charset="0"/>
                <a:ea typeface="Calibri"/>
                <a:cs typeface="Arial" pitchFamily="34" charset="0"/>
              </a:rPr>
              <a:t>La evolución reciente ha sido favorable. La afiliación está fuertemente asociada al sector formal y en los últimos años este ha sido el sector que ha mostrado un mejor desempeño.</a:t>
            </a:r>
            <a:endParaRPr lang="en-US" sz="1100" dirty="0">
              <a:latin typeface="Arial" pitchFamily="34" charset="0"/>
              <a:ea typeface="Calibri"/>
              <a:cs typeface="Arial" pitchFamily="34" charset="0"/>
            </a:endParaRPr>
          </a:p>
          <a:p>
            <a:pPr marL="354013" lvl="1" indent="-354013">
              <a:buFont typeface="Times New Roman"/>
              <a:buChar char="•"/>
              <a:defRPr/>
            </a:pPr>
            <a:r>
              <a:rPr lang="es-ES" sz="1100" dirty="0">
                <a:latin typeface="Arial" pitchFamily="34" charset="0"/>
                <a:ea typeface="Calibri"/>
                <a:cs typeface="Arial" pitchFamily="34" charset="0"/>
              </a:rPr>
              <a:t>No obstante, el acceso a la cobertura social se mantiene altamente estratificado y desigual, sin cambios notorios en las últimas dos décadas. </a:t>
            </a:r>
            <a:endParaRPr lang="en-US" sz="1100" dirty="0">
              <a:latin typeface="Arial" pitchFamily="34" charset="0"/>
              <a:ea typeface="Calibri"/>
              <a:cs typeface="Arial" pitchFamily="34" charset="0"/>
            </a:endParaRPr>
          </a:p>
          <a:p>
            <a:pPr marL="354013" lvl="1" indent="-354013">
              <a:buFont typeface="Times New Roman"/>
              <a:buChar char="•"/>
              <a:defRPr/>
            </a:pPr>
            <a:r>
              <a:rPr lang="es-ES" sz="1100" dirty="0">
                <a:latin typeface="Arial" pitchFamily="34" charset="0"/>
                <a:ea typeface="Calibri"/>
                <a:cs typeface="Arial" pitchFamily="34" charset="0"/>
              </a:rPr>
              <a:t>Así, se registran menores niveles de cobertura para personas que viven en hogares con jefatura femenina, para menores de 15 años y para hogares rurales.</a:t>
            </a:r>
          </a:p>
          <a:p>
            <a:pPr marL="354013" lvl="1" indent="-354013">
              <a:buFont typeface="Times New Roman"/>
              <a:buChar char="•"/>
              <a:defRPr/>
            </a:pPr>
            <a:r>
              <a:rPr lang="es-ES" sz="1100" dirty="0">
                <a:latin typeface="Arial" pitchFamily="34" charset="0"/>
                <a:ea typeface="Calibri"/>
                <a:cs typeface="Arial" pitchFamily="34" charset="0"/>
              </a:rPr>
              <a:t>Esto refleja el hecho que la afiliación se concentra en aquellos más calificados, con salarios más altos, los cuales típicamente tienen un número menor de dependientes.</a:t>
            </a:r>
          </a:p>
        </p:txBody>
      </p:sp>
      <p:sp>
        <p:nvSpPr>
          <p:cNvPr id="84996" name="Slide Number Placeholder 3"/>
          <p:cNvSpPr txBox="1">
            <a:spLocks noGrp="1"/>
          </p:cNvSpPr>
          <p:nvPr/>
        </p:nvSpPr>
        <p:spPr bwMode="auto">
          <a:xfrm>
            <a:off x="3970340" y="8829676"/>
            <a:ext cx="3038475" cy="465138"/>
          </a:xfrm>
          <a:prstGeom prst="rect">
            <a:avLst/>
          </a:prstGeom>
          <a:noFill/>
          <a:ln>
            <a:miter lim="800000"/>
            <a:headEnd/>
            <a:tailEnd/>
          </a:ln>
        </p:spPr>
        <p:txBody>
          <a:bodyPr lIns="93145" tIns="46573" rIns="93145" bIns="46573" anchor="b"/>
          <a:lstStyle/>
          <a:p>
            <a:pPr algn="r" defTabSz="931547">
              <a:defRPr/>
            </a:pPr>
            <a:fld id="{6AD704FC-B3BE-432A-A9D3-6E8C8263FC6D}" type="slidenum">
              <a:rPr lang="en-US" sz="1200">
                <a:solidFill>
                  <a:srgbClr val="000000"/>
                </a:solidFill>
              </a:rPr>
              <a:pPr algn="r" defTabSz="931547">
                <a:defRPr/>
              </a:pPr>
              <a:t>18</a:t>
            </a:fld>
            <a:endParaRPr lang="en-US" sz="1200" dirty="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415459" y="4415790"/>
            <a:ext cx="6231871" cy="4413886"/>
          </a:xfrm>
        </p:spPr>
        <p:txBody>
          <a:bodyPr>
            <a:noAutofit/>
          </a:bodyPr>
          <a:lstStyle/>
          <a:p>
            <a:pPr>
              <a:defRPr/>
            </a:pPr>
            <a:r>
              <a:rPr lang="es-CL" sz="1100" b="1" dirty="0" smtClean="0">
                <a:solidFill>
                  <a:srgbClr val="C00000"/>
                </a:solidFill>
              </a:rPr>
              <a:t>Aumento del consumo pero déficit en la provisión de servicios públicos </a:t>
            </a:r>
            <a:r>
              <a:rPr lang="es-ES" sz="1100" b="1" dirty="0" smtClean="0">
                <a:latin typeface="Arial" pitchFamily="34" charset="0"/>
                <a:ea typeface="Calibri"/>
                <a:cs typeface="Arial" pitchFamily="34" charset="0"/>
              </a:rPr>
              <a:t>Hay </a:t>
            </a:r>
            <a:r>
              <a:rPr lang="es-ES" sz="1100" b="1" dirty="0">
                <a:latin typeface="Arial" pitchFamily="34" charset="0"/>
                <a:ea typeface="Calibri"/>
                <a:cs typeface="Arial" pitchFamily="34" charset="0"/>
              </a:rPr>
              <a:t>claras fisuras y omisiones de los sistemas de protección social</a:t>
            </a:r>
            <a:endParaRPr lang="en-US" sz="1100" dirty="0">
              <a:latin typeface="Arial" pitchFamily="34" charset="0"/>
              <a:ea typeface="Calibri"/>
              <a:cs typeface="Arial" pitchFamily="34" charset="0"/>
            </a:endParaRPr>
          </a:p>
          <a:p>
            <a:pPr marL="349278" indent="-349278">
              <a:buFont typeface="Times New Roman"/>
              <a:buChar char="•"/>
              <a:tabLst>
                <a:tab pos="465702" algn="l"/>
                <a:tab pos="3725624" algn="l"/>
              </a:tabLst>
              <a:defRPr/>
            </a:pPr>
            <a:r>
              <a:rPr lang="es-ES" sz="1100" dirty="0">
                <a:latin typeface="Arial" pitchFamily="34" charset="0"/>
                <a:ea typeface="Calibri"/>
                <a:cs typeface="Arial" pitchFamily="34" charset="0"/>
              </a:rPr>
              <a:t>Un porcentaje importante de los hogares no cuenta con protección de ningún tipo.</a:t>
            </a:r>
            <a:endParaRPr lang="en-US" sz="1100" dirty="0">
              <a:latin typeface="Arial" pitchFamily="34" charset="0"/>
              <a:ea typeface="Calibri"/>
              <a:cs typeface="Arial" pitchFamily="34" charset="0"/>
            </a:endParaRPr>
          </a:p>
          <a:p>
            <a:pPr marL="349278" indent="-349278">
              <a:buFont typeface="Times New Roman"/>
              <a:buChar char="•"/>
              <a:tabLst>
                <a:tab pos="465702" algn="l"/>
              </a:tabLst>
              <a:defRPr/>
            </a:pPr>
            <a:r>
              <a:rPr lang="es-ES" sz="1100" dirty="0">
                <a:latin typeface="Arial" pitchFamily="34" charset="0"/>
                <a:ea typeface="Calibri"/>
                <a:cs typeface="Arial" pitchFamily="34" charset="0"/>
              </a:rPr>
              <a:t>Presencia mayoritaria de sectores de ingresos bajos y medios entre quienes no tienen ni pilar contributivo ni solidario en la protección social. </a:t>
            </a:r>
            <a:endParaRPr lang="en-US" sz="1100" dirty="0">
              <a:latin typeface="Arial" pitchFamily="34" charset="0"/>
              <a:ea typeface="Calibri"/>
              <a:cs typeface="Arial" pitchFamily="34" charset="0"/>
            </a:endParaRPr>
          </a:p>
          <a:p>
            <a:pPr marL="349278" indent="-349278">
              <a:buFont typeface="Times New Roman"/>
              <a:buChar char="•"/>
              <a:tabLst>
                <a:tab pos="465702" algn="l"/>
              </a:tabLst>
              <a:defRPr/>
            </a:pPr>
            <a:r>
              <a:rPr lang="es-ES" sz="1100" dirty="0">
                <a:latin typeface="Arial" pitchFamily="34" charset="0"/>
                <a:ea typeface="Calibri"/>
                <a:cs typeface="Arial" pitchFamily="34" charset="0"/>
              </a:rPr>
              <a:t>La institucionalidad laboral presenta limitaciones en proveer cobertura en términos de protección social. </a:t>
            </a:r>
            <a:endParaRPr lang="en-US" sz="1100" dirty="0">
              <a:latin typeface="Arial" pitchFamily="34" charset="0"/>
              <a:ea typeface="Calibri"/>
              <a:cs typeface="Arial" pitchFamily="34" charset="0"/>
            </a:endParaRPr>
          </a:p>
          <a:p>
            <a:pPr>
              <a:defRPr/>
            </a:pPr>
            <a:r>
              <a:rPr lang="es-ES" sz="1100" b="1" dirty="0" smtClean="0">
                <a:latin typeface="Arial" pitchFamily="34" charset="0"/>
                <a:ea typeface="Calibri"/>
                <a:cs typeface="Arial" pitchFamily="34" charset="0"/>
              </a:rPr>
              <a:t>El </a:t>
            </a:r>
            <a:r>
              <a:rPr lang="es-ES" sz="1100" b="1" dirty="0">
                <a:latin typeface="Arial" pitchFamily="34" charset="0"/>
                <a:ea typeface="Calibri"/>
                <a:cs typeface="Arial" pitchFamily="34" charset="0"/>
              </a:rPr>
              <a:t>pilar no contributivo es todavía de cobertura insuficiente en la población más pobre que lo requiere </a:t>
            </a:r>
            <a:endParaRPr lang="en-US" sz="1100" dirty="0">
              <a:latin typeface="Arial" pitchFamily="34" charset="0"/>
              <a:ea typeface="Calibri"/>
              <a:cs typeface="Arial" pitchFamily="34" charset="0"/>
            </a:endParaRPr>
          </a:p>
          <a:p>
            <a:pPr marL="349278" indent="-349278">
              <a:buFont typeface="Times New Roman"/>
              <a:buChar char="•"/>
              <a:tabLst>
                <a:tab pos="465702" algn="l"/>
              </a:tabLst>
              <a:defRPr/>
            </a:pPr>
            <a:r>
              <a:rPr lang="es-ES" sz="1100" dirty="0">
                <a:latin typeface="Arial" pitchFamily="34" charset="0"/>
                <a:ea typeface="Calibri"/>
                <a:cs typeface="Arial" pitchFamily="34" charset="0"/>
              </a:rPr>
              <a:t>Su alcance es limitado pues solo cubre un 12% del total de los hogares y un  41% de los hogares del primer quintil de la distribución del ingreso.</a:t>
            </a:r>
          </a:p>
          <a:p>
            <a:pPr marL="349278" indent="-349278">
              <a:buFont typeface="Times New Roman"/>
              <a:buChar char="•"/>
              <a:tabLst>
                <a:tab pos="465702" algn="l"/>
              </a:tabLst>
              <a:defRPr/>
            </a:pPr>
            <a:r>
              <a:rPr lang="es-ES" sz="1100" dirty="0">
                <a:latin typeface="Arial" pitchFamily="34" charset="0"/>
                <a:ea typeface="Calibri"/>
                <a:cs typeface="Arial" pitchFamily="34" charset="0"/>
              </a:rPr>
              <a:t>Es altamente progresivo:  - mayor focalización relativa en hogares con niños y jóvenes , jefatura femenina y hogares con mayor presencia de inactivos y trabajadores en sectores de baja productividad</a:t>
            </a:r>
            <a:endParaRPr lang="en-US" sz="1100" dirty="0">
              <a:latin typeface="Arial" pitchFamily="34" charset="0"/>
              <a:cs typeface="Arial" pitchFamily="34" charset="0"/>
            </a:endParaRPr>
          </a:p>
          <a:p>
            <a:pPr>
              <a:defRPr/>
            </a:pPr>
            <a:r>
              <a:rPr lang="es-ES" sz="1100" dirty="0" smtClean="0">
                <a:latin typeface="Arial" pitchFamily="34" charset="0"/>
                <a:ea typeface="Calibri"/>
                <a:cs typeface="Arial" pitchFamily="34" charset="0"/>
              </a:rPr>
              <a:t>La </a:t>
            </a:r>
            <a:r>
              <a:rPr lang="es-ES" sz="1100" dirty="0">
                <a:latin typeface="Arial" pitchFamily="34" charset="0"/>
                <a:ea typeface="Calibri"/>
                <a:cs typeface="Arial" pitchFamily="34" charset="0"/>
              </a:rPr>
              <a:t>dinámica contributiva en la reproducción de desigualdades: </a:t>
            </a:r>
            <a:endParaRPr lang="en-US" sz="1100" dirty="0">
              <a:latin typeface="Arial" pitchFamily="34" charset="0"/>
              <a:ea typeface="Calibri"/>
              <a:cs typeface="Arial" pitchFamily="34" charset="0"/>
            </a:endParaRPr>
          </a:p>
          <a:p>
            <a:pPr marL="354013" lvl="1" indent="-354013">
              <a:buFont typeface="Times New Roman"/>
              <a:buChar char="•"/>
              <a:defRPr/>
            </a:pPr>
            <a:r>
              <a:rPr lang="es-ES" sz="1100" dirty="0">
                <a:latin typeface="Arial" pitchFamily="34" charset="0"/>
                <a:ea typeface="Calibri"/>
                <a:cs typeface="Arial" pitchFamily="34" charset="0"/>
              </a:rPr>
              <a:t>La evolución reciente ha sido favorable. La afiliación está fuertemente asociada al sector formal y en los últimos años este ha sido el sector que ha mostrado un mejor desempeño.</a:t>
            </a:r>
            <a:endParaRPr lang="en-US" sz="1100" dirty="0">
              <a:latin typeface="Arial" pitchFamily="34" charset="0"/>
              <a:ea typeface="Calibri"/>
              <a:cs typeface="Arial" pitchFamily="34" charset="0"/>
            </a:endParaRPr>
          </a:p>
          <a:p>
            <a:pPr marL="354013" lvl="1" indent="-354013">
              <a:buFont typeface="Times New Roman"/>
              <a:buChar char="•"/>
              <a:defRPr/>
            </a:pPr>
            <a:r>
              <a:rPr lang="es-ES" sz="1100" dirty="0">
                <a:latin typeface="Arial" pitchFamily="34" charset="0"/>
                <a:ea typeface="Calibri"/>
                <a:cs typeface="Arial" pitchFamily="34" charset="0"/>
              </a:rPr>
              <a:t>No obstante, el acceso a la cobertura social se mantiene altamente estratificado y desigual, sin cambios notorios en las últimas dos décadas. </a:t>
            </a:r>
            <a:endParaRPr lang="en-US" sz="1100" dirty="0">
              <a:latin typeface="Arial" pitchFamily="34" charset="0"/>
              <a:ea typeface="Calibri"/>
              <a:cs typeface="Arial" pitchFamily="34" charset="0"/>
            </a:endParaRPr>
          </a:p>
          <a:p>
            <a:pPr marL="354013" lvl="1" indent="-354013">
              <a:buFont typeface="Times New Roman"/>
              <a:buChar char="•"/>
              <a:defRPr/>
            </a:pPr>
            <a:r>
              <a:rPr lang="es-ES" sz="1100" dirty="0">
                <a:latin typeface="Arial" pitchFamily="34" charset="0"/>
                <a:ea typeface="Calibri"/>
                <a:cs typeface="Arial" pitchFamily="34" charset="0"/>
              </a:rPr>
              <a:t>Así, se registran menores niveles de cobertura para personas que viven en hogares con jefatura femenina, para menores de 15 años y para hogares rurales.</a:t>
            </a:r>
          </a:p>
          <a:p>
            <a:pPr marL="354013" lvl="1" indent="-354013">
              <a:buFont typeface="Times New Roman"/>
              <a:buChar char="•"/>
              <a:defRPr/>
            </a:pPr>
            <a:r>
              <a:rPr lang="es-ES" sz="1100" dirty="0">
                <a:latin typeface="Arial" pitchFamily="34" charset="0"/>
                <a:ea typeface="Calibri"/>
                <a:cs typeface="Arial" pitchFamily="34" charset="0"/>
              </a:rPr>
              <a:t>Esto refleja el hecho que la afiliación se concentra en aquellos más calificados, con salarios más altos, los cuales típicamente tienen un número menor de dependientes.</a:t>
            </a:r>
          </a:p>
        </p:txBody>
      </p:sp>
      <p:sp>
        <p:nvSpPr>
          <p:cNvPr id="84996" name="Slide Number Placeholder 3"/>
          <p:cNvSpPr txBox="1">
            <a:spLocks noGrp="1"/>
          </p:cNvSpPr>
          <p:nvPr/>
        </p:nvSpPr>
        <p:spPr bwMode="auto">
          <a:xfrm>
            <a:off x="3970340" y="8829676"/>
            <a:ext cx="3038475" cy="465138"/>
          </a:xfrm>
          <a:prstGeom prst="rect">
            <a:avLst/>
          </a:prstGeom>
          <a:noFill/>
          <a:ln>
            <a:miter lim="800000"/>
            <a:headEnd/>
            <a:tailEnd/>
          </a:ln>
        </p:spPr>
        <p:txBody>
          <a:bodyPr lIns="93145" tIns="46573" rIns="93145" bIns="46573" anchor="b"/>
          <a:lstStyle/>
          <a:p>
            <a:pPr algn="r" defTabSz="931547">
              <a:defRPr/>
            </a:pPr>
            <a:fld id="{6AD704FC-B3BE-432A-A9D3-6E8C8263FC6D}" type="slidenum">
              <a:rPr lang="en-US" sz="1200">
                <a:solidFill>
                  <a:srgbClr val="000000"/>
                </a:solidFill>
              </a:rPr>
              <a:pPr algn="r" defTabSz="931547">
                <a:defRPr/>
              </a:pPr>
              <a:t>19</a:t>
            </a:fld>
            <a:endParaRPr lang="en-US" sz="1200" dirty="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pPr defTabSz="931863"/>
            <a:fld id="{705AEEF3-3E5B-4FE0-AF5E-4D6238393CE5}" type="slidenum">
              <a:rPr lang="en-US" smtClean="0"/>
              <a:pPr defTabSz="931863"/>
              <a:t>20</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marL="219075" indent="-219075" eaLnBrk="1" hangingPunct="1">
              <a:spcBef>
                <a:spcPts val="575"/>
              </a:spcBef>
              <a:buFont typeface="Calibri" pitchFamily="34" charset="0"/>
              <a:buAutoNum type="arabicPeriod"/>
            </a:pPr>
            <a:r>
              <a:rPr lang="es-ES" sz="1100" dirty="0" smtClean="0">
                <a:latin typeface="Arial" pitchFamily="34" charset="0"/>
              </a:rPr>
              <a:t>La diferencia en cuanto a los niveles de presión tributaria entre los países de la OCDE y los de América Latina puede explicarse principalmente por la baja carga tributaria sobre las rentas y el patrimonio en la región, ya que el nivel de impuestos al consumo es similar.</a:t>
            </a:r>
          </a:p>
          <a:p>
            <a:pPr marL="219075" indent="-219075" eaLnBrk="1" hangingPunct="1">
              <a:spcBef>
                <a:spcPts val="575"/>
              </a:spcBef>
              <a:buFont typeface="Calibri" pitchFamily="34" charset="0"/>
              <a:buAutoNum type="arabicPeriod"/>
            </a:pPr>
            <a:r>
              <a:rPr lang="es-ES" sz="1100" dirty="0" smtClean="0">
                <a:latin typeface="Arial" pitchFamily="34" charset="0"/>
              </a:rPr>
              <a:t>Si bien la recaudación del impuesto a las sociedades es algo parecida (3.7% y 3.0% del PIB), hay disparidades significativas en materia de impuesto a la renta: 1.3% del PIB en AL frente a 8,5% del PIB en la OCDE.</a:t>
            </a:r>
          </a:p>
          <a:p>
            <a:pPr marL="219075" indent="-219075" eaLnBrk="1" hangingPunct="1">
              <a:spcBef>
                <a:spcPts val="575"/>
              </a:spcBef>
              <a:buFont typeface="Calibri" pitchFamily="34" charset="0"/>
              <a:buAutoNum type="arabicPeriod"/>
            </a:pPr>
            <a:r>
              <a:rPr lang="es-ES" sz="1100" dirty="0" smtClean="0">
                <a:latin typeface="Arial" pitchFamily="34" charset="0"/>
              </a:rPr>
              <a:t>Dado que el impuesto a la renta personal es el más progresivo de los impuestos (es decir, el de mayor impacto redistributivo dentro de la estructura tributaria), es posible inferir que la estructura tributaria de los países latinoamericanos es más regresiva que la correspondiente a las economías desarrolladas, lo que afecta negativamente la distribución del ingreso.</a:t>
            </a:r>
          </a:p>
          <a:p>
            <a:pPr marL="219075" indent="-219075" eaLnBrk="1" hangingPunct="1">
              <a:spcBef>
                <a:spcPts val="575"/>
              </a:spcBef>
              <a:buFont typeface="Calibri" pitchFamily="34" charset="0"/>
              <a:buAutoNum type="arabicPeriod"/>
            </a:pPr>
            <a:r>
              <a:rPr lang="es-ES" sz="1100" dirty="0" smtClean="0">
                <a:latin typeface="Arial" pitchFamily="34" charset="0"/>
              </a:rPr>
              <a:t>Dos razones básicas de la escasa recaudación directa en la región:</a:t>
            </a:r>
          </a:p>
          <a:p>
            <a:pPr marL="660400" lvl="1" indent="-219075" eaLnBrk="1" hangingPunct="1">
              <a:spcBef>
                <a:spcPts val="575"/>
              </a:spcBef>
              <a:buFont typeface="Calibri" pitchFamily="34" charset="0"/>
              <a:buAutoNum type="arabicPeriod"/>
            </a:pPr>
            <a:r>
              <a:rPr lang="es-ES" sz="1100" dirty="0" smtClean="0">
                <a:latin typeface="Arial" pitchFamily="34" charset="0"/>
              </a:rPr>
              <a:t>La estrecha base imponible, y</a:t>
            </a:r>
          </a:p>
          <a:p>
            <a:pPr marL="660400" lvl="1" indent="-219075" eaLnBrk="1" hangingPunct="1">
              <a:spcBef>
                <a:spcPts val="575"/>
              </a:spcBef>
              <a:buFont typeface="Calibri" pitchFamily="34" charset="0"/>
              <a:buAutoNum type="arabicPeriod"/>
            </a:pPr>
            <a:r>
              <a:rPr lang="es-ES" sz="1100" dirty="0" smtClean="0">
                <a:latin typeface="Arial" pitchFamily="34" charset="0"/>
              </a:rPr>
              <a:t>Los altos niveles de incumplimiento.</a:t>
            </a:r>
          </a:p>
          <a:p>
            <a:pPr marL="219075" indent="-219075" eaLnBrk="1" hangingPunct="1">
              <a:buFont typeface="Calibri" pitchFamily="34" charset="0"/>
              <a:buAutoNum type="arabicPeriod"/>
            </a:pPr>
            <a:r>
              <a:rPr lang="es-ES" sz="1100" dirty="0" smtClean="0">
                <a:latin typeface="Arial" pitchFamily="34" charset="0"/>
              </a:rPr>
              <a:t>Ambas razones son consecuencia del trato preferencial, por ejemplo a las rentas de capital en el caso del impuesto a la renta, y de las “lagunas” tributarias características de los sistemas impositivos de la región, que dan lugar a “gastos tributarios” de considerable magnitud.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1"/>
            <a:ext cx="5608320" cy="4878997"/>
          </a:xfrm>
        </p:spPr>
        <p:txBody>
          <a:bodyPr>
            <a:normAutofit/>
          </a:bodyPr>
          <a:lstStyle/>
          <a:p>
            <a:pPr marL="447675" indent="-350838">
              <a:spcBef>
                <a:spcPts val="0"/>
              </a:spcBef>
              <a:buClr>
                <a:srgbClr val="C00000"/>
              </a:buClr>
              <a:buSzPct val="130000"/>
              <a:defRPr/>
            </a:pPr>
            <a:r>
              <a:rPr lang="es-ES" sz="1600" dirty="0" smtClean="0">
                <a:solidFill>
                  <a:srgbClr val="000000"/>
                </a:solidFill>
              </a:rPr>
              <a:t>Se desacelera el crecimiento</a:t>
            </a:r>
          </a:p>
          <a:p>
            <a:pPr marL="447675" indent="-350838">
              <a:spcBef>
                <a:spcPts val="0"/>
              </a:spcBef>
              <a:buClr>
                <a:srgbClr val="C00000"/>
              </a:buClr>
              <a:buSzPct val="130000"/>
              <a:defRPr/>
            </a:pPr>
            <a:r>
              <a:rPr lang="es-ES" sz="1600" dirty="0" smtClean="0">
                <a:cs typeface="Calibri" pitchFamily="34" charset="0"/>
              </a:rPr>
              <a:t>Tres realidades: Sudamérica, Centroamérica y Caribe</a:t>
            </a:r>
            <a:endParaRPr lang="es-ES" sz="1600" dirty="0" smtClean="0">
              <a:solidFill>
                <a:srgbClr val="000000"/>
              </a:solidFill>
            </a:endParaRPr>
          </a:p>
          <a:p>
            <a:pPr marL="447675" indent="-350838" fontAlgn="auto">
              <a:spcBef>
                <a:spcPts val="0"/>
              </a:spcBef>
              <a:buClr>
                <a:srgbClr val="C00000"/>
              </a:buClr>
              <a:buSzPct val="130000"/>
              <a:buFont typeface="Arial" pitchFamily="34" charset="0"/>
              <a:buChar char="•"/>
              <a:defRPr/>
            </a:pPr>
            <a:r>
              <a:rPr lang="es-ES" sz="1600" dirty="0" smtClean="0">
                <a:solidFill>
                  <a:srgbClr val="000000"/>
                </a:solidFill>
              </a:rPr>
              <a:t>Dependiente del consumo</a:t>
            </a:r>
          </a:p>
          <a:p>
            <a:pPr marL="447675" indent="-350838" fontAlgn="auto">
              <a:spcBef>
                <a:spcPts val="0"/>
              </a:spcBef>
              <a:buClr>
                <a:srgbClr val="C00000"/>
              </a:buClr>
              <a:buSzPct val="130000"/>
              <a:buFont typeface="Arial" pitchFamily="34" charset="0"/>
              <a:buChar char="•"/>
              <a:defRPr/>
            </a:pPr>
            <a:r>
              <a:rPr lang="es-ES" sz="1600" dirty="0" smtClean="0">
                <a:solidFill>
                  <a:srgbClr val="000000"/>
                </a:solidFill>
              </a:rPr>
              <a:t>Insuficiente inversión y ahorro</a:t>
            </a:r>
            <a:endParaRPr lang="es-ES" sz="1600" dirty="0" smtClean="0"/>
          </a:p>
          <a:p>
            <a:pPr marL="447675" indent="-350838">
              <a:spcBef>
                <a:spcPts val="0"/>
              </a:spcBef>
              <a:buClr>
                <a:srgbClr val="C00000"/>
              </a:buClr>
              <a:defRPr/>
            </a:pPr>
            <a:r>
              <a:rPr lang="es-ES" sz="1600" dirty="0" smtClean="0"/>
              <a:t>Exportaciones se desaceleran: </a:t>
            </a:r>
            <a:r>
              <a:rPr lang="es-CL" sz="1600" dirty="0" smtClean="0"/>
              <a:t>23,3% en 2011, 1,5% en 2012 y menos de 4% en 2013.</a:t>
            </a:r>
            <a:r>
              <a:rPr lang="es-ES" sz="1600" dirty="0" smtClean="0">
                <a:solidFill>
                  <a:srgbClr val="000000"/>
                </a:solidFill>
              </a:rPr>
              <a:t> </a:t>
            </a:r>
          </a:p>
          <a:p>
            <a:pPr marL="447675" indent="-350838">
              <a:spcBef>
                <a:spcPts val="0"/>
              </a:spcBef>
              <a:buClr>
                <a:srgbClr val="C00000"/>
              </a:buClr>
              <a:defRPr/>
            </a:pPr>
            <a:r>
              <a:rPr lang="es-ES" sz="1600" dirty="0" smtClean="0">
                <a:solidFill>
                  <a:srgbClr val="000000"/>
                </a:solidFill>
              </a:rPr>
              <a:t>Volátil tipo de cambio e inflación</a:t>
            </a:r>
          </a:p>
          <a:p>
            <a:pPr marL="447675" indent="-350838">
              <a:spcBef>
                <a:spcPts val="0"/>
              </a:spcBef>
              <a:buClr>
                <a:srgbClr val="C00000"/>
              </a:buClr>
              <a:defRPr/>
            </a:pPr>
            <a:r>
              <a:rPr lang="es-ES" sz="1600" dirty="0" smtClean="0"/>
              <a:t>Baja deuda pública y altas reservas internacionales </a:t>
            </a:r>
          </a:p>
          <a:p>
            <a:pPr marL="447675" indent="-350838">
              <a:spcBef>
                <a:spcPts val="0"/>
              </a:spcBef>
              <a:buClr>
                <a:srgbClr val="C00000"/>
              </a:buClr>
              <a:defRPr/>
            </a:pPr>
            <a:r>
              <a:rPr lang="es-ES" sz="1600" dirty="0" smtClean="0"/>
              <a:t>Incertidumbre financiera: retiro de QE</a:t>
            </a:r>
          </a:p>
          <a:p>
            <a:pPr marL="261938" indent="-261938">
              <a:spcBef>
                <a:spcPts val="0"/>
              </a:spcBef>
              <a:buClr>
                <a:srgbClr val="C00000"/>
              </a:buClr>
              <a:buSzPct val="97000"/>
            </a:pPr>
            <a:r>
              <a:rPr lang="es-ES" sz="1600" dirty="0" smtClean="0"/>
              <a:t>¿Fin del </a:t>
            </a:r>
            <a:r>
              <a:rPr lang="es-ES" sz="1600" dirty="0" err="1" smtClean="0"/>
              <a:t>super</a:t>
            </a:r>
            <a:r>
              <a:rPr lang="es-ES" sz="1600" dirty="0" smtClean="0"/>
              <a:t>-ciclo de precios de materias primas?</a:t>
            </a:r>
            <a:r>
              <a:rPr lang="es-CO" sz="1600" dirty="0" smtClean="0"/>
              <a:t> </a:t>
            </a:r>
          </a:p>
          <a:p>
            <a:pPr marL="261938" indent="-261938">
              <a:spcBef>
                <a:spcPts val="0"/>
              </a:spcBef>
              <a:buClr>
                <a:srgbClr val="C00000"/>
              </a:buClr>
              <a:buSzPct val="97000"/>
            </a:pPr>
            <a:r>
              <a:rPr lang="es-CO" sz="1600" dirty="0" smtClean="0"/>
              <a:t>Estructura productiva no ha cambiado</a:t>
            </a:r>
            <a:endParaRPr lang="es-ES" sz="1600" dirty="0" smtClean="0"/>
          </a:p>
          <a:p>
            <a:pPr marL="261938" indent="-261938">
              <a:spcBef>
                <a:spcPts val="0"/>
              </a:spcBef>
              <a:buClr>
                <a:srgbClr val="C00000"/>
              </a:buClr>
              <a:buSzPct val="97000"/>
            </a:pPr>
            <a:r>
              <a:rPr lang="es-ES" sz="1600" dirty="0" smtClean="0"/>
              <a:t>Se acaba el dinamismo del consumo</a:t>
            </a:r>
          </a:p>
          <a:p>
            <a:pPr marL="261938" indent="-261938">
              <a:spcBef>
                <a:spcPts val="0"/>
              </a:spcBef>
              <a:buClr>
                <a:srgbClr val="C00000"/>
              </a:buClr>
              <a:buSzPct val="97000"/>
            </a:pPr>
            <a:r>
              <a:rPr lang="es-ES" sz="1600" dirty="0" smtClean="0"/>
              <a:t>Repensando sus modelos de desarrollo priorizando igualdad, cambio estructural con mayor productividad e innovación y con creación de empleo de calidad</a:t>
            </a:r>
          </a:p>
          <a:p>
            <a:pPr marL="360000" indent="-292100" fontAlgn="auto">
              <a:spcBef>
                <a:spcPts val="0"/>
              </a:spcBef>
              <a:spcAft>
                <a:spcPts val="0"/>
              </a:spcAft>
              <a:buClr>
                <a:srgbClr val="C00000"/>
              </a:buClr>
              <a:buNone/>
              <a:defRPr/>
            </a:pPr>
            <a:endParaRPr lang="es-ES" sz="1600" dirty="0" smtClean="0"/>
          </a:p>
          <a:p>
            <a:pPr marL="360000">
              <a:spcBef>
                <a:spcPts val="0"/>
              </a:spcBef>
            </a:pPr>
            <a:endParaRPr lang="es-ES" sz="1600" dirty="0" smtClean="0">
              <a:solidFill>
                <a:srgbClr val="000000"/>
              </a:solidFill>
            </a:endParaRPr>
          </a:p>
        </p:txBody>
      </p:sp>
      <p:sp>
        <p:nvSpPr>
          <p:cNvPr id="4" name="Slide Number Placeholder 3"/>
          <p:cNvSpPr>
            <a:spLocks noGrp="1"/>
          </p:cNvSpPr>
          <p:nvPr>
            <p:ph type="sldNum" sz="quarter" idx="10"/>
          </p:nvPr>
        </p:nvSpPr>
        <p:spPr/>
        <p:txBody>
          <a:bodyPr/>
          <a:lstStyle/>
          <a:p>
            <a:fld id="{C9D8AA52-4879-4C10-AA37-15E3759DCA75}"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xfrm>
            <a:off x="452440" y="4265615"/>
            <a:ext cx="6105525" cy="4664075"/>
          </a:xfrm>
          <a:noFill/>
          <a:ln/>
        </p:spPr>
        <p:txBody>
          <a:bodyPr/>
          <a:lstStyle/>
          <a:p>
            <a:r>
              <a:rPr lang="es-CL" sz="1200" b="1" kern="1200" dirty="0" smtClean="0">
                <a:solidFill>
                  <a:schemeClr val="tx1"/>
                </a:solidFill>
                <a:latin typeface="+mn-lt"/>
                <a:ea typeface="+mn-ea"/>
                <a:cs typeface="+mn-cs"/>
              </a:rPr>
              <a:t>Estos gráficos son una primicia,</a:t>
            </a:r>
            <a:r>
              <a:rPr lang="es-CL" sz="1200" b="1" kern="1200" baseline="0" dirty="0" smtClean="0">
                <a:solidFill>
                  <a:schemeClr val="tx1"/>
                </a:solidFill>
                <a:latin typeface="+mn-lt"/>
                <a:ea typeface="+mn-ea"/>
                <a:cs typeface="+mn-cs"/>
              </a:rPr>
              <a:t> d</a:t>
            </a:r>
            <a:r>
              <a:rPr lang="es-CL" sz="1200" b="1" kern="1200" dirty="0" smtClean="0">
                <a:solidFill>
                  <a:schemeClr val="tx1"/>
                </a:solidFill>
                <a:latin typeface="+mn-lt"/>
                <a:ea typeface="+mn-ea"/>
                <a:cs typeface="+mn-cs"/>
              </a:rPr>
              <a:t>ado que corresponde a información que presentaremos</a:t>
            </a:r>
            <a:r>
              <a:rPr lang="es-CL" sz="1200" b="1" kern="1200" baseline="0" dirty="0" smtClean="0">
                <a:solidFill>
                  <a:schemeClr val="tx1"/>
                </a:solidFill>
                <a:latin typeface="+mn-lt"/>
                <a:ea typeface="+mn-ea"/>
                <a:cs typeface="+mn-cs"/>
              </a:rPr>
              <a:t> en el próximo Panorama Social. </a:t>
            </a:r>
          </a:p>
          <a:p>
            <a:r>
              <a:rPr lang="es-CL" sz="1200" kern="1200" dirty="0" smtClean="0">
                <a:solidFill>
                  <a:schemeClr val="tx1"/>
                </a:solidFill>
                <a:latin typeface="+mn-lt"/>
                <a:ea typeface="+mn-ea"/>
                <a:cs typeface="+mn-cs"/>
              </a:rPr>
              <a:t>Pese a los diversos vaivenes que ha tenido el ciclo económico en el reciente lustro, incluida la crisis financiera internacional de 2008-2009, el leve repunte de las economías en los años siguientes y la desaceleración mundial que ya se observó desde 2012, hasta 2012-2013 la tendencia regional ha sido de un aumento real de los recursos disponibles para el financiamiento de servicios sociales y de transferencias monetarias a los hogares.</a:t>
            </a:r>
            <a:endParaRPr lang="en-US" sz="1200" kern="1200" dirty="0" smtClean="0">
              <a:solidFill>
                <a:schemeClr val="tx1"/>
              </a:solidFill>
              <a:latin typeface="+mn-lt"/>
              <a:ea typeface="+mn-ea"/>
              <a:cs typeface="+mn-cs"/>
            </a:endParaRPr>
          </a:p>
          <a:p>
            <a:r>
              <a:rPr lang="es-CL"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s-CL" sz="1200" kern="1200" dirty="0" smtClean="0">
                <a:solidFill>
                  <a:schemeClr val="tx1"/>
                </a:solidFill>
                <a:latin typeface="+mn-lt"/>
                <a:ea typeface="+mn-ea"/>
                <a:cs typeface="+mn-cs"/>
              </a:rPr>
              <a:t>Como se ve en el</a:t>
            </a:r>
            <a:r>
              <a:rPr lang="es-CL" sz="1200" kern="1200" baseline="0" dirty="0" smtClean="0">
                <a:solidFill>
                  <a:schemeClr val="tx1"/>
                </a:solidFill>
                <a:latin typeface="+mn-lt"/>
                <a:ea typeface="+mn-ea"/>
                <a:cs typeface="+mn-cs"/>
              </a:rPr>
              <a:t> gráfico, e</a:t>
            </a:r>
            <a:r>
              <a:rPr lang="es-CL" sz="1200" kern="1200" dirty="0" smtClean="0">
                <a:solidFill>
                  <a:schemeClr val="tx1"/>
                </a:solidFill>
                <a:latin typeface="+mn-lt"/>
                <a:ea typeface="+mn-ea"/>
                <a:cs typeface="+mn-cs"/>
              </a:rPr>
              <a:t>ste aumento también se reflejó en la prioridad macroeconómica del gasto social: a comienzos de los años noventa, el gasto social como porcentaje del PIB se situaba en un 10,3%, con un aumento sistemático pero modesto en los diversos bienios analizados hasta llegar al 12% del PIB en 2000-2001, una leve caída en el período siguiente, para alcanzar el 13,2% en 2006-2007 y a 15% en 2012-2013. En el último año considerado, la región (20 países) destinó casi 540.000 millones de dólares al área social (a precios de 2005). El año 2012 comenzaría a marcar un punto de leve inflexión en las tendencias del gasto social, que habían registrado un aumento de carácter sistemático tanto en términos absolutos como relativos. Esta variación en la tendencia implicaría un incremento cada vez menor del gasto público social, debido tanto a la persistencia de déficit fiscales en que incurrieron diversos gobiernos para enfrentar la crisis financiera internacional, como a los menores márgenes de recaudación que se proyectan debido a la desaceleración registrada en el crecimiento de la mayoría de los países, con contadas excepciones, entre las que se cuentan varios países de Centroamérica y el Caribe (véase CEPAL, 2014).</a:t>
            </a:r>
            <a:endParaRPr lang="en-US" sz="1200" kern="1200" dirty="0">
              <a:solidFill>
                <a:schemeClr val="tx1"/>
              </a:solidFill>
              <a:latin typeface="+mn-lt"/>
              <a:ea typeface="+mn-ea"/>
              <a:cs typeface="+mn-cs"/>
            </a:endParaRPr>
          </a:p>
        </p:txBody>
      </p:sp>
      <p:sp>
        <p:nvSpPr>
          <p:cNvPr id="61444" name="Slide Number Placeholder 3"/>
          <p:cNvSpPr txBox="1">
            <a:spLocks noGrp="1"/>
          </p:cNvSpPr>
          <p:nvPr/>
        </p:nvSpPr>
        <p:spPr bwMode="auto">
          <a:xfrm>
            <a:off x="3970339" y="8829675"/>
            <a:ext cx="3038475" cy="465138"/>
          </a:xfrm>
          <a:prstGeom prst="rect">
            <a:avLst/>
          </a:prstGeom>
          <a:noFill/>
          <a:ln>
            <a:miter lim="800000"/>
            <a:headEnd/>
            <a:tailEnd/>
          </a:ln>
        </p:spPr>
        <p:txBody>
          <a:bodyPr lIns="93152" tIns="46576" rIns="93152" bIns="46576" anchor="b"/>
          <a:lstStyle/>
          <a:p>
            <a:pPr algn="r" defTabSz="931616">
              <a:defRPr/>
            </a:pPr>
            <a:fld id="{3E73598D-2039-40F4-878E-23E0C53FF416}" type="slidenum">
              <a:rPr lang="en-US" sz="1200">
                <a:solidFill>
                  <a:prstClr val="black"/>
                </a:solidFill>
                <a:latin typeface="Arial" charset="0"/>
              </a:rPr>
              <a:pPr algn="r" defTabSz="931616">
                <a:defRPr/>
              </a:pPr>
              <a:t>21</a:t>
            </a:fld>
            <a:endParaRPr lang="en-US" sz="1200" dirty="0">
              <a:solidFill>
                <a:prstClr val="black"/>
              </a:solidFill>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dirty="0" smtClean="0"/>
              <a:t>Graf.</a:t>
            </a:r>
            <a:r>
              <a:rPr lang="es-CO" baseline="0" dirty="0" smtClean="0"/>
              <a:t> I.7 </a:t>
            </a:r>
            <a:r>
              <a:rPr lang="es-CO" baseline="0" dirty="0" err="1" smtClean="0"/>
              <a:t>pag</a:t>
            </a:r>
            <a:r>
              <a:rPr lang="es-CO" baseline="0" dirty="0" smtClean="0"/>
              <a:t>. 37</a:t>
            </a:r>
            <a:endParaRPr lang="es-CO" dirty="0" smtClean="0"/>
          </a:p>
          <a:p>
            <a:endParaRPr lang="es-CO" dirty="0" smtClean="0"/>
          </a:p>
          <a:p>
            <a:pPr defTabSz="916401">
              <a:defRPr/>
            </a:pPr>
            <a:r>
              <a:rPr lang="es-ES" sz="1200" dirty="0" smtClean="0">
                <a:latin typeface="Arial" pitchFamily="34" charset="0"/>
                <a:cs typeface="Arial" pitchFamily="34" charset="0"/>
              </a:rPr>
              <a:t>En</a:t>
            </a:r>
            <a:r>
              <a:rPr lang="es-ES" sz="1200" baseline="0" dirty="0" smtClean="0">
                <a:latin typeface="Arial" pitchFamily="34" charset="0"/>
                <a:cs typeface="Arial" pitchFamily="34" charset="0"/>
              </a:rPr>
              <a:t> el caso de </a:t>
            </a:r>
            <a:r>
              <a:rPr lang="es-ES" sz="1200" b="1" baseline="0" dirty="0" smtClean="0">
                <a:latin typeface="Arial" pitchFamily="34" charset="0"/>
                <a:cs typeface="Arial" pitchFamily="34" charset="0"/>
              </a:rPr>
              <a:t>Cuba</a:t>
            </a:r>
            <a:r>
              <a:rPr lang="es-ES" sz="1200" baseline="0" dirty="0" smtClean="0">
                <a:latin typeface="Arial" pitchFamily="34" charset="0"/>
                <a:cs typeface="Arial" pitchFamily="34" charset="0"/>
              </a:rPr>
              <a:t>. </a:t>
            </a:r>
          </a:p>
          <a:p>
            <a:pPr defTabSz="916401">
              <a:defRPr/>
            </a:pPr>
            <a:r>
              <a:rPr lang="es-ES" sz="1200" baseline="0" dirty="0" smtClean="0">
                <a:latin typeface="Arial" pitchFamily="34" charset="0"/>
                <a:cs typeface="Arial" pitchFamily="34" charset="0"/>
              </a:rPr>
              <a:t>Para 2012, último año con que contamos datos, la forma de recaudación es regresiva al concentrarla en impuestos indirectos: </a:t>
            </a:r>
            <a:endParaRPr lang="es-ES" sz="1200" b="1" baseline="0" dirty="0" smtClean="0">
              <a:latin typeface="Arial" pitchFamily="34" charset="0"/>
              <a:cs typeface="Arial" pitchFamily="34" charset="0"/>
            </a:endParaRPr>
          </a:p>
          <a:p>
            <a:pPr defTabSz="916401">
              <a:defRPr/>
            </a:pPr>
            <a:r>
              <a:rPr lang="es-ES" sz="1200" b="1" baseline="0" dirty="0" smtClean="0">
                <a:latin typeface="Arial" pitchFamily="34" charset="0"/>
                <a:cs typeface="Arial" pitchFamily="34" charset="0"/>
              </a:rPr>
              <a:t>Ingresos tributarios </a:t>
            </a:r>
            <a:r>
              <a:rPr lang="es-ES" sz="1200" baseline="0" dirty="0" smtClean="0">
                <a:latin typeface="Arial" pitchFamily="34" charset="0"/>
                <a:cs typeface="Arial" pitchFamily="34" charset="0"/>
              </a:rPr>
              <a:t>(en % del PIB)</a:t>
            </a:r>
          </a:p>
          <a:p>
            <a:pPr defTabSz="916401">
              <a:defRPr/>
            </a:pPr>
            <a:r>
              <a:rPr lang="es-ES" sz="1200" baseline="0" dirty="0" smtClean="0">
                <a:latin typeface="Arial" pitchFamily="34" charset="0"/>
                <a:cs typeface="Arial" pitchFamily="34" charset="0"/>
              </a:rPr>
              <a:t>Total ingresos tributarios :     20.5%</a:t>
            </a:r>
          </a:p>
          <a:p>
            <a:pPr defTabSz="916401">
              <a:defRPr/>
            </a:pPr>
            <a:r>
              <a:rPr lang="es-ES" sz="1200" baseline="0" dirty="0" smtClean="0">
                <a:latin typeface="Arial" pitchFamily="34" charset="0"/>
                <a:cs typeface="Arial" pitchFamily="34" charset="0"/>
              </a:rPr>
              <a:t>          Tributos directos :        4.6%</a:t>
            </a:r>
          </a:p>
          <a:p>
            <a:pPr defTabSz="916401">
              <a:defRPr/>
            </a:pPr>
            <a:r>
              <a:rPr lang="es-ES" sz="1200" baseline="0" dirty="0" smtClean="0">
                <a:latin typeface="Arial" pitchFamily="34" charset="0"/>
                <a:cs typeface="Arial" pitchFamily="34" charset="0"/>
              </a:rPr>
              <a:t>          Tributos indirectos :    10.5%</a:t>
            </a:r>
          </a:p>
          <a:p>
            <a:pPr defTabSz="916401">
              <a:defRPr/>
            </a:pPr>
            <a:r>
              <a:rPr lang="es-ES" sz="1200" baseline="0" dirty="0" smtClean="0">
                <a:latin typeface="Arial" pitchFamily="34" charset="0"/>
                <a:cs typeface="Arial" pitchFamily="34" charset="0"/>
              </a:rPr>
              <a:t>          Contribuciones a la seguridad social : 4.2%</a:t>
            </a:r>
          </a:p>
        </p:txBody>
      </p:sp>
      <p:sp>
        <p:nvSpPr>
          <p:cNvPr id="4" name="Slide Number Placeholder 3"/>
          <p:cNvSpPr>
            <a:spLocks noGrp="1"/>
          </p:cNvSpPr>
          <p:nvPr>
            <p:ph type="sldNum" sz="quarter" idx="10"/>
          </p:nvPr>
        </p:nvSpPr>
        <p:spPr/>
        <p:txBody>
          <a:bodyPr/>
          <a:lstStyle/>
          <a:p>
            <a:pPr>
              <a:defRPr/>
            </a:pPr>
            <a:fld id="{0070F101-F0DD-465C-AE36-2CCA375EEC99}" type="slidenum">
              <a:rPr lang="en-US" smtClean="0"/>
              <a:pPr>
                <a:defRPr/>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9D8AA52-4879-4C10-AA37-15E3759DCA75}"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pPr defTabSz="931863"/>
            <a:fld id="{76FB8F77-B5E9-4B9C-AFFB-CBF21E746666}" type="slidenum">
              <a:rPr lang="en-US" smtClean="0">
                <a:latin typeface="Arial" charset="0"/>
                <a:cs typeface="Arial" charset="0"/>
              </a:rPr>
              <a:pPr defTabSz="931863"/>
              <a:t>24</a:t>
            </a:fld>
            <a:endParaRPr lang="en-US" dirty="0" smtClean="0">
              <a:latin typeface="Arial" charset="0"/>
              <a:cs typeface="Arial" charset="0"/>
            </a:endParaRPr>
          </a:p>
        </p:txBody>
      </p:sp>
      <p:sp>
        <p:nvSpPr>
          <p:cNvPr id="93187" name="Slide Image Placeholder 1"/>
          <p:cNvSpPr>
            <a:spLocks noGrp="1" noRot="1" noChangeAspect="1" noTextEdit="1"/>
          </p:cNvSpPr>
          <p:nvPr>
            <p:ph type="sldImg"/>
          </p:nvPr>
        </p:nvSpPr>
        <p:spPr>
          <a:ln/>
        </p:spPr>
      </p:sp>
      <p:sp>
        <p:nvSpPr>
          <p:cNvPr id="93188" name="Notes Placeholder 2"/>
          <p:cNvSpPr>
            <a:spLocks noGrp="1"/>
          </p:cNvSpPr>
          <p:nvPr>
            <p:ph type="body" idx="1"/>
          </p:nvPr>
        </p:nvSpPr>
        <p:spPr>
          <a:noFill/>
          <a:ln/>
        </p:spPr>
        <p:txBody>
          <a:bodyPr lIns="93141" tIns="46570" rIns="93141" bIns="46570"/>
          <a:lstStyle/>
          <a:p>
            <a:pPr eaLnBrk="1" hangingPunct="1">
              <a:spcBef>
                <a:spcPts val="1000"/>
              </a:spcBef>
            </a:pPr>
            <a:r>
              <a:rPr lang="es-ES" sz="1200" dirty="0" smtClean="0"/>
              <a:t>La igualdad</a:t>
            </a:r>
            <a:r>
              <a:rPr lang="es-ES" sz="1200" baseline="0" dirty="0" smtClean="0"/>
              <a:t> ha sido el c</a:t>
            </a:r>
            <a:r>
              <a:rPr lang="es-ES" sz="1200" dirty="0" smtClean="0"/>
              <a:t>orazón de la política moderna y de luchas sociales por el cambio y mejoramiento de la sociedad.</a:t>
            </a:r>
          </a:p>
          <a:p>
            <a:pPr eaLnBrk="1" hangingPunct="1">
              <a:spcBef>
                <a:spcPts val="1000"/>
              </a:spcBef>
            </a:pPr>
            <a:r>
              <a:rPr lang="es-ES" sz="1200" dirty="0" smtClean="0"/>
              <a:t>Históricamente hay dos dimensiones en permanente tensión: la abolición de privilegios y la consagración de la igualdad de derechos, y la distribución de recursos de la sociedad.</a:t>
            </a:r>
          </a:p>
          <a:p>
            <a:pPr>
              <a:spcBef>
                <a:spcPts val="1000"/>
              </a:spcBef>
            </a:pPr>
            <a:r>
              <a:rPr lang="es-ES" sz="1200" dirty="0" smtClean="0"/>
              <a:t>El eje de inclusión es la ciudadanía como titularidad de derechos y no el ajuste </a:t>
            </a:r>
            <a:r>
              <a:rPr lang="es-ES" sz="1200" dirty="0" err="1" smtClean="0"/>
              <a:t>meritocrático</a:t>
            </a:r>
            <a:r>
              <a:rPr lang="es-ES" sz="1200" dirty="0" smtClean="0"/>
              <a:t> en el mercado laboral.</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Por ello,</a:t>
            </a:r>
            <a:r>
              <a:rPr lang="es-ES" sz="1200" baseline="0" dirty="0" smtClean="0"/>
              <a:t> n</a:t>
            </a:r>
            <a:r>
              <a:rPr lang="es-ES" sz="1200" dirty="0" smtClean="0"/>
              <a:t>os referimos a capacidad humana y no capital humano: la igualdad no se resuelve mediante un ajuste </a:t>
            </a:r>
            <a:r>
              <a:rPr lang="es-ES" sz="1200" dirty="0" err="1" smtClean="0"/>
              <a:t>meritocrático</a:t>
            </a:r>
            <a:r>
              <a:rPr lang="es-ES" sz="1200" dirty="0" smtClean="0"/>
              <a:t> espontáneo.</a:t>
            </a:r>
          </a:p>
          <a:p>
            <a:pPr eaLnBrk="1" hangingPunct="1"/>
            <a:endParaRPr lang="es-ES" dirty="0" smtClean="0"/>
          </a:p>
        </p:txBody>
      </p:sp>
      <p:sp>
        <p:nvSpPr>
          <p:cNvPr id="93189" name="Slide Number Placeholder 3"/>
          <p:cNvSpPr txBox="1">
            <a:spLocks noGrp="1"/>
          </p:cNvSpPr>
          <p:nvPr/>
        </p:nvSpPr>
        <p:spPr bwMode="auto">
          <a:xfrm>
            <a:off x="3971925" y="8829675"/>
            <a:ext cx="3036888" cy="465138"/>
          </a:xfrm>
          <a:prstGeom prst="rect">
            <a:avLst/>
          </a:prstGeom>
          <a:noFill/>
          <a:ln w="9525">
            <a:noFill/>
            <a:miter lim="800000"/>
            <a:headEnd/>
            <a:tailEnd/>
          </a:ln>
        </p:spPr>
        <p:txBody>
          <a:bodyPr lIns="93141" tIns="46570" rIns="93141" bIns="46570" anchor="b"/>
          <a:lstStyle/>
          <a:p>
            <a:pPr algn="r" defTabSz="931863"/>
            <a:fld id="{819BE2EE-8F88-42E4-9464-43331325B006}" type="slidenum">
              <a:rPr lang="en-US" sz="1200"/>
              <a:pPr algn="r" defTabSz="931863"/>
              <a:t>24</a:t>
            </a:fld>
            <a:endParaRPr 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pPr defTabSz="931863"/>
            <a:fld id="{D2E4E4BF-CE03-4DD5-BC46-E98A84264A74}" type="slidenum">
              <a:rPr lang="en-US" smtClean="0">
                <a:latin typeface="Arial" charset="0"/>
                <a:cs typeface="Arial" charset="0"/>
              </a:rPr>
              <a:pPr defTabSz="931863"/>
              <a:t>25</a:t>
            </a:fld>
            <a:endParaRPr lang="en-US" smtClean="0">
              <a:latin typeface="Arial" charset="0"/>
              <a:cs typeface="Arial" charset="0"/>
            </a:endParaRPr>
          </a:p>
        </p:txBody>
      </p:sp>
      <p:sp>
        <p:nvSpPr>
          <p:cNvPr id="58371" name="Slide Image Placeholder 1"/>
          <p:cNvSpPr>
            <a:spLocks noGrp="1" noRot="1" noChangeAspect="1" noTextEdit="1"/>
          </p:cNvSpPr>
          <p:nvPr>
            <p:ph type="sldImg"/>
          </p:nvPr>
        </p:nvSpPr>
        <p:spPr>
          <a:ln/>
        </p:spPr>
      </p:sp>
      <p:sp>
        <p:nvSpPr>
          <p:cNvPr id="58372" name="Notes Placeholder 2"/>
          <p:cNvSpPr>
            <a:spLocks noGrp="1"/>
          </p:cNvSpPr>
          <p:nvPr>
            <p:ph type="body" idx="1"/>
          </p:nvPr>
        </p:nvSpPr>
        <p:spPr>
          <a:noFill/>
          <a:ln/>
        </p:spPr>
        <p:txBody>
          <a:bodyPr lIns="93141" tIns="46570" rIns="93141" bIns="46570"/>
          <a:lstStyle/>
          <a:p>
            <a:pPr eaLnBrk="1" hangingPunct="1"/>
            <a:endParaRPr lang="en-US" smtClean="0"/>
          </a:p>
        </p:txBody>
      </p:sp>
      <p:sp>
        <p:nvSpPr>
          <p:cNvPr id="58373" name="Slide Number Placeholder 3"/>
          <p:cNvSpPr txBox="1">
            <a:spLocks noGrp="1"/>
          </p:cNvSpPr>
          <p:nvPr/>
        </p:nvSpPr>
        <p:spPr bwMode="auto">
          <a:xfrm>
            <a:off x="3971925" y="8829675"/>
            <a:ext cx="3036888" cy="465138"/>
          </a:xfrm>
          <a:prstGeom prst="rect">
            <a:avLst/>
          </a:prstGeom>
          <a:noFill/>
          <a:ln w="9525">
            <a:noFill/>
            <a:miter lim="800000"/>
            <a:headEnd/>
            <a:tailEnd/>
          </a:ln>
        </p:spPr>
        <p:txBody>
          <a:bodyPr lIns="93141" tIns="46570" rIns="93141" bIns="46570" anchor="b"/>
          <a:lstStyle/>
          <a:p>
            <a:pPr algn="r" defTabSz="931863"/>
            <a:fld id="{FC046A98-3862-414A-85DC-2AEC2306BFE9}" type="slidenum">
              <a:rPr lang="en-US" sz="1200"/>
              <a:pPr algn="r" defTabSz="931863"/>
              <a:t>25</a:t>
            </a:fld>
            <a:endParaRPr 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spcBef>
                <a:spcPts val="400"/>
              </a:spcBef>
              <a:buClr>
                <a:srgbClr val="C00000"/>
              </a:buClr>
              <a:buFont typeface="Wingdings" pitchFamily="2" charset="2"/>
              <a:buChar char="§"/>
              <a:defRPr/>
            </a:pPr>
            <a:r>
              <a:rPr lang="es-ES" sz="2300" dirty="0" smtClean="0"/>
              <a:t>El mercado de trabajo debería ser el </a:t>
            </a:r>
            <a:r>
              <a:rPr lang="es-ES" sz="2300" i="1" dirty="0" smtClean="0"/>
              <a:t>locus</a:t>
            </a:r>
            <a:r>
              <a:rPr lang="es-ES" sz="2300" dirty="0" smtClean="0"/>
              <a:t> para la absorción de las ganancias de productividad</a:t>
            </a:r>
          </a:p>
          <a:p>
            <a:pPr>
              <a:spcBef>
                <a:spcPts val="400"/>
              </a:spcBef>
              <a:buClr>
                <a:srgbClr val="C00000"/>
              </a:buClr>
              <a:buFont typeface="Wingdings" pitchFamily="2" charset="2"/>
              <a:buChar char="§"/>
              <a:defRPr/>
            </a:pPr>
            <a:r>
              <a:rPr lang="es-ES" sz="2300" dirty="0" smtClean="0"/>
              <a:t>La intervención del Estado es necesaria para redistribuir ganancias ante una estructura productiva tan heterogénea</a:t>
            </a:r>
          </a:p>
          <a:p>
            <a:pPr>
              <a:spcBef>
                <a:spcPts val="400"/>
              </a:spcBef>
              <a:buClr>
                <a:srgbClr val="C00000"/>
              </a:buClr>
              <a:buFont typeface="Wingdings" pitchFamily="2" charset="2"/>
              <a:buChar char="§"/>
              <a:defRPr/>
            </a:pPr>
            <a:r>
              <a:rPr lang="es-ES" sz="2300" dirty="0" smtClean="0"/>
              <a:t>Cinco dimensiones determinantes: </a:t>
            </a:r>
            <a:endParaRPr lang="en-US" sz="2300" dirty="0" smtClean="0"/>
          </a:p>
          <a:p>
            <a:pPr lvl="1">
              <a:spcBef>
                <a:spcPts val="300"/>
              </a:spcBef>
              <a:buClr>
                <a:srgbClr val="C00000"/>
              </a:buClr>
              <a:buFont typeface="Wingdings" pitchFamily="2" charset="2"/>
              <a:buChar char="§"/>
              <a:defRPr/>
            </a:pPr>
            <a:r>
              <a:rPr lang="es-ES" sz="2300" spc="-50" dirty="0" smtClean="0"/>
              <a:t>la seguridad de mercado de trabajo (bajo desempleo o pleno empleo)</a:t>
            </a:r>
            <a:endParaRPr lang="en-US" sz="2300" spc="-50" dirty="0" smtClean="0"/>
          </a:p>
          <a:p>
            <a:pPr lvl="1">
              <a:spcBef>
                <a:spcPts val="300"/>
              </a:spcBef>
              <a:buClr>
                <a:srgbClr val="C00000"/>
              </a:buClr>
              <a:buFont typeface="Wingdings" pitchFamily="2" charset="2"/>
              <a:buChar char="§"/>
              <a:defRPr/>
            </a:pPr>
            <a:r>
              <a:rPr lang="es-ES" sz="2300" dirty="0" smtClean="0"/>
              <a:t> la seguridad de ocupación (la calidad del vínculo de empleo) </a:t>
            </a:r>
            <a:endParaRPr lang="en-US" sz="2300" dirty="0" smtClean="0"/>
          </a:p>
          <a:p>
            <a:pPr lvl="1">
              <a:spcBef>
                <a:spcPts val="300"/>
              </a:spcBef>
              <a:buClr>
                <a:srgbClr val="C00000"/>
              </a:buClr>
              <a:buFont typeface="Wingdings" pitchFamily="2" charset="2"/>
              <a:buChar char="§"/>
              <a:defRPr/>
            </a:pPr>
            <a:r>
              <a:rPr lang="es-ES" sz="2300" dirty="0" smtClean="0"/>
              <a:t>la seguridad de ingresos (absorción de ganancias de productividad en los salarios, política de salarios mínimos, seguro de desempleo)</a:t>
            </a:r>
            <a:endParaRPr lang="en-US" sz="2300" dirty="0" smtClean="0"/>
          </a:p>
          <a:p>
            <a:pPr lvl="1">
              <a:spcBef>
                <a:spcPts val="300"/>
              </a:spcBef>
              <a:buClr>
                <a:srgbClr val="C00000"/>
              </a:buClr>
              <a:buFont typeface="Wingdings" pitchFamily="2" charset="2"/>
              <a:buChar char="§"/>
              <a:defRPr/>
            </a:pPr>
            <a:r>
              <a:rPr lang="es-ES" sz="2300" dirty="0" smtClean="0"/>
              <a:t>la seguridad de contratación (contratos formales, contratos colectivos de trabajo y de larga duración)</a:t>
            </a:r>
            <a:endParaRPr lang="en-US" sz="2300" dirty="0" smtClean="0"/>
          </a:p>
          <a:p>
            <a:pPr lvl="1">
              <a:spcBef>
                <a:spcPts val="300"/>
              </a:spcBef>
              <a:buClr>
                <a:srgbClr val="C00000"/>
              </a:buClr>
              <a:buFont typeface="Wingdings" pitchFamily="2" charset="2"/>
              <a:buChar char="§"/>
              <a:defRPr/>
            </a:pPr>
            <a:r>
              <a:rPr lang="es-ES" sz="2300" dirty="0" smtClean="0"/>
              <a:t>la seguridad de organización (sindicatos libres y actuantes) </a:t>
            </a:r>
          </a:p>
          <a:p>
            <a:pPr lvl="1">
              <a:spcBef>
                <a:spcPts val="300"/>
              </a:spcBef>
              <a:buClr>
                <a:srgbClr val="C00000"/>
              </a:buClr>
              <a:buFont typeface="Wingdings" pitchFamily="2" charset="2"/>
              <a:buChar char="§"/>
              <a:defRPr/>
            </a:pPr>
            <a:r>
              <a:rPr lang="es-ES" sz="2300" dirty="0" smtClean="0"/>
              <a:t>Igualdad de género</a:t>
            </a:r>
            <a:endParaRPr lang="en-US" sz="2300" dirty="0" smtClean="0"/>
          </a:p>
          <a:p>
            <a:endParaRPr lang="es-CL" dirty="0"/>
          </a:p>
        </p:txBody>
      </p:sp>
      <p:sp>
        <p:nvSpPr>
          <p:cNvPr id="4" name="Slide Number Placeholder 3"/>
          <p:cNvSpPr>
            <a:spLocks noGrp="1"/>
          </p:cNvSpPr>
          <p:nvPr>
            <p:ph type="sldNum" sz="quarter" idx="10"/>
          </p:nvPr>
        </p:nvSpPr>
        <p:spPr/>
        <p:txBody>
          <a:bodyPr/>
          <a:lstStyle/>
          <a:p>
            <a:fld id="{C9D8AA52-4879-4C10-AA37-15E3759DCA75}"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BCF6E7BE-33DD-4458-BD77-05F22E08BE36}" type="slidenum">
              <a:rPr lang="en-US" smtClean="0"/>
              <a:pPr/>
              <a:t>27</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701040" y="4415790"/>
            <a:ext cx="5608320" cy="4610223"/>
          </a:xfrm>
          <a:noFill/>
          <a:ln/>
        </p:spPr>
        <p:txBody>
          <a:bodyPr>
            <a:normAutofit/>
          </a:bodyPr>
          <a:lstStyle/>
          <a:p>
            <a:pPr eaLnBrk="1" hangingPunct="1"/>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24000" algn="just">
              <a:spcBef>
                <a:spcPts val="600"/>
              </a:spcBef>
              <a:buClr>
                <a:srgbClr val="C00000"/>
              </a:buClr>
              <a:buSzPct val="140000"/>
            </a:pPr>
            <a:r>
              <a:rPr lang="es-AR" sz="2400" spc="-30" dirty="0" smtClean="0"/>
              <a:t>En la región la institucionalidad no logra limitar (</a:t>
            </a:r>
            <a:r>
              <a:rPr lang="es-AR" sz="2400" i="1" spc="-30" dirty="0" smtClean="0"/>
              <a:t>ex ante</a:t>
            </a:r>
            <a:r>
              <a:rPr lang="es-AR" sz="2400" spc="-30" dirty="0" smtClean="0"/>
              <a:t>) las dinámicas de mercado que generan la concentración del ingreso, y la capacidad que tienen de corregirla (</a:t>
            </a:r>
            <a:r>
              <a:rPr lang="es-AR" sz="2400" i="1" spc="-30" dirty="0" smtClean="0"/>
              <a:t>ex post</a:t>
            </a:r>
            <a:r>
              <a:rPr lang="es-AR" sz="2400" spc="-30" dirty="0" smtClean="0"/>
              <a:t>) es limitada</a:t>
            </a:r>
          </a:p>
          <a:p>
            <a:pPr marL="324000" algn="just">
              <a:spcBef>
                <a:spcPts val="600"/>
              </a:spcBef>
              <a:buClr>
                <a:srgbClr val="C00000"/>
              </a:buClr>
              <a:buSzPct val="140000"/>
            </a:pPr>
            <a:r>
              <a:rPr lang="es-AR" sz="2400" spc="-30" dirty="0" smtClean="0"/>
              <a:t>Cuatro dimensiones clave de la institucionalidad:</a:t>
            </a:r>
            <a:r>
              <a:rPr lang="es-AR" sz="2400" dirty="0" smtClean="0"/>
              <a:t> </a:t>
            </a:r>
          </a:p>
          <a:p>
            <a:pPr marL="724050" lvl="1" algn="just">
              <a:spcBef>
                <a:spcPts val="0"/>
              </a:spcBef>
              <a:buClr>
                <a:srgbClr val="C00000"/>
              </a:buClr>
              <a:buSzPct val="95000"/>
              <a:buFont typeface="Wingdings" pitchFamily="2" charset="2"/>
              <a:buChar char="ü"/>
            </a:pPr>
            <a:r>
              <a:rPr lang="es-AR" sz="2400" dirty="0" smtClean="0"/>
              <a:t>Fiscalidad</a:t>
            </a:r>
          </a:p>
          <a:p>
            <a:pPr marL="724050" lvl="1" algn="just">
              <a:spcBef>
                <a:spcPts val="0"/>
              </a:spcBef>
              <a:buClr>
                <a:srgbClr val="C00000"/>
              </a:buClr>
              <a:buSzPct val="95000"/>
              <a:buFont typeface="Wingdings" pitchFamily="2" charset="2"/>
              <a:buChar char="ü"/>
            </a:pPr>
            <a:r>
              <a:rPr lang="es-AR" sz="2400" dirty="0" smtClean="0"/>
              <a:t>Mundo laboral</a:t>
            </a:r>
          </a:p>
          <a:p>
            <a:pPr marL="724050" lvl="1" algn="just">
              <a:spcBef>
                <a:spcPts val="0"/>
              </a:spcBef>
              <a:buClr>
                <a:srgbClr val="C00000"/>
              </a:buClr>
              <a:buSzPct val="95000"/>
              <a:buFont typeface="Wingdings" pitchFamily="2" charset="2"/>
              <a:buChar char="ü"/>
            </a:pPr>
            <a:r>
              <a:rPr lang="es-AR" sz="2400" dirty="0" smtClean="0"/>
              <a:t>Protección social</a:t>
            </a:r>
          </a:p>
          <a:p>
            <a:pPr marL="724050" lvl="1" algn="just">
              <a:spcBef>
                <a:spcPts val="0"/>
              </a:spcBef>
              <a:buClr>
                <a:srgbClr val="C00000"/>
              </a:buClr>
              <a:buSzPct val="95000"/>
              <a:buFont typeface="Wingdings" pitchFamily="2" charset="2"/>
              <a:buChar char="ü"/>
            </a:pPr>
            <a:r>
              <a:rPr lang="es-AR" sz="2400" dirty="0" smtClean="0"/>
              <a:t>Gobernanza de los recursos naturales</a:t>
            </a:r>
          </a:p>
          <a:p>
            <a:pPr marL="724050" lvl="1" algn="just">
              <a:spcBef>
                <a:spcPts val="0"/>
              </a:spcBef>
              <a:buClr>
                <a:srgbClr val="C00000"/>
              </a:buClr>
              <a:buSzPct val="95000"/>
              <a:buFont typeface="Wingdings" pitchFamily="2" charset="2"/>
              <a:buChar char="ü"/>
            </a:pPr>
            <a:r>
              <a:rPr lang="es-AR" sz="2400" dirty="0" smtClean="0"/>
              <a:t>Consumo y sostenibilidad ambiental </a:t>
            </a:r>
            <a:endParaRPr lang="es-AR" sz="2400" spc="-30" dirty="0" smtClean="0"/>
          </a:p>
          <a:p>
            <a:pPr marL="324000" algn="just">
              <a:spcBef>
                <a:spcPts val="600"/>
              </a:spcBef>
              <a:buClr>
                <a:srgbClr val="C00000"/>
              </a:buClr>
              <a:buSzPct val="140000"/>
            </a:pPr>
            <a:r>
              <a:rPr lang="es-AR" sz="2400" spc="-30" dirty="0" smtClean="0"/>
              <a:t>Regional (nuevas miradas a la integración) y global (Agenda post 2015 y cambio climático)</a:t>
            </a:r>
          </a:p>
          <a:p>
            <a:endParaRPr lang="en-US" dirty="0"/>
          </a:p>
        </p:txBody>
      </p:sp>
      <p:sp>
        <p:nvSpPr>
          <p:cNvPr id="4" name="Slide Number Placeholder 3"/>
          <p:cNvSpPr>
            <a:spLocks noGrp="1"/>
          </p:cNvSpPr>
          <p:nvPr>
            <p:ph type="sldNum" sz="quarter" idx="10"/>
          </p:nvPr>
        </p:nvSpPr>
        <p:spPr/>
        <p:txBody>
          <a:bodyPr/>
          <a:lstStyle/>
          <a:p>
            <a:fld id="{070DBF8A-9644-466C-829A-7133FC58F841}"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pPr marL="280988" indent="-280988" eaLnBrk="1" hangingPunct="1"/>
            <a:endParaRPr lang="en-US" smtClean="0"/>
          </a:p>
        </p:txBody>
      </p:sp>
      <p:sp>
        <p:nvSpPr>
          <p:cNvPr id="101380" name="Slide Number Placeholder 3"/>
          <p:cNvSpPr>
            <a:spLocks noGrp="1"/>
          </p:cNvSpPr>
          <p:nvPr>
            <p:ph type="sldNum" sz="quarter" idx="5"/>
          </p:nvPr>
        </p:nvSpPr>
        <p:spPr>
          <a:noFill/>
        </p:spPr>
        <p:txBody>
          <a:bodyPr/>
          <a:lstStyle/>
          <a:p>
            <a:pPr defTabSz="931863"/>
            <a:fld id="{74940A34-4EFB-4A66-AD55-1534B5E91314}" type="slidenum">
              <a:rPr lang="en-US" smtClean="0">
                <a:latin typeface="Arial" charset="0"/>
                <a:cs typeface="Arial" charset="0"/>
              </a:rPr>
              <a:pPr defTabSz="931863"/>
              <a:t>29</a:t>
            </a:fld>
            <a:endParaRPr lang="en-US" smtClean="0">
              <a:latin typeface="Arial" charset="0"/>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9D8AA52-4879-4C10-AA37-15E3759DCA75}"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El </a:t>
            </a:r>
            <a:r>
              <a:rPr lang="en-US" dirty="0" err="1" smtClean="0"/>
              <a:t>cambio</a:t>
            </a:r>
            <a:r>
              <a:rPr lang="en-US" dirty="0" smtClean="0"/>
              <a:t> de la </a:t>
            </a:r>
            <a:r>
              <a:rPr lang="en-US" dirty="0" err="1" smtClean="0"/>
              <a:t>pauta</a:t>
            </a:r>
            <a:r>
              <a:rPr lang="en-US" dirty="0" smtClean="0"/>
              <a:t> del </a:t>
            </a:r>
            <a:r>
              <a:rPr lang="en-US" dirty="0" err="1" smtClean="0"/>
              <a:t>crecimiento</a:t>
            </a:r>
            <a:r>
              <a:rPr lang="en-US" dirty="0" smtClean="0"/>
              <a:t> </a:t>
            </a:r>
            <a:r>
              <a:rPr lang="en-US" dirty="0" err="1" smtClean="0"/>
              <a:t>es</a:t>
            </a:r>
            <a:r>
              <a:rPr lang="en-US" dirty="0" smtClean="0"/>
              <a:t> </a:t>
            </a:r>
            <a:r>
              <a:rPr lang="en-US" dirty="0" err="1" smtClean="0"/>
              <a:t>relevante</a:t>
            </a:r>
            <a:r>
              <a:rPr lang="en-US" dirty="0" smtClean="0"/>
              <a:t>, </a:t>
            </a:r>
            <a:r>
              <a:rPr lang="en-US" dirty="0" err="1" smtClean="0"/>
              <a:t>sobre</a:t>
            </a:r>
            <a:r>
              <a:rPr lang="en-US" dirty="0" smtClean="0"/>
              <a:t> </a:t>
            </a:r>
            <a:r>
              <a:rPr lang="en-US" dirty="0" err="1" smtClean="0"/>
              <a:t>todo</a:t>
            </a:r>
            <a:r>
              <a:rPr lang="en-US" dirty="0" smtClean="0"/>
              <a:t> en el </a:t>
            </a:r>
            <a:r>
              <a:rPr lang="en-US" dirty="0" err="1" smtClean="0"/>
              <a:t>caso</a:t>
            </a:r>
            <a:r>
              <a:rPr lang="en-US" dirty="0" smtClean="0"/>
              <a:t> de China, dado </a:t>
            </a:r>
            <a:r>
              <a:rPr lang="en-US" dirty="0" err="1" smtClean="0"/>
              <a:t>que</a:t>
            </a:r>
            <a:r>
              <a:rPr lang="en-US" dirty="0" smtClean="0"/>
              <a:t> un </a:t>
            </a:r>
            <a:r>
              <a:rPr lang="en-US" dirty="0" err="1" smtClean="0"/>
              <a:t>crecimiento</a:t>
            </a:r>
            <a:r>
              <a:rPr lang="en-US" dirty="0" smtClean="0"/>
              <a:t> con un mayor </a:t>
            </a:r>
            <a:r>
              <a:rPr lang="en-US" dirty="0" err="1" smtClean="0"/>
              <a:t>componente</a:t>
            </a:r>
            <a:r>
              <a:rPr lang="en-US" dirty="0" smtClean="0"/>
              <a:t> del </a:t>
            </a:r>
            <a:r>
              <a:rPr lang="en-US" dirty="0" err="1" smtClean="0"/>
              <a:t>consumo</a:t>
            </a:r>
            <a:r>
              <a:rPr lang="en-US" dirty="0" smtClean="0"/>
              <a:t> </a:t>
            </a:r>
            <a:r>
              <a:rPr lang="en-US" dirty="0" err="1" smtClean="0"/>
              <a:t>demanda</a:t>
            </a:r>
            <a:r>
              <a:rPr lang="en-US" dirty="0" smtClean="0"/>
              <a:t> – con </a:t>
            </a:r>
            <a:r>
              <a:rPr lang="en-US" dirty="0" err="1" smtClean="0"/>
              <a:t>las</a:t>
            </a:r>
            <a:r>
              <a:rPr lang="en-US" dirty="0" smtClean="0"/>
              <a:t> </a:t>
            </a:r>
            <a:r>
              <a:rPr lang="en-US" dirty="0" err="1" smtClean="0"/>
              <a:t>misma</a:t>
            </a:r>
            <a:r>
              <a:rPr lang="en-US" dirty="0" smtClean="0"/>
              <a:t> </a:t>
            </a:r>
            <a:r>
              <a:rPr lang="en-US" dirty="0" err="1" smtClean="0"/>
              <a:t>tasas</a:t>
            </a:r>
            <a:r>
              <a:rPr lang="en-US" dirty="0" smtClean="0"/>
              <a:t> de </a:t>
            </a:r>
            <a:r>
              <a:rPr lang="en-US" dirty="0" err="1" smtClean="0"/>
              <a:t>crecimiento</a:t>
            </a:r>
            <a:r>
              <a:rPr lang="en-US" dirty="0" smtClean="0"/>
              <a:t> del PIB – </a:t>
            </a:r>
            <a:r>
              <a:rPr lang="en-US" dirty="0" err="1" smtClean="0"/>
              <a:t>llevarían</a:t>
            </a:r>
            <a:r>
              <a:rPr lang="en-US" dirty="0" smtClean="0"/>
              <a:t> a un </a:t>
            </a:r>
            <a:r>
              <a:rPr lang="en-US" dirty="0" err="1" smtClean="0"/>
              <a:t>menor</a:t>
            </a:r>
            <a:r>
              <a:rPr lang="en-US" baseline="0" dirty="0" smtClean="0"/>
              <a:t> </a:t>
            </a:r>
            <a:r>
              <a:rPr lang="en-US" baseline="0" dirty="0" err="1" smtClean="0"/>
              <a:t>dinamismo</a:t>
            </a:r>
            <a:r>
              <a:rPr lang="en-US" baseline="0" dirty="0" smtClean="0"/>
              <a:t> del</a:t>
            </a:r>
            <a:r>
              <a:rPr lang="en-US" dirty="0" smtClean="0"/>
              <a:t> </a:t>
            </a:r>
            <a:r>
              <a:rPr lang="en-US" dirty="0" err="1" smtClean="0"/>
              <a:t>volumen</a:t>
            </a:r>
            <a:r>
              <a:rPr lang="en-US" dirty="0" smtClean="0"/>
              <a:t> de </a:t>
            </a:r>
            <a:r>
              <a:rPr lang="en-US" dirty="0" err="1" smtClean="0"/>
              <a:t>ciertos</a:t>
            </a:r>
            <a:r>
              <a:rPr lang="en-US" dirty="0" smtClean="0"/>
              <a:t> commodities</a:t>
            </a:r>
            <a:r>
              <a:rPr lang="en-US" baseline="0" dirty="0" smtClean="0"/>
              <a:t> (</a:t>
            </a:r>
            <a:r>
              <a:rPr lang="en-US" baseline="0" dirty="0" err="1" smtClean="0"/>
              <a:t>metales</a:t>
            </a:r>
            <a:r>
              <a:rPr lang="en-US" baseline="0" dirty="0" smtClean="0"/>
              <a:t>) </a:t>
            </a:r>
            <a:r>
              <a:rPr lang="en-US" baseline="0" dirty="0" err="1" smtClean="0"/>
              <a:t>que</a:t>
            </a:r>
            <a:r>
              <a:rPr lang="en-US" baseline="0" dirty="0" smtClean="0"/>
              <a:t> un </a:t>
            </a:r>
            <a:r>
              <a:rPr lang="en-US" baseline="0" dirty="0" err="1" smtClean="0"/>
              <a:t>crecimiento</a:t>
            </a:r>
            <a:r>
              <a:rPr lang="en-US" baseline="0" dirty="0" smtClean="0"/>
              <a:t> </a:t>
            </a:r>
            <a:r>
              <a:rPr lang="en-US" baseline="0" dirty="0" err="1" smtClean="0"/>
              <a:t>más</a:t>
            </a:r>
            <a:r>
              <a:rPr lang="en-US" baseline="0" dirty="0" smtClean="0"/>
              <a:t> </a:t>
            </a:r>
            <a:r>
              <a:rPr lang="en-US" baseline="0" dirty="0" err="1" smtClean="0"/>
              <a:t>centrado</a:t>
            </a:r>
            <a:r>
              <a:rPr lang="en-US" baseline="0" dirty="0" smtClean="0"/>
              <a:t> en la </a:t>
            </a:r>
            <a:r>
              <a:rPr lang="en-US" baseline="0" dirty="0" err="1" smtClean="0"/>
              <a:t>inversión</a:t>
            </a:r>
            <a:r>
              <a:rPr lang="en-US" baseline="0" dirty="0" smtClean="0"/>
              <a:t>. Sin embargo, </a:t>
            </a:r>
            <a:r>
              <a:rPr lang="en-US" baseline="0" dirty="0" err="1" smtClean="0"/>
              <a:t>otros</a:t>
            </a:r>
            <a:r>
              <a:rPr lang="en-US" baseline="0" dirty="0" smtClean="0"/>
              <a:t> commodities </a:t>
            </a:r>
            <a:r>
              <a:rPr lang="en-US" baseline="0" dirty="0" err="1" smtClean="0"/>
              <a:t>podrían</a:t>
            </a:r>
            <a:r>
              <a:rPr lang="en-US" baseline="0" dirty="0" smtClean="0"/>
              <a:t> </a:t>
            </a:r>
            <a:r>
              <a:rPr lang="en-US" baseline="0" dirty="0" err="1" smtClean="0"/>
              <a:t>beneficiarse</a:t>
            </a:r>
            <a:r>
              <a:rPr lang="en-US" baseline="0" dirty="0" smtClean="0"/>
              <a:t> (</a:t>
            </a:r>
            <a:r>
              <a:rPr lang="en-US" baseline="0" dirty="0" err="1" smtClean="0"/>
              <a:t>alimentos</a:t>
            </a:r>
            <a:r>
              <a:rPr lang="en-US" baseline="0" dirty="0" smtClean="0"/>
              <a:t>, </a:t>
            </a:r>
            <a:r>
              <a:rPr lang="en-US" baseline="0" dirty="0" err="1" smtClean="0"/>
              <a:t>soja</a:t>
            </a:r>
            <a:r>
              <a:rPr lang="en-US" baseline="0" dirty="0" smtClean="0"/>
              <a:t>), dado </a:t>
            </a:r>
            <a:r>
              <a:rPr lang="en-US" baseline="0" dirty="0" err="1" smtClean="0"/>
              <a:t>que</a:t>
            </a:r>
            <a:r>
              <a:rPr lang="en-US" baseline="0" dirty="0" smtClean="0"/>
              <a:t> a mayor </a:t>
            </a:r>
            <a:r>
              <a:rPr lang="en-US" baseline="0" dirty="0" err="1" smtClean="0"/>
              <a:t>niveles</a:t>
            </a:r>
            <a:r>
              <a:rPr lang="en-US" baseline="0" dirty="0" smtClean="0"/>
              <a:t> de </a:t>
            </a:r>
            <a:r>
              <a:rPr lang="en-US" baseline="0" dirty="0" err="1" smtClean="0"/>
              <a:t>ingreso</a:t>
            </a:r>
            <a:r>
              <a:rPr lang="en-US" baseline="0" dirty="0" smtClean="0"/>
              <a:t> per </a:t>
            </a:r>
            <a:r>
              <a:rPr lang="en-US" baseline="0" dirty="0" err="1" smtClean="0"/>
              <a:t>cápita</a:t>
            </a:r>
            <a:r>
              <a:rPr lang="en-US" baseline="0" dirty="0" smtClean="0"/>
              <a:t>, se </a:t>
            </a:r>
            <a:r>
              <a:rPr lang="en-US" baseline="0" dirty="0" err="1" smtClean="0"/>
              <a:t>demandan</a:t>
            </a:r>
            <a:r>
              <a:rPr lang="en-US" baseline="0" dirty="0" smtClean="0"/>
              <a:t> </a:t>
            </a:r>
            <a:r>
              <a:rPr lang="en-US" baseline="0" dirty="0" err="1" smtClean="0"/>
              <a:t>alimentos</a:t>
            </a:r>
            <a:r>
              <a:rPr lang="en-US" baseline="0" dirty="0" smtClean="0"/>
              <a:t> </a:t>
            </a:r>
            <a:r>
              <a:rPr lang="en-US" baseline="0" dirty="0" err="1" smtClean="0"/>
              <a:t>mejores</a:t>
            </a:r>
            <a:r>
              <a:rPr lang="en-US" baseline="0" dirty="0" smtClean="0"/>
              <a:t> o </a:t>
            </a:r>
            <a:r>
              <a:rPr lang="en-US" baseline="0" dirty="0" err="1" smtClean="0"/>
              <a:t>más</a:t>
            </a:r>
            <a:r>
              <a:rPr lang="en-US" baseline="0" dirty="0" smtClean="0"/>
              <a:t> </a:t>
            </a:r>
            <a:r>
              <a:rPr lang="en-US" baseline="0" dirty="0" err="1" smtClean="0"/>
              <a:t>soficticados</a:t>
            </a:r>
            <a:r>
              <a:rPr lang="en-US" baseline="0" dirty="0" smtClean="0"/>
              <a:t> (</a:t>
            </a:r>
            <a:r>
              <a:rPr lang="en-US" baseline="0" dirty="0" err="1" smtClean="0"/>
              <a:t>carnes</a:t>
            </a:r>
            <a:r>
              <a:rPr lang="en-US" baseline="0" dirty="0" smtClean="0"/>
              <a:t> </a:t>
            </a:r>
            <a:r>
              <a:rPr lang="en-US" baseline="0" dirty="0" err="1" smtClean="0"/>
              <a:t>especiales</a:t>
            </a:r>
            <a:r>
              <a:rPr lang="en-US" baseline="0" dirty="0" smtClean="0"/>
              <a:t>, </a:t>
            </a:r>
            <a:r>
              <a:rPr lang="en-US" baseline="0" dirty="0" err="1" smtClean="0"/>
              <a:t>frutas</a:t>
            </a:r>
            <a:r>
              <a:rPr lang="en-US" baseline="0" dirty="0" smtClean="0"/>
              <a:t>, </a:t>
            </a:r>
            <a:r>
              <a:rPr lang="en-US" baseline="0" dirty="0" err="1" smtClean="0"/>
              <a:t>vinos</a:t>
            </a:r>
            <a:r>
              <a:rPr lang="en-US" baseline="0" dirty="0" smtClean="0"/>
              <a:t> etc) .</a:t>
            </a:r>
            <a:endParaRPr lang="en-US" dirty="0"/>
          </a:p>
        </p:txBody>
      </p:sp>
      <p:sp>
        <p:nvSpPr>
          <p:cNvPr id="4" name="Slide Number Placeholder 3"/>
          <p:cNvSpPr>
            <a:spLocks noGrp="1"/>
          </p:cNvSpPr>
          <p:nvPr>
            <p:ph type="sldNum" sz="quarter" idx="10"/>
          </p:nvPr>
        </p:nvSpPr>
        <p:spPr/>
        <p:txBody>
          <a:bodyPr/>
          <a:lstStyle/>
          <a:p>
            <a:pPr>
              <a:defRPr/>
            </a:pPr>
            <a:fld id="{51E981FE-BA85-43F5-9F60-B7349B43A2A2}"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lvl="0"/>
            <a:endParaRPr lang="en-US" dirty="0" smtClean="0"/>
          </a:p>
        </p:txBody>
      </p:sp>
      <p:sp>
        <p:nvSpPr>
          <p:cNvPr id="4" name="Slide Number Placeholder 3"/>
          <p:cNvSpPr>
            <a:spLocks noGrp="1"/>
          </p:cNvSpPr>
          <p:nvPr>
            <p:ph type="sldNum" sz="quarter" idx="10"/>
          </p:nvPr>
        </p:nvSpPr>
        <p:spPr/>
        <p:txBody>
          <a:bodyPr/>
          <a:lstStyle/>
          <a:p>
            <a:pPr>
              <a:defRPr/>
            </a:pPr>
            <a:fld id="{51E981FE-BA85-43F5-9F60-B7349B43A2A2}"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s-CL" dirty="0" smtClean="0"/>
              <a:t>En el periodo enero-agosto, y con relación a igual periodo del 2013, las importaciones de bienes de capital muestran una caída de -13,5% en Chile y -7,3% en Brasil; en el periodo enero-julio una caída de -5,0% en Perú y en el periodo enero-junio una caída de -1.8% en Colombia. </a:t>
            </a:r>
          </a:p>
          <a:p>
            <a:pPr defTabSz="931774">
              <a:defRPr/>
            </a:pPr>
            <a:r>
              <a:rPr lang="es-CL" dirty="0" smtClean="0"/>
              <a:t>En Venezuela, de acuerdo a los datos disponibles, las importaciones de bienes de capital no petroleras estarían cayendo a una tasa superior al -30%. </a:t>
            </a:r>
          </a:p>
          <a:p>
            <a:pPr defTabSz="931774">
              <a:defRPr/>
            </a:pPr>
            <a:r>
              <a:rPr lang="es-CL" dirty="0" smtClean="0"/>
              <a:t>Por su parte, en Argentina las importaciones de bienes de capital crecen un +6% en el periodo enero-julio y en México el indicador de inversión bruta fija muestra una caída de -0.6% en el primer semestre del año. </a:t>
            </a:r>
          </a:p>
          <a:p>
            <a:pPr defTabSz="931774">
              <a:defRPr/>
            </a:pPr>
            <a:r>
              <a:rPr lang="es-CL" dirty="0" smtClean="0"/>
              <a:t>En este contexto, para algunas economías de la región se estaría revisando a la baja la tasa de crecimiento del PIB para 2014, con lo cual la estimación regional se ajustaría desde un 2.2% a un 1.8%. </a:t>
            </a:r>
          </a:p>
          <a:p>
            <a:pPr defTabSz="931774">
              <a:defRPr/>
            </a:pPr>
            <a:r>
              <a:rPr lang="es-CL" dirty="0" smtClean="0"/>
              <a:t>Brasil, Chile, Ecuador, Perú serian aquellos países en los cuales mas se ajustaría la tasa de crecimiento a la baja. </a:t>
            </a:r>
          </a:p>
          <a:p>
            <a:pPr defTabSz="931774">
              <a:defRPr/>
            </a:pPr>
            <a:endParaRPr lang="es-CL" dirty="0" smtClean="0"/>
          </a:p>
          <a:p>
            <a:endParaRPr lang="es-CL" dirty="0"/>
          </a:p>
        </p:txBody>
      </p:sp>
      <p:sp>
        <p:nvSpPr>
          <p:cNvPr id="4" name="Slide Number Placeholder 3"/>
          <p:cNvSpPr>
            <a:spLocks noGrp="1"/>
          </p:cNvSpPr>
          <p:nvPr>
            <p:ph type="sldNum" sz="quarter" idx="10"/>
          </p:nvPr>
        </p:nvSpPr>
        <p:spPr/>
        <p:txBody>
          <a:bodyPr/>
          <a:lstStyle/>
          <a:p>
            <a:fld id="{D3D8BBCD-E2BE-4213-8ED5-681350BD62AA}" type="slidenum">
              <a:rPr lang="es-CL" smtClean="0"/>
              <a:pPr/>
              <a:t>5</a:t>
            </a:fld>
            <a:endParaRPr lang="es-C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BCF6E7BE-33DD-4458-BD77-05F22E08BE36}" type="slidenum">
              <a:rPr lang="en-US" smtClean="0"/>
              <a:pPr/>
              <a:t>6</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701040" y="4415790"/>
            <a:ext cx="5608320" cy="4610223"/>
          </a:xfrm>
          <a:noFill/>
          <a:ln/>
        </p:spPr>
        <p:txBody>
          <a:bodyPr>
            <a:normAutofit/>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pPr defTabSz="931811"/>
            <a:fld id="{705AEEF3-3E5B-4FE0-AF5E-4D6238393CE5}" type="slidenum">
              <a:rPr lang="en-US" smtClean="0"/>
              <a:pPr defTabSz="931811"/>
              <a:t>7</a:t>
            </a:fld>
            <a:endParaRPr lang="en-US" dirty="0"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r>
              <a:rPr lang="es-ES" sz="1100" b="1" dirty="0" smtClean="0">
                <a:latin typeface="Arial" pitchFamily="34" charset="0"/>
              </a:rPr>
              <a:t>Fijarse que en los 70s la tasa de inversión era similar en AL y Asía Oriental y el Pacífico.</a:t>
            </a:r>
          </a:p>
          <a:p>
            <a:pPr eaLnBrk="1" hangingPunct="1"/>
            <a:r>
              <a:rPr lang="es-ES" sz="1100" b="1" dirty="0" smtClean="0">
                <a:latin typeface="Arial" pitchFamily="34" charset="0"/>
              </a:rPr>
              <a:t>En inversión pública se debe definir mejor las prioridades de gasto:</a:t>
            </a:r>
          </a:p>
          <a:p>
            <a:pPr lvl="1" eaLnBrk="1" hangingPunct="1">
              <a:spcBef>
                <a:spcPct val="0"/>
              </a:spcBef>
              <a:buFont typeface="Wingdings" pitchFamily="2" charset="2"/>
              <a:buNone/>
            </a:pPr>
            <a:r>
              <a:rPr lang="es-ES" sz="1100" dirty="0" smtClean="0">
                <a:latin typeface="Arial" pitchFamily="34" charset="0"/>
              </a:rPr>
              <a:t>En lo social énfasis en lo no contributivo</a:t>
            </a:r>
          </a:p>
          <a:p>
            <a:pPr lvl="1" eaLnBrk="1" hangingPunct="1">
              <a:spcBef>
                <a:spcPct val="0"/>
              </a:spcBef>
              <a:buFont typeface="Wingdings" pitchFamily="2" charset="2"/>
              <a:buNone/>
            </a:pPr>
            <a:r>
              <a:rPr lang="es-ES" sz="1100" dirty="0" smtClean="0">
                <a:latin typeface="Arial" pitchFamily="34" charset="0"/>
              </a:rPr>
              <a:t>En lo productivo: más para innovación</a:t>
            </a:r>
          </a:p>
          <a:p>
            <a:pPr lvl="1" eaLnBrk="1" hangingPunct="1">
              <a:spcBef>
                <a:spcPct val="0"/>
              </a:spcBef>
              <a:buFont typeface="Wingdings" pitchFamily="2" charset="2"/>
              <a:buNone/>
            </a:pPr>
            <a:r>
              <a:rPr lang="es-ES" sz="1100" dirty="0" smtClean="0">
                <a:latin typeface="Arial" pitchFamily="34" charset="0"/>
              </a:rPr>
              <a:t>Banca de desarrollo: financiamiento inclusivo</a:t>
            </a:r>
          </a:p>
          <a:p>
            <a:pPr lvl="1" eaLnBrk="1" hangingPunct="1">
              <a:spcBef>
                <a:spcPct val="0"/>
              </a:spcBef>
              <a:buFont typeface="Wingdings" pitchFamily="2" charset="2"/>
              <a:buNone/>
            </a:pPr>
            <a:r>
              <a:rPr lang="es-ES" sz="1100" dirty="0" smtClean="0">
                <a:latin typeface="Arial" pitchFamily="34" charset="0"/>
              </a:rPr>
              <a:t>Evitar que la inversión pública sea la variable de ajuste. Destinar inversión pública a infraestructura, economía baja en carbono y pro-empleo</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a:xfrm>
            <a:off x="371727" y="4416426"/>
            <a:ext cx="6275604" cy="4413542"/>
          </a:xfrm>
          <a:prstGeom prst="rect">
            <a:avLst/>
          </a:prstGeom>
        </p:spPr>
        <p:txBody>
          <a:bodyPr>
            <a:normAutofit fontScale="92500" lnSpcReduction="10000"/>
          </a:bodyPr>
          <a:lstStyle/>
          <a:p>
            <a:pPr algn="just">
              <a:spcBef>
                <a:spcPts val="0"/>
              </a:spcBef>
              <a:buClr>
                <a:srgbClr val="C00000"/>
              </a:buClr>
              <a:buSzPct val="140000"/>
            </a:pPr>
            <a:r>
              <a:rPr lang="es-ES" spc="-30" dirty="0" smtClean="0"/>
              <a:t>Estructuras poco diversificadas y de baja intensidad en conocimientos, e instituciones poco eficientes y capturadas por élites conducen a una distribución primaria de recursos altamente desigual, escasa inversión productiva y bajos niveles de productividad</a:t>
            </a:r>
            <a:endParaRPr lang="es-ES_tradnl" sz="1200" b="1" dirty="0" smtClean="0">
              <a:solidFill>
                <a:srgbClr val="C00000"/>
              </a:solidFill>
              <a:latin typeface="Arial" pitchFamily="34" charset="0"/>
              <a:ea typeface="Times New Roman" pitchFamily="18" charset="0"/>
              <a:cs typeface="Arial" pitchFamily="34" charset="0"/>
            </a:endParaRPr>
          </a:p>
          <a:p>
            <a:r>
              <a:rPr lang="es-ES_tradnl" sz="1200" b="1" dirty="0" smtClean="0">
                <a:solidFill>
                  <a:srgbClr val="C00000"/>
                </a:solidFill>
                <a:latin typeface="Arial" pitchFamily="34" charset="0"/>
                <a:ea typeface="Times New Roman" pitchFamily="18" charset="0"/>
                <a:cs typeface="Arial" pitchFamily="34" charset="0"/>
              </a:rPr>
              <a:t>…y una fábrica de las desigualdades que se expresa en el mundo del trabajo</a:t>
            </a:r>
          </a:p>
          <a:p>
            <a:r>
              <a:rPr lang="es-ES_tradnl" sz="1200" b="1" dirty="0" smtClean="0">
                <a:solidFill>
                  <a:srgbClr val="C00000"/>
                </a:solidFill>
                <a:latin typeface="Arial" pitchFamily="34" charset="0"/>
                <a:cs typeface="Arial" pitchFamily="34" charset="0"/>
              </a:rPr>
              <a:t>Con otros métodos se compara 2002-2011 y se ven pocos cambios.</a:t>
            </a:r>
          </a:p>
          <a:p>
            <a:r>
              <a:rPr lang="es-ES" dirty="0" smtClean="0"/>
              <a:t>Se analiza la heterogeneidad estructural en relación con el mercado de trabajo (Infante, 1981; </a:t>
            </a:r>
            <a:r>
              <a:rPr lang="es-ES" dirty="0" err="1" smtClean="0"/>
              <a:t>Tokman</a:t>
            </a:r>
            <a:r>
              <a:rPr lang="es-ES" dirty="0" smtClean="0"/>
              <a:t>, 1982) y se propone una medición basada en la distinción de tres estratos productivos según el tamaño de las empresas y la categoría ocupacional de los trabajadores (Infante, 2011). Se parte de reconocer que dentro de cada sector hay estratos productivos con marcadas diferencias de productividad. El estrato de alta productividad incluye a los empleadores y los trabajadores de las empresas que tienen 200 trabajadores o más, y el de baja productividad abarca a los de las empresas que tienen un máximo de cinco empleados, así como a los trabajadores por cuenta propia no cualificados, los trabajadores familiares no remunerados y los trabajadores domésticos, es decir, lo que se suele denominar el “sector informal”. El estrato intermedio está integrado por los empleadores y los trabajadores de las pequeñas y medianas empresas (que tienen entre 6 y 199 trabajadores).</a:t>
            </a:r>
          </a:p>
          <a:p>
            <a:r>
              <a:rPr lang="en-US" dirty="0" smtClean="0"/>
              <a:t>(</a:t>
            </a:r>
            <a:r>
              <a:rPr lang="en-US" dirty="0" err="1" smtClean="0"/>
              <a:t>gráfico</a:t>
            </a:r>
            <a:r>
              <a:rPr lang="en-US" dirty="0" smtClean="0"/>
              <a:t> a la </a:t>
            </a:r>
            <a:r>
              <a:rPr lang="en-US" dirty="0" err="1" smtClean="0"/>
              <a:t>izquierda</a:t>
            </a:r>
            <a:r>
              <a:rPr lang="en-US" dirty="0" smtClean="0"/>
              <a:t>)En </a:t>
            </a:r>
            <a:r>
              <a:rPr lang="en-US" dirty="0" err="1" smtClean="0"/>
              <a:t>América</a:t>
            </a:r>
            <a:r>
              <a:rPr lang="en-US" dirty="0" smtClean="0"/>
              <a:t> Latina, </a:t>
            </a:r>
            <a:r>
              <a:rPr lang="es-ES" dirty="0" smtClean="0"/>
              <a:t>el estrato más productivo produce dos terceras partes del PIB (el 66,9%), sin embargo genera poco menos del 20% del empleo. Mientras que los</a:t>
            </a:r>
            <a:r>
              <a:rPr lang="es-ES" baseline="0" dirty="0" smtClean="0"/>
              <a:t> sectores menos productivos emplean al 50% de los trabajadores produciendo tan solo un 10% del PIB regional. </a:t>
            </a:r>
            <a:r>
              <a:rPr lang="es-ES" dirty="0" smtClean="0"/>
              <a:t>Esta disparidad en el aporte de cada sector al producto y al empleo se traduce en una distribución también muy desigual en las ganancias de la productividad entre los trabajadores. </a:t>
            </a:r>
          </a:p>
          <a:p>
            <a:r>
              <a:rPr lang="es-ES" dirty="0" smtClean="0"/>
              <a:t>(ver gráfico a la derecha) Así, el producto por ocupado del sector más productivo supera en 16,3 veces al del estrato menos productivo. Estas cifras ilustran la “fábrica de la desigualdad” en la región: brechas enormes de productividad, una distribución del empleo inversamente proporcional a la productividad e importantes desigualdades en </a:t>
            </a:r>
            <a:r>
              <a:rPr lang="en-US" dirty="0" smtClean="0"/>
              <a:t>los </a:t>
            </a:r>
            <a:r>
              <a:rPr lang="en-US" dirty="0" err="1" smtClean="0"/>
              <a:t>ingresos</a:t>
            </a:r>
            <a:r>
              <a:rPr lang="en-US" dirty="0" smtClean="0"/>
              <a:t> </a:t>
            </a:r>
            <a:r>
              <a:rPr lang="en-US" dirty="0" err="1" smtClean="0"/>
              <a:t>laborales</a:t>
            </a:r>
            <a:r>
              <a:rPr lang="en-US" dirty="0" smtClean="0"/>
              <a:t>.</a:t>
            </a:r>
          </a:p>
          <a:p>
            <a:pPr defTabSz="914253">
              <a:defRPr/>
            </a:pPr>
            <a:r>
              <a:rPr lang="es-ES" b="0" dirty="0" smtClean="0">
                <a:solidFill>
                  <a:prstClr val="black"/>
                </a:solidFill>
              </a:rPr>
              <a:t>El desarrollo no puede lograrse con un pequeño grupo de empresas o sectores que producen con la mejor tecnología y compiten – como se verá en la siguiente lámina - en los mercados globales, mientras que la mayoría de las empresas producen con tecnología poco intensiva en conocimiento pero emplean la mayor parte de los trabajadores en la economía.</a:t>
            </a:r>
            <a:endParaRPr lang="en-US" b="0" dirty="0" smtClean="0">
              <a:solidFill>
                <a:prstClr val="black"/>
              </a:solidFill>
            </a:endParaRPr>
          </a:p>
        </p:txBody>
      </p:sp>
      <p:sp>
        <p:nvSpPr>
          <p:cNvPr id="64515" name="Slide Number Placeholder 3"/>
          <p:cNvSpPr>
            <a:spLocks noGrp="1"/>
          </p:cNvSpPr>
          <p:nvPr>
            <p:ph type="sldNum" sz="quarter" idx="5"/>
          </p:nvPr>
        </p:nvSpPr>
        <p:spPr>
          <a:noFill/>
        </p:spPr>
        <p:txBody>
          <a:bodyPr/>
          <a:lstStyle/>
          <a:p>
            <a:fld id="{2EDFB557-B46A-4158-B46A-251726F357CA}" type="slidenum">
              <a:rPr lang="es-ES"/>
              <a:pPr/>
              <a:t>8</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r>
              <a:rPr lang="es-CL" smtClean="0"/>
              <a:t>Alrededor del 80% de la población es urbana, en torno al 90% en el cono sur.</a:t>
            </a:r>
          </a:p>
          <a:p>
            <a:r>
              <a:rPr lang="es-CL" smtClean="0"/>
              <a:t>A la región llega entre el 7 y el 8% de la ODA total (2009, 2010). Apenas el 0.22% del PIB regional. El total de oDA a ALC fue menos de un decimo de la IED a la region en el 2010. Pero la IED se concreta en 6 paises, liderados por Brasil, Mexico y Chile</a:t>
            </a:r>
            <a:endParaRPr lang="en-US" smtClean="0"/>
          </a:p>
        </p:txBody>
      </p:sp>
      <p:sp>
        <p:nvSpPr>
          <p:cNvPr id="4" name="Slide Number Placeholder 3"/>
          <p:cNvSpPr txBox="1">
            <a:spLocks noGrp="1"/>
          </p:cNvSpPr>
          <p:nvPr/>
        </p:nvSpPr>
        <p:spPr bwMode="auto">
          <a:xfrm>
            <a:off x="3970338" y="8829675"/>
            <a:ext cx="3038475" cy="465138"/>
          </a:xfrm>
          <a:prstGeom prst="rect">
            <a:avLst/>
          </a:prstGeom>
          <a:noFill/>
          <a:ln>
            <a:miter lim="800000"/>
            <a:headEnd/>
            <a:tailEnd/>
          </a:ln>
        </p:spPr>
        <p:txBody>
          <a:bodyPr lIns="93157" tIns="46579" rIns="93157" bIns="46579" anchor="b"/>
          <a:lstStyle/>
          <a:p>
            <a:pPr algn="r" defTabSz="931667">
              <a:defRPr/>
            </a:pPr>
            <a:fld id="{EBF2FA79-D0FB-477C-AE5F-D2B44F301438}" type="slidenum">
              <a:rPr lang="en-US" sz="1200" b="0">
                <a:cs typeface="+mn-cs"/>
              </a:rPr>
              <a:pPr algn="r" defTabSz="931667">
                <a:defRPr/>
              </a:pPr>
              <a:t>9</a:t>
            </a:fld>
            <a:endParaRPr lang="en-US" sz="1200" b="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187300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s-ES_tradnl"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2FC6DAA-E608-A047-9370-EB7EB923225E}" type="datetimeFigureOut">
              <a:rPr lang="en-US" smtClean="0"/>
              <a:pPr/>
              <a:t>10/31/2014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0DEDFEC-4B4B-654A-A38A-6F30783241AF}" type="slidenum">
              <a:rPr lang="en-US" smtClean="0"/>
              <a:pPr/>
              <a:t>‹#›</a:t>
            </a:fld>
            <a:endParaRPr lang="en-US"/>
          </a:p>
        </p:txBody>
      </p:sp>
    </p:spTree>
    <p:extLst>
      <p:ext uri="{BB962C8B-B14F-4D97-AF65-F5344CB8AC3E}">
        <p14:creationId xmlns:p14="http://schemas.microsoft.com/office/powerpoint/2010/main" xmlns="" val="1217600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s-ES_tradnl"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2FC6DAA-E608-A047-9370-EB7EB923225E}" type="datetimeFigureOut">
              <a:rPr lang="en-US" smtClean="0"/>
              <a:pPr/>
              <a:t>10/31/2014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0DEDFEC-4B4B-654A-A38A-6F30783241AF}" type="slidenum">
              <a:rPr lang="en-US" smtClean="0"/>
              <a:pPr/>
              <a:t>‹#›</a:t>
            </a:fld>
            <a:endParaRPr lang="en-US"/>
          </a:p>
        </p:txBody>
      </p:sp>
    </p:spTree>
    <p:extLst>
      <p:ext uri="{BB962C8B-B14F-4D97-AF65-F5344CB8AC3E}">
        <p14:creationId xmlns:p14="http://schemas.microsoft.com/office/powerpoint/2010/main" xmlns="" val="3392144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BBBD2B3-A1CF-44FB-8BB9-49714C49763D}" type="datetimeFigureOut">
              <a:rPr lang="en-US" smtClean="0"/>
              <a:pPr/>
              <a:t>10/31/2014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D7C1ABE-3B5E-446D-8C95-8F21550A05A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BBBD2B3-A1CF-44FB-8BB9-49714C49763D}" type="datetimeFigureOut">
              <a:rPr lang="en-US" smtClean="0"/>
              <a:pPr/>
              <a:t>10/31/2014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D7C1ABE-3B5E-446D-8C95-8F21550A05A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BBBD2B3-A1CF-44FB-8BB9-49714C49763D}" type="datetimeFigureOut">
              <a:rPr lang="en-US" smtClean="0"/>
              <a:pPr/>
              <a:t>10/31/2014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D7C1ABE-3B5E-446D-8C95-8F21550A05AB}"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BBBD2B3-A1CF-44FB-8BB9-49714C49763D}" type="datetimeFigureOut">
              <a:rPr lang="en-US" smtClean="0"/>
              <a:pPr/>
              <a:t>10/31/2014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D7C1ABE-3B5E-446D-8C95-8F21550A05AB}"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BBBD2B3-A1CF-44FB-8BB9-49714C49763D}" type="datetimeFigureOut">
              <a:rPr lang="en-US" smtClean="0"/>
              <a:pPr/>
              <a:t>10/31/2014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D7C1ABE-3B5E-446D-8C95-8F21550A05AB}"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BBBD2B3-A1CF-44FB-8BB9-49714C49763D}" type="datetimeFigureOut">
              <a:rPr lang="en-US" smtClean="0"/>
              <a:pPr/>
              <a:t>10/31/2014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D7C1ABE-3B5E-446D-8C95-8F21550A05AB}"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BBBD2B3-A1CF-44FB-8BB9-49714C49763D}" type="datetimeFigureOut">
              <a:rPr lang="en-US" smtClean="0"/>
              <a:pPr/>
              <a:t>10/31/2014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D7C1ABE-3B5E-446D-8C95-8F21550A05AB}"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BBBD2B3-A1CF-44FB-8BB9-49714C49763D}" type="datetimeFigureOut">
              <a:rPr lang="en-US" smtClean="0"/>
              <a:pPr/>
              <a:t>10/31/2014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D7C1ABE-3B5E-446D-8C95-8F21550A05A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s-ES_tradnl"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2FC6DAA-E608-A047-9370-EB7EB923225E}" type="datetimeFigureOut">
              <a:rPr lang="en-US" smtClean="0"/>
              <a:pPr/>
              <a:t>10/31/2014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0DEDFEC-4B4B-654A-A38A-6F30783241AF}" type="slidenum">
              <a:rPr lang="en-US" smtClean="0"/>
              <a:pPr/>
              <a:t>‹#›</a:t>
            </a:fld>
            <a:endParaRPr lang="en-US"/>
          </a:p>
        </p:txBody>
      </p:sp>
    </p:spTree>
    <p:extLst>
      <p:ext uri="{BB962C8B-B14F-4D97-AF65-F5344CB8AC3E}">
        <p14:creationId xmlns:p14="http://schemas.microsoft.com/office/powerpoint/2010/main" xmlns="" val="23418486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BBBD2B3-A1CF-44FB-8BB9-49714C49763D}" type="datetimeFigureOut">
              <a:rPr lang="en-US" smtClean="0"/>
              <a:pPr/>
              <a:t>10/31/2014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D7C1ABE-3B5E-446D-8C95-8F21550A05AB}"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BBBD2B3-A1CF-44FB-8BB9-49714C49763D}" type="datetimeFigureOut">
              <a:rPr lang="en-US" smtClean="0"/>
              <a:pPr/>
              <a:t>10/31/2014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D7C1ABE-3B5E-446D-8C95-8F21550A05A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BBBD2B3-A1CF-44FB-8BB9-49714C49763D}" type="datetimeFigureOut">
              <a:rPr lang="en-US" smtClean="0"/>
              <a:pPr/>
              <a:t>10/31/2014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D7C1ABE-3B5E-446D-8C95-8F21550A05AB}"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C1DD967-76F4-401A-AAE9-206891E342D7}" type="datetimeFigureOut">
              <a:rPr lang="en-US" smtClean="0"/>
              <a:pPr/>
              <a:t>10/31/2014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51DF005-CAD8-4753-B496-C106A1F74EB5}"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C1DD967-76F4-401A-AAE9-206891E342D7}" type="datetimeFigureOut">
              <a:rPr lang="en-US" smtClean="0"/>
              <a:pPr/>
              <a:t>10/31/2014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51DF005-CAD8-4753-B496-C106A1F74EB5}"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C1DD967-76F4-401A-AAE9-206891E342D7}" type="datetimeFigureOut">
              <a:rPr lang="en-US" smtClean="0"/>
              <a:pPr/>
              <a:t>10/31/2014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51DF005-CAD8-4753-B496-C106A1F74EB5}"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C1DD967-76F4-401A-AAE9-206891E342D7}" type="datetimeFigureOut">
              <a:rPr lang="en-US" smtClean="0"/>
              <a:pPr/>
              <a:t>10/31/2014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51DF005-CAD8-4753-B496-C106A1F74EB5}"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3C1DD967-76F4-401A-AAE9-206891E342D7}" type="datetimeFigureOut">
              <a:rPr lang="en-US" smtClean="0"/>
              <a:pPr/>
              <a:t>10/31/2014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51DF005-CAD8-4753-B496-C106A1F74EB5}"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C1DD967-76F4-401A-AAE9-206891E342D7}" type="datetimeFigureOut">
              <a:rPr lang="en-US" smtClean="0"/>
              <a:pPr/>
              <a:t>10/31/2014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51DF005-CAD8-4753-B496-C106A1F74EB5}"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3C1DD967-76F4-401A-AAE9-206891E342D7}" type="datetimeFigureOut">
              <a:rPr lang="en-US" smtClean="0"/>
              <a:pPr/>
              <a:t>10/31/2014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51DF005-CAD8-4753-B496-C106A1F74EB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_tradnl"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2FC6DAA-E608-A047-9370-EB7EB923225E}" type="datetimeFigureOut">
              <a:rPr lang="en-US" smtClean="0"/>
              <a:pPr/>
              <a:t>10/31/2014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0DEDFEC-4B4B-654A-A38A-6F30783241AF}" type="slidenum">
              <a:rPr lang="en-US" smtClean="0"/>
              <a:pPr/>
              <a:t>‹#›</a:t>
            </a:fld>
            <a:endParaRPr lang="en-US"/>
          </a:p>
        </p:txBody>
      </p:sp>
    </p:spTree>
    <p:extLst>
      <p:ext uri="{BB962C8B-B14F-4D97-AF65-F5344CB8AC3E}">
        <p14:creationId xmlns:p14="http://schemas.microsoft.com/office/powerpoint/2010/main" xmlns="" val="1372550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C1DD967-76F4-401A-AAE9-206891E342D7}" type="datetimeFigureOut">
              <a:rPr lang="en-US" smtClean="0"/>
              <a:pPr/>
              <a:t>10/31/2014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51DF005-CAD8-4753-B496-C106A1F74EB5}"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C1DD967-76F4-401A-AAE9-206891E342D7}" type="datetimeFigureOut">
              <a:rPr lang="en-US" smtClean="0"/>
              <a:pPr/>
              <a:t>10/31/2014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51DF005-CAD8-4753-B496-C106A1F74EB5}"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C1DD967-76F4-401A-AAE9-206891E342D7}" type="datetimeFigureOut">
              <a:rPr lang="en-US" smtClean="0"/>
              <a:pPr/>
              <a:t>10/31/2014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51DF005-CAD8-4753-B496-C106A1F74EB5}"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C1DD967-76F4-401A-AAE9-206891E342D7}" type="datetimeFigureOut">
              <a:rPr lang="en-US" smtClean="0"/>
              <a:pPr/>
              <a:t>10/31/2014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51DF005-CAD8-4753-B496-C106A1F74EB5}"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22BC283-A13D-4638-A559-004A8ADFAE14}" type="datetimeFigureOut">
              <a:rPr lang="en-US" smtClean="0"/>
              <a:pPr/>
              <a:t>10/31/2014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4D0615E-7983-4F5F-87BC-CF7BC4451879}"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22BC283-A13D-4638-A559-004A8ADFAE14}" type="datetimeFigureOut">
              <a:rPr lang="en-US" smtClean="0"/>
              <a:pPr/>
              <a:t>10/31/2014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4D0615E-7983-4F5F-87BC-CF7BC4451879}"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22BC283-A13D-4638-A559-004A8ADFAE14}" type="datetimeFigureOut">
              <a:rPr lang="en-US" smtClean="0"/>
              <a:pPr/>
              <a:t>10/31/2014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4D0615E-7983-4F5F-87BC-CF7BC4451879}"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22BC283-A13D-4638-A559-004A8ADFAE14}" type="datetimeFigureOut">
              <a:rPr lang="en-US" smtClean="0"/>
              <a:pPr/>
              <a:t>10/31/2014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4D0615E-7983-4F5F-87BC-CF7BC4451879}"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22BC283-A13D-4638-A559-004A8ADFAE14}" type="datetimeFigureOut">
              <a:rPr lang="en-US" smtClean="0"/>
              <a:pPr/>
              <a:t>10/31/2014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4D0615E-7983-4F5F-87BC-CF7BC4451879}"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22BC283-A13D-4638-A559-004A8ADFAE14}" type="datetimeFigureOut">
              <a:rPr lang="en-US" smtClean="0"/>
              <a:pPr/>
              <a:t>10/31/2014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4D0615E-7983-4F5F-87BC-CF7BC445187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s-ES_tradnl"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2FC6DAA-E608-A047-9370-EB7EB923225E}" type="datetimeFigureOut">
              <a:rPr lang="en-US" smtClean="0"/>
              <a:pPr/>
              <a:t>10/31/2014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0DEDFEC-4B4B-654A-A38A-6F30783241AF}" type="slidenum">
              <a:rPr lang="en-US" smtClean="0"/>
              <a:pPr/>
              <a:t>‹#›</a:t>
            </a:fld>
            <a:endParaRPr lang="en-US"/>
          </a:p>
        </p:txBody>
      </p:sp>
    </p:spTree>
    <p:extLst>
      <p:ext uri="{BB962C8B-B14F-4D97-AF65-F5344CB8AC3E}">
        <p14:creationId xmlns:p14="http://schemas.microsoft.com/office/powerpoint/2010/main" xmlns="" val="9775824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22BC283-A13D-4638-A559-004A8ADFAE14}" type="datetimeFigureOut">
              <a:rPr lang="en-US" smtClean="0"/>
              <a:pPr/>
              <a:t>10/31/2014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4D0615E-7983-4F5F-87BC-CF7BC4451879}"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22BC283-A13D-4638-A559-004A8ADFAE14}" type="datetimeFigureOut">
              <a:rPr lang="en-US" smtClean="0"/>
              <a:pPr/>
              <a:t>10/31/2014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4D0615E-7983-4F5F-87BC-CF7BC4451879}"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22BC283-A13D-4638-A559-004A8ADFAE14}" type="datetimeFigureOut">
              <a:rPr lang="en-US" smtClean="0"/>
              <a:pPr/>
              <a:t>10/31/2014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4D0615E-7983-4F5F-87BC-CF7BC4451879}" type="slidenum">
              <a:rPr lang="en-US" smtClean="0"/>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22BC283-A13D-4638-A559-004A8ADFAE14}" type="datetimeFigureOut">
              <a:rPr lang="en-US" smtClean="0"/>
              <a:pPr/>
              <a:t>10/31/2014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4D0615E-7983-4F5F-87BC-CF7BC4451879}"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22BC283-A13D-4638-A559-004A8ADFAE14}" type="datetimeFigureOut">
              <a:rPr lang="en-US" smtClean="0"/>
              <a:pPr/>
              <a:t>10/31/2014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4D0615E-7983-4F5F-87BC-CF7BC4451879}"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4376F32-56F5-4EB8-BDC9-62190E03D13B}" type="datetimeFigureOut">
              <a:rPr lang="en-US" smtClean="0"/>
              <a:pPr/>
              <a:t>10/31/2014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8D2217-962C-43BE-98CA-C001D0DDAF44}" type="slidenum">
              <a:rPr lang="en-US" smtClean="0"/>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4376F32-56F5-4EB8-BDC9-62190E03D13B}" type="datetimeFigureOut">
              <a:rPr lang="en-US" smtClean="0"/>
              <a:pPr/>
              <a:t>10/31/2014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8D2217-962C-43BE-98CA-C001D0DDAF44}"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4376F32-56F5-4EB8-BDC9-62190E03D13B}" type="datetimeFigureOut">
              <a:rPr lang="en-US" smtClean="0"/>
              <a:pPr/>
              <a:t>10/31/2014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8D2217-962C-43BE-98CA-C001D0DDAF44}" type="slidenum">
              <a:rPr lang="en-US" smtClean="0"/>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4376F32-56F5-4EB8-BDC9-62190E03D13B}" type="datetimeFigureOut">
              <a:rPr lang="en-US" smtClean="0"/>
              <a:pPr/>
              <a:t>10/31/2014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38D2217-962C-43BE-98CA-C001D0DDAF44}" type="slidenum">
              <a:rPr lang="en-US" smtClean="0"/>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4376F32-56F5-4EB8-BDC9-62190E03D13B}" type="datetimeFigureOut">
              <a:rPr lang="en-US" smtClean="0"/>
              <a:pPr/>
              <a:t>10/31/2014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38D2217-962C-43BE-98CA-C001D0DDAF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s-ES_tradnl"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2FC6DAA-E608-A047-9370-EB7EB923225E}" type="datetimeFigureOut">
              <a:rPr lang="en-US" smtClean="0"/>
              <a:pPr/>
              <a:t>10/31/2014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0DEDFEC-4B4B-654A-A38A-6F30783241AF}" type="slidenum">
              <a:rPr lang="en-US" smtClean="0"/>
              <a:pPr/>
              <a:t>‹#›</a:t>
            </a:fld>
            <a:endParaRPr lang="en-US"/>
          </a:p>
        </p:txBody>
      </p:sp>
    </p:spTree>
    <p:extLst>
      <p:ext uri="{BB962C8B-B14F-4D97-AF65-F5344CB8AC3E}">
        <p14:creationId xmlns:p14="http://schemas.microsoft.com/office/powerpoint/2010/main" xmlns="" val="13053954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4376F32-56F5-4EB8-BDC9-62190E03D13B}" type="datetimeFigureOut">
              <a:rPr lang="en-US" smtClean="0"/>
              <a:pPr/>
              <a:t>10/31/2014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38D2217-962C-43BE-98CA-C001D0DDAF44}" type="slidenum">
              <a:rPr lang="en-US" smtClean="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4376F32-56F5-4EB8-BDC9-62190E03D13B}" type="datetimeFigureOut">
              <a:rPr lang="en-US" smtClean="0"/>
              <a:pPr/>
              <a:t>10/31/2014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38D2217-962C-43BE-98CA-C001D0DDAF44}" type="slidenum">
              <a:rPr lang="en-US" smtClean="0"/>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4376F32-56F5-4EB8-BDC9-62190E03D13B}" type="datetimeFigureOut">
              <a:rPr lang="en-US" smtClean="0"/>
              <a:pPr/>
              <a:t>10/31/2014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38D2217-962C-43BE-98CA-C001D0DDAF44}" type="slidenum">
              <a:rPr lang="en-US" smtClean="0"/>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4376F32-56F5-4EB8-BDC9-62190E03D13B}" type="datetimeFigureOut">
              <a:rPr lang="en-US" smtClean="0"/>
              <a:pPr/>
              <a:t>10/31/2014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38D2217-962C-43BE-98CA-C001D0DDAF44}" type="slidenum">
              <a:rPr lang="en-US" smtClean="0"/>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4376F32-56F5-4EB8-BDC9-62190E03D13B}" type="datetimeFigureOut">
              <a:rPr lang="en-US" smtClean="0"/>
              <a:pPr/>
              <a:t>10/31/2014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8D2217-962C-43BE-98CA-C001D0DDAF44}"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4376F32-56F5-4EB8-BDC9-62190E03D13B}" type="datetimeFigureOut">
              <a:rPr lang="en-US" smtClean="0"/>
              <a:pPr/>
              <a:t>10/31/2014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8D2217-962C-43BE-98CA-C001D0DDAF44}" type="slidenum">
              <a:rPr lang="en-US" smtClean="0"/>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C50E63B-E818-4698-9EA6-A399B7C4F4F1}" type="datetimeFigureOut">
              <a:rPr lang="en-US" smtClean="0"/>
              <a:pPr/>
              <a:t>10/31/2014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C1AF945-2AA4-465B-8662-9F6D7DA81A9F}" type="slidenum">
              <a:rPr lang="en-US" smtClean="0"/>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C50E63B-E818-4698-9EA6-A399B7C4F4F1}" type="datetimeFigureOut">
              <a:rPr lang="en-US" smtClean="0"/>
              <a:pPr/>
              <a:t>10/31/2014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C1AF945-2AA4-465B-8662-9F6D7DA81A9F}" type="slidenum">
              <a:rPr lang="en-US" smtClean="0"/>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C50E63B-E818-4698-9EA6-A399B7C4F4F1}" type="datetimeFigureOut">
              <a:rPr lang="en-US" smtClean="0"/>
              <a:pPr/>
              <a:t>10/31/2014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C1AF945-2AA4-465B-8662-9F6D7DA81A9F}" type="slidenum">
              <a:rPr lang="en-US" smtClean="0"/>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C50E63B-E818-4698-9EA6-A399B7C4F4F1}" type="datetimeFigureOut">
              <a:rPr lang="en-US" smtClean="0"/>
              <a:pPr/>
              <a:t>10/31/2014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C1AF945-2AA4-465B-8662-9F6D7DA81A9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s-ES_tradnl"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2FC6DAA-E608-A047-9370-EB7EB923225E}" type="datetimeFigureOut">
              <a:rPr lang="en-US" smtClean="0"/>
              <a:pPr/>
              <a:t>10/31/2014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0DEDFEC-4B4B-654A-A38A-6F30783241AF}" type="slidenum">
              <a:rPr lang="en-US" smtClean="0"/>
              <a:pPr/>
              <a:t>‹#›</a:t>
            </a:fld>
            <a:endParaRPr lang="en-US"/>
          </a:p>
        </p:txBody>
      </p:sp>
    </p:spTree>
    <p:extLst>
      <p:ext uri="{BB962C8B-B14F-4D97-AF65-F5344CB8AC3E}">
        <p14:creationId xmlns:p14="http://schemas.microsoft.com/office/powerpoint/2010/main" xmlns="" val="42678680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AC50E63B-E818-4698-9EA6-A399B7C4F4F1}" type="datetimeFigureOut">
              <a:rPr lang="en-US" smtClean="0"/>
              <a:pPr/>
              <a:t>10/31/2014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C1AF945-2AA4-465B-8662-9F6D7DA81A9F}" type="slidenum">
              <a:rPr lang="en-US" smtClean="0"/>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C50E63B-E818-4698-9EA6-A399B7C4F4F1}" type="datetimeFigureOut">
              <a:rPr lang="en-US" smtClean="0"/>
              <a:pPr/>
              <a:t>10/31/2014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C1AF945-2AA4-465B-8662-9F6D7DA81A9F}" type="slidenum">
              <a:rPr lang="en-US" smtClean="0"/>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C50E63B-E818-4698-9EA6-A399B7C4F4F1}" type="datetimeFigureOut">
              <a:rPr lang="en-US" smtClean="0"/>
              <a:pPr/>
              <a:t>10/31/2014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C1AF945-2AA4-465B-8662-9F6D7DA81A9F}" type="slidenum">
              <a:rPr lang="en-US" smtClean="0"/>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C50E63B-E818-4698-9EA6-A399B7C4F4F1}" type="datetimeFigureOut">
              <a:rPr lang="en-US" smtClean="0"/>
              <a:pPr/>
              <a:t>10/31/2014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C1AF945-2AA4-465B-8662-9F6D7DA81A9F}" type="slidenum">
              <a:rPr lang="en-US" smtClean="0"/>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C50E63B-E818-4698-9EA6-A399B7C4F4F1}" type="datetimeFigureOut">
              <a:rPr lang="en-US" smtClean="0"/>
              <a:pPr/>
              <a:t>10/31/2014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C1AF945-2AA4-465B-8662-9F6D7DA81A9F}" type="slidenum">
              <a:rPr lang="en-US" smtClean="0"/>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C50E63B-E818-4698-9EA6-A399B7C4F4F1}" type="datetimeFigureOut">
              <a:rPr lang="en-US" smtClean="0"/>
              <a:pPr/>
              <a:t>10/31/2014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C1AF945-2AA4-465B-8662-9F6D7DA81A9F}" type="slidenum">
              <a:rPr lang="en-US" smtClean="0"/>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C50E63B-E818-4698-9EA6-A399B7C4F4F1}" type="datetimeFigureOut">
              <a:rPr lang="en-US" smtClean="0"/>
              <a:pPr/>
              <a:t>10/31/2014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C1AF945-2AA4-465B-8662-9F6D7DA81A9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2FC6DAA-E608-A047-9370-EB7EB923225E}" type="datetimeFigureOut">
              <a:rPr lang="en-US" smtClean="0"/>
              <a:pPr/>
              <a:t>10/31/2014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0DEDFEC-4B4B-654A-A38A-6F30783241AF}" type="slidenum">
              <a:rPr lang="en-US" smtClean="0"/>
              <a:pPr/>
              <a:t>‹#›</a:t>
            </a:fld>
            <a:endParaRPr lang="en-US"/>
          </a:p>
        </p:txBody>
      </p:sp>
    </p:spTree>
    <p:extLst>
      <p:ext uri="{BB962C8B-B14F-4D97-AF65-F5344CB8AC3E}">
        <p14:creationId xmlns:p14="http://schemas.microsoft.com/office/powerpoint/2010/main" xmlns="" val="4257704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_tradnl"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2FC6DAA-E608-A047-9370-EB7EB923225E}" type="datetimeFigureOut">
              <a:rPr lang="en-US" smtClean="0"/>
              <a:pPr/>
              <a:t>10/31/2014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0DEDFEC-4B4B-654A-A38A-6F30783241AF}" type="slidenum">
              <a:rPr lang="en-US" smtClean="0"/>
              <a:pPr/>
              <a:t>‹#›</a:t>
            </a:fld>
            <a:endParaRPr lang="en-US"/>
          </a:p>
        </p:txBody>
      </p:sp>
    </p:spTree>
    <p:extLst>
      <p:ext uri="{BB962C8B-B14F-4D97-AF65-F5344CB8AC3E}">
        <p14:creationId xmlns:p14="http://schemas.microsoft.com/office/powerpoint/2010/main" xmlns="" val="42113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_tradnl"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2FC6DAA-E608-A047-9370-EB7EB923225E}" type="datetimeFigureOut">
              <a:rPr lang="en-US" smtClean="0"/>
              <a:pPr/>
              <a:t>10/31/2014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0DEDFEC-4B4B-654A-A38A-6F30783241AF}" type="slidenum">
              <a:rPr lang="en-US" smtClean="0"/>
              <a:pPr/>
              <a:t>‹#›</a:t>
            </a:fld>
            <a:endParaRPr lang="en-US"/>
          </a:p>
        </p:txBody>
      </p:sp>
    </p:spTree>
    <p:extLst>
      <p:ext uri="{BB962C8B-B14F-4D97-AF65-F5344CB8AC3E}">
        <p14:creationId xmlns:p14="http://schemas.microsoft.com/office/powerpoint/2010/main" xmlns="" val="2082812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13"/>
          <a:srcRect/>
          <a:stretch>
            <a:fillRect/>
          </a:stretch>
        </p:blipFill>
        <p:spPr bwMode="auto">
          <a:xfrm>
            <a:off x="4763" y="0"/>
            <a:ext cx="9134475" cy="6867525"/>
          </a:xfrm>
          <a:prstGeom prst="rect">
            <a:avLst/>
          </a:prstGeom>
          <a:noFill/>
          <a:ln w="9525">
            <a:noFill/>
            <a:miter lim="800000"/>
            <a:headEnd/>
            <a:tailEnd/>
          </a:ln>
        </p:spPr>
      </p:pic>
    </p:spTree>
    <p:extLst>
      <p:ext uri="{BB962C8B-B14F-4D97-AF65-F5344CB8AC3E}">
        <p14:creationId xmlns:p14="http://schemas.microsoft.com/office/powerpoint/2010/main" xmlns="" val="23141776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SES.35 Lateral.jpg"/>
          <p:cNvPicPr>
            <a:picLocks noChangeAspect="1"/>
          </p:cNvPicPr>
          <p:nvPr/>
        </p:nvPicPr>
        <p:blipFill>
          <a:blip r:embed="rId13"/>
          <a:stretch>
            <a:fillRect/>
          </a:stretch>
        </p:blipFill>
        <p:spPr>
          <a:xfrm>
            <a:off x="0" y="0"/>
            <a:ext cx="1294805"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1"/>
          <p:cNvPicPr>
            <a:picLocks noChangeAspect="1" noChangeArrowheads="1"/>
          </p:cNvPicPr>
          <p:nvPr userDrawn="1"/>
        </p:nvPicPr>
        <p:blipFill>
          <a:blip r:embed="rId13"/>
          <a:srcRect/>
          <a:stretch>
            <a:fillRect/>
          </a:stretch>
        </p:blipFill>
        <p:spPr bwMode="auto">
          <a:xfrm>
            <a:off x="-9525" y="6048375"/>
            <a:ext cx="9153525" cy="809625"/>
          </a:xfrm>
          <a:prstGeom prst="rect">
            <a:avLst/>
          </a:prstGeom>
          <a:noFill/>
          <a:ln w="9525">
            <a:noFill/>
            <a:miter lim="800000"/>
            <a:headEnd/>
            <a:tailEnd/>
          </a:ln>
        </p:spPr>
      </p:pic>
      <p:sp>
        <p:nvSpPr>
          <p:cNvPr id="6" name="TextBox 5"/>
          <p:cNvSpPr txBox="1"/>
          <p:nvPr userDrawn="1"/>
        </p:nvSpPr>
        <p:spPr>
          <a:xfrm>
            <a:off x="1249175" y="6071271"/>
            <a:ext cx="7239732" cy="717154"/>
          </a:xfrm>
          <a:prstGeom prst="rect">
            <a:avLst/>
          </a:prstGeom>
          <a:noFill/>
        </p:spPr>
        <p:txBody>
          <a:bodyPr wrap="square" rtlCol="0" anchor="ctr" anchorCtr="0">
            <a:noAutofit/>
          </a:bodyPr>
          <a:lstStyle/>
          <a:p>
            <a:r>
              <a:rPr kumimoji="0" lang="es-ES" sz="1600" b="1" i="0" u="none" strike="noStrike" kern="1200" cap="none" spc="0" normalizeH="0" baseline="0" noProof="0" dirty="0" smtClean="0">
                <a:ln>
                  <a:noFill/>
                </a:ln>
                <a:solidFill>
                  <a:schemeClr val="bg1"/>
                </a:solidFill>
                <a:effectLst/>
                <a:uLnTx/>
                <a:uFillTx/>
                <a:latin typeface="+mn-lt"/>
                <a:ea typeface="+mn-ea"/>
                <a:cs typeface="+mn-cs"/>
              </a:rPr>
              <a:t>Panorama económico y social de América Latina y el Caribe</a:t>
            </a:r>
            <a:r>
              <a:rPr kumimoji="0" lang="es-ES" sz="1800" b="1" i="0" u="none" strike="noStrike" kern="1200" cap="none" spc="0" normalizeH="0" baseline="0" noProof="0" dirty="0" smtClean="0">
                <a:ln>
                  <a:noFill/>
                </a:ln>
                <a:solidFill>
                  <a:schemeClr val="bg1"/>
                </a:solidFill>
                <a:effectLst/>
                <a:uLnTx/>
                <a:uFillTx/>
                <a:latin typeface="+mn-lt"/>
                <a:ea typeface="+mn-ea"/>
                <a:cs typeface="+mn-cs"/>
              </a:rPr>
              <a:t/>
            </a:r>
            <a:br>
              <a:rPr kumimoji="0" lang="es-ES" sz="1800" b="1" i="0" u="none" strike="noStrike" kern="1200" cap="none" spc="0" normalizeH="0" baseline="0" noProof="0" dirty="0" smtClean="0">
                <a:ln>
                  <a:noFill/>
                </a:ln>
                <a:solidFill>
                  <a:schemeClr val="bg1"/>
                </a:solidFill>
                <a:effectLst/>
                <a:uLnTx/>
                <a:uFillTx/>
                <a:latin typeface="+mn-lt"/>
                <a:ea typeface="+mn-ea"/>
                <a:cs typeface="+mn-cs"/>
              </a:rPr>
            </a:br>
            <a:r>
              <a:rPr lang="es-ES" sz="1600" b="1" i="1" baseline="0" noProof="0" dirty="0" smtClean="0">
                <a:solidFill>
                  <a:srgbClr val="FFC000"/>
                </a:solidFill>
                <a:latin typeface="Times New Roman" pitchFamily="18" charset="0"/>
                <a:cs typeface="Times New Roman" pitchFamily="18" charset="0"/>
              </a:rPr>
              <a:t>Alicia Bárcena </a:t>
            </a:r>
            <a:endParaRPr lang="es-ES" sz="1600" b="1" i="1" noProof="0" dirty="0">
              <a:solidFill>
                <a:srgbClr val="FFC000"/>
              </a:solidFill>
              <a:latin typeface="Times New Roman" pitchFamily="18" charset="0"/>
              <a:cs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SES.35 Portadilla.jpg"/>
          <p:cNvPicPr>
            <a:picLocks noChangeAspect="1"/>
          </p:cNvPicPr>
          <p:nvPr/>
        </p:nvPicPr>
        <p:blipFill>
          <a:blip r:embed="rId13"/>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SES.35 Final.jpg"/>
          <p:cNvPicPr>
            <a:picLocks noChangeAspect="1"/>
          </p:cNvPicPr>
          <p:nvPr/>
        </p:nvPicPr>
        <p:blipFill>
          <a:blip r:embed="rId13"/>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SES.35 Portada generica.jpg"/>
          <p:cNvPicPr>
            <a:picLocks noChangeAspect="1"/>
          </p:cNvPicPr>
          <p:nvPr/>
        </p:nvPicPr>
        <p:blipFill>
          <a:blip r:embed="rId13"/>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9.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24.xml"/><Relationship Id="rId4" Type="http://schemas.openxmlformats.org/officeDocument/2006/relationships/chart" Target="../charts/chart8.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9.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9.xml"/><Relationship Id="rId4"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85141" y="5335940"/>
            <a:ext cx="5131558" cy="1515800"/>
          </a:xfrm>
          <a:prstGeom prst="rect">
            <a:avLst/>
          </a:prstGeom>
          <a:noFill/>
        </p:spPr>
        <p:txBody>
          <a:bodyPr wrap="square" rtlCol="0">
            <a:spAutoFit/>
          </a:bodyPr>
          <a:lstStyle/>
          <a:p>
            <a:r>
              <a:rPr lang="es-CO" sz="2000" b="1" dirty="0" smtClean="0">
                <a:solidFill>
                  <a:srgbClr val="FFFFFF"/>
                </a:solidFill>
                <a:latin typeface="Trebuchet MS" pitchFamily="34" charset="0"/>
                <a:ea typeface="Batang" pitchFamily="18" charset="-127"/>
                <a:cs typeface="Narkisim" pitchFamily="34" charset="-79"/>
              </a:rPr>
              <a:t>ALICIA BÁRCENA</a:t>
            </a:r>
          </a:p>
          <a:p>
            <a:r>
              <a:rPr lang="es-CO" sz="1600" dirty="0" smtClean="0">
                <a:solidFill>
                  <a:srgbClr val="FFFFFF"/>
                </a:solidFill>
                <a:latin typeface="Trebuchet MS" pitchFamily="34" charset="0"/>
                <a:ea typeface="Batang" pitchFamily="18" charset="-127"/>
                <a:cs typeface="Narkisim" pitchFamily="34" charset="-79"/>
              </a:rPr>
              <a:t>SECRETARIA EJECUTIVA</a:t>
            </a:r>
          </a:p>
          <a:p>
            <a:endParaRPr lang="es-CO" sz="1400" dirty="0" smtClean="0">
              <a:solidFill>
                <a:srgbClr val="FFFFFF"/>
              </a:solidFill>
              <a:latin typeface="Trebuchet MS" pitchFamily="34" charset="0"/>
              <a:ea typeface="Batang" pitchFamily="18" charset="-127"/>
              <a:cs typeface="Narkisim" pitchFamily="34" charset="-79"/>
            </a:endParaRPr>
          </a:p>
          <a:p>
            <a:r>
              <a:rPr lang="es-CO" sz="1400" b="1" i="1" dirty="0" smtClean="0">
                <a:solidFill>
                  <a:srgbClr val="FFC000"/>
                </a:solidFill>
                <a:latin typeface="Trebuchet MS" pitchFamily="34" charset="0"/>
                <a:ea typeface="Batang" pitchFamily="18" charset="-127"/>
                <a:cs typeface="Narkisim" pitchFamily="34" charset="-79"/>
              </a:rPr>
              <a:t>VII Foro Ministerial para el Desarrollo en </a:t>
            </a:r>
          </a:p>
          <a:p>
            <a:r>
              <a:rPr lang="es-CO" sz="1400" b="1" i="1" dirty="0" smtClean="0">
                <a:solidFill>
                  <a:srgbClr val="FFC000"/>
                </a:solidFill>
                <a:latin typeface="Trebuchet MS" pitchFamily="34" charset="0"/>
                <a:ea typeface="Batang" pitchFamily="18" charset="-127"/>
                <a:cs typeface="Narkisim" pitchFamily="34" charset="-79"/>
              </a:rPr>
              <a:t>América Latina y el Caribe </a:t>
            </a:r>
          </a:p>
          <a:p>
            <a:pPr>
              <a:spcBef>
                <a:spcPts val="300"/>
              </a:spcBef>
            </a:pPr>
            <a:r>
              <a:rPr lang="es-CO" sz="1200" dirty="0" smtClean="0">
                <a:solidFill>
                  <a:srgbClr val="FFC000"/>
                </a:solidFill>
                <a:latin typeface="Trebuchet MS" pitchFamily="34" charset="0"/>
                <a:ea typeface="Batang" pitchFamily="18" charset="-127"/>
                <a:cs typeface="Narkisim" pitchFamily="34" charset="-79"/>
              </a:rPr>
              <a:t>México, D.F. 31 de octubre</a:t>
            </a:r>
          </a:p>
        </p:txBody>
      </p:sp>
      <p:sp>
        <p:nvSpPr>
          <p:cNvPr id="3" name="Title 1"/>
          <p:cNvSpPr txBox="1">
            <a:spLocks/>
          </p:cNvSpPr>
          <p:nvPr/>
        </p:nvSpPr>
        <p:spPr>
          <a:xfrm>
            <a:off x="5306962" y="452806"/>
            <a:ext cx="4176221" cy="1635587"/>
          </a:xfrm>
          <a:prstGeom prst="rect">
            <a:avLst/>
          </a:prstGeom>
        </p:spPr>
        <p:txBody>
          <a:bodyPr>
            <a:noAutofit/>
          </a:body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es-ES_tradnl" sz="2800" b="1" i="0" u="none" strike="noStrike" kern="1200" cap="none" spc="0" normalizeH="0" baseline="0" noProof="0" dirty="0" smtClean="0">
                <a:ln>
                  <a:noFill/>
                </a:ln>
                <a:solidFill>
                  <a:schemeClr val="bg1"/>
                </a:solidFill>
                <a:effectLst/>
                <a:uLnTx/>
                <a:uFillTx/>
                <a:latin typeface="+mj-lt"/>
                <a:ea typeface="+mj-ea"/>
                <a:cs typeface="+mj-cs"/>
              </a:rPr>
              <a:t>Panorama económico</a:t>
            </a:r>
          </a:p>
          <a:p>
            <a:pPr marL="0" marR="0" lvl="0" indent="0" defTabSz="457200" rtl="0" eaLnBrk="1" fontAlgn="auto" latinLnBrk="0" hangingPunct="1">
              <a:lnSpc>
                <a:spcPct val="100000"/>
              </a:lnSpc>
              <a:spcBef>
                <a:spcPct val="0"/>
              </a:spcBef>
              <a:spcAft>
                <a:spcPts val="0"/>
              </a:spcAft>
              <a:buClrTx/>
              <a:buSzTx/>
              <a:buFontTx/>
              <a:buNone/>
              <a:tabLst/>
              <a:defRPr/>
            </a:pPr>
            <a:r>
              <a:rPr lang="es-ES_tradnl" sz="2800" b="1" dirty="0" smtClean="0">
                <a:solidFill>
                  <a:schemeClr val="bg1"/>
                </a:solidFill>
                <a:latin typeface="+mj-lt"/>
                <a:ea typeface="+mj-ea"/>
                <a:cs typeface="+mj-cs"/>
              </a:rPr>
              <a:t>y social de</a:t>
            </a:r>
          </a:p>
          <a:p>
            <a:pPr marL="0" marR="0" lvl="0" indent="0" defTabSz="457200" rtl="0" eaLnBrk="1" fontAlgn="auto" latinLnBrk="0" hangingPunct="1">
              <a:lnSpc>
                <a:spcPct val="100000"/>
              </a:lnSpc>
              <a:spcBef>
                <a:spcPct val="0"/>
              </a:spcBef>
              <a:spcAft>
                <a:spcPts val="0"/>
              </a:spcAft>
              <a:buClrTx/>
              <a:buSzTx/>
              <a:buFontTx/>
              <a:buNone/>
              <a:tabLst/>
              <a:defRPr/>
            </a:pPr>
            <a:r>
              <a:rPr kumimoji="0" lang="es-ES_tradnl" sz="2800" b="1" i="0" u="none" strike="noStrike" kern="1200" cap="none" spc="0" normalizeH="0" baseline="0" noProof="0" dirty="0" smtClean="0">
                <a:ln>
                  <a:noFill/>
                </a:ln>
                <a:solidFill>
                  <a:schemeClr val="bg1"/>
                </a:solidFill>
                <a:effectLst/>
                <a:uLnTx/>
                <a:uFillTx/>
                <a:latin typeface="+mj-lt"/>
                <a:ea typeface="+mj-ea"/>
                <a:cs typeface="+mj-cs"/>
              </a:rPr>
              <a:t>América</a:t>
            </a:r>
            <a:r>
              <a:rPr kumimoji="0" lang="es-ES_tradnl" sz="2800" b="1" i="0" u="none" strike="noStrike" kern="1200" cap="none" spc="0" normalizeH="0" noProof="0" dirty="0" smtClean="0">
                <a:ln>
                  <a:noFill/>
                </a:ln>
                <a:solidFill>
                  <a:schemeClr val="bg1"/>
                </a:solidFill>
                <a:effectLst/>
                <a:uLnTx/>
                <a:uFillTx/>
                <a:latin typeface="+mj-lt"/>
                <a:ea typeface="+mj-ea"/>
                <a:cs typeface="+mj-cs"/>
              </a:rPr>
              <a:t> Latina</a:t>
            </a:r>
          </a:p>
          <a:p>
            <a:pPr marL="0" marR="0" lvl="0" indent="0" defTabSz="457200" rtl="0" eaLnBrk="1" fontAlgn="auto" latinLnBrk="0" hangingPunct="1">
              <a:lnSpc>
                <a:spcPct val="100000"/>
              </a:lnSpc>
              <a:spcBef>
                <a:spcPct val="0"/>
              </a:spcBef>
              <a:spcAft>
                <a:spcPts val="0"/>
              </a:spcAft>
              <a:buClrTx/>
              <a:buSzTx/>
              <a:buFontTx/>
              <a:buNone/>
              <a:tabLst/>
              <a:defRPr/>
            </a:pPr>
            <a:r>
              <a:rPr lang="es-ES_tradnl" sz="2800" b="1" dirty="0" smtClean="0">
                <a:solidFill>
                  <a:schemeClr val="bg1"/>
                </a:solidFill>
                <a:latin typeface="+mj-lt"/>
                <a:ea typeface="+mj-ea"/>
                <a:cs typeface="+mj-cs"/>
              </a:rPr>
              <a:t>y el Caribe</a:t>
            </a:r>
            <a:endParaRPr kumimoji="0" lang="en-US" sz="2800" b="0"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xmlns="" val="21154425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4"/>
          <p:cNvSpPr txBox="1">
            <a:spLocks/>
          </p:cNvSpPr>
          <p:nvPr/>
        </p:nvSpPr>
        <p:spPr bwMode="auto">
          <a:xfrm>
            <a:off x="11934" y="103385"/>
            <a:ext cx="9093966" cy="947317"/>
          </a:xfrm>
          <a:prstGeom prst="rect">
            <a:avLst/>
          </a:prstGeom>
          <a:noFill/>
          <a:ln w="9525">
            <a:noFill/>
            <a:miter lim="800000"/>
            <a:headEnd/>
            <a:tailEnd/>
          </a:ln>
        </p:spPr>
        <p:txBody>
          <a:bodyPr/>
          <a:lstStyle/>
          <a:p>
            <a:pPr algn="ctr">
              <a:lnSpc>
                <a:spcPct val="95000"/>
              </a:lnSpc>
            </a:pPr>
            <a:r>
              <a:rPr lang="es-CO" sz="3000" b="1" dirty="0" smtClean="0">
                <a:solidFill>
                  <a:srgbClr val="C00000"/>
                </a:solidFill>
              </a:rPr>
              <a:t>Importante pero estancada reducción de la pobreza </a:t>
            </a:r>
            <a:br>
              <a:rPr lang="es-CO" sz="3000" b="1" dirty="0" smtClean="0">
                <a:solidFill>
                  <a:srgbClr val="C00000"/>
                </a:solidFill>
              </a:rPr>
            </a:br>
            <a:r>
              <a:rPr lang="es-CO" sz="3000" b="1" dirty="0" smtClean="0">
                <a:solidFill>
                  <a:srgbClr val="C00000"/>
                </a:solidFill>
              </a:rPr>
              <a:t>y altos niveles de desigualdad</a:t>
            </a:r>
            <a:endParaRPr lang="es-CO" sz="3000" b="1" dirty="0" smtClean="0">
              <a:solidFill>
                <a:srgbClr val="C00000"/>
              </a:solidFill>
              <a:ea typeface="+mj-ea"/>
              <a:cs typeface="+mj-cs"/>
            </a:endParaRPr>
          </a:p>
        </p:txBody>
      </p:sp>
      <p:sp>
        <p:nvSpPr>
          <p:cNvPr id="10" name="Rectangle 4"/>
          <p:cNvSpPr>
            <a:spLocks noChangeArrowheads="1"/>
          </p:cNvSpPr>
          <p:nvPr/>
        </p:nvSpPr>
        <p:spPr bwMode="auto">
          <a:xfrm>
            <a:off x="4193633" y="1173091"/>
            <a:ext cx="5103415" cy="523220"/>
          </a:xfrm>
          <a:prstGeom prst="rect">
            <a:avLst/>
          </a:prstGeom>
          <a:noFill/>
          <a:ln w="9525">
            <a:noFill/>
            <a:miter lim="800000"/>
            <a:headEnd/>
            <a:tailEnd/>
          </a:ln>
        </p:spPr>
        <p:txBody>
          <a:bodyPr wrap="square" anchor="ctr">
            <a:spAutoFit/>
          </a:bodyPr>
          <a:lstStyle/>
          <a:p>
            <a:pPr algn="ctr"/>
            <a:r>
              <a:rPr lang="es-ES" sz="1400" b="1" dirty="0" smtClean="0">
                <a:solidFill>
                  <a:srgbClr val="000000"/>
                </a:solidFill>
                <a:latin typeface="Calibri" pitchFamily="34" charset="0"/>
              </a:rPr>
              <a:t>AMÉRICA LATINA Y OTRAS REGIONES DEL MUNDO: </a:t>
            </a:r>
          </a:p>
          <a:p>
            <a:pPr algn="ctr"/>
            <a:r>
              <a:rPr lang="es-ES" sz="1400" b="1" dirty="0" smtClean="0">
                <a:solidFill>
                  <a:srgbClr val="000000"/>
                </a:solidFill>
                <a:latin typeface="Calibri" pitchFamily="34" charset="0"/>
              </a:rPr>
              <a:t>COEFICIENTE DE CONCENTRACIÓN DE GINI, ALREDEDOR DE 2010</a:t>
            </a:r>
            <a:endParaRPr lang="es-ES" sz="1400" b="1" dirty="0">
              <a:solidFill>
                <a:srgbClr val="000000"/>
              </a:solidFill>
              <a:latin typeface="Calibri" pitchFamily="34" charset="0"/>
            </a:endParaRPr>
          </a:p>
        </p:txBody>
      </p:sp>
      <p:sp>
        <p:nvSpPr>
          <p:cNvPr id="11" name="Rectangle 3"/>
          <p:cNvSpPr>
            <a:spLocks noChangeArrowheads="1"/>
          </p:cNvSpPr>
          <p:nvPr/>
        </p:nvSpPr>
        <p:spPr bwMode="auto">
          <a:xfrm>
            <a:off x="14817" y="1148307"/>
            <a:ext cx="4485175" cy="738664"/>
          </a:xfrm>
          <a:prstGeom prst="rect">
            <a:avLst/>
          </a:prstGeom>
          <a:noFill/>
          <a:ln w="9525">
            <a:noFill/>
            <a:miter lim="800000"/>
            <a:headEnd/>
            <a:tailEnd/>
          </a:ln>
        </p:spPr>
        <p:txBody>
          <a:bodyPr wrap="square">
            <a:spAutoFit/>
          </a:bodyPr>
          <a:lstStyle/>
          <a:p>
            <a:pPr algn="ctr"/>
            <a:r>
              <a:rPr lang="es-CL" sz="1400" b="1" dirty="0" smtClean="0">
                <a:solidFill>
                  <a:srgbClr val="000000"/>
                </a:solidFill>
                <a:latin typeface="Calibri" pitchFamily="34" charset="0"/>
              </a:rPr>
              <a:t>AMÉRICA LATINA </a:t>
            </a:r>
            <a:r>
              <a:rPr lang="es-CL" sz="1400" b="1" baseline="30000" dirty="0" smtClean="0">
                <a:solidFill>
                  <a:srgbClr val="000000"/>
                </a:solidFill>
                <a:latin typeface="Calibri" pitchFamily="34" charset="0"/>
              </a:rPr>
              <a:t>a</a:t>
            </a:r>
            <a:r>
              <a:rPr lang="es-CL" sz="1400" b="1" dirty="0" smtClean="0">
                <a:solidFill>
                  <a:srgbClr val="000000"/>
                </a:solidFill>
                <a:latin typeface="Calibri" pitchFamily="34" charset="0"/>
              </a:rPr>
              <a:t>: EVOLUCIÓN DE LA POBREZA</a:t>
            </a:r>
            <a:r>
              <a:rPr lang="es-CL" sz="1400" b="1" baseline="30000" dirty="0" smtClean="0">
                <a:solidFill>
                  <a:srgbClr val="000000"/>
                </a:solidFill>
                <a:latin typeface="Calibri" pitchFamily="34" charset="0"/>
              </a:rPr>
              <a:t> b</a:t>
            </a:r>
            <a:r>
              <a:rPr lang="es-CL" sz="1400" b="1" dirty="0" smtClean="0">
                <a:solidFill>
                  <a:srgbClr val="000000"/>
                </a:solidFill>
                <a:latin typeface="Calibri" pitchFamily="34" charset="0"/>
              </a:rPr>
              <a:t> </a:t>
            </a:r>
          </a:p>
          <a:p>
            <a:pPr algn="ctr"/>
            <a:r>
              <a:rPr lang="es-CL" sz="1400" b="1" dirty="0" smtClean="0">
                <a:solidFill>
                  <a:srgbClr val="000000"/>
                </a:solidFill>
                <a:latin typeface="Calibri" pitchFamily="34" charset="0"/>
              </a:rPr>
              <a:t>Y LA INDIGENCIA, 1980 - 2013 </a:t>
            </a:r>
            <a:r>
              <a:rPr lang="es-CL" sz="1400" b="1" baseline="30000" dirty="0" smtClean="0">
                <a:solidFill>
                  <a:srgbClr val="000000"/>
                </a:solidFill>
                <a:latin typeface="Calibri" pitchFamily="34" charset="0"/>
              </a:rPr>
              <a:t>c</a:t>
            </a:r>
            <a:endParaRPr lang="es-CL" sz="1400" b="1" baseline="30000" dirty="0">
              <a:solidFill>
                <a:srgbClr val="000000"/>
              </a:solidFill>
              <a:latin typeface="Calibri" pitchFamily="34" charset="0"/>
            </a:endParaRPr>
          </a:p>
          <a:p>
            <a:pPr algn="ctr"/>
            <a:r>
              <a:rPr lang="es-CL" sz="1400" i="1" dirty="0" smtClean="0">
                <a:solidFill>
                  <a:srgbClr val="000000"/>
                </a:solidFill>
                <a:latin typeface="Calibri" pitchFamily="34" charset="0"/>
              </a:rPr>
              <a:t>(En porcentajes)</a:t>
            </a:r>
            <a:endParaRPr lang="es-CL" sz="1400" i="1" dirty="0">
              <a:solidFill>
                <a:srgbClr val="000000"/>
              </a:solidFill>
              <a:latin typeface="Calibri" pitchFamily="34" charset="0"/>
            </a:endParaRPr>
          </a:p>
        </p:txBody>
      </p:sp>
      <p:sp>
        <p:nvSpPr>
          <p:cNvPr id="14" name="Rectangle 4"/>
          <p:cNvSpPr>
            <a:spLocks noChangeArrowheads="1"/>
          </p:cNvSpPr>
          <p:nvPr/>
        </p:nvSpPr>
        <p:spPr bwMode="auto">
          <a:xfrm>
            <a:off x="138169" y="5167423"/>
            <a:ext cx="4682853" cy="715581"/>
          </a:xfrm>
          <a:prstGeom prst="rect">
            <a:avLst/>
          </a:prstGeom>
          <a:noFill/>
          <a:ln w="9525">
            <a:noFill/>
            <a:miter lim="800000"/>
            <a:headEnd/>
            <a:tailEnd/>
          </a:ln>
        </p:spPr>
        <p:txBody>
          <a:bodyPr wrap="square">
            <a:spAutoFit/>
          </a:bodyPr>
          <a:lstStyle/>
          <a:p>
            <a:pPr>
              <a:lnSpc>
                <a:spcPct val="90000"/>
              </a:lnSpc>
            </a:pPr>
            <a:r>
              <a:rPr lang="es-CL" sz="900" dirty="0">
                <a:latin typeface="+mn-lt"/>
              </a:rPr>
              <a:t>Fuente: CEPAL, sobre la base de tabulaciones especiales de las encuestas de hogares de los respectivos países.</a:t>
            </a:r>
          </a:p>
          <a:p>
            <a:pPr>
              <a:lnSpc>
                <a:spcPct val="90000"/>
              </a:lnSpc>
            </a:pPr>
            <a:r>
              <a:rPr lang="es-CL" sz="900" baseline="30000" dirty="0">
                <a:latin typeface="+mn-lt"/>
              </a:rPr>
              <a:t>a</a:t>
            </a:r>
            <a:r>
              <a:rPr lang="es-CL" sz="900" dirty="0">
                <a:latin typeface="+mn-lt"/>
              </a:rPr>
              <a:t> </a:t>
            </a:r>
            <a:r>
              <a:rPr lang="es-CL" sz="900" dirty="0">
                <a:latin typeface="+mn-lt"/>
                <a:cs typeface="Times New Roman" pitchFamily="18" charset="0"/>
              </a:rPr>
              <a:t>Estimación correspondiente a 18 países de la región más Haití. </a:t>
            </a:r>
          </a:p>
          <a:p>
            <a:pPr>
              <a:lnSpc>
                <a:spcPct val="90000"/>
              </a:lnSpc>
            </a:pPr>
            <a:r>
              <a:rPr lang="es-CL" sz="900" baseline="30000" dirty="0">
                <a:latin typeface="+mn-lt"/>
              </a:rPr>
              <a:t>b</a:t>
            </a:r>
            <a:r>
              <a:rPr lang="es-CL" sz="900" dirty="0">
                <a:latin typeface="+mn-lt"/>
              </a:rPr>
              <a:t> Corresponde a la suma de indigentes más pobres no indigentes.</a:t>
            </a:r>
            <a:endParaRPr lang="es-CL" sz="900" dirty="0">
              <a:latin typeface="+mn-lt"/>
              <a:cs typeface="Times New Roman" pitchFamily="18" charset="0"/>
            </a:endParaRPr>
          </a:p>
          <a:p>
            <a:pPr>
              <a:lnSpc>
                <a:spcPct val="90000"/>
              </a:lnSpc>
            </a:pPr>
            <a:r>
              <a:rPr lang="es-CL" sz="900" baseline="30000" dirty="0">
                <a:latin typeface="+mn-lt"/>
              </a:rPr>
              <a:t>c </a:t>
            </a:r>
            <a:r>
              <a:rPr lang="es-CL" sz="900" dirty="0">
                <a:latin typeface="+mn-lt"/>
                <a:cs typeface="Times New Roman" pitchFamily="18" charset="0"/>
              </a:rPr>
              <a:t>Las cifras </a:t>
            </a:r>
            <a:r>
              <a:rPr lang="es-CL" sz="900" dirty="0" smtClean="0">
                <a:latin typeface="+mn-lt"/>
                <a:cs typeface="Times New Roman" pitchFamily="18" charset="0"/>
              </a:rPr>
              <a:t>de 2013 </a:t>
            </a:r>
            <a:r>
              <a:rPr lang="es-CL" sz="900" dirty="0">
                <a:latin typeface="+mn-lt"/>
                <a:cs typeface="Times New Roman" pitchFamily="18" charset="0"/>
              </a:rPr>
              <a:t>corresponden a una proyección</a:t>
            </a:r>
            <a:r>
              <a:rPr lang="es-CL" sz="900" dirty="0" smtClean="0">
                <a:latin typeface="+mn-lt"/>
                <a:cs typeface="Times New Roman" pitchFamily="18" charset="0"/>
              </a:rPr>
              <a:t>.</a:t>
            </a:r>
            <a:endParaRPr lang="es-CL" sz="900" dirty="0">
              <a:latin typeface="+mn-lt"/>
            </a:endParaRPr>
          </a:p>
        </p:txBody>
      </p:sp>
      <p:graphicFrame>
        <p:nvGraphicFramePr>
          <p:cNvPr id="15" name="Chart 14"/>
          <p:cNvGraphicFramePr>
            <a:graphicFrameLocks/>
          </p:cNvGraphicFramePr>
          <p:nvPr/>
        </p:nvGraphicFramePr>
        <p:xfrm>
          <a:off x="50033" y="1910686"/>
          <a:ext cx="4449960" cy="332875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5"/>
          <p:cNvSpPr>
            <a:spLocks noChangeArrowheads="1"/>
          </p:cNvSpPr>
          <p:nvPr/>
        </p:nvSpPr>
        <p:spPr bwMode="auto">
          <a:xfrm>
            <a:off x="4855661" y="5160483"/>
            <a:ext cx="4162567" cy="369332"/>
          </a:xfrm>
          <a:prstGeom prst="rect">
            <a:avLst/>
          </a:prstGeom>
          <a:noFill/>
          <a:ln w="9525">
            <a:noFill/>
            <a:miter lim="800000"/>
            <a:headEnd/>
            <a:tailEnd/>
          </a:ln>
        </p:spPr>
        <p:txBody>
          <a:bodyPr wrap="square">
            <a:spAutoFit/>
          </a:bodyPr>
          <a:lstStyle/>
          <a:p>
            <a:r>
              <a:rPr lang="es-ES" sz="900" dirty="0" smtClean="0">
                <a:cs typeface="Arial" charset="0"/>
              </a:rPr>
              <a:t>Fuente: Comisión Económica para América Latina y el Caribe (CEPAL)</a:t>
            </a:r>
            <a:r>
              <a:rPr lang="es-CL" sz="900" dirty="0" smtClean="0">
                <a:latin typeface="+mn-lt"/>
                <a:cs typeface="Times New Roman" pitchFamily="18" charset="0"/>
              </a:rPr>
              <a:t>, </a:t>
            </a:r>
            <a:r>
              <a:rPr lang="es-CL" sz="900" dirty="0">
                <a:latin typeface="+mn-lt"/>
                <a:cs typeface="Times New Roman" pitchFamily="18" charset="0"/>
              </a:rPr>
              <a:t>sobre la base de tabulaciones especiales de las encuestas de hogares de los respectivos países.</a:t>
            </a:r>
            <a:r>
              <a:rPr lang="es-CL" sz="900" baseline="30000" dirty="0">
                <a:latin typeface="+mn-lt"/>
                <a:cs typeface="Times New Roman" pitchFamily="18" charset="0"/>
              </a:rPr>
              <a:t> </a:t>
            </a:r>
          </a:p>
        </p:txBody>
      </p:sp>
      <p:graphicFrame>
        <p:nvGraphicFramePr>
          <p:cNvPr id="13" name="Chart 12"/>
          <p:cNvGraphicFramePr/>
          <p:nvPr/>
        </p:nvGraphicFramePr>
        <p:xfrm>
          <a:off x="4572000" y="1649390"/>
          <a:ext cx="4446228" cy="3511093"/>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ChangeArrowheads="1"/>
          </p:cNvSpPr>
          <p:nvPr/>
        </p:nvSpPr>
        <p:spPr bwMode="auto">
          <a:xfrm>
            <a:off x="215900" y="10931"/>
            <a:ext cx="8737600" cy="1143000"/>
          </a:xfrm>
          <a:prstGeom prst="rect">
            <a:avLst/>
          </a:prstGeom>
          <a:noFill/>
          <a:ln w="9525">
            <a:noFill/>
            <a:miter lim="800000"/>
            <a:headEnd/>
            <a:tailEnd/>
          </a:ln>
        </p:spPr>
        <p:txBody>
          <a:bodyPr anchor="ctr"/>
          <a:lstStyle/>
          <a:p>
            <a:pPr algn="ctr">
              <a:lnSpc>
                <a:spcPct val="80000"/>
              </a:lnSpc>
            </a:pPr>
            <a:endParaRPr lang="es-CL" sz="3800" b="1" dirty="0">
              <a:solidFill>
                <a:srgbClr val="C00000"/>
              </a:solidFill>
              <a:latin typeface="+mn-lt"/>
              <a:cs typeface="Arial" pitchFamily="34" charset="0"/>
            </a:endParaRPr>
          </a:p>
        </p:txBody>
      </p:sp>
      <p:sp>
        <p:nvSpPr>
          <p:cNvPr id="64515" name="Rectangle 5"/>
          <p:cNvSpPr>
            <a:spLocks noChangeArrowheads="1"/>
          </p:cNvSpPr>
          <p:nvPr/>
        </p:nvSpPr>
        <p:spPr bwMode="auto">
          <a:xfrm>
            <a:off x="1061034" y="1018194"/>
            <a:ext cx="7226300" cy="533400"/>
          </a:xfrm>
          <a:prstGeom prst="rect">
            <a:avLst/>
          </a:prstGeom>
          <a:noFill/>
          <a:ln w="9525">
            <a:noFill/>
            <a:miter lim="800000"/>
            <a:headEnd/>
            <a:tailEnd/>
          </a:ln>
        </p:spPr>
        <p:txBody>
          <a:bodyPr/>
          <a:lstStyle/>
          <a:p>
            <a:pPr algn="ctr">
              <a:spcBef>
                <a:spcPct val="20000"/>
              </a:spcBef>
              <a:buClr>
                <a:srgbClr val="C51230"/>
              </a:buClr>
              <a:buFont typeface="Wingdings" pitchFamily="2" charset="2"/>
              <a:buNone/>
            </a:pPr>
            <a:r>
              <a:rPr lang="pt-BR" sz="1400" b="1" dirty="0">
                <a:latin typeface="+mj-lt"/>
              </a:rPr>
              <a:t>AMÉRICA </a:t>
            </a:r>
            <a:r>
              <a:rPr lang="pt-BR" sz="1400" b="1" dirty="0" smtClean="0">
                <a:latin typeface="+mj-lt"/>
              </a:rPr>
              <a:t>LATINA: EVOLUCIÓN DE LA POBREZA, DEL ÍNDICE DE GINI Y DE LA FEMINIDAD DE LA POBREZA , 1999-2012</a:t>
            </a:r>
          </a:p>
          <a:p>
            <a:pPr algn="ctr">
              <a:spcBef>
                <a:spcPct val="20000"/>
              </a:spcBef>
              <a:buClr>
                <a:srgbClr val="C51230"/>
              </a:buClr>
              <a:buFont typeface="Wingdings" pitchFamily="2" charset="2"/>
              <a:buNone/>
            </a:pPr>
            <a:r>
              <a:rPr lang="pt-BR" sz="1400" dirty="0" smtClean="0">
                <a:latin typeface="+mj-lt"/>
              </a:rPr>
              <a:t>(</a:t>
            </a:r>
            <a:r>
              <a:rPr lang="pt-BR" sz="1400" i="1" dirty="0" smtClean="0">
                <a:latin typeface="+mj-lt"/>
              </a:rPr>
              <a:t>Índice 1999=100)</a:t>
            </a:r>
            <a:endParaRPr lang="pt-BR" sz="1400" dirty="0">
              <a:latin typeface="+mj-lt"/>
            </a:endParaRPr>
          </a:p>
        </p:txBody>
      </p:sp>
      <p:sp>
        <p:nvSpPr>
          <p:cNvPr id="64516"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6" name="Title 1"/>
          <p:cNvSpPr txBox="1">
            <a:spLocks/>
          </p:cNvSpPr>
          <p:nvPr/>
        </p:nvSpPr>
        <p:spPr bwMode="auto">
          <a:xfrm>
            <a:off x="0" y="197810"/>
            <a:ext cx="9144000" cy="734659"/>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0" marR="0" lvl="0" indent="0" algn="ctr" defTabSz="914400" rtl="0" eaLnBrk="1" fontAlgn="auto" latinLnBrk="0" hangingPunct="1">
              <a:spcBef>
                <a:spcPct val="0"/>
              </a:spcBef>
              <a:spcAft>
                <a:spcPts val="0"/>
              </a:spcAft>
              <a:buClrTx/>
              <a:buSzTx/>
              <a:buFontTx/>
              <a:buNone/>
              <a:tabLst/>
              <a:defRPr/>
            </a:pPr>
            <a:r>
              <a:rPr kumimoji="0" lang="es-ES" sz="3600" b="1" i="0" u="none" strike="noStrike" kern="1200" cap="none" spc="0" normalizeH="0" baseline="0" noProof="0" dirty="0" smtClean="0">
                <a:ln>
                  <a:noFill/>
                </a:ln>
                <a:solidFill>
                  <a:srgbClr val="C00000"/>
                </a:solidFill>
                <a:effectLst/>
                <a:uLnTx/>
                <a:uFillTx/>
                <a:latin typeface="+mn-lt"/>
                <a:ea typeface="+mn-ea"/>
                <a:cs typeface="Arial" pitchFamily="34" charset="0"/>
              </a:rPr>
              <a:t>A pesar de su reducción,</a:t>
            </a:r>
            <a:r>
              <a:rPr kumimoji="0" lang="es-ES" sz="3600" b="1" i="0" u="none" strike="noStrike" kern="1200" cap="none" spc="0" normalizeH="0" noProof="0" dirty="0" smtClean="0">
                <a:ln>
                  <a:noFill/>
                </a:ln>
                <a:solidFill>
                  <a:srgbClr val="C00000"/>
                </a:solidFill>
                <a:effectLst/>
                <a:uLnTx/>
                <a:uFillTx/>
                <a:latin typeface="+mn-lt"/>
                <a:ea typeface="+mn-ea"/>
                <a:cs typeface="Arial" pitchFamily="34" charset="0"/>
              </a:rPr>
              <a:t> la pobreza sigue planteando desafíos</a:t>
            </a:r>
            <a:endParaRPr kumimoji="0" lang="es-AR" sz="3600" b="1" i="0" u="none" strike="noStrike" kern="1200" cap="none" spc="0" normalizeH="0" baseline="0" noProof="0" dirty="0">
              <a:ln>
                <a:noFill/>
              </a:ln>
              <a:solidFill>
                <a:srgbClr val="C00000"/>
              </a:solidFill>
              <a:effectLst/>
              <a:uLnTx/>
              <a:uFillTx/>
              <a:latin typeface="+mn-lt"/>
              <a:ea typeface="+mn-ea"/>
              <a:cs typeface="Arial" pitchFamily="34" charset="0"/>
            </a:endParaRPr>
          </a:p>
        </p:txBody>
      </p:sp>
      <p:sp>
        <p:nvSpPr>
          <p:cNvPr id="8" name="Rectangle 8"/>
          <p:cNvSpPr>
            <a:spLocks noChangeArrowheads="1"/>
          </p:cNvSpPr>
          <p:nvPr/>
        </p:nvSpPr>
        <p:spPr bwMode="auto">
          <a:xfrm>
            <a:off x="1533378" y="5831957"/>
            <a:ext cx="7505204" cy="246221"/>
          </a:xfrm>
          <a:prstGeom prst="rect">
            <a:avLst/>
          </a:prstGeom>
          <a:noFill/>
          <a:ln w="9525">
            <a:noFill/>
            <a:miter lim="800000"/>
            <a:headEnd/>
            <a:tailEnd/>
          </a:ln>
        </p:spPr>
        <p:txBody>
          <a:bodyPr wrap="square" anchor="ctr">
            <a:spAutoFit/>
          </a:bodyPr>
          <a:lstStyle/>
          <a:p>
            <a:r>
              <a:rPr lang="en-US" sz="1000" b="1" dirty="0" err="1" smtClean="0">
                <a:latin typeface="+mn-lt"/>
              </a:rPr>
              <a:t>Fuente</a:t>
            </a:r>
            <a:r>
              <a:rPr lang="en-US" sz="1000" b="1" dirty="0" smtClean="0">
                <a:latin typeface="+mn-lt"/>
              </a:rPr>
              <a:t>: </a:t>
            </a:r>
            <a:r>
              <a:rPr lang="en-US" sz="1000" dirty="0" smtClean="0"/>
              <a:t>Base de </a:t>
            </a:r>
            <a:r>
              <a:rPr lang="en-US" sz="1000" dirty="0" err="1" smtClean="0"/>
              <a:t>datos</a:t>
            </a:r>
            <a:r>
              <a:rPr lang="en-US" sz="1000" dirty="0" smtClean="0"/>
              <a:t> CEPALSTAT.</a:t>
            </a:r>
            <a:endParaRPr lang="en-US" sz="1000" dirty="0" smtClean="0">
              <a:latin typeface="+mn-lt"/>
            </a:endParaRPr>
          </a:p>
        </p:txBody>
      </p:sp>
      <p:graphicFrame>
        <p:nvGraphicFramePr>
          <p:cNvPr id="9" name="Chart 8"/>
          <p:cNvGraphicFramePr/>
          <p:nvPr/>
        </p:nvGraphicFramePr>
        <p:xfrm>
          <a:off x="1061034" y="1707045"/>
          <a:ext cx="7420559" cy="406412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43763" y="94850"/>
            <a:ext cx="8964612" cy="1067407"/>
          </a:xfrm>
        </p:spPr>
        <p:txBody>
          <a:bodyPr>
            <a:normAutofit fontScale="90000"/>
          </a:bodyPr>
          <a:lstStyle/>
          <a:p>
            <a:r>
              <a:rPr lang="es-CO" sz="3200" b="1" dirty="0" smtClean="0">
                <a:solidFill>
                  <a:srgbClr val="B3192F"/>
                </a:solidFill>
                <a:cs typeface="Arial" pitchFamily="34" charset="0"/>
              </a:rPr>
              <a:t>A pesar de la reducción de la pobreza, gran</a:t>
            </a:r>
            <a:r>
              <a:rPr lang="es-CL" sz="3200" b="1" dirty="0" smtClean="0">
                <a:solidFill>
                  <a:srgbClr val="C00000"/>
                </a:solidFill>
                <a:latin typeface="Calibri" pitchFamily="34" charset="0"/>
                <a:ea typeface="Tahoma" pitchFamily="34" charset="0"/>
                <a:cs typeface="Tahoma" pitchFamily="34" charset="0"/>
              </a:rPr>
              <a:t> parte de la población permanece en condiciones de vulnerabilidad</a:t>
            </a:r>
            <a:endParaRPr lang="es-CL" sz="2800" b="1" dirty="0" smtClean="0">
              <a:solidFill>
                <a:srgbClr val="C00000"/>
              </a:solidFill>
              <a:latin typeface="Calibri" pitchFamily="34" charset="0"/>
              <a:ea typeface="Tahoma" pitchFamily="34" charset="0"/>
              <a:cs typeface="Tahoma" pitchFamily="34" charset="0"/>
            </a:endParaRPr>
          </a:p>
        </p:txBody>
      </p:sp>
      <p:sp>
        <p:nvSpPr>
          <p:cNvPr id="2051" name="Rectangle 3"/>
          <p:cNvSpPr>
            <a:spLocks noChangeArrowheads="1"/>
          </p:cNvSpPr>
          <p:nvPr/>
        </p:nvSpPr>
        <p:spPr bwMode="auto">
          <a:xfrm>
            <a:off x="17635" y="1193789"/>
            <a:ext cx="9087170" cy="492443"/>
          </a:xfrm>
          <a:prstGeom prst="rect">
            <a:avLst/>
          </a:prstGeom>
          <a:noFill/>
          <a:ln w="9525">
            <a:noFill/>
            <a:miter lim="800000"/>
            <a:headEnd/>
            <a:tailEnd/>
          </a:ln>
        </p:spPr>
        <p:txBody>
          <a:bodyPr wrap="square">
            <a:spAutoFit/>
          </a:bodyPr>
          <a:lstStyle/>
          <a:p>
            <a:pPr algn="ctr"/>
            <a:r>
              <a:rPr lang="es-ES" sz="1300" b="1" dirty="0" smtClean="0">
                <a:solidFill>
                  <a:srgbClr val="000000"/>
                </a:solidFill>
                <a:latin typeface="Calibri" pitchFamily="34" charset="0"/>
              </a:rPr>
              <a:t>AMÉRICA LATINA (17 PAÍSES): DISTRIBUCIÓN DE LA POBLACIÓN SEGÚN VULNERABILIDAD A LA POBREZA, ALREDEDOR DE 2010   </a:t>
            </a:r>
          </a:p>
          <a:p>
            <a:pPr algn="ctr"/>
            <a:r>
              <a:rPr lang="es-CL" sz="1300" i="1" dirty="0" smtClean="0">
                <a:solidFill>
                  <a:srgbClr val="000000"/>
                </a:solidFill>
                <a:latin typeface="Calibri" pitchFamily="34" charset="0"/>
              </a:rPr>
              <a:t>(En porcentajes)</a:t>
            </a:r>
            <a:endParaRPr lang="es-CL" sz="1300" i="1" dirty="0">
              <a:solidFill>
                <a:srgbClr val="000000"/>
              </a:solidFill>
              <a:latin typeface="Calibri" pitchFamily="34" charset="0"/>
            </a:endParaRPr>
          </a:p>
        </p:txBody>
      </p:sp>
      <p:sp>
        <p:nvSpPr>
          <p:cNvPr id="2052" name="Rectangle 4"/>
          <p:cNvSpPr>
            <a:spLocks noChangeArrowheads="1"/>
          </p:cNvSpPr>
          <p:nvPr/>
        </p:nvSpPr>
        <p:spPr bwMode="auto">
          <a:xfrm>
            <a:off x="812335" y="5750470"/>
            <a:ext cx="7521582" cy="341632"/>
          </a:xfrm>
          <a:prstGeom prst="rect">
            <a:avLst/>
          </a:prstGeom>
          <a:noFill/>
          <a:ln w="9525">
            <a:noFill/>
            <a:miter lim="800000"/>
            <a:headEnd/>
            <a:tailEnd/>
          </a:ln>
        </p:spPr>
        <p:txBody>
          <a:bodyPr wrap="square">
            <a:spAutoFit/>
          </a:bodyPr>
          <a:lstStyle/>
          <a:p>
            <a:pPr>
              <a:lnSpc>
                <a:spcPct val="90000"/>
              </a:lnSpc>
            </a:pPr>
            <a:r>
              <a:rPr lang="es-ES" sz="900" dirty="0" smtClean="0"/>
              <a:t>Fuente: </a:t>
            </a:r>
            <a:r>
              <a:rPr lang="es-ES" sz="900" dirty="0" err="1" smtClean="0"/>
              <a:t>Cecchini</a:t>
            </a:r>
            <a:r>
              <a:rPr lang="es-ES" sz="900" dirty="0" smtClean="0"/>
              <a:t> y otros (2012).</a:t>
            </a:r>
          </a:p>
          <a:p>
            <a:pPr>
              <a:lnSpc>
                <a:spcPct val="90000"/>
              </a:lnSpc>
            </a:pPr>
            <a:r>
              <a:rPr lang="es-ES" sz="900" dirty="0" smtClean="0"/>
              <a:t>Nota: Entre paréntesis se muestra el año de la encuesta a partir de la cual se generaron las estadísticas.</a:t>
            </a:r>
          </a:p>
        </p:txBody>
      </p:sp>
      <p:pic>
        <p:nvPicPr>
          <p:cNvPr id="8" name="Picture 7" descr="Slide 24.jpg"/>
          <p:cNvPicPr>
            <a:picLocks noChangeAspect="1"/>
          </p:cNvPicPr>
          <p:nvPr/>
        </p:nvPicPr>
        <p:blipFill>
          <a:blip r:embed="rId3"/>
          <a:stretch>
            <a:fillRect/>
          </a:stretch>
        </p:blipFill>
        <p:spPr>
          <a:xfrm>
            <a:off x="143763" y="1702752"/>
            <a:ext cx="8717885" cy="4000419"/>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title"/>
          </p:nvPr>
        </p:nvSpPr>
        <p:spPr bwMode="auto">
          <a:xfrm>
            <a:off x="92636" y="302081"/>
            <a:ext cx="8918843" cy="605098"/>
          </a:xfrm>
          <a:noFill/>
          <a:ln>
            <a:miter lim="800000"/>
            <a:headEnd/>
            <a:tailEnd/>
          </a:ln>
        </p:spPr>
        <p:txBody>
          <a:bodyPr vert="horz" wrap="square" lIns="91440" tIns="45720" rIns="91440" bIns="45720" numCol="1" anchor="ctr" anchorCtr="0" compatLnSpc="1">
            <a:prstTxWarp prst="textNoShape">
              <a:avLst/>
            </a:prstTxWarp>
            <a:noAutofit/>
          </a:bodyPr>
          <a:lstStyle/>
          <a:p>
            <a:pPr>
              <a:lnSpc>
                <a:spcPct val="90000"/>
              </a:lnSpc>
            </a:pPr>
            <a:r>
              <a:rPr lang="es-ES" sz="3200" b="1" dirty="0" smtClean="0">
                <a:solidFill>
                  <a:srgbClr val="C00000"/>
                </a:solidFill>
              </a:rPr>
              <a:t>Desigualdad en logros educativos</a:t>
            </a:r>
          </a:p>
        </p:txBody>
      </p:sp>
      <p:graphicFrame>
        <p:nvGraphicFramePr>
          <p:cNvPr id="5" name="Chart 4"/>
          <p:cNvGraphicFramePr/>
          <p:nvPr/>
        </p:nvGraphicFramePr>
        <p:xfrm>
          <a:off x="1371599" y="1817640"/>
          <a:ext cx="6448097" cy="4030804"/>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3"/>
          <p:cNvSpPr>
            <a:spLocks noChangeArrowheads="1"/>
          </p:cNvSpPr>
          <p:nvPr/>
        </p:nvSpPr>
        <p:spPr bwMode="auto">
          <a:xfrm>
            <a:off x="646386" y="5848444"/>
            <a:ext cx="7882776"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i="0" u="none" strike="noStrike" cap="none" normalizeH="0" baseline="0" dirty="0" smtClean="0">
                <a:ln>
                  <a:noFill/>
                </a:ln>
                <a:solidFill>
                  <a:schemeClr val="tx1"/>
                </a:solidFill>
                <a:effectLst/>
                <a:ea typeface="Calibri" pitchFamily="34" charset="0"/>
                <a:cs typeface="Times New Roman" pitchFamily="18" charset="0"/>
              </a:rPr>
              <a:t>Fuente: Comisión Económica para América Latina y el Caribe (CEPAL), sobre la base de tabulaciones especiales de las encuestas de hogares.</a:t>
            </a:r>
            <a:endParaRPr kumimoji="0" lang="es-ES" sz="1800" i="0" u="none" strike="noStrike" cap="none" normalizeH="0" baseline="0" dirty="0" smtClean="0">
              <a:ln>
                <a:noFill/>
              </a:ln>
              <a:solidFill>
                <a:schemeClr val="tx1"/>
              </a:solidFill>
              <a:effectLst/>
              <a:cs typeface="Arial" pitchFamily="34" charset="0"/>
            </a:endParaRPr>
          </a:p>
        </p:txBody>
      </p:sp>
      <p:sp>
        <p:nvSpPr>
          <p:cNvPr id="8" name="Content Placeholder 7"/>
          <p:cNvSpPr>
            <a:spLocks noGrp="1"/>
          </p:cNvSpPr>
          <p:nvPr>
            <p:ph idx="1"/>
          </p:nvPr>
        </p:nvSpPr>
        <p:spPr>
          <a:xfrm>
            <a:off x="457200" y="1247771"/>
            <a:ext cx="8229600" cy="410948"/>
          </a:xfrm>
        </p:spPr>
        <p:txBody>
          <a:bodyPr/>
          <a:lstStyle/>
          <a:p>
            <a:pPr algn="ctr">
              <a:buNone/>
            </a:pPr>
            <a:r>
              <a:rPr lang="es-ES" sz="1400" b="1" dirty="0" smtClean="0"/>
              <a:t>AMÉRICA LATINA (18 PAÍSES): DIFERENCIA ENTRE EL QUINTIL MÁS RICO Y EL QUINTIL MÁS POBRE EN TIEMPO MEDIO DE ESCOLARIDAD, POBLACIÓN ADULTA, 2002, 2011</a:t>
            </a:r>
          </a:p>
          <a:p>
            <a:pPr algn="ctr">
              <a:buNone/>
            </a:pPr>
            <a:r>
              <a:rPr lang="es-ES" sz="1400" i="1" dirty="0" smtClean="0"/>
              <a:t>(En años)</a:t>
            </a:r>
            <a:endParaRPr lang="en-US" sz="1400" i="1"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title"/>
          </p:nvPr>
        </p:nvSpPr>
        <p:spPr bwMode="auto">
          <a:xfrm>
            <a:off x="92636" y="302081"/>
            <a:ext cx="8918843" cy="605098"/>
          </a:xfrm>
          <a:noFill/>
          <a:ln>
            <a:miter lim="800000"/>
            <a:headEnd/>
            <a:tailEnd/>
          </a:ln>
        </p:spPr>
        <p:txBody>
          <a:bodyPr vert="horz" wrap="square" lIns="91440" tIns="45720" rIns="91440" bIns="45720" numCol="1" anchor="ctr" anchorCtr="0" compatLnSpc="1">
            <a:prstTxWarp prst="textNoShape">
              <a:avLst/>
            </a:prstTxWarp>
            <a:noAutofit/>
          </a:bodyPr>
          <a:lstStyle/>
          <a:p>
            <a:pPr>
              <a:lnSpc>
                <a:spcPct val="90000"/>
              </a:lnSpc>
            </a:pPr>
            <a:r>
              <a:rPr lang="es-ES" sz="3200" b="1" dirty="0" smtClean="0">
                <a:solidFill>
                  <a:srgbClr val="C00000"/>
                </a:solidFill>
              </a:rPr>
              <a:t>Desigualdad en el acceso a las tecnologías de la información y las comunicaciones</a:t>
            </a:r>
          </a:p>
        </p:txBody>
      </p:sp>
      <p:sp>
        <p:nvSpPr>
          <p:cNvPr id="7" name="Rectangle 3"/>
          <p:cNvSpPr>
            <a:spLocks noChangeArrowheads="1"/>
          </p:cNvSpPr>
          <p:nvPr/>
        </p:nvSpPr>
        <p:spPr bwMode="auto">
          <a:xfrm>
            <a:off x="1040536" y="5692670"/>
            <a:ext cx="788277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defTabSz="914400" fontAlgn="base">
              <a:spcBef>
                <a:spcPct val="0"/>
              </a:spcBef>
              <a:spcAft>
                <a:spcPct val="0"/>
              </a:spcAft>
            </a:pPr>
            <a:r>
              <a:rPr lang="es-ES" sz="1000" dirty="0" smtClean="0">
                <a:ea typeface="Calibri" pitchFamily="34" charset="0"/>
                <a:cs typeface="Times New Roman" pitchFamily="18" charset="0"/>
              </a:rPr>
              <a:t>Fuente: Observatorio para la Sociedad de la Información en Latinoamérica y el Caribe (OSILAC), sobre la base de información de las encuestas de hogares y de los institutos nacionales de estadísticas de los respectivos países.</a:t>
            </a:r>
            <a:endParaRPr kumimoji="0" lang="es-ES" sz="1800" i="0" u="none" strike="noStrike" cap="none" normalizeH="0" baseline="0" dirty="0" smtClean="0">
              <a:ln>
                <a:noFill/>
              </a:ln>
              <a:solidFill>
                <a:schemeClr val="tx1"/>
              </a:solidFill>
              <a:effectLst/>
              <a:cs typeface="Arial" pitchFamily="34" charset="0"/>
            </a:endParaRPr>
          </a:p>
        </p:txBody>
      </p:sp>
      <p:sp>
        <p:nvSpPr>
          <p:cNvPr id="8" name="Content Placeholder 7"/>
          <p:cNvSpPr>
            <a:spLocks noGrp="1"/>
          </p:cNvSpPr>
          <p:nvPr>
            <p:ph idx="1"/>
          </p:nvPr>
        </p:nvSpPr>
        <p:spPr>
          <a:xfrm>
            <a:off x="392190" y="1214037"/>
            <a:ext cx="8594164" cy="410948"/>
          </a:xfrm>
        </p:spPr>
        <p:txBody>
          <a:bodyPr/>
          <a:lstStyle/>
          <a:p>
            <a:pPr algn="ctr">
              <a:buNone/>
            </a:pPr>
            <a:r>
              <a:rPr lang="es-ES" sz="1400" b="1" dirty="0" smtClean="0"/>
              <a:t>AMÉRICA LATINA (11 PAÍSES): COCIENTE ENTRE EL ACCESO A INTERNET EN HOGARES DEL QUINTIL DE MAYORES INGRESOS Y DEL QUINTIL DE MENORES INGRESOS (QUINTIL V/QUINTIL I), ALREDEDOR DE 2005-2010</a:t>
            </a:r>
            <a:endParaRPr lang="en-US" sz="1400" i="1" dirty="0" smtClean="0"/>
          </a:p>
        </p:txBody>
      </p:sp>
      <p:pic>
        <p:nvPicPr>
          <p:cNvPr id="2" name="Picture 2"/>
          <p:cNvPicPr>
            <a:picLocks noChangeAspect="1" noChangeArrowheads="1"/>
          </p:cNvPicPr>
          <p:nvPr/>
        </p:nvPicPr>
        <p:blipFill>
          <a:blip r:embed="rId3"/>
          <a:srcRect/>
          <a:stretch>
            <a:fillRect/>
          </a:stretch>
        </p:blipFill>
        <p:spPr bwMode="auto">
          <a:xfrm>
            <a:off x="776209" y="1762933"/>
            <a:ext cx="7485321" cy="37694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85" y="195808"/>
            <a:ext cx="9348946" cy="1143000"/>
          </a:xfrm>
        </p:spPr>
        <p:txBody>
          <a:bodyPr/>
          <a:lstStyle/>
          <a:p>
            <a:pPr>
              <a:lnSpc>
                <a:spcPct val="90000"/>
              </a:lnSpc>
            </a:pPr>
            <a:r>
              <a:rPr lang="es-ES" sz="3200" b="1" dirty="0" smtClean="0">
                <a:solidFill>
                  <a:srgbClr val="C00000"/>
                </a:solidFill>
              </a:rPr>
              <a:t>Sólo en algunos países de la región, el salario mínimo permite superar la línea de pobreza</a:t>
            </a:r>
            <a:endParaRPr lang="es-ES" sz="3200" b="1" dirty="0">
              <a:solidFill>
                <a:srgbClr val="C00000"/>
              </a:solidFill>
            </a:endParaRPr>
          </a:p>
        </p:txBody>
      </p:sp>
      <p:pic>
        <p:nvPicPr>
          <p:cNvPr id="141315" name="Picture 3"/>
          <p:cNvPicPr>
            <a:picLocks noChangeAspect="1" noChangeArrowheads="1"/>
          </p:cNvPicPr>
          <p:nvPr/>
        </p:nvPicPr>
        <p:blipFill>
          <a:blip r:embed="rId2"/>
          <a:srcRect/>
          <a:stretch>
            <a:fillRect/>
          </a:stretch>
        </p:blipFill>
        <p:spPr bwMode="auto">
          <a:xfrm>
            <a:off x="909518" y="1857881"/>
            <a:ext cx="7356598" cy="3945925"/>
          </a:xfrm>
          <a:prstGeom prst="rect">
            <a:avLst/>
          </a:prstGeom>
          <a:noFill/>
          <a:ln w="9525">
            <a:noFill/>
            <a:miter lim="800000"/>
            <a:headEnd/>
            <a:tailEnd/>
          </a:ln>
        </p:spPr>
      </p:pic>
      <p:sp>
        <p:nvSpPr>
          <p:cNvPr id="7" name="Rectangle 1"/>
          <p:cNvSpPr>
            <a:spLocks noChangeArrowheads="1"/>
          </p:cNvSpPr>
          <p:nvPr/>
        </p:nvSpPr>
        <p:spPr bwMode="auto">
          <a:xfrm>
            <a:off x="63064" y="1334661"/>
            <a:ext cx="8870859" cy="523220"/>
          </a:xfrm>
          <a:prstGeom prst="rect">
            <a:avLst/>
          </a:prstGeom>
          <a:noFill/>
          <a:ln w="9525">
            <a:noFill/>
            <a:miter lim="800000"/>
            <a:headEnd/>
            <a:tailEnd/>
          </a:ln>
        </p:spPr>
        <p:txBody>
          <a:bodyPr wrap="square" anchor="ctr">
            <a:spAutoFit/>
          </a:bodyPr>
          <a:lstStyle/>
          <a:p>
            <a:pPr algn="ctr"/>
            <a:r>
              <a:rPr lang="es-ES" sz="1400" b="1" dirty="0" smtClean="0">
                <a:solidFill>
                  <a:srgbClr val="000000"/>
                </a:solidFill>
                <a:latin typeface="Calibri" pitchFamily="34" charset="0"/>
                <a:cs typeface="Times New Roman" pitchFamily="18" charset="0"/>
              </a:rPr>
              <a:t>AMÉRICA LATINA Y EL CARIBE (22 PAÍSES): RELACIÓN ENTRE EL SALARIO MÍNIMO Y LA LÍNEA</a:t>
            </a:r>
          </a:p>
          <a:p>
            <a:pPr algn="ctr"/>
            <a:r>
              <a:rPr lang="es-ES" sz="1400" b="1" dirty="0" smtClean="0">
                <a:solidFill>
                  <a:srgbClr val="000000"/>
                </a:solidFill>
                <a:latin typeface="Calibri" pitchFamily="34" charset="0"/>
                <a:cs typeface="Times New Roman" pitchFamily="18" charset="0"/>
              </a:rPr>
              <a:t>DE POBREZA PER CÁPITA, 2002-2011</a:t>
            </a:r>
            <a:endParaRPr lang="es-ES" sz="1400" i="1" dirty="0" smtClean="0">
              <a:solidFill>
                <a:srgbClr val="000000"/>
              </a:solidFill>
              <a:latin typeface="Calibri" pitchFamily="34" charset="0"/>
              <a:cs typeface="Times New Roman" pitchFamily="18" charset="0"/>
            </a:endParaRPr>
          </a:p>
        </p:txBody>
      </p:sp>
      <p:sp>
        <p:nvSpPr>
          <p:cNvPr id="8" name="TextBox 7"/>
          <p:cNvSpPr txBox="1">
            <a:spLocks noChangeArrowheads="1"/>
          </p:cNvSpPr>
          <p:nvPr/>
        </p:nvSpPr>
        <p:spPr bwMode="auto">
          <a:xfrm>
            <a:off x="335768" y="5839230"/>
            <a:ext cx="8934360" cy="246221"/>
          </a:xfrm>
          <a:prstGeom prst="rect">
            <a:avLst/>
          </a:prstGeom>
          <a:noFill/>
          <a:ln w="9525">
            <a:noFill/>
            <a:miter lim="800000"/>
            <a:headEnd/>
            <a:tailEnd/>
          </a:ln>
        </p:spPr>
        <p:txBody>
          <a:bodyPr wrap="square">
            <a:spAutoFit/>
          </a:bodyPr>
          <a:lstStyle/>
          <a:p>
            <a:r>
              <a:rPr lang="es-ES" sz="1000" b="1" dirty="0"/>
              <a:t>Fuente:</a:t>
            </a:r>
            <a:r>
              <a:rPr lang="es-ES" sz="1000" dirty="0"/>
              <a:t> </a:t>
            </a:r>
            <a:r>
              <a:rPr lang="es-CL" sz="1000" dirty="0" smtClean="0"/>
              <a:t>Comisión Económica para América Latina y el Caribe (CEPAL), sobre la base de CEPALSTAT.</a:t>
            </a:r>
            <a:endParaRPr lang="es-ES" sz="1000" dirty="0" smtClean="0">
              <a:solidFill>
                <a:srgbClr val="000000"/>
              </a:solidFill>
              <a:latin typeface="Calibri" pitchFamily="34" charset="0"/>
            </a:endParaRPr>
          </a:p>
        </p:txBody>
      </p:sp>
      <p:cxnSp>
        <p:nvCxnSpPr>
          <p:cNvPr id="10" name="Straight Connector 9"/>
          <p:cNvCxnSpPr/>
          <p:nvPr/>
        </p:nvCxnSpPr>
        <p:spPr>
          <a:xfrm>
            <a:off x="1254642" y="2998381"/>
            <a:ext cx="7011474" cy="0"/>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title"/>
          </p:nvPr>
        </p:nvSpPr>
        <p:spPr bwMode="auto">
          <a:xfrm>
            <a:off x="0" y="-2034"/>
            <a:ext cx="9144000" cy="1209651"/>
          </a:xfrm>
          <a:noFill/>
          <a:ln>
            <a:miter lim="800000"/>
            <a:headEnd/>
            <a:tailEnd/>
          </a:ln>
        </p:spPr>
        <p:txBody>
          <a:bodyPr vert="horz" wrap="square" lIns="91440" tIns="45720" rIns="91440" bIns="45720" numCol="1" anchor="ctr" anchorCtr="0" compatLnSpc="1">
            <a:prstTxWarp prst="textNoShape">
              <a:avLst/>
            </a:prstTxWarp>
            <a:noAutofit/>
          </a:bodyPr>
          <a:lstStyle/>
          <a:p>
            <a:pPr>
              <a:lnSpc>
                <a:spcPct val="90000"/>
              </a:lnSpc>
            </a:pPr>
            <a:r>
              <a:rPr lang="es-ES" sz="3600" b="1" dirty="0" smtClean="0">
                <a:solidFill>
                  <a:srgbClr val="C00000"/>
                </a:solidFill>
              </a:rPr>
              <a:t>Alto y desigual desempleo juvenil</a:t>
            </a:r>
          </a:p>
        </p:txBody>
      </p:sp>
      <p:sp>
        <p:nvSpPr>
          <p:cNvPr id="6" name="Text Box 6"/>
          <p:cNvSpPr txBox="1">
            <a:spLocks noChangeArrowheads="1"/>
          </p:cNvSpPr>
          <p:nvPr/>
        </p:nvSpPr>
        <p:spPr bwMode="auto">
          <a:xfrm>
            <a:off x="723901" y="5848002"/>
            <a:ext cx="8198459" cy="246221"/>
          </a:xfrm>
          <a:prstGeom prst="rect">
            <a:avLst/>
          </a:prstGeom>
          <a:noFill/>
          <a:ln w="9525">
            <a:noFill/>
            <a:miter lim="800000"/>
            <a:headEnd/>
            <a:tailEnd/>
          </a:ln>
        </p:spPr>
        <p:txBody>
          <a:bodyPr wrap="square">
            <a:spAutoFit/>
          </a:bodyPr>
          <a:lstStyle/>
          <a:p>
            <a:r>
              <a:rPr lang="es-ES" sz="1000" dirty="0" smtClean="0">
                <a:solidFill>
                  <a:srgbClr val="000000"/>
                </a:solidFill>
                <a:latin typeface="Calibri" pitchFamily="34" charset="0"/>
              </a:rPr>
              <a:t>Fuente: Comisión Económica para América Latina y el Caribe (CEPAL), cálculos sobre la base de tabulaciones especiales de las encuestas de hogares. </a:t>
            </a:r>
          </a:p>
        </p:txBody>
      </p:sp>
      <p:graphicFrame>
        <p:nvGraphicFramePr>
          <p:cNvPr id="8" name="Chart 7"/>
          <p:cNvGraphicFramePr>
            <a:graphicFrameLocks/>
          </p:cNvGraphicFramePr>
          <p:nvPr/>
        </p:nvGraphicFramePr>
        <p:xfrm>
          <a:off x="47706" y="1791907"/>
          <a:ext cx="5281447" cy="41624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nvGraphicFramePr>
        <p:xfrm>
          <a:off x="5438692" y="1853352"/>
          <a:ext cx="3705308" cy="3342094"/>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 Box 5"/>
          <p:cNvSpPr txBox="1">
            <a:spLocks noChangeArrowheads="1"/>
          </p:cNvSpPr>
          <p:nvPr/>
        </p:nvSpPr>
        <p:spPr bwMode="auto">
          <a:xfrm>
            <a:off x="47706" y="1114277"/>
            <a:ext cx="5098452" cy="646331"/>
          </a:xfrm>
          <a:prstGeom prst="rect">
            <a:avLst/>
          </a:prstGeom>
          <a:noFill/>
          <a:ln w="9525">
            <a:noFill/>
            <a:miter lim="800000"/>
            <a:headEnd/>
            <a:tailEnd/>
          </a:ln>
        </p:spPr>
        <p:txBody>
          <a:bodyPr wrap="square">
            <a:spAutoFit/>
          </a:bodyPr>
          <a:lstStyle/>
          <a:p>
            <a:pPr algn="ctr"/>
            <a:r>
              <a:rPr lang="es-ES" sz="1200" b="1" dirty="0" smtClean="0">
                <a:solidFill>
                  <a:srgbClr val="000000"/>
                </a:solidFill>
                <a:latin typeface="Calibri" pitchFamily="34" charset="0"/>
              </a:rPr>
              <a:t>AMÉRICA LATINA Y EL CARIBE (26 PAÍSES): TASAS DE DESEMPLEO, POBLACIÓN DE 15 A 24 AÑOS Y DE 15 AÑOS Y MÁS, ALREDEDOR DE 2012  </a:t>
            </a:r>
          </a:p>
          <a:p>
            <a:pPr algn="ctr"/>
            <a:r>
              <a:rPr lang="es-ES" sz="1200" b="0" i="1" dirty="0" smtClean="0">
                <a:solidFill>
                  <a:srgbClr val="000000"/>
                </a:solidFill>
                <a:latin typeface="Calibri" pitchFamily="34" charset="0"/>
              </a:rPr>
              <a:t>(En porcentajes)</a:t>
            </a:r>
            <a:endParaRPr lang="es-ES" sz="1200" b="0" i="1" dirty="0">
              <a:solidFill>
                <a:srgbClr val="000000"/>
              </a:solidFill>
              <a:latin typeface="Calibri" pitchFamily="34" charset="0"/>
            </a:endParaRPr>
          </a:p>
        </p:txBody>
      </p:sp>
      <p:sp>
        <p:nvSpPr>
          <p:cNvPr id="11" name="Text Box 5"/>
          <p:cNvSpPr txBox="1">
            <a:spLocks noChangeArrowheads="1"/>
          </p:cNvSpPr>
          <p:nvPr/>
        </p:nvSpPr>
        <p:spPr bwMode="auto">
          <a:xfrm>
            <a:off x="5329153" y="1120831"/>
            <a:ext cx="3848369" cy="830997"/>
          </a:xfrm>
          <a:prstGeom prst="rect">
            <a:avLst/>
          </a:prstGeom>
          <a:noFill/>
          <a:ln w="9525">
            <a:noFill/>
            <a:miter lim="800000"/>
            <a:headEnd/>
            <a:tailEnd/>
          </a:ln>
        </p:spPr>
        <p:txBody>
          <a:bodyPr wrap="square">
            <a:spAutoFit/>
          </a:bodyPr>
          <a:lstStyle/>
          <a:p>
            <a:pPr algn="ctr"/>
            <a:r>
              <a:rPr lang="es-ES" sz="1200" b="1" dirty="0" smtClean="0">
                <a:solidFill>
                  <a:srgbClr val="000000"/>
                </a:solidFill>
                <a:latin typeface="Calibri" pitchFamily="34" charset="0"/>
              </a:rPr>
              <a:t>AMÉRICA LATINA (18 PAÍSES): TASAS DE DESEMPLEO, PERSONAS ACTIVAS DE 15 A 29 AÑOS, SEGÚN QUINTILES DE INGRESO PER CÁPITA, 1990-2012</a:t>
            </a:r>
          </a:p>
          <a:p>
            <a:pPr algn="ctr"/>
            <a:r>
              <a:rPr lang="es-ES" sz="1200" b="0" i="1" dirty="0" smtClean="0">
                <a:solidFill>
                  <a:srgbClr val="000000"/>
                </a:solidFill>
                <a:latin typeface="Calibri" pitchFamily="34" charset="0"/>
              </a:rPr>
              <a:t>(En porcentajes)</a:t>
            </a:r>
            <a:endParaRPr lang="es-ES" sz="1200" b="0" i="1" dirty="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title"/>
          </p:nvPr>
        </p:nvSpPr>
        <p:spPr bwMode="auto">
          <a:xfrm>
            <a:off x="308750" y="-49332"/>
            <a:ext cx="8562109" cy="1209651"/>
          </a:xfrm>
          <a:noFill/>
          <a:ln>
            <a:miter lim="800000"/>
            <a:headEnd/>
            <a:tailEnd/>
          </a:ln>
        </p:spPr>
        <p:txBody>
          <a:bodyPr vert="horz" wrap="square" lIns="91440" tIns="45720" rIns="91440" bIns="45720" numCol="1" anchor="ctr" anchorCtr="0" compatLnSpc="1">
            <a:prstTxWarp prst="textNoShape">
              <a:avLst/>
            </a:prstTxWarp>
            <a:noAutofit/>
          </a:bodyPr>
          <a:lstStyle/>
          <a:p>
            <a:pPr>
              <a:lnSpc>
                <a:spcPct val="90000"/>
              </a:lnSpc>
            </a:pPr>
            <a:r>
              <a:rPr lang="es-ES" sz="2800" b="1" dirty="0" smtClean="0">
                <a:solidFill>
                  <a:srgbClr val="C00000"/>
                </a:solidFill>
              </a:rPr>
              <a:t>Desigualdad de género: un tercio de las mujeres no generan ingresos propios </a:t>
            </a:r>
          </a:p>
        </p:txBody>
      </p:sp>
      <p:sp>
        <p:nvSpPr>
          <p:cNvPr id="5" name="Rectangle 1"/>
          <p:cNvSpPr>
            <a:spLocks noChangeArrowheads="1"/>
          </p:cNvSpPr>
          <p:nvPr/>
        </p:nvSpPr>
        <p:spPr bwMode="auto">
          <a:xfrm>
            <a:off x="308751" y="1080807"/>
            <a:ext cx="8562108" cy="523220"/>
          </a:xfrm>
          <a:prstGeom prst="rect">
            <a:avLst/>
          </a:prstGeom>
          <a:noFill/>
          <a:ln w="9525">
            <a:noFill/>
            <a:miter lim="800000"/>
            <a:headEnd/>
            <a:tailEnd/>
          </a:ln>
        </p:spPr>
        <p:txBody>
          <a:bodyPr wrap="square" anchor="ctr">
            <a:spAutoFit/>
          </a:bodyPr>
          <a:lstStyle/>
          <a:p>
            <a:pPr algn="ctr"/>
            <a:r>
              <a:rPr lang="es-ES" sz="1400" b="1" dirty="0" smtClean="0">
                <a:solidFill>
                  <a:srgbClr val="000000"/>
                </a:solidFill>
                <a:latin typeface="Calibri" pitchFamily="34" charset="0"/>
                <a:cs typeface="Times New Roman" pitchFamily="18" charset="0"/>
              </a:rPr>
              <a:t>AMÉRICA LATINA (17 PAÍSES): MUJERES SIN INGRESOS PROPIOS, POR ÁREA, 2011</a:t>
            </a:r>
          </a:p>
          <a:p>
            <a:pPr algn="ctr"/>
            <a:r>
              <a:rPr lang="es-ES" sz="1400" i="1" dirty="0" smtClean="0">
                <a:solidFill>
                  <a:srgbClr val="000000"/>
                </a:solidFill>
                <a:latin typeface="Calibri" pitchFamily="34" charset="0"/>
                <a:cs typeface="Times New Roman" pitchFamily="18" charset="0"/>
              </a:rPr>
              <a:t>(En porcentajes de la población de 15 años y más que no estudia)</a:t>
            </a:r>
          </a:p>
        </p:txBody>
      </p:sp>
      <p:sp>
        <p:nvSpPr>
          <p:cNvPr id="6" name="Text Box 6"/>
          <p:cNvSpPr txBox="1">
            <a:spLocks noChangeArrowheads="1"/>
          </p:cNvSpPr>
          <p:nvPr/>
        </p:nvSpPr>
        <p:spPr bwMode="auto">
          <a:xfrm>
            <a:off x="723901" y="5752305"/>
            <a:ext cx="8198459" cy="246221"/>
          </a:xfrm>
          <a:prstGeom prst="rect">
            <a:avLst/>
          </a:prstGeom>
          <a:noFill/>
          <a:ln w="9525">
            <a:noFill/>
            <a:miter lim="800000"/>
            <a:headEnd/>
            <a:tailEnd/>
          </a:ln>
        </p:spPr>
        <p:txBody>
          <a:bodyPr wrap="square">
            <a:spAutoFit/>
          </a:bodyPr>
          <a:lstStyle/>
          <a:p>
            <a:r>
              <a:rPr lang="es-ES" sz="1000" dirty="0" smtClean="0">
                <a:solidFill>
                  <a:srgbClr val="000000"/>
                </a:solidFill>
                <a:latin typeface="Calibri" pitchFamily="34" charset="0"/>
              </a:rPr>
              <a:t>Fuente: Comisión Económica para América Latina y el Caribe (CEPAL), cálculos sobre la base de tabulaciones especiales de las encuestas de hogares. </a:t>
            </a:r>
          </a:p>
        </p:txBody>
      </p:sp>
      <p:pic>
        <p:nvPicPr>
          <p:cNvPr id="7" name="Picture 6" descr="Slide 31.jpg"/>
          <p:cNvPicPr>
            <a:picLocks noChangeAspect="1"/>
          </p:cNvPicPr>
          <p:nvPr/>
        </p:nvPicPr>
        <p:blipFill>
          <a:blip r:embed="rId3"/>
          <a:stretch>
            <a:fillRect/>
          </a:stretch>
        </p:blipFill>
        <p:spPr>
          <a:xfrm>
            <a:off x="957072" y="1706232"/>
            <a:ext cx="7229856" cy="3919728"/>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txBox="1">
            <a:spLocks noChangeArrowheads="1"/>
          </p:cNvSpPr>
          <p:nvPr/>
        </p:nvSpPr>
        <p:spPr bwMode="auto">
          <a:xfrm>
            <a:off x="103479" y="200876"/>
            <a:ext cx="8863099" cy="878000"/>
          </a:xfrm>
          <a:prstGeom prst="rect">
            <a:avLst/>
          </a:prstGeom>
          <a:noFill/>
          <a:ln w="9525">
            <a:noFill/>
            <a:miter lim="800000"/>
            <a:headEnd/>
            <a:tailEnd/>
          </a:ln>
        </p:spPr>
        <p:txBody>
          <a:bodyPr anchor="ctr"/>
          <a:lstStyle/>
          <a:p>
            <a:pPr marL="0" lvl="1" algn="ctr">
              <a:lnSpc>
                <a:spcPct val="95000"/>
              </a:lnSpc>
              <a:defRPr/>
            </a:pPr>
            <a:endParaRPr lang="es-ES" sz="3000" b="1" dirty="0" smtClean="0">
              <a:solidFill>
                <a:srgbClr val="C00000"/>
              </a:solidFill>
              <a:latin typeface="Calibri" pitchFamily="34" charset="0"/>
            </a:endParaRPr>
          </a:p>
          <a:p>
            <a:pPr marL="0" lvl="1" algn="ctr">
              <a:lnSpc>
                <a:spcPct val="95000"/>
              </a:lnSpc>
              <a:defRPr/>
            </a:pPr>
            <a:r>
              <a:rPr lang="es-ES" sz="3000" b="1" dirty="0" smtClean="0">
                <a:solidFill>
                  <a:srgbClr val="C00000"/>
                </a:solidFill>
                <a:latin typeface="Calibri" pitchFamily="34" charset="0"/>
              </a:rPr>
              <a:t>Los cobertura de la protección social en salud y pensiones de los asalariados ha crecido</a:t>
            </a:r>
          </a:p>
          <a:p>
            <a:pPr algn="ctr">
              <a:lnSpc>
                <a:spcPct val="95000"/>
              </a:lnSpc>
              <a:defRPr/>
            </a:pPr>
            <a:endParaRPr lang="en-US" sz="3000" b="1" dirty="0">
              <a:solidFill>
                <a:srgbClr val="C00000"/>
              </a:solidFill>
              <a:latin typeface="Calibri" pitchFamily="34" charset="0"/>
              <a:ea typeface="+mj-ea"/>
            </a:endParaRPr>
          </a:p>
        </p:txBody>
      </p:sp>
      <p:sp>
        <p:nvSpPr>
          <p:cNvPr id="8" name="Rectangle 2"/>
          <p:cNvSpPr>
            <a:spLocks noChangeArrowheads="1"/>
          </p:cNvSpPr>
          <p:nvPr/>
        </p:nvSpPr>
        <p:spPr bwMode="auto">
          <a:xfrm>
            <a:off x="395787" y="5842709"/>
            <a:ext cx="8693623"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dirty="0" smtClean="0">
                <a:ln>
                  <a:noFill/>
                </a:ln>
                <a:solidFill>
                  <a:schemeClr val="tx1"/>
                </a:solidFill>
                <a:effectLst/>
                <a:latin typeface="+mj-lt"/>
                <a:ea typeface="Times New Roman" pitchFamily="18" charset="0"/>
                <a:cs typeface="Times New Roman" pitchFamily="18" charset="0"/>
              </a:rPr>
              <a:t>Fuente</a:t>
            </a:r>
            <a:r>
              <a:rPr kumimoji="0" lang="es-ES_tradnl" sz="1000" b="0" i="0" u="none" strike="noStrike" cap="none" normalizeH="0" baseline="0" dirty="0" smtClean="0">
                <a:ln>
                  <a:noFill/>
                </a:ln>
                <a:solidFill>
                  <a:schemeClr val="tx1"/>
                </a:solidFill>
                <a:effectLst/>
                <a:latin typeface="+mj-lt"/>
                <a:ea typeface="Times New Roman" pitchFamily="18" charset="0"/>
                <a:cs typeface="Times New Roman" pitchFamily="18" charset="0"/>
              </a:rPr>
              <a:t>:</a:t>
            </a:r>
            <a:r>
              <a:rPr kumimoji="0" lang="es-ES_tradnl" sz="1000" b="0" i="0" u="none" strike="noStrike" cap="none" normalizeH="0" dirty="0" smtClean="0">
                <a:ln>
                  <a:noFill/>
                </a:ln>
                <a:solidFill>
                  <a:schemeClr val="tx1"/>
                </a:solidFill>
                <a:effectLst/>
                <a:latin typeface="+mj-lt"/>
                <a:ea typeface="Times New Roman" pitchFamily="18" charset="0"/>
                <a:cs typeface="Times New Roman" pitchFamily="18" charset="0"/>
              </a:rPr>
              <a:t> </a:t>
            </a:r>
            <a:r>
              <a:rPr kumimoji="0" lang="es-ES_tradnl" sz="1000" b="0" i="0" u="none" strike="noStrike" cap="none" normalizeH="0" baseline="0" dirty="0" smtClean="0">
                <a:ln>
                  <a:noFill/>
                </a:ln>
                <a:solidFill>
                  <a:schemeClr val="tx1"/>
                </a:solidFill>
                <a:effectLst/>
                <a:latin typeface="+mj-lt"/>
                <a:ea typeface="Times New Roman" pitchFamily="18" charset="0"/>
                <a:cs typeface="Times New Roman" pitchFamily="18" charset="0"/>
              </a:rPr>
              <a:t>Comisión Económica para América Latina y el Caribe (CEPAL), </a:t>
            </a:r>
            <a:r>
              <a:rPr lang="es-ES_tradnl" sz="1000" i="1" dirty="0" smtClean="0">
                <a:latin typeface="+mj-lt"/>
                <a:ea typeface="Times New Roman" pitchFamily="18" charset="0"/>
                <a:cs typeface="Times New Roman" pitchFamily="18" charset="0"/>
              </a:rPr>
              <a:t>Panorama Social 2013.</a:t>
            </a:r>
            <a:endParaRPr kumimoji="0" lang="es-ES_tradnl" sz="1000" b="0" i="1" u="none" strike="noStrike" cap="none" normalizeH="0" baseline="0" dirty="0" smtClean="0">
              <a:ln>
                <a:noFill/>
              </a:ln>
              <a:solidFill>
                <a:schemeClr val="tx1"/>
              </a:solidFill>
              <a:effectLst/>
              <a:latin typeface="+mj-lt"/>
              <a:cs typeface="Arial" pitchFamily="34" charset="0"/>
            </a:endParaRPr>
          </a:p>
        </p:txBody>
      </p:sp>
      <p:sp>
        <p:nvSpPr>
          <p:cNvPr id="38914" name="Text Box 5"/>
          <p:cNvSpPr txBox="1">
            <a:spLocks noChangeArrowheads="1"/>
          </p:cNvSpPr>
          <p:nvPr/>
        </p:nvSpPr>
        <p:spPr bwMode="auto">
          <a:xfrm>
            <a:off x="94606" y="1078876"/>
            <a:ext cx="8967982" cy="738664"/>
          </a:xfrm>
          <a:prstGeom prst="rect">
            <a:avLst/>
          </a:prstGeom>
          <a:noFill/>
          <a:ln w="9525">
            <a:noFill/>
            <a:miter lim="800000"/>
            <a:headEnd/>
            <a:tailEnd/>
          </a:ln>
        </p:spPr>
        <p:txBody>
          <a:bodyPr wrap="square">
            <a:spAutoFit/>
          </a:bodyPr>
          <a:lstStyle/>
          <a:p>
            <a:pPr algn="ctr"/>
            <a:r>
              <a:rPr lang="es-ES" sz="1400" b="1" dirty="0" smtClean="0">
                <a:solidFill>
                  <a:srgbClr val="000000"/>
                </a:solidFill>
                <a:latin typeface="Calibri" pitchFamily="34" charset="0"/>
              </a:rPr>
              <a:t>AMÉRICA LATINA: AFILIACIÓN A SISTEMAS DE PENSIONES Y DE SALUD ENTRE LOS ASALARIADOS DE 15 AÑOS Y MÁS,</a:t>
            </a:r>
          </a:p>
          <a:p>
            <a:pPr algn="ctr"/>
            <a:r>
              <a:rPr lang="es-ES" sz="1400" b="1" dirty="0" smtClean="0">
                <a:solidFill>
                  <a:srgbClr val="000000"/>
                </a:solidFill>
                <a:latin typeface="Calibri" pitchFamily="34" charset="0"/>
              </a:rPr>
              <a:t>SEGÚN SEXO, QUINTIL DE INGRESO </a:t>
            </a:r>
            <a:r>
              <a:rPr lang="es-ES" sz="1400" b="1" smtClean="0">
                <a:solidFill>
                  <a:srgbClr val="000000"/>
                </a:solidFill>
                <a:latin typeface="Calibri" pitchFamily="34" charset="0"/>
              </a:rPr>
              <a:t>PER CÁPITAALREDEDOR </a:t>
            </a:r>
            <a:r>
              <a:rPr lang="es-ES" sz="1400" b="1" dirty="0" smtClean="0">
                <a:solidFill>
                  <a:srgbClr val="000000"/>
                </a:solidFill>
                <a:latin typeface="Calibri" pitchFamily="34" charset="0"/>
              </a:rPr>
              <a:t>DE 2002 Y DE 2011</a:t>
            </a:r>
          </a:p>
          <a:p>
            <a:pPr algn="ctr"/>
            <a:r>
              <a:rPr lang="es-ES" sz="1400" i="1" dirty="0" smtClean="0">
                <a:solidFill>
                  <a:srgbClr val="000000"/>
                </a:solidFill>
                <a:latin typeface="Calibri" pitchFamily="34" charset="0"/>
              </a:rPr>
              <a:t>(En porcentajes)</a:t>
            </a:r>
            <a:endParaRPr lang="en-US" sz="1400" b="0" i="1" dirty="0">
              <a:solidFill>
                <a:srgbClr val="000000"/>
              </a:solidFill>
              <a:latin typeface="Calibri" pitchFamily="34" charset="0"/>
            </a:endParaRPr>
          </a:p>
        </p:txBody>
      </p:sp>
      <p:pic>
        <p:nvPicPr>
          <p:cNvPr id="4098" name="Picture 2"/>
          <p:cNvPicPr>
            <a:picLocks noChangeAspect="1" noChangeArrowheads="1"/>
          </p:cNvPicPr>
          <p:nvPr/>
        </p:nvPicPr>
        <p:blipFill>
          <a:blip r:embed="rId3"/>
          <a:srcRect/>
          <a:stretch>
            <a:fillRect/>
          </a:stretch>
        </p:blipFill>
        <p:spPr bwMode="auto">
          <a:xfrm>
            <a:off x="395787" y="2103592"/>
            <a:ext cx="8254726" cy="3323236"/>
          </a:xfrm>
          <a:prstGeom prst="rect">
            <a:avLst/>
          </a:prstGeom>
          <a:noFill/>
          <a:ln w="9525">
            <a:noFill/>
            <a:miter lim="800000"/>
            <a:headEnd/>
            <a:tailEnd/>
          </a:ln>
        </p:spPr>
      </p:pic>
      <p:pic>
        <p:nvPicPr>
          <p:cNvPr id="4100" name="Picture 4"/>
          <p:cNvPicPr>
            <a:picLocks noChangeAspect="1" noChangeArrowheads="1"/>
          </p:cNvPicPr>
          <p:nvPr/>
        </p:nvPicPr>
        <p:blipFill>
          <a:blip r:embed="rId4"/>
          <a:srcRect/>
          <a:stretch>
            <a:fillRect/>
          </a:stretch>
        </p:blipFill>
        <p:spPr bwMode="auto">
          <a:xfrm>
            <a:off x="3790950" y="5604584"/>
            <a:ext cx="1562100" cy="2381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txBox="1">
            <a:spLocks noChangeArrowheads="1"/>
          </p:cNvSpPr>
          <p:nvPr/>
        </p:nvSpPr>
        <p:spPr bwMode="auto">
          <a:xfrm>
            <a:off x="103479" y="43216"/>
            <a:ext cx="8863099" cy="878000"/>
          </a:xfrm>
          <a:prstGeom prst="rect">
            <a:avLst/>
          </a:prstGeom>
          <a:noFill/>
          <a:ln w="9525">
            <a:noFill/>
            <a:miter lim="800000"/>
            <a:headEnd/>
            <a:tailEnd/>
          </a:ln>
        </p:spPr>
        <p:txBody>
          <a:bodyPr anchor="ctr"/>
          <a:lstStyle/>
          <a:p>
            <a:pPr marL="0" lvl="1" algn="ctr">
              <a:lnSpc>
                <a:spcPct val="95000"/>
              </a:lnSpc>
              <a:defRPr/>
            </a:pPr>
            <a:endParaRPr lang="es-ES" sz="3000" b="1" dirty="0" smtClean="0">
              <a:solidFill>
                <a:srgbClr val="C00000"/>
              </a:solidFill>
              <a:latin typeface="Calibri" pitchFamily="34" charset="0"/>
            </a:endParaRPr>
          </a:p>
          <a:p>
            <a:pPr marL="0" lvl="1" algn="ctr">
              <a:lnSpc>
                <a:spcPct val="95000"/>
              </a:lnSpc>
              <a:defRPr/>
            </a:pPr>
            <a:r>
              <a:rPr lang="es-ES" sz="3000" b="1" dirty="0" smtClean="0">
                <a:solidFill>
                  <a:srgbClr val="C00000"/>
                </a:solidFill>
                <a:latin typeface="Calibri" pitchFamily="34" charset="0"/>
              </a:rPr>
              <a:t>Pero existen graves fisuras en los sistemas de protección social</a:t>
            </a:r>
          </a:p>
          <a:p>
            <a:pPr algn="ctr">
              <a:lnSpc>
                <a:spcPct val="95000"/>
              </a:lnSpc>
              <a:defRPr/>
            </a:pPr>
            <a:endParaRPr lang="en-US" sz="3000" b="1" dirty="0">
              <a:solidFill>
                <a:srgbClr val="C00000"/>
              </a:solidFill>
              <a:latin typeface="Calibri" pitchFamily="34" charset="0"/>
              <a:ea typeface="+mj-ea"/>
            </a:endParaRPr>
          </a:p>
        </p:txBody>
      </p:sp>
      <p:pic>
        <p:nvPicPr>
          <p:cNvPr id="7" name="Picture 6"/>
          <p:cNvPicPr>
            <a:picLocks noChangeAspect="1" noChangeArrowheads="1"/>
          </p:cNvPicPr>
          <p:nvPr/>
        </p:nvPicPr>
        <p:blipFill>
          <a:blip r:embed="rId3"/>
          <a:srcRect/>
          <a:stretch>
            <a:fillRect/>
          </a:stretch>
        </p:blipFill>
        <p:spPr bwMode="auto">
          <a:xfrm>
            <a:off x="499272" y="1559074"/>
            <a:ext cx="7895220" cy="4322861"/>
          </a:xfrm>
          <a:prstGeom prst="rect">
            <a:avLst/>
          </a:prstGeom>
          <a:noFill/>
          <a:ln w="9525">
            <a:noFill/>
            <a:miter lim="800000"/>
            <a:headEnd/>
            <a:tailEnd/>
          </a:ln>
        </p:spPr>
      </p:pic>
      <p:sp>
        <p:nvSpPr>
          <p:cNvPr id="8" name="Rectangle 2"/>
          <p:cNvSpPr>
            <a:spLocks noChangeArrowheads="1"/>
          </p:cNvSpPr>
          <p:nvPr/>
        </p:nvSpPr>
        <p:spPr bwMode="auto">
          <a:xfrm>
            <a:off x="395787" y="5842709"/>
            <a:ext cx="8693623"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dirty="0" smtClean="0">
                <a:ln>
                  <a:noFill/>
                </a:ln>
                <a:solidFill>
                  <a:schemeClr val="tx1"/>
                </a:solidFill>
                <a:effectLst/>
                <a:latin typeface="+mj-lt"/>
                <a:ea typeface="Times New Roman" pitchFamily="18" charset="0"/>
                <a:cs typeface="Times New Roman" pitchFamily="18" charset="0"/>
              </a:rPr>
              <a:t>Fuente</a:t>
            </a:r>
            <a:r>
              <a:rPr kumimoji="0" lang="es-ES_tradnl" sz="1000" b="0" i="0" u="none" strike="noStrike" cap="none" normalizeH="0" baseline="0" dirty="0" smtClean="0">
                <a:ln>
                  <a:noFill/>
                </a:ln>
                <a:solidFill>
                  <a:schemeClr val="tx1"/>
                </a:solidFill>
                <a:effectLst/>
                <a:latin typeface="+mj-lt"/>
                <a:ea typeface="Times New Roman" pitchFamily="18" charset="0"/>
                <a:cs typeface="Times New Roman" pitchFamily="18" charset="0"/>
              </a:rPr>
              <a:t>:</a:t>
            </a:r>
            <a:r>
              <a:rPr kumimoji="0" lang="es-ES_tradnl" sz="1000" b="0" i="0" u="none" strike="noStrike" cap="none" normalizeH="0" dirty="0" smtClean="0">
                <a:ln>
                  <a:noFill/>
                </a:ln>
                <a:solidFill>
                  <a:schemeClr val="tx1"/>
                </a:solidFill>
                <a:effectLst/>
                <a:latin typeface="+mj-lt"/>
                <a:ea typeface="Times New Roman" pitchFamily="18" charset="0"/>
                <a:cs typeface="Times New Roman" pitchFamily="18" charset="0"/>
              </a:rPr>
              <a:t> </a:t>
            </a:r>
            <a:r>
              <a:rPr kumimoji="0" lang="es-ES_tradnl" sz="1000" b="0" i="0" u="none" strike="noStrike" cap="none" normalizeH="0" baseline="0" dirty="0" smtClean="0">
                <a:ln>
                  <a:noFill/>
                </a:ln>
                <a:solidFill>
                  <a:schemeClr val="tx1"/>
                </a:solidFill>
                <a:effectLst/>
                <a:latin typeface="+mj-lt"/>
                <a:ea typeface="Times New Roman" pitchFamily="18" charset="0"/>
                <a:cs typeface="Times New Roman" pitchFamily="18" charset="0"/>
              </a:rPr>
              <a:t>Comisión Económica para América Latina y el Caribe (CEPAL), sobre la base de tabulaciones especiales de las encuestas de hogares de los respectivos países.</a:t>
            </a:r>
            <a:endParaRPr kumimoji="0" lang="es-ES_tradnl" sz="1000" b="0" i="0" u="none" strike="noStrike" cap="none" normalizeH="0" baseline="0" dirty="0" smtClean="0">
              <a:ln>
                <a:noFill/>
              </a:ln>
              <a:solidFill>
                <a:schemeClr val="tx1"/>
              </a:solidFill>
              <a:effectLst/>
              <a:latin typeface="+mj-lt"/>
              <a:cs typeface="Arial" pitchFamily="34" charset="0"/>
            </a:endParaRPr>
          </a:p>
        </p:txBody>
      </p:sp>
      <p:sp>
        <p:nvSpPr>
          <p:cNvPr id="38914" name="Text Box 5"/>
          <p:cNvSpPr txBox="1">
            <a:spLocks noChangeArrowheads="1"/>
          </p:cNvSpPr>
          <p:nvPr/>
        </p:nvSpPr>
        <p:spPr bwMode="auto">
          <a:xfrm>
            <a:off x="94606" y="946488"/>
            <a:ext cx="8967982" cy="738664"/>
          </a:xfrm>
          <a:prstGeom prst="rect">
            <a:avLst/>
          </a:prstGeom>
          <a:noFill/>
          <a:ln w="9525">
            <a:noFill/>
            <a:miter lim="800000"/>
            <a:headEnd/>
            <a:tailEnd/>
          </a:ln>
        </p:spPr>
        <p:txBody>
          <a:bodyPr wrap="square">
            <a:spAutoFit/>
          </a:bodyPr>
          <a:lstStyle/>
          <a:p>
            <a:pPr algn="ctr"/>
            <a:r>
              <a:rPr lang="es-ES" sz="1400" b="1" dirty="0" smtClean="0">
                <a:solidFill>
                  <a:srgbClr val="000000"/>
                </a:solidFill>
                <a:latin typeface="Calibri" pitchFamily="34" charset="0"/>
              </a:rPr>
              <a:t>AMÉRICA LATINA (14 PAÍSES): POBLACIÓN DE HOGARES QUE NO CUENTAN CON SEGURIDAD SOCIAL </a:t>
            </a:r>
          </a:p>
          <a:p>
            <a:pPr algn="ctr"/>
            <a:r>
              <a:rPr lang="es-ES" sz="1400" b="1" dirty="0" smtClean="0">
                <a:solidFill>
                  <a:srgbClr val="000000"/>
                </a:solidFill>
                <a:latin typeface="Calibri" pitchFamily="34" charset="0"/>
              </a:rPr>
              <a:t>Y NO RECIBEN PENSIONES NI TRANSFERENCIAS PÚBLICAS ASISTENCIALES, POR QUINTILES DE INGRESO, 2009 </a:t>
            </a:r>
          </a:p>
          <a:p>
            <a:pPr algn="ctr"/>
            <a:r>
              <a:rPr lang="es-ES" sz="1400" i="1" dirty="0" smtClean="0">
                <a:solidFill>
                  <a:srgbClr val="000000"/>
                </a:solidFill>
                <a:latin typeface="Calibri" pitchFamily="34" charset="0"/>
              </a:rPr>
              <a:t>(En porcentajes)</a:t>
            </a:r>
            <a:endParaRPr lang="en-US" sz="1400" b="0" i="1" dirty="0">
              <a:solidFill>
                <a:srgbClr val="000000"/>
              </a:solidFill>
              <a:latin typeface="Calibri"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00"/>
            <a:ext cx="9144000" cy="4055624"/>
          </a:xfrm>
        </p:spPr>
        <p:txBody>
          <a:bodyPr/>
          <a:lstStyle/>
          <a:p>
            <a:r>
              <a:rPr lang="es-ES" b="1" dirty="0" smtClean="0"/>
              <a:t/>
            </a:r>
            <a:br>
              <a:rPr lang="es-ES" b="1" dirty="0" smtClean="0"/>
            </a:br>
            <a:r>
              <a:rPr lang="es-ES" b="1" dirty="0" smtClean="0"/>
              <a:t/>
            </a:r>
            <a:br>
              <a:rPr lang="es-ES" b="1" dirty="0" smtClean="0"/>
            </a:br>
            <a:r>
              <a:rPr lang="es-ES" b="1" dirty="0" smtClean="0">
                <a:solidFill>
                  <a:srgbClr val="C00000"/>
                </a:solidFill>
              </a:rPr>
              <a:t>¿</a:t>
            </a:r>
            <a:r>
              <a:rPr lang="es-ES" sz="4000" b="1" dirty="0" smtClean="0">
                <a:solidFill>
                  <a:srgbClr val="C00000"/>
                </a:solidFill>
              </a:rPr>
              <a:t>Dónde está América Latina </a:t>
            </a:r>
            <a:br>
              <a:rPr lang="es-ES" sz="4000" b="1" dirty="0" smtClean="0">
                <a:solidFill>
                  <a:srgbClr val="C00000"/>
                </a:solidFill>
              </a:rPr>
            </a:br>
            <a:r>
              <a:rPr lang="es-ES" sz="4000" b="1" dirty="0" smtClean="0">
                <a:solidFill>
                  <a:srgbClr val="C00000"/>
                </a:solidFill>
              </a:rPr>
              <a:t>y el Caribe hoy?</a:t>
            </a:r>
            <a:r>
              <a:rPr lang="en-US" b="1" dirty="0" smtClean="0">
                <a:solidFill>
                  <a:srgbClr val="C00000"/>
                </a:solidFill>
              </a:rPr>
              <a:t/>
            </a:r>
            <a:br>
              <a:rPr lang="en-US" b="1" dirty="0" smtClean="0">
                <a:solidFill>
                  <a:srgbClr val="C00000"/>
                </a:solidFill>
              </a:rPr>
            </a:br>
            <a:endParaRPr lang="en-US" b="1" dirty="0" smtClean="0">
              <a:solidFill>
                <a:srgbClr val="C0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idx="4294967295"/>
          </p:nvPr>
        </p:nvSpPr>
        <p:spPr>
          <a:xfrm>
            <a:off x="220718" y="337588"/>
            <a:ext cx="8618482" cy="655638"/>
          </a:xfrm>
          <a:prstGeom prst="rect">
            <a:avLst/>
          </a:prstGeom>
        </p:spPr>
        <p:txBody>
          <a:bodyPr/>
          <a:lstStyle/>
          <a:p>
            <a:pPr algn="ctr" eaLnBrk="1" hangingPunct="1"/>
            <a:r>
              <a:rPr lang="es-ES" sz="3600" b="1" dirty="0" smtClean="0">
                <a:solidFill>
                  <a:srgbClr val="C00000"/>
                </a:solidFill>
              </a:rPr>
              <a:t>En lo fiscal se recauda poco y mal</a:t>
            </a:r>
          </a:p>
        </p:txBody>
      </p:sp>
      <p:sp>
        <p:nvSpPr>
          <p:cNvPr id="51203" name="Content Placeholder 2"/>
          <p:cNvSpPr>
            <a:spLocks noGrp="1"/>
          </p:cNvSpPr>
          <p:nvPr>
            <p:ph idx="4294967295"/>
          </p:nvPr>
        </p:nvSpPr>
        <p:spPr>
          <a:xfrm>
            <a:off x="220718" y="1044048"/>
            <a:ext cx="3941849" cy="4900253"/>
          </a:xfrm>
          <a:prstGeom prst="rect">
            <a:avLst/>
          </a:prstGeom>
        </p:spPr>
        <p:txBody>
          <a:bodyPr/>
          <a:lstStyle/>
          <a:p>
            <a:pPr marL="231775" lvl="1" indent="-231775" eaLnBrk="1" hangingPunct="1">
              <a:spcBef>
                <a:spcPts val="500"/>
              </a:spcBef>
              <a:buClr>
                <a:srgbClr val="C00000"/>
              </a:buClr>
              <a:buFont typeface="Wingdings" pitchFamily="2" charset="2"/>
              <a:buChar char="§"/>
            </a:pPr>
            <a:r>
              <a:rPr lang="es-ES" dirty="0" smtClean="0"/>
              <a:t>Estructura tributaria regresiva</a:t>
            </a:r>
          </a:p>
          <a:p>
            <a:pPr marL="231775" lvl="1" indent="-231775" eaLnBrk="1" hangingPunct="1">
              <a:spcBef>
                <a:spcPts val="500"/>
              </a:spcBef>
              <a:buClr>
                <a:srgbClr val="C00000"/>
              </a:buClr>
              <a:buFont typeface="Wingdings" pitchFamily="2" charset="2"/>
              <a:buChar char="§"/>
            </a:pPr>
            <a:r>
              <a:rPr lang="es-ES" dirty="0" smtClean="0"/>
              <a:t>Baja carga tributaria en la mayoría de los países</a:t>
            </a:r>
          </a:p>
          <a:p>
            <a:pPr marL="231775" lvl="1" indent="-231775" eaLnBrk="1" hangingPunct="1">
              <a:spcBef>
                <a:spcPts val="500"/>
              </a:spcBef>
              <a:buClr>
                <a:srgbClr val="C00000"/>
              </a:buClr>
              <a:buFont typeface="Wingdings" pitchFamily="2" charset="2"/>
              <a:buChar char="§"/>
            </a:pPr>
            <a:r>
              <a:rPr lang="es-ES" dirty="0" smtClean="0"/>
              <a:t>Alta evasión </a:t>
            </a:r>
          </a:p>
          <a:p>
            <a:pPr marL="231775" lvl="1" indent="-231775" eaLnBrk="1" hangingPunct="1">
              <a:spcBef>
                <a:spcPts val="500"/>
              </a:spcBef>
              <a:buClr>
                <a:srgbClr val="C00000"/>
              </a:buClr>
              <a:buFont typeface="Wingdings" pitchFamily="2" charset="2"/>
              <a:buChar char="§"/>
            </a:pPr>
            <a:r>
              <a:rPr lang="es-ES" dirty="0" smtClean="0"/>
              <a:t>Exenciones generalizadas</a:t>
            </a:r>
          </a:p>
          <a:p>
            <a:pPr marL="231775" lvl="1" indent="-231775" eaLnBrk="1" hangingPunct="1">
              <a:spcBef>
                <a:spcPts val="500"/>
              </a:spcBef>
              <a:buClr>
                <a:srgbClr val="C00000"/>
              </a:buClr>
              <a:buFont typeface="Wingdings" pitchFamily="2" charset="2"/>
              <a:buChar char="§"/>
            </a:pPr>
            <a:r>
              <a:rPr lang="es-ES" dirty="0" smtClean="0"/>
              <a:t>El gasto social tiene un bajo impacto redistributivo</a:t>
            </a:r>
          </a:p>
        </p:txBody>
      </p:sp>
      <p:sp>
        <p:nvSpPr>
          <p:cNvPr id="4" name="Rectangle 5"/>
          <p:cNvSpPr>
            <a:spLocks noChangeArrowheads="1"/>
          </p:cNvSpPr>
          <p:nvPr/>
        </p:nvSpPr>
        <p:spPr bwMode="auto">
          <a:xfrm>
            <a:off x="4169861" y="1112288"/>
            <a:ext cx="4981433" cy="674031"/>
          </a:xfrm>
          <a:prstGeom prst="rect">
            <a:avLst/>
          </a:prstGeom>
          <a:noFill/>
          <a:ln w="9525">
            <a:noFill/>
            <a:miter lim="800000"/>
            <a:headEnd/>
            <a:tailEnd/>
          </a:ln>
        </p:spPr>
        <p:txBody>
          <a:bodyPr wrap="square">
            <a:spAutoFit/>
          </a:bodyPr>
          <a:lstStyle/>
          <a:p>
            <a:pPr algn="ctr">
              <a:lnSpc>
                <a:spcPct val="90000"/>
              </a:lnSpc>
            </a:pPr>
            <a:r>
              <a:rPr lang="es-ES" sz="1400" b="1" dirty="0">
                <a:latin typeface="Calibri" pitchFamily="34" charset="0"/>
              </a:rPr>
              <a:t>AMÉRICA </a:t>
            </a:r>
            <a:r>
              <a:rPr lang="es-ES" sz="1400" b="1" dirty="0" smtClean="0">
                <a:latin typeface="Calibri" pitchFamily="34" charset="0"/>
              </a:rPr>
              <a:t>LATINA Y </a:t>
            </a:r>
            <a:r>
              <a:rPr lang="es-ES" sz="1400" b="1" dirty="0">
                <a:latin typeface="Calibri" pitchFamily="34" charset="0"/>
              </a:rPr>
              <a:t>OCDE: COMPARACIÓN DE LA RECAUDACIÓN </a:t>
            </a:r>
            <a:endParaRPr lang="es-ES" sz="1400" b="1" dirty="0" smtClean="0">
              <a:latin typeface="Calibri" pitchFamily="34" charset="0"/>
            </a:endParaRPr>
          </a:p>
          <a:p>
            <a:pPr algn="ctr">
              <a:lnSpc>
                <a:spcPct val="90000"/>
              </a:lnSpc>
            </a:pPr>
            <a:r>
              <a:rPr lang="es-ES" sz="1400" b="1" dirty="0" smtClean="0">
                <a:latin typeface="Calibri" pitchFamily="34" charset="0"/>
              </a:rPr>
              <a:t>DEL </a:t>
            </a:r>
            <a:r>
              <a:rPr lang="es-ES" sz="1400" b="1" dirty="0">
                <a:latin typeface="Calibri" pitchFamily="34" charset="0"/>
              </a:rPr>
              <a:t>IMPUESTO A LA </a:t>
            </a:r>
            <a:r>
              <a:rPr lang="es-ES" sz="1400" b="1" dirty="0" smtClean="0">
                <a:latin typeface="Calibri" pitchFamily="34" charset="0"/>
              </a:rPr>
              <a:t>RENTA, 2011</a:t>
            </a:r>
            <a:endParaRPr lang="es-ES" sz="1400" b="1" dirty="0">
              <a:latin typeface="Calibri" pitchFamily="34" charset="0"/>
            </a:endParaRPr>
          </a:p>
          <a:p>
            <a:pPr algn="ctr">
              <a:lnSpc>
                <a:spcPct val="90000"/>
              </a:lnSpc>
            </a:pPr>
            <a:r>
              <a:rPr lang="es-ES" sz="1400" i="1" dirty="0">
                <a:latin typeface="Calibri" pitchFamily="34" charset="0"/>
              </a:rPr>
              <a:t>(En </a:t>
            </a:r>
            <a:r>
              <a:rPr lang="es-ES" sz="1400" i="1" dirty="0" smtClean="0">
                <a:latin typeface="Calibri" pitchFamily="34" charset="0"/>
              </a:rPr>
              <a:t>porcentajes del PIB)</a:t>
            </a:r>
            <a:endParaRPr lang="en-US" sz="1400" i="1" dirty="0">
              <a:latin typeface="Calibri" pitchFamily="34" charset="0"/>
            </a:endParaRPr>
          </a:p>
        </p:txBody>
      </p:sp>
      <p:sp>
        <p:nvSpPr>
          <p:cNvPr id="5" name="Rectangle 6"/>
          <p:cNvSpPr>
            <a:spLocks noChangeArrowheads="1"/>
          </p:cNvSpPr>
          <p:nvPr/>
        </p:nvSpPr>
        <p:spPr bwMode="auto">
          <a:xfrm>
            <a:off x="4343288" y="5574969"/>
            <a:ext cx="4858600" cy="369332"/>
          </a:xfrm>
          <a:prstGeom prst="rect">
            <a:avLst/>
          </a:prstGeom>
          <a:noFill/>
          <a:ln w="9525">
            <a:noFill/>
            <a:miter lim="800000"/>
            <a:headEnd/>
            <a:tailEnd/>
          </a:ln>
        </p:spPr>
        <p:txBody>
          <a:bodyPr wrap="square">
            <a:spAutoFit/>
          </a:bodyPr>
          <a:lstStyle/>
          <a:p>
            <a:r>
              <a:rPr lang="es-ES" sz="900" b="1" dirty="0"/>
              <a:t>Fuente</a:t>
            </a:r>
            <a:r>
              <a:rPr lang="es-ES" sz="900" dirty="0"/>
              <a:t>: Comisión Económica para América Latina y el Caribe (CEPAL), </a:t>
            </a:r>
            <a:r>
              <a:rPr lang="es-ES" sz="900" dirty="0" smtClean="0"/>
              <a:t>sobre la base de datos de “Estadísticas tributarias en América Latina  1990-2012” (OECD, CIAT y CEPAL) 2013.</a:t>
            </a:r>
            <a:endParaRPr lang="es-ES" sz="900" dirty="0"/>
          </a:p>
        </p:txBody>
      </p:sp>
      <p:graphicFrame>
        <p:nvGraphicFramePr>
          <p:cNvPr id="6" name="Chart 5"/>
          <p:cNvGraphicFramePr/>
          <p:nvPr/>
        </p:nvGraphicFramePr>
        <p:xfrm>
          <a:off x="4162567" y="1770791"/>
          <a:ext cx="4772169" cy="369499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3260725" y="2580015"/>
            <a:ext cx="2987675" cy="366712"/>
          </a:xfrm>
          <a:prstGeom prst="rect">
            <a:avLst/>
          </a:prstGeom>
          <a:noFill/>
          <a:ln w="9525">
            <a:noFill/>
            <a:miter lim="800000"/>
            <a:headEnd/>
            <a:tailEnd/>
          </a:ln>
        </p:spPr>
        <p:txBody>
          <a:bodyPr>
            <a:spAutoFit/>
          </a:bodyPr>
          <a:lstStyle/>
          <a:p>
            <a:endParaRPr lang="es-ES" b="0">
              <a:solidFill>
                <a:srgbClr val="000000"/>
              </a:solidFill>
            </a:endParaRPr>
          </a:p>
        </p:txBody>
      </p:sp>
      <p:sp>
        <p:nvSpPr>
          <p:cNvPr id="46083" name="Text Box 3"/>
          <p:cNvSpPr txBox="1">
            <a:spLocks noChangeArrowheads="1"/>
          </p:cNvSpPr>
          <p:nvPr/>
        </p:nvSpPr>
        <p:spPr bwMode="auto">
          <a:xfrm>
            <a:off x="2819400" y="3342015"/>
            <a:ext cx="2225675" cy="366712"/>
          </a:xfrm>
          <a:prstGeom prst="rect">
            <a:avLst/>
          </a:prstGeom>
          <a:noFill/>
          <a:ln w="9525">
            <a:noFill/>
            <a:miter lim="800000"/>
            <a:headEnd/>
            <a:tailEnd/>
          </a:ln>
        </p:spPr>
        <p:txBody>
          <a:bodyPr>
            <a:spAutoFit/>
          </a:bodyPr>
          <a:lstStyle/>
          <a:p>
            <a:endParaRPr lang="es-ES" b="0">
              <a:solidFill>
                <a:srgbClr val="000000"/>
              </a:solidFill>
            </a:endParaRPr>
          </a:p>
        </p:txBody>
      </p:sp>
      <p:sp>
        <p:nvSpPr>
          <p:cNvPr id="46085" name="Rectangle 2"/>
          <p:cNvSpPr txBox="1">
            <a:spLocks noChangeArrowheads="1"/>
          </p:cNvSpPr>
          <p:nvPr/>
        </p:nvSpPr>
        <p:spPr bwMode="auto">
          <a:xfrm>
            <a:off x="-173412" y="176280"/>
            <a:ext cx="9410128" cy="596230"/>
          </a:xfrm>
          <a:prstGeom prst="rect">
            <a:avLst/>
          </a:prstGeom>
          <a:noFill/>
          <a:ln w="9525">
            <a:noFill/>
            <a:miter lim="800000"/>
            <a:headEnd/>
            <a:tailEnd/>
          </a:ln>
        </p:spPr>
        <p:txBody>
          <a:bodyPr/>
          <a:lstStyle/>
          <a:p>
            <a:pPr algn="ctr">
              <a:lnSpc>
                <a:spcPct val="85000"/>
              </a:lnSpc>
            </a:pPr>
            <a:r>
              <a:rPr lang="es-ES" sz="3600" b="1" dirty="0" smtClean="0">
                <a:solidFill>
                  <a:srgbClr val="C00000"/>
                </a:solidFill>
                <a:latin typeface="Calibri" pitchFamily="34" charset="0"/>
              </a:rPr>
              <a:t>Consolidar políticas sociales vía gasto público</a:t>
            </a:r>
            <a:endParaRPr lang="es-ES" sz="4000" b="1" dirty="0">
              <a:solidFill>
                <a:srgbClr val="C00000"/>
              </a:solidFill>
              <a:latin typeface="Calibri" pitchFamily="34" charset="0"/>
            </a:endParaRPr>
          </a:p>
        </p:txBody>
      </p:sp>
      <p:sp>
        <p:nvSpPr>
          <p:cNvPr id="46088" name="Rectangle 15"/>
          <p:cNvSpPr>
            <a:spLocks noChangeArrowheads="1"/>
          </p:cNvSpPr>
          <p:nvPr/>
        </p:nvSpPr>
        <p:spPr bwMode="auto">
          <a:xfrm>
            <a:off x="706775" y="916711"/>
            <a:ext cx="7743543" cy="523220"/>
          </a:xfrm>
          <a:prstGeom prst="rect">
            <a:avLst/>
          </a:prstGeom>
          <a:noFill/>
          <a:ln w="9525">
            <a:noFill/>
            <a:miter lim="800000"/>
            <a:headEnd/>
            <a:tailEnd/>
          </a:ln>
        </p:spPr>
        <p:txBody>
          <a:bodyPr wrap="square">
            <a:spAutoFit/>
          </a:bodyPr>
          <a:lstStyle/>
          <a:p>
            <a:pPr algn="ctr"/>
            <a:r>
              <a:rPr lang="es-ES" sz="1400" b="1" dirty="0">
                <a:latin typeface="Calibri" pitchFamily="34" charset="0"/>
              </a:rPr>
              <a:t>AMÉRICA LATINA Y EL CARIBE: EVOLUCIÓN DEL GASTO PÚBLICO SOCIAL, </a:t>
            </a:r>
            <a:endParaRPr lang="es-ES" sz="1400" b="1" dirty="0" smtClean="0">
              <a:latin typeface="Calibri" pitchFamily="34" charset="0"/>
            </a:endParaRPr>
          </a:p>
          <a:p>
            <a:pPr algn="ctr"/>
            <a:r>
              <a:rPr lang="es-ES" sz="1400" b="1" dirty="0" smtClean="0">
                <a:latin typeface="Calibri" pitchFamily="34" charset="0"/>
              </a:rPr>
              <a:t>Y </a:t>
            </a:r>
            <a:r>
              <a:rPr lang="es-ES" sz="1400" b="1" dirty="0">
                <a:latin typeface="Calibri" pitchFamily="34" charset="0"/>
              </a:rPr>
              <a:t>PARTICIPACIÓN DE ESTE EN EL GASTO TOTAL, </a:t>
            </a:r>
            <a:r>
              <a:rPr lang="es-ES" sz="1400" b="1" dirty="0" smtClean="0">
                <a:latin typeface="Calibri" pitchFamily="34" charset="0"/>
              </a:rPr>
              <a:t>1990-1991 </a:t>
            </a:r>
            <a:r>
              <a:rPr lang="es-ES" sz="1400" b="1" dirty="0">
                <a:latin typeface="Calibri" pitchFamily="34" charset="0"/>
              </a:rPr>
              <a:t>A </a:t>
            </a:r>
            <a:r>
              <a:rPr lang="es-ES" sz="1400" b="1" dirty="0" smtClean="0">
                <a:latin typeface="Calibri" pitchFamily="34" charset="0"/>
              </a:rPr>
              <a:t>2012-2013</a:t>
            </a:r>
            <a:endParaRPr lang="es-ES" sz="1400" b="1" dirty="0">
              <a:latin typeface="Calibri" pitchFamily="34" charset="0"/>
            </a:endParaRPr>
          </a:p>
        </p:txBody>
      </p:sp>
      <p:sp>
        <p:nvSpPr>
          <p:cNvPr id="11" name="Rectangle 2"/>
          <p:cNvSpPr>
            <a:spLocks noChangeArrowheads="1"/>
          </p:cNvSpPr>
          <p:nvPr/>
        </p:nvSpPr>
        <p:spPr bwMode="auto">
          <a:xfrm>
            <a:off x="643712" y="5869065"/>
            <a:ext cx="8432050"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mj-lt"/>
                <a:ea typeface="Times New Roman" pitchFamily="18" charset="0"/>
                <a:cs typeface="Times New Roman" pitchFamily="18" charset="0"/>
              </a:rPr>
              <a:t>Fuente</a:t>
            </a:r>
            <a:r>
              <a:rPr kumimoji="0" lang="es-ES" sz="1000" b="0" i="0" u="none" strike="noStrike" cap="none" normalizeH="0" baseline="0" smtClean="0">
                <a:ln>
                  <a:noFill/>
                </a:ln>
                <a:solidFill>
                  <a:schemeClr val="tx1"/>
                </a:solidFill>
                <a:effectLst/>
                <a:latin typeface="+mj-lt"/>
                <a:ea typeface="Times New Roman" pitchFamily="18" charset="0"/>
                <a:cs typeface="Times New Roman" pitchFamily="18" charset="0"/>
              </a:rPr>
              <a:t>:</a:t>
            </a:r>
            <a:r>
              <a:rPr kumimoji="0" lang="es-ES" sz="1000" b="0" i="0" u="none" strike="noStrike" cap="none" normalizeH="0" smtClean="0">
                <a:ln>
                  <a:noFill/>
                </a:ln>
                <a:solidFill>
                  <a:schemeClr val="tx1"/>
                </a:solidFill>
                <a:effectLst/>
                <a:latin typeface="+mj-lt"/>
                <a:ea typeface="Times New Roman" pitchFamily="18" charset="0"/>
                <a:cs typeface="Times New Roman" pitchFamily="18" charset="0"/>
              </a:rPr>
              <a:t> </a:t>
            </a:r>
            <a:r>
              <a:rPr kumimoji="0" lang="es-ES" sz="1000" b="0" i="0" u="none" strike="noStrike" cap="none" normalizeH="0" baseline="0" smtClean="0">
                <a:ln>
                  <a:noFill/>
                </a:ln>
                <a:solidFill>
                  <a:schemeClr val="tx1"/>
                </a:solidFill>
                <a:effectLst/>
                <a:latin typeface="+mj-lt"/>
                <a:ea typeface="Times New Roman" pitchFamily="18" charset="0"/>
                <a:cs typeface="Times New Roman" pitchFamily="18" charset="0"/>
              </a:rPr>
              <a:t>Comisión Económica para América Latina y el Caribe (CEPAL),  Panorama Social de América Latina, 2012, (LC/G2557-P), Santiago de Chile, 2012.</a:t>
            </a:r>
            <a:endParaRPr kumimoji="0" lang="es-ES" sz="1000" b="0" i="0" u="none" strike="noStrike" cap="none" normalizeH="0" baseline="0" smtClean="0">
              <a:ln>
                <a:noFill/>
              </a:ln>
              <a:solidFill>
                <a:schemeClr val="tx1"/>
              </a:solidFill>
              <a:effectLst/>
              <a:latin typeface="+mj-lt"/>
              <a:cs typeface="Arial" pitchFamily="34" charset="0"/>
            </a:endParaRPr>
          </a:p>
        </p:txBody>
      </p:sp>
      <p:graphicFrame>
        <p:nvGraphicFramePr>
          <p:cNvPr id="12" name="Chart 11"/>
          <p:cNvGraphicFramePr/>
          <p:nvPr/>
        </p:nvGraphicFramePr>
        <p:xfrm>
          <a:off x="643712" y="1592311"/>
          <a:ext cx="8166538" cy="435129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4"/>
          <p:cNvSpPr>
            <a:spLocks noGrp="1" noChangeArrowheads="1"/>
          </p:cNvSpPr>
          <p:nvPr>
            <p:ph type="title"/>
          </p:nvPr>
        </p:nvSpPr>
        <p:spPr bwMode="auto">
          <a:xfrm>
            <a:off x="92600" y="82950"/>
            <a:ext cx="8981954" cy="914400"/>
          </a:xfrm>
          <a:noFill/>
          <a:ln>
            <a:miter lim="800000"/>
            <a:headEnd/>
            <a:tailEnd/>
          </a:ln>
        </p:spPr>
        <p:txBody>
          <a:bodyPr vert="horz" wrap="square" lIns="91440" tIns="45720" rIns="91440" bIns="45720" numCol="1" anchor="t" anchorCtr="0" compatLnSpc="1">
            <a:prstTxWarp prst="textNoShape">
              <a:avLst/>
            </a:prstTxWarp>
            <a:normAutofit fontScale="90000"/>
          </a:bodyPr>
          <a:lstStyle/>
          <a:p>
            <a:r>
              <a:rPr lang="es-ES" sz="3200" b="1" dirty="0" smtClean="0">
                <a:solidFill>
                  <a:srgbClr val="C90727"/>
                </a:solidFill>
                <a:latin typeface="Calibri" pitchFamily="34" charset="0"/>
                <a:cs typeface="Arial" charset="0"/>
              </a:rPr>
              <a:t>La capacidad de las instituciones de corregir </a:t>
            </a:r>
            <a:r>
              <a:rPr lang="es-ES" sz="3200" b="1" i="1" dirty="0" smtClean="0">
                <a:solidFill>
                  <a:srgbClr val="C90727"/>
                </a:solidFill>
                <a:latin typeface="Calibri" pitchFamily="34" charset="0"/>
                <a:cs typeface="Arial" charset="0"/>
              </a:rPr>
              <a:t>ex post </a:t>
            </a:r>
            <a:r>
              <a:rPr lang="es-ES" sz="3200" b="1" dirty="0" smtClean="0">
                <a:solidFill>
                  <a:srgbClr val="C90727"/>
                </a:solidFill>
                <a:latin typeface="Calibri" pitchFamily="34" charset="0"/>
                <a:cs typeface="Arial" charset="0"/>
              </a:rPr>
              <a:t>las dinámicas </a:t>
            </a:r>
            <a:r>
              <a:rPr lang="es-ES" sz="3200" b="1" dirty="0" err="1" smtClean="0">
                <a:solidFill>
                  <a:srgbClr val="C90727"/>
                </a:solidFill>
                <a:latin typeface="Calibri" pitchFamily="34" charset="0"/>
                <a:cs typeface="Arial" charset="0"/>
              </a:rPr>
              <a:t>desigualadoras</a:t>
            </a:r>
            <a:r>
              <a:rPr lang="es-ES" sz="3200" b="1" dirty="0" smtClean="0">
                <a:solidFill>
                  <a:srgbClr val="C90727"/>
                </a:solidFill>
                <a:latin typeface="Calibri" pitchFamily="34" charset="0"/>
                <a:cs typeface="Arial" charset="0"/>
              </a:rPr>
              <a:t> del mercado son limitadas</a:t>
            </a:r>
          </a:p>
        </p:txBody>
      </p:sp>
      <p:sp>
        <p:nvSpPr>
          <p:cNvPr id="1029" name="Text Box 15"/>
          <p:cNvSpPr txBox="1">
            <a:spLocks noChangeArrowheads="1"/>
          </p:cNvSpPr>
          <p:nvPr/>
        </p:nvSpPr>
        <p:spPr bwMode="auto">
          <a:xfrm>
            <a:off x="657224" y="1059075"/>
            <a:ext cx="7896225" cy="276999"/>
          </a:xfrm>
          <a:prstGeom prst="rect">
            <a:avLst/>
          </a:prstGeom>
          <a:noFill/>
          <a:ln w="9525">
            <a:noFill/>
            <a:miter lim="800000"/>
            <a:headEnd/>
            <a:tailEnd/>
          </a:ln>
        </p:spPr>
        <p:txBody>
          <a:bodyPr wrap="square">
            <a:spAutoFit/>
          </a:bodyPr>
          <a:lstStyle/>
          <a:p>
            <a:pPr algn="ctr">
              <a:defRPr sz="1800" b="1" i="0" u="none" strike="noStrike" kern="1200" baseline="0">
                <a:solidFill>
                  <a:sysClr val="windowText" lastClr="000000"/>
                </a:solidFill>
                <a:latin typeface="+mn-lt"/>
                <a:ea typeface="+mn-ea"/>
                <a:cs typeface="+mn-cs"/>
              </a:defRPr>
            </a:pPr>
            <a:r>
              <a:rPr lang="es-ES" sz="1200" b="1" dirty="0" smtClean="0">
                <a:solidFill>
                  <a:sysClr val="windowText" lastClr="000000"/>
                </a:solidFill>
              </a:rPr>
              <a:t>AMÉRICA LATINA Y PAÍSES DE LA OCDE: ÍNDICE DE GINI ANTES Y DESPUÉS DE IMPUESTOS Y TRANSFERENCIAS</a:t>
            </a:r>
            <a:endParaRPr lang="es-ES" sz="1200" dirty="0">
              <a:latin typeface="+mn-lt"/>
              <a:cs typeface="Arial" charset="0"/>
            </a:endParaRPr>
          </a:p>
        </p:txBody>
      </p:sp>
      <p:sp>
        <p:nvSpPr>
          <p:cNvPr id="1030" name="Text Box 16"/>
          <p:cNvSpPr txBox="1">
            <a:spLocks noChangeArrowheads="1"/>
          </p:cNvSpPr>
          <p:nvPr/>
        </p:nvSpPr>
        <p:spPr bwMode="auto">
          <a:xfrm>
            <a:off x="1142899" y="5850249"/>
            <a:ext cx="7410550" cy="230832"/>
          </a:xfrm>
          <a:prstGeom prst="rect">
            <a:avLst/>
          </a:prstGeom>
          <a:noFill/>
          <a:ln w="9525">
            <a:noFill/>
            <a:miter lim="800000"/>
            <a:headEnd/>
            <a:tailEnd/>
          </a:ln>
        </p:spPr>
        <p:txBody>
          <a:bodyPr wrap="square">
            <a:spAutoFit/>
          </a:bodyPr>
          <a:lstStyle/>
          <a:p>
            <a:r>
              <a:rPr lang="es-ES" sz="900" dirty="0" smtClean="0">
                <a:cs typeface="Arial" charset="0"/>
              </a:rPr>
              <a:t>Fuente: Comisión Económica para América Latina y el Caribe (CEPAL), a partir de la base de datos de gasto social de la OCDE y N. </a:t>
            </a:r>
            <a:r>
              <a:rPr lang="es-ES" sz="900" dirty="0" err="1" smtClean="0">
                <a:cs typeface="Arial" charset="0"/>
              </a:rPr>
              <a:t>Lustig</a:t>
            </a:r>
            <a:r>
              <a:rPr lang="es-ES" sz="900" dirty="0" smtClean="0">
                <a:cs typeface="Arial" charset="0"/>
              </a:rPr>
              <a:t> y otros (2013).</a:t>
            </a:r>
            <a:endParaRPr lang="es-ES" sz="900" dirty="0">
              <a:cs typeface="Arial" charset="0"/>
            </a:endParaRPr>
          </a:p>
        </p:txBody>
      </p:sp>
      <p:pic>
        <p:nvPicPr>
          <p:cNvPr id="2053" name="Picture 5"/>
          <p:cNvPicPr>
            <a:picLocks noChangeAspect="1" noChangeArrowheads="1"/>
          </p:cNvPicPr>
          <p:nvPr/>
        </p:nvPicPr>
        <p:blipFill>
          <a:blip r:embed="rId3"/>
          <a:srcRect/>
          <a:stretch>
            <a:fillRect/>
          </a:stretch>
        </p:blipFill>
        <p:spPr bwMode="auto">
          <a:xfrm>
            <a:off x="1573394" y="1328854"/>
            <a:ext cx="5848350" cy="44767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4192"/>
            <a:ext cx="8229600" cy="3258506"/>
          </a:xfrm>
        </p:spPr>
        <p:txBody>
          <a:bodyPr/>
          <a:lstStyle/>
          <a:p>
            <a:r>
              <a:rPr lang="es-ES" b="1" dirty="0" smtClean="0"/>
              <a:t/>
            </a:r>
            <a:br>
              <a:rPr lang="es-ES" b="1" dirty="0" smtClean="0"/>
            </a:br>
            <a:r>
              <a:rPr lang="es-ES" sz="4800" b="1" dirty="0" smtClean="0"/>
              <a:t> </a:t>
            </a:r>
            <a:r>
              <a:rPr lang="es-ES" sz="4800" b="1" dirty="0" smtClean="0">
                <a:solidFill>
                  <a:srgbClr val="C00000"/>
                </a:solidFill>
              </a:rPr>
              <a:t> </a:t>
            </a:r>
            <a:r>
              <a:rPr lang="es-ES" b="1" dirty="0" smtClean="0">
                <a:solidFill>
                  <a:srgbClr val="C00000"/>
                </a:solidFill>
              </a:rPr>
              <a:t>La propuesta y la apuesta:</a:t>
            </a:r>
            <a:br>
              <a:rPr lang="es-ES" b="1" dirty="0" smtClean="0">
                <a:solidFill>
                  <a:srgbClr val="C00000"/>
                </a:solidFill>
              </a:rPr>
            </a:br>
            <a:r>
              <a:rPr lang="es-ES" b="1" dirty="0" smtClean="0">
                <a:solidFill>
                  <a:srgbClr val="C00000"/>
                </a:solidFill>
              </a:rPr>
              <a:t>La Hora de la Igualdad</a:t>
            </a:r>
            <a:endParaRPr lang="en-US" sz="4800" b="1" dirty="0" smtClean="0">
              <a:solidFill>
                <a:srgbClr val="C00000"/>
              </a:solidFill>
            </a:endParaRPr>
          </a:p>
        </p:txBody>
      </p:sp>
      <p:sp>
        <p:nvSpPr>
          <p:cNvPr id="3" name="Rectangle 2"/>
          <p:cNvSpPr/>
          <p:nvPr/>
        </p:nvSpPr>
        <p:spPr>
          <a:xfrm>
            <a:off x="457200" y="3300787"/>
            <a:ext cx="8213835" cy="1569660"/>
          </a:xfrm>
          <a:prstGeom prst="rect">
            <a:avLst/>
          </a:prstGeom>
        </p:spPr>
        <p:txBody>
          <a:bodyPr wrap="square">
            <a:spAutoFit/>
          </a:bodyPr>
          <a:lstStyle/>
          <a:p>
            <a:pPr algn="ctr"/>
            <a:r>
              <a:rPr lang="es-ES" sz="3200" b="1" i="1" dirty="0" smtClean="0"/>
              <a:t>La igualdad es el horizonte, </a:t>
            </a:r>
            <a:br>
              <a:rPr lang="es-ES" sz="3200" b="1" i="1" dirty="0" smtClean="0"/>
            </a:br>
            <a:r>
              <a:rPr lang="es-ES" sz="3200" b="1" i="1" dirty="0" smtClean="0"/>
              <a:t>el cambio estructural con empleo el camino </a:t>
            </a:r>
            <a:br>
              <a:rPr lang="es-ES" sz="3200" b="1" i="1" dirty="0" smtClean="0"/>
            </a:br>
            <a:r>
              <a:rPr lang="es-ES" sz="3200" b="1" i="1" dirty="0" smtClean="0"/>
              <a:t>y la política el instrumento</a:t>
            </a:r>
            <a:endParaRPr lang="es-ES" sz="3200" b="1" i="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idx="4294967295"/>
          </p:nvPr>
        </p:nvSpPr>
        <p:spPr>
          <a:xfrm>
            <a:off x="15773" y="170796"/>
            <a:ext cx="9075683" cy="538652"/>
          </a:xfrm>
          <a:prstGeom prst="rect">
            <a:avLst/>
          </a:prstGeom>
        </p:spPr>
        <p:txBody>
          <a:bodyPr/>
          <a:lstStyle/>
          <a:p>
            <a:pPr algn="ctr" eaLnBrk="1" hangingPunct="1"/>
            <a:r>
              <a:rPr lang="es-ES" sz="3600" b="1" dirty="0" smtClean="0">
                <a:solidFill>
                  <a:srgbClr val="C00000"/>
                </a:solidFill>
              </a:rPr>
              <a:t>¿Por qué la hora de la igualdad?</a:t>
            </a:r>
          </a:p>
        </p:txBody>
      </p:sp>
      <p:sp>
        <p:nvSpPr>
          <p:cNvPr id="45059" name="Content Placeholder 2"/>
          <p:cNvSpPr>
            <a:spLocks noGrp="1"/>
          </p:cNvSpPr>
          <p:nvPr>
            <p:ph idx="4294967295"/>
          </p:nvPr>
        </p:nvSpPr>
        <p:spPr>
          <a:xfrm>
            <a:off x="346841" y="851338"/>
            <a:ext cx="8663155" cy="5215633"/>
          </a:xfrm>
          <a:prstGeom prst="rect">
            <a:avLst/>
          </a:prstGeom>
        </p:spPr>
        <p:txBody>
          <a:bodyPr>
            <a:normAutofit lnSpcReduction="10000"/>
          </a:bodyPr>
          <a:lstStyle/>
          <a:p>
            <a:pPr>
              <a:spcBef>
                <a:spcPts val="600"/>
              </a:spcBef>
              <a:buClr>
                <a:srgbClr val="C00000"/>
              </a:buClr>
            </a:pPr>
            <a:r>
              <a:rPr lang="es-ES" sz="2500" dirty="0" smtClean="0"/>
              <a:t>La crisis</a:t>
            </a:r>
            <a:r>
              <a:rPr lang="es-ES" sz="2500" i="1" dirty="0" smtClean="0"/>
              <a:t> </a:t>
            </a:r>
            <a:r>
              <a:rPr lang="es-ES" sz="2500" dirty="0" smtClean="0"/>
              <a:t>presenta un </a:t>
            </a:r>
            <a:r>
              <a:rPr lang="es-ES" sz="2500" b="1" i="1" dirty="0" smtClean="0"/>
              <a:t>punto de inflexión</a:t>
            </a:r>
            <a:r>
              <a:rPr lang="es-ES" sz="2500" i="1" dirty="0" smtClean="0"/>
              <a:t> </a:t>
            </a:r>
            <a:r>
              <a:rPr lang="es-ES" sz="2500" i="1" dirty="0" smtClean="0"/>
              <a:t>se</a:t>
            </a:r>
            <a:r>
              <a:rPr lang="es-ES" sz="2500" dirty="0" smtClean="0"/>
              <a:t> </a:t>
            </a:r>
            <a:r>
              <a:rPr lang="es-ES" sz="2500" dirty="0" smtClean="0"/>
              <a:t>quebró la continuidad de un modelo de mercado que se asocia a dos  décadas de concentración de riqueza</a:t>
            </a:r>
          </a:p>
          <a:p>
            <a:pPr>
              <a:spcBef>
                <a:spcPts val="600"/>
              </a:spcBef>
              <a:buClr>
                <a:srgbClr val="C00000"/>
              </a:buClr>
            </a:pPr>
            <a:r>
              <a:rPr lang="es-ES" sz="2500" dirty="0" smtClean="0"/>
              <a:t>Deuda histórica por tres dimensiones en tensión: </a:t>
            </a:r>
          </a:p>
          <a:p>
            <a:pPr lvl="1">
              <a:spcBef>
                <a:spcPts val="600"/>
              </a:spcBef>
              <a:buClr>
                <a:srgbClr val="C00000"/>
              </a:buClr>
              <a:buSzPct val="80000"/>
              <a:buFont typeface="Courier New" pitchFamily="49" charset="0"/>
              <a:buChar char="o"/>
            </a:pPr>
            <a:r>
              <a:rPr lang="es-ES" sz="2400" i="1" dirty="0" smtClean="0"/>
              <a:t>Privilegios/discriminación o igualdad de derechos</a:t>
            </a:r>
          </a:p>
          <a:p>
            <a:pPr lvl="1">
              <a:spcBef>
                <a:spcPts val="600"/>
              </a:spcBef>
              <a:buClr>
                <a:srgbClr val="C00000"/>
              </a:buClr>
              <a:buSzPct val="80000"/>
              <a:buFont typeface="Courier New" pitchFamily="49" charset="0"/>
              <a:buChar char="o"/>
            </a:pPr>
            <a:r>
              <a:rPr lang="es-ES" sz="2400" i="1" dirty="0" smtClean="0"/>
              <a:t>Distribución de ganancias de productividad entre el capital y el trabajo (masa salarial)</a:t>
            </a:r>
          </a:p>
          <a:p>
            <a:pPr lvl="1">
              <a:spcBef>
                <a:spcPts val="600"/>
              </a:spcBef>
              <a:buClr>
                <a:srgbClr val="C00000"/>
              </a:buClr>
              <a:buSzPct val="80000"/>
              <a:buFont typeface="Courier New" pitchFamily="49" charset="0"/>
              <a:buChar char="o"/>
            </a:pPr>
            <a:r>
              <a:rPr lang="es-ES" sz="2400" i="1" dirty="0" err="1" smtClean="0"/>
              <a:t>Extractivismo</a:t>
            </a:r>
            <a:r>
              <a:rPr lang="es-ES" sz="2400" i="1" dirty="0" smtClean="0"/>
              <a:t>/gobernanza de recursos naturales con sostenibilidad ambiental</a:t>
            </a:r>
          </a:p>
          <a:p>
            <a:pPr>
              <a:spcBef>
                <a:spcPts val="600"/>
              </a:spcBef>
              <a:buClr>
                <a:srgbClr val="C00000"/>
              </a:buClr>
            </a:pPr>
            <a:r>
              <a:rPr lang="es-ES" sz="2500" dirty="0" smtClean="0"/>
              <a:t>La igualdad de </a:t>
            </a:r>
            <a:r>
              <a:rPr lang="es-ES" sz="2500" b="1" i="1" dirty="0" smtClean="0"/>
              <a:t>derechos </a:t>
            </a:r>
            <a:r>
              <a:rPr lang="es-ES" sz="2500" dirty="0" smtClean="0"/>
              <a:t>promueve mayor sentido de pertenencia y una sociedad más </a:t>
            </a:r>
            <a:r>
              <a:rPr lang="es-ES" sz="2500" dirty="0" smtClean="0"/>
              <a:t>inclusiva</a:t>
            </a:r>
          </a:p>
          <a:p>
            <a:pPr>
              <a:spcBef>
                <a:spcPts val="600"/>
              </a:spcBef>
              <a:buClr>
                <a:srgbClr val="C00000"/>
              </a:buClr>
            </a:pPr>
            <a:r>
              <a:rPr lang="es-ES" sz="2500" dirty="0" smtClean="0"/>
              <a:t>Se trata de un enfoque multidimensional e integral de la inclusión social</a:t>
            </a:r>
            <a:endParaRPr lang="es-ES" sz="2500" dirty="0" smtClean="0"/>
          </a:p>
          <a:p>
            <a:pPr>
              <a:spcBef>
                <a:spcPts val="1000"/>
              </a:spcBef>
            </a:pPr>
            <a:endParaRPr lang="es-ES" sz="2400" dirty="0" smtClean="0"/>
          </a:p>
          <a:p>
            <a:pPr>
              <a:spcBef>
                <a:spcPts val="1000"/>
              </a:spcBef>
            </a:pPr>
            <a:endParaRPr lang="es-ES" sz="2400" dirty="0" smtClean="0"/>
          </a:p>
          <a:p>
            <a:pPr>
              <a:spcBef>
                <a:spcPts val="1000"/>
              </a:spcBef>
            </a:pPr>
            <a:endParaRPr lang="es-ES" sz="24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31540" y="115608"/>
            <a:ext cx="9183414" cy="838200"/>
          </a:xfrm>
          <a:prstGeom prst="rect">
            <a:avLst/>
          </a:prstGeom>
        </p:spPr>
        <p:txBody>
          <a:bodyPr>
            <a:noAutofit/>
          </a:bodyPr>
          <a:lstStyle/>
          <a:p>
            <a:pPr algn="ctr" eaLnBrk="1" hangingPunct="1"/>
            <a:r>
              <a:rPr lang="es-ES_tradnl" sz="3200" b="1" dirty="0" smtClean="0">
                <a:solidFill>
                  <a:srgbClr val="C00000"/>
                </a:solidFill>
              </a:rPr>
              <a:t>Igualdad social y dinamismo económico </a:t>
            </a:r>
            <a:br>
              <a:rPr lang="es-ES_tradnl" sz="3200" b="1" dirty="0" smtClean="0">
                <a:solidFill>
                  <a:srgbClr val="C00000"/>
                </a:solidFill>
              </a:rPr>
            </a:br>
            <a:r>
              <a:rPr lang="es-ES_tradnl" sz="3200" b="1" dirty="0" smtClean="0">
                <a:solidFill>
                  <a:srgbClr val="C00000"/>
                </a:solidFill>
              </a:rPr>
              <a:t>no deben estar reñidos entre sí</a:t>
            </a:r>
            <a:endParaRPr lang="es-ES_tradnl" sz="1800" b="1" dirty="0" smtClean="0">
              <a:solidFill>
                <a:srgbClr val="C00000"/>
              </a:solidFill>
            </a:endParaRPr>
          </a:p>
        </p:txBody>
      </p:sp>
      <p:sp>
        <p:nvSpPr>
          <p:cNvPr id="10243" name="Content Placeholder 2"/>
          <p:cNvSpPr>
            <a:spLocks noGrp="1"/>
          </p:cNvSpPr>
          <p:nvPr>
            <p:ph idx="4294967295"/>
          </p:nvPr>
        </p:nvSpPr>
        <p:spPr>
          <a:xfrm>
            <a:off x="157668" y="1182414"/>
            <a:ext cx="8883860" cy="4811986"/>
          </a:xfrm>
          <a:prstGeom prst="rect">
            <a:avLst/>
          </a:prstGeom>
        </p:spPr>
        <p:txBody>
          <a:bodyPr>
            <a:normAutofit lnSpcReduction="10000"/>
          </a:bodyPr>
          <a:lstStyle/>
          <a:p>
            <a:pPr eaLnBrk="1" hangingPunct="1">
              <a:spcBef>
                <a:spcPts val="1000"/>
              </a:spcBef>
              <a:buClr>
                <a:srgbClr val="C00000"/>
              </a:buClr>
            </a:pPr>
            <a:r>
              <a:rPr lang="es-ES" sz="2600" b="1" dirty="0" smtClean="0"/>
              <a:t>Crecer</a:t>
            </a:r>
            <a:r>
              <a:rPr lang="es-ES" sz="2600" b="1" i="1" dirty="0" smtClean="0"/>
              <a:t> </a:t>
            </a:r>
            <a:r>
              <a:rPr lang="es-ES" sz="2600" b="1" dirty="0" smtClean="0"/>
              <a:t>para igualar e igualar para crecer</a:t>
            </a:r>
          </a:p>
          <a:p>
            <a:pPr marL="568325" lvl="1" indent="-222250" eaLnBrk="1" hangingPunct="1">
              <a:lnSpc>
                <a:spcPct val="85000"/>
              </a:lnSpc>
              <a:spcBef>
                <a:spcPts val="1000"/>
              </a:spcBef>
              <a:buClr>
                <a:srgbClr val="C00000"/>
              </a:buClr>
              <a:buSzPct val="80000"/>
              <a:buFont typeface="Courier New" pitchFamily="49" charset="0"/>
              <a:buChar char="o"/>
            </a:pPr>
            <a:r>
              <a:rPr lang="es-ES" sz="2400" i="1" dirty="0" smtClean="0"/>
              <a:t>Con una macroeconomía que mitigue volatilidad, fomente productividad y favorezca la inclusión</a:t>
            </a:r>
          </a:p>
          <a:p>
            <a:pPr marL="568325" lvl="1" indent="-222250" eaLnBrk="1" hangingPunct="1">
              <a:lnSpc>
                <a:spcPct val="85000"/>
              </a:lnSpc>
              <a:spcBef>
                <a:spcPts val="1000"/>
              </a:spcBef>
              <a:buClr>
                <a:srgbClr val="C00000"/>
              </a:buClr>
              <a:buSzPct val="80000"/>
              <a:buFont typeface="Courier New" pitchFamily="49" charset="0"/>
              <a:buChar char="o"/>
            </a:pPr>
            <a:r>
              <a:rPr lang="es-ES" sz="2400" i="1" dirty="0" smtClean="0"/>
              <a:t>Con dinámicas productivas que cierren brechas internas y externas</a:t>
            </a:r>
          </a:p>
          <a:p>
            <a:pPr eaLnBrk="1" hangingPunct="1">
              <a:spcBef>
                <a:spcPts val="800"/>
              </a:spcBef>
              <a:buClr>
                <a:srgbClr val="C00000"/>
              </a:buClr>
            </a:pPr>
            <a:r>
              <a:rPr lang="es-ES" sz="2600" b="1" dirty="0" smtClean="0"/>
              <a:t>Igualar</a:t>
            </a:r>
            <a:r>
              <a:rPr lang="es-ES" sz="2600" b="1" i="1" dirty="0" smtClean="0"/>
              <a:t> </a:t>
            </a:r>
            <a:r>
              <a:rPr lang="es-ES" sz="2600" b="1" dirty="0" smtClean="0"/>
              <a:t>potenciando capacidades humanas y revirtiendo disparidades </a:t>
            </a:r>
            <a:r>
              <a:rPr lang="es-ES" sz="2600" b="1" dirty="0" smtClean="0"/>
              <a:t>y brechas en </a:t>
            </a:r>
            <a:r>
              <a:rPr lang="es-ES" sz="2600" b="1" dirty="0" smtClean="0"/>
              <a:t>forma activa:</a:t>
            </a:r>
          </a:p>
          <a:p>
            <a:pPr marL="568325" lvl="1" indent="-222250" eaLnBrk="1" hangingPunct="1">
              <a:lnSpc>
                <a:spcPct val="85000"/>
              </a:lnSpc>
              <a:spcBef>
                <a:spcPts val="1000"/>
              </a:spcBef>
              <a:buClr>
                <a:srgbClr val="C00000"/>
              </a:buClr>
              <a:buSzPct val="80000"/>
              <a:buFont typeface="Courier New" pitchFamily="49" charset="0"/>
              <a:buChar char="o"/>
            </a:pPr>
            <a:r>
              <a:rPr lang="es-ES" sz="2400" i="1" dirty="0" smtClean="0"/>
              <a:t>Universalizar derechos y prestaciones sociales</a:t>
            </a:r>
          </a:p>
          <a:p>
            <a:pPr marL="568325" lvl="1" indent="-222250" eaLnBrk="1" hangingPunct="1">
              <a:lnSpc>
                <a:spcPct val="85000"/>
              </a:lnSpc>
              <a:spcBef>
                <a:spcPts val="1000"/>
              </a:spcBef>
              <a:buClr>
                <a:srgbClr val="C00000"/>
              </a:buClr>
              <a:buSzPct val="80000"/>
              <a:buFont typeface="Courier New" pitchFamily="49" charset="0"/>
              <a:buChar char="o"/>
            </a:pPr>
            <a:r>
              <a:rPr lang="es-ES" sz="2400" i="1" dirty="0" smtClean="0"/>
              <a:t>Impulsar la inclusión desde el mercado de trabajo</a:t>
            </a:r>
          </a:p>
          <a:p>
            <a:pPr marL="568325" lvl="1" indent="-222250" eaLnBrk="1" hangingPunct="1">
              <a:lnSpc>
                <a:spcPct val="85000"/>
              </a:lnSpc>
              <a:spcBef>
                <a:spcPts val="1000"/>
              </a:spcBef>
              <a:buClr>
                <a:srgbClr val="C00000"/>
              </a:buClr>
              <a:buSzPct val="80000"/>
              <a:buFont typeface="Courier New" pitchFamily="49" charset="0"/>
              <a:buChar char="o"/>
            </a:pPr>
            <a:r>
              <a:rPr lang="es-ES" sz="2400" i="1" dirty="0" smtClean="0"/>
              <a:t>Lograr mayor convergencia productiva y territorial </a:t>
            </a:r>
          </a:p>
          <a:p>
            <a:pPr eaLnBrk="1" hangingPunct="1">
              <a:lnSpc>
                <a:spcPct val="90000"/>
              </a:lnSpc>
              <a:spcBef>
                <a:spcPts val="1000"/>
              </a:spcBef>
              <a:buClr>
                <a:srgbClr val="C00000"/>
              </a:buClr>
            </a:pPr>
            <a:r>
              <a:rPr lang="es-ES" sz="2600" b="1" dirty="0" smtClean="0"/>
              <a:t>Con más y mejor Estado</a:t>
            </a:r>
            <a:r>
              <a:rPr lang="es-ES" sz="2600" b="1" i="1" dirty="0" smtClean="0"/>
              <a:t> </a:t>
            </a:r>
            <a:r>
              <a:rPr lang="es-ES" sz="2600" b="1" dirty="0" smtClean="0"/>
              <a:t>para </a:t>
            </a:r>
            <a:r>
              <a:rPr lang="es-ES" sz="2600" b="1" dirty="0" smtClean="0"/>
              <a:t>medir, redistribuir</a:t>
            </a:r>
            <a:r>
              <a:rPr lang="es-ES" sz="2600" b="1" dirty="0" smtClean="0"/>
              <a:t>, regular y fiscalizar</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284" y="152400"/>
            <a:ext cx="8692116" cy="666466"/>
          </a:xfrm>
        </p:spPr>
        <p:txBody>
          <a:bodyPr>
            <a:noAutofit/>
          </a:bodyPr>
          <a:lstStyle/>
          <a:p>
            <a:r>
              <a:rPr lang="es-CL" sz="2800" b="1" dirty="0" smtClean="0">
                <a:solidFill>
                  <a:srgbClr val="C00000"/>
                </a:solidFill>
              </a:rPr>
              <a:t>En lo social: se requiere un giro paradigmático </a:t>
            </a:r>
            <a:endParaRPr lang="es-CL" sz="2800" b="1" dirty="0">
              <a:solidFill>
                <a:srgbClr val="C00000"/>
              </a:solidFill>
            </a:endParaRPr>
          </a:p>
        </p:txBody>
      </p:sp>
      <p:sp>
        <p:nvSpPr>
          <p:cNvPr id="3" name="Content Placeholder 2"/>
          <p:cNvSpPr>
            <a:spLocks noGrp="1"/>
          </p:cNvSpPr>
          <p:nvPr>
            <p:ph idx="1"/>
          </p:nvPr>
        </p:nvSpPr>
        <p:spPr>
          <a:xfrm>
            <a:off x="86804" y="787087"/>
            <a:ext cx="8828596" cy="5287963"/>
          </a:xfrm>
        </p:spPr>
        <p:txBody>
          <a:bodyPr>
            <a:normAutofit/>
          </a:bodyPr>
          <a:lstStyle/>
          <a:p>
            <a:pPr>
              <a:buClr>
                <a:srgbClr val="C00000"/>
              </a:buClr>
              <a:buFont typeface="Wingdings" pitchFamily="2" charset="2"/>
              <a:buChar char="§"/>
            </a:pPr>
            <a:r>
              <a:rPr lang="es-CL" sz="2000" dirty="0" smtClean="0"/>
              <a:t>No solo en lo social se juega lo social. </a:t>
            </a:r>
          </a:p>
          <a:p>
            <a:pPr>
              <a:buClr>
                <a:srgbClr val="C00000"/>
              </a:buClr>
              <a:buFont typeface="Wingdings" pitchFamily="2" charset="2"/>
              <a:buChar char="§"/>
            </a:pPr>
            <a:r>
              <a:rPr lang="es-CL" sz="2000" dirty="0" smtClean="0"/>
              <a:t>Mirada multidimensional: </a:t>
            </a:r>
            <a:r>
              <a:rPr lang="es-CL" sz="2000" b="1" dirty="0" smtClean="0"/>
              <a:t>medición,</a:t>
            </a:r>
            <a:r>
              <a:rPr lang="es-CL" sz="2000" dirty="0" smtClean="0"/>
              <a:t> coordinación de políticas  macro, industriales, sociales y ambientales de carácter sistémico e integral</a:t>
            </a:r>
            <a:endParaRPr lang="es-AR" sz="2000" b="1" dirty="0" smtClean="0">
              <a:solidFill>
                <a:srgbClr val="C00000"/>
              </a:solidFill>
            </a:endParaRPr>
          </a:p>
          <a:p>
            <a:pPr>
              <a:buClr>
                <a:srgbClr val="C00000"/>
              </a:buClr>
              <a:buFont typeface="Wingdings" pitchFamily="2" charset="2"/>
              <a:buChar char="§"/>
            </a:pPr>
            <a:r>
              <a:rPr lang="es-AR" sz="2000" dirty="0" smtClean="0"/>
              <a:t>El mundo del </a:t>
            </a:r>
            <a:r>
              <a:rPr lang="es-AR" sz="2000" b="1" dirty="0" smtClean="0"/>
              <a:t>trabajo: llave maestra </a:t>
            </a:r>
            <a:r>
              <a:rPr lang="es-AR" sz="2000" dirty="0" smtClean="0"/>
              <a:t>para la igualdad por ser el</a:t>
            </a:r>
            <a:r>
              <a:rPr lang="es-ES" sz="2000" dirty="0" smtClean="0"/>
              <a:t> </a:t>
            </a:r>
            <a:r>
              <a:rPr lang="es-ES" sz="2000" i="1" dirty="0" smtClean="0"/>
              <a:t>locus</a:t>
            </a:r>
            <a:r>
              <a:rPr lang="es-ES" sz="2000" dirty="0" smtClean="0"/>
              <a:t> para la absorción de las ganancias de productividad</a:t>
            </a:r>
          </a:p>
          <a:p>
            <a:pPr>
              <a:spcBef>
                <a:spcPts val="400"/>
              </a:spcBef>
              <a:buClr>
                <a:srgbClr val="C00000"/>
              </a:buClr>
              <a:buFont typeface="Wingdings" pitchFamily="2" charset="2"/>
              <a:buChar char="§"/>
              <a:defRPr/>
            </a:pPr>
            <a:r>
              <a:rPr lang="es-ES" sz="2000" dirty="0" smtClean="0"/>
              <a:t>La intervención del Estado es necesaria para redistribuir ganancias ante una estructura productiva tan heterogénea</a:t>
            </a:r>
          </a:p>
          <a:p>
            <a:pPr>
              <a:buClr>
                <a:srgbClr val="C00000"/>
              </a:buClr>
              <a:buFont typeface="Wingdings" pitchFamily="2" charset="2"/>
              <a:buChar char="§"/>
            </a:pPr>
            <a:r>
              <a:rPr lang="es-CL" sz="2000" dirty="0" smtClean="0"/>
              <a:t>Consolidar los </a:t>
            </a:r>
            <a:r>
              <a:rPr lang="es-CL" sz="2000" dirty="0" err="1" smtClean="0"/>
              <a:t>PTCs</a:t>
            </a:r>
            <a:r>
              <a:rPr lang="es-CL" sz="2000" dirty="0" smtClean="0"/>
              <a:t> que llegan a 127 millones de personas, 21% de la población de la región, cuestan 0.4% del PIB regional</a:t>
            </a:r>
          </a:p>
          <a:p>
            <a:pPr>
              <a:buClr>
                <a:srgbClr val="C00000"/>
              </a:buClr>
              <a:buFont typeface="Wingdings" pitchFamily="2" charset="2"/>
              <a:buChar char="§"/>
            </a:pPr>
            <a:r>
              <a:rPr lang="es-CL" sz="2000" dirty="0" smtClean="0"/>
              <a:t>Variable </a:t>
            </a:r>
            <a:r>
              <a:rPr lang="es-CL" sz="2000" b="1" dirty="0" smtClean="0"/>
              <a:t>demográfica y brechas de género</a:t>
            </a:r>
            <a:r>
              <a:rPr lang="es-CL" sz="2000" dirty="0" smtClean="0"/>
              <a:t>: sistemas de cuidados</a:t>
            </a:r>
          </a:p>
          <a:p>
            <a:pPr>
              <a:buClr>
                <a:srgbClr val="C00000"/>
              </a:buClr>
              <a:buFont typeface="Wingdings" pitchFamily="2" charset="2"/>
              <a:buChar char="§"/>
            </a:pPr>
            <a:r>
              <a:rPr lang="es-CL" sz="2000" dirty="0" smtClean="0"/>
              <a:t>Temas pendientes: pueblos indígenas, </a:t>
            </a:r>
            <a:r>
              <a:rPr lang="es-CL" sz="2000" dirty="0" err="1" smtClean="0"/>
              <a:t>afrodescendientes</a:t>
            </a:r>
            <a:r>
              <a:rPr lang="es-CL" sz="2000" dirty="0" smtClean="0"/>
              <a:t> y trabajo no </a:t>
            </a:r>
            <a:r>
              <a:rPr lang="es-CL" sz="2000" dirty="0" smtClean="0"/>
              <a:t>remunerado</a:t>
            </a:r>
            <a:endParaRPr lang="es-CL" sz="2000" dirty="0" smtClean="0"/>
          </a:p>
          <a:p>
            <a:pPr>
              <a:buClr>
                <a:srgbClr val="C00000"/>
              </a:buClr>
              <a:buFont typeface="Wingdings" pitchFamily="2" charset="2"/>
              <a:buChar char="§"/>
            </a:pPr>
            <a:r>
              <a:rPr lang="es-CL" sz="2000" b="1" dirty="0" smtClean="0"/>
              <a:t>Gobernanza </a:t>
            </a:r>
            <a:r>
              <a:rPr lang="es-CL" sz="2000" b="1" dirty="0" smtClean="0"/>
              <a:t>de recursos naturales</a:t>
            </a:r>
            <a:r>
              <a:rPr lang="es-CL" sz="2000" dirty="0" smtClean="0"/>
              <a:t> para la inclusión: fondos </a:t>
            </a:r>
            <a:r>
              <a:rPr lang="es-CL" sz="2000" dirty="0" err="1" smtClean="0"/>
              <a:t>intergeneracionales</a:t>
            </a:r>
            <a:endParaRPr lang="es-CL" sz="2000" dirty="0" smtClean="0"/>
          </a:p>
          <a:p>
            <a:pPr>
              <a:buClr>
                <a:srgbClr val="C00000"/>
              </a:buClr>
              <a:buFont typeface="Wingdings" pitchFamily="2" charset="2"/>
              <a:buChar char="§"/>
            </a:pPr>
            <a:r>
              <a:rPr lang="es-CL" sz="2000" dirty="0" smtClean="0"/>
              <a:t>Seguridad ciudadana. ¿Cómo introducirla en el modelo de desarrollo?</a:t>
            </a:r>
          </a:p>
          <a:p>
            <a:pPr>
              <a:buClr>
                <a:srgbClr val="C00000"/>
              </a:buClr>
              <a:buFont typeface="Wingdings" pitchFamily="2" charset="2"/>
              <a:buChar char="§"/>
            </a:pPr>
            <a:r>
              <a:rPr lang="es-CL" sz="2000" b="1" dirty="0" smtClean="0"/>
              <a:t>Prospectiva</a:t>
            </a:r>
            <a:r>
              <a:rPr lang="es-CL" sz="2000" dirty="0" smtClean="0"/>
              <a:t> como instrumento de la planificación de política social.</a:t>
            </a:r>
          </a:p>
          <a:p>
            <a:pPr>
              <a:buClr>
                <a:srgbClr val="C00000"/>
              </a:buClr>
              <a:buFont typeface="Wingdings" pitchFamily="2" charset="2"/>
              <a:buChar char="§"/>
            </a:pPr>
            <a:endParaRPr lang="es-CL" sz="2000" dirty="0" smtClean="0"/>
          </a:p>
          <a:p>
            <a:pPr>
              <a:buClr>
                <a:srgbClr val="C00000"/>
              </a:buClr>
              <a:buFont typeface="Wingdings" pitchFamily="2" charset="2"/>
              <a:buChar char="§"/>
            </a:pPr>
            <a:endParaRPr lang="es-CL" sz="2000" dirty="0" smtClean="0"/>
          </a:p>
          <a:p>
            <a:pPr>
              <a:buClr>
                <a:srgbClr val="C00000"/>
              </a:buClr>
              <a:buFont typeface="Wingdings" pitchFamily="2" charset="2"/>
              <a:buChar char="§"/>
            </a:pPr>
            <a:endParaRPr lang="es-CL" sz="2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title"/>
          </p:nvPr>
        </p:nvSpPr>
        <p:spPr bwMode="auto">
          <a:xfrm>
            <a:off x="0" y="294185"/>
            <a:ext cx="9044650" cy="592111"/>
          </a:xfrm>
          <a:noFill/>
          <a:ln>
            <a:miter lim="800000"/>
            <a:headEnd/>
            <a:tailEnd/>
          </a:ln>
        </p:spPr>
        <p:txBody>
          <a:bodyPr vert="horz" wrap="square" lIns="91440" tIns="45720" rIns="91440" bIns="45720" numCol="1" anchor="ctr" anchorCtr="0" compatLnSpc="1">
            <a:prstTxWarp prst="textNoShape">
              <a:avLst/>
            </a:prstTxWarp>
            <a:noAutofit/>
          </a:bodyPr>
          <a:lstStyle/>
          <a:p>
            <a:pPr eaLnBrk="1" hangingPunct="1">
              <a:lnSpc>
                <a:spcPct val="90000"/>
              </a:lnSpc>
            </a:pPr>
            <a:r>
              <a:rPr lang="es-CL" sz="3200" b="1" dirty="0" smtClean="0">
                <a:solidFill>
                  <a:srgbClr val="C00000"/>
                </a:solidFill>
              </a:rPr>
              <a:t>Política y políticas: la importancia de pactar</a:t>
            </a:r>
            <a:endParaRPr lang="es-ES" sz="3200" b="1" dirty="0" smtClean="0">
              <a:solidFill>
                <a:srgbClr val="C00000"/>
              </a:solidFill>
            </a:endParaRPr>
          </a:p>
        </p:txBody>
      </p:sp>
      <p:sp>
        <p:nvSpPr>
          <p:cNvPr id="5123" name="Rectangle 14"/>
          <p:cNvSpPr>
            <a:spLocks noGrp="1" noChangeArrowheads="1"/>
          </p:cNvSpPr>
          <p:nvPr>
            <p:ph idx="1"/>
          </p:nvPr>
        </p:nvSpPr>
        <p:spPr bwMode="auto">
          <a:xfrm>
            <a:off x="144090" y="886297"/>
            <a:ext cx="8900560" cy="5665036"/>
          </a:xfrm>
          <a:noFill/>
          <a:ln>
            <a:miter lim="800000"/>
            <a:headEnd/>
            <a:tailEnd/>
          </a:ln>
        </p:spPr>
        <p:txBody>
          <a:bodyPr vert="horz" wrap="square" lIns="91440" tIns="45720" rIns="91440" bIns="45720" numCol="1" anchor="t" anchorCtr="0" compatLnSpc="1">
            <a:prstTxWarp prst="textNoShape">
              <a:avLst/>
            </a:prstTxWarp>
            <a:noAutofit/>
          </a:bodyPr>
          <a:lstStyle/>
          <a:p>
            <a:pPr>
              <a:spcBef>
                <a:spcPts val="0"/>
              </a:spcBef>
              <a:spcAft>
                <a:spcPts val="600"/>
              </a:spcAft>
              <a:buClr>
                <a:srgbClr val="C00000"/>
              </a:buClr>
              <a:buSzPct val="150000"/>
            </a:pPr>
            <a:r>
              <a:rPr lang="es-CO" sz="2600" dirty="0" smtClean="0"/>
              <a:t>La encrucijada de la región requiere revisar la relación entre instituciones y estructuras, con una amplia gama de agentes</a:t>
            </a:r>
          </a:p>
          <a:p>
            <a:pPr>
              <a:spcBef>
                <a:spcPts val="0"/>
              </a:spcBef>
              <a:spcAft>
                <a:spcPts val="600"/>
              </a:spcAft>
              <a:buClr>
                <a:srgbClr val="C00000"/>
              </a:buClr>
              <a:buSzPct val="150000"/>
            </a:pPr>
            <a:r>
              <a:rPr lang="es-CO" sz="2600" dirty="0" smtClean="0"/>
              <a:t>El pacto es un instrumento político para implementar, en un contexto democrático, las políticas y las reformas institucionales con perspectiva estratégica, de mediano plazo, con menores riesgos de que sean revertidas</a:t>
            </a:r>
          </a:p>
          <a:p>
            <a:pPr>
              <a:spcBef>
                <a:spcPts val="0"/>
              </a:spcBef>
              <a:spcAft>
                <a:spcPts val="600"/>
              </a:spcAft>
              <a:buClr>
                <a:srgbClr val="C00000"/>
              </a:buClr>
              <a:buSzPct val="150000"/>
            </a:pPr>
            <a:r>
              <a:rPr lang="es-CO" sz="2600" dirty="0" smtClean="0"/>
              <a:t>El pacto social es necesario ante un momento de cambios en las relaciones entre el Estado, el mercado y la sociedad, con efervescencia social y nuevas modalidades de participación</a:t>
            </a:r>
          </a:p>
          <a:p>
            <a:pPr>
              <a:spcBef>
                <a:spcPts val="0"/>
              </a:spcBef>
              <a:spcAft>
                <a:spcPts val="600"/>
              </a:spcAft>
              <a:buClr>
                <a:srgbClr val="C00000"/>
              </a:buClr>
              <a:buSzPct val="150000"/>
            </a:pPr>
            <a:r>
              <a:rPr lang="es-CO" sz="2600" dirty="0" smtClean="0"/>
              <a:t>La ciudadanía concurre como sujeto del pacto y portadora de derechos de cuyo cumplimiento el Estado es garante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3112"/>
          </a:xfrm>
        </p:spPr>
        <p:txBody>
          <a:bodyPr>
            <a:normAutofit fontScale="90000"/>
          </a:bodyPr>
          <a:lstStyle/>
          <a:p>
            <a:r>
              <a:rPr lang="en-US" sz="3200" b="1" dirty="0" err="1" smtClean="0">
                <a:solidFill>
                  <a:srgbClr val="C00000"/>
                </a:solidFill>
              </a:rPr>
              <a:t>Cambio</a:t>
            </a:r>
            <a:r>
              <a:rPr lang="en-US" sz="3200" b="1" dirty="0" smtClean="0">
                <a:solidFill>
                  <a:srgbClr val="C00000"/>
                </a:solidFill>
              </a:rPr>
              <a:t> </a:t>
            </a:r>
            <a:r>
              <a:rPr lang="en-US" sz="3200" b="1" dirty="0" err="1" smtClean="0">
                <a:solidFill>
                  <a:srgbClr val="C00000"/>
                </a:solidFill>
              </a:rPr>
              <a:t>Estructural</a:t>
            </a:r>
            <a:r>
              <a:rPr lang="en-US" sz="3200" b="1" dirty="0" smtClean="0">
                <a:solidFill>
                  <a:srgbClr val="C00000"/>
                </a:solidFill>
              </a:rPr>
              <a:t> </a:t>
            </a:r>
            <a:r>
              <a:rPr lang="en-US" sz="3200" b="1" dirty="0" err="1" smtClean="0">
                <a:solidFill>
                  <a:srgbClr val="C00000"/>
                </a:solidFill>
              </a:rPr>
              <a:t>requiere</a:t>
            </a:r>
            <a:r>
              <a:rPr lang="en-US" sz="3200" b="1" dirty="0" smtClean="0">
                <a:solidFill>
                  <a:srgbClr val="C00000"/>
                </a:solidFill>
              </a:rPr>
              <a:t> </a:t>
            </a:r>
            <a:r>
              <a:rPr lang="en-US" sz="3200" b="1" dirty="0" err="1" smtClean="0">
                <a:solidFill>
                  <a:srgbClr val="C00000"/>
                </a:solidFill>
              </a:rPr>
              <a:t>Pactos</a:t>
            </a:r>
            <a:r>
              <a:rPr lang="en-US" sz="3200" b="1" dirty="0" smtClean="0">
                <a:solidFill>
                  <a:srgbClr val="C00000"/>
                </a:solidFill>
              </a:rPr>
              <a:t> </a:t>
            </a:r>
            <a:r>
              <a:rPr lang="en-US" sz="3200" b="1" dirty="0" err="1" smtClean="0">
                <a:solidFill>
                  <a:srgbClr val="C00000"/>
                </a:solidFill>
              </a:rPr>
              <a:t>para</a:t>
            </a:r>
            <a:r>
              <a:rPr lang="en-US" sz="3200" b="1" dirty="0" smtClean="0">
                <a:solidFill>
                  <a:srgbClr val="C00000"/>
                </a:solidFill>
              </a:rPr>
              <a:t> la </a:t>
            </a:r>
            <a:r>
              <a:rPr lang="en-US" sz="3200" b="1" dirty="0" err="1" smtClean="0">
                <a:solidFill>
                  <a:srgbClr val="C00000"/>
                </a:solidFill>
              </a:rPr>
              <a:t>Igualdad</a:t>
            </a:r>
            <a:endParaRPr lang="es-CL" sz="3200" b="1" dirty="0">
              <a:solidFill>
                <a:srgbClr val="C00000"/>
              </a:solidFill>
            </a:endParaRPr>
          </a:p>
        </p:txBody>
      </p:sp>
      <p:sp>
        <p:nvSpPr>
          <p:cNvPr id="3" name="Content Placeholder 2"/>
          <p:cNvSpPr>
            <a:spLocks noGrp="1"/>
          </p:cNvSpPr>
          <p:nvPr>
            <p:ph idx="1"/>
          </p:nvPr>
        </p:nvSpPr>
        <p:spPr>
          <a:xfrm>
            <a:off x="228600" y="870858"/>
            <a:ext cx="8915400" cy="4992914"/>
          </a:xfrm>
        </p:spPr>
        <p:txBody>
          <a:bodyPr>
            <a:normAutofit fontScale="92500" lnSpcReduction="10000"/>
          </a:bodyPr>
          <a:lstStyle/>
          <a:p>
            <a:pPr marL="357188" indent="-357188">
              <a:spcBef>
                <a:spcPts val="0"/>
              </a:spcBef>
              <a:buClr>
                <a:srgbClr val="C00000"/>
              </a:buClr>
              <a:defRPr/>
            </a:pPr>
            <a:r>
              <a:rPr lang="es-ES" sz="2400" dirty="0" smtClean="0"/>
              <a:t>La renovación de </a:t>
            </a:r>
            <a:r>
              <a:rPr lang="es-ES" sz="2400" b="1" dirty="0" smtClean="0">
                <a:solidFill>
                  <a:srgbClr val="C00000"/>
                </a:solidFill>
              </a:rPr>
              <a:t>pactos fiscales</a:t>
            </a:r>
          </a:p>
          <a:p>
            <a:pPr marL="757238" lvl="2" indent="-357188">
              <a:spcBef>
                <a:spcPts val="0"/>
              </a:spcBef>
              <a:buClr>
                <a:srgbClr val="C00000"/>
              </a:buClr>
              <a:defRPr/>
            </a:pPr>
            <a:r>
              <a:rPr lang="es-ES" dirty="0" smtClean="0"/>
              <a:t>Confianza y reciprocidad entre el Estado y los ciudadanos</a:t>
            </a:r>
          </a:p>
          <a:p>
            <a:pPr marL="757238" lvl="2" indent="-357188">
              <a:spcBef>
                <a:spcPts val="0"/>
              </a:spcBef>
              <a:buClr>
                <a:srgbClr val="C00000"/>
              </a:buClr>
              <a:defRPr/>
            </a:pPr>
            <a:r>
              <a:rPr lang="es-ES" dirty="0" smtClean="0"/>
              <a:t>Consolidar gasto público con impacto redistributivo</a:t>
            </a:r>
          </a:p>
          <a:p>
            <a:pPr marL="757238" lvl="2" indent="-357188">
              <a:spcBef>
                <a:spcPts val="0"/>
              </a:spcBef>
              <a:buClr>
                <a:srgbClr val="C00000"/>
              </a:buClr>
              <a:defRPr/>
            </a:pPr>
            <a:r>
              <a:rPr lang="es-ES" dirty="0" smtClean="0"/>
              <a:t>Acuerdos sobre origen y destino de recursos para el Estado</a:t>
            </a:r>
          </a:p>
          <a:p>
            <a:pPr marL="757238" lvl="2" indent="-357188">
              <a:spcBef>
                <a:spcPts val="0"/>
              </a:spcBef>
              <a:buClr>
                <a:srgbClr val="C00000"/>
              </a:buClr>
              <a:defRPr/>
            </a:pPr>
            <a:r>
              <a:rPr lang="es-ES" dirty="0" smtClean="0"/>
              <a:t>Con transparencia y rendición de cuentas</a:t>
            </a:r>
          </a:p>
          <a:p>
            <a:pPr>
              <a:spcBef>
                <a:spcPts val="0"/>
              </a:spcBef>
            </a:pPr>
            <a:r>
              <a:rPr lang="es-CL" sz="2400" b="1" dirty="0" smtClean="0">
                <a:solidFill>
                  <a:srgbClr val="C00000"/>
                </a:solidFill>
              </a:rPr>
              <a:t>Pactos para la inversión y la productividad</a:t>
            </a:r>
            <a:r>
              <a:rPr lang="es-CL" sz="2400" dirty="0" smtClean="0"/>
              <a:t>: </a:t>
            </a:r>
            <a:r>
              <a:rPr lang="es-CL" sz="2400" dirty="0" smtClean="0">
                <a:cs typeface="Arial" charset="0"/>
              </a:rPr>
              <a:t>transables (manufactura con innovación) y no transables (infraestructura)</a:t>
            </a:r>
            <a:endParaRPr lang="es-CL" sz="2400" dirty="0" smtClean="0"/>
          </a:p>
          <a:p>
            <a:pPr>
              <a:spcBef>
                <a:spcPts val="0"/>
              </a:spcBef>
            </a:pPr>
            <a:r>
              <a:rPr lang="es-CL" sz="2400" b="1" dirty="0" smtClean="0">
                <a:solidFill>
                  <a:srgbClr val="C00000"/>
                </a:solidFill>
                <a:cs typeface="Arial" charset="0"/>
              </a:rPr>
              <a:t>Pacto por la gobernanza de los recursos naturales</a:t>
            </a:r>
            <a:r>
              <a:rPr lang="es-CL" sz="2400" dirty="0" smtClean="0">
                <a:cs typeface="Arial" charset="0"/>
              </a:rPr>
              <a:t>: aprovechando las ganancias extraordinarias</a:t>
            </a:r>
          </a:p>
          <a:p>
            <a:pPr>
              <a:spcBef>
                <a:spcPts val="0"/>
              </a:spcBef>
              <a:spcAft>
                <a:spcPts val="600"/>
              </a:spcAft>
              <a:buClr>
                <a:srgbClr val="C00000"/>
              </a:buClr>
              <a:buSzPct val="150000"/>
            </a:pPr>
            <a:r>
              <a:rPr lang="es-CO" sz="2400" b="1" dirty="0" smtClean="0">
                <a:solidFill>
                  <a:srgbClr val="C00000"/>
                </a:solidFill>
              </a:rPr>
              <a:t>Pacto social </a:t>
            </a:r>
            <a:r>
              <a:rPr lang="es-UY" sz="2400" dirty="0" smtClean="0"/>
              <a:t>para potenciar la capacidad redistributiva del Estado en distintos ámbitos de la desigualdad y</a:t>
            </a:r>
            <a:r>
              <a:rPr lang="es-CO" sz="2400" b="1" dirty="0" smtClean="0">
                <a:solidFill>
                  <a:srgbClr val="C00000"/>
                </a:solidFill>
              </a:rPr>
              <a:t> </a:t>
            </a:r>
          </a:p>
          <a:p>
            <a:pPr>
              <a:spcBef>
                <a:spcPts val="0"/>
              </a:spcBef>
              <a:spcAft>
                <a:spcPts val="600"/>
              </a:spcAft>
              <a:buClr>
                <a:srgbClr val="C00000"/>
              </a:buClr>
              <a:buSzPct val="150000"/>
            </a:pPr>
            <a:r>
              <a:rPr lang="es-CO" sz="2400" b="1" dirty="0" smtClean="0">
                <a:solidFill>
                  <a:srgbClr val="C00000"/>
                </a:solidFill>
              </a:rPr>
              <a:t>Pacto laboral</a:t>
            </a:r>
            <a:r>
              <a:rPr lang="es-UY" sz="2400" dirty="0" smtClean="0"/>
              <a:t> para que </a:t>
            </a:r>
            <a:r>
              <a:rPr lang="es-UY" sz="2400" dirty="0" smtClean="0"/>
              <a:t>acompañe </a:t>
            </a:r>
            <a:r>
              <a:rPr lang="es-UY" sz="2400" dirty="0" smtClean="0"/>
              <a:t>el cambio estructural, y así reducir brechas de género, de productividad, de empleo de calidad y de apropiación entre capital y </a:t>
            </a:r>
            <a:r>
              <a:rPr lang="es-UY" sz="2400" dirty="0" smtClean="0"/>
              <a:t>trabajo</a:t>
            </a:r>
          </a:p>
          <a:p>
            <a:pPr>
              <a:spcBef>
                <a:spcPts val="0"/>
              </a:spcBef>
              <a:spcAft>
                <a:spcPts val="600"/>
              </a:spcAft>
              <a:buClr>
                <a:srgbClr val="C00000"/>
              </a:buClr>
              <a:buSzPct val="150000"/>
            </a:pPr>
            <a:r>
              <a:rPr lang="es-UY" sz="2400" b="1" dirty="0" smtClean="0">
                <a:solidFill>
                  <a:srgbClr val="C00000"/>
                </a:solidFill>
              </a:rPr>
              <a:t>Pacto global </a:t>
            </a:r>
            <a:r>
              <a:rPr lang="es-UY" sz="2400" dirty="0" smtClean="0"/>
              <a:t>para la Agenda Post 2015</a:t>
            </a:r>
            <a:endParaRPr lang="es-UY" sz="24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idx="4294967295"/>
          </p:nvPr>
        </p:nvSpPr>
        <p:spPr>
          <a:xfrm>
            <a:off x="0" y="30163"/>
            <a:ext cx="9144000" cy="1112837"/>
          </a:xfrm>
          <a:prstGeom prst="rect">
            <a:avLst/>
          </a:prstGeom>
        </p:spPr>
        <p:txBody>
          <a:bodyPr/>
          <a:lstStyle/>
          <a:p>
            <a:pPr algn="ctr" eaLnBrk="1" hangingPunct="1"/>
            <a:r>
              <a:rPr lang="es-ES" sz="3400" b="1" dirty="0" smtClean="0">
                <a:solidFill>
                  <a:srgbClr val="C00000"/>
                </a:solidFill>
              </a:rPr>
              <a:t>Nueva ecuación: </a:t>
            </a:r>
            <a:br>
              <a:rPr lang="es-ES" sz="3400" b="1" dirty="0" smtClean="0">
                <a:solidFill>
                  <a:srgbClr val="C00000"/>
                </a:solidFill>
              </a:rPr>
            </a:br>
            <a:r>
              <a:rPr lang="es-ES" sz="3400" b="1" dirty="0" smtClean="0">
                <a:solidFill>
                  <a:srgbClr val="C00000"/>
                </a:solidFill>
              </a:rPr>
              <a:t>Estado-mercado-sociedad…</a:t>
            </a:r>
          </a:p>
        </p:txBody>
      </p:sp>
      <p:sp>
        <p:nvSpPr>
          <p:cNvPr id="53251" name="Content Placeholder 2"/>
          <p:cNvSpPr>
            <a:spLocks noGrp="1"/>
          </p:cNvSpPr>
          <p:nvPr>
            <p:ph idx="4294967295"/>
          </p:nvPr>
        </p:nvSpPr>
        <p:spPr>
          <a:xfrm>
            <a:off x="126128" y="1323975"/>
            <a:ext cx="8915400" cy="4745421"/>
          </a:xfrm>
          <a:prstGeom prst="rect">
            <a:avLst/>
          </a:prstGeom>
        </p:spPr>
        <p:txBody>
          <a:bodyPr/>
          <a:lstStyle/>
          <a:p>
            <a:pPr marL="292100" indent="-292100" eaLnBrk="1" hangingPunct="1">
              <a:lnSpc>
                <a:spcPct val="95000"/>
              </a:lnSpc>
              <a:spcBef>
                <a:spcPts val="1200"/>
              </a:spcBef>
              <a:buClr>
                <a:srgbClr val="C00000"/>
              </a:buClr>
              <a:buSzPct val="130000"/>
            </a:pPr>
            <a:r>
              <a:rPr lang="es-ES" sz="2400" dirty="0" smtClean="0"/>
              <a:t>Lo </a:t>
            </a:r>
            <a:r>
              <a:rPr lang="es-ES" sz="2400" b="1" dirty="0" smtClean="0"/>
              <a:t>público</a:t>
            </a:r>
            <a:r>
              <a:rPr lang="es-ES" sz="2400" dirty="0" smtClean="0"/>
              <a:t> como espacio de los intereses colectivos y no como lo estatal o lo nacional</a:t>
            </a:r>
          </a:p>
          <a:p>
            <a:pPr marL="292100" indent="-292100" eaLnBrk="1" hangingPunct="1">
              <a:lnSpc>
                <a:spcPct val="95000"/>
              </a:lnSpc>
              <a:spcBef>
                <a:spcPts val="1200"/>
              </a:spcBef>
              <a:buClr>
                <a:srgbClr val="C00000"/>
              </a:buClr>
              <a:buSzPct val="130000"/>
            </a:pPr>
            <a:r>
              <a:rPr lang="es-ES" sz="2400" b="1" dirty="0" smtClean="0"/>
              <a:t>Acuerdos políticos </a:t>
            </a:r>
            <a:r>
              <a:rPr lang="es-ES" sz="2400" dirty="0" smtClean="0"/>
              <a:t>para un nuevo contrato social e </a:t>
            </a:r>
            <a:r>
              <a:rPr lang="es-ES" sz="2400" dirty="0" err="1" smtClean="0"/>
              <a:t>intergeneracional</a:t>
            </a:r>
            <a:r>
              <a:rPr lang="es-ES" sz="2400" dirty="0" smtClean="0"/>
              <a:t> con definición de responsabilidades, protección de derechos y sistemas de rendición de cuentas</a:t>
            </a:r>
          </a:p>
          <a:p>
            <a:pPr marL="292100" indent="-292100" eaLnBrk="1" hangingPunct="1">
              <a:lnSpc>
                <a:spcPct val="95000"/>
              </a:lnSpc>
              <a:spcBef>
                <a:spcPts val="1200"/>
              </a:spcBef>
              <a:buClr>
                <a:srgbClr val="C00000"/>
              </a:buClr>
              <a:buSzPct val="130000"/>
            </a:pPr>
            <a:r>
              <a:rPr lang="es-ES" sz="2400" dirty="0" smtClean="0"/>
              <a:t>Afianzamiento de una </a:t>
            </a:r>
            <a:r>
              <a:rPr lang="es-ES" sz="2400" b="1" dirty="0" smtClean="0"/>
              <a:t>cultura de desarrollo colectivo </a:t>
            </a:r>
            <a:r>
              <a:rPr lang="es-ES" sz="2400" dirty="0" smtClean="0"/>
              <a:t>basada en la tolerancia frente a la diferencia y la diversidad</a:t>
            </a:r>
          </a:p>
          <a:p>
            <a:pPr marL="292100" indent="-292100" eaLnBrk="1" hangingPunct="1">
              <a:lnSpc>
                <a:spcPct val="95000"/>
              </a:lnSpc>
              <a:spcBef>
                <a:spcPts val="1200"/>
              </a:spcBef>
              <a:buClr>
                <a:srgbClr val="C00000"/>
              </a:buClr>
              <a:buSzPct val="130000"/>
            </a:pPr>
            <a:r>
              <a:rPr lang="es-ES" sz="2400" b="1" dirty="0" smtClean="0"/>
              <a:t>Visión estratégica de desarrollo de largo plazo y desde dentro, </a:t>
            </a:r>
            <a:r>
              <a:rPr lang="es-ES" sz="2400" dirty="0" smtClean="0"/>
              <a:t>que promueva pactos entre actores productivos</a:t>
            </a:r>
          </a:p>
          <a:p>
            <a:pPr marL="292100" indent="-292100" eaLnBrk="1" hangingPunct="1">
              <a:lnSpc>
                <a:spcPct val="95000"/>
              </a:lnSpc>
              <a:spcBef>
                <a:spcPts val="1200"/>
              </a:spcBef>
              <a:buClr>
                <a:srgbClr val="C00000"/>
              </a:buClr>
              <a:buSzPct val="130000"/>
            </a:pPr>
            <a:r>
              <a:rPr lang="es-ES" sz="2400" b="1" dirty="0" smtClean="0"/>
              <a:t>Políticas de Estado</a:t>
            </a:r>
            <a:r>
              <a:rPr lang="es-ES" sz="2400" dirty="0" smtClean="0"/>
              <a:t>, no solamente de gobierno o administración, por la vía de las instituciones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52751"/>
          </a:xfrm>
        </p:spPr>
        <p:txBody>
          <a:bodyPr>
            <a:noAutofit/>
          </a:bodyPr>
          <a:lstStyle/>
          <a:p>
            <a:pPr>
              <a:lnSpc>
                <a:spcPct val="90000"/>
              </a:lnSpc>
            </a:pPr>
            <a:r>
              <a:rPr lang="es-CL" sz="3000" b="1" dirty="0" smtClean="0">
                <a:solidFill>
                  <a:srgbClr val="C00000"/>
                </a:solidFill>
              </a:rPr>
              <a:t>Contexto externo poco favorable para un </a:t>
            </a:r>
            <a:br>
              <a:rPr lang="es-CL" sz="3000" b="1" dirty="0" smtClean="0">
                <a:solidFill>
                  <a:srgbClr val="C00000"/>
                </a:solidFill>
              </a:rPr>
            </a:br>
            <a:r>
              <a:rPr lang="es-CL" sz="3000" b="1" dirty="0" smtClean="0">
                <a:solidFill>
                  <a:srgbClr val="C00000"/>
                </a:solidFill>
              </a:rPr>
              <a:t>crecimiento dinámico y sostenido</a:t>
            </a:r>
            <a:endParaRPr lang="es-CL" sz="3000" b="1" dirty="0">
              <a:solidFill>
                <a:srgbClr val="C00000"/>
              </a:solidFill>
            </a:endParaRPr>
          </a:p>
        </p:txBody>
      </p:sp>
      <p:sp>
        <p:nvSpPr>
          <p:cNvPr id="3" name="Content Placeholder 2"/>
          <p:cNvSpPr>
            <a:spLocks noGrp="1"/>
          </p:cNvSpPr>
          <p:nvPr>
            <p:ph idx="1"/>
          </p:nvPr>
        </p:nvSpPr>
        <p:spPr>
          <a:xfrm>
            <a:off x="228599" y="1069383"/>
            <a:ext cx="8772525" cy="5788617"/>
          </a:xfrm>
        </p:spPr>
        <p:txBody>
          <a:bodyPr>
            <a:noAutofit/>
          </a:bodyPr>
          <a:lstStyle/>
          <a:p>
            <a:pPr>
              <a:spcBef>
                <a:spcPts val="0"/>
              </a:spcBef>
              <a:buClr>
                <a:srgbClr val="C00000"/>
              </a:buClr>
              <a:buFont typeface="Wingdings" pitchFamily="2" charset="2"/>
              <a:buChar char="§"/>
            </a:pPr>
            <a:r>
              <a:rPr lang="es-CL" sz="2400" b="1" dirty="0" smtClean="0"/>
              <a:t>Menor dinamismo económico </a:t>
            </a:r>
            <a:r>
              <a:rPr lang="es-CL" sz="2400" dirty="0" smtClean="0"/>
              <a:t>global con tasas bajas en Estados Unidos (2.0%), zona Euro entrando en recesión y  China (7.3%)</a:t>
            </a:r>
          </a:p>
          <a:p>
            <a:pPr>
              <a:spcBef>
                <a:spcPts val="0"/>
              </a:spcBef>
              <a:buClr>
                <a:srgbClr val="C00000"/>
              </a:buClr>
              <a:buFont typeface="Wingdings" pitchFamily="2" charset="2"/>
              <a:buChar char="§"/>
            </a:pPr>
            <a:r>
              <a:rPr lang="es-CL" sz="2400" dirty="0" smtClean="0"/>
              <a:t>Desaceleración de la demanda de </a:t>
            </a:r>
            <a:r>
              <a:rPr lang="es-CL" sz="2400" b="1" dirty="0" smtClean="0"/>
              <a:t>bienes básicos </a:t>
            </a:r>
            <a:r>
              <a:rPr lang="es-CL" sz="2400" dirty="0" smtClean="0"/>
              <a:t>exportados por la región, con moderadas caídas de precios, con diferencias entre diferentes </a:t>
            </a:r>
            <a:r>
              <a:rPr lang="es-CL" sz="2400" i="1" dirty="0" err="1" smtClean="0"/>
              <a:t>commodities</a:t>
            </a:r>
            <a:r>
              <a:rPr lang="es-CL" sz="2400" dirty="0" smtClean="0"/>
              <a:t> (caídas más fuertes en metales, menores en alimentos, volatilidad en hidrocarburos). Sin embargo, los precios se mantendrían en niveles relativamente altos en perspectiva histórica </a:t>
            </a:r>
          </a:p>
          <a:p>
            <a:pPr>
              <a:spcBef>
                <a:spcPts val="0"/>
              </a:spcBef>
              <a:buClr>
                <a:srgbClr val="C00000"/>
              </a:buClr>
              <a:buFont typeface="Wingdings" pitchFamily="2" charset="2"/>
              <a:buChar char="§"/>
            </a:pPr>
            <a:r>
              <a:rPr lang="es-CL" sz="2400" b="1" dirty="0" smtClean="0"/>
              <a:t>Menor liquidez </a:t>
            </a:r>
            <a:r>
              <a:rPr lang="es-CL" sz="2400" dirty="0" smtClean="0"/>
              <a:t>en mercados financieros internacionales encarecer</a:t>
            </a:r>
            <a:r>
              <a:rPr lang="en-US" sz="2400" dirty="0" smtClean="0"/>
              <a:t>á</a:t>
            </a:r>
            <a:r>
              <a:rPr lang="es-CL" sz="2400" dirty="0" smtClean="0"/>
              <a:t> el costo del financiamiento externo respecto al último lustro y aumenta la volatilidad cambiaria </a:t>
            </a:r>
          </a:p>
          <a:p>
            <a:pPr>
              <a:spcBef>
                <a:spcPts val="0"/>
              </a:spcBef>
              <a:buClr>
                <a:srgbClr val="C00000"/>
              </a:buClr>
              <a:buFont typeface="Wingdings" pitchFamily="2" charset="2"/>
              <a:buChar char="§"/>
            </a:pPr>
            <a:r>
              <a:rPr lang="es-CL" sz="2400" dirty="0" smtClean="0"/>
              <a:t>Este escenario afecta a los países de la región de manera heterogénea, según su estructura y coyuntura</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246872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4"/>
          <p:cNvSpPr>
            <a:spLocks noGrp="1" noChangeArrowheads="1"/>
          </p:cNvSpPr>
          <p:nvPr>
            <p:ph type="title"/>
          </p:nvPr>
        </p:nvSpPr>
        <p:spPr bwMode="auto">
          <a:xfrm>
            <a:off x="10650" y="186068"/>
            <a:ext cx="9090837" cy="914400"/>
          </a:xfrm>
          <a:noFill/>
          <a:ln>
            <a:miter lim="800000"/>
            <a:headEnd/>
            <a:tailEnd/>
          </a:ln>
        </p:spPr>
        <p:txBody>
          <a:bodyPr vert="horz" wrap="square" lIns="91440" tIns="45720" rIns="91440" bIns="45720" numCol="1" anchor="ctr" anchorCtr="0" compatLnSpc="1">
            <a:prstTxWarp prst="textNoShape">
              <a:avLst/>
            </a:prstTxWarp>
            <a:noAutofit/>
          </a:bodyPr>
          <a:lstStyle/>
          <a:p>
            <a:pPr eaLnBrk="1" hangingPunct="1"/>
            <a:r>
              <a:rPr lang="es-ES" sz="2400" b="1" dirty="0" smtClean="0">
                <a:solidFill>
                  <a:srgbClr val="C00000"/>
                </a:solidFill>
              </a:rPr>
              <a:t>En el corto plazo este contexto se expresa en una desaceleración del crecimiento, con un debilitamiento marcado de la inversión y una desaceleración del consumo de los hogares </a:t>
            </a:r>
          </a:p>
        </p:txBody>
      </p:sp>
      <p:sp>
        <p:nvSpPr>
          <p:cNvPr id="1030" name="Text Box 16"/>
          <p:cNvSpPr txBox="1">
            <a:spLocks noChangeArrowheads="1"/>
          </p:cNvSpPr>
          <p:nvPr/>
        </p:nvSpPr>
        <p:spPr bwMode="auto">
          <a:xfrm>
            <a:off x="1600200" y="5879704"/>
            <a:ext cx="6858000" cy="230832"/>
          </a:xfrm>
          <a:prstGeom prst="rect">
            <a:avLst/>
          </a:prstGeom>
          <a:noFill/>
          <a:ln w="9525">
            <a:noFill/>
            <a:miter lim="800000"/>
            <a:headEnd/>
            <a:tailEnd/>
          </a:ln>
        </p:spPr>
        <p:txBody>
          <a:bodyPr>
            <a:spAutoFit/>
          </a:bodyPr>
          <a:lstStyle/>
          <a:p>
            <a:r>
              <a:rPr lang="es-ES" sz="900" b="1" dirty="0">
                <a:cs typeface="Arial" charset="0"/>
              </a:rPr>
              <a:t>Fuente</a:t>
            </a:r>
            <a:r>
              <a:rPr lang="es-ES" sz="900" dirty="0">
                <a:cs typeface="Arial" charset="0"/>
              </a:rPr>
              <a:t>: Comisión Económica para América Latina y el Caribe (CEPAL), </a:t>
            </a:r>
            <a:r>
              <a:rPr lang="es-ES" sz="900" dirty="0" smtClean="0">
                <a:cs typeface="Arial" charset="0"/>
              </a:rPr>
              <a:t>sobre la base de cifras oficiales.</a:t>
            </a:r>
            <a:endParaRPr lang="es-ES" sz="900" dirty="0">
              <a:cs typeface="Arial" charset="0"/>
            </a:endParaRPr>
          </a:p>
        </p:txBody>
      </p:sp>
      <p:pic>
        <p:nvPicPr>
          <p:cNvPr id="1026" name="Picture 2"/>
          <p:cNvPicPr>
            <a:picLocks noChangeAspect="1" noChangeArrowheads="1"/>
          </p:cNvPicPr>
          <p:nvPr/>
        </p:nvPicPr>
        <p:blipFill>
          <a:blip r:embed="rId3" cstate="print"/>
          <a:srcRect/>
          <a:stretch>
            <a:fillRect/>
          </a:stretch>
        </p:blipFill>
        <p:spPr bwMode="auto">
          <a:xfrm>
            <a:off x="1429172" y="1870348"/>
            <a:ext cx="6218237" cy="4039047"/>
          </a:xfrm>
          <a:prstGeom prst="rect">
            <a:avLst/>
          </a:prstGeom>
          <a:noFill/>
          <a:ln w="9525">
            <a:noFill/>
            <a:miter lim="800000"/>
            <a:headEnd/>
            <a:tailEnd/>
          </a:ln>
          <a:effectLst/>
        </p:spPr>
      </p:pic>
      <p:sp>
        <p:nvSpPr>
          <p:cNvPr id="1029" name="Text Box 15"/>
          <p:cNvSpPr txBox="1">
            <a:spLocks noChangeArrowheads="1"/>
          </p:cNvSpPr>
          <p:nvPr/>
        </p:nvSpPr>
        <p:spPr bwMode="auto">
          <a:xfrm>
            <a:off x="-47289" y="1194563"/>
            <a:ext cx="9385266" cy="738664"/>
          </a:xfrm>
          <a:prstGeom prst="rect">
            <a:avLst/>
          </a:prstGeom>
          <a:noFill/>
          <a:ln w="9525">
            <a:noFill/>
            <a:miter lim="800000"/>
            <a:headEnd/>
            <a:tailEnd/>
          </a:ln>
        </p:spPr>
        <p:txBody>
          <a:bodyPr wrap="square">
            <a:spAutoFit/>
          </a:bodyPr>
          <a:lstStyle/>
          <a:p>
            <a:pPr algn="ctr"/>
            <a:r>
              <a:rPr lang="es-ES" sz="1400" b="1" dirty="0" smtClean="0">
                <a:cs typeface="Arial" charset="0"/>
              </a:rPr>
              <a:t>AMÉRICA LATINA: TASA DE VARIACIÓN DEL PIB Y DE LOS COMPONENTES DE LA DEMANDA AGREGADA, CON RELACIÓN A IGUAL TRIMESTRE DEL AÑO ANTERIOR, PRIMER TRIMESTRE DE 2013 A SEGUNDO TRIMESTRE  DE 2014</a:t>
            </a:r>
            <a:endParaRPr lang="es-ES" sz="1400" baseline="30000" dirty="0">
              <a:cs typeface="Arial" charset="0"/>
            </a:endParaRPr>
          </a:p>
          <a:p>
            <a:pPr algn="ctr"/>
            <a:r>
              <a:rPr lang="es-ES" sz="1400" dirty="0" smtClean="0">
                <a:cs typeface="Arial" charset="0"/>
              </a:rPr>
              <a:t>(</a:t>
            </a:r>
            <a:r>
              <a:rPr lang="es-ES" sz="1400" i="1" dirty="0" smtClean="0">
                <a:cs typeface="Arial" charset="0"/>
              </a:rPr>
              <a:t>En porcentajes, sobre la base de dólares constantes de 2005</a:t>
            </a:r>
            <a:r>
              <a:rPr lang="es-ES" sz="1400" dirty="0" smtClean="0">
                <a:cs typeface="Arial" charset="0"/>
              </a:rPr>
              <a:t>)</a:t>
            </a:r>
            <a:endParaRPr lang="es-ES" sz="1400" dirty="0">
              <a:cs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1936"/>
            <a:ext cx="8229600" cy="813183"/>
          </a:xfrm>
        </p:spPr>
        <p:txBody>
          <a:bodyPr>
            <a:normAutofit/>
          </a:bodyPr>
          <a:lstStyle/>
          <a:p>
            <a:r>
              <a:rPr lang="es-CL" sz="4000" b="1" dirty="0" smtClean="0">
                <a:solidFill>
                  <a:srgbClr val="C00000"/>
                </a:solidFill>
              </a:rPr>
              <a:t>La región crecerá 1.8% en 2014</a:t>
            </a:r>
            <a:endParaRPr lang="es-CL" sz="4800" b="1" dirty="0">
              <a:solidFill>
                <a:srgbClr val="C00000"/>
              </a:solidFill>
            </a:endParaRPr>
          </a:p>
        </p:txBody>
      </p:sp>
      <p:graphicFrame>
        <p:nvGraphicFramePr>
          <p:cNvPr id="7" name="Chart 6"/>
          <p:cNvGraphicFramePr/>
          <p:nvPr/>
        </p:nvGraphicFramePr>
        <p:xfrm>
          <a:off x="584791" y="1623846"/>
          <a:ext cx="8378455" cy="417702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15"/>
          <p:cNvSpPr txBox="1">
            <a:spLocks noChangeArrowheads="1"/>
          </p:cNvSpPr>
          <p:nvPr/>
        </p:nvSpPr>
        <p:spPr bwMode="auto">
          <a:xfrm>
            <a:off x="457200" y="1226095"/>
            <a:ext cx="7858125" cy="523220"/>
          </a:xfrm>
          <a:prstGeom prst="rect">
            <a:avLst/>
          </a:prstGeom>
          <a:noFill/>
          <a:ln w="9525">
            <a:noFill/>
            <a:miter lim="800000"/>
            <a:headEnd/>
            <a:tailEnd/>
          </a:ln>
        </p:spPr>
        <p:txBody>
          <a:bodyPr wrap="square">
            <a:spAutoFit/>
          </a:bodyPr>
          <a:lstStyle/>
          <a:p>
            <a:pPr algn="ctr"/>
            <a:r>
              <a:rPr lang="es-ES" sz="1400" b="1" dirty="0" smtClean="0">
                <a:cs typeface="Arial" charset="0"/>
              </a:rPr>
              <a:t>AMÉRICA LATINA Y EL CARIBE: EVOLUCIÓN DE LA TASA DE VARIACIÓN DEL PIB  POR SUBREGIÓN</a:t>
            </a:r>
            <a:endParaRPr lang="es-ES" sz="1400" baseline="30000" dirty="0">
              <a:cs typeface="Arial" charset="0"/>
            </a:endParaRPr>
          </a:p>
          <a:p>
            <a:pPr algn="ctr"/>
            <a:r>
              <a:rPr lang="es-ES" sz="1400" dirty="0" smtClean="0">
                <a:cs typeface="Arial" charset="0"/>
              </a:rPr>
              <a:t>(</a:t>
            </a:r>
            <a:r>
              <a:rPr lang="es-ES" sz="1400" i="1" dirty="0" smtClean="0">
                <a:cs typeface="Arial" charset="0"/>
              </a:rPr>
              <a:t>En porcentajes, sobre la base de dólares constantes de 2005</a:t>
            </a:r>
            <a:r>
              <a:rPr lang="es-ES" sz="1400" dirty="0" smtClean="0">
                <a:cs typeface="Arial" charset="0"/>
              </a:rPr>
              <a:t>)</a:t>
            </a:r>
            <a:endParaRPr lang="es-ES" sz="1400" dirty="0">
              <a:cs typeface="Arial" charset="0"/>
            </a:endParaRPr>
          </a:p>
        </p:txBody>
      </p:sp>
      <p:sp>
        <p:nvSpPr>
          <p:cNvPr id="5" name="Text Box 16"/>
          <p:cNvSpPr txBox="1">
            <a:spLocks noChangeArrowheads="1"/>
          </p:cNvSpPr>
          <p:nvPr/>
        </p:nvSpPr>
        <p:spPr bwMode="auto">
          <a:xfrm>
            <a:off x="1600200" y="5879704"/>
            <a:ext cx="6858000" cy="230832"/>
          </a:xfrm>
          <a:prstGeom prst="rect">
            <a:avLst/>
          </a:prstGeom>
          <a:noFill/>
          <a:ln w="9525">
            <a:noFill/>
            <a:miter lim="800000"/>
            <a:headEnd/>
            <a:tailEnd/>
          </a:ln>
        </p:spPr>
        <p:txBody>
          <a:bodyPr>
            <a:spAutoFit/>
          </a:bodyPr>
          <a:lstStyle/>
          <a:p>
            <a:r>
              <a:rPr lang="es-ES" sz="900" b="1" dirty="0">
                <a:cs typeface="Arial" charset="0"/>
              </a:rPr>
              <a:t>Fuente</a:t>
            </a:r>
            <a:r>
              <a:rPr lang="es-ES" sz="900" dirty="0">
                <a:cs typeface="Arial" charset="0"/>
              </a:rPr>
              <a:t>: Comisión Económica para América Latina y el Caribe (CEPAL), </a:t>
            </a:r>
            <a:r>
              <a:rPr lang="es-ES" sz="900" dirty="0" smtClean="0">
                <a:cs typeface="Arial" charset="0"/>
              </a:rPr>
              <a:t>sobre la base de cifras oficiales.</a:t>
            </a:r>
            <a:endParaRPr lang="es-ES" sz="900" dirty="0">
              <a:cs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title"/>
          </p:nvPr>
        </p:nvSpPr>
        <p:spPr bwMode="auto">
          <a:xfrm>
            <a:off x="0" y="129952"/>
            <a:ext cx="9144000" cy="762000"/>
          </a:xfrm>
          <a:noFill/>
          <a:ln>
            <a:miter lim="800000"/>
            <a:headEnd/>
            <a:tailEnd/>
          </a:ln>
        </p:spPr>
        <p:txBody>
          <a:bodyPr vert="horz" wrap="square" lIns="91440" tIns="45720" rIns="91440" bIns="45720" numCol="1" anchor="ctr" anchorCtr="0" compatLnSpc="1">
            <a:prstTxWarp prst="textNoShape">
              <a:avLst/>
            </a:prstTxWarp>
            <a:noAutofit/>
          </a:bodyPr>
          <a:lstStyle/>
          <a:p>
            <a:pPr eaLnBrk="1" hangingPunct="1"/>
            <a:r>
              <a:rPr lang="es-CL" sz="3600" b="1" dirty="0" smtClean="0">
                <a:solidFill>
                  <a:srgbClr val="C00000"/>
                </a:solidFill>
              </a:rPr>
              <a:t>La región se encuentra en una encrucijada</a:t>
            </a:r>
            <a:endParaRPr lang="es-ES" sz="3600" b="1" dirty="0" smtClean="0">
              <a:solidFill>
                <a:srgbClr val="C00000"/>
              </a:solidFill>
            </a:endParaRPr>
          </a:p>
        </p:txBody>
      </p:sp>
      <p:sp>
        <p:nvSpPr>
          <p:cNvPr id="5123" name="Rectangle 14"/>
          <p:cNvSpPr>
            <a:spLocks noGrp="1" noChangeArrowheads="1"/>
          </p:cNvSpPr>
          <p:nvPr>
            <p:ph idx="1"/>
          </p:nvPr>
        </p:nvSpPr>
        <p:spPr bwMode="auto">
          <a:xfrm>
            <a:off x="324466" y="1032633"/>
            <a:ext cx="8432510" cy="4840107"/>
          </a:xfrm>
          <a:noFill/>
          <a:ln>
            <a:miter lim="800000"/>
            <a:headEnd/>
            <a:tailEnd/>
          </a:ln>
        </p:spPr>
        <p:txBody>
          <a:bodyPr vert="horz" wrap="square" lIns="91440" tIns="45720" rIns="91440" bIns="45720" numCol="1" anchor="t" anchorCtr="0" compatLnSpc="1">
            <a:prstTxWarp prst="textNoShape">
              <a:avLst/>
            </a:prstTxWarp>
            <a:normAutofit fontScale="92500" lnSpcReduction="10000"/>
          </a:bodyPr>
          <a:lstStyle/>
          <a:p>
            <a:pPr algn="just">
              <a:spcBef>
                <a:spcPts val="0"/>
              </a:spcBef>
              <a:spcAft>
                <a:spcPts val="600"/>
              </a:spcAft>
              <a:buClr>
                <a:srgbClr val="C00000"/>
              </a:buClr>
              <a:buSzPct val="150000"/>
            </a:pPr>
            <a:r>
              <a:rPr lang="es-ES" sz="2800" dirty="0" smtClean="0"/>
              <a:t>Luego de años de bonanza, la región enfrenta menor dinamismo económico </a:t>
            </a:r>
          </a:p>
          <a:p>
            <a:pPr algn="just">
              <a:spcBef>
                <a:spcPts val="0"/>
              </a:spcBef>
              <a:spcAft>
                <a:spcPts val="600"/>
              </a:spcAft>
              <a:buClr>
                <a:srgbClr val="C00000"/>
              </a:buClr>
              <a:buSzPct val="150000"/>
            </a:pPr>
            <a:r>
              <a:rPr lang="es-ES" sz="2800" dirty="0" smtClean="0"/>
              <a:t>No se hizo lo suficiente para incrementar productividad y reducir desigualdad</a:t>
            </a:r>
          </a:p>
          <a:p>
            <a:pPr algn="just">
              <a:spcBef>
                <a:spcPts val="0"/>
              </a:spcBef>
              <a:spcAft>
                <a:spcPts val="600"/>
              </a:spcAft>
              <a:buClr>
                <a:srgbClr val="C00000"/>
              </a:buClr>
              <a:buSzPct val="150000"/>
            </a:pPr>
            <a:r>
              <a:rPr lang="es-ES" sz="2800" spc="-60" dirty="0" smtClean="0"/>
              <a:t>Con progresos sociales pero aún con la peor distribución del ingreso y otras desigualdades</a:t>
            </a:r>
          </a:p>
          <a:p>
            <a:pPr algn="just">
              <a:spcBef>
                <a:spcPts val="0"/>
              </a:spcBef>
              <a:spcAft>
                <a:spcPts val="600"/>
              </a:spcAft>
              <a:buClr>
                <a:srgbClr val="C00000"/>
              </a:buClr>
              <a:buSzPct val="150000"/>
            </a:pPr>
            <a:r>
              <a:rPr lang="es-ES" sz="2800" spc="-60" dirty="0" smtClean="0"/>
              <a:t>Con Estado más presentes, con instituciones sociales fortalecidas, con mayor progresividad en las políticas fiscales </a:t>
            </a:r>
          </a:p>
          <a:p>
            <a:pPr algn="just">
              <a:spcBef>
                <a:spcPts val="0"/>
              </a:spcBef>
              <a:spcAft>
                <a:spcPts val="600"/>
              </a:spcAft>
              <a:buClr>
                <a:srgbClr val="C00000"/>
              </a:buClr>
              <a:buSzPct val="150000"/>
            </a:pPr>
            <a:r>
              <a:rPr lang="es-ES" sz="2800" dirty="0" smtClean="0"/>
              <a:t>Con desafíos de sostenibilidad ambiental para transitar hacia sendas bajas en carbono</a:t>
            </a:r>
          </a:p>
          <a:p>
            <a:pPr algn="just">
              <a:spcBef>
                <a:spcPts val="0"/>
              </a:spcBef>
              <a:spcAft>
                <a:spcPts val="600"/>
              </a:spcAft>
              <a:buClr>
                <a:srgbClr val="C00000"/>
              </a:buClr>
              <a:buSzPct val="150000"/>
            </a:pPr>
            <a:r>
              <a:rPr lang="es-ES" sz="2800" dirty="0" smtClean="0"/>
              <a:t>Con democracias estables pero frágiles</a:t>
            </a:r>
          </a:p>
          <a:p>
            <a:pPr algn="just">
              <a:spcBef>
                <a:spcPts val="0"/>
              </a:spcBef>
              <a:spcAft>
                <a:spcPts val="600"/>
              </a:spcAft>
              <a:buClr>
                <a:srgbClr val="C00000"/>
              </a:buClr>
              <a:buSzPct val="150000"/>
            </a:pPr>
            <a:r>
              <a:rPr lang="es-ES" sz="2800" dirty="0" smtClean="0"/>
              <a:t>Con caminos de integración de geometría variable</a:t>
            </a:r>
            <a:endParaRPr lang="es-UY" sz="24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idx="4294967295"/>
          </p:nvPr>
        </p:nvSpPr>
        <p:spPr>
          <a:xfrm>
            <a:off x="56942" y="187460"/>
            <a:ext cx="9081812" cy="655638"/>
          </a:xfrm>
          <a:prstGeom prst="rect">
            <a:avLst/>
          </a:prstGeom>
        </p:spPr>
        <p:txBody>
          <a:bodyPr/>
          <a:lstStyle/>
          <a:p>
            <a:r>
              <a:rPr lang="es-ES" sz="3200" b="1" dirty="0" smtClean="0">
                <a:solidFill>
                  <a:srgbClr val="C00000"/>
                </a:solidFill>
              </a:rPr>
              <a:t>La inversión resulta insuficiente para el desarrollo</a:t>
            </a:r>
          </a:p>
        </p:txBody>
      </p:sp>
      <p:sp>
        <p:nvSpPr>
          <p:cNvPr id="51203" name="Content Placeholder 2"/>
          <p:cNvSpPr>
            <a:spLocks noGrp="1"/>
          </p:cNvSpPr>
          <p:nvPr>
            <p:ph idx="4294967295"/>
          </p:nvPr>
        </p:nvSpPr>
        <p:spPr>
          <a:xfrm>
            <a:off x="56942" y="843098"/>
            <a:ext cx="3477830" cy="4991786"/>
          </a:xfrm>
          <a:prstGeom prst="rect">
            <a:avLst/>
          </a:prstGeom>
        </p:spPr>
        <p:txBody>
          <a:bodyPr>
            <a:normAutofit lnSpcReduction="10000"/>
          </a:bodyPr>
          <a:lstStyle/>
          <a:p>
            <a:pPr marL="463550" lvl="1" indent="-231775" eaLnBrk="1" hangingPunct="1">
              <a:spcBef>
                <a:spcPts val="500"/>
              </a:spcBef>
              <a:buClr>
                <a:srgbClr val="C00000"/>
              </a:buClr>
              <a:buFont typeface="Wingdings" pitchFamily="2" charset="2"/>
              <a:buChar char="§"/>
            </a:pPr>
            <a:r>
              <a:rPr lang="es-ES" sz="2600" dirty="0" smtClean="0"/>
              <a:t>En infraestructura</a:t>
            </a:r>
          </a:p>
          <a:p>
            <a:pPr marL="463550" lvl="1" indent="-231775" eaLnBrk="1" hangingPunct="1">
              <a:spcBef>
                <a:spcPts val="500"/>
              </a:spcBef>
              <a:buClr>
                <a:srgbClr val="C00000"/>
              </a:buClr>
              <a:buFont typeface="Wingdings" pitchFamily="2" charset="2"/>
              <a:buChar char="§"/>
            </a:pPr>
            <a:r>
              <a:rPr lang="es-ES" sz="2600" dirty="0" smtClean="0"/>
              <a:t>En investigación, ciencia e innovación</a:t>
            </a:r>
          </a:p>
          <a:p>
            <a:pPr marL="463550" lvl="1" indent="-231775" eaLnBrk="1" hangingPunct="1">
              <a:spcBef>
                <a:spcPts val="500"/>
              </a:spcBef>
              <a:buClr>
                <a:srgbClr val="C00000"/>
              </a:buClr>
              <a:buFont typeface="Wingdings" pitchFamily="2" charset="2"/>
              <a:buChar char="§"/>
            </a:pPr>
            <a:r>
              <a:rPr lang="es-ES" sz="2600" dirty="0" smtClean="0"/>
              <a:t>En instituciones bancarias para el desarrollo: financiamiento inclusivo</a:t>
            </a:r>
          </a:p>
          <a:p>
            <a:pPr marL="463550" lvl="1" indent="-231775" eaLnBrk="1" hangingPunct="1">
              <a:spcBef>
                <a:spcPts val="500"/>
              </a:spcBef>
              <a:buClr>
                <a:srgbClr val="C00000"/>
              </a:buClr>
              <a:buFont typeface="Wingdings" pitchFamily="2" charset="2"/>
              <a:buChar char="§"/>
            </a:pPr>
            <a:r>
              <a:rPr lang="es-ES" sz="2600" dirty="0" smtClean="0"/>
              <a:t>En matrices más limpias desde el punto de vista ambiental</a:t>
            </a:r>
          </a:p>
        </p:txBody>
      </p:sp>
      <p:sp>
        <p:nvSpPr>
          <p:cNvPr id="4" name="Rectangle 3"/>
          <p:cNvSpPr/>
          <p:nvPr/>
        </p:nvSpPr>
        <p:spPr>
          <a:xfrm>
            <a:off x="3507475" y="911517"/>
            <a:ext cx="5663822" cy="523220"/>
          </a:xfrm>
          <a:prstGeom prst="rect">
            <a:avLst/>
          </a:prstGeom>
        </p:spPr>
        <p:txBody>
          <a:bodyPr wrap="square">
            <a:spAutoFit/>
          </a:bodyPr>
          <a:lstStyle/>
          <a:p>
            <a:pPr lvl="0" algn="ctr" defTabSz="914400"/>
            <a:r>
              <a:rPr lang="es-ES_tradnl" sz="1400" b="1" dirty="0" smtClean="0">
                <a:ea typeface="Times New Roman" pitchFamily="18" charset="0"/>
                <a:cs typeface="Times New Roman" pitchFamily="18" charset="0"/>
              </a:rPr>
              <a:t>FORMACIÓN BRUTA DE CAPITAL FIJO, 1950-2010</a:t>
            </a:r>
            <a:endParaRPr lang="en-US" sz="1400" dirty="0" smtClean="0">
              <a:cs typeface="Arial" pitchFamily="34" charset="0"/>
            </a:endParaRPr>
          </a:p>
          <a:p>
            <a:pPr lvl="0" algn="ctr" defTabSz="914400" eaLnBrk="0" hangingPunct="0"/>
            <a:r>
              <a:rPr lang="es-ES_tradnl" sz="1400" i="1" dirty="0" smtClean="0">
                <a:ea typeface="Times New Roman" pitchFamily="18" charset="0"/>
                <a:cs typeface="Times New Roman" pitchFamily="18" charset="0"/>
              </a:rPr>
              <a:t>(En porcentajes del PIB sobre la base de dólares constantes de 2005)</a:t>
            </a:r>
            <a:endParaRPr lang="es-ES_tradnl" sz="1400" dirty="0" smtClean="0">
              <a:cs typeface="Arial" pitchFamily="34" charset="0"/>
            </a:endParaRPr>
          </a:p>
        </p:txBody>
      </p:sp>
      <p:graphicFrame>
        <p:nvGraphicFramePr>
          <p:cNvPr id="5" name="Chart 4"/>
          <p:cNvGraphicFramePr>
            <a:graphicFrameLocks noGrp="1"/>
          </p:cNvGraphicFramePr>
          <p:nvPr/>
        </p:nvGraphicFramePr>
        <p:xfrm>
          <a:off x="3521123" y="1243355"/>
          <a:ext cx="5500058" cy="443552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8"/>
          <p:cNvSpPr txBox="1">
            <a:spLocks noChangeArrowheads="1"/>
          </p:cNvSpPr>
          <p:nvPr/>
        </p:nvSpPr>
        <p:spPr bwMode="auto">
          <a:xfrm>
            <a:off x="3712205" y="5678878"/>
            <a:ext cx="5063309" cy="369332"/>
          </a:xfrm>
          <a:prstGeom prst="rect">
            <a:avLst/>
          </a:prstGeom>
          <a:noFill/>
          <a:ln w="9525">
            <a:noFill/>
            <a:miter lim="800000"/>
            <a:headEnd/>
            <a:tailEnd/>
          </a:ln>
        </p:spPr>
        <p:txBody>
          <a:bodyPr wrap="square">
            <a:spAutoFit/>
          </a:bodyPr>
          <a:lstStyle/>
          <a:p>
            <a:pPr>
              <a:spcBef>
                <a:spcPct val="50000"/>
              </a:spcBef>
            </a:pPr>
            <a:r>
              <a:rPr lang="es-ES" sz="900" b="1" dirty="0"/>
              <a:t>Fuente</a:t>
            </a:r>
            <a:r>
              <a:rPr lang="es-ES" sz="900" dirty="0"/>
              <a:t>: Comisión Económica para América Latina y el Caribe (CEPAL), sobre la base de cifras </a:t>
            </a:r>
            <a:r>
              <a:rPr lang="es-ES" sz="900" dirty="0" smtClean="0"/>
              <a:t>oficiales, y </a:t>
            </a:r>
            <a:r>
              <a:rPr lang="es-ES" sz="900" dirty="0" err="1" smtClean="0"/>
              <a:t>World</a:t>
            </a:r>
            <a:r>
              <a:rPr lang="es-ES" sz="900" dirty="0" smtClean="0"/>
              <a:t> </a:t>
            </a:r>
            <a:r>
              <a:rPr lang="es-ES" sz="900" dirty="0" err="1" smtClean="0"/>
              <a:t>Development</a:t>
            </a:r>
            <a:r>
              <a:rPr lang="es-ES" sz="900" dirty="0" smtClean="0"/>
              <a:t> </a:t>
            </a:r>
            <a:r>
              <a:rPr lang="es-ES" sz="900" dirty="0" err="1" smtClean="0"/>
              <a:t>Indicators</a:t>
            </a:r>
            <a:r>
              <a:rPr lang="es-ES" sz="900" dirty="0" smtClean="0"/>
              <a:t>.</a:t>
            </a:r>
            <a:endParaRPr lang="es-ES" sz="9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lide 18.jpg"/>
          <p:cNvPicPr>
            <a:picLocks noChangeAspect="1"/>
          </p:cNvPicPr>
          <p:nvPr/>
        </p:nvPicPr>
        <p:blipFill>
          <a:blip r:embed="rId3"/>
          <a:stretch>
            <a:fillRect/>
          </a:stretch>
        </p:blipFill>
        <p:spPr>
          <a:xfrm>
            <a:off x="236481" y="1781059"/>
            <a:ext cx="8365635" cy="3682698"/>
          </a:xfrm>
          <a:prstGeom prst="rect">
            <a:avLst/>
          </a:prstGeom>
        </p:spPr>
      </p:pic>
      <p:sp>
        <p:nvSpPr>
          <p:cNvPr id="6" name="Title 1"/>
          <p:cNvSpPr>
            <a:spLocks noGrp="1"/>
          </p:cNvSpPr>
          <p:nvPr>
            <p:ph type="title"/>
          </p:nvPr>
        </p:nvSpPr>
        <p:spPr>
          <a:xfrm>
            <a:off x="116458" y="46399"/>
            <a:ext cx="8907517" cy="1118247"/>
          </a:xfrm>
        </p:spPr>
        <p:txBody>
          <a:bodyPr rtlCol="0">
            <a:noAutofit/>
          </a:bodyPr>
          <a:lstStyle/>
          <a:p>
            <a:pPr fontAlgn="auto">
              <a:lnSpc>
                <a:spcPct val="90000"/>
              </a:lnSpc>
              <a:spcAft>
                <a:spcPts val="0"/>
              </a:spcAft>
              <a:defRPr/>
            </a:pPr>
            <a:r>
              <a:rPr lang="es-ES" sz="3200" b="1" dirty="0" smtClean="0">
                <a:solidFill>
                  <a:srgbClr val="C00000"/>
                </a:solidFill>
                <a:latin typeface="+mn-lt"/>
                <a:ea typeface="+mn-ea"/>
                <a:cs typeface="Arial" pitchFamily="34" charset="0"/>
              </a:rPr>
              <a:t>Heterogeneidad estructural es la principal fábrica de la desigualdad</a:t>
            </a:r>
            <a:endParaRPr lang="es-ES" sz="3200" b="1" dirty="0">
              <a:solidFill>
                <a:srgbClr val="C00000"/>
              </a:solidFill>
              <a:latin typeface="+mn-lt"/>
              <a:ea typeface="+mn-ea"/>
              <a:cs typeface="Arial" pitchFamily="34" charset="0"/>
            </a:endParaRPr>
          </a:p>
        </p:txBody>
      </p:sp>
      <p:sp>
        <p:nvSpPr>
          <p:cNvPr id="7" name="Rectangle 6"/>
          <p:cNvSpPr/>
          <p:nvPr/>
        </p:nvSpPr>
        <p:spPr>
          <a:xfrm>
            <a:off x="4827197" y="1214126"/>
            <a:ext cx="4178246" cy="646331"/>
          </a:xfrm>
          <a:prstGeom prst="rect">
            <a:avLst/>
          </a:prstGeom>
        </p:spPr>
        <p:txBody>
          <a:bodyPr wrap="square">
            <a:spAutoFit/>
          </a:bodyPr>
          <a:lstStyle/>
          <a:p>
            <a:pPr algn="ctr"/>
            <a:r>
              <a:rPr lang="es-ES" sz="1200" b="1" smtClean="0"/>
              <a:t>AMERICA LATINA (18 PAÍSES): PIB POR OCUPADO </a:t>
            </a:r>
            <a:br>
              <a:rPr lang="es-ES" sz="1200" b="1" smtClean="0"/>
            </a:br>
            <a:r>
              <a:rPr lang="es-ES" sz="1200" b="1" smtClean="0"/>
              <a:t>ALREDEDOR DE  2009</a:t>
            </a:r>
          </a:p>
          <a:p>
            <a:pPr algn="ctr"/>
            <a:r>
              <a:rPr lang="es-ES" sz="1200" i="1" smtClean="0"/>
              <a:t>(En miles de dólares)</a:t>
            </a:r>
          </a:p>
        </p:txBody>
      </p:sp>
      <p:sp>
        <p:nvSpPr>
          <p:cNvPr id="11" name="Rectangle 3"/>
          <p:cNvSpPr>
            <a:spLocks noChangeArrowheads="1"/>
          </p:cNvSpPr>
          <p:nvPr/>
        </p:nvSpPr>
        <p:spPr bwMode="auto">
          <a:xfrm>
            <a:off x="563841" y="5611229"/>
            <a:ext cx="794594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defTabSz="914400"/>
            <a:r>
              <a:rPr kumimoji="0" lang="es-ES" sz="1000" i="0" u="none" strike="noStrike" cap="none" normalizeH="0" baseline="0" smtClean="0">
                <a:ln>
                  <a:noFill/>
                </a:ln>
                <a:solidFill>
                  <a:schemeClr val="tx1"/>
                </a:solidFill>
                <a:effectLst/>
                <a:latin typeface="+mn-lt"/>
                <a:ea typeface="Times New Roman" pitchFamily="18" charset="0"/>
                <a:cs typeface="Times New Roman" pitchFamily="18" charset="0"/>
              </a:rPr>
              <a:t>Fuente: </a:t>
            </a:r>
            <a:r>
              <a:rPr lang="es-ES" sz="1000" smtClean="0"/>
              <a:t>CEPAL</a:t>
            </a:r>
            <a:r>
              <a:rPr kumimoji="0" lang="es-ES" sz="1000" b="0" i="0" u="none" strike="noStrike" cap="none" normalizeH="0" baseline="0" smtClean="0">
                <a:ln>
                  <a:noFill/>
                </a:ln>
                <a:solidFill>
                  <a:schemeClr val="tx1"/>
                </a:solidFill>
                <a:effectLst/>
                <a:latin typeface="+mn-lt"/>
                <a:ea typeface="Times New Roman" pitchFamily="18" charset="0"/>
                <a:cs typeface="Times New Roman" pitchFamily="18" charset="0"/>
              </a:rPr>
              <a:t>, sobre la </a:t>
            </a:r>
            <a:r>
              <a:rPr kumimoji="0" lang="es-ES" sz="1000" b="0" i="0" u="none" strike="noStrike" cap="none" normalizeH="0" smtClean="0">
                <a:ln>
                  <a:noFill/>
                </a:ln>
                <a:solidFill>
                  <a:schemeClr val="tx1"/>
                </a:solidFill>
                <a:effectLst/>
                <a:latin typeface="+mn-lt"/>
                <a:ea typeface="Times New Roman" pitchFamily="18" charset="0"/>
                <a:cs typeface="Times New Roman" pitchFamily="18" charset="0"/>
              </a:rPr>
              <a:t>base de </a:t>
            </a:r>
            <a:r>
              <a:rPr kumimoji="0" lang="es-ES" sz="1000" b="0" i="0" u="none" strike="noStrike" cap="none" normalizeH="0" baseline="0" smtClean="0">
                <a:ln>
                  <a:noFill/>
                </a:ln>
                <a:solidFill>
                  <a:schemeClr val="tx1"/>
                </a:solidFill>
                <a:effectLst/>
                <a:latin typeface="+mn-lt"/>
                <a:ea typeface="Times New Roman" pitchFamily="18" charset="0"/>
                <a:cs typeface="Times New Roman" pitchFamily="18" charset="0"/>
              </a:rPr>
              <a:t>R. Infante, “América Latina en el ‘umbral del desarrollo’. Un ejercicio de convergencia productiva”, </a:t>
            </a:r>
            <a:r>
              <a:rPr kumimoji="0" lang="es-ES" sz="1000" b="0" u="none" strike="noStrike" cap="none" normalizeH="0" baseline="0" smtClean="0">
                <a:ln>
                  <a:noFill/>
                </a:ln>
                <a:solidFill>
                  <a:schemeClr val="tx1"/>
                </a:solidFill>
                <a:effectLst/>
                <a:latin typeface="+mn-lt"/>
                <a:ea typeface="Times New Roman" pitchFamily="18" charset="0"/>
                <a:cs typeface="Times New Roman" pitchFamily="18" charset="0"/>
              </a:rPr>
              <a:t>Documento</a:t>
            </a:r>
            <a:r>
              <a:rPr kumimoji="0" lang="es-ES" sz="1000" b="0" u="none" strike="noStrike" cap="none" normalizeH="0" smtClean="0">
                <a:ln>
                  <a:noFill/>
                </a:ln>
                <a:solidFill>
                  <a:schemeClr val="tx1"/>
                </a:solidFill>
                <a:effectLst/>
                <a:latin typeface="+mn-lt"/>
                <a:ea typeface="Times New Roman" pitchFamily="18" charset="0"/>
                <a:cs typeface="Times New Roman" pitchFamily="18" charset="0"/>
              </a:rPr>
              <a:t> de trabajo</a:t>
            </a:r>
            <a:r>
              <a:rPr kumimoji="0" lang="es-ES" sz="1000" b="0" u="none" strike="noStrike" cap="none" normalizeH="0" baseline="0" smtClean="0">
                <a:ln>
                  <a:noFill/>
                </a:ln>
                <a:solidFill>
                  <a:schemeClr val="tx1"/>
                </a:solidFill>
                <a:effectLst/>
                <a:latin typeface="+mn-lt"/>
                <a:ea typeface="Times New Roman" pitchFamily="18" charset="0"/>
                <a:cs typeface="Times New Roman" pitchFamily="18" charset="0"/>
              </a:rPr>
              <a:t>,</a:t>
            </a:r>
            <a:r>
              <a:rPr kumimoji="0" lang="es-ES" sz="1000" b="0" i="0" u="none" strike="noStrike" cap="none" normalizeH="0" baseline="0" smtClean="0">
                <a:ln>
                  <a:noFill/>
                </a:ln>
                <a:solidFill>
                  <a:schemeClr val="tx1"/>
                </a:solidFill>
                <a:effectLst/>
                <a:latin typeface="+mn-lt"/>
                <a:ea typeface="Times New Roman" pitchFamily="18" charset="0"/>
                <a:cs typeface="Times New Roman" pitchFamily="18" charset="0"/>
              </a:rPr>
              <a:t> N</a:t>
            </a:r>
            <a:r>
              <a:rPr kumimoji="0" lang="es-ES" sz="1000" b="0" i="0" u="none" strike="noStrike" cap="none" normalizeH="0" baseline="0" smtClean="0">
                <a:ln>
                  <a:noFill/>
                </a:ln>
                <a:solidFill>
                  <a:schemeClr val="tx1"/>
                </a:solidFill>
                <a:effectLst/>
                <a:latin typeface="MS Reference Sans Serif"/>
                <a:ea typeface="Times New Roman" pitchFamily="18" charset="0"/>
                <a:cs typeface="Times New Roman" pitchFamily="18" charset="0"/>
              </a:rPr>
              <a:t>° </a:t>
            </a:r>
            <a:r>
              <a:rPr kumimoji="0" lang="es-ES" sz="1000" b="0" i="0" u="none" strike="noStrike" cap="none" normalizeH="0" baseline="0" smtClean="0">
                <a:ln>
                  <a:noFill/>
                </a:ln>
                <a:solidFill>
                  <a:schemeClr val="tx1"/>
                </a:solidFill>
                <a:effectLst/>
                <a:latin typeface="+mn-lt"/>
                <a:ea typeface="Times New Roman" pitchFamily="18" charset="0"/>
                <a:cs typeface="Times New Roman" pitchFamily="18" charset="0"/>
              </a:rPr>
              <a:t>14, Santiago de Chile, junio de 2011, inédto.</a:t>
            </a:r>
            <a:endParaRPr kumimoji="0" lang="es-ES" sz="1000" b="0" i="0" u="none" strike="noStrike" cap="none" normalizeH="0" baseline="0" smtClean="0">
              <a:ln>
                <a:noFill/>
              </a:ln>
              <a:solidFill>
                <a:schemeClr val="tx1"/>
              </a:solidFill>
              <a:effectLst/>
              <a:latin typeface="+mn-lt"/>
              <a:cs typeface="Arial" pitchFamily="34" charset="0"/>
            </a:endParaRPr>
          </a:p>
        </p:txBody>
      </p:sp>
      <p:sp>
        <p:nvSpPr>
          <p:cNvPr id="10" name="Rectangle 9"/>
          <p:cNvSpPr/>
          <p:nvPr/>
        </p:nvSpPr>
        <p:spPr>
          <a:xfrm>
            <a:off x="236482" y="1214126"/>
            <a:ext cx="4452489" cy="830997"/>
          </a:xfrm>
          <a:prstGeom prst="rect">
            <a:avLst/>
          </a:prstGeom>
        </p:spPr>
        <p:txBody>
          <a:bodyPr wrap="square">
            <a:spAutoFit/>
          </a:bodyPr>
          <a:lstStyle/>
          <a:p>
            <a:pPr algn="ctr"/>
            <a:r>
              <a:rPr lang="es-ES" sz="1200" b="1" smtClean="0"/>
              <a:t>AMÉRICA LATINA (18 PAÍSES): INDICADORES DE HETEROGENEIDAD ESTRUCTURAL, ALREDEDOR DE 2009</a:t>
            </a:r>
          </a:p>
          <a:p>
            <a:pPr algn="ctr"/>
            <a:r>
              <a:rPr lang="es-ES" sz="1200" i="1" smtClean="0"/>
              <a:t>(En porcentajes)</a:t>
            </a:r>
          </a:p>
          <a:p>
            <a:pPr algn="ctr"/>
            <a:endParaRPr lang="es-ES" sz="1200" i="1"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990600" y="685800"/>
            <a:ext cx="8001000" cy="5943600"/>
          </a:xfrm>
          <a:prstGeom prst="rect">
            <a:avLst/>
          </a:prstGeom>
        </p:spPr>
        <p:txBody>
          <a:bodyPr/>
          <a:lstStyle/>
          <a:p>
            <a:pPr marL="342900" indent="-342900">
              <a:spcBef>
                <a:spcPts val="600"/>
              </a:spcBef>
              <a:buClr>
                <a:srgbClr val="C00000"/>
              </a:buClr>
              <a:buFontTx/>
              <a:buChar char="•"/>
              <a:defRPr/>
            </a:pPr>
            <a:endParaRPr lang="en-US" sz="2800" kern="0" dirty="0">
              <a:solidFill>
                <a:srgbClr val="000066"/>
              </a:solidFill>
              <a:latin typeface="Calibri" pitchFamily="34" charset="0"/>
              <a:cs typeface="Calibri" pitchFamily="34" charset="0"/>
            </a:endParaRPr>
          </a:p>
        </p:txBody>
      </p:sp>
      <p:sp>
        <p:nvSpPr>
          <p:cNvPr id="33795" name="Rectangle 3"/>
          <p:cNvSpPr>
            <a:spLocks noChangeArrowheads="1"/>
          </p:cNvSpPr>
          <p:nvPr/>
        </p:nvSpPr>
        <p:spPr bwMode="auto">
          <a:xfrm>
            <a:off x="243840" y="949569"/>
            <a:ext cx="8747760" cy="4893647"/>
          </a:xfrm>
          <a:prstGeom prst="rect">
            <a:avLst/>
          </a:prstGeom>
          <a:noFill/>
          <a:ln w="9525">
            <a:noFill/>
            <a:miter lim="800000"/>
            <a:headEnd/>
            <a:tailEnd/>
          </a:ln>
        </p:spPr>
        <p:txBody>
          <a:bodyPr wrap="square">
            <a:spAutoFit/>
          </a:bodyPr>
          <a:lstStyle/>
          <a:p>
            <a:pPr marL="342900" indent="-342900">
              <a:buClr>
                <a:srgbClr val="C00000"/>
              </a:buClr>
              <a:buFontTx/>
              <a:buChar char="•"/>
            </a:pPr>
            <a:r>
              <a:rPr lang="es-ES" sz="2600" dirty="0"/>
              <a:t>La </a:t>
            </a:r>
            <a:r>
              <a:rPr lang="es-ES" sz="2600" b="1" i="1" dirty="0"/>
              <a:t>transición demográfica </a:t>
            </a:r>
            <a:r>
              <a:rPr lang="es-ES" sz="2600" dirty="0"/>
              <a:t>está cambiando el perfil de desarrollo: </a:t>
            </a:r>
            <a:r>
              <a:rPr lang="es-ES" sz="2600" dirty="0" smtClean="0"/>
              <a:t>algunos con </a:t>
            </a:r>
            <a:r>
              <a:rPr lang="es-ES" sz="2600" dirty="0"/>
              <a:t>bono demográfico </a:t>
            </a:r>
            <a:r>
              <a:rPr lang="es-ES" sz="2600" dirty="0" smtClean="0"/>
              <a:t>otros en </a:t>
            </a:r>
            <a:r>
              <a:rPr lang="es-ES" sz="2600" dirty="0"/>
              <a:t>proceso </a:t>
            </a:r>
            <a:r>
              <a:rPr lang="es-ES" sz="2600" dirty="0" smtClean="0"/>
              <a:t>de </a:t>
            </a:r>
            <a:r>
              <a:rPr lang="es-ES" sz="2600" dirty="0"/>
              <a:t>envejecimiento</a:t>
            </a:r>
          </a:p>
          <a:p>
            <a:pPr marL="342900" indent="-342900">
              <a:buClr>
                <a:srgbClr val="C00000"/>
              </a:buClr>
              <a:buFontTx/>
              <a:buChar char="•"/>
            </a:pPr>
            <a:r>
              <a:rPr lang="es-ES" sz="2600" dirty="0"/>
              <a:t>Dinámica de </a:t>
            </a:r>
            <a:r>
              <a:rPr lang="es-ES" sz="2600" b="1" i="1" dirty="0" smtClean="0"/>
              <a:t>urbanización</a:t>
            </a:r>
            <a:r>
              <a:rPr lang="es-ES" sz="2600" dirty="0" smtClean="0"/>
              <a:t>: 80% de la población</a:t>
            </a:r>
            <a:endParaRPr lang="es-ES" sz="2600" dirty="0"/>
          </a:p>
          <a:p>
            <a:pPr marL="342900" indent="-342900">
              <a:buClr>
                <a:srgbClr val="C00000"/>
              </a:buClr>
              <a:buFontTx/>
              <a:buChar char="•"/>
            </a:pPr>
            <a:r>
              <a:rPr lang="es-ES" sz="2600" dirty="0"/>
              <a:t>La </a:t>
            </a:r>
            <a:r>
              <a:rPr lang="es-ES" sz="2600" b="1" i="1" dirty="0"/>
              <a:t>seguridad ciudadana </a:t>
            </a:r>
            <a:r>
              <a:rPr lang="es-ES" sz="2600" dirty="0"/>
              <a:t>emerge como uno de los principales temas de </a:t>
            </a:r>
            <a:r>
              <a:rPr lang="es-ES" sz="2600" dirty="0" smtClean="0"/>
              <a:t>preocupación</a:t>
            </a:r>
            <a:endParaRPr lang="en-US" sz="2600" dirty="0"/>
          </a:p>
          <a:p>
            <a:pPr marL="342900" indent="-342900">
              <a:buClr>
                <a:srgbClr val="C00000"/>
              </a:buClr>
              <a:buFontTx/>
              <a:buChar char="•"/>
            </a:pPr>
            <a:r>
              <a:rPr lang="es-ES" sz="2600" dirty="0"/>
              <a:t>El </a:t>
            </a:r>
            <a:r>
              <a:rPr lang="es-ES" sz="2600" b="1" i="1" dirty="0"/>
              <a:t>cambio climático </a:t>
            </a:r>
            <a:r>
              <a:rPr lang="es-ES" sz="2600" dirty="0"/>
              <a:t>y la vulnerabilidad </a:t>
            </a:r>
            <a:r>
              <a:rPr lang="es-ES" sz="2600" dirty="0" smtClean="0"/>
              <a:t>frente a desastres naturales con costo acumulados/1972/70 mil millones </a:t>
            </a:r>
            <a:r>
              <a:rPr lang="es-ES" sz="2600" dirty="0" err="1" smtClean="0"/>
              <a:t>dlls</a:t>
            </a:r>
            <a:endParaRPr lang="es-ES" sz="2600" dirty="0"/>
          </a:p>
          <a:p>
            <a:pPr marL="342900" indent="-342900">
              <a:buClr>
                <a:srgbClr val="C00000"/>
              </a:buClr>
              <a:buFontTx/>
              <a:buChar char="•"/>
            </a:pPr>
            <a:r>
              <a:rPr lang="es-ES" sz="2600" dirty="0" smtClean="0"/>
              <a:t>Mayoría de países con síndrome de trampa de </a:t>
            </a:r>
            <a:r>
              <a:rPr lang="es-ES" sz="2600" b="1" i="1" dirty="0" smtClean="0"/>
              <a:t>renta </a:t>
            </a:r>
            <a:r>
              <a:rPr lang="es-ES" sz="2600" b="1" i="1" dirty="0"/>
              <a:t>media </a:t>
            </a:r>
            <a:endParaRPr lang="es-ES" sz="2600" b="1" i="1" dirty="0" smtClean="0"/>
          </a:p>
          <a:p>
            <a:pPr marL="342900" indent="-342900">
              <a:buClr>
                <a:srgbClr val="C00000"/>
              </a:buClr>
              <a:buFontTx/>
              <a:buChar char="•"/>
            </a:pPr>
            <a:r>
              <a:rPr lang="es-ES" sz="2600" b="1" i="1" dirty="0" smtClean="0"/>
              <a:t>Macroeconomía para desarrollo</a:t>
            </a:r>
            <a:r>
              <a:rPr lang="es-ES" sz="2600" dirty="0" smtClean="0"/>
              <a:t> para </a:t>
            </a:r>
            <a:r>
              <a:rPr lang="es-ES" sz="2600" dirty="0"/>
              <a:t>construir espacio fiscal y </a:t>
            </a:r>
            <a:r>
              <a:rPr lang="es-ES" sz="2600" dirty="0" smtClean="0"/>
              <a:t> </a:t>
            </a:r>
            <a:r>
              <a:rPr lang="es-ES" sz="2600" dirty="0"/>
              <a:t>mayor progresividad en el gasto y la tributación en la región </a:t>
            </a:r>
          </a:p>
        </p:txBody>
      </p:sp>
      <p:sp>
        <p:nvSpPr>
          <p:cNvPr id="5" name="Rectangle 2"/>
          <p:cNvSpPr txBox="1">
            <a:spLocks noChangeArrowheads="1"/>
          </p:cNvSpPr>
          <p:nvPr/>
        </p:nvSpPr>
        <p:spPr bwMode="auto">
          <a:xfrm>
            <a:off x="0" y="76200"/>
            <a:ext cx="9144000" cy="873369"/>
          </a:xfrm>
          <a:prstGeom prst="rect">
            <a:avLst/>
          </a:prstGeom>
          <a:noFill/>
          <a:ln w="9525">
            <a:noFill/>
            <a:miter lim="800000"/>
            <a:headEnd/>
            <a:tailEnd/>
          </a:ln>
        </p:spPr>
        <p:txBody>
          <a:bodyPr anchor="ctr"/>
          <a:lstStyle/>
          <a:p>
            <a:pPr algn="ctr">
              <a:lnSpc>
                <a:spcPct val="90000"/>
              </a:lnSpc>
              <a:defRPr/>
            </a:pPr>
            <a:r>
              <a:rPr lang="es-ES" sz="4000" dirty="0" smtClean="0">
                <a:solidFill>
                  <a:srgbClr val="C00000"/>
                </a:solidFill>
                <a:latin typeface="Calibri" pitchFamily="34" charset="0"/>
                <a:ea typeface="+mj-ea"/>
              </a:rPr>
              <a:t>Con varios </a:t>
            </a:r>
            <a:r>
              <a:rPr lang="es-ES" sz="4000" dirty="0">
                <a:solidFill>
                  <a:srgbClr val="C00000"/>
                </a:solidFill>
                <a:latin typeface="Calibri" pitchFamily="34" charset="0"/>
                <a:ea typeface="+mj-ea"/>
              </a:rPr>
              <a:t>desafíos </a:t>
            </a:r>
            <a:r>
              <a:rPr lang="es-ES" sz="4000" dirty="0" smtClean="0">
                <a:solidFill>
                  <a:srgbClr val="C00000"/>
                </a:solidFill>
                <a:latin typeface="Calibri" pitchFamily="34" charset="0"/>
                <a:ea typeface="+mj-ea"/>
              </a:rPr>
              <a:t>de largo aliento</a:t>
            </a:r>
            <a:endParaRPr lang="es-ES" sz="4000" dirty="0">
              <a:solidFill>
                <a:srgbClr val="C00000"/>
              </a:solidFill>
              <a:latin typeface="Calibri" pitchFamily="34" charset="0"/>
              <a:ea typeface="+mj-ea"/>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3669</TotalTime>
  <Words>5044</Words>
  <Application>Microsoft Office PowerPoint</Application>
  <PresentationFormat>On-screen Show (4:3)</PresentationFormat>
  <Paragraphs>355</Paragraphs>
  <Slides>30</Slides>
  <Notes>29</Notes>
  <HiddenSlides>0</HiddenSlides>
  <MMClips>0</MMClips>
  <ScaleCrop>false</ScaleCrop>
  <HeadingPairs>
    <vt:vector size="4" baseType="variant">
      <vt:variant>
        <vt:lpstr>Theme</vt:lpstr>
      </vt:variant>
      <vt:variant>
        <vt:i4>6</vt:i4>
      </vt:variant>
      <vt:variant>
        <vt:lpstr>Slide Titles</vt:lpstr>
      </vt:variant>
      <vt:variant>
        <vt:i4>30</vt:i4>
      </vt:variant>
    </vt:vector>
  </HeadingPairs>
  <TitlesOfParts>
    <vt:vector size="36" baseType="lpstr">
      <vt:lpstr>Office Theme</vt:lpstr>
      <vt:lpstr>Custom Design</vt:lpstr>
      <vt:lpstr>4_Custom Design</vt:lpstr>
      <vt:lpstr>1_Custom Design</vt:lpstr>
      <vt:lpstr>2_Custom Design</vt:lpstr>
      <vt:lpstr>3_Custom Design</vt:lpstr>
      <vt:lpstr>Slide 1</vt:lpstr>
      <vt:lpstr>  ¿Dónde está América Latina  y el Caribe hoy? </vt:lpstr>
      <vt:lpstr>Contexto externo poco favorable para un  crecimiento dinámico y sostenido</vt:lpstr>
      <vt:lpstr>En el corto plazo este contexto se expresa en una desaceleración del crecimiento, con un debilitamiento marcado de la inversión y una desaceleración del consumo de los hogares </vt:lpstr>
      <vt:lpstr>La región crecerá 1.8% en 2014</vt:lpstr>
      <vt:lpstr>La región se encuentra en una encrucijada</vt:lpstr>
      <vt:lpstr>La inversión resulta insuficiente para el desarrollo</vt:lpstr>
      <vt:lpstr>Heterogeneidad estructural es la principal fábrica de la desigualdad</vt:lpstr>
      <vt:lpstr>Slide 9</vt:lpstr>
      <vt:lpstr>Slide 10</vt:lpstr>
      <vt:lpstr>Slide 11</vt:lpstr>
      <vt:lpstr>A pesar de la reducción de la pobreza, gran parte de la población permanece en condiciones de vulnerabilidad</vt:lpstr>
      <vt:lpstr>Desigualdad en logros educativos</vt:lpstr>
      <vt:lpstr>Desigualdad en el acceso a las tecnologías de la información y las comunicaciones</vt:lpstr>
      <vt:lpstr>Sólo en algunos países de la región, el salario mínimo permite superar la línea de pobreza</vt:lpstr>
      <vt:lpstr>Alto y desigual desempleo juvenil</vt:lpstr>
      <vt:lpstr>Desigualdad de género: un tercio de las mujeres no generan ingresos propios </vt:lpstr>
      <vt:lpstr>Slide 18</vt:lpstr>
      <vt:lpstr>Slide 19</vt:lpstr>
      <vt:lpstr>En lo fiscal se recauda poco y mal</vt:lpstr>
      <vt:lpstr>Slide 21</vt:lpstr>
      <vt:lpstr>La capacidad de las instituciones de corregir ex post las dinámicas desigualadoras del mercado son limitadas</vt:lpstr>
      <vt:lpstr>   La propuesta y la apuesta: La Hora de la Igualdad</vt:lpstr>
      <vt:lpstr>¿Por qué la hora de la igualdad?</vt:lpstr>
      <vt:lpstr>Igualdad social y dinamismo económico  no deben estar reñidos entre sí</vt:lpstr>
      <vt:lpstr>En lo social: se requiere un giro paradigmático </vt:lpstr>
      <vt:lpstr>Política y políticas: la importancia de pactar</vt:lpstr>
      <vt:lpstr>Cambio Estructural requiere Pactos para la Igualdad</vt:lpstr>
      <vt:lpstr>Nueva ecuación:  Estado-mercado-sociedad…</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María Fernanda Villalobos Fauré</dc:creator>
  <cp:lastModifiedBy>User7</cp:lastModifiedBy>
  <cp:revision>323</cp:revision>
  <dcterms:created xsi:type="dcterms:W3CDTF">2012-06-06T16:03:12Z</dcterms:created>
  <dcterms:modified xsi:type="dcterms:W3CDTF">2014-10-31T14:47:48Z</dcterms:modified>
</cp:coreProperties>
</file>