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60" r:id="rId3"/>
    <p:sldId id="258" r:id="rId4"/>
    <p:sldId id="293" r:id="rId5"/>
    <p:sldId id="290" r:id="rId6"/>
    <p:sldId id="291" r:id="rId7"/>
    <p:sldId id="264" r:id="rId8"/>
    <p:sldId id="265" r:id="rId9"/>
    <p:sldId id="266" r:id="rId10"/>
    <p:sldId id="292" r:id="rId11"/>
    <p:sldId id="269" r:id="rId12"/>
    <p:sldId id="270" r:id="rId13"/>
    <p:sldId id="268" r:id="rId14"/>
    <p:sldId id="294" r:id="rId15"/>
    <p:sldId id="274" r:id="rId16"/>
    <p:sldId id="275" r:id="rId17"/>
    <p:sldId id="276" r:id="rId18"/>
    <p:sldId id="271" r:id="rId19"/>
    <p:sldId id="295" r:id="rId20"/>
    <p:sldId id="277" r:id="rId21"/>
    <p:sldId id="272" r:id="rId22"/>
    <p:sldId id="296" r:id="rId23"/>
    <p:sldId id="278" r:id="rId24"/>
    <p:sldId id="279" r:id="rId25"/>
    <p:sldId id="281" r:id="rId26"/>
    <p:sldId id="297" r:id="rId27"/>
    <p:sldId id="280" r:id="rId28"/>
    <p:sldId id="283" r:id="rId29"/>
    <p:sldId id="298" r:id="rId30"/>
    <p:sldId id="299" r:id="rId31"/>
    <p:sldId id="282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B89F36"/>
    <a:srgbClr val="996600"/>
    <a:srgbClr val="FF0066"/>
    <a:srgbClr val="008080"/>
    <a:srgbClr val="FF0000"/>
    <a:srgbClr val="CC6600"/>
    <a:srgbClr val="DE0878"/>
    <a:srgbClr val="FB776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94660"/>
  </p:normalViewPr>
  <p:slideViewPr>
    <p:cSldViewPr>
      <p:cViewPr>
        <p:scale>
          <a:sx n="75" d="100"/>
          <a:sy n="75" d="100"/>
        </p:scale>
        <p:origin x="-140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A45FB-7ADE-44C5-92A2-0645E65F4B35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2347B-0FB0-45F3-A4FF-92F661A72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06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2347B-0FB0-45F3-A4FF-92F661A72F9F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79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91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63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40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554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65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984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360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930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412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8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7423E9-1DD8-4106-B9AF-51A52EAD6AC5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86DBA8B-2B77-4097-8621-79431F38965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42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8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2157978"/>
            <a:ext cx="5976664" cy="1140847"/>
          </a:xfrm>
          <a:ln cmpd="dbl">
            <a:noFill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programas federales  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en los que el municipio puede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er ejecutor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F A I S    (2015)</a:t>
            </a:r>
            <a:endParaRPr lang="es-MX" sz="11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342584" cy="1075928"/>
          </a:xfrm>
        </p:spPr>
        <p:txBody>
          <a:bodyPr/>
          <a:lstStyle/>
          <a:p>
            <a:r>
              <a:rPr lang="es-MX" b="1" dirty="0" smtClean="0">
                <a:solidFill>
                  <a:srgbClr val="00863D"/>
                </a:solidFill>
                <a:latin typeface="Calibri" pitchFamily="34" charset="0"/>
                <a:cs typeface="Arial" pitchFamily="34" charset="0"/>
              </a:rPr>
              <a:t>                     CLASIFICACIÓN </a:t>
            </a:r>
            <a:r>
              <a:rPr lang="es-MX" b="1" dirty="0">
                <a:solidFill>
                  <a:srgbClr val="00863D"/>
                </a:solidFill>
                <a:latin typeface="Calibri" pitchFamily="34" charset="0"/>
                <a:cs typeface="Arial" pitchFamily="34" charset="0"/>
              </a:rPr>
              <a:t>POR </a:t>
            </a:r>
            <a:r>
              <a:rPr lang="es-MX" b="1" dirty="0" smtClean="0">
                <a:solidFill>
                  <a:srgbClr val="00863D"/>
                </a:solidFill>
                <a:latin typeface="Calibri" pitchFamily="34" charset="0"/>
                <a:cs typeface="Arial" pitchFamily="34" charset="0"/>
              </a:rPr>
              <a:t>RUBRO </a:t>
            </a:r>
            <a:r>
              <a:rPr lang="es-MX" b="1" dirty="0">
                <a:solidFill>
                  <a:srgbClr val="00863D"/>
                </a:solidFill>
                <a:latin typeface="Calibri" pitchFamily="34" charset="0"/>
                <a:cs typeface="Arial" pitchFamily="34" charset="0"/>
              </a:rPr>
              <a:t>DE GASTO</a:t>
            </a:r>
            <a:r>
              <a:rPr lang="es-MX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3924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755576" y="3356992"/>
            <a:ext cx="7776864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60729" y="1453792"/>
            <a:ext cx="1259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rgbClr val="E95E09"/>
                </a:solidFill>
                <a:latin typeface="Calibri" pitchFamily="34" charset="0"/>
              </a:rPr>
              <a:t>Educación</a:t>
            </a:r>
            <a:endParaRPr lang="en-US" sz="2000" dirty="0" smtClean="0">
              <a:solidFill>
                <a:srgbClr val="E95E09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PROGRAMA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989042" y="4509120"/>
            <a:ext cx="1934886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PROGRAMA PARA EL DESARROLLO DE ZONAS PRIORITARIAS </a:t>
            </a:r>
          </a:p>
          <a:p>
            <a:pPr algn="ctr">
              <a:lnSpc>
                <a:spcPct val="115000"/>
              </a:lnSpc>
            </a:pPr>
            <a:endParaRPr lang="es-MX" sz="16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045171" y="4509120"/>
            <a:ext cx="2124595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-Construcción</a:t>
            </a: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rehabilitación </a:t>
            </a: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y/o equipamiento de espacios educativos.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6318264" y="4509120"/>
            <a:ext cx="2358191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1.- FEDERAL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A) Para  el rubro de infraestructura </a:t>
            </a: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social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comunitaria  se asignará máximo $6,000,000.00</a:t>
            </a: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PROGRAMA 3X1 PARA MIGRANTES </a:t>
            </a:r>
          </a:p>
          <a:p>
            <a:pPr algn="ctr"/>
            <a:endParaRPr lang="es-MX" sz="1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200" b="1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-Equipamiento </a:t>
            </a: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de escuelas </a:t>
            </a:r>
            <a:endParaRPr lang="es-MX" sz="1200" b="1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-Mejoramiento </a:t>
            </a: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de Infraestructura Escolar.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2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349436" y="2647234"/>
            <a:ext cx="2358008" cy="17178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1.- FEDERAL:</a:t>
            </a:r>
          </a:p>
          <a:p>
            <a:pPr marL="228600" indent="-228600">
              <a:buAutoNum type="alphaUcParenR"/>
            </a:pP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Máximo. $250,000.00 </a:t>
            </a: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pesos por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proyecto</a:t>
            </a:r>
          </a:p>
          <a:p>
            <a:pPr marL="228600" indent="-228600">
              <a:buAutoNum type="alphaUcParenR"/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Para proyectos de mejoramiento de infraestructura escolar $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400,000.00  y se admitirá la participación estatal y municipal.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95536" y="2775377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80728" y="5157192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60729" y="1453792"/>
            <a:ext cx="1259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rgbClr val="E95E09"/>
                </a:solidFill>
                <a:latin typeface="Calibri" pitchFamily="34" charset="0"/>
              </a:rPr>
              <a:t>Educación</a:t>
            </a:r>
            <a:endParaRPr lang="en-US" sz="2000" dirty="0" smtClean="0">
              <a:solidFill>
                <a:srgbClr val="E95E09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PROGRAMA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989042" y="4509120"/>
            <a:ext cx="1934886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PROGRAMA HÁBITAT </a:t>
            </a:r>
          </a:p>
          <a:p>
            <a:pPr algn="ctr">
              <a:lnSpc>
                <a:spcPct val="115000"/>
              </a:lnSpc>
            </a:pPr>
            <a:endParaRPr lang="es-MX" sz="16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045171" y="4509120"/>
            <a:ext cx="2124595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-Estímulo a la prestación del servicio social de estudiantes de educación media superior y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superior (hasta por seis meses).   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6318264" y="4509120"/>
            <a:ext cx="2358191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1.- FEDERAL: $1,100.00 mensuales por persona.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2.-Las </a:t>
            </a: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aportaciones locales serán de al menos entre el 30% y 40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%, dependiendo del proyecto que se trate.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PROGRAMA DE ATENCIÓN A JORNALEROS AGRÍCOLAS</a:t>
            </a:r>
          </a:p>
          <a:p>
            <a:pPr algn="ctr"/>
            <a:endParaRPr lang="es-MX" sz="1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200" b="1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-Apoyos de Estímulos para la Asistencia y permanencia Escolar.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2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349436" y="2647234"/>
            <a:ext cx="2358008" cy="17178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Se establece tomando en cuenta  el nivel educativo que se cursará  y el sexo del estudiante. </a:t>
            </a:r>
          </a:p>
        </p:txBody>
      </p:sp>
      <p:pic>
        <p:nvPicPr>
          <p:cNvPr id="20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95536" y="2775377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0"/>
          <a:stretch/>
        </p:blipFill>
        <p:spPr>
          <a:xfrm>
            <a:off x="456918" y="5013176"/>
            <a:ext cx="1430284" cy="7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4797219" y="4668132"/>
            <a:ext cx="2160240" cy="180020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Hexágono"/>
          <p:cNvSpPr/>
          <p:nvPr/>
        </p:nvSpPr>
        <p:spPr>
          <a:xfrm>
            <a:off x="4809593" y="2788540"/>
            <a:ext cx="2160240" cy="180020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Hexágono"/>
          <p:cNvSpPr/>
          <p:nvPr/>
        </p:nvSpPr>
        <p:spPr>
          <a:xfrm>
            <a:off x="6588224" y="1864161"/>
            <a:ext cx="2160240" cy="1800200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Hexágono"/>
          <p:cNvSpPr/>
          <p:nvPr/>
        </p:nvSpPr>
        <p:spPr>
          <a:xfrm>
            <a:off x="3035674" y="1844824"/>
            <a:ext cx="2160240" cy="18002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Hexágono"/>
          <p:cNvSpPr/>
          <p:nvPr/>
        </p:nvSpPr>
        <p:spPr>
          <a:xfrm>
            <a:off x="1290849" y="4684833"/>
            <a:ext cx="2160240" cy="1800200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Hexágono"/>
          <p:cNvSpPr/>
          <p:nvPr/>
        </p:nvSpPr>
        <p:spPr>
          <a:xfrm>
            <a:off x="6572944" y="3729662"/>
            <a:ext cx="2160240" cy="1800200"/>
          </a:xfrm>
          <a:prstGeom prst="hexag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Hexágono"/>
          <p:cNvSpPr/>
          <p:nvPr/>
        </p:nvSpPr>
        <p:spPr>
          <a:xfrm>
            <a:off x="3057852" y="3718728"/>
            <a:ext cx="2160240" cy="1800200"/>
          </a:xfrm>
          <a:prstGeom prst="hexag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35674" y="548680"/>
            <a:ext cx="300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10541" cmpd="sng">
                  <a:solidFill>
                    <a:srgbClr val="92D050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VIVIENDA</a:t>
            </a:r>
            <a:endParaRPr lang="es-MX" sz="5400" b="1" dirty="0">
              <a:ln w="10541" cmpd="sng">
                <a:solidFill>
                  <a:srgbClr val="92D050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483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275856" y="1484784"/>
            <a:ext cx="2232248" cy="93610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PROGRAMAS FEDERALES EJECUTADOS POR LOS GOBIERNOS MUNICIPALES </a:t>
            </a:r>
            <a:endParaRPr lang="es-MX" sz="1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028603" y="4182838"/>
            <a:ext cx="1463277" cy="51732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008080"/>
                </a:solidFill>
                <a:ea typeface="Calibri"/>
                <a:cs typeface="Times New Roman"/>
              </a:rPr>
              <a:t>Vivienda </a:t>
            </a:r>
            <a:r>
              <a:rPr lang="es-MX" sz="1200" b="1" dirty="0" smtClean="0">
                <a:solidFill>
                  <a:srgbClr val="008080"/>
                </a:solidFill>
                <a:ea typeface="Calibri"/>
                <a:cs typeface="Times New Roman"/>
              </a:rPr>
              <a:t>Digna</a:t>
            </a:r>
            <a:endParaRPr lang="es-MX" sz="1200" b="1" dirty="0">
              <a:solidFill>
                <a:srgbClr val="008080"/>
              </a:solidFill>
              <a:ea typeface="Calibri"/>
              <a:cs typeface="Times New Roman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157683" y="4321231"/>
            <a:ext cx="1582668" cy="518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008080"/>
                </a:solidFill>
                <a:ea typeface="Calibri"/>
                <a:cs typeface="Times New Roman"/>
              </a:rPr>
              <a:t>Desarrollo </a:t>
            </a:r>
            <a:r>
              <a:rPr lang="es-MX" sz="1200" b="1" dirty="0">
                <a:solidFill>
                  <a:srgbClr val="008080"/>
                </a:solidFill>
                <a:ea typeface="Calibri"/>
                <a:cs typeface="Times New Roman"/>
              </a:rPr>
              <a:t>de Zonas Prioritarias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2051720" y="3356992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SEDATU</a:t>
            </a:r>
            <a:endParaRPr lang="es-MX" sz="1600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175523" y="3356992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SEDESOL</a:t>
            </a:r>
            <a:endParaRPr lang="es-MX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2028602" y="4791783"/>
            <a:ext cx="1463277" cy="79745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008080"/>
                </a:solidFill>
                <a:ea typeface="Calibri"/>
                <a:cs typeface="Times New Roman"/>
              </a:rPr>
              <a:t>Prevención </a:t>
            </a:r>
            <a:r>
              <a:rPr lang="es-MX" sz="1200" b="1" dirty="0" smtClean="0">
                <a:solidFill>
                  <a:srgbClr val="008080"/>
                </a:solidFill>
                <a:ea typeface="Calibri"/>
                <a:cs typeface="Times New Roman"/>
              </a:rPr>
              <a:t>de Riesgos en los  Asentamientos Humanos</a:t>
            </a:r>
            <a:endParaRPr lang="es-MX" sz="1200" b="1" dirty="0">
              <a:solidFill>
                <a:srgbClr val="008080"/>
              </a:solidFill>
              <a:ea typeface="Calibri"/>
              <a:cs typeface="Times New Roman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349734" y="2420888"/>
            <a:ext cx="6242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778732" y="3140968"/>
            <a:ext cx="411687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778732" y="3140968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6895603" y="3140211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1831206" y="3663119"/>
            <a:ext cx="0" cy="240134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1831206" y="4469530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36" idx="1"/>
          </p:cNvCxnSpPr>
          <p:nvPr/>
        </p:nvCxnSpPr>
        <p:spPr>
          <a:xfrm flipH="1">
            <a:off x="5940153" y="3663119"/>
            <a:ext cx="235370" cy="179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5940152" y="3681028"/>
            <a:ext cx="1" cy="157700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5940152" y="4582145"/>
            <a:ext cx="2175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81 Rectángulo redondeado"/>
          <p:cNvSpPr/>
          <p:nvPr/>
        </p:nvSpPr>
        <p:spPr>
          <a:xfrm>
            <a:off x="3131840" y="2628342"/>
            <a:ext cx="2664296" cy="30612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rgbClr val="008080"/>
                </a:solidFill>
                <a:ea typeface="Calibri"/>
                <a:cs typeface="Times New Roman"/>
              </a:rPr>
              <a:t>DEPENDENCIAS FEDERALES</a:t>
            </a:r>
          </a:p>
        </p:txBody>
      </p:sp>
      <p:cxnSp>
        <p:nvCxnSpPr>
          <p:cNvPr id="84" name="83 Conector recto"/>
          <p:cNvCxnSpPr/>
          <p:nvPr/>
        </p:nvCxnSpPr>
        <p:spPr>
          <a:xfrm>
            <a:off x="4347594" y="2933712"/>
            <a:ext cx="0" cy="2064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48 Rectángulo redondeado"/>
          <p:cNvSpPr/>
          <p:nvPr/>
        </p:nvSpPr>
        <p:spPr>
          <a:xfrm>
            <a:off x="6175522" y="4998832"/>
            <a:ext cx="1564829" cy="518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b="1" dirty="0" smtClean="0">
                <a:solidFill>
                  <a:srgbClr val="008080"/>
                </a:solidFill>
                <a:ea typeface="Calibri"/>
                <a:cs typeface="Times New Roman"/>
              </a:rPr>
              <a:t>Atención </a:t>
            </a:r>
            <a:r>
              <a:rPr lang="es-MX" sz="1200" b="1" dirty="0">
                <a:solidFill>
                  <a:srgbClr val="008080"/>
                </a:solidFill>
                <a:ea typeface="Calibri"/>
                <a:cs typeface="Times New Roman"/>
              </a:rPr>
              <a:t>a Jornaleros Agrícolas</a:t>
            </a:r>
          </a:p>
        </p:txBody>
      </p:sp>
      <p:sp>
        <p:nvSpPr>
          <p:cNvPr id="50" name="49 Rectángulo redondeado"/>
          <p:cNvSpPr/>
          <p:nvPr/>
        </p:nvSpPr>
        <p:spPr>
          <a:xfrm>
            <a:off x="1993629" y="5805264"/>
            <a:ext cx="1510175" cy="518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b="1" dirty="0" smtClean="0">
                <a:solidFill>
                  <a:srgbClr val="008080"/>
                </a:solidFill>
                <a:ea typeface="Calibri"/>
                <a:cs typeface="Times New Roman"/>
              </a:rPr>
              <a:t> </a:t>
            </a:r>
            <a:r>
              <a:rPr lang="es-MX" sz="1200" b="1" dirty="0" smtClean="0">
                <a:solidFill>
                  <a:srgbClr val="008080"/>
                </a:solidFill>
                <a:ea typeface="Calibri"/>
                <a:cs typeface="Times New Roman"/>
              </a:rPr>
              <a:t>Hábitat</a:t>
            </a:r>
            <a:endParaRPr lang="es-MX" sz="1200" b="1" dirty="0">
              <a:solidFill>
                <a:srgbClr val="008080"/>
              </a:solidFill>
              <a:ea typeface="Calibri"/>
              <a:cs typeface="Times New Roman"/>
            </a:endParaRPr>
          </a:p>
        </p:txBody>
      </p:sp>
      <p:cxnSp>
        <p:nvCxnSpPr>
          <p:cNvPr id="52" name="51 Conector recto"/>
          <p:cNvCxnSpPr>
            <a:stCxn id="50" idx="1"/>
          </p:cNvCxnSpPr>
          <p:nvPr/>
        </p:nvCxnSpPr>
        <p:spPr>
          <a:xfrm flipH="1">
            <a:off x="1843131" y="6064464"/>
            <a:ext cx="1504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5949072" y="5258032"/>
            <a:ext cx="2175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H="1">
            <a:off x="1831206" y="5105208"/>
            <a:ext cx="18550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 flipH="1">
            <a:off x="1838525" y="3681028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1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2638" y="1453792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rgbClr val="30C800"/>
                </a:solidFill>
                <a:latin typeface="Calibri" pitchFamily="34" charset="0"/>
              </a:rPr>
              <a:t>Vivienda</a:t>
            </a:r>
            <a:endParaRPr lang="en-US" sz="2000" dirty="0" smtClean="0">
              <a:solidFill>
                <a:srgbClr val="30C8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PROGRAMA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989042" y="4509120"/>
            <a:ext cx="1934886" cy="1944216"/>
          </a:xfrm>
          <a:prstGeom prst="roundRect">
            <a:avLst/>
          </a:prstGeom>
          <a:solidFill>
            <a:srgbClr val="CD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>
                <a:solidFill>
                  <a:srgbClr val="30C800"/>
                </a:solidFill>
                <a:ea typeface="Calibri"/>
                <a:cs typeface="Times New Roman"/>
              </a:rPr>
              <a:t>PROGRAMA</a:t>
            </a: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s-MX" sz="1600" b="1" dirty="0">
                <a:solidFill>
                  <a:srgbClr val="30C800"/>
                </a:solidFill>
                <a:ea typeface="Calibri"/>
                <a:cs typeface="Times New Roman"/>
              </a:rPr>
              <a:t>VIVIENDA DIGNA </a:t>
            </a:r>
          </a:p>
          <a:p>
            <a:pPr algn="ctr">
              <a:lnSpc>
                <a:spcPct val="115000"/>
              </a:lnSpc>
            </a:pPr>
            <a:endParaRPr lang="es-MX" sz="16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045171" y="4509120"/>
            <a:ext cx="2124595" cy="1944216"/>
          </a:xfrm>
          <a:prstGeom prst="roundRect">
            <a:avLst/>
          </a:prstGeom>
          <a:solidFill>
            <a:srgbClr val="CD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Construcción, rehabilitación y/o instalación de:</a:t>
            </a:r>
          </a:p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a) Muros.</a:t>
            </a:r>
          </a:p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b) Techos fijos.</a:t>
            </a:r>
          </a:p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c) Pisos firmes.</a:t>
            </a:r>
          </a:p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d) Cuarto adicional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6318264" y="4509120"/>
            <a:ext cx="2358191" cy="1944216"/>
          </a:xfrm>
          <a:prstGeom prst="roundRect">
            <a:avLst/>
          </a:prstGeom>
          <a:solidFill>
            <a:srgbClr val="CD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1.-FEDERAL: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En los 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rubros de servicios básicos en la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vivienda</a:t>
            </a: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máximo será de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$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5,000,000.00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.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por proyecto.</a:t>
            </a:r>
            <a:endParaRPr lang="es-MX" sz="1200" b="1" dirty="0">
              <a:solidFill>
                <a:srgbClr val="30C800"/>
              </a:solidFill>
              <a:ea typeface="Calibri"/>
              <a:cs typeface="Times New Roman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noFill/>
          <a:ln>
            <a:solidFill>
              <a:srgbClr val="3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 smtClean="0">
              <a:solidFill>
                <a:srgbClr val="30C8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es-MX" sz="1600" b="1" dirty="0">
                <a:solidFill>
                  <a:srgbClr val="30C800"/>
                </a:solidFill>
                <a:ea typeface="Calibri"/>
                <a:cs typeface="Times New Roman"/>
              </a:rPr>
              <a:t>PROGRAMA PARA EL DESARROLLO DE ZONAS PRIORITARIAS </a:t>
            </a:r>
          </a:p>
          <a:p>
            <a:pPr algn="ctr"/>
            <a:endParaRPr lang="es-MX" sz="1600" b="1" dirty="0">
              <a:solidFill>
                <a:srgbClr val="30C8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noFill/>
          <a:ln>
            <a:solidFill>
              <a:srgbClr val="3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200" b="1" dirty="0" smtClean="0">
              <a:solidFill>
                <a:srgbClr val="30C8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-Construcción, rehabilitación y/o instalación de: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a) Muros.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b) Techos fijos.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c) Pisos firmes.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d) Cuarto adicional </a:t>
            </a:r>
            <a:endParaRPr lang="es-MX" sz="1200" b="1" dirty="0">
              <a:solidFill>
                <a:srgbClr val="30C8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349436" y="2647234"/>
            <a:ext cx="2358008" cy="1717870"/>
          </a:xfrm>
          <a:prstGeom prst="roundRect">
            <a:avLst/>
          </a:prstGeom>
          <a:noFill/>
          <a:ln>
            <a:solidFill>
              <a:srgbClr val="3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1.-FEDERAL:  En 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los rubros de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servicios básicos en la vivienda, la aportación será máximo de $5,000,000.00 por proyecto.</a:t>
            </a:r>
            <a:endParaRPr lang="es-MX" sz="1200" b="1" dirty="0">
              <a:solidFill>
                <a:srgbClr val="30C800"/>
              </a:solidFill>
              <a:ea typeface="Calibri"/>
              <a:cs typeface="Times New Roman"/>
            </a:endParaRPr>
          </a:p>
        </p:txBody>
      </p:sp>
      <p:pic>
        <p:nvPicPr>
          <p:cNvPr id="20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95536" y="2775377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0"/>
          <a:stretch/>
        </p:blipFill>
        <p:spPr>
          <a:xfrm>
            <a:off x="456918" y="5013176"/>
            <a:ext cx="1430284" cy="7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2638" y="1453792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rgbClr val="30C800"/>
                </a:solidFill>
                <a:latin typeface="Calibri" pitchFamily="34" charset="0"/>
              </a:rPr>
              <a:t>Vivienda</a:t>
            </a:r>
            <a:endParaRPr lang="en-US" sz="2000" dirty="0" smtClean="0">
              <a:solidFill>
                <a:srgbClr val="30C8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PROGRAMA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989042" y="4509120"/>
            <a:ext cx="1934886" cy="1944216"/>
          </a:xfrm>
          <a:prstGeom prst="roundRect">
            <a:avLst/>
          </a:prstGeom>
          <a:solidFill>
            <a:srgbClr val="CD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>
                <a:solidFill>
                  <a:srgbClr val="30C800"/>
                </a:solidFill>
                <a:ea typeface="Calibri"/>
                <a:cs typeface="Times New Roman"/>
              </a:rPr>
              <a:t>PROGRAMA PREVENCIÓN DE RIESGOS EN LOS ASENTAMIENTOS HUMANOS </a:t>
            </a:r>
          </a:p>
          <a:p>
            <a:pPr algn="ctr">
              <a:lnSpc>
                <a:spcPct val="115000"/>
              </a:lnSpc>
            </a:pPr>
            <a:endParaRPr lang="es-MX" sz="16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045171" y="4509120"/>
            <a:ext cx="2124595" cy="1944216"/>
          </a:xfrm>
          <a:prstGeom prst="roundRect">
            <a:avLst/>
          </a:prstGeom>
          <a:solidFill>
            <a:srgbClr val="CD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-Construcción 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de Unidad Básica de Vivienda, Ampliación y m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ejoramiento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6318264" y="4509120"/>
            <a:ext cx="2358191" cy="1944216"/>
          </a:xfrm>
          <a:prstGeom prst="roundRect">
            <a:avLst/>
          </a:prstGeom>
          <a:solidFill>
            <a:srgbClr val="CD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1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.-Los recursos asignados dependerán 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de la modalidad y la zona donde se pretenda efectuar el proyecto.</a:t>
            </a:r>
          </a:p>
          <a:p>
            <a:pPr>
              <a:lnSpc>
                <a:spcPct val="115000"/>
              </a:lnSpc>
            </a:pPr>
            <a:endParaRPr lang="es-MX" sz="12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noFill/>
          <a:ln>
            <a:solidFill>
              <a:srgbClr val="3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 smtClean="0">
              <a:solidFill>
                <a:srgbClr val="30C8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es-MX" sz="1600" b="1" dirty="0">
                <a:solidFill>
                  <a:srgbClr val="30C800"/>
                </a:solidFill>
                <a:ea typeface="Calibri"/>
                <a:cs typeface="Times New Roman"/>
              </a:rPr>
              <a:t>PROGRAMA DE ATENCIÓN A JORNALEROS AGRÍCOLAS </a:t>
            </a:r>
          </a:p>
          <a:p>
            <a:pPr algn="ctr"/>
            <a:endParaRPr lang="es-MX" sz="1600" b="1" dirty="0">
              <a:solidFill>
                <a:srgbClr val="30C8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noFill/>
          <a:ln>
            <a:solidFill>
              <a:srgbClr val="3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-Construcción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, rehabilitación, ampliación, acondicionamiento y equipamiento de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vivienda</a:t>
            </a:r>
            <a:endParaRPr lang="es-MX" sz="1200" b="1" dirty="0">
              <a:solidFill>
                <a:srgbClr val="30C8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349436" y="2647234"/>
            <a:ext cx="2358008" cy="1717870"/>
          </a:xfrm>
          <a:prstGeom prst="roundRect">
            <a:avLst/>
          </a:prstGeom>
          <a:noFill/>
          <a:ln>
            <a:solidFill>
              <a:srgbClr val="3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1.- Tendrán prioridad en la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atención, 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los proyectos o acciones que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 contemplen la concurrencia de recursos (estatal, municipal  o terceros)</a:t>
            </a:r>
            <a:endParaRPr lang="es-MX" sz="1200" b="1" dirty="0">
              <a:solidFill>
                <a:srgbClr val="30C800"/>
              </a:solidFill>
              <a:ea typeface="Calibri"/>
              <a:cs typeface="Times New Roman"/>
            </a:endParaRPr>
          </a:p>
        </p:txBody>
      </p:sp>
      <p:pic>
        <p:nvPicPr>
          <p:cNvPr id="20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95536" y="2775377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0"/>
          <a:stretch/>
        </p:blipFill>
        <p:spPr>
          <a:xfrm>
            <a:off x="456918" y="5013176"/>
            <a:ext cx="1430284" cy="7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2638" y="1453792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rgbClr val="30C800"/>
                </a:solidFill>
                <a:latin typeface="Calibri" pitchFamily="34" charset="0"/>
              </a:rPr>
              <a:t>Vivienda</a:t>
            </a:r>
            <a:endParaRPr lang="en-US" sz="2000" dirty="0" smtClean="0">
              <a:solidFill>
                <a:srgbClr val="30C8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PROGRAMA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3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989042" y="2780928"/>
            <a:ext cx="1934886" cy="1944216"/>
          </a:xfrm>
          <a:prstGeom prst="roundRect">
            <a:avLst/>
          </a:prstGeom>
          <a:solidFill>
            <a:srgbClr val="CD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>
                <a:solidFill>
                  <a:srgbClr val="30C800"/>
                </a:solidFill>
                <a:ea typeface="Calibri"/>
                <a:cs typeface="Times New Roman"/>
              </a:rPr>
              <a:t>PROGRAMA HÁBITAT </a:t>
            </a:r>
          </a:p>
          <a:p>
            <a:pPr algn="ctr">
              <a:lnSpc>
                <a:spcPct val="115000"/>
              </a:lnSpc>
            </a:pPr>
            <a:endParaRPr lang="es-MX" sz="16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045171" y="2780928"/>
            <a:ext cx="2124595" cy="1944216"/>
          </a:xfrm>
          <a:prstGeom prst="roundRect">
            <a:avLst/>
          </a:prstGeom>
          <a:solidFill>
            <a:srgbClr val="CD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-Mejoramiento del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entorno urbano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.</a:t>
            </a:r>
            <a:endParaRPr lang="es-MX" sz="1200" b="1" dirty="0" smtClean="0">
              <a:solidFill>
                <a:srgbClr val="30C8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-Apoya 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obras para introducción o mejoramiento de infraestructura urbana básica y complementaria.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6318264" y="2780928"/>
            <a:ext cx="2358191" cy="1944216"/>
          </a:xfrm>
          <a:prstGeom prst="roundRect">
            <a:avLst/>
          </a:prstGeom>
          <a:solidFill>
            <a:srgbClr val="CD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1.-Del total de recursos asignados al municipio, se deberá destinar : 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A) 15%  min. a Desarrollo 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Social y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Comunitario,.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B)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 </a:t>
            </a:r>
            <a:r>
              <a:rPr lang="es-MX" sz="1200" b="1" dirty="0" smtClean="0">
                <a:solidFill>
                  <a:srgbClr val="30C800"/>
                </a:solidFill>
                <a:ea typeface="Calibri"/>
                <a:cs typeface="Times New Roman"/>
              </a:rPr>
              <a:t>5% para Promoción </a:t>
            </a:r>
            <a:r>
              <a:rPr lang="es-MX" sz="1200" b="1" dirty="0">
                <a:solidFill>
                  <a:srgbClr val="30C800"/>
                </a:solidFill>
                <a:ea typeface="Calibri"/>
                <a:cs typeface="Times New Roman"/>
              </a:rPr>
              <a:t>del Desarrollo Urbano.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0"/>
          <a:stretch/>
        </p:blipFill>
        <p:spPr>
          <a:xfrm>
            <a:off x="456918" y="3284984"/>
            <a:ext cx="1430284" cy="7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4644007" y="4452108"/>
            <a:ext cx="2160240" cy="180020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Hexágono"/>
          <p:cNvSpPr/>
          <p:nvPr/>
        </p:nvSpPr>
        <p:spPr>
          <a:xfrm>
            <a:off x="4656381" y="2572516"/>
            <a:ext cx="2160240" cy="180020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Hexágono"/>
          <p:cNvSpPr/>
          <p:nvPr/>
        </p:nvSpPr>
        <p:spPr>
          <a:xfrm>
            <a:off x="6435012" y="1648137"/>
            <a:ext cx="2160240" cy="18002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Hexágono"/>
          <p:cNvSpPr/>
          <p:nvPr/>
        </p:nvSpPr>
        <p:spPr>
          <a:xfrm>
            <a:off x="2882462" y="1628800"/>
            <a:ext cx="2160240" cy="1800200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Hexágono"/>
          <p:cNvSpPr/>
          <p:nvPr/>
        </p:nvSpPr>
        <p:spPr>
          <a:xfrm>
            <a:off x="1115616" y="4468809"/>
            <a:ext cx="2160240" cy="1800200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Hexágono"/>
          <p:cNvSpPr/>
          <p:nvPr/>
        </p:nvSpPr>
        <p:spPr>
          <a:xfrm>
            <a:off x="6435012" y="3505321"/>
            <a:ext cx="2160240" cy="1800200"/>
          </a:xfrm>
          <a:prstGeom prst="hexagon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521593"/>
            <a:ext cx="4660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DE0878">
                        <a:shade val="30000"/>
                        <a:satMod val="115000"/>
                      </a:srgbClr>
                    </a:gs>
                    <a:gs pos="50000">
                      <a:srgbClr val="DE0878">
                        <a:shade val="67500"/>
                        <a:satMod val="115000"/>
                      </a:srgbClr>
                    </a:gs>
                    <a:gs pos="100000">
                      <a:srgbClr val="DE087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ALIMENTACIÓN</a:t>
            </a:r>
            <a:endParaRPr lang="es-MX" sz="5400" b="1" cap="none" spc="0" dirty="0">
              <a:ln w="10541" cmpd="sng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DE0878">
                      <a:shade val="30000"/>
                      <a:satMod val="115000"/>
                    </a:srgbClr>
                  </a:gs>
                  <a:gs pos="50000">
                    <a:srgbClr val="DE0878">
                      <a:shade val="67500"/>
                      <a:satMod val="115000"/>
                    </a:srgbClr>
                  </a:gs>
                  <a:gs pos="100000">
                    <a:srgbClr val="DE087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Hexágono"/>
          <p:cNvSpPr/>
          <p:nvPr/>
        </p:nvSpPr>
        <p:spPr>
          <a:xfrm>
            <a:off x="2882462" y="3496131"/>
            <a:ext cx="2160240" cy="1800200"/>
          </a:xfrm>
          <a:prstGeom prst="hexagon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932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275856" y="2088663"/>
            <a:ext cx="2232248" cy="936104"/>
          </a:xfrm>
          <a:prstGeom prst="roundRect">
            <a:avLst/>
          </a:prstGeom>
          <a:gradFill flip="none" rotWithShape="1">
            <a:gsLst>
              <a:gs pos="0">
                <a:srgbClr val="DE0878">
                  <a:shade val="30000"/>
                  <a:satMod val="115000"/>
                </a:srgbClr>
              </a:gs>
              <a:gs pos="50000">
                <a:srgbClr val="DE0878">
                  <a:shade val="67500"/>
                  <a:satMod val="115000"/>
                </a:srgbClr>
              </a:gs>
              <a:gs pos="100000">
                <a:srgbClr val="DE087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400" b="1" dirty="0">
                <a:solidFill>
                  <a:schemeClr val="bg1"/>
                </a:solidFill>
                <a:ea typeface="Calibri"/>
                <a:cs typeface="Times New Roman"/>
              </a:rPr>
              <a:t>PROGRAMAS FEDERALES EJECUTADOS POR LOS GOBIERNOS MUNICIPALES 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3655244" y="3960871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DE0878">
                  <a:shade val="30000"/>
                  <a:satMod val="115000"/>
                </a:srgbClr>
              </a:gs>
              <a:gs pos="50000">
                <a:srgbClr val="DE0878">
                  <a:shade val="67500"/>
                  <a:satMod val="115000"/>
                </a:srgbClr>
              </a:gs>
              <a:gs pos="100000">
                <a:srgbClr val="DE087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b="1" dirty="0">
                <a:solidFill>
                  <a:schemeClr val="bg1"/>
                </a:solidFill>
                <a:ea typeface="Calibri"/>
                <a:cs typeface="Times New Roman"/>
              </a:rPr>
              <a:t>SEDESOL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349734" y="3024767"/>
            <a:ext cx="6242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4349734" y="3538348"/>
            <a:ext cx="6242" cy="4217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3419872" y="4248903"/>
            <a:ext cx="2" cy="9371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3419873" y="5186024"/>
            <a:ext cx="2175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81 Rectángulo redondeado"/>
          <p:cNvSpPr/>
          <p:nvPr/>
        </p:nvSpPr>
        <p:spPr>
          <a:xfrm>
            <a:off x="3131840" y="3232221"/>
            <a:ext cx="2664296" cy="306127"/>
          </a:xfrm>
          <a:prstGeom prst="roundRect">
            <a:avLst/>
          </a:prstGeom>
          <a:solidFill>
            <a:srgbClr val="FEE1DE"/>
          </a:solidFill>
          <a:ln>
            <a:solidFill>
              <a:srgbClr val="FEE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DEPENDENCIAS FEDERALES</a:t>
            </a:r>
          </a:p>
        </p:txBody>
      </p:sp>
      <p:sp>
        <p:nvSpPr>
          <p:cNvPr id="49" name="48 Rectángulo redondeado"/>
          <p:cNvSpPr/>
          <p:nvPr/>
        </p:nvSpPr>
        <p:spPr>
          <a:xfrm>
            <a:off x="3665334" y="4926824"/>
            <a:ext cx="1564829" cy="518400"/>
          </a:xfrm>
          <a:prstGeom prst="roundRect">
            <a:avLst/>
          </a:prstGeom>
          <a:solidFill>
            <a:srgbClr val="FEE1DE"/>
          </a:solidFill>
          <a:ln>
            <a:solidFill>
              <a:srgbClr val="FEE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Atención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a Jornaleros Agrícolas</a:t>
            </a:r>
          </a:p>
        </p:txBody>
      </p:sp>
      <p:cxnSp>
        <p:nvCxnSpPr>
          <p:cNvPr id="31" name="30 Conector recto"/>
          <p:cNvCxnSpPr/>
          <p:nvPr/>
        </p:nvCxnSpPr>
        <p:spPr>
          <a:xfrm>
            <a:off x="3419872" y="4248903"/>
            <a:ext cx="2175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2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92220" y="1453792"/>
            <a:ext cx="1596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rgbClr val="DE0878"/>
                </a:solidFill>
                <a:latin typeface="Calibri" pitchFamily="34" charset="0"/>
              </a:rPr>
              <a:t>Alimentación</a:t>
            </a:r>
            <a:endParaRPr lang="en-US" sz="2000" dirty="0" smtClean="0">
              <a:solidFill>
                <a:srgbClr val="DE0878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DE0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DE0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DE0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DE0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3350712"/>
            <a:ext cx="1934886" cy="1734472"/>
          </a:xfrm>
          <a:prstGeom prst="roundRect">
            <a:avLst/>
          </a:prstGeom>
          <a:solidFill>
            <a:srgbClr val="FEC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es-MX" sz="1600" b="1" dirty="0">
                <a:solidFill>
                  <a:srgbClr val="FF0000"/>
                </a:solidFill>
                <a:ea typeface="Calibri"/>
                <a:cs typeface="Times New Roman"/>
              </a:rPr>
              <a:t>PROGRAMA DE ATENCIÓN A JORNALEROS AGRÍCOLAS </a:t>
            </a:r>
          </a:p>
          <a:p>
            <a:pPr algn="ctr"/>
            <a:endParaRPr lang="es-MX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3350712"/>
            <a:ext cx="2124595" cy="1734472"/>
          </a:xfrm>
          <a:prstGeom prst="roundRect">
            <a:avLst/>
          </a:prstGeom>
          <a:solidFill>
            <a:srgbClr val="FEC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-Se otorgará a niños y niñas 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hasta dos alimentos diarios, preparados con base en una dieta validada por una autoridad competente en contenidos nutricionales y costo de la dieta.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349436" y="3367314"/>
            <a:ext cx="2358008" cy="1717870"/>
          </a:xfrm>
          <a:prstGeom prst="roundRect">
            <a:avLst/>
          </a:prstGeom>
          <a:solidFill>
            <a:srgbClr val="FEC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1.-Será máximo de $480.00 por niña o niño.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0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95536" y="3495457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331640" y="148405"/>
            <a:ext cx="675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AGUA Y </a:t>
            </a: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ANEAMIENTO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10 Hexágono"/>
          <p:cNvSpPr/>
          <p:nvPr/>
        </p:nvSpPr>
        <p:spPr>
          <a:xfrm>
            <a:off x="4439065" y="4844752"/>
            <a:ext cx="2160240" cy="180020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Hexágono"/>
          <p:cNvSpPr/>
          <p:nvPr/>
        </p:nvSpPr>
        <p:spPr>
          <a:xfrm>
            <a:off x="6213090" y="2021444"/>
            <a:ext cx="2160240" cy="180020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Hexágono"/>
          <p:cNvSpPr/>
          <p:nvPr/>
        </p:nvSpPr>
        <p:spPr>
          <a:xfrm>
            <a:off x="2666438" y="3877816"/>
            <a:ext cx="2160240" cy="1800200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Hexágono"/>
          <p:cNvSpPr/>
          <p:nvPr/>
        </p:nvSpPr>
        <p:spPr>
          <a:xfrm>
            <a:off x="910674" y="4812365"/>
            <a:ext cx="2160240" cy="1800200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Hexágono"/>
          <p:cNvSpPr/>
          <p:nvPr/>
        </p:nvSpPr>
        <p:spPr>
          <a:xfrm>
            <a:off x="2677520" y="2021444"/>
            <a:ext cx="2160240" cy="18002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Hexágono"/>
          <p:cNvSpPr/>
          <p:nvPr/>
        </p:nvSpPr>
        <p:spPr>
          <a:xfrm>
            <a:off x="4439065" y="2962571"/>
            <a:ext cx="2160240" cy="1800200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Hexágono"/>
          <p:cNvSpPr/>
          <p:nvPr/>
        </p:nvSpPr>
        <p:spPr>
          <a:xfrm>
            <a:off x="6208087" y="3912265"/>
            <a:ext cx="2160240" cy="1800200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0" y="404664"/>
            <a:ext cx="2161498" cy="82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4644007" y="4452108"/>
            <a:ext cx="2160240" cy="180020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Hexágono"/>
          <p:cNvSpPr/>
          <p:nvPr/>
        </p:nvSpPr>
        <p:spPr>
          <a:xfrm>
            <a:off x="4656381" y="2572516"/>
            <a:ext cx="2160240" cy="180020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Hexágono"/>
          <p:cNvSpPr/>
          <p:nvPr/>
        </p:nvSpPr>
        <p:spPr>
          <a:xfrm>
            <a:off x="6435012" y="1648137"/>
            <a:ext cx="2160240" cy="1800200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Hexágono"/>
          <p:cNvSpPr/>
          <p:nvPr/>
        </p:nvSpPr>
        <p:spPr>
          <a:xfrm>
            <a:off x="2882462" y="1628800"/>
            <a:ext cx="2160240" cy="1800200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Hexágono"/>
          <p:cNvSpPr/>
          <p:nvPr/>
        </p:nvSpPr>
        <p:spPr>
          <a:xfrm>
            <a:off x="1115616" y="4468809"/>
            <a:ext cx="2160240" cy="1800200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Hexágono"/>
          <p:cNvSpPr/>
          <p:nvPr/>
        </p:nvSpPr>
        <p:spPr>
          <a:xfrm>
            <a:off x="6435012" y="3505321"/>
            <a:ext cx="2160240" cy="1800200"/>
          </a:xfrm>
          <a:prstGeom prst="hexagon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9 Hexágono"/>
          <p:cNvSpPr/>
          <p:nvPr/>
        </p:nvSpPr>
        <p:spPr>
          <a:xfrm>
            <a:off x="2882462" y="3496131"/>
            <a:ext cx="2160240" cy="1800200"/>
          </a:xfrm>
          <a:prstGeom prst="hexagon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979712" y="476672"/>
            <a:ext cx="48245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SALUD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/>
            </a:endParaRPr>
          </a:p>
        </p:txBody>
      </p:sp>
      <p:pic>
        <p:nvPicPr>
          <p:cNvPr id="12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8010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275856" y="1484784"/>
            <a:ext cx="2232248" cy="93610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PROGRAMAS FEDERALES EJECUTADOS POR LOS GOBIERNOS MUNICIPALES </a:t>
            </a:r>
            <a:endParaRPr lang="es-MX" sz="1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668563" y="4322309"/>
            <a:ext cx="1458788" cy="517322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3X1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para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Migrantes</a:t>
            </a: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013667" y="4322945"/>
            <a:ext cx="1458000" cy="518400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Comunidades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saludables</a:t>
            </a: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691680" y="3356992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SEDESOL</a:t>
            </a:r>
            <a:endParaRPr lang="es-MX" sz="1600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031507" y="3356992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SALUD</a:t>
            </a:r>
            <a:endParaRPr lang="es-MX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668563" y="4998832"/>
            <a:ext cx="1458788" cy="518400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Desarrollo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Zonas Prioritarias</a:t>
            </a: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349734" y="2420888"/>
            <a:ext cx="6242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1998340" y="3140212"/>
            <a:ext cx="5309964" cy="7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998340" y="3140968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308304" y="3161742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27" idx="1"/>
          </p:cNvCxnSpPr>
          <p:nvPr/>
        </p:nvCxnSpPr>
        <p:spPr>
          <a:xfrm flipH="1">
            <a:off x="1494284" y="3681028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1494284" y="3681028"/>
            <a:ext cx="0" cy="157700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1494284" y="4580970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1494284" y="5258032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36" idx="1"/>
          </p:cNvCxnSpPr>
          <p:nvPr/>
        </p:nvCxnSpPr>
        <p:spPr>
          <a:xfrm flipH="1">
            <a:off x="5796136" y="3663119"/>
            <a:ext cx="23537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5796136" y="3681028"/>
            <a:ext cx="0" cy="901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5796136" y="4582145"/>
            <a:ext cx="2175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81 Rectángulo redondeado"/>
          <p:cNvSpPr/>
          <p:nvPr/>
        </p:nvSpPr>
        <p:spPr>
          <a:xfrm>
            <a:off x="3131840" y="2628342"/>
            <a:ext cx="2664296" cy="306127"/>
          </a:xfrm>
          <a:prstGeom prst="roundRect">
            <a:avLst/>
          </a:prstGeom>
          <a:gradFill flip="none" rotWithShape="1">
            <a:gsLst>
              <a:gs pos="0">
                <a:srgbClr val="E5F8FF">
                  <a:shade val="30000"/>
                  <a:satMod val="115000"/>
                </a:srgbClr>
              </a:gs>
              <a:gs pos="50000">
                <a:srgbClr val="E5F8FF">
                  <a:shade val="67500"/>
                  <a:satMod val="115000"/>
                </a:srgbClr>
              </a:gs>
              <a:gs pos="100000">
                <a:srgbClr val="E5F8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DEPENDENCIAS FEDERALES</a:t>
            </a:r>
          </a:p>
        </p:txBody>
      </p:sp>
      <p:cxnSp>
        <p:nvCxnSpPr>
          <p:cNvPr id="84" name="83 Conector recto"/>
          <p:cNvCxnSpPr/>
          <p:nvPr/>
        </p:nvCxnSpPr>
        <p:spPr>
          <a:xfrm>
            <a:off x="4347594" y="2933712"/>
            <a:ext cx="0" cy="2064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04962" y="1453792"/>
            <a:ext cx="771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Salud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1989042" y="4509120"/>
            <a:ext cx="1934886" cy="194421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PROGRAMA COMUNIDADES SALUDABLES </a:t>
            </a:r>
          </a:p>
          <a:p>
            <a:pPr algn="ctr">
              <a:lnSpc>
                <a:spcPct val="115000"/>
              </a:lnSpc>
            </a:pPr>
            <a:endParaRPr lang="es-MX" sz="1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045171" y="4509120"/>
            <a:ext cx="2124595" cy="194421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-Los proyectos deberán incluir  acciones que articulen el mayor número de 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funciones que favorezcan la salud.</a:t>
            </a:r>
            <a:endParaRPr lang="es-MX" sz="1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6318264" y="4509120"/>
            <a:ext cx="2358191" cy="194421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1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.-FEDERAL: De acuerdo a las actividades que se 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instrumenten 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durante el desarrollo del proyecto, se entregarán los recursos que sean necesarios para la ejecución del proyecto, se incluirán recursos de otro organismo social.</a:t>
            </a:r>
            <a:endParaRPr lang="es-MX" sz="1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rgbClr val="A7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PROGRAMA 3X1 PARA MIGRANTES </a:t>
            </a:r>
          </a:p>
          <a:p>
            <a:pPr algn="ctr"/>
            <a:endParaRPr lang="es-MX" sz="1600" b="1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rgbClr val="A7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-Construcción, ampliación, rehabilitación y equipamiento de </a:t>
            </a: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clínicas u otros espacios destinados para actividades 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de salud. 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318448" y="2547912"/>
            <a:ext cx="2358008" cy="1717870"/>
          </a:xfrm>
          <a:prstGeom prst="roundRect">
            <a:avLst/>
          </a:prstGeom>
          <a:solidFill>
            <a:srgbClr val="A7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1.-FEDERAL: 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$1,000,000.00  máximo por proyecto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2.-El 50</a:t>
            </a: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% estará a cargo de los gobiernos de las entidades federativas y municipios.</a:t>
            </a:r>
          </a:p>
          <a:p>
            <a:pPr>
              <a:lnSpc>
                <a:spcPct val="115000"/>
              </a:lnSpc>
            </a:pPr>
            <a:endParaRPr lang="es-MX" sz="1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1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95536" y="2924944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76"/>
          <a:stretch/>
        </p:blipFill>
        <p:spPr>
          <a:xfrm>
            <a:off x="467544" y="4977172"/>
            <a:ext cx="1368152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04962" y="1453792"/>
            <a:ext cx="771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Salud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SECRETARÍA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rgbClr val="A7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PROGRAMA PARA EL DESARROLLO DE ZONAS PRIORITARIAS </a:t>
            </a:r>
          </a:p>
          <a:p>
            <a:pPr algn="ctr"/>
            <a:endParaRPr lang="es-MX" sz="1600" b="1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rgbClr val="A7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-Construcción, rehabilitación y/o equipamiento de espacios de salud.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318448" y="2647234"/>
            <a:ext cx="2358008" cy="1717870"/>
          </a:xfrm>
          <a:prstGeom prst="roundRect">
            <a:avLst/>
          </a:prstGeom>
          <a:solidFill>
            <a:srgbClr val="A7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1.-FEDERAL: 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En </a:t>
            </a: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los rubros de 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Infraestructura Social Comunitaria</a:t>
            </a: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, el monto federal máximo de apoyo por proyecto será de hasta $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6,000,000.00</a:t>
            </a:r>
            <a:endParaRPr lang="es-MX" sz="1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s-MX" sz="1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1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95536" y="2924944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/>
          <p:cNvSpPr/>
          <p:nvPr/>
        </p:nvSpPr>
        <p:spPr>
          <a:xfrm>
            <a:off x="4644007" y="4924467"/>
            <a:ext cx="2160240" cy="180020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6" name="5 Hexágono"/>
          <p:cNvSpPr/>
          <p:nvPr/>
        </p:nvSpPr>
        <p:spPr>
          <a:xfrm>
            <a:off x="4656381" y="3044875"/>
            <a:ext cx="2160240" cy="1800200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7" name="6 Hexágono"/>
          <p:cNvSpPr/>
          <p:nvPr/>
        </p:nvSpPr>
        <p:spPr>
          <a:xfrm>
            <a:off x="6435012" y="2120496"/>
            <a:ext cx="2160240" cy="1800200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8" name="7 Hexágono"/>
          <p:cNvSpPr/>
          <p:nvPr/>
        </p:nvSpPr>
        <p:spPr>
          <a:xfrm>
            <a:off x="2882462" y="2104573"/>
            <a:ext cx="2160240" cy="1800200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9" name="8 Hexágono"/>
          <p:cNvSpPr/>
          <p:nvPr/>
        </p:nvSpPr>
        <p:spPr>
          <a:xfrm>
            <a:off x="1115616" y="4941168"/>
            <a:ext cx="2160240" cy="1800200"/>
          </a:xfrm>
          <a:prstGeom prst="hex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10" name="9 Hexágono"/>
          <p:cNvSpPr/>
          <p:nvPr/>
        </p:nvSpPr>
        <p:spPr>
          <a:xfrm>
            <a:off x="6435012" y="3977680"/>
            <a:ext cx="2160240" cy="1800200"/>
          </a:xfrm>
          <a:prstGeom prst="hexagon">
            <a:avLst/>
          </a:prstGeom>
          <a:gradFill flip="none" rotWithShape="1">
            <a:gsLst>
              <a:gs pos="16000">
                <a:srgbClr val="663300">
                  <a:lumMod val="99000"/>
                </a:srgbClr>
              </a:gs>
              <a:gs pos="0">
                <a:srgbClr val="00743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n>
                <a:solidFill>
                  <a:srgbClr val="663300"/>
                </a:solidFill>
              </a:ln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10 Hexágono"/>
          <p:cNvSpPr/>
          <p:nvPr/>
        </p:nvSpPr>
        <p:spPr>
          <a:xfrm>
            <a:off x="2882462" y="3968490"/>
            <a:ext cx="2160240" cy="1800200"/>
          </a:xfrm>
          <a:prstGeom prst="hexagon">
            <a:avLst/>
          </a:prstGeom>
          <a:gradFill flip="none" rotWithShape="1">
            <a:gsLst>
              <a:gs pos="16000">
                <a:srgbClr val="663300">
                  <a:lumMod val="99000"/>
                </a:srgbClr>
              </a:gs>
              <a:gs pos="0">
                <a:srgbClr val="00743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n>
                <a:solidFill>
                  <a:srgbClr val="663300"/>
                </a:solidFill>
              </a:ln>
              <a:latin typeface="Calibri"/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2788" y="332655"/>
            <a:ext cx="5627952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300" b="1" cap="none" spc="0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/>
              </a:rPr>
              <a:t>Caminos </a:t>
            </a:r>
            <a:r>
              <a:rPr lang="es-MX" sz="5300" b="1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R</a:t>
            </a:r>
            <a:r>
              <a:rPr lang="es-MX" sz="5300" b="1" cap="none" spc="0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/>
              </a:rPr>
              <a:t>urales y  </a:t>
            </a:r>
          </a:p>
          <a:p>
            <a:pPr algn="ctr"/>
            <a:r>
              <a:rPr lang="es-MX" sz="5300" b="1" cap="none" spc="0" dirty="0" smtClean="0">
                <a:ln w="10541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/>
              </a:rPr>
              <a:t>Pavimentación </a:t>
            </a:r>
            <a:endParaRPr lang="es-MX" sz="5300" b="1" cap="none" spc="0" dirty="0">
              <a:ln w="10541" cmpd="sng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/>
            </a:endParaRPr>
          </a:p>
        </p:txBody>
      </p:sp>
      <p:pic>
        <p:nvPicPr>
          <p:cNvPr id="12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275856" y="1484784"/>
            <a:ext cx="2232248" cy="936104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PROGRAMAS FEDERALES EJECUTADOS POR LOS GOBIERNOS MUNICIPALES </a:t>
            </a:r>
            <a:endParaRPr lang="es-MX" sz="1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668563" y="4322309"/>
            <a:ext cx="1458788" cy="517322"/>
          </a:xfrm>
          <a:prstGeom prst="roundRect">
            <a:avLst/>
          </a:prstGeom>
          <a:solidFill>
            <a:srgbClr val="F2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ea typeface="Calibri"/>
                <a:cs typeface="Times New Roman"/>
              </a:rPr>
              <a:t>3X1 </a:t>
            </a:r>
            <a:r>
              <a:rPr lang="es-MX" sz="1200" dirty="0">
                <a:solidFill>
                  <a:schemeClr val="tx1"/>
                </a:solidFill>
                <a:ea typeface="Calibri"/>
                <a:cs typeface="Times New Roman"/>
              </a:rPr>
              <a:t>para </a:t>
            </a:r>
            <a:r>
              <a:rPr lang="es-MX" sz="1200" dirty="0">
                <a:solidFill>
                  <a:schemeClr val="tx1"/>
                </a:solidFill>
                <a:ea typeface="Calibri"/>
                <a:cs typeface="Times New Roman"/>
              </a:rPr>
              <a:t>Migrantes</a:t>
            </a:r>
            <a:endParaRPr lang="es-MX" sz="1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013666" y="4322944"/>
            <a:ext cx="1564667" cy="516687"/>
          </a:xfrm>
          <a:prstGeom prst="roundRect">
            <a:avLst/>
          </a:prstGeom>
          <a:solidFill>
            <a:srgbClr val="F2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ea typeface="Calibri"/>
                <a:cs typeface="Times New Roman"/>
              </a:rPr>
              <a:t>Infraestructura  Indígena</a:t>
            </a:r>
            <a:endParaRPr lang="es-MX" sz="1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691680" y="3356992"/>
            <a:ext cx="1440160" cy="648072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SEDESOL</a:t>
            </a:r>
            <a:endParaRPr lang="es-MX" sz="1600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031507" y="3356992"/>
            <a:ext cx="1440160" cy="612254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CDI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349734" y="2420888"/>
            <a:ext cx="6242" cy="216024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1998340" y="3140212"/>
            <a:ext cx="5309964" cy="756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998340" y="3140968"/>
            <a:ext cx="0" cy="216024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308304" y="3161742"/>
            <a:ext cx="0" cy="216024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27" idx="1"/>
          </p:cNvCxnSpPr>
          <p:nvPr/>
        </p:nvCxnSpPr>
        <p:spPr>
          <a:xfrm flipH="1">
            <a:off x="1494284" y="3681028"/>
            <a:ext cx="197396" cy="0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1494284" y="3681028"/>
            <a:ext cx="0" cy="901117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1494284" y="4580970"/>
            <a:ext cx="197396" cy="0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36" idx="1"/>
          </p:cNvCxnSpPr>
          <p:nvPr/>
        </p:nvCxnSpPr>
        <p:spPr>
          <a:xfrm flipH="1">
            <a:off x="5796136" y="3663119"/>
            <a:ext cx="235371" cy="0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5794285" y="3663118"/>
            <a:ext cx="0" cy="901117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5794285" y="4549356"/>
            <a:ext cx="217531" cy="0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81 Rectángulo redondeado"/>
          <p:cNvSpPr/>
          <p:nvPr/>
        </p:nvSpPr>
        <p:spPr>
          <a:xfrm>
            <a:off x="3131840" y="2628342"/>
            <a:ext cx="2664296" cy="306127"/>
          </a:xfrm>
          <a:prstGeom prst="roundRect">
            <a:avLst/>
          </a:prstGeom>
          <a:solidFill>
            <a:srgbClr val="F2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ea typeface="Calibri"/>
                <a:cs typeface="Times New Roman"/>
              </a:rPr>
              <a:t>DEPENDENCIAS FEDERALES</a:t>
            </a:r>
          </a:p>
        </p:txBody>
      </p:sp>
      <p:cxnSp>
        <p:nvCxnSpPr>
          <p:cNvPr id="84" name="83 Conector recto"/>
          <p:cNvCxnSpPr/>
          <p:nvPr/>
        </p:nvCxnSpPr>
        <p:spPr>
          <a:xfrm>
            <a:off x="4347594" y="2933712"/>
            <a:ext cx="0" cy="206499"/>
          </a:xfrm>
          <a:prstGeom prst="line">
            <a:avLst/>
          </a:prstGeom>
          <a:ln w="38100"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40430" y="1485184"/>
            <a:ext cx="3809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smtClean="0">
                <a:solidFill>
                  <a:srgbClr val="663300"/>
                </a:solidFill>
                <a:latin typeface="Calibri" pitchFamily="34" charset="0"/>
              </a:rPr>
              <a:t>Caminos </a:t>
            </a:r>
            <a:r>
              <a:rPr lang="en-US" sz="2000" dirty="0" err="1">
                <a:solidFill>
                  <a:srgbClr val="663300"/>
                </a:solidFill>
                <a:latin typeface="Calibri" pitchFamily="34" charset="0"/>
              </a:rPr>
              <a:t>R</a:t>
            </a:r>
            <a:r>
              <a:rPr lang="en-US" sz="2000" dirty="0" err="1" smtClean="0">
                <a:solidFill>
                  <a:srgbClr val="663300"/>
                </a:solidFill>
                <a:latin typeface="Calibri" pitchFamily="34" charset="0"/>
              </a:rPr>
              <a:t>urales</a:t>
            </a:r>
            <a:r>
              <a:rPr lang="en-US" sz="2000" dirty="0" smtClean="0">
                <a:solidFill>
                  <a:srgbClr val="663300"/>
                </a:solidFill>
                <a:latin typeface="Calibri" pitchFamily="34" charset="0"/>
              </a:rPr>
              <a:t> y </a:t>
            </a:r>
            <a:r>
              <a:rPr lang="en-US" sz="2000" dirty="0" err="1" smtClean="0">
                <a:solidFill>
                  <a:srgbClr val="663300"/>
                </a:solidFill>
                <a:latin typeface="Calibri" pitchFamily="34" charset="0"/>
              </a:rPr>
              <a:t>Pavimentación</a:t>
            </a:r>
            <a:r>
              <a:rPr lang="en-US" sz="2000" dirty="0" smtClean="0">
                <a:solidFill>
                  <a:srgbClr val="6633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340430" y="2060848"/>
            <a:ext cx="1351250" cy="360040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835696" y="2060848"/>
            <a:ext cx="2088232" cy="360040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1835696" y="2630632"/>
            <a:ext cx="2109890" cy="1734472"/>
          </a:xfrm>
          <a:prstGeom prst="roundRect">
            <a:avLst/>
          </a:prstGeom>
          <a:solidFill>
            <a:srgbClr val="DD9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663300"/>
                </a:solidFill>
                <a:ea typeface="Calibri"/>
                <a:cs typeface="Times New Roman"/>
              </a:rPr>
              <a:t>PROGRAMA 3X1 PARA MIGRANTES </a:t>
            </a:r>
          </a:p>
          <a:p>
            <a:pPr algn="ctr"/>
            <a:endParaRPr lang="es-MX" sz="1600" b="1" dirty="0">
              <a:solidFill>
                <a:srgbClr val="6633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rgbClr val="DD9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663300"/>
                </a:solidFill>
                <a:ea typeface="Calibri"/>
                <a:cs typeface="Times New Roman"/>
              </a:rPr>
              <a:t>-Construcción, rehabilitación </a:t>
            </a:r>
            <a:r>
              <a:rPr lang="es-MX" sz="1200" b="1" dirty="0" smtClean="0">
                <a:solidFill>
                  <a:srgbClr val="663300"/>
                </a:solidFill>
                <a:ea typeface="Calibri"/>
                <a:cs typeface="Times New Roman"/>
              </a:rPr>
              <a:t>equipamiento de caminos</a:t>
            </a:r>
            <a:r>
              <a:rPr lang="es-MX" sz="1200" b="1" dirty="0">
                <a:solidFill>
                  <a:srgbClr val="663300"/>
                </a:solidFill>
                <a:ea typeface="Calibri"/>
                <a:cs typeface="Times New Roman"/>
              </a:rPr>
              <a:t>, puentes, carreteras, calles, banquetas, zócalos y parques.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318448" y="2636912"/>
            <a:ext cx="2358008" cy="1717870"/>
          </a:xfrm>
          <a:prstGeom prst="roundRect">
            <a:avLst/>
          </a:prstGeom>
          <a:solidFill>
            <a:srgbClr val="DD9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663300"/>
                </a:solidFill>
                <a:ea typeface="Calibri"/>
                <a:cs typeface="Times New Roman"/>
              </a:rPr>
              <a:t>1.-FEDERAL: </a:t>
            </a:r>
            <a:r>
              <a:rPr lang="es-MX" sz="1200" b="1" dirty="0" smtClean="0">
                <a:solidFill>
                  <a:srgbClr val="663300"/>
                </a:solidFill>
                <a:ea typeface="Calibri"/>
                <a:cs typeface="Times New Roman"/>
              </a:rPr>
              <a:t> $1,000,000.00  Max. por proyecto.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663300"/>
                </a:solidFill>
                <a:ea typeface="Calibri"/>
                <a:cs typeface="Times New Roman"/>
              </a:rPr>
              <a:t>2.-El 50</a:t>
            </a:r>
            <a:r>
              <a:rPr lang="es-MX" sz="1200" b="1" dirty="0">
                <a:solidFill>
                  <a:srgbClr val="663300"/>
                </a:solidFill>
                <a:ea typeface="Calibri"/>
                <a:cs typeface="Times New Roman"/>
              </a:rPr>
              <a:t>% estará a cargo de los gobiernos de las entidades federativas y municipios.</a:t>
            </a:r>
          </a:p>
          <a:p>
            <a:pPr>
              <a:lnSpc>
                <a:spcPct val="115000"/>
              </a:lnSpc>
            </a:pPr>
            <a:endParaRPr lang="es-MX" sz="1200" b="1" dirty="0">
              <a:solidFill>
                <a:srgbClr val="663300"/>
              </a:solidFill>
              <a:ea typeface="Calibri"/>
              <a:cs typeface="Times New Roman"/>
            </a:endParaRPr>
          </a:p>
        </p:txBody>
      </p:sp>
      <p:pic>
        <p:nvPicPr>
          <p:cNvPr id="21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40430" y="2924944"/>
            <a:ext cx="1351251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 redondeado"/>
          <p:cNvSpPr/>
          <p:nvPr/>
        </p:nvSpPr>
        <p:spPr>
          <a:xfrm>
            <a:off x="1835696" y="4790872"/>
            <a:ext cx="2109890" cy="1374432"/>
          </a:xfrm>
          <a:prstGeom prst="roundRect">
            <a:avLst/>
          </a:prstGeom>
          <a:solidFill>
            <a:srgbClr val="F2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663300"/>
                </a:solidFill>
                <a:ea typeface="Calibri"/>
                <a:cs typeface="Times New Roman"/>
              </a:rPr>
              <a:t>PROGRAMA DE INFRAESTRUCTURA INDÍGENA</a:t>
            </a:r>
          </a:p>
          <a:p>
            <a:pPr algn="ctr"/>
            <a:endParaRPr lang="es-MX" sz="1600" b="1" dirty="0">
              <a:solidFill>
                <a:srgbClr val="6633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076159" y="4790872"/>
            <a:ext cx="2124595" cy="1374432"/>
          </a:xfrm>
          <a:prstGeom prst="roundRect">
            <a:avLst/>
          </a:prstGeom>
          <a:solidFill>
            <a:srgbClr val="F2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663300"/>
                </a:solidFill>
                <a:ea typeface="Calibri"/>
                <a:cs typeface="Times New Roman"/>
              </a:rPr>
              <a:t>-</a:t>
            </a:r>
            <a:r>
              <a:rPr lang="es-MX" sz="1200" b="1" dirty="0" smtClean="0">
                <a:solidFill>
                  <a:srgbClr val="663300"/>
                </a:solidFill>
                <a:ea typeface="Calibri"/>
                <a:cs typeface="Times New Roman"/>
              </a:rPr>
              <a:t>Construcción, rehabilitación, ampliación y modernización de caminos </a:t>
            </a:r>
            <a:r>
              <a:rPr lang="es-MX" sz="1200" b="1" dirty="0">
                <a:solidFill>
                  <a:srgbClr val="663300"/>
                </a:solidFill>
                <a:ea typeface="Calibri"/>
                <a:cs typeface="Times New Roman"/>
              </a:rPr>
              <a:t>rurales, alimentadores, y puentes </a:t>
            </a:r>
            <a:r>
              <a:rPr lang="es-MX" sz="1200" b="1" dirty="0" smtClean="0">
                <a:solidFill>
                  <a:srgbClr val="663300"/>
                </a:solidFill>
                <a:ea typeface="Calibri"/>
                <a:cs typeface="Times New Roman"/>
              </a:rPr>
              <a:t>vehiculares.</a:t>
            </a:r>
            <a:endParaRPr lang="es-MX" sz="1200" b="1" dirty="0">
              <a:solidFill>
                <a:srgbClr val="663300"/>
              </a:solidFill>
              <a:ea typeface="Calibri"/>
              <a:cs typeface="Times New Roman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318448" y="4797152"/>
            <a:ext cx="2358008" cy="1368152"/>
          </a:xfrm>
          <a:prstGeom prst="roundRect">
            <a:avLst/>
          </a:prstGeom>
          <a:solidFill>
            <a:srgbClr val="F2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663300"/>
                </a:solidFill>
                <a:ea typeface="Calibri"/>
                <a:cs typeface="Times New Roman"/>
              </a:rPr>
              <a:t>-Estarán </a:t>
            </a:r>
            <a:r>
              <a:rPr lang="es-MX" sz="1200" b="1" dirty="0">
                <a:solidFill>
                  <a:srgbClr val="663300"/>
                </a:solidFill>
                <a:ea typeface="Calibri"/>
                <a:cs typeface="Times New Roman"/>
              </a:rPr>
              <a:t>sujetos  al Acuerdo de Coordinación o instrumento jurídico que se suscriba.</a:t>
            </a:r>
          </a:p>
          <a:p>
            <a:pPr>
              <a:lnSpc>
                <a:spcPct val="115000"/>
              </a:lnSpc>
            </a:pPr>
            <a:endParaRPr lang="es-MX" sz="1200" b="1" dirty="0">
              <a:solidFill>
                <a:srgbClr val="663300"/>
              </a:solidFill>
              <a:ea typeface="Calibri"/>
              <a:cs typeface="Times New Roman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/>
          <a:stretch/>
        </p:blipFill>
        <p:spPr>
          <a:xfrm>
            <a:off x="340431" y="5008201"/>
            <a:ext cx="1351250" cy="8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4644007" y="4924467"/>
            <a:ext cx="2160240" cy="180020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5" name="4 Hexágono"/>
          <p:cNvSpPr/>
          <p:nvPr/>
        </p:nvSpPr>
        <p:spPr>
          <a:xfrm>
            <a:off x="4656381" y="3044875"/>
            <a:ext cx="2160240" cy="180020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6" name="5 Hexágono"/>
          <p:cNvSpPr/>
          <p:nvPr/>
        </p:nvSpPr>
        <p:spPr>
          <a:xfrm>
            <a:off x="6435012" y="2120496"/>
            <a:ext cx="2160240" cy="1800200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7" name="6 Hexágono"/>
          <p:cNvSpPr/>
          <p:nvPr/>
        </p:nvSpPr>
        <p:spPr>
          <a:xfrm>
            <a:off x="2854808" y="2067235"/>
            <a:ext cx="2160240" cy="1800200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8" name="7 Hexágono"/>
          <p:cNvSpPr/>
          <p:nvPr/>
        </p:nvSpPr>
        <p:spPr>
          <a:xfrm>
            <a:off x="1115616" y="4941168"/>
            <a:ext cx="2160240" cy="1800200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663300"/>
                </a:solidFill>
              </a:ln>
            </a:endParaRPr>
          </a:p>
        </p:txBody>
      </p:sp>
      <p:sp>
        <p:nvSpPr>
          <p:cNvPr id="9" name="8 Hexágono"/>
          <p:cNvSpPr/>
          <p:nvPr/>
        </p:nvSpPr>
        <p:spPr>
          <a:xfrm>
            <a:off x="6435012" y="3977680"/>
            <a:ext cx="2160240" cy="1800200"/>
          </a:xfrm>
          <a:prstGeom prst="hexagon">
            <a:avLst/>
          </a:prstGeom>
          <a:solidFill>
            <a:srgbClr val="FF0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n>
                <a:solidFill>
                  <a:srgbClr val="663300"/>
                </a:solidFill>
              </a:ln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9 Hexágono"/>
          <p:cNvSpPr/>
          <p:nvPr/>
        </p:nvSpPr>
        <p:spPr>
          <a:xfrm>
            <a:off x="2930264" y="3968490"/>
            <a:ext cx="2160240" cy="18002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n>
                <a:solidFill>
                  <a:srgbClr val="663300"/>
                </a:solidFill>
              </a:ln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11760" y="404664"/>
            <a:ext cx="475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Otros Proyectos</a:t>
            </a:r>
            <a:endParaRPr lang="es-MX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19389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275856" y="1484784"/>
            <a:ext cx="2232248" cy="93610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PROGRAMAS FEDERALES EJECUTADOS POR LOS GOBIERNOS MUNICIPALES </a:t>
            </a:r>
            <a:endParaRPr lang="es-MX" sz="14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5004978" y="3356992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DIF</a:t>
            </a: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785838" y="4221088"/>
            <a:ext cx="1481905" cy="62025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Fondo Nacional para el Fomento de las Artesanías 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925154" y="4322945"/>
            <a:ext cx="1458000" cy="51732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FOREMOBA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996058" y="4322944"/>
            <a:ext cx="1484154" cy="93647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Subprograma de Apoyo para  Proyectos de  Asistencia Social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021779" y="4322945"/>
            <a:ext cx="1458000" cy="518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Rescate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de Espacios Públicos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902739" y="3356992"/>
            <a:ext cx="1502829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SEP</a:t>
            </a:r>
            <a:endParaRPr lang="es-MX" sz="1600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808956" y="3356992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SEDESOL</a:t>
            </a:r>
            <a:endParaRPr lang="es-MX" sz="1600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039619" y="3356992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SEDATU</a:t>
            </a:r>
            <a:endParaRPr lang="es-MX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85839" y="4998832"/>
            <a:ext cx="1458788" cy="518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Opciones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Productivas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2891735" y="4998832"/>
            <a:ext cx="1458000" cy="518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PAICE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349734" y="2420888"/>
            <a:ext cx="6242" cy="21602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331640" y="3140968"/>
            <a:ext cx="655272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331640" y="3140968"/>
            <a:ext cx="0" cy="21602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3654154" y="3140968"/>
            <a:ext cx="0" cy="21602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5731137" y="3140968"/>
            <a:ext cx="0" cy="21602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890980" y="3161742"/>
            <a:ext cx="0" cy="21602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27" idx="1"/>
          </p:cNvCxnSpPr>
          <p:nvPr/>
        </p:nvCxnSpPr>
        <p:spPr>
          <a:xfrm flipH="1">
            <a:off x="611560" y="3681028"/>
            <a:ext cx="1973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611560" y="3681028"/>
            <a:ext cx="0" cy="287314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611560" y="4580970"/>
            <a:ext cx="1973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611560" y="5258032"/>
            <a:ext cx="1973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H="1">
            <a:off x="2640435" y="3663119"/>
            <a:ext cx="27538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2640435" y="3663119"/>
            <a:ext cx="1" cy="159630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flipV="1">
            <a:off x="2640435" y="4581606"/>
            <a:ext cx="284719" cy="53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endCxn id="40" idx="1"/>
          </p:cNvCxnSpPr>
          <p:nvPr/>
        </p:nvCxnSpPr>
        <p:spPr>
          <a:xfrm flipV="1">
            <a:off x="2640435" y="5258032"/>
            <a:ext cx="251300" cy="139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65 Conector recto"/>
          <p:cNvCxnSpPr>
            <a:stCxn id="20" idx="1"/>
          </p:cNvCxnSpPr>
          <p:nvPr/>
        </p:nvCxnSpPr>
        <p:spPr>
          <a:xfrm flipH="1">
            <a:off x="4716016" y="3663119"/>
            <a:ext cx="28896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716016" y="3663119"/>
            <a:ext cx="0" cy="91902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4716016" y="4580970"/>
            <a:ext cx="280042" cy="117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36" idx="1"/>
          </p:cNvCxnSpPr>
          <p:nvPr/>
        </p:nvCxnSpPr>
        <p:spPr>
          <a:xfrm flipH="1">
            <a:off x="6804248" y="3663119"/>
            <a:ext cx="23537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6804248" y="3681028"/>
            <a:ext cx="0" cy="90111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6804248" y="4582145"/>
            <a:ext cx="2175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" name="81 Rectángulo redondeado"/>
          <p:cNvSpPr/>
          <p:nvPr/>
        </p:nvSpPr>
        <p:spPr>
          <a:xfrm>
            <a:off x="3131840" y="2642460"/>
            <a:ext cx="2664296" cy="3061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DEPENDENCIAS FEDERALES</a:t>
            </a:r>
          </a:p>
        </p:txBody>
      </p:sp>
      <p:cxnSp>
        <p:nvCxnSpPr>
          <p:cNvPr id="84" name="83 Conector recto"/>
          <p:cNvCxnSpPr/>
          <p:nvPr/>
        </p:nvCxnSpPr>
        <p:spPr>
          <a:xfrm>
            <a:off x="4347594" y="2933712"/>
            <a:ext cx="0" cy="20649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48 Rectángulo redondeado"/>
          <p:cNvSpPr/>
          <p:nvPr/>
        </p:nvSpPr>
        <p:spPr>
          <a:xfrm>
            <a:off x="781047" y="5646904"/>
            <a:ext cx="1458788" cy="518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Empleo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Temporal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808956" y="6315143"/>
            <a:ext cx="1458788" cy="518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Hábitat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cxnSp>
        <p:nvCxnSpPr>
          <p:cNvPr id="52" name="51 Conector recto"/>
          <p:cNvCxnSpPr/>
          <p:nvPr/>
        </p:nvCxnSpPr>
        <p:spPr>
          <a:xfrm flipH="1">
            <a:off x="588443" y="5912198"/>
            <a:ext cx="1973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H="1">
            <a:off x="611560" y="6554176"/>
            <a:ext cx="1973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915816" y="1484784"/>
            <a:ext cx="3384376" cy="93610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PROGRAMAS FEDERALES EJECUTADOS POR LOS GOBIERNOS MUNICIPALES 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3924858" y="3356992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INMUJERES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09774" y="4221088"/>
            <a:ext cx="1481905" cy="62025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Deporte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2042800" y="4324023"/>
            <a:ext cx="1458000" cy="51732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PRODERETUS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3915938" y="4322944"/>
            <a:ext cx="1484154" cy="105027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Programa de  Fortalecimiento a la Transversalidad de la Perspectiva   de  Género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5725635" y="4322945"/>
            <a:ext cx="1458000" cy="518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PRONAFIM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2025992" y="3356992"/>
            <a:ext cx="1502829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SECTUR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232892" y="3356992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CONADE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5743475" y="3356992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SE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349734" y="2420888"/>
            <a:ext cx="6242" cy="2160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1331640" y="3140211"/>
            <a:ext cx="6975694" cy="75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331640" y="3140968"/>
            <a:ext cx="0" cy="2160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2771800" y="3140968"/>
            <a:ext cx="0" cy="2160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4788421" y="3140968"/>
            <a:ext cx="0" cy="2160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6456859" y="3161742"/>
            <a:ext cx="0" cy="2160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81 Rectángulo redondeado"/>
          <p:cNvSpPr/>
          <p:nvPr/>
        </p:nvSpPr>
        <p:spPr>
          <a:xfrm>
            <a:off x="3131840" y="2628342"/>
            <a:ext cx="2664296" cy="3061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DEPENDENCIAS FEDERALES</a:t>
            </a:r>
          </a:p>
        </p:txBody>
      </p:sp>
      <p:cxnSp>
        <p:nvCxnSpPr>
          <p:cNvPr id="84" name="83 Conector recto"/>
          <p:cNvCxnSpPr/>
          <p:nvPr/>
        </p:nvCxnSpPr>
        <p:spPr>
          <a:xfrm>
            <a:off x="4347594" y="2933712"/>
            <a:ext cx="0" cy="20649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54 Rectángulo redondeado"/>
          <p:cNvSpPr/>
          <p:nvPr/>
        </p:nvSpPr>
        <p:spPr>
          <a:xfrm>
            <a:off x="7578334" y="3356992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BANOBRAS</a:t>
            </a:r>
          </a:p>
        </p:txBody>
      </p:sp>
      <p:sp>
        <p:nvSpPr>
          <p:cNvPr id="56" name="55 Rectángulo redondeado"/>
          <p:cNvSpPr/>
          <p:nvPr/>
        </p:nvSpPr>
        <p:spPr>
          <a:xfrm>
            <a:off x="7578334" y="4340604"/>
            <a:ext cx="1458000" cy="117662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Programas de financiamiento que amplíen la cobertura de los servicios públicos</a:t>
            </a:r>
          </a:p>
        </p:txBody>
      </p:sp>
      <p:cxnSp>
        <p:nvCxnSpPr>
          <p:cNvPr id="57" name="56 Conector recto"/>
          <p:cNvCxnSpPr/>
          <p:nvPr/>
        </p:nvCxnSpPr>
        <p:spPr>
          <a:xfrm>
            <a:off x="8307334" y="3140968"/>
            <a:ext cx="0" cy="2160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36" idx="2"/>
            <a:endCxn id="24" idx="0"/>
          </p:cNvCxnSpPr>
          <p:nvPr/>
        </p:nvCxnSpPr>
        <p:spPr>
          <a:xfrm flipH="1">
            <a:off x="6454635" y="3969246"/>
            <a:ext cx="8920" cy="35369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stCxn id="55" idx="2"/>
            <a:endCxn id="56" idx="0"/>
          </p:cNvCxnSpPr>
          <p:nvPr/>
        </p:nvCxnSpPr>
        <p:spPr>
          <a:xfrm>
            <a:off x="8298414" y="3969246"/>
            <a:ext cx="8920" cy="37135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20" idx="2"/>
            <a:endCxn id="23" idx="0"/>
          </p:cNvCxnSpPr>
          <p:nvPr/>
        </p:nvCxnSpPr>
        <p:spPr>
          <a:xfrm>
            <a:off x="4644938" y="3969246"/>
            <a:ext cx="13077" cy="35369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62 Conector recto"/>
          <p:cNvCxnSpPr>
            <a:stCxn id="26" idx="2"/>
            <a:endCxn id="22" idx="0"/>
          </p:cNvCxnSpPr>
          <p:nvPr/>
        </p:nvCxnSpPr>
        <p:spPr>
          <a:xfrm flipH="1">
            <a:off x="2771800" y="3969246"/>
            <a:ext cx="5607" cy="3547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952972" y="4004080"/>
            <a:ext cx="0" cy="2160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3941515" y="3377766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INMUJERES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2042649" y="3377766"/>
            <a:ext cx="1502829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SECTUR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249549" y="3377766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CONADE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5760132" y="3377766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1851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275856" y="1484784"/>
            <a:ext cx="2232248" cy="93610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PROGRAMAS FEDERALES EJECUTADOS POR LOS GOBIERNOS MUNICIPALES </a:t>
            </a:r>
            <a:endParaRPr lang="es-MX" sz="14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5004978" y="3356992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CDI</a:t>
            </a: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785839" y="4322309"/>
            <a:ext cx="1458788" cy="517322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3X1 para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Migrantes</a:t>
            </a: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925154" y="4322945"/>
            <a:ext cx="1458000" cy="517322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Agua 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Limpia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(PAL) 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4996058" y="4322945"/>
            <a:ext cx="1484154" cy="518400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Infraestructura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Indígena</a:t>
            </a: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021779" y="4322945"/>
            <a:ext cx="1458000" cy="518400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Hábitat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2902739" y="3356992"/>
            <a:ext cx="1502829" cy="61225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CONAGUA</a:t>
            </a:r>
            <a:endParaRPr lang="es-MX" sz="1600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808956" y="3356992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SEDESOL</a:t>
            </a:r>
            <a:endParaRPr lang="es-MX" sz="1600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039619" y="3356992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SEDATU</a:t>
            </a:r>
            <a:endParaRPr lang="es-MX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85839" y="4998832"/>
            <a:ext cx="1458788" cy="518400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Desarrollo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Zonas Prioritarias</a:t>
            </a: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2891735" y="4998832"/>
            <a:ext cx="1458000" cy="518400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PROSSAPYS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2921359" y="5646904"/>
            <a:ext cx="1458000" cy="518400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APAZU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2915198" y="6294976"/>
            <a:ext cx="1458000" cy="518400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PROTAR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349734" y="2420888"/>
            <a:ext cx="6242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331640" y="3140968"/>
            <a:ext cx="6552728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331640" y="3140968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3654154" y="3140968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5731137" y="3140968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890980" y="3161742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27" idx="1"/>
          </p:cNvCxnSpPr>
          <p:nvPr/>
        </p:nvCxnSpPr>
        <p:spPr>
          <a:xfrm flipH="1">
            <a:off x="611560" y="3681028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611560" y="3681028"/>
            <a:ext cx="0" cy="157700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611560" y="4580970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611560" y="5258032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H="1">
            <a:off x="2640435" y="3663119"/>
            <a:ext cx="27538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2627784" y="3663119"/>
            <a:ext cx="12651" cy="29342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flipV="1">
            <a:off x="2640435" y="4581606"/>
            <a:ext cx="284719" cy="5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endCxn id="40" idx="1"/>
          </p:cNvCxnSpPr>
          <p:nvPr/>
        </p:nvCxnSpPr>
        <p:spPr>
          <a:xfrm flipV="1">
            <a:off x="2640435" y="5258032"/>
            <a:ext cx="251300" cy="13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V="1">
            <a:off x="2627784" y="5905565"/>
            <a:ext cx="284719" cy="5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V="1">
            <a:off x="2627784" y="6596813"/>
            <a:ext cx="284719" cy="53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65 Conector recto"/>
          <p:cNvCxnSpPr>
            <a:stCxn id="20" idx="1"/>
          </p:cNvCxnSpPr>
          <p:nvPr/>
        </p:nvCxnSpPr>
        <p:spPr>
          <a:xfrm flipH="1">
            <a:off x="4716016" y="3663119"/>
            <a:ext cx="2889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716016" y="3663119"/>
            <a:ext cx="0" cy="9190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4716016" y="4580970"/>
            <a:ext cx="280042" cy="1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36" idx="1"/>
          </p:cNvCxnSpPr>
          <p:nvPr/>
        </p:nvCxnSpPr>
        <p:spPr>
          <a:xfrm flipH="1">
            <a:off x="6804248" y="3663119"/>
            <a:ext cx="23537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6804248" y="3681028"/>
            <a:ext cx="0" cy="901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6804248" y="4582145"/>
            <a:ext cx="2175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81 Rectángulo redondeado"/>
          <p:cNvSpPr/>
          <p:nvPr/>
        </p:nvSpPr>
        <p:spPr>
          <a:xfrm>
            <a:off x="3131840" y="2628342"/>
            <a:ext cx="2664296" cy="306127"/>
          </a:xfrm>
          <a:prstGeom prst="roundRect">
            <a:avLst/>
          </a:prstGeom>
          <a:gradFill flip="none" rotWithShape="1">
            <a:gsLst>
              <a:gs pos="0">
                <a:srgbClr val="E5F8FF">
                  <a:shade val="30000"/>
                  <a:satMod val="115000"/>
                </a:srgbClr>
              </a:gs>
              <a:gs pos="50000">
                <a:srgbClr val="E5F8FF">
                  <a:shade val="67500"/>
                  <a:satMod val="115000"/>
                </a:srgbClr>
              </a:gs>
              <a:gs pos="100000">
                <a:srgbClr val="E5F8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DEPENDENCIAS FEDERALES</a:t>
            </a:r>
          </a:p>
        </p:txBody>
      </p:sp>
      <p:cxnSp>
        <p:nvCxnSpPr>
          <p:cNvPr id="84" name="83 Conector recto"/>
          <p:cNvCxnSpPr/>
          <p:nvPr/>
        </p:nvCxnSpPr>
        <p:spPr>
          <a:xfrm>
            <a:off x="4347594" y="2933712"/>
            <a:ext cx="0" cy="2064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FF0000"/>
                </a:solidFill>
                <a:ea typeface="Calibri"/>
                <a:cs typeface="Times New Roman"/>
              </a:rPr>
              <a:t>FONDO NACIONAL PARA EL FOMENTO DE LAS  ARTESANÍAS </a:t>
            </a:r>
          </a:p>
          <a:p>
            <a:pPr algn="ctr"/>
            <a:endParaRPr lang="es-MX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-Asistencia para: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-La venta de  artesanías.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-Registro de marca, logotipo, empaque, envases.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-Certificación de Normas Oficiales Mexicanas.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318448" y="2636912"/>
            <a:ext cx="2358008" cy="1717870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1.-FEDERAL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: Los montos van de $2,000 hasta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$10,000 pesos, dependiendo del fin con el que se utilizaran.</a:t>
            </a:r>
          </a:p>
          <a:p>
            <a:pPr>
              <a:lnSpc>
                <a:spcPct val="115000"/>
              </a:lnSpc>
            </a:pP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1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467544" y="2915491"/>
            <a:ext cx="1321840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 redondeado"/>
          <p:cNvSpPr/>
          <p:nvPr/>
        </p:nvSpPr>
        <p:spPr>
          <a:xfrm>
            <a:off x="2010700" y="4574848"/>
            <a:ext cx="1934886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FF0000"/>
                </a:solidFill>
                <a:ea typeface="Calibri"/>
                <a:cs typeface="Times New Roman"/>
              </a:rPr>
              <a:t>PROGRAMA DE OPCIONES PRODUCTIVAS </a:t>
            </a:r>
          </a:p>
          <a:p>
            <a:pPr algn="ctr"/>
            <a:endParaRPr lang="es-MX" sz="1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076159" y="4574848"/>
            <a:ext cx="2124595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-Proyectos para personas cuyos ingresos están por debajo de la línea de bienestar y que se encuentran integradas en grupos productores que habitan las zonas de cobertura.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318448" y="4581128"/>
            <a:ext cx="2358008" cy="1717870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600" b="1" dirty="0" smtClean="0">
                <a:solidFill>
                  <a:srgbClr val="FF0000"/>
                </a:solidFill>
                <a:ea typeface="Calibri"/>
                <a:cs typeface="Times New Roman"/>
              </a:rPr>
              <a:t>1.-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FEDERAL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 A) Por persona máximo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por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$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40,000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pesos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B) Por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proyecto será desde los $50,000 hasta $320,000 pesos.</a:t>
            </a:r>
          </a:p>
          <a:p>
            <a:pPr algn="ctr"/>
            <a:endParaRPr lang="es-MX" sz="1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9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467544" y="4797152"/>
            <a:ext cx="1368152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250503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480212" y="2060848"/>
            <a:ext cx="2196244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FF0000"/>
                </a:solidFill>
                <a:ea typeface="Calibri"/>
                <a:cs typeface="Times New Roman"/>
              </a:rPr>
              <a:t>PROGRAMA EMPLEO TEMPORAL </a:t>
            </a:r>
          </a:p>
          <a:p>
            <a:pPr algn="ctr"/>
            <a:endParaRPr lang="es-MX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67944" y="2630632"/>
            <a:ext cx="2250503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-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Adquisición, arrendamiento de herramientas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,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materiales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y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equipo.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-Costos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transporte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-Acciones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 Protección Social y Participación Comunitaria.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480212" y="2636912"/>
            <a:ext cx="2196244" cy="1717870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1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.-Los montos varían de acuerdo al proyecto del que se trate.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1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467544" y="2915491"/>
            <a:ext cx="1321840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 redondeado"/>
          <p:cNvSpPr/>
          <p:nvPr/>
        </p:nvSpPr>
        <p:spPr>
          <a:xfrm>
            <a:off x="2010700" y="4574848"/>
            <a:ext cx="1934886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FF0000"/>
                </a:solidFill>
                <a:ea typeface="Calibri"/>
                <a:cs typeface="Times New Roman"/>
              </a:rPr>
              <a:t>PROGRAMA HÁBITAT</a:t>
            </a:r>
          </a:p>
          <a:p>
            <a:pPr algn="ctr"/>
            <a:endParaRPr lang="es-MX" sz="1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076159" y="4574848"/>
            <a:ext cx="2242288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-Centros de Desarrollo Comunitario </a:t>
            </a:r>
            <a:endParaRPr lang="es-MX" sz="12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-Revitalización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 centros históricos inscritos en la Lista del Patrimonio Mundial de la UNESCO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6480212" y="4581128"/>
            <a:ext cx="2196244" cy="1717870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es-MX" sz="12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.-Del total de subsidios asignados al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municipio :</a:t>
            </a:r>
          </a:p>
          <a:p>
            <a:pPr marL="228600" indent="-228600">
              <a:lnSpc>
                <a:spcPct val="115000"/>
              </a:lnSpc>
              <a:buAutoNum type="alphaUcParenR"/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15%  mínimo se destinará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a Desarrollo Social y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Comunitario</a:t>
            </a:r>
          </a:p>
          <a:p>
            <a:pPr marL="228600" indent="-228600">
              <a:lnSpc>
                <a:spcPct val="115000"/>
              </a:lnSpc>
              <a:buAutoNum type="alphaUcParenR"/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5% máximo a la Promoción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del Desarrollo Urbano.</a:t>
            </a:r>
          </a:p>
          <a:p>
            <a:pPr algn="ctr"/>
            <a:endParaRPr lang="es-MX" sz="1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0"/>
          <a:stretch/>
        </p:blipFill>
        <p:spPr>
          <a:xfrm>
            <a:off x="467544" y="4941168"/>
            <a:ext cx="1321840" cy="7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FF0000"/>
                </a:solidFill>
                <a:ea typeface="Calibri"/>
                <a:cs typeface="Times New Roman"/>
              </a:rPr>
              <a:t>SUBPROGRAMA </a:t>
            </a:r>
            <a:r>
              <a:rPr lang="es-MX" sz="1600" b="1" dirty="0">
                <a:solidFill>
                  <a:srgbClr val="FF0000"/>
                </a:solidFill>
                <a:ea typeface="Calibri"/>
                <a:cs typeface="Times New Roman"/>
              </a:rPr>
              <a:t>APOYO PARA PROYECTOS DE ASISTENCIA SOCIAL</a:t>
            </a:r>
            <a:endParaRPr lang="es-MX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-Mejorar las condiciones de vida de las personas y familias en situación de vulnerabilidad.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318448" y="2636912"/>
            <a:ext cx="2358008" cy="1717870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A) Apoyo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Económico Temporal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B)Apoyo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en Especie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C) Apoyo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para Atención Especializada</a:t>
            </a:r>
          </a:p>
          <a:p>
            <a:pPr>
              <a:lnSpc>
                <a:spcPct val="115000"/>
              </a:lnSpc>
            </a:pP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010700" y="4574848"/>
            <a:ext cx="1934886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FF0000"/>
                </a:solidFill>
                <a:ea typeface="Calibri"/>
                <a:cs typeface="Times New Roman"/>
              </a:rPr>
              <a:t>PROGRAMA RESCATE DE ESPACIOS PÚBLICOS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4076159" y="4574848"/>
            <a:ext cx="2124595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-Mejoramiento físico de los Espacios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Públicos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y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participación social. 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318448" y="4581128"/>
            <a:ext cx="2358008" cy="1717870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1.- FEDERAL: Máxima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por modalidad será de $2,700,000 pesos y $300,000 pesos respectivamente.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0"/>
          <a:stretch/>
        </p:blipFill>
        <p:spPr>
          <a:xfrm>
            <a:off x="467544" y="4941168"/>
            <a:ext cx="1321840" cy="74002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7" y="2820327"/>
            <a:ext cx="1368152" cy="10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FF0000"/>
                </a:solidFill>
                <a:ea typeface="Calibri"/>
                <a:cs typeface="Times New Roman"/>
              </a:rPr>
              <a:t>FOREMOBA</a:t>
            </a:r>
          </a:p>
          <a:p>
            <a:pPr algn="ctr"/>
            <a:r>
              <a:rPr lang="es-MX" sz="900" b="1" dirty="0" smtClean="0">
                <a:solidFill>
                  <a:srgbClr val="FF0000"/>
                </a:solidFill>
                <a:ea typeface="Calibri"/>
                <a:cs typeface="Times New Roman"/>
              </a:rPr>
              <a:t>(PROGRAMA </a:t>
            </a:r>
            <a:r>
              <a:rPr lang="es-MX" sz="900" b="1" dirty="0">
                <a:solidFill>
                  <a:srgbClr val="FF0000"/>
                </a:solidFill>
                <a:ea typeface="Calibri"/>
                <a:cs typeface="Times New Roman"/>
              </a:rPr>
              <a:t>DE APOYO A COMUNIDADES PARA RESTAURACIÓN DE MONUMENTOS Y BIENES ARTÍSTICOS DE PROPIEDAD </a:t>
            </a:r>
            <a:r>
              <a:rPr lang="es-MX" sz="900" b="1" dirty="0" smtClean="0">
                <a:solidFill>
                  <a:srgbClr val="FF0000"/>
                </a:solidFill>
                <a:ea typeface="Calibri"/>
                <a:cs typeface="Times New Roman"/>
              </a:rPr>
              <a:t>FEDERAL)</a:t>
            </a:r>
            <a:endParaRPr lang="es-MX" sz="9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-Preservar los bienes muebles e inmuebles históricos y artísticos de propiedad federal 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318448" y="2636912"/>
            <a:ext cx="2358008" cy="1717870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1.-$500,000.00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máx. por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proyecto, siempre y cuando las contrapartes aporten una cantidad igual o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superior,.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010700" y="4574848"/>
            <a:ext cx="1934886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FF0000"/>
                </a:solidFill>
                <a:ea typeface="Calibri"/>
                <a:cs typeface="Times New Roman"/>
              </a:rPr>
              <a:t>PAICE</a:t>
            </a:r>
          </a:p>
          <a:p>
            <a:pPr algn="ctr"/>
            <a:r>
              <a:rPr lang="es-MX" sz="900" b="1" dirty="0" smtClean="0">
                <a:solidFill>
                  <a:srgbClr val="FF0000"/>
                </a:solidFill>
                <a:ea typeface="Calibri"/>
                <a:cs typeface="Times New Roman"/>
              </a:rPr>
              <a:t>(PROGRAMA </a:t>
            </a:r>
            <a:r>
              <a:rPr lang="es-MX" sz="900" b="1" dirty="0">
                <a:solidFill>
                  <a:srgbClr val="FF0000"/>
                </a:solidFill>
                <a:ea typeface="Calibri"/>
                <a:cs typeface="Times New Roman"/>
              </a:rPr>
              <a:t>APOYO A LA INFRAESTRUCTURA CULTURAL DE LOS </a:t>
            </a:r>
            <a:r>
              <a:rPr lang="es-MX" sz="900" b="1" dirty="0" smtClean="0">
                <a:solidFill>
                  <a:srgbClr val="FF0000"/>
                </a:solidFill>
                <a:ea typeface="Calibri"/>
                <a:cs typeface="Times New Roman"/>
              </a:rPr>
              <a:t>ESTADOS) </a:t>
            </a:r>
            <a:endParaRPr lang="es-MX" sz="9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104855" y="4564526"/>
            <a:ext cx="2124595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-Conservación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, mejoramiento,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adaptación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construcción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 espacios dedicados a diversas actividades artísticas y culturales	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6318448" y="4581128"/>
            <a:ext cx="2358008" cy="1717870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1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.-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Los recursos federales que se transfieren a los Estados y el Distrito Federal, para la implementación del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PAICE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4"/>
          <a:stretch/>
        </p:blipFill>
        <p:spPr>
          <a:xfrm>
            <a:off x="466123" y="2919780"/>
            <a:ext cx="1368152" cy="1013275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4"/>
          <a:stretch/>
        </p:blipFill>
        <p:spPr>
          <a:xfrm>
            <a:off x="413045" y="4725144"/>
            <a:ext cx="1368152" cy="10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FF0000"/>
                </a:solidFill>
                <a:ea typeface="Calibri"/>
                <a:cs typeface="Times New Roman"/>
              </a:rPr>
              <a:t>PRODERETUS</a:t>
            </a:r>
          </a:p>
          <a:p>
            <a:pPr algn="ctr"/>
            <a:r>
              <a:rPr lang="es-MX" sz="900" b="1" dirty="0" smtClean="0">
                <a:solidFill>
                  <a:srgbClr val="FF0000"/>
                </a:solidFill>
                <a:ea typeface="Calibri"/>
                <a:cs typeface="Times New Roman"/>
              </a:rPr>
              <a:t>(PROGRAMA </a:t>
            </a:r>
            <a:r>
              <a:rPr lang="es-MX" sz="900" b="1" dirty="0">
                <a:solidFill>
                  <a:srgbClr val="FF0000"/>
                </a:solidFill>
                <a:ea typeface="Calibri"/>
                <a:cs typeface="Times New Roman"/>
              </a:rPr>
              <a:t>PARA EL DESARROLLO REGIONAL TURÍSTICO </a:t>
            </a:r>
            <a:r>
              <a:rPr lang="es-MX" sz="900" b="1" dirty="0" smtClean="0">
                <a:solidFill>
                  <a:srgbClr val="FF0000"/>
                </a:solidFill>
                <a:ea typeface="Calibri"/>
                <a:cs typeface="Times New Roman"/>
              </a:rPr>
              <a:t>SUSTENTABLE) </a:t>
            </a:r>
            <a:endParaRPr lang="es-MX" sz="9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-Preservar los Modernizar la infraestructura y el equipamiento de localidades turísticas del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país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318448" y="2636912"/>
            <a:ext cx="2358008" cy="1717870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1.-FEDERAL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: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Será  de 25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millones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hasta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250 millones de pesos, dependiendo del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proyecto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010700" y="4574848"/>
            <a:ext cx="1934886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FF0000"/>
                </a:solidFill>
                <a:ea typeface="Calibri"/>
                <a:cs typeface="Times New Roman"/>
              </a:rPr>
              <a:t>PROGRAMA DEL DEPORTE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4076159" y="4574848"/>
            <a:ext cx="2124595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-Construcción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, ampliación, rehabilitación y mejoramiento de las instalaciones deportivas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6318448" y="4581128"/>
            <a:ext cx="2358008" cy="1717870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1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.-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Los recursos federales que se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transfieran son considerados subsidios.</a:t>
            </a:r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2"/>
          <a:stretch/>
        </p:blipFill>
        <p:spPr>
          <a:xfrm>
            <a:off x="467544" y="2964468"/>
            <a:ext cx="1368152" cy="9685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41168"/>
            <a:ext cx="136815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PROGRAMA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1989042" y="2630632"/>
            <a:ext cx="1956544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FF0000"/>
                </a:solidFill>
                <a:ea typeface="Calibri"/>
                <a:cs typeface="Times New Roman"/>
              </a:rPr>
              <a:t>PROGRAMA DE FORTALECIMIENTO A LA TRANSVERSALIDAD DE LA PERSPECTIVA DE GÉNERO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Fortalecer las capacidades institucionales de las Instancias de las Mujeres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318448" y="2636912"/>
            <a:ext cx="2358008" cy="1717870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1.-FEDERAL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: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Será 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 $300,000 pesos hasta $7,361,750 millones de pesos, dependiendo del proyecto del que se trate.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989042" y="4574848"/>
            <a:ext cx="1956544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FF0000"/>
                </a:solidFill>
                <a:ea typeface="Calibri"/>
                <a:cs typeface="Times New Roman"/>
              </a:rPr>
              <a:t>PROGRAMA NACIONAL DE FINANCIAMIENTO </a:t>
            </a:r>
            <a:r>
              <a:rPr lang="es-MX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AL </a:t>
            </a:r>
            <a:r>
              <a:rPr lang="es-MX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MICROEMPRESARIO</a:t>
            </a:r>
            <a:r>
              <a:rPr lang="es-MX" sz="1400" b="1" baseline="30000" dirty="0" smtClean="0">
                <a:solidFill>
                  <a:srgbClr val="FF0000"/>
                </a:solidFill>
                <a:ea typeface="Calibri"/>
                <a:cs typeface="Times New Roman"/>
              </a:rPr>
              <a:t>1</a:t>
            </a:r>
            <a:r>
              <a:rPr lang="es-MX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es-MX" sz="1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076159" y="4574848"/>
            <a:ext cx="2124595" cy="1734472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-Apoyos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crediticios;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-Apoyos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no crediticios parciales y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temporales,</a:t>
            </a:r>
          </a:p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-Apoyo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parcial 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6318448" y="4581128"/>
            <a:ext cx="2358008" cy="1717870"/>
          </a:xfrm>
          <a:prstGeom prst="roundRect">
            <a:avLst/>
          </a:prstGeom>
          <a:solidFill>
            <a:srgbClr val="FE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1.-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Varían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 acuerdo al tipo de proyecto del que se trate.</a:t>
            </a:r>
          </a:p>
          <a:p>
            <a:endParaRPr lang="es-MX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0103"/>
            <a:ext cx="1368152" cy="118496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3"/>
          <a:stretch/>
        </p:blipFill>
        <p:spPr>
          <a:xfrm>
            <a:off x="467544" y="4894397"/>
            <a:ext cx="1368152" cy="9828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6381328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Nota: [1] El municipio  sólo </a:t>
            </a:r>
            <a:r>
              <a:rPr lang="es-MX" sz="1000" dirty="0"/>
              <a:t>puede ser ejecutor cuando constituya fondos o fideicomisos de respaldo a </a:t>
            </a:r>
            <a:r>
              <a:rPr lang="es-MX" sz="1000" dirty="0" smtClean="0"/>
              <a:t>los  créditos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7711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603682" y="2060848"/>
            <a:ext cx="2124595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OBRAS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5544108" y="2031639"/>
            <a:ext cx="2358008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/>
                <a:ea typeface="Calibri"/>
                <a:cs typeface="Times New Roman"/>
              </a:rPr>
              <a:t>MONTOS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2577306" y="2645611"/>
            <a:ext cx="2124595" cy="1734472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-Programas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de financiamiento que amplíen la cobertura de los servicios públicos y generen la infraestructura productiva necesaria para impulsar el desarrollo regional.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5544108" y="2636912"/>
            <a:ext cx="2358008" cy="1717870"/>
          </a:xfrm>
          <a:prstGeom prst="roundRect">
            <a:avLst/>
          </a:prstGeom>
          <a:solidFill>
            <a:srgbClr val="F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1.-Crédito hasta por el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25% de los recursos económicos que reciba el municipio de la Federación con motivo del </a:t>
            </a:r>
            <a:r>
              <a:rPr lang="es-MX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FAIS, </a:t>
            </a:r>
            <a:r>
              <a:rPr lang="es-MX" sz="1200" b="1" dirty="0">
                <a:solidFill>
                  <a:srgbClr val="FF0000"/>
                </a:solidFill>
                <a:ea typeface="Calibri"/>
                <a:cs typeface="Times New Roman"/>
              </a:rPr>
              <a:t>a una tasa de interés fija y un plazo hasta por tres años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t="24369" r="8975" b="34244"/>
          <a:stretch/>
        </p:blipFill>
        <p:spPr>
          <a:xfrm>
            <a:off x="464433" y="3024854"/>
            <a:ext cx="1368151" cy="6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</a:rPr>
              <a:t>F </a:t>
            </a:r>
            <a:r>
              <a:rPr lang="es-MX" altLang="es-MX" b="1" dirty="0">
                <a:solidFill>
                  <a:srgbClr val="C00000"/>
                </a:solidFill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</a:rPr>
              <a:t>2015</a:t>
            </a:r>
            <a:endParaRPr lang="es-MX" altLang="es-MX" b="1" dirty="0">
              <a:solidFill>
                <a:srgbClr val="C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1484784"/>
            <a:ext cx="2366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b="1" dirty="0" smtClean="0">
                <a:solidFill>
                  <a:srgbClr val="005DA2"/>
                </a:solidFill>
              </a:rPr>
              <a:t>Agua y Saneamiento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SECRETARIA </a:t>
            </a:r>
            <a:endParaRPr lang="es-MX" sz="16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PROGRAMA</a:t>
            </a:r>
            <a:endParaRPr lang="es-MX" sz="16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989042" y="4149080"/>
            <a:ext cx="1934886" cy="1656184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dirty="0" smtClean="0">
                <a:solidFill>
                  <a:srgbClr val="0070C0"/>
                </a:solidFill>
                <a:ea typeface="Calibri"/>
                <a:cs typeface="Times New Roman"/>
              </a:rPr>
              <a:t>PROGRAMA PARA EL DESARROLLO DE ZONAS PRIORITARIAS </a:t>
            </a:r>
          </a:p>
          <a:p>
            <a:pPr algn="ctr">
              <a:lnSpc>
                <a:spcPct val="115000"/>
              </a:lnSpc>
            </a:pPr>
            <a:endParaRPr lang="es-MX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045171" y="4149080"/>
            <a:ext cx="2124595" cy="1656184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-Acceso a drenaje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-Redes de drenaje pluvial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-Agua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entubada</a:t>
            </a:r>
          </a:p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-Sistemas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 recolección y almacenamiento de agua para consumo humano</a:t>
            </a:r>
          </a:p>
          <a:p>
            <a:pPr>
              <a:lnSpc>
                <a:spcPct val="115000"/>
              </a:lnSpc>
            </a:pP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318264" y="4149080"/>
            <a:ext cx="2358191" cy="1656184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0070C0"/>
                </a:solidFill>
                <a:ea typeface="Calibri"/>
                <a:cs typeface="Times New Roman"/>
              </a:rPr>
              <a:t>1.-FEDERAL: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A) Servicios Básicos en la Vivienda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máximo  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$5,000,000.00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B) Infraestructura social comunitaria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m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áximo 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$6,000,000.00</a:t>
            </a:r>
          </a:p>
        </p:txBody>
      </p:sp>
      <p:pic>
        <p:nvPicPr>
          <p:cNvPr id="27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441847" y="4769449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1979712" y="2564904"/>
            <a:ext cx="1934886" cy="1368152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/>
            <a:r>
              <a:rPr lang="es-MX" sz="1600" dirty="0">
                <a:solidFill>
                  <a:srgbClr val="0070C0"/>
                </a:solidFill>
                <a:ea typeface="Calibri"/>
                <a:cs typeface="Times New Roman"/>
              </a:rPr>
              <a:t>PROGRAMA DE INFRAESTRUCTURA INDÍGENA</a:t>
            </a:r>
          </a:p>
          <a:p>
            <a:pPr algn="ctr"/>
            <a:endParaRPr lang="es-MX" sz="16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45171" y="2564904"/>
            <a:ext cx="2124595" cy="1368152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-Construcción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y ampliación de sistemas de agua potable (captación, conducción, almacenamiento, potabilización )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318448" y="2581506"/>
            <a:ext cx="2358008" cy="1351550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Estarán sujetos  a la  estructura financiera  del  Acuerdo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 Coordinación o instrumento jurídico que se suscriba.</a:t>
            </a:r>
          </a:p>
          <a:p>
            <a:pPr algn="ctr"/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.</a:t>
            </a: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/>
          <a:stretch/>
        </p:blipFill>
        <p:spPr>
          <a:xfrm>
            <a:off x="395536" y="2717305"/>
            <a:ext cx="1368152" cy="8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</a:rPr>
              <a:t>F </a:t>
            </a:r>
            <a:r>
              <a:rPr lang="es-MX" altLang="es-MX" b="1" dirty="0">
                <a:solidFill>
                  <a:srgbClr val="C00000"/>
                </a:solidFill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</a:rPr>
              <a:t>2015</a:t>
            </a:r>
            <a:endParaRPr lang="es-MX" altLang="es-MX" b="1" dirty="0">
              <a:solidFill>
                <a:srgbClr val="C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7504" y="1453792"/>
            <a:ext cx="2366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b="1" dirty="0" smtClean="0">
                <a:solidFill>
                  <a:srgbClr val="005DA2"/>
                </a:solidFill>
              </a:rPr>
              <a:t>Agua y Saneamiento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SECRETARIA </a:t>
            </a:r>
            <a:endParaRPr lang="es-MX" sz="16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PROGRAMA</a:t>
            </a:r>
            <a:endParaRPr lang="es-MX" sz="16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979712" y="2564904"/>
            <a:ext cx="1934886" cy="1368152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/>
            <a:r>
              <a:rPr lang="es-MX" sz="1600" dirty="0" smtClean="0">
                <a:solidFill>
                  <a:srgbClr val="0070C0"/>
                </a:solidFill>
                <a:ea typeface="Calibri"/>
                <a:cs typeface="Times New Roman"/>
              </a:rPr>
              <a:t>Programa 3x1 Para Migrantes </a:t>
            </a:r>
          </a:p>
          <a:p>
            <a:pPr algn="ctr"/>
            <a:endParaRPr lang="es-MX" sz="16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045171" y="2564904"/>
            <a:ext cx="2124595" cy="1368152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s-MX" sz="12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-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Sistemas para la dotación de agua, drenaje y alcantarillado.</a:t>
            </a:r>
          </a:p>
          <a:p>
            <a:pPr algn="ctr">
              <a:lnSpc>
                <a:spcPct val="115000"/>
              </a:lnSpc>
            </a:pPr>
            <a:endParaRPr lang="es-MX" sz="16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6318448" y="2581506"/>
            <a:ext cx="2358008" cy="1351550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rgbClr val="0070C0"/>
                </a:solidFill>
                <a:ea typeface="Calibri"/>
                <a:cs typeface="Times New Roman"/>
              </a:rPr>
              <a:t>1.- FEDERAL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: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Por proyecto  máximo  1,000,000.00</a:t>
            </a: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2.-</a:t>
            </a:r>
            <a:r>
              <a:rPr lang="es-MX" sz="1200" b="1" dirty="0" smtClean="0">
                <a:solidFill>
                  <a:srgbClr val="0070C0"/>
                </a:solidFill>
                <a:ea typeface="Calibri"/>
                <a:cs typeface="Times New Roman"/>
              </a:rPr>
              <a:t>ESTATAL Y MUNICIPAL: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El 50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%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debe estar a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cargo de 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los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gobiernos estatal y municipal.</a:t>
            </a:r>
          </a:p>
        </p:txBody>
      </p:sp>
      <p:pic>
        <p:nvPicPr>
          <p:cNvPr id="31" name="Picture 2" descr="http://www.mayfe.com.mx/mayfe/img/sedes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4"/>
          <a:stretch/>
        </p:blipFill>
        <p:spPr bwMode="auto">
          <a:xfrm>
            <a:off x="395536" y="2775377"/>
            <a:ext cx="1393849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Rectángulo redondeado"/>
          <p:cNvSpPr/>
          <p:nvPr/>
        </p:nvSpPr>
        <p:spPr>
          <a:xfrm>
            <a:off x="1979712" y="4293096"/>
            <a:ext cx="1934886" cy="1505888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s-MX" sz="1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MX" sz="1600" dirty="0">
                <a:solidFill>
                  <a:srgbClr val="0070C0"/>
                </a:solidFill>
                <a:ea typeface="Calibri"/>
                <a:cs typeface="Times New Roman"/>
              </a:rPr>
              <a:t>PROGRAMA DE AGUA LIMPIA (PAL) </a:t>
            </a:r>
          </a:p>
          <a:p>
            <a:pPr algn="ctr">
              <a:lnSpc>
                <a:spcPct val="115000"/>
              </a:lnSpc>
            </a:pPr>
            <a:endParaRPr lang="es-MX" sz="16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4045171" y="4293096"/>
            <a:ext cx="2124595" cy="1505888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-Instalación de equipos o dispositivos de desinfección 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-Suministro de reactivos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desinfectantes</a:t>
            </a:r>
          </a:p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-Refacciones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para equipos de desinfección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6318448" y="4293096"/>
            <a:ext cx="2358008" cy="1505888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0070C0"/>
                </a:solidFill>
                <a:ea typeface="Calibri"/>
                <a:cs typeface="Times New Roman"/>
              </a:rPr>
              <a:t>1.- FEDERAL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: Será del 100%  en: 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Municipios con problemas para la salud de los habitantes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 y para localidades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en el Sistema Nacional para la Cruzada contra el Hambre .</a:t>
            </a: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1368152" cy="10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7504" y="1453792"/>
            <a:ext cx="2366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smtClean="0">
                <a:solidFill>
                  <a:srgbClr val="005DA2"/>
                </a:solidFill>
                <a:latin typeface="Calibri" pitchFamily="34" charset="0"/>
              </a:rPr>
              <a:t>Agua y Saneamiento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PROGRAMA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502024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989042" y="4653136"/>
            <a:ext cx="1934886" cy="1800200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dirty="0">
                <a:solidFill>
                  <a:srgbClr val="0070C0"/>
                </a:solidFill>
                <a:ea typeface="Calibri"/>
                <a:cs typeface="Times New Roman"/>
              </a:rPr>
              <a:t>PROGRAMA HÁBITAT </a:t>
            </a:r>
          </a:p>
          <a:p>
            <a:pPr algn="ctr"/>
            <a:endParaRPr lang="es-MX" sz="16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045171" y="4653136"/>
            <a:ext cx="2124595" cy="1800200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-Actualización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 diagnósticos comunitarios y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participativos.</a:t>
            </a:r>
          </a:p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-Estudios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y proyectos para las zonas de actuación del Programa y estudios hidrológicos.</a:t>
            </a:r>
          </a:p>
          <a:p>
            <a:pPr>
              <a:lnSpc>
                <a:spcPct val="115000"/>
              </a:lnSpc>
            </a:pP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6318264" y="4653136"/>
            <a:ext cx="2358191" cy="1800200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1.-Del total de subsidios otorgados al Municipio, se destinará  a: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A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) Desarrollo Social y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Comunitario mínimo 15%.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B) Promoción del Desarrollo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Urbano, máximo 5%.</a:t>
            </a:r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0"/>
          <a:stretch/>
        </p:blipFill>
        <p:spPr>
          <a:xfrm>
            <a:off x="323528" y="5013176"/>
            <a:ext cx="1430284" cy="740024"/>
          </a:xfrm>
          <a:prstGeom prst="rect">
            <a:avLst/>
          </a:prstGeom>
        </p:spPr>
      </p:pic>
      <p:sp>
        <p:nvSpPr>
          <p:cNvPr id="38" name="37 Rectángulo redondeado"/>
          <p:cNvSpPr/>
          <p:nvPr/>
        </p:nvSpPr>
        <p:spPr>
          <a:xfrm>
            <a:off x="2010700" y="2630632"/>
            <a:ext cx="1934886" cy="1878488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PROGRAMA PARA LA CONSTRUCCIÓN Y REHABILITACIÓN DE SISTEMAS DE AGUA POTABLE Y SANEAMIENTO EN ZONAS RURALES (PROSSAPYS</a:t>
            </a:r>
            <a:r>
              <a:rPr lang="es-MX" sz="1600" dirty="0">
                <a:solidFill>
                  <a:srgbClr val="0070C0"/>
                </a:solidFill>
                <a:ea typeface="Calibri"/>
                <a:cs typeface="Times New Roman"/>
              </a:rPr>
              <a:t>) </a:t>
            </a:r>
          </a:p>
          <a:p>
            <a:pPr algn="ctr"/>
            <a:endParaRPr lang="es-MX" sz="16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878488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Construcción de obras de agua y saneamiento, aplicando tecnologías alternativas.    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-Ampliación y en su caso rehabilitación de obras de agua potable, alcantarillado y saneamiento. 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349436" y="2647234"/>
            <a:ext cx="2471036" cy="1861886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0070C0"/>
                </a:solidFill>
                <a:ea typeface="Calibri"/>
                <a:cs typeface="Times New Roman"/>
              </a:rPr>
              <a:t>1.- FEDERAL: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lphaUcParenR"/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Para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estudios y proyectos ejecutivos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80%  del costo total</a:t>
            </a:r>
            <a:endParaRPr lang="es-MX" sz="12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lphaUcParenR"/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Para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infraestructura en localidades menores a 2,500 habitantes y Desarrollo Institucional y Fortalecimiento de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Ejecutores, será de 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70% </a:t>
            </a:r>
          </a:p>
        </p:txBody>
      </p:sp>
      <p:pic>
        <p:nvPicPr>
          <p:cNvPr id="41" name="4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2" y="2708920"/>
            <a:ext cx="1368152" cy="10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7504" y="1453792"/>
            <a:ext cx="2366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E5E5E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2000" dirty="0" smtClean="0">
                <a:solidFill>
                  <a:srgbClr val="005DA2"/>
                </a:solidFill>
                <a:latin typeface="Calibri" pitchFamily="34" charset="0"/>
              </a:rPr>
              <a:t>Agua y Saneamiento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67544" y="2060848"/>
            <a:ext cx="1368152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/>
                <a:ea typeface="Calibri"/>
                <a:cs typeface="Times New Roman"/>
              </a:rPr>
              <a:t>SECRETARIA </a:t>
            </a:r>
            <a:endParaRPr lang="es-MX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89042" y="2060848"/>
            <a:ext cx="1934886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PROGRAMA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67944" y="2060848"/>
            <a:ext cx="2124595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OBRAS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18448" y="2060848"/>
            <a:ext cx="2358008" cy="360040"/>
          </a:xfrm>
          <a:prstGeom prst="roundRect">
            <a:avLst/>
          </a:prstGeom>
          <a:solidFill>
            <a:srgbClr val="2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MONTOS</a:t>
            </a:r>
            <a:endParaRPr lang="es-MX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989042" y="4509120"/>
            <a:ext cx="1934886" cy="1944216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600" dirty="0">
                <a:solidFill>
                  <a:srgbClr val="0070C0"/>
                </a:solidFill>
                <a:ea typeface="Calibri"/>
                <a:cs typeface="Times New Roman"/>
              </a:rPr>
              <a:t>PROGRAMA DE TRATAMIENTO DE AGUAS RESIDUALES (PROTAR) </a:t>
            </a:r>
          </a:p>
          <a:p>
            <a:pPr algn="ctr">
              <a:lnSpc>
                <a:spcPct val="115000"/>
              </a:lnSpc>
            </a:pPr>
            <a:endParaRPr lang="es-MX" sz="16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045171" y="4509120"/>
            <a:ext cx="2124595" cy="1944216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-Obras y equipamiento complementario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-Estaciones y cárcamos de bombeo de aguas  residuales que alimenten a la planta de tratamiento municipal y el colector o emisor de llegada a la planta.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6318264" y="4509120"/>
            <a:ext cx="2358191" cy="1944216"/>
          </a:xfrm>
          <a:prstGeom prst="roundRect">
            <a:avLst/>
          </a:prstGeom>
          <a:solidFill>
            <a:srgbClr val="E5F8FF"/>
          </a:solidFill>
          <a:ln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MX" sz="1200" b="1" dirty="0">
                <a:solidFill>
                  <a:srgbClr val="0070C0"/>
                </a:solidFill>
                <a:ea typeface="Calibri"/>
                <a:cs typeface="Times New Roman"/>
              </a:rPr>
              <a:t>1.- FEDERAL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: </a:t>
            </a:r>
            <a:endParaRPr lang="es-MX" sz="12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-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Será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 60% en: 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Construcción o ampliación de nueva infraestructura.</a:t>
            </a:r>
          </a:p>
          <a:p>
            <a:pPr>
              <a:lnSpc>
                <a:spcPct val="115000"/>
              </a:lnSpc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-Estudios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y Proyectos.</a:t>
            </a:r>
          </a:p>
          <a:p>
            <a:pPr>
              <a:lnSpc>
                <a:spcPct val="115000"/>
              </a:lnSpc>
            </a:pP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Rehabilitación de infraestructura y puesta en marcha.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2010700" y="2630632"/>
            <a:ext cx="1934886" cy="1734472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es-MX" sz="1600" dirty="0">
                <a:solidFill>
                  <a:srgbClr val="0070C0"/>
                </a:solidFill>
                <a:ea typeface="Calibri"/>
                <a:cs typeface="Times New Roman"/>
              </a:rPr>
              <a:t>PROGRAMA DE AGUA POTABLE, ALCANTARILLADO Y SANEAMIENTO EN ZONAS URBANAS (APAZU) </a:t>
            </a:r>
          </a:p>
          <a:p>
            <a:pPr algn="ctr"/>
            <a:endParaRPr lang="es-MX" sz="16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6159" y="2630632"/>
            <a:ext cx="2124595" cy="1734472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2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-Plantas potabilizadoras.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-Estudios y proyectos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-Rehabilitaciones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-Agua potable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-Alcantarillado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-Saneamiento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-Mejoramiento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de eficiencia comercial</a:t>
            </a:r>
            <a:endParaRPr lang="es-MX" sz="12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349436" y="2630632"/>
            <a:ext cx="2358008" cy="1734472"/>
          </a:xfrm>
          <a:prstGeom prst="round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rgbClr val="0070C0"/>
                </a:solidFill>
                <a:ea typeface="Calibri"/>
                <a:cs typeface="Times New Roman"/>
              </a:rPr>
              <a:t>1.- FEDERAL: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En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localidades de </a:t>
            </a:r>
            <a:r>
              <a:rPr lang="es-MX" sz="1200" dirty="0">
                <a:solidFill>
                  <a:srgbClr val="0070C0"/>
                </a:solidFill>
                <a:ea typeface="Calibri"/>
                <a:cs typeface="Times New Roman"/>
              </a:rPr>
              <a:t>2,500 a 14,999 </a:t>
            </a:r>
            <a:r>
              <a:rPr lang="es-MX" sz="1200" dirty="0" smtClean="0">
                <a:solidFill>
                  <a:srgbClr val="0070C0"/>
                </a:solidFill>
                <a:ea typeface="Calibri"/>
                <a:cs typeface="Times New Roman"/>
              </a:rPr>
              <a:t> habitantes será de:   </a:t>
            </a:r>
          </a:p>
          <a:p>
            <a:pPr marL="228600" indent="-228600">
              <a:buAutoNum type="alphaUcParenR"/>
            </a:pPr>
            <a:r>
              <a:rPr lang="es-MX" sz="12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70% </a:t>
            </a: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para Agua potable y Plantas potabilizadoras.</a:t>
            </a:r>
          </a:p>
          <a:p>
            <a:pPr marL="228600" indent="-228600">
              <a:buAutoNum type="alphaUcParenR"/>
            </a:pPr>
            <a:r>
              <a:rPr lang="es-MX" sz="12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60% </a:t>
            </a: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para Alcantarillado y Saneamiento</a:t>
            </a:r>
          </a:p>
          <a:p>
            <a:pPr marL="228600" indent="-228600">
              <a:buAutoNum type="alphaUcParenR"/>
            </a:pPr>
            <a:r>
              <a:rPr lang="es-MX" sz="12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80% </a:t>
            </a: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para Estudios y Proyectos</a:t>
            </a: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228600" indent="-228600">
              <a:buAutoNum type="alphaUcParenR"/>
            </a:pPr>
            <a:r>
              <a:rPr lang="es-MX" sz="12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40% </a:t>
            </a:r>
            <a:r>
              <a:rPr lang="es-MX" sz="1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Para rehabilitaciones</a:t>
            </a:r>
            <a:endParaRPr lang="es-MX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1" name="4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2" y="2708920"/>
            <a:ext cx="1368152" cy="1056984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" y="4797152"/>
            <a:ext cx="1368152" cy="10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/>
          <p:cNvSpPr/>
          <p:nvPr/>
        </p:nvSpPr>
        <p:spPr>
          <a:xfrm>
            <a:off x="4797219" y="4668132"/>
            <a:ext cx="2160240" cy="180020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Hexágono"/>
          <p:cNvSpPr/>
          <p:nvPr/>
        </p:nvSpPr>
        <p:spPr>
          <a:xfrm>
            <a:off x="4809593" y="2788540"/>
            <a:ext cx="2160240" cy="180020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Hexágono"/>
          <p:cNvSpPr/>
          <p:nvPr/>
        </p:nvSpPr>
        <p:spPr>
          <a:xfrm>
            <a:off x="3035674" y="3721345"/>
            <a:ext cx="2160240" cy="1800200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7 Hexágono"/>
          <p:cNvSpPr/>
          <p:nvPr/>
        </p:nvSpPr>
        <p:spPr>
          <a:xfrm>
            <a:off x="6588224" y="1864161"/>
            <a:ext cx="2160240" cy="1800200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Hexágono"/>
          <p:cNvSpPr/>
          <p:nvPr/>
        </p:nvSpPr>
        <p:spPr>
          <a:xfrm>
            <a:off x="3035674" y="1844824"/>
            <a:ext cx="2160240" cy="1800200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Hexágono"/>
          <p:cNvSpPr/>
          <p:nvPr/>
        </p:nvSpPr>
        <p:spPr>
          <a:xfrm>
            <a:off x="1268828" y="4684833"/>
            <a:ext cx="2160240" cy="1800200"/>
          </a:xfrm>
          <a:prstGeom prst="hex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Hexágono"/>
          <p:cNvSpPr/>
          <p:nvPr/>
        </p:nvSpPr>
        <p:spPr>
          <a:xfrm>
            <a:off x="6588224" y="3721345"/>
            <a:ext cx="2160240" cy="1800200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66438" y="404664"/>
            <a:ext cx="3666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EDUCACIÓN</a:t>
            </a:r>
            <a:endParaRPr lang="es-MX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6" y="404664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07504" y="1340768"/>
            <a:ext cx="401419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16016" y="1340768"/>
            <a:ext cx="4014192" cy="0"/>
          </a:xfrm>
          <a:prstGeom prst="line">
            <a:avLst/>
          </a:prstGeom>
          <a:ln w="1905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ayfe.com.mx/mayfe/img/sede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28107"/>
            <a:ext cx="2196244" cy="8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9512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MX" altLang="es-MX" b="1" dirty="0" smtClean="0">
                <a:solidFill>
                  <a:srgbClr val="005426"/>
                </a:solidFill>
                <a:latin typeface="Calibri" pitchFamily="34" charset="0"/>
              </a:rPr>
              <a:t>PROGRAMAS FEDERALES EN LOS CUALES EL MUNICIPIO ES EJECUTOR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F </a:t>
            </a:r>
            <a:r>
              <a:rPr lang="es-MX" altLang="es-MX" b="1" dirty="0">
                <a:solidFill>
                  <a:srgbClr val="C00000"/>
                </a:solidFill>
                <a:latin typeface="Calibri" pitchFamily="34" charset="0"/>
              </a:rPr>
              <a:t>A I S </a:t>
            </a:r>
            <a:r>
              <a:rPr lang="es-MX" altLang="es-MX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altLang="es-MX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275856" y="1484784"/>
            <a:ext cx="2232248" cy="9361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PROGRAMAS FEDERALES EJECUTADOS POR LOS GOBIERNOS MUNICIPALES </a:t>
            </a:r>
            <a:endParaRPr lang="es-MX" sz="1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937967" y="4322309"/>
            <a:ext cx="1625920" cy="517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 smtClean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3X1 para Migrantes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5454714" y="4322945"/>
            <a:ext cx="1637566" cy="518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 smtClean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Hábitat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1979712" y="3377766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SEDESOL</a:t>
            </a:r>
            <a:endParaRPr lang="es-MX" sz="1600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5437603" y="3395675"/>
            <a:ext cx="1440160" cy="61225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SEDATU</a:t>
            </a:r>
            <a:endParaRPr lang="es-MX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937967" y="4998832"/>
            <a:ext cx="1625920" cy="518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 smtClean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Desarrollo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de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Zonas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Prioritarias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349734" y="2420888"/>
            <a:ext cx="6242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683278" y="3151355"/>
            <a:ext cx="3688922" cy="103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683278" y="3151355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6372200" y="3161742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1763688" y="3681028"/>
            <a:ext cx="0" cy="22890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1763688" y="4580970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1763688" y="5258032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5220072" y="3679853"/>
            <a:ext cx="0" cy="901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5220072" y="4580970"/>
            <a:ext cx="2175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81 Rectángulo redondeado"/>
          <p:cNvSpPr/>
          <p:nvPr/>
        </p:nvSpPr>
        <p:spPr>
          <a:xfrm>
            <a:off x="3131840" y="2628342"/>
            <a:ext cx="2664296" cy="3061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DEPENDENCIAS FEDERALES</a:t>
            </a:r>
          </a:p>
        </p:txBody>
      </p:sp>
      <p:cxnSp>
        <p:nvCxnSpPr>
          <p:cNvPr id="84" name="83 Conector recto"/>
          <p:cNvCxnSpPr/>
          <p:nvPr/>
        </p:nvCxnSpPr>
        <p:spPr>
          <a:xfrm>
            <a:off x="4347594" y="2933712"/>
            <a:ext cx="0" cy="2064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5220071" y="3679853"/>
            <a:ext cx="2175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1753620" y="3701802"/>
            <a:ext cx="2175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51 Rectángulo redondeado"/>
          <p:cNvSpPr/>
          <p:nvPr/>
        </p:nvSpPr>
        <p:spPr>
          <a:xfrm>
            <a:off x="1937966" y="5710895"/>
            <a:ext cx="1625921" cy="518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MX" sz="1200" dirty="0" smtClean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Atención a Jornaleros  Agrícolas</a:t>
            </a:r>
            <a:endParaRPr lang="es-MX" sz="12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54" name="53 Conector recto"/>
          <p:cNvCxnSpPr/>
          <p:nvPr/>
        </p:nvCxnSpPr>
        <p:spPr>
          <a:xfrm flipH="1">
            <a:off x="1763688" y="5970095"/>
            <a:ext cx="1973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4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dad">
  <a:themeElements>
    <a:clrScheme name="Personalizado 11">
      <a:dk1>
        <a:srgbClr val="292934"/>
      </a:dk1>
      <a:lt1>
        <a:srgbClr val="FFFFFF"/>
      </a:lt1>
      <a:dk2>
        <a:srgbClr val="FFFFFF"/>
      </a:dk2>
      <a:lt2>
        <a:srgbClr val="F3F2DC"/>
      </a:lt2>
      <a:accent1>
        <a:srgbClr val="7F7F7F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4273</TotalTime>
  <Words>2550</Words>
  <Application>Microsoft Office PowerPoint</Application>
  <PresentationFormat>Presentación en pantalla (4:3)</PresentationFormat>
  <Paragraphs>402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Tema de Office</vt:lpstr>
      <vt:lpstr>Claridad</vt:lpstr>
      <vt:lpstr>     programas federales  en los que el municipio puede  ser ejecutor F A I S    (2015)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programas federales  operados por los gobiernos municipales  F A I S    (2015)</dc:title>
  <dc:creator>Alejandra Huerta Pineda</dc:creator>
  <cp:lastModifiedBy>Alejandra Huerta Pineda</cp:lastModifiedBy>
  <cp:revision>161</cp:revision>
  <dcterms:created xsi:type="dcterms:W3CDTF">2015-01-22T16:51:41Z</dcterms:created>
  <dcterms:modified xsi:type="dcterms:W3CDTF">2015-01-28T23:23:38Z</dcterms:modified>
</cp:coreProperties>
</file>