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455" r:id="rId4"/>
  </p:sldMasterIdLst>
  <p:notesMasterIdLst>
    <p:notesMasterId r:id="rId29"/>
  </p:notesMasterIdLst>
  <p:sldIdLst>
    <p:sldId id="256" r:id="rId5"/>
    <p:sldId id="404" r:id="rId6"/>
    <p:sldId id="298" r:id="rId7"/>
    <p:sldId id="393" r:id="rId8"/>
    <p:sldId id="292" r:id="rId9"/>
    <p:sldId id="293" r:id="rId10"/>
    <p:sldId id="412" r:id="rId11"/>
    <p:sldId id="394" r:id="rId12"/>
    <p:sldId id="294" r:id="rId13"/>
    <p:sldId id="406" r:id="rId14"/>
    <p:sldId id="312" r:id="rId15"/>
    <p:sldId id="405" r:id="rId16"/>
    <p:sldId id="366" r:id="rId17"/>
    <p:sldId id="407" r:id="rId18"/>
    <p:sldId id="370" r:id="rId19"/>
    <p:sldId id="415" r:id="rId20"/>
    <p:sldId id="416" r:id="rId21"/>
    <p:sldId id="408" r:id="rId22"/>
    <p:sldId id="410" r:id="rId23"/>
    <p:sldId id="399" r:id="rId24"/>
    <p:sldId id="302" r:id="rId25"/>
    <p:sldId id="414" r:id="rId26"/>
    <p:sldId id="314" r:id="rId27"/>
    <p:sldId id="417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zel_solis" initials="i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  <a:srgbClr val="A50021"/>
    <a:srgbClr val="339933"/>
    <a:srgbClr val="007836"/>
    <a:srgbClr val="BE0F34"/>
    <a:srgbClr val="003300"/>
    <a:srgbClr val="66FF66"/>
    <a:srgbClr val="807F8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2" autoAdjust="0"/>
    <p:restoredTop sz="99661" autoAdjust="0"/>
  </p:normalViewPr>
  <p:slideViewPr>
    <p:cSldViewPr snapToGrid="0" snapToObjects="1">
      <p:cViewPr>
        <p:scale>
          <a:sx n="80" d="100"/>
          <a:sy n="80" d="100"/>
        </p:scale>
        <p:origin x="-1230" y="-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-2838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01D8E6-42DE-4D4F-B78B-3C5AD26706E2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2B0C1849-A768-416F-AB1B-917764DCBC08}">
      <dgm:prSet phldrT="[Texto]" custT="1"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Times New Roman" pitchFamily="18" charset="0"/>
              <a:cs typeface="Times New Roman" pitchFamily="18" charset="0"/>
            </a:rPr>
            <a:t>A) Integración de </a:t>
          </a:r>
        </a:p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Times New Roman" pitchFamily="18" charset="0"/>
              <a:cs typeface="Times New Roman" pitchFamily="18" charset="0"/>
            </a:rPr>
            <a:t>Información</a:t>
          </a:r>
          <a:endParaRPr lang="es-MX" sz="1600" dirty="0">
            <a:latin typeface="Times New Roman" pitchFamily="18" charset="0"/>
            <a:cs typeface="Times New Roman" pitchFamily="18" charset="0"/>
          </a:endParaRPr>
        </a:p>
      </dgm:t>
    </dgm:pt>
    <dgm:pt modelId="{AD941BA5-F8EA-4409-9D90-2E5190096D1A}" type="parTrans" cxnId="{51CC0F96-FAED-4E35-9C53-65C7C5F584AD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C9F4D670-2E00-4B46-B469-815792091235}" type="sibTrans" cxnId="{51CC0F96-FAED-4E35-9C53-65C7C5F584AD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47E99EFD-D5C5-4053-9ABC-5CD0C8011F2C}">
      <dgm:prSet phldrT="[Texto]" custT="1"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Times New Roman" pitchFamily="18" charset="0"/>
              <a:cs typeface="Times New Roman" pitchFamily="18" charset="0"/>
            </a:rPr>
            <a:t>Procesos Internos </a:t>
          </a:r>
          <a:endParaRPr lang="es-MX" sz="1600" dirty="0">
            <a:latin typeface="Times New Roman" pitchFamily="18" charset="0"/>
            <a:cs typeface="Times New Roman" pitchFamily="18" charset="0"/>
          </a:endParaRPr>
        </a:p>
      </dgm:t>
    </dgm:pt>
    <dgm:pt modelId="{B68AC8B9-93A4-4130-817B-A26FA98A8136}" type="parTrans" cxnId="{68ED1771-CDE4-45CE-BE29-76029C78902E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CA4F2AAD-36A8-4D6C-97D9-E0214065E76F}" type="sibTrans" cxnId="{68ED1771-CDE4-45CE-BE29-76029C78902E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5FF5009C-12D5-458A-B5AB-17055784822D}">
      <dgm:prSet phldrT="[Texto]" custT="1"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Times New Roman" pitchFamily="18" charset="0"/>
              <a:cs typeface="Times New Roman" pitchFamily="18" charset="0"/>
            </a:rPr>
            <a:t>B) Diagnóstico de </a:t>
          </a:r>
        </a:p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Times New Roman" pitchFamily="18" charset="0"/>
              <a:cs typeface="Times New Roman" pitchFamily="18" charset="0"/>
            </a:rPr>
            <a:t>la Dependencia o Entidad</a:t>
          </a:r>
          <a:endParaRPr lang="es-MX" sz="1600" dirty="0">
            <a:latin typeface="Times New Roman" pitchFamily="18" charset="0"/>
            <a:cs typeface="Times New Roman" pitchFamily="18" charset="0"/>
          </a:endParaRPr>
        </a:p>
      </dgm:t>
    </dgm:pt>
    <dgm:pt modelId="{6ECD2B72-9346-40C9-AB09-0124E5E7EE1B}" type="parTrans" cxnId="{BB2AB195-493B-4518-A2B6-A719DD811868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972C057A-EC6A-42E8-BC56-EF93F01B5146}" type="sibTrans" cxnId="{BB2AB195-493B-4518-A2B6-A719DD811868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19E83722-411A-4706-A612-72887E85452D}">
      <dgm:prSet phldrT="[Texto]" custT="1"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Times New Roman" pitchFamily="18" charset="0"/>
              <a:cs typeface="Times New Roman" pitchFamily="18" charset="0"/>
            </a:rPr>
            <a:t>Situación general de la Dependencia o Entidad </a:t>
          </a:r>
          <a:endParaRPr lang="es-MX" sz="1600" dirty="0">
            <a:latin typeface="Times New Roman" pitchFamily="18" charset="0"/>
            <a:cs typeface="Times New Roman" pitchFamily="18" charset="0"/>
          </a:endParaRPr>
        </a:p>
      </dgm:t>
    </dgm:pt>
    <dgm:pt modelId="{2EE09BB8-9D7D-4AC8-A6FE-6E6CB40C1AD5}" type="parTrans" cxnId="{F92DE332-2597-445F-9F91-558E86327940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B79EA490-68C8-44AA-8423-CAD05AC6B898}" type="sibTrans" cxnId="{F92DE332-2597-445F-9F91-558E86327940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63B595A5-9384-4C22-9685-F436695640D8}">
      <dgm:prSet custT="1"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Times New Roman" pitchFamily="18" charset="0"/>
              <a:cs typeface="Times New Roman" pitchFamily="18" charset="0"/>
            </a:rPr>
            <a:t>Estructura Organizacional </a:t>
          </a:r>
          <a:endParaRPr lang="es-MX" sz="1600" dirty="0">
            <a:latin typeface="Times New Roman" pitchFamily="18" charset="0"/>
            <a:cs typeface="Times New Roman" pitchFamily="18" charset="0"/>
          </a:endParaRPr>
        </a:p>
      </dgm:t>
    </dgm:pt>
    <dgm:pt modelId="{58AC2D0B-6993-41B5-A2D2-412C8DD34ABA}" type="parTrans" cxnId="{5789C8C9-2783-403E-B38D-790430E5F5F0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A2AEFA38-09C9-49BB-8B0E-C89EDE418185}" type="sibTrans" cxnId="{5789C8C9-2783-403E-B38D-790430E5F5F0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877FECCC-797F-4BDF-9461-182DF3472EAE}">
      <dgm:prSet custT="1"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Times New Roman" pitchFamily="18" charset="0"/>
              <a:cs typeface="Times New Roman" pitchFamily="18" charset="0"/>
            </a:rPr>
            <a:t>Tecnologías de la Información y Comunicación (TIC) </a:t>
          </a:r>
          <a:endParaRPr lang="es-MX" sz="1600" dirty="0">
            <a:latin typeface="Times New Roman" pitchFamily="18" charset="0"/>
            <a:cs typeface="Times New Roman" pitchFamily="18" charset="0"/>
          </a:endParaRPr>
        </a:p>
      </dgm:t>
    </dgm:pt>
    <dgm:pt modelId="{E4EAD568-06F2-47BF-84AC-4E775F6E7D32}" type="parTrans" cxnId="{DADAEA54-FF68-440C-8601-19592D763CE1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8E83878F-30F9-44CB-966D-72010F9F9280}" type="sibTrans" cxnId="{DADAEA54-FF68-440C-8601-19592D763CE1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3F633504-FC82-4660-B175-4B49E09A416D}">
      <dgm:prSet custT="1"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Times New Roman" pitchFamily="18" charset="0"/>
              <a:cs typeface="Times New Roman" pitchFamily="18" charset="0"/>
            </a:rPr>
            <a:t>Programas Presupuestarios </a:t>
          </a:r>
          <a:endParaRPr lang="es-MX" sz="1600" dirty="0">
            <a:latin typeface="Times New Roman" pitchFamily="18" charset="0"/>
            <a:cs typeface="Times New Roman" pitchFamily="18" charset="0"/>
          </a:endParaRPr>
        </a:p>
      </dgm:t>
    </dgm:pt>
    <dgm:pt modelId="{AA7A1004-CAB6-4BAD-93B9-1FAACE215CC9}" type="parTrans" cxnId="{7684D728-4683-403B-87FF-F1E07ED8C9E9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15741057-A8E2-49B4-B9B4-4BFAFD3C6787}" type="sibTrans" cxnId="{7684D728-4683-403B-87FF-F1E07ED8C9E9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3AFD3A7E-C42B-44F9-B35F-348D330C8995}">
      <dgm:prSet custT="1"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Times New Roman" pitchFamily="18" charset="0"/>
              <a:cs typeface="Times New Roman" pitchFamily="18" charset="0"/>
            </a:rPr>
            <a:t>Gastos de Operación </a:t>
          </a:r>
          <a:endParaRPr lang="es-MX" sz="1600" dirty="0">
            <a:latin typeface="Times New Roman" pitchFamily="18" charset="0"/>
            <a:cs typeface="Times New Roman" pitchFamily="18" charset="0"/>
          </a:endParaRPr>
        </a:p>
      </dgm:t>
    </dgm:pt>
    <dgm:pt modelId="{A4C0901E-35BF-4862-BAED-150C843DFFE2}" type="parTrans" cxnId="{3DF30456-C1D7-47A8-8A0E-785F7390F5C7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218F2C1B-A6CF-4146-96C8-12EF37522733}" type="sibTrans" cxnId="{3DF30456-C1D7-47A8-8A0E-785F7390F5C7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86520524-5B7A-4224-8FAD-2E3A0A3C8986}">
      <dgm:prSet custT="1"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Times New Roman" pitchFamily="18" charset="0"/>
              <a:cs typeface="Times New Roman" pitchFamily="18" charset="0"/>
            </a:rPr>
            <a:t>Fideicomisos y Mandato </a:t>
          </a:r>
          <a:endParaRPr lang="es-MX" sz="1600" dirty="0">
            <a:latin typeface="Times New Roman" pitchFamily="18" charset="0"/>
            <a:cs typeface="Times New Roman" pitchFamily="18" charset="0"/>
          </a:endParaRPr>
        </a:p>
      </dgm:t>
    </dgm:pt>
    <dgm:pt modelId="{FCB4A11F-97A2-4750-AE93-C5ACBB4415D5}" type="parTrans" cxnId="{16E103FC-C9F5-4C0E-A37B-6C9BE9CD45DB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B925AB42-C648-4901-888A-9BE636D33BDE}" type="sibTrans" cxnId="{16E103FC-C9F5-4C0E-A37B-6C9BE9CD45DB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8ACF52CB-F573-4061-838B-4E3AFDC73854}">
      <dgm:prSet custT="1"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Times New Roman" pitchFamily="18" charset="0"/>
              <a:cs typeface="Times New Roman" pitchFamily="18" charset="0"/>
            </a:rPr>
            <a:t>Propuestas de Eficiencia Institucional </a:t>
          </a:r>
          <a:endParaRPr lang="es-MX" sz="1600" dirty="0">
            <a:latin typeface="Times New Roman" pitchFamily="18" charset="0"/>
            <a:cs typeface="Times New Roman" pitchFamily="18" charset="0"/>
          </a:endParaRPr>
        </a:p>
      </dgm:t>
    </dgm:pt>
    <dgm:pt modelId="{8B4F8BB1-919C-40A5-A9D8-941D5311C611}" type="parTrans" cxnId="{A3D57502-81C4-4EE7-9DAF-4144EFAA017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CA799623-4D4B-4A99-AD39-FC1ECA987631}" type="sibTrans" cxnId="{A3D57502-81C4-4EE7-9DAF-4144EFAA0173}">
      <dgm:prSet/>
      <dgm:spPr/>
      <dgm:t>
        <a:bodyPr/>
        <a:lstStyle/>
        <a:p>
          <a:pPr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5B65403E-A3F2-45C4-81D1-28E2D9896955}">
      <dgm:prSet phldrT="[Texto]" custT="1"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 dirty="0">
            <a:latin typeface="Times New Roman" pitchFamily="18" charset="0"/>
            <a:cs typeface="Times New Roman" pitchFamily="18" charset="0"/>
          </a:endParaRPr>
        </a:p>
      </dgm:t>
    </dgm:pt>
    <dgm:pt modelId="{0C385021-10B2-4B99-A817-78A7FEF9D5CC}" type="parTrans" cxnId="{E028999B-05A9-4671-A8C9-6EAC44CC4DDF}">
      <dgm:prSet/>
      <dgm:spPr/>
      <dgm:t>
        <a:bodyPr/>
        <a:lstStyle/>
        <a:p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9DD5F4D1-1CCB-4C79-8229-D9ADFDA36051}" type="sibTrans" cxnId="{E028999B-05A9-4671-A8C9-6EAC44CC4DDF}">
      <dgm:prSet/>
      <dgm:spPr/>
      <dgm:t>
        <a:bodyPr/>
        <a:lstStyle/>
        <a:p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5DD2E89E-5B76-435C-B02A-3CEEC7E4534C}">
      <dgm:prSet phldrT="[Texto]" custT="1"/>
      <dgm:spPr/>
      <dgm:t>
        <a:bodyPr/>
        <a:lstStyle/>
        <a:p>
          <a:pPr algn="l">
            <a:lnSpc>
              <a:spcPct val="80000"/>
            </a:lnSpc>
            <a:spcBef>
              <a:spcPts val="0"/>
            </a:spcBef>
            <a:spcAft>
              <a:spcPts val="0"/>
            </a:spcAft>
          </a:pPr>
          <a:endParaRPr lang="es-MX" sz="1600" dirty="0">
            <a:latin typeface="Times New Roman" pitchFamily="18" charset="0"/>
            <a:cs typeface="Times New Roman" pitchFamily="18" charset="0"/>
          </a:endParaRPr>
        </a:p>
      </dgm:t>
    </dgm:pt>
    <dgm:pt modelId="{A492ED8F-6B0D-430D-B081-8609FDCB93AE}" type="parTrans" cxnId="{1CB52B22-957D-4111-8FCC-8EE64C5D1D6D}">
      <dgm:prSet/>
      <dgm:spPr/>
      <dgm:t>
        <a:bodyPr/>
        <a:lstStyle/>
        <a:p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FA54E46F-87D8-46B5-ABAB-7930858F243A}" type="sibTrans" cxnId="{1CB52B22-957D-4111-8FCC-8EE64C5D1D6D}">
      <dgm:prSet/>
      <dgm:spPr/>
      <dgm:t>
        <a:bodyPr/>
        <a:lstStyle/>
        <a:p>
          <a:endParaRPr lang="es-MX" sz="1600">
            <a:latin typeface="Times New Roman" pitchFamily="18" charset="0"/>
            <a:cs typeface="Times New Roman" pitchFamily="18" charset="0"/>
          </a:endParaRPr>
        </a:p>
      </dgm:t>
    </dgm:pt>
    <dgm:pt modelId="{1CA6D0FA-797E-4E61-B44B-281E9ABDEA0E}" type="pres">
      <dgm:prSet presAssocID="{2D01D8E6-42DE-4D4F-B78B-3C5AD26706E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08F24EB3-A658-414C-9BA6-B22F3A960524}" type="pres">
      <dgm:prSet presAssocID="{2B0C1849-A768-416F-AB1B-917764DCBC08}" presName="composite" presStyleCnt="0"/>
      <dgm:spPr/>
    </dgm:pt>
    <dgm:pt modelId="{7EB4A727-406E-4F91-A2EF-8A4BD8A6AF22}" type="pres">
      <dgm:prSet presAssocID="{2B0C1849-A768-416F-AB1B-917764DCBC08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8D5F60F-5CFF-491B-9D96-A497039C78B6}" type="pres">
      <dgm:prSet presAssocID="{2B0C1849-A768-416F-AB1B-917764DCBC08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27FC301-1952-4277-B8CB-C4CD4A616B04}" type="pres">
      <dgm:prSet presAssocID="{C9F4D670-2E00-4B46-B469-815792091235}" presName="space" presStyleCnt="0"/>
      <dgm:spPr/>
    </dgm:pt>
    <dgm:pt modelId="{37973D83-4CB9-4CFE-BC19-DC275AE190A2}" type="pres">
      <dgm:prSet presAssocID="{5FF5009C-12D5-458A-B5AB-17055784822D}" presName="composite" presStyleCnt="0"/>
      <dgm:spPr/>
    </dgm:pt>
    <dgm:pt modelId="{FF772DE3-F329-453D-BB66-EDBF9B9343C0}" type="pres">
      <dgm:prSet presAssocID="{5FF5009C-12D5-458A-B5AB-17055784822D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B703342-1D63-448E-BB9C-F7B56FBBC5B7}" type="pres">
      <dgm:prSet presAssocID="{5FF5009C-12D5-458A-B5AB-17055784822D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68ED1771-CDE4-45CE-BE29-76029C78902E}" srcId="{2B0C1849-A768-416F-AB1B-917764DCBC08}" destId="{47E99EFD-D5C5-4053-9ABC-5CD0C8011F2C}" srcOrd="1" destOrd="0" parTransId="{B68AC8B9-93A4-4130-817B-A26FA98A8136}" sibTransId="{CA4F2AAD-36A8-4D6C-97D9-E0214065E76F}"/>
    <dgm:cxn modelId="{E028999B-05A9-4671-A8C9-6EAC44CC4DDF}" srcId="{2B0C1849-A768-416F-AB1B-917764DCBC08}" destId="{5B65403E-A3F2-45C4-81D1-28E2D9896955}" srcOrd="0" destOrd="0" parTransId="{0C385021-10B2-4B99-A817-78A7FEF9D5CC}" sibTransId="{9DD5F4D1-1CCB-4C79-8229-D9ADFDA36051}"/>
    <dgm:cxn modelId="{5F62C38C-F47D-4875-A569-D2B4CAE65806}" type="presOf" srcId="{3AFD3A7E-C42B-44F9-B35F-348D330C8995}" destId="{18D5F60F-5CFF-491B-9D96-A497039C78B6}" srcOrd="0" destOrd="5" presId="urn:microsoft.com/office/officeart/2005/8/layout/hList1"/>
    <dgm:cxn modelId="{294718F9-33FB-45C5-9AB0-83726B55BEF9}" type="presOf" srcId="{5DD2E89E-5B76-435C-B02A-3CEEC7E4534C}" destId="{4B703342-1D63-448E-BB9C-F7B56FBBC5B7}" srcOrd="0" destOrd="0" presId="urn:microsoft.com/office/officeart/2005/8/layout/hList1"/>
    <dgm:cxn modelId="{37F97A6C-1719-4BDC-B853-F61B44332270}" type="presOf" srcId="{19E83722-411A-4706-A612-72887E85452D}" destId="{4B703342-1D63-448E-BB9C-F7B56FBBC5B7}" srcOrd="0" destOrd="1" presId="urn:microsoft.com/office/officeart/2005/8/layout/hList1"/>
    <dgm:cxn modelId="{DBECEAF8-C6DD-4228-9B32-AF1815721F0F}" type="presOf" srcId="{8ACF52CB-F573-4061-838B-4E3AFDC73854}" destId="{4B703342-1D63-448E-BB9C-F7B56FBBC5B7}" srcOrd="0" destOrd="2" presId="urn:microsoft.com/office/officeart/2005/8/layout/hList1"/>
    <dgm:cxn modelId="{BB2AB195-493B-4518-A2B6-A719DD811868}" srcId="{2D01D8E6-42DE-4D4F-B78B-3C5AD26706E2}" destId="{5FF5009C-12D5-458A-B5AB-17055784822D}" srcOrd="1" destOrd="0" parTransId="{6ECD2B72-9346-40C9-AB09-0124E5E7EE1B}" sibTransId="{972C057A-EC6A-42E8-BC56-EF93F01B5146}"/>
    <dgm:cxn modelId="{16E103FC-C9F5-4C0E-A37B-6C9BE9CD45DB}" srcId="{2B0C1849-A768-416F-AB1B-917764DCBC08}" destId="{86520524-5B7A-4224-8FAD-2E3A0A3C8986}" srcOrd="6" destOrd="0" parTransId="{FCB4A11F-97A2-4750-AE93-C5ACBB4415D5}" sibTransId="{B925AB42-C648-4901-888A-9BE636D33BDE}"/>
    <dgm:cxn modelId="{1BE6D3DC-7C3D-4887-A855-B03B419D3E3D}" type="presOf" srcId="{63B595A5-9384-4C22-9685-F436695640D8}" destId="{18D5F60F-5CFF-491B-9D96-A497039C78B6}" srcOrd="0" destOrd="2" presId="urn:microsoft.com/office/officeart/2005/8/layout/hList1"/>
    <dgm:cxn modelId="{FE2B3BA3-C5E0-4DFD-BFE8-FD5277B4E473}" type="presOf" srcId="{2B0C1849-A768-416F-AB1B-917764DCBC08}" destId="{7EB4A727-406E-4F91-A2EF-8A4BD8A6AF22}" srcOrd="0" destOrd="0" presId="urn:microsoft.com/office/officeart/2005/8/layout/hList1"/>
    <dgm:cxn modelId="{7684D728-4683-403B-87FF-F1E07ED8C9E9}" srcId="{2B0C1849-A768-416F-AB1B-917764DCBC08}" destId="{3F633504-FC82-4660-B175-4B49E09A416D}" srcOrd="4" destOrd="0" parTransId="{AA7A1004-CAB6-4BAD-93B9-1FAACE215CC9}" sibTransId="{15741057-A8E2-49B4-B9B4-4BFAFD3C6787}"/>
    <dgm:cxn modelId="{51CC0F96-FAED-4E35-9C53-65C7C5F584AD}" srcId="{2D01D8E6-42DE-4D4F-B78B-3C5AD26706E2}" destId="{2B0C1849-A768-416F-AB1B-917764DCBC08}" srcOrd="0" destOrd="0" parTransId="{AD941BA5-F8EA-4409-9D90-2E5190096D1A}" sibTransId="{C9F4D670-2E00-4B46-B469-815792091235}"/>
    <dgm:cxn modelId="{F92DE332-2597-445F-9F91-558E86327940}" srcId="{5FF5009C-12D5-458A-B5AB-17055784822D}" destId="{19E83722-411A-4706-A612-72887E85452D}" srcOrd="1" destOrd="0" parTransId="{2EE09BB8-9D7D-4AC8-A6FE-6E6CB40C1AD5}" sibTransId="{B79EA490-68C8-44AA-8423-CAD05AC6B898}"/>
    <dgm:cxn modelId="{D0FC6BE7-E9BF-4DBB-B21D-239F245769BE}" type="presOf" srcId="{5B65403E-A3F2-45C4-81D1-28E2D9896955}" destId="{18D5F60F-5CFF-491B-9D96-A497039C78B6}" srcOrd="0" destOrd="0" presId="urn:microsoft.com/office/officeart/2005/8/layout/hList1"/>
    <dgm:cxn modelId="{3DF30456-C1D7-47A8-8A0E-785F7390F5C7}" srcId="{2B0C1849-A768-416F-AB1B-917764DCBC08}" destId="{3AFD3A7E-C42B-44F9-B35F-348D330C8995}" srcOrd="5" destOrd="0" parTransId="{A4C0901E-35BF-4862-BAED-150C843DFFE2}" sibTransId="{218F2C1B-A6CF-4146-96C8-12EF37522733}"/>
    <dgm:cxn modelId="{0EFAA4DC-4D07-4959-BAA1-1BF8DE923F22}" type="presOf" srcId="{2D01D8E6-42DE-4D4F-B78B-3C5AD26706E2}" destId="{1CA6D0FA-797E-4E61-B44B-281E9ABDEA0E}" srcOrd="0" destOrd="0" presId="urn:microsoft.com/office/officeart/2005/8/layout/hList1"/>
    <dgm:cxn modelId="{EF6BD111-7E93-4FCB-8103-69DBB260CAD5}" type="presOf" srcId="{86520524-5B7A-4224-8FAD-2E3A0A3C8986}" destId="{18D5F60F-5CFF-491B-9D96-A497039C78B6}" srcOrd="0" destOrd="6" presId="urn:microsoft.com/office/officeart/2005/8/layout/hList1"/>
    <dgm:cxn modelId="{A3D57502-81C4-4EE7-9DAF-4144EFAA0173}" srcId="{5FF5009C-12D5-458A-B5AB-17055784822D}" destId="{8ACF52CB-F573-4061-838B-4E3AFDC73854}" srcOrd="2" destOrd="0" parTransId="{8B4F8BB1-919C-40A5-A9D8-941D5311C611}" sibTransId="{CA799623-4D4B-4A99-AD39-FC1ECA987631}"/>
    <dgm:cxn modelId="{1CB52B22-957D-4111-8FCC-8EE64C5D1D6D}" srcId="{5FF5009C-12D5-458A-B5AB-17055784822D}" destId="{5DD2E89E-5B76-435C-B02A-3CEEC7E4534C}" srcOrd="0" destOrd="0" parTransId="{A492ED8F-6B0D-430D-B081-8609FDCB93AE}" sibTransId="{FA54E46F-87D8-46B5-ABAB-7930858F243A}"/>
    <dgm:cxn modelId="{50DF6DF6-83C4-446F-BB4A-3CBDD35576CD}" type="presOf" srcId="{5FF5009C-12D5-458A-B5AB-17055784822D}" destId="{FF772DE3-F329-453D-BB66-EDBF9B9343C0}" srcOrd="0" destOrd="0" presId="urn:microsoft.com/office/officeart/2005/8/layout/hList1"/>
    <dgm:cxn modelId="{651200E0-EFDD-438D-B427-A83AC28E2AD9}" type="presOf" srcId="{47E99EFD-D5C5-4053-9ABC-5CD0C8011F2C}" destId="{18D5F60F-5CFF-491B-9D96-A497039C78B6}" srcOrd="0" destOrd="1" presId="urn:microsoft.com/office/officeart/2005/8/layout/hList1"/>
    <dgm:cxn modelId="{5789C8C9-2783-403E-B38D-790430E5F5F0}" srcId="{2B0C1849-A768-416F-AB1B-917764DCBC08}" destId="{63B595A5-9384-4C22-9685-F436695640D8}" srcOrd="2" destOrd="0" parTransId="{58AC2D0B-6993-41B5-A2D2-412C8DD34ABA}" sibTransId="{A2AEFA38-09C9-49BB-8B0E-C89EDE418185}"/>
    <dgm:cxn modelId="{47CE4A6C-0ACF-4318-832F-1E9BF8D2200C}" type="presOf" srcId="{3F633504-FC82-4660-B175-4B49E09A416D}" destId="{18D5F60F-5CFF-491B-9D96-A497039C78B6}" srcOrd="0" destOrd="4" presId="urn:microsoft.com/office/officeart/2005/8/layout/hList1"/>
    <dgm:cxn modelId="{DADAEA54-FF68-440C-8601-19592D763CE1}" srcId="{2B0C1849-A768-416F-AB1B-917764DCBC08}" destId="{877FECCC-797F-4BDF-9461-182DF3472EAE}" srcOrd="3" destOrd="0" parTransId="{E4EAD568-06F2-47BF-84AC-4E775F6E7D32}" sibTransId="{8E83878F-30F9-44CB-966D-72010F9F9280}"/>
    <dgm:cxn modelId="{E2E9A48C-55DF-4867-8C69-43F3BC375624}" type="presOf" srcId="{877FECCC-797F-4BDF-9461-182DF3472EAE}" destId="{18D5F60F-5CFF-491B-9D96-A497039C78B6}" srcOrd="0" destOrd="3" presId="urn:microsoft.com/office/officeart/2005/8/layout/hList1"/>
    <dgm:cxn modelId="{B2FB39DA-1DB2-4CCA-8DC6-E46AA044D08A}" type="presParOf" srcId="{1CA6D0FA-797E-4E61-B44B-281E9ABDEA0E}" destId="{08F24EB3-A658-414C-9BA6-B22F3A960524}" srcOrd="0" destOrd="0" presId="urn:microsoft.com/office/officeart/2005/8/layout/hList1"/>
    <dgm:cxn modelId="{436720C0-D135-4087-95E3-2AEDA2E684A6}" type="presParOf" srcId="{08F24EB3-A658-414C-9BA6-B22F3A960524}" destId="{7EB4A727-406E-4F91-A2EF-8A4BD8A6AF22}" srcOrd="0" destOrd="0" presId="urn:microsoft.com/office/officeart/2005/8/layout/hList1"/>
    <dgm:cxn modelId="{4E99A03B-A906-4D45-BA76-7DC97652B9EC}" type="presParOf" srcId="{08F24EB3-A658-414C-9BA6-B22F3A960524}" destId="{18D5F60F-5CFF-491B-9D96-A497039C78B6}" srcOrd="1" destOrd="0" presId="urn:microsoft.com/office/officeart/2005/8/layout/hList1"/>
    <dgm:cxn modelId="{D6EB9A2B-70AC-4A3F-A9EF-AB939CED1CEF}" type="presParOf" srcId="{1CA6D0FA-797E-4E61-B44B-281E9ABDEA0E}" destId="{227FC301-1952-4277-B8CB-C4CD4A616B04}" srcOrd="1" destOrd="0" presId="urn:microsoft.com/office/officeart/2005/8/layout/hList1"/>
    <dgm:cxn modelId="{E07E0CCF-681E-4823-8EC8-CC3505819601}" type="presParOf" srcId="{1CA6D0FA-797E-4E61-B44B-281E9ABDEA0E}" destId="{37973D83-4CB9-4CFE-BC19-DC275AE190A2}" srcOrd="2" destOrd="0" presId="urn:microsoft.com/office/officeart/2005/8/layout/hList1"/>
    <dgm:cxn modelId="{FF4F2221-10B0-4DB7-A4A4-35B2A55BCBAA}" type="presParOf" srcId="{37973D83-4CB9-4CFE-BC19-DC275AE190A2}" destId="{FF772DE3-F329-453D-BB66-EDBF9B9343C0}" srcOrd="0" destOrd="0" presId="urn:microsoft.com/office/officeart/2005/8/layout/hList1"/>
    <dgm:cxn modelId="{450C8776-4219-4AF7-9779-D22FC33F2982}" type="presParOf" srcId="{37973D83-4CB9-4CFE-BC19-DC275AE190A2}" destId="{4B703342-1D63-448E-BB9C-F7B56FBBC5B7}" srcOrd="1" destOrd="0" presId="urn:microsoft.com/office/officeart/2005/8/layout/hList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16FD3F-0290-42CB-8032-48F9358402D8}" type="doc">
      <dgm:prSet loTypeId="urn:microsoft.com/office/officeart/2005/8/layout/vList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EE2243FC-B637-4D0C-A80A-2FD7DB7AF7DD}">
      <dgm:prSet phldrT="[Texto]" custT="1"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Calibri" pitchFamily="34" charset="0"/>
              <a:cs typeface="Times New Roman" pitchFamily="18" charset="0"/>
            </a:rPr>
            <a:t>Propuesta </a:t>
          </a:r>
        </a:p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Calibri" pitchFamily="34" charset="0"/>
              <a:cs typeface="Times New Roman" pitchFamily="18" charset="0"/>
            </a:rPr>
            <a:t>Integral APF</a:t>
          </a:r>
          <a:endParaRPr lang="es-MX" sz="1600" dirty="0">
            <a:latin typeface="Calibri" pitchFamily="34" charset="0"/>
            <a:cs typeface="Times New Roman" pitchFamily="18" charset="0"/>
          </a:endParaRPr>
        </a:p>
      </dgm:t>
    </dgm:pt>
    <dgm:pt modelId="{94943B1A-83DF-495C-AFBE-1602ACD51454}" type="parTrans" cxnId="{6CCEDB56-EF66-49FC-B5A7-177949F338F2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Calibri" pitchFamily="34" charset="0"/>
            <a:cs typeface="Times New Roman" pitchFamily="18" charset="0"/>
          </a:endParaRPr>
        </a:p>
      </dgm:t>
    </dgm:pt>
    <dgm:pt modelId="{CDF5489C-2F47-4F3F-8961-88A1421AC0FE}" type="sibTrans" cxnId="{6CCEDB56-EF66-49FC-B5A7-177949F338F2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Calibri" pitchFamily="34" charset="0"/>
            <a:cs typeface="Times New Roman" pitchFamily="18" charset="0"/>
          </a:endParaRPr>
        </a:p>
      </dgm:t>
    </dgm:pt>
    <dgm:pt modelId="{20278077-7A79-4716-A22B-6CD83A0B614D}">
      <dgm:prSet phldrT="[Texto]" custT="1"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s-MX" sz="1600" dirty="0" smtClean="0">
              <a:latin typeface="Calibri" pitchFamily="34" charset="0"/>
              <a:cs typeface="Times New Roman" pitchFamily="18" charset="0"/>
            </a:rPr>
            <a:t>Bases de Colaboración</a:t>
          </a:r>
          <a:endParaRPr lang="es-MX" sz="1600" dirty="0">
            <a:latin typeface="Calibri" pitchFamily="34" charset="0"/>
            <a:cs typeface="Times New Roman" pitchFamily="18" charset="0"/>
          </a:endParaRPr>
        </a:p>
      </dgm:t>
    </dgm:pt>
    <dgm:pt modelId="{E407A86D-D7C7-4D25-9062-D4C30F67EF81}" type="parTrans" cxnId="{5DE9DB33-160D-43AB-AB10-1CC93BEB2D8A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Calibri" pitchFamily="34" charset="0"/>
            <a:cs typeface="Times New Roman" pitchFamily="18" charset="0"/>
          </a:endParaRPr>
        </a:p>
      </dgm:t>
    </dgm:pt>
    <dgm:pt modelId="{05558E06-E110-4907-9941-F762ED180371}" type="sibTrans" cxnId="{5DE9DB33-160D-43AB-AB10-1CC93BEB2D8A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s-MX" sz="1600">
            <a:latin typeface="Calibri" pitchFamily="34" charset="0"/>
            <a:cs typeface="Times New Roman" pitchFamily="18" charset="0"/>
          </a:endParaRPr>
        </a:p>
      </dgm:t>
    </dgm:pt>
    <dgm:pt modelId="{0322733B-3533-4A50-8DED-D6B153DCB275}">
      <dgm:prSet/>
      <dgm:spPr/>
      <dgm:t>
        <a:bodyPr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es-MX" dirty="0" smtClean="0">
              <a:latin typeface="Calibri" pitchFamily="34" charset="0"/>
              <a:cs typeface="Times New Roman" pitchFamily="18" charset="0"/>
            </a:rPr>
            <a:t>Programa de Mediano Plazo</a:t>
          </a:r>
          <a:endParaRPr lang="es-MX" dirty="0">
            <a:latin typeface="Calibri" pitchFamily="34" charset="0"/>
            <a:cs typeface="Times New Roman" pitchFamily="18" charset="0"/>
          </a:endParaRPr>
        </a:p>
      </dgm:t>
    </dgm:pt>
    <dgm:pt modelId="{DA9229ED-64E8-4ACF-95D6-0147051EB985}" type="parTrans" cxnId="{4EFC6B00-9649-454F-BFF5-FFB9D3A0A7DF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s-MX">
            <a:latin typeface="Calibri" pitchFamily="34" charset="0"/>
            <a:cs typeface="Times New Roman" pitchFamily="18" charset="0"/>
          </a:endParaRPr>
        </a:p>
      </dgm:t>
    </dgm:pt>
    <dgm:pt modelId="{B123F193-75B2-4F14-B372-6A17A12D4279}" type="sibTrans" cxnId="{4EFC6B00-9649-454F-BFF5-FFB9D3A0A7DF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es-MX">
            <a:latin typeface="Calibri" pitchFamily="34" charset="0"/>
            <a:cs typeface="Times New Roman" pitchFamily="18" charset="0"/>
          </a:endParaRPr>
        </a:p>
      </dgm:t>
    </dgm:pt>
    <dgm:pt modelId="{EC93A216-A138-4821-B909-746CC0A9E705}" type="pres">
      <dgm:prSet presAssocID="{5016FD3F-0290-42CB-8032-48F9358402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7E418E25-8E6D-4728-8A90-997E2F79976A}" type="pres">
      <dgm:prSet presAssocID="{EE2243FC-B637-4D0C-A80A-2FD7DB7AF7DD}" presName="parentText" presStyleLbl="node1" presStyleIdx="0" presStyleCnt="3" custScaleY="41828" custLinFactY="-16748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4F2BA8A-A800-4436-896F-EEACC4788021}" type="pres">
      <dgm:prSet presAssocID="{CDF5489C-2F47-4F3F-8961-88A1421AC0FE}" presName="spacer" presStyleCnt="0"/>
      <dgm:spPr/>
    </dgm:pt>
    <dgm:pt modelId="{5BE312A0-E533-4DC2-9849-C9070530859A}" type="pres">
      <dgm:prSet presAssocID="{0322733B-3533-4A50-8DED-D6B153DCB275}" presName="parentText" presStyleLbl="node1" presStyleIdx="1" presStyleCnt="3" custScaleY="40542" custLinFactNeighborY="-53273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C1643BB9-3B75-4C9E-9ECF-18415D7AB68C}" type="pres">
      <dgm:prSet presAssocID="{B123F193-75B2-4F14-B372-6A17A12D4279}" presName="spacer" presStyleCnt="0"/>
      <dgm:spPr/>
    </dgm:pt>
    <dgm:pt modelId="{8ABD1644-FAE0-4E31-B85D-E1F2FD86AE3B}" type="pres">
      <dgm:prSet presAssocID="{20278077-7A79-4716-A22B-6CD83A0B614D}" presName="parentText" presStyleLbl="node1" presStyleIdx="2" presStyleCnt="3" custScaleY="36746" custLinFactY="1815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9E45F343-3E7C-433A-809C-6A99E21A195D}" type="presOf" srcId="{0322733B-3533-4A50-8DED-D6B153DCB275}" destId="{5BE312A0-E533-4DC2-9849-C9070530859A}" srcOrd="0" destOrd="0" presId="urn:microsoft.com/office/officeart/2005/8/layout/vList2"/>
    <dgm:cxn modelId="{5DE9DB33-160D-43AB-AB10-1CC93BEB2D8A}" srcId="{5016FD3F-0290-42CB-8032-48F9358402D8}" destId="{20278077-7A79-4716-A22B-6CD83A0B614D}" srcOrd="2" destOrd="0" parTransId="{E407A86D-D7C7-4D25-9062-D4C30F67EF81}" sibTransId="{05558E06-E110-4907-9941-F762ED180371}"/>
    <dgm:cxn modelId="{4EFC6B00-9649-454F-BFF5-FFB9D3A0A7DF}" srcId="{5016FD3F-0290-42CB-8032-48F9358402D8}" destId="{0322733B-3533-4A50-8DED-D6B153DCB275}" srcOrd="1" destOrd="0" parTransId="{DA9229ED-64E8-4ACF-95D6-0147051EB985}" sibTransId="{B123F193-75B2-4F14-B372-6A17A12D4279}"/>
    <dgm:cxn modelId="{9D2EDBF5-3EA6-4787-887B-EFFD60F36C33}" type="presOf" srcId="{5016FD3F-0290-42CB-8032-48F9358402D8}" destId="{EC93A216-A138-4821-B909-746CC0A9E705}" srcOrd="0" destOrd="0" presId="urn:microsoft.com/office/officeart/2005/8/layout/vList2"/>
    <dgm:cxn modelId="{2519FB25-1154-455F-84FE-BBDF4F9F222A}" type="presOf" srcId="{EE2243FC-B637-4D0C-A80A-2FD7DB7AF7DD}" destId="{7E418E25-8E6D-4728-8A90-997E2F79976A}" srcOrd="0" destOrd="0" presId="urn:microsoft.com/office/officeart/2005/8/layout/vList2"/>
    <dgm:cxn modelId="{63C8DB0D-5B9F-4203-8161-8886B603B3F8}" type="presOf" srcId="{20278077-7A79-4716-A22B-6CD83A0B614D}" destId="{8ABD1644-FAE0-4E31-B85D-E1F2FD86AE3B}" srcOrd="0" destOrd="0" presId="urn:microsoft.com/office/officeart/2005/8/layout/vList2"/>
    <dgm:cxn modelId="{6CCEDB56-EF66-49FC-B5A7-177949F338F2}" srcId="{5016FD3F-0290-42CB-8032-48F9358402D8}" destId="{EE2243FC-B637-4D0C-A80A-2FD7DB7AF7DD}" srcOrd="0" destOrd="0" parTransId="{94943B1A-83DF-495C-AFBE-1602ACD51454}" sibTransId="{CDF5489C-2F47-4F3F-8961-88A1421AC0FE}"/>
    <dgm:cxn modelId="{79DD60A2-4602-4376-80BC-BE79B64E967E}" type="presParOf" srcId="{EC93A216-A138-4821-B909-746CC0A9E705}" destId="{7E418E25-8E6D-4728-8A90-997E2F79976A}" srcOrd="0" destOrd="0" presId="urn:microsoft.com/office/officeart/2005/8/layout/vList2"/>
    <dgm:cxn modelId="{BED4ED87-D43E-48A0-94A7-9FD07E5B0BBB}" type="presParOf" srcId="{EC93A216-A138-4821-B909-746CC0A9E705}" destId="{64F2BA8A-A800-4436-896F-EEACC4788021}" srcOrd="1" destOrd="0" presId="urn:microsoft.com/office/officeart/2005/8/layout/vList2"/>
    <dgm:cxn modelId="{9FD77E07-9129-498F-8FD6-A374EB6786FF}" type="presParOf" srcId="{EC93A216-A138-4821-B909-746CC0A9E705}" destId="{5BE312A0-E533-4DC2-9849-C9070530859A}" srcOrd="2" destOrd="0" presId="urn:microsoft.com/office/officeart/2005/8/layout/vList2"/>
    <dgm:cxn modelId="{0D2685FB-20F0-4D61-8DBC-CAE1E7B96F82}" type="presParOf" srcId="{EC93A216-A138-4821-B909-746CC0A9E705}" destId="{C1643BB9-3B75-4C9E-9ECF-18415D7AB68C}" srcOrd="3" destOrd="0" presId="urn:microsoft.com/office/officeart/2005/8/layout/vList2"/>
    <dgm:cxn modelId="{CA85AEB7-C7D2-4065-A7C6-F4A3381C861A}" type="presParOf" srcId="{EC93A216-A138-4821-B909-746CC0A9E705}" destId="{8ABD1644-FAE0-4E31-B85D-E1F2FD86AE3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3C25D4B-25D4-42F5-AA4A-0CDCD8421714}" type="doc">
      <dgm:prSet loTypeId="urn:microsoft.com/office/officeart/2005/8/layout/cycle3" loCatId="cycle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es-MX"/>
        </a:p>
      </dgm:t>
    </dgm:pt>
    <dgm:pt modelId="{3F776186-9DA2-4FC6-BA31-144C19EA8DBB}">
      <dgm:prSet phldrT="[Texto]" custT="1"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s-MX" sz="1600" b="1" dirty="0" smtClean="0"/>
            <a:t>1. Definición de la Evaluación</a:t>
          </a:r>
          <a:endParaRPr lang="es-MX" sz="1600" b="1" dirty="0"/>
        </a:p>
      </dgm:t>
    </dgm:pt>
    <dgm:pt modelId="{19C6719C-4689-4DC0-9FDD-3FF2BEA21024}" type="parTrans" cxnId="{FCDC7FA7-9E73-4B66-949F-E43C695AC7CD}">
      <dgm:prSet/>
      <dgm:spPr/>
      <dgm:t>
        <a:bodyPr/>
        <a:lstStyle/>
        <a:p>
          <a:endParaRPr lang="es-MX" sz="2000"/>
        </a:p>
      </dgm:t>
    </dgm:pt>
    <dgm:pt modelId="{40EE1368-490F-4A32-BE54-0C99AED4ABEA}" type="sibTrans" cxnId="{FCDC7FA7-9E73-4B66-949F-E43C695AC7CD}">
      <dgm:prSet/>
      <dgm:spPr>
        <a:solidFill>
          <a:schemeClr val="bg1">
            <a:lumMod val="75000"/>
          </a:schemeClr>
        </a:solidFill>
        <a:scene3d>
          <a:camera prst="orthographicFront"/>
          <a:lightRig rig="threePt" dir="t"/>
        </a:scene3d>
        <a:sp3d prstMaterial="metal">
          <a:bevelT w="165100" prst="coolSlant"/>
          <a:bevelB w="165100" prst="coolSlant"/>
        </a:sp3d>
      </dgm:spPr>
      <dgm:t>
        <a:bodyPr/>
        <a:lstStyle/>
        <a:p>
          <a:endParaRPr lang="es-MX" sz="2000"/>
        </a:p>
      </dgm:t>
    </dgm:pt>
    <dgm:pt modelId="{A32F835D-9422-4913-813C-5D5A7801F6F8}">
      <dgm:prSet phldrT="[Texto]" custT="1"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s-MX" sz="1600" b="1" dirty="0" smtClean="0"/>
            <a:t>2. Contratación</a:t>
          </a:r>
          <a:endParaRPr lang="es-MX" sz="1600" b="1" dirty="0"/>
        </a:p>
      </dgm:t>
    </dgm:pt>
    <dgm:pt modelId="{C032BDC0-9E15-46BC-8D2F-2387749ED314}" type="parTrans" cxnId="{C8151BF3-4CF5-476D-A23D-EB9395BB6B01}">
      <dgm:prSet/>
      <dgm:spPr/>
      <dgm:t>
        <a:bodyPr/>
        <a:lstStyle/>
        <a:p>
          <a:endParaRPr lang="es-MX" sz="2000"/>
        </a:p>
      </dgm:t>
    </dgm:pt>
    <dgm:pt modelId="{DD9FC20D-84C7-4722-A1CE-F1D05EBBC75A}" type="sibTrans" cxnId="{C8151BF3-4CF5-476D-A23D-EB9395BB6B01}">
      <dgm:prSet/>
      <dgm:spPr/>
      <dgm:t>
        <a:bodyPr/>
        <a:lstStyle/>
        <a:p>
          <a:endParaRPr lang="es-MX" sz="2000"/>
        </a:p>
      </dgm:t>
    </dgm:pt>
    <dgm:pt modelId="{5CF0C73C-184F-422E-BD87-432A267FDE31}">
      <dgm:prSet phldrT="[Texto]" custT="1"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s-MX" sz="1600" b="1" dirty="0" smtClean="0"/>
            <a:t>3. Ejecución de la Evaluación</a:t>
          </a:r>
          <a:endParaRPr lang="es-MX" sz="1600" b="1" dirty="0"/>
        </a:p>
      </dgm:t>
    </dgm:pt>
    <dgm:pt modelId="{F0399AFC-76DA-40A4-9491-5660C3EED145}" type="parTrans" cxnId="{B5BCA5D5-9BA9-4185-A4B7-7A6B24CA2436}">
      <dgm:prSet/>
      <dgm:spPr/>
      <dgm:t>
        <a:bodyPr/>
        <a:lstStyle/>
        <a:p>
          <a:endParaRPr lang="es-MX" sz="2000"/>
        </a:p>
      </dgm:t>
    </dgm:pt>
    <dgm:pt modelId="{481BB805-49AA-4C23-A52F-DF961AEF3DE4}" type="sibTrans" cxnId="{B5BCA5D5-9BA9-4185-A4B7-7A6B24CA2436}">
      <dgm:prSet/>
      <dgm:spPr/>
      <dgm:t>
        <a:bodyPr/>
        <a:lstStyle/>
        <a:p>
          <a:endParaRPr lang="es-MX" sz="2000"/>
        </a:p>
      </dgm:t>
    </dgm:pt>
    <dgm:pt modelId="{4607271D-E588-461F-8741-92807555F096}">
      <dgm:prSet phldrT="[Texto]" custT="1"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s-MX" sz="1600" b="1" dirty="0" smtClean="0"/>
            <a:t>4. Generación de documento institucional</a:t>
          </a:r>
          <a:endParaRPr lang="es-MX" sz="1600" b="1" dirty="0"/>
        </a:p>
      </dgm:t>
    </dgm:pt>
    <dgm:pt modelId="{B4F8334D-BB58-41BB-8455-33591D238D46}" type="parTrans" cxnId="{60F65CC8-BAA1-43D2-B0C2-7CC16A846674}">
      <dgm:prSet/>
      <dgm:spPr/>
      <dgm:t>
        <a:bodyPr/>
        <a:lstStyle/>
        <a:p>
          <a:endParaRPr lang="es-MX" sz="2000"/>
        </a:p>
      </dgm:t>
    </dgm:pt>
    <dgm:pt modelId="{E9A2846D-52C5-4E7F-BAEE-74333F65EA38}" type="sibTrans" cxnId="{60F65CC8-BAA1-43D2-B0C2-7CC16A846674}">
      <dgm:prSet/>
      <dgm:spPr/>
      <dgm:t>
        <a:bodyPr/>
        <a:lstStyle/>
        <a:p>
          <a:endParaRPr lang="es-MX" sz="2000"/>
        </a:p>
      </dgm:t>
    </dgm:pt>
    <dgm:pt modelId="{95DCE28F-643E-4901-AA06-6DC15A8C47EF}">
      <dgm:prSet phldrT="[Texto]" custT="1"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es-MX" sz="1600" b="1" dirty="0" smtClean="0"/>
            <a:t>5. Gestión de los Aspectos Susceptibles de Mejora</a:t>
          </a:r>
          <a:endParaRPr lang="es-MX" sz="1600" b="1" dirty="0"/>
        </a:p>
      </dgm:t>
    </dgm:pt>
    <dgm:pt modelId="{897D72CF-3293-4032-99BA-F5072EEAA6A5}" type="parTrans" cxnId="{3CF1832A-B937-402E-A959-6C3DD5363C89}">
      <dgm:prSet/>
      <dgm:spPr/>
      <dgm:t>
        <a:bodyPr/>
        <a:lstStyle/>
        <a:p>
          <a:endParaRPr lang="es-MX" sz="2000"/>
        </a:p>
      </dgm:t>
    </dgm:pt>
    <dgm:pt modelId="{A4D489CD-F46C-4C55-84E2-033F62601CC2}" type="sibTrans" cxnId="{3CF1832A-B937-402E-A959-6C3DD5363C89}">
      <dgm:prSet/>
      <dgm:spPr/>
      <dgm:t>
        <a:bodyPr/>
        <a:lstStyle/>
        <a:p>
          <a:endParaRPr lang="es-MX" sz="2000"/>
        </a:p>
      </dgm:t>
    </dgm:pt>
    <dgm:pt modelId="{CCAC17BF-0909-4956-ACD8-3FD9E25F9CE5}" type="pres">
      <dgm:prSet presAssocID="{D3C25D4B-25D4-42F5-AA4A-0CDCD842171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E8E44FF0-9073-483C-B65E-4ACC319930DF}" type="pres">
      <dgm:prSet presAssocID="{D3C25D4B-25D4-42F5-AA4A-0CDCD8421714}" presName="cycle" presStyleCnt="0"/>
      <dgm:spPr/>
      <dgm:t>
        <a:bodyPr/>
        <a:lstStyle/>
        <a:p>
          <a:endParaRPr lang="es-MX"/>
        </a:p>
      </dgm:t>
    </dgm:pt>
    <dgm:pt modelId="{4B2111B1-D7B1-448A-9C9C-642503E38C46}" type="pres">
      <dgm:prSet presAssocID="{3F776186-9DA2-4FC6-BA31-144C19EA8DBB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9293BB2-16F0-4ABC-924F-FA6A01220978}" type="pres">
      <dgm:prSet presAssocID="{40EE1368-490F-4A32-BE54-0C99AED4ABEA}" presName="sibTransFirstNode" presStyleLbl="bgShp" presStyleIdx="0" presStyleCnt="1"/>
      <dgm:spPr/>
      <dgm:t>
        <a:bodyPr/>
        <a:lstStyle/>
        <a:p>
          <a:endParaRPr lang="es-MX"/>
        </a:p>
      </dgm:t>
    </dgm:pt>
    <dgm:pt modelId="{8772485C-E93F-47E2-8CFA-74404CE9296B}" type="pres">
      <dgm:prSet presAssocID="{A32F835D-9422-4913-813C-5D5A7801F6F8}" presName="nodeFollowingNodes" presStyleLbl="node1" presStyleIdx="1" presStyleCnt="5" custRadScaleRad="106729" custRadScaleInc="814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CD75A80-5DEB-448C-A1A6-6A13B0F8B0FC}" type="pres">
      <dgm:prSet presAssocID="{5CF0C73C-184F-422E-BD87-432A267FDE31}" presName="nodeFollowingNodes" presStyleLbl="node1" presStyleIdx="2" presStyleCnt="5" custRadScaleRad="108520" custRadScaleInc="-3274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1394291-912B-4EFD-B199-F34911D180E2}" type="pres">
      <dgm:prSet presAssocID="{4607271D-E588-461F-8741-92807555F096}" presName="nodeFollowingNodes" presStyleLbl="node1" presStyleIdx="3" presStyleCnt="5" custRadScaleRad="97738" custRadScaleInc="2193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6FA7FCF-FCC2-4C2C-BB5A-F751231EEFA7}" type="pres">
      <dgm:prSet presAssocID="{95DCE28F-643E-4901-AA06-6DC15A8C47EF}" presName="nodeFollowingNodes" presStyleLbl="node1" presStyleIdx="4" presStyleCnt="5" custRadScaleRad="98839" custRadScaleInc="-688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1EBCF534-92F3-4ACE-9CDA-2E891EA43DF7}" type="presOf" srcId="{95DCE28F-643E-4901-AA06-6DC15A8C47EF}" destId="{B6FA7FCF-FCC2-4C2C-BB5A-F751231EEFA7}" srcOrd="0" destOrd="0" presId="urn:microsoft.com/office/officeart/2005/8/layout/cycle3"/>
    <dgm:cxn modelId="{C8151BF3-4CF5-476D-A23D-EB9395BB6B01}" srcId="{D3C25D4B-25D4-42F5-AA4A-0CDCD8421714}" destId="{A32F835D-9422-4913-813C-5D5A7801F6F8}" srcOrd="1" destOrd="0" parTransId="{C032BDC0-9E15-46BC-8D2F-2387749ED314}" sibTransId="{DD9FC20D-84C7-4722-A1CE-F1D05EBBC75A}"/>
    <dgm:cxn modelId="{E48CA029-BE66-4DD7-BFB3-3C6028D143CC}" type="presOf" srcId="{A32F835D-9422-4913-813C-5D5A7801F6F8}" destId="{8772485C-E93F-47E2-8CFA-74404CE9296B}" srcOrd="0" destOrd="0" presId="urn:microsoft.com/office/officeart/2005/8/layout/cycle3"/>
    <dgm:cxn modelId="{B9D5D69D-D294-464B-B614-690727D33A79}" type="presOf" srcId="{4607271D-E588-461F-8741-92807555F096}" destId="{01394291-912B-4EFD-B199-F34911D180E2}" srcOrd="0" destOrd="0" presId="urn:microsoft.com/office/officeart/2005/8/layout/cycle3"/>
    <dgm:cxn modelId="{0773984F-884E-4721-AADB-98AE0529355B}" type="presOf" srcId="{3F776186-9DA2-4FC6-BA31-144C19EA8DBB}" destId="{4B2111B1-D7B1-448A-9C9C-642503E38C46}" srcOrd="0" destOrd="0" presId="urn:microsoft.com/office/officeart/2005/8/layout/cycle3"/>
    <dgm:cxn modelId="{60F65CC8-BAA1-43D2-B0C2-7CC16A846674}" srcId="{D3C25D4B-25D4-42F5-AA4A-0CDCD8421714}" destId="{4607271D-E588-461F-8741-92807555F096}" srcOrd="3" destOrd="0" parTransId="{B4F8334D-BB58-41BB-8455-33591D238D46}" sibTransId="{E9A2846D-52C5-4E7F-BAEE-74333F65EA38}"/>
    <dgm:cxn modelId="{3CF1832A-B937-402E-A959-6C3DD5363C89}" srcId="{D3C25D4B-25D4-42F5-AA4A-0CDCD8421714}" destId="{95DCE28F-643E-4901-AA06-6DC15A8C47EF}" srcOrd="4" destOrd="0" parTransId="{897D72CF-3293-4032-99BA-F5072EEAA6A5}" sibTransId="{A4D489CD-F46C-4C55-84E2-033F62601CC2}"/>
    <dgm:cxn modelId="{FCDC7FA7-9E73-4B66-949F-E43C695AC7CD}" srcId="{D3C25D4B-25D4-42F5-AA4A-0CDCD8421714}" destId="{3F776186-9DA2-4FC6-BA31-144C19EA8DBB}" srcOrd="0" destOrd="0" parTransId="{19C6719C-4689-4DC0-9FDD-3FF2BEA21024}" sibTransId="{40EE1368-490F-4A32-BE54-0C99AED4ABEA}"/>
    <dgm:cxn modelId="{D4042D0A-12E6-4971-8635-F888E12CD26B}" type="presOf" srcId="{5CF0C73C-184F-422E-BD87-432A267FDE31}" destId="{5CD75A80-5DEB-448C-A1A6-6A13B0F8B0FC}" srcOrd="0" destOrd="0" presId="urn:microsoft.com/office/officeart/2005/8/layout/cycle3"/>
    <dgm:cxn modelId="{4BE0FB1F-3AA6-43CD-B6E8-16EF43067A1B}" type="presOf" srcId="{D3C25D4B-25D4-42F5-AA4A-0CDCD8421714}" destId="{CCAC17BF-0909-4956-ACD8-3FD9E25F9CE5}" srcOrd="0" destOrd="0" presId="urn:microsoft.com/office/officeart/2005/8/layout/cycle3"/>
    <dgm:cxn modelId="{B5BCA5D5-9BA9-4185-A4B7-7A6B24CA2436}" srcId="{D3C25D4B-25D4-42F5-AA4A-0CDCD8421714}" destId="{5CF0C73C-184F-422E-BD87-432A267FDE31}" srcOrd="2" destOrd="0" parTransId="{F0399AFC-76DA-40A4-9491-5660C3EED145}" sibTransId="{481BB805-49AA-4C23-A52F-DF961AEF3DE4}"/>
    <dgm:cxn modelId="{A69B91AB-3CC3-46D4-8739-10A84F353165}" type="presOf" srcId="{40EE1368-490F-4A32-BE54-0C99AED4ABEA}" destId="{69293BB2-16F0-4ABC-924F-FA6A01220978}" srcOrd="0" destOrd="0" presId="urn:microsoft.com/office/officeart/2005/8/layout/cycle3"/>
    <dgm:cxn modelId="{E720D595-A193-4967-860D-86740F2B1935}" type="presParOf" srcId="{CCAC17BF-0909-4956-ACD8-3FD9E25F9CE5}" destId="{E8E44FF0-9073-483C-B65E-4ACC319930DF}" srcOrd="0" destOrd="0" presId="urn:microsoft.com/office/officeart/2005/8/layout/cycle3"/>
    <dgm:cxn modelId="{5CF13D7B-B992-4CE8-BE5C-E7CC276DE2AC}" type="presParOf" srcId="{E8E44FF0-9073-483C-B65E-4ACC319930DF}" destId="{4B2111B1-D7B1-448A-9C9C-642503E38C46}" srcOrd="0" destOrd="0" presId="urn:microsoft.com/office/officeart/2005/8/layout/cycle3"/>
    <dgm:cxn modelId="{86C9DACE-F38D-48D4-AC19-34E14B8E6B77}" type="presParOf" srcId="{E8E44FF0-9073-483C-B65E-4ACC319930DF}" destId="{69293BB2-16F0-4ABC-924F-FA6A01220978}" srcOrd="1" destOrd="0" presId="urn:microsoft.com/office/officeart/2005/8/layout/cycle3"/>
    <dgm:cxn modelId="{66AE1D6D-60A2-45E5-BC70-02E69BC0453F}" type="presParOf" srcId="{E8E44FF0-9073-483C-B65E-4ACC319930DF}" destId="{8772485C-E93F-47E2-8CFA-74404CE9296B}" srcOrd="2" destOrd="0" presId="urn:microsoft.com/office/officeart/2005/8/layout/cycle3"/>
    <dgm:cxn modelId="{4E6E2198-2CA3-4BFE-AF87-E95835EF5F2C}" type="presParOf" srcId="{E8E44FF0-9073-483C-B65E-4ACC319930DF}" destId="{5CD75A80-5DEB-448C-A1A6-6A13B0F8B0FC}" srcOrd="3" destOrd="0" presId="urn:microsoft.com/office/officeart/2005/8/layout/cycle3"/>
    <dgm:cxn modelId="{FC0B320C-B8D6-41FA-8F5D-C9769778EC38}" type="presParOf" srcId="{E8E44FF0-9073-483C-B65E-4ACC319930DF}" destId="{01394291-912B-4EFD-B199-F34911D180E2}" srcOrd="4" destOrd="0" presId="urn:microsoft.com/office/officeart/2005/8/layout/cycle3"/>
    <dgm:cxn modelId="{22EE1841-7611-4533-9675-ED81822F214A}" type="presParOf" srcId="{E8E44FF0-9073-483C-B65E-4ACC319930DF}" destId="{B6FA7FCF-FCC2-4C2C-BB5A-F751231EEFA7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EB4A727-406E-4F91-A2EF-8A4BD8A6AF22}">
      <dsp:nvSpPr>
        <dsp:cNvPr id="0" name=""/>
        <dsp:cNvSpPr/>
      </dsp:nvSpPr>
      <dsp:spPr>
        <a:xfrm>
          <a:off x="5156" y="0"/>
          <a:ext cx="2451634" cy="5108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s-MX" sz="1600" kern="1200" dirty="0" smtClean="0">
              <a:latin typeface="Times New Roman" pitchFamily="18" charset="0"/>
              <a:cs typeface="Times New Roman" pitchFamily="18" charset="0"/>
            </a:rPr>
            <a:t>A) Integración de </a:t>
          </a:r>
        </a:p>
        <a:p>
          <a:pPr lvl="0" algn="ctr" defTabSz="7112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s-MX" sz="1600" kern="1200" dirty="0" smtClean="0">
              <a:latin typeface="Times New Roman" pitchFamily="18" charset="0"/>
              <a:cs typeface="Times New Roman" pitchFamily="18" charset="0"/>
            </a:rPr>
            <a:t>Información</a:t>
          </a:r>
          <a:endParaRPr lang="es-MX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56" y="0"/>
        <a:ext cx="2451634" cy="510875"/>
      </dsp:txXfrm>
    </dsp:sp>
    <dsp:sp modelId="{18D5F60F-5CFF-491B-9D96-A497039C78B6}">
      <dsp:nvSpPr>
        <dsp:cNvPr id="0" name=""/>
        <dsp:cNvSpPr/>
      </dsp:nvSpPr>
      <dsp:spPr>
        <a:xfrm>
          <a:off x="5156" y="510875"/>
          <a:ext cx="2451634" cy="61607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es-MX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es-MX" sz="1600" kern="1200" dirty="0" smtClean="0">
              <a:latin typeface="Times New Roman" pitchFamily="18" charset="0"/>
              <a:cs typeface="Times New Roman" pitchFamily="18" charset="0"/>
            </a:rPr>
            <a:t>Procesos Internos </a:t>
          </a:r>
          <a:endParaRPr lang="es-MX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es-MX" sz="1600" kern="1200" dirty="0" smtClean="0">
              <a:latin typeface="Times New Roman" pitchFamily="18" charset="0"/>
              <a:cs typeface="Times New Roman" pitchFamily="18" charset="0"/>
            </a:rPr>
            <a:t>Estructura Organizacional </a:t>
          </a:r>
          <a:endParaRPr lang="es-MX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es-MX" sz="1600" kern="1200" dirty="0" smtClean="0">
              <a:latin typeface="Times New Roman" pitchFamily="18" charset="0"/>
              <a:cs typeface="Times New Roman" pitchFamily="18" charset="0"/>
            </a:rPr>
            <a:t>Tecnologías de la Información y Comunicación (TIC) </a:t>
          </a:r>
          <a:endParaRPr lang="es-MX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es-MX" sz="1600" kern="1200" dirty="0" smtClean="0">
              <a:latin typeface="Times New Roman" pitchFamily="18" charset="0"/>
              <a:cs typeface="Times New Roman" pitchFamily="18" charset="0"/>
            </a:rPr>
            <a:t>Programas Presupuestarios </a:t>
          </a:r>
          <a:endParaRPr lang="es-MX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es-MX" sz="1600" kern="1200" dirty="0" smtClean="0">
              <a:latin typeface="Times New Roman" pitchFamily="18" charset="0"/>
              <a:cs typeface="Times New Roman" pitchFamily="18" charset="0"/>
            </a:rPr>
            <a:t>Gastos de Operación </a:t>
          </a:r>
          <a:endParaRPr lang="es-MX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es-MX" sz="1600" kern="1200" dirty="0" smtClean="0">
              <a:latin typeface="Times New Roman" pitchFamily="18" charset="0"/>
              <a:cs typeface="Times New Roman" pitchFamily="18" charset="0"/>
            </a:rPr>
            <a:t>Fideicomisos y Mandato </a:t>
          </a:r>
          <a:endParaRPr lang="es-MX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56" y="510875"/>
        <a:ext cx="2451634" cy="61607"/>
      </dsp:txXfrm>
    </dsp:sp>
    <dsp:sp modelId="{FF772DE3-F329-453D-BB66-EDBF9B9343C0}">
      <dsp:nvSpPr>
        <dsp:cNvPr id="0" name=""/>
        <dsp:cNvSpPr/>
      </dsp:nvSpPr>
      <dsp:spPr>
        <a:xfrm>
          <a:off x="2800019" y="0"/>
          <a:ext cx="2451634" cy="510875"/>
        </a:xfrm>
        <a:prstGeom prst="rect">
          <a:avLst/>
        </a:prstGeom>
        <a:solidFill>
          <a:schemeClr val="accent5">
            <a:hueOff val="-5082043"/>
            <a:satOff val="-98099"/>
            <a:lumOff val="-392"/>
            <a:alphaOff val="0"/>
          </a:schemeClr>
        </a:solidFill>
        <a:ln w="25400" cap="flat" cmpd="sng" algn="ctr">
          <a:solidFill>
            <a:schemeClr val="accent5">
              <a:hueOff val="-5082043"/>
              <a:satOff val="-98099"/>
              <a:lumOff val="-39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s-MX" sz="1600" kern="1200" dirty="0" smtClean="0">
              <a:latin typeface="Times New Roman" pitchFamily="18" charset="0"/>
              <a:cs typeface="Times New Roman" pitchFamily="18" charset="0"/>
            </a:rPr>
            <a:t>B) Diagnóstico de </a:t>
          </a:r>
        </a:p>
        <a:p>
          <a:pPr lvl="0" algn="ctr" defTabSz="7112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r>
            <a:rPr lang="es-MX" sz="1600" kern="1200" dirty="0" smtClean="0">
              <a:latin typeface="Times New Roman" pitchFamily="18" charset="0"/>
              <a:cs typeface="Times New Roman" pitchFamily="18" charset="0"/>
            </a:rPr>
            <a:t>la Dependencia o Entidad</a:t>
          </a:r>
          <a:endParaRPr lang="es-MX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00019" y="0"/>
        <a:ext cx="2451634" cy="510875"/>
      </dsp:txXfrm>
    </dsp:sp>
    <dsp:sp modelId="{4B703342-1D63-448E-BB9C-F7B56FBBC5B7}">
      <dsp:nvSpPr>
        <dsp:cNvPr id="0" name=""/>
        <dsp:cNvSpPr/>
      </dsp:nvSpPr>
      <dsp:spPr>
        <a:xfrm>
          <a:off x="2800019" y="510875"/>
          <a:ext cx="2451634" cy="61607"/>
        </a:xfrm>
        <a:prstGeom prst="rect">
          <a:avLst/>
        </a:prstGeom>
        <a:solidFill>
          <a:schemeClr val="accent5">
            <a:tint val="40000"/>
            <a:alpha val="90000"/>
            <a:hueOff val="-5945732"/>
            <a:satOff val="-8374"/>
            <a:lumOff val="-79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5945732"/>
              <a:satOff val="-8374"/>
              <a:lumOff val="-7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es-MX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es-MX" sz="1600" kern="1200" dirty="0" smtClean="0">
              <a:latin typeface="Times New Roman" pitchFamily="18" charset="0"/>
              <a:cs typeface="Times New Roman" pitchFamily="18" charset="0"/>
            </a:rPr>
            <a:t>Situación general de la Dependencia o Entidad </a:t>
          </a:r>
          <a:endParaRPr lang="es-MX" sz="16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7112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es-MX" sz="1600" kern="1200" dirty="0" smtClean="0">
              <a:latin typeface="Times New Roman" pitchFamily="18" charset="0"/>
              <a:cs typeface="Times New Roman" pitchFamily="18" charset="0"/>
            </a:rPr>
            <a:t>Propuestas de Eficiencia Institucional </a:t>
          </a:r>
          <a:endParaRPr lang="es-MX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00019" y="510875"/>
        <a:ext cx="2451634" cy="6160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E418E25-8E6D-4728-8A90-997E2F79976A}">
      <dsp:nvSpPr>
        <dsp:cNvPr id="0" name=""/>
        <dsp:cNvSpPr/>
      </dsp:nvSpPr>
      <dsp:spPr>
        <a:xfrm>
          <a:off x="0" y="54113"/>
          <a:ext cx="1579420" cy="7733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MX" sz="1600" kern="1200" dirty="0" smtClean="0">
              <a:latin typeface="Calibri" pitchFamily="34" charset="0"/>
              <a:cs typeface="Times New Roman" pitchFamily="18" charset="0"/>
            </a:rPr>
            <a:t>Propuesta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MX" sz="1600" kern="1200" dirty="0" smtClean="0">
              <a:latin typeface="Calibri" pitchFamily="34" charset="0"/>
              <a:cs typeface="Times New Roman" pitchFamily="18" charset="0"/>
            </a:rPr>
            <a:t>Integral APF</a:t>
          </a:r>
          <a:endParaRPr lang="es-MX" sz="1600" kern="1200" dirty="0">
            <a:latin typeface="Calibri" pitchFamily="34" charset="0"/>
            <a:cs typeface="Times New Roman" pitchFamily="18" charset="0"/>
          </a:endParaRPr>
        </a:p>
      </dsp:txBody>
      <dsp:txXfrm>
        <a:off x="0" y="54113"/>
        <a:ext cx="1579420" cy="773354"/>
      </dsp:txXfrm>
    </dsp:sp>
    <dsp:sp modelId="{5BE312A0-E533-4DC2-9849-C9070530859A}">
      <dsp:nvSpPr>
        <dsp:cNvPr id="0" name=""/>
        <dsp:cNvSpPr/>
      </dsp:nvSpPr>
      <dsp:spPr>
        <a:xfrm>
          <a:off x="0" y="1238538"/>
          <a:ext cx="1579420" cy="7495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MX" sz="1700" kern="1200" dirty="0" smtClean="0">
              <a:latin typeface="Calibri" pitchFamily="34" charset="0"/>
              <a:cs typeface="Times New Roman" pitchFamily="18" charset="0"/>
            </a:rPr>
            <a:t>Programa de Mediano Plazo</a:t>
          </a:r>
          <a:endParaRPr lang="es-MX" sz="1700" kern="1200" dirty="0">
            <a:latin typeface="Calibri" pitchFamily="34" charset="0"/>
            <a:cs typeface="Times New Roman" pitchFamily="18" charset="0"/>
          </a:endParaRPr>
        </a:p>
      </dsp:txBody>
      <dsp:txXfrm>
        <a:off x="0" y="1238538"/>
        <a:ext cx="1579420" cy="749577"/>
      </dsp:txXfrm>
    </dsp:sp>
    <dsp:sp modelId="{8ABD1644-FAE0-4E31-B85D-E1F2FD86AE3B}">
      <dsp:nvSpPr>
        <dsp:cNvPr id="0" name=""/>
        <dsp:cNvSpPr/>
      </dsp:nvSpPr>
      <dsp:spPr>
        <a:xfrm>
          <a:off x="0" y="2498881"/>
          <a:ext cx="1579420" cy="6793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MX" sz="1600" kern="1200" dirty="0" smtClean="0">
              <a:latin typeface="Calibri" pitchFamily="34" charset="0"/>
              <a:cs typeface="Times New Roman" pitchFamily="18" charset="0"/>
            </a:rPr>
            <a:t>Bases de Colaboración</a:t>
          </a:r>
          <a:endParaRPr lang="es-MX" sz="1600" kern="1200" dirty="0">
            <a:latin typeface="Calibri" pitchFamily="34" charset="0"/>
            <a:cs typeface="Times New Roman" pitchFamily="18" charset="0"/>
          </a:endParaRPr>
        </a:p>
      </dsp:txBody>
      <dsp:txXfrm>
        <a:off x="0" y="2498881"/>
        <a:ext cx="1579420" cy="67939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293BB2-16F0-4ABC-924F-FA6A01220978}">
      <dsp:nvSpPr>
        <dsp:cNvPr id="0" name=""/>
        <dsp:cNvSpPr/>
      </dsp:nvSpPr>
      <dsp:spPr>
        <a:xfrm>
          <a:off x="1028166" y="-27725"/>
          <a:ext cx="4808489" cy="4808489"/>
        </a:xfrm>
        <a:prstGeom prst="circularArrow">
          <a:avLst>
            <a:gd name="adj1" fmla="val 5544"/>
            <a:gd name="adj2" fmla="val 330680"/>
            <a:gd name="adj3" fmla="val 13795696"/>
            <a:gd name="adj4" fmla="val 17373944"/>
            <a:gd name="adj5" fmla="val 5757"/>
          </a:avLst>
        </a:prstGeom>
        <a:solidFill>
          <a:schemeClr val="bg1">
            <a:lumMod val="75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 prstMaterial="metal">
          <a:bevelT w="165100" prst="coolSlant"/>
          <a:bevelB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2111B1-D7B1-448A-9C9C-642503E38C46}">
      <dsp:nvSpPr>
        <dsp:cNvPr id="0" name=""/>
        <dsp:cNvSpPr/>
      </dsp:nvSpPr>
      <dsp:spPr>
        <a:xfrm>
          <a:off x="2316207" y="1315"/>
          <a:ext cx="2232408" cy="1116204"/>
        </a:xfrm>
        <a:prstGeom prst="roundRect">
          <a:avLst/>
        </a:prstGeom>
        <a:solidFill>
          <a:schemeClr val="accent5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1. Definición de la Evaluación</a:t>
          </a:r>
          <a:endParaRPr lang="es-MX" sz="1600" b="1" kern="1200" dirty="0"/>
        </a:p>
      </dsp:txBody>
      <dsp:txXfrm>
        <a:off x="2316207" y="1315"/>
        <a:ext cx="2232408" cy="1116204"/>
      </dsp:txXfrm>
    </dsp:sp>
    <dsp:sp modelId="{8772485C-E93F-47E2-8CFA-74404CE9296B}">
      <dsp:nvSpPr>
        <dsp:cNvPr id="0" name=""/>
        <dsp:cNvSpPr/>
      </dsp:nvSpPr>
      <dsp:spPr>
        <a:xfrm>
          <a:off x="4447665" y="1555399"/>
          <a:ext cx="2232408" cy="1116204"/>
        </a:xfrm>
        <a:prstGeom prst="roundRect">
          <a:avLst/>
        </a:prstGeom>
        <a:solidFill>
          <a:schemeClr val="accent5">
            <a:shade val="80000"/>
            <a:hueOff val="200007"/>
            <a:satOff val="-22014"/>
            <a:lumOff val="1098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2. Contratación</a:t>
          </a:r>
          <a:endParaRPr lang="es-MX" sz="1600" b="1" kern="1200" dirty="0"/>
        </a:p>
      </dsp:txBody>
      <dsp:txXfrm>
        <a:off x="4447665" y="1555399"/>
        <a:ext cx="2232408" cy="1116204"/>
      </dsp:txXfrm>
    </dsp:sp>
    <dsp:sp modelId="{5CD75A80-5DEB-448C-A1A6-6A13B0F8B0FC}">
      <dsp:nvSpPr>
        <dsp:cNvPr id="0" name=""/>
        <dsp:cNvSpPr/>
      </dsp:nvSpPr>
      <dsp:spPr>
        <a:xfrm>
          <a:off x="4153281" y="3307559"/>
          <a:ext cx="2232408" cy="1116204"/>
        </a:xfrm>
        <a:prstGeom prst="roundRect">
          <a:avLst/>
        </a:prstGeom>
        <a:solidFill>
          <a:schemeClr val="accent5">
            <a:shade val="80000"/>
            <a:hueOff val="400014"/>
            <a:satOff val="-44028"/>
            <a:lumOff val="219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3. Ejecución de la Evaluación</a:t>
          </a:r>
          <a:endParaRPr lang="es-MX" sz="1600" b="1" kern="1200" dirty="0"/>
        </a:p>
      </dsp:txBody>
      <dsp:txXfrm>
        <a:off x="4153281" y="3307559"/>
        <a:ext cx="2232408" cy="1116204"/>
      </dsp:txXfrm>
    </dsp:sp>
    <dsp:sp modelId="{01394291-912B-4EFD-B199-F34911D180E2}">
      <dsp:nvSpPr>
        <dsp:cNvPr id="0" name=""/>
        <dsp:cNvSpPr/>
      </dsp:nvSpPr>
      <dsp:spPr>
        <a:xfrm>
          <a:off x="799984" y="3362442"/>
          <a:ext cx="2232408" cy="1116204"/>
        </a:xfrm>
        <a:prstGeom prst="roundRect">
          <a:avLst/>
        </a:prstGeom>
        <a:solidFill>
          <a:schemeClr val="accent5">
            <a:shade val="80000"/>
            <a:hueOff val="600021"/>
            <a:satOff val="-66042"/>
            <a:lumOff val="329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4. Generación de documento institucional</a:t>
          </a:r>
          <a:endParaRPr lang="es-MX" sz="1600" b="1" kern="1200" dirty="0"/>
        </a:p>
      </dsp:txBody>
      <dsp:txXfrm>
        <a:off x="799984" y="3362442"/>
        <a:ext cx="2232408" cy="1116204"/>
      </dsp:txXfrm>
    </dsp:sp>
    <dsp:sp modelId="{B6FA7FCF-FCC2-4C2C-BB5A-F751231EEFA7}">
      <dsp:nvSpPr>
        <dsp:cNvPr id="0" name=""/>
        <dsp:cNvSpPr/>
      </dsp:nvSpPr>
      <dsp:spPr>
        <a:xfrm>
          <a:off x="348551" y="1566115"/>
          <a:ext cx="2232408" cy="1116204"/>
        </a:xfrm>
        <a:prstGeom prst="roundRect">
          <a:avLst/>
        </a:prstGeom>
        <a:solidFill>
          <a:schemeClr val="accent5">
            <a:shade val="80000"/>
            <a:hueOff val="800028"/>
            <a:satOff val="-88056"/>
            <a:lumOff val="439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1" kern="1200" dirty="0" smtClean="0"/>
            <a:t>5. Gestión de los Aspectos Susceptibles de Mejora</a:t>
          </a:r>
          <a:endParaRPr lang="es-MX" sz="1600" b="1" kern="1200" dirty="0"/>
        </a:p>
      </dsp:txBody>
      <dsp:txXfrm>
        <a:off x="348551" y="1566115"/>
        <a:ext cx="2232408" cy="11162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F461C-F373-4658-9068-F4CBC4B06FFD}" type="datetimeFigureOut">
              <a:rPr lang="es-MX" smtClean="0"/>
              <a:pPr/>
              <a:t>07/06/2013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4EB24-6FA3-4AE3-84B8-4D9AB03D3E2A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55182" indent="-271060" algn="just">
              <a:buFont typeface="Arial" pitchFamily="34" charset="0"/>
              <a:buChar char="•"/>
              <a:defRPr/>
            </a:pPr>
            <a:r>
              <a:rPr lang="es-MX" dirty="0" smtClean="0"/>
              <a:t>Se ha realizado un esfuerzo por fortalecer el debate en torno al presupuesto con base en la información del desempeño.</a:t>
            </a:r>
          </a:p>
          <a:p>
            <a:pPr marL="355182" indent="-271060" algn="just">
              <a:buFont typeface="Arial" pitchFamily="34" charset="0"/>
              <a:buChar char="•"/>
              <a:defRPr/>
            </a:pPr>
            <a:r>
              <a:rPr lang="es-MX" dirty="0" smtClean="0"/>
              <a:t>La publicación de los resultados de las evaluaciones ha impulsado la participación de la sociedad civil en el debate.</a:t>
            </a:r>
          </a:p>
          <a:p>
            <a:pPr marL="355182" indent="-271060" algn="just">
              <a:buFont typeface="Arial" pitchFamily="34" charset="0"/>
              <a:buChar char="•"/>
              <a:defRPr/>
            </a:pPr>
            <a:r>
              <a:rPr lang="es-MX" dirty="0" smtClean="0"/>
              <a:t>La capacitación y difusión han sido elementos clave para diseminar el enfoque del </a:t>
            </a:r>
            <a:r>
              <a:rPr lang="es-MX" dirty="0" err="1" smtClean="0"/>
              <a:t>PbR</a:t>
            </a:r>
            <a:r>
              <a:rPr lang="es-MX" dirty="0" smtClean="0"/>
              <a:t>-SED en los tres órdenes de gobierno y Poderes de la Unión, particularmente, los cursos en línea y el desarrollo de un diplomado con la UNAM.</a:t>
            </a:r>
          </a:p>
          <a:p>
            <a:pPr>
              <a:defRPr/>
            </a:pPr>
            <a:endParaRPr lang="es-MX" dirty="0"/>
          </a:p>
        </p:txBody>
      </p:sp>
      <p:sp>
        <p:nvSpPr>
          <p:cNvPr id="3994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73747F-0EC8-43C8-932B-718618E3B24C}" type="slidenum">
              <a:rPr lang="es-ES" smtClean="0"/>
              <a:pPr/>
              <a:t>6</a:t>
            </a:fld>
            <a:endParaRPr lang="es-E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EB24-6FA3-4AE3-84B8-4D9AB03D3E2A}" type="slidenum">
              <a:rPr lang="es-MX" smtClean="0"/>
              <a:pPr/>
              <a:t>20</a:t>
            </a:fld>
            <a:endParaRPr lang="es-MX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55182" indent="-271060" algn="just">
              <a:buFont typeface="Arial" pitchFamily="34" charset="0"/>
              <a:buChar char="•"/>
              <a:defRPr/>
            </a:pPr>
            <a:r>
              <a:rPr lang="es-MX" dirty="0" smtClean="0"/>
              <a:t>Se ha realizado un esfuerzo por fortalecer el debate en torno al presupuesto con base en la información del desempeño.</a:t>
            </a:r>
          </a:p>
          <a:p>
            <a:pPr marL="355182" indent="-271060" algn="just">
              <a:buFont typeface="Arial" pitchFamily="34" charset="0"/>
              <a:buChar char="•"/>
              <a:defRPr/>
            </a:pPr>
            <a:r>
              <a:rPr lang="es-MX" dirty="0" smtClean="0"/>
              <a:t>La publicación de los resultados de las evaluaciones ha impulsado la participación de la sociedad civil en el debate.</a:t>
            </a:r>
          </a:p>
          <a:p>
            <a:pPr marL="355182" indent="-271060" algn="just">
              <a:buFont typeface="Arial" pitchFamily="34" charset="0"/>
              <a:buChar char="•"/>
              <a:defRPr/>
            </a:pPr>
            <a:r>
              <a:rPr lang="es-MX" dirty="0" smtClean="0"/>
              <a:t>La capacitación y difusión han sido elementos clave para diseminar el enfoque del </a:t>
            </a:r>
            <a:r>
              <a:rPr lang="es-MX" dirty="0" err="1" smtClean="0"/>
              <a:t>PbR</a:t>
            </a:r>
            <a:r>
              <a:rPr lang="es-MX" dirty="0" smtClean="0"/>
              <a:t>-SED en los tres órdenes de gobierno y Poderes de la Unión, particularmente, los cursos en línea y el desarrollo de un diplomado con la UNAM.</a:t>
            </a:r>
          </a:p>
          <a:p>
            <a:pPr>
              <a:defRPr/>
            </a:pPr>
            <a:endParaRPr lang="es-MX" dirty="0"/>
          </a:p>
        </p:txBody>
      </p:sp>
      <p:sp>
        <p:nvSpPr>
          <p:cNvPr id="3994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73747F-0EC8-43C8-932B-718618E3B24C}" type="slidenum">
              <a:rPr lang="es-ES" smtClean="0"/>
              <a:pPr/>
              <a:t>8</a:t>
            </a:fld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55182" indent="-271060" algn="just">
              <a:buFont typeface="Arial" pitchFamily="34" charset="0"/>
              <a:buChar char="•"/>
              <a:defRPr/>
            </a:pPr>
            <a:r>
              <a:rPr lang="es-MX" dirty="0" smtClean="0"/>
              <a:t>Se ha realizado un esfuerzo por fortalecer el debate en torno al presupuesto con base en la información del desempeño.</a:t>
            </a:r>
          </a:p>
          <a:p>
            <a:pPr marL="355182" indent="-271060" algn="just">
              <a:buFont typeface="Arial" pitchFamily="34" charset="0"/>
              <a:buChar char="•"/>
              <a:defRPr/>
            </a:pPr>
            <a:r>
              <a:rPr lang="es-MX" dirty="0" smtClean="0"/>
              <a:t>La publicación de los resultados de las evaluaciones ha impulsado la participación de la sociedad civil en el debate.</a:t>
            </a:r>
          </a:p>
          <a:p>
            <a:pPr marL="355182" indent="-271060" algn="just">
              <a:buFont typeface="Arial" pitchFamily="34" charset="0"/>
              <a:buChar char="•"/>
              <a:defRPr/>
            </a:pPr>
            <a:r>
              <a:rPr lang="es-MX" dirty="0" smtClean="0"/>
              <a:t>La capacitación y difusión han sido elementos clave para diseminar el enfoque del </a:t>
            </a:r>
            <a:r>
              <a:rPr lang="es-MX" dirty="0" err="1" smtClean="0"/>
              <a:t>PbR</a:t>
            </a:r>
            <a:r>
              <a:rPr lang="es-MX" dirty="0" smtClean="0"/>
              <a:t>-SED en los tres órdenes de gobierno y Poderes de la Unión, particularmente, los cursos en línea y el desarrollo de un diplomado con la UNAM.</a:t>
            </a:r>
          </a:p>
          <a:p>
            <a:pPr>
              <a:defRPr/>
            </a:pPr>
            <a:endParaRPr lang="es-MX" dirty="0"/>
          </a:p>
        </p:txBody>
      </p:sp>
      <p:sp>
        <p:nvSpPr>
          <p:cNvPr id="39940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73747F-0EC8-43C8-932B-718618E3B24C}" type="slidenum">
              <a:rPr lang="es-ES" smtClean="0"/>
              <a:pPr/>
              <a:t>9</a:t>
            </a:fld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EB24-6FA3-4AE3-84B8-4D9AB03D3E2A}" type="slidenum">
              <a:rPr lang="es-MX" smtClean="0"/>
              <a:pPr/>
              <a:t>11</a:t>
            </a:fld>
            <a:endParaRPr lang="es-MX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B5D66-A7CA-421A-8FE1-5349031AA0CE}" type="slidenum">
              <a:rPr lang="es-MX" smtClean="0"/>
              <a:pPr/>
              <a:t>14</a:t>
            </a:fld>
            <a:endParaRPr lang="es-MX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 lvl="0" algn="just"/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B5D66-A7CA-421A-8FE1-5349031AA0CE}" type="slidenum">
              <a:rPr lang="es-MX" smtClean="0"/>
              <a:pPr/>
              <a:t>15</a:t>
            </a:fld>
            <a:endParaRPr lang="es-MX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endParaRPr lang="es-MX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3B5D66-A7CA-421A-8FE1-5349031AA0CE}" type="slidenum">
              <a:rPr lang="es-MX" smtClean="0"/>
              <a:pPr/>
              <a:t>16</a:t>
            </a:fld>
            <a:endParaRPr lang="es-MX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EB24-6FA3-4AE3-84B8-4D9AB03D3E2A}" type="slidenum">
              <a:rPr lang="es-MX" smtClean="0"/>
              <a:pPr/>
              <a:t>18</a:t>
            </a:fld>
            <a:endParaRPr lang="es-MX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EB24-6FA3-4AE3-84B8-4D9AB03D3E2A}" type="slidenum">
              <a:rPr lang="es-MX" smtClean="0"/>
              <a:pPr/>
              <a:t>19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7996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DFE83-9961-4BA2-9D44-430DE5D26A0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escudo nacional_negro.jpg"/>
          <p:cNvPicPr>
            <a:picLocks noChangeAspect="1"/>
          </p:cNvPicPr>
          <p:nvPr userDrawn="1"/>
        </p:nvPicPr>
        <p:blipFill>
          <a:blip r:embed="rId15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6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21" name="Conector recto 20"/>
          <p:cNvCxnSpPr/>
          <p:nvPr userDrawn="1"/>
        </p:nvCxnSpPr>
        <p:spPr>
          <a:xfrm>
            <a:off x="457200" y="1009934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 userDrawn="1"/>
        </p:nvSpPr>
        <p:spPr>
          <a:xfrm>
            <a:off x="457200" y="6491288"/>
            <a:ext cx="7690513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  <p:sldLayoutId id="2147493467" r:id="rId12"/>
    <p:sldLayoutId id="214749346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nsparenciapresupuestaria.gob.mx/ptp/pc2013/index.html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hyperlink" Target="http://www.transparenciapresupuestaria.gob.mx/ptp/ServletImagen?tipo=pdf&amp;idDoc=442" TargetMode="Externa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tags" Target="../tags/tag12.xml"/><Relationship Id="rId18" Type="http://schemas.openxmlformats.org/officeDocument/2006/relationships/tags" Target="../tags/tag17.xml"/><Relationship Id="rId26" Type="http://schemas.openxmlformats.org/officeDocument/2006/relationships/tags" Target="../tags/tag25.xml"/><Relationship Id="rId3" Type="http://schemas.openxmlformats.org/officeDocument/2006/relationships/tags" Target="../tags/tag2.xml"/><Relationship Id="rId21" Type="http://schemas.openxmlformats.org/officeDocument/2006/relationships/tags" Target="../tags/tag20.xml"/><Relationship Id="rId34" Type="http://schemas.openxmlformats.org/officeDocument/2006/relationships/tags" Target="../tags/tag33.xml"/><Relationship Id="rId7" Type="http://schemas.openxmlformats.org/officeDocument/2006/relationships/tags" Target="../tags/tag6.xml"/><Relationship Id="rId12" Type="http://schemas.openxmlformats.org/officeDocument/2006/relationships/tags" Target="../tags/tag11.xml"/><Relationship Id="rId17" Type="http://schemas.openxmlformats.org/officeDocument/2006/relationships/tags" Target="../tags/tag16.xml"/><Relationship Id="rId25" Type="http://schemas.openxmlformats.org/officeDocument/2006/relationships/tags" Target="../tags/tag24.xml"/><Relationship Id="rId33" Type="http://schemas.openxmlformats.org/officeDocument/2006/relationships/tags" Target="../tags/tag32.xml"/><Relationship Id="rId38" Type="http://schemas.openxmlformats.org/officeDocument/2006/relationships/image" Target="../media/image10.png"/><Relationship Id="rId2" Type="http://schemas.openxmlformats.org/officeDocument/2006/relationships/tags" Target="../tags/tag1.xml"/><Relationship Id="rId16" Type="http://schemas.openxmlformats.org/officeDocument/2006/relationships/tags" Target="../tags/tag15.xml"/><Relationship Id="rId20" Type="http://schemas.openxmlformats.org/officeDocument/2006/relationships/tags" Target="../tags/tag19.xml"/><Relationship Id="rId29" Type="http://schemas.openxmlformats.org/officeDocument/2006/relationships/tags" Target="../tags/tag28.xml"/><Relationship Id="rId1" Type="http://schemas.openxmlformats.org/officeDocument/2006/relationships/vmlDrawing" Target="../drawings/vmlDrawing2.vml"/><Relationship Id="rId6" Type="http://schemas.openxmlformats.org/officeDocument/2006/relationships/tags" Target="../tags/tag5.xml"/><Relationship Id="rId11" Type="http://schemas.openxmlformats.org/officeDocument/2006/relationships/tags" Target="../tags/tag10.xml"/><Relationship Id="rId24" Type="http://schemas.openxmlformats.org/officeDocument/2006/relationships/tags" Target="../tags/tag23.xml"/><Relationship Id="rId32" Type="http://schemas.openxmlformats.org/officeDocument/2006/relationships/tags" Target="../tags/tag31.xml"/><Relationship Id="rId37" Type="http://schemas.openxmlformats.org/officeDocument/2006/relationships/image" Target="../media/image9.png"/><Relationship Id="rId5" Type="http://schemas.openxmlformats.org/officeDocument/2006/relationships/tags" Target="../tags/tag4.xml"/><Relationship Id="rId15" Type="http://schemas.openxmlformats.org/officeDocument/2006/relationships/tags" Target="../tags/tag14.xml"/><Relationship Id="rId23" Type="http://schemas.openxmlformats.org/officeDocument/2006/relationships/tags" Target="../tags/tag22.xml"/><Relationship Id="rId28" Type="http://schemas.openxmlformats.org/officeDocument/2006/relationships/tags" Target="../tags/tag27.xml"/><Relationship Id="rId36" Type="http://schemas.openxmlformats.org/officeDocument/2006/relationships/notesSlide" Target="../notesSlides/notesSlide10.xml"/><Relationship Id="rId10" Type="http://schemas.openxmlformats.org/officeDocument/2006/relationships/tags" Target="../tags/tag9.xml"/><Relationship Id="rId19" Type="http://schemas.openxmlformats.org/officeDocument/2006/relationships/tags" Target="../tags/tag18.xml"/><Relationship Id="rId31" Type="http://schemas.openxmlformats.org/officeDocument/2006/relationships/tags" Target="../tags/tag30.xml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tags" Target="../tags/tag13.xml"/><Relationship Id="rId22" Type="http://schemas.openxmlformats.org/officeDocument/2006/relationships/tags" Target="../tags/tag21.xml"/><Relationship Id="rId27" Type="http://schemas.openxmlformats.org/officeDocument/2006/relationships/tags" Target="../tags/tag26.xml"/><Relationship Id="rId30" Type="http://schemas.openxmlformats.org/officeDocument/2006/relationships/tags" Target="../tags/tag29.xml"/><Relationship Id="rId35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0">
          <a:gsLst>
            <a:gs pos="0">
              <a:schemeClr val="bg1">
                <a:lumMod val="85000"/>
                <a:alpha val="70000"/>
              </a:schemeClr>
            </a:gs>
            <a:gs pos="100000">
              <a:schemeClr val="bg1">
                <a:lumMod val="75000"/>
                <a:alpha val="70000"/>
              </a:schemeClr>
            </a:gs>
            <a:gs pos="84000">
              <a:schemeClr val="bg1">
                <a:lumMod val="85000"/>
                <a:alpha val="20000"/>
              </a:schemeClr>
            </a:gs>
            <a:gs pos="19000">
              <a:schemeClr val="bg1">
                <a:lumMod val="85000"/>
                <a:alpha val="20000"/>
              </a:schemeClr>
            </a:gs>
            <a:gs pos="50000">
              <a:schemeClr val="bg1">
                <a:alpha val="88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3366535"/>
            <a:ext cx="9144000" cy="349146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42260" y="3723636"/>
            <a:ext cx="8144540" cy="1200329"/>
          </a:xfr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 smtClean="0">
                <a:solidFill>
                  <a:schemeClr val="tx1"/>
                </a:solidFill>
                <a:latin typeface="Calibri" pitchFamily="34" charset="0"/>
              </a:rPr>
              <a:t>“El Sistema de Evaluación del Desempeño de México”  </a:t>
            </a:r>
            <a:endParaRPr lang="es-ES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87008" y="473328"/>
            <a:ext cx="2001190" cy="2314584"/>
          </a:xfrm>
          <a:prstGeom prst="rect">
            <a:avLst/>
          </a:prstGeom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542260" y="6171683"/>
            <a:ext cx="814454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b="1" dirty="0" smtClean="0">
                <a:latin typeface="Calibri" pitchFamily="34" charset="0"/>
                <a:ea typeface="+mj-ea"/>
                <a:cs typeface="Trajan Pro"/>
              </a:rPr>
              <a:t> Unidad de Evaluación del </a:t>
            </a:r>
            <a:r>
              <a:rPr lang="es-MX" b="1" dirty="0" smtClean="0">
                <a:latin typeface="Calibri" pitchFamily="34" charset="0"/>
                <a:ea typeface="+mj-ea"/>
                <a:cs typeface="Trajan Pro"/>
              </a:rPr>
              <a:t>Desempeño</a:t>
            </a:r>
            <a:endParaRPr lang="es-MX" b="1" dirty="0" smtClean="0">
              <a:latin typeface="Calibri" pitchFamily="34" charset="0"/>
              <a:ea typeface="+mj-ea"/>
              <a:cs typeface="Trajan Pro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08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lvl="1" algn="ctr" defTabSz="457200" rtl="0">
              <a:spcBef>
                <a:spcPct val="0"/>
              </a:spcBef>
            </a:pP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Fases del SED – Consolidación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Trajan Pro"/>
              </a:rPr>
              <a:t/>
            </a:r>
            <a:b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Trajan Pro"/>
              </a:rPr>
            </a:b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Trajan Pro"/>
              </a:rPr>
              <a:t>A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tribuciones de la UED</a:t>
            </a:r>
            <a:endParaRPr lang="es-MX" sz="2000" b="1" dirty="0">
              <a:solidFill>
                <a:schemeClr val="tx1"/>
              </a:solidFill>
              <a:latin typeface="Calibri" pitchFamily="34" charset="0"/>
              <a:cs typeface="Adobe Caslon Pro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2402006" y="1433015"/>
            <a:ext cx="6482687" cy="491319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1600" dirty="0" smtClean="0"/>
              <a:t>Participar en la </a:t>
            </a:r>
            <a:r>
              <a:rPr lang="es-MX" sz="1600" b="1" dirty="0" smtClean="0">
                <a:solidFill>
                  <a:srgbClr val="007836"/>
                </a:solidFill>
              </a:rPr>
              <a:t>definición de la política de gasto público</a:t>
            </a:r>
            <a:r>
              <a:rPr lang="es-MX" sz="1600" dirty="0" smtClean="0"/>
              <a:t>.</a:t>
            </a:r>
          </a:p>
        </p:txBody>
      </p:sp>
      <p:sp>
        <p:nvSpPr>
          <p:cNvPr id="7" name="6 Rectángulo"/>
          <p:cNvSpPr/>
          <p:nvPr/>
        </p:nvSpPr>
        <p:spPr>
          <a:xfrm>
            <a:off x="136480" y="2292823"/>
            <a:ext cx="1949355" cy="1624084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solidFill>
                  <a:srgbClr val="007836"/>
                </a:solidFill>
              </a:rPr>
              <a:t>Principales atribuciones de la Unidad de Evaluación del Desempeño</a:t>
            </a:r>
            <a:endParaRPr lang="es-MX" b="1" dirty="0">
              <a:solidFill>
                <a:srgbClr val="007836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2402006" y="2076734"/>
            <a:ext cx="6482687" cy="680114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1600" b="1" dirty="0" smtClean="0">
                <a:solidFill>
                  <a:srgbClr val="007836"/>
                </a:solidFill>
              </a:rPr>
              <a:t>Emitir disposiciones </a:t>
            </a:r>
            <a:r>
              <a:rPr lang="es-MX" sz="1600" dirty="0" smtClean="0"/>
              <a:t>y metodologías para la suscripción de instrumentos </a:t>
            </a:r>
            <a:r>
              <a:rPr lang="es-MX" sz="1600" b="1" dirty="0" smtClean="0">
                <a:solidFill>
                  <a:srgbClr val="007836"/>
                </a:solidFill>
              </a:rPr>
              <a:t>de mejora del desempeño</a:t>
            </a:r>
            <a:r>
              <a:rPr lang="es-MX" sz="1600" dirty="0" smtClean="0"/>
              <a:t>.</a:t>
            </a:r>
          </a:p>
        </p:txBody>
      </p:sp>
      <p:sp>
        <p:nvSpPr>
          <p:cNvPr id="9" name="8 Rectángulo"/>
          <p:cNvSpPr/>
          <p:nvPr/>
        </p:nvSpPr>
        <p:spPr>
          <a:xfrm>
            <a:off x="2402006" y="2920621"/>
            <a:ext cx="6482687" cy="668740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1600" b="1" dirty="0" smtClean="0">
                <a:solidFill>
                  <a:srgbClr val="007836"/>
                </a:solidFill>
              </a:rPr>
              <a:t>Emitir dictamen sobre los programas </a:t>
            </a:r>
            <a:r>
              <a:rPr lang="es-MX" sz="1600" dirty="0" smtClean="0"/>
              <a:t>sectoriales, regionales y especiales del PND.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2411104" y="3782704"/>
            <a:ext cx="6482687" cy="668740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1600" b="1" dirty="0" smtClean="0">
                <a:solidFill>
                  <a:srgbClr val="007836"/>
                </a:solidFill>
              </a:rPr>
              <a:t>Coordinar la evaluación del desempeño y la planeación </a:t>
            </a:r>
            <a:r>
              <a:rPr lang="es-MX" sz="1600" dirty="0" smtClean="0"/>
              <a:t>para la programación presupuestaria orientada a resultados.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2402006" y="4603844"/>
            <a:ext cx="6482687" cy="668740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1600" b="1" dirty="0" smtClean="0">
                <a:solidFill>
                  <a:srgbClr val="007836"/>
                </a:solidFill>
              </a:rPr>
              <a:t>Coordinar el seguimiento y la evaluación del desempeño de los recursos federales </a:t>
            </a:r>
            <a:r>
              <a:rPr lang="es-MX" sz="1600" dirty="0" smtClean="0"/>
              <a:t>que se transfieren a los gobiernos sub-nacionales.</a:t>
            </a:r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DFE83-9961-4BA2-9D44-430DE5D26A09}" type="slidenum">
              <a:rPr lang="es-MX" smtClean="0"/>
              <a:pPr/>
              <a:t>10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1262" y="1600200"/>
            <a:ext cx="8229600" cy="4525963"/>
          </a:xfrm>
        </p:spPr>
        <p:txBody>
          <a:bodyPr>
            <a:normAutofit/>
          </a:bodyPr>
          <a:lstStyle/>
          <a:p>
            <a:pPr marL="712788" indent="-261938" algn="just">
              <a:buNone/>
            </a:pPr>
            <a:r>
              <a:rPr lang="es-MX" sz="1650" dirty="0" smtClean="0">
                <a:solidFill>
                  <a:schemeClr val="tx1"/>
                </a:solidFill>
                <a:latin typeface="Calibri" pitchFamily="34" charset="0"/>
              </a:rPr>
              <a:t>Con la reforma a la Ley General de Contabilidad Gubernamental de noviembre de 2012</a:t>
            </a:r>
          </a:p>
          <a:p>
            <a:pPr marL="712788" indent="-261938" algn="just">
              <a:buNone/>
            </a:pPr>
            <a:r>
              <a:rPr lang="es-MX" sz="1650" b="1" dirty="0" smtClean="0">
                <a:solidFill>
                  <a:srgbClr val="006600"/>
                </a:solidFill>
                <a:latin typeface="Calibri" pitchFamily="34" charset="0"/>
              </a:rPr>
              <a:t> los entes públicos </a:t>
            </a:r>
            <a:r>
              <a:rPr lang="es-MX" sz="1650" dirty="0" smtClean="0">
                <a:solidFill>
                  <a:schemeClr val="tx1"/>
                </a:solidFill>
                <a:latin typeface="Calibri" pitchFamily="34" charset="0"/>
              </a:rPr>
              <a:t>adoptarán las siguientes medidas:</a:t>
            </a:r>
          </a:p>
          <a:p>
            <a:pPr marL="82550" indent="0" algn="just">
              <a:buNone/>
            </a:pPr>
            <a:endParaRPr lang="es-MX" sz="105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712788" lvl="1" indent="-261938">
              <a:buFont typeface="Arial" pitchFamily="34" charset="0"/>
              <a:buChar char="•"/>
            </a:pPr>
            <a:r>
              <a:rPr lang="es-MX" sz="1650" b="1" dirty="0" smtClean="0">
                <a:solidFill>
                  <a:srgbClr val="006600"/>
                </a:solidFill>
                <a:latin typeface="Calibri" pitchFamily="34" charset="0"/>
              </a:rPr>
              <a:t>Incorporar los resultados que deriven </a:t>
            </a:r>
            <a:r>
              <a:rPr lang="es-MX" sz="1650" dirty="0" smtClean="0">
                <a:solidFill>
                  <a:schemeClr val="tx1"/>
                </a:solidFill>
                <a:latin typeface="Calibri" pitchFamily="34" charset="0"/>
              </a:rPr>
              <a:t>de los procesos de implantación y operación del </a:t>
            </a:r>
            <a:r>
              <a:rPr lang="es-MX" sz="1650" b="1" dirty="0" err="1" smtClean="0">
                <a:solidFill>
                  <a:srgbClr val="006600"/>
                </a:solidFill>
                <a:latin typeface="Calibri" pitchFamily="34" charset="0"/>
              </a:rPr>
              <a:t>PbR</a:t>
            </a:r>
            <a:r>
              <a:rPr lang="es-MX" sz="1650" b="1" dirty="0" smtClean="0">
                <a:solidFill>
                  <a:srgbClr val="006600"/>
                </a:solidFill>
                <a:latin typeface="Calibri" pitchFamily="34" charset="0"/>
              </a:rPr>
              <a:t> y del SED en la elaboración de presupuestos</a:t>
            </a:r>
            <a:r>
              <a:rPr lang="es-MX" sz="1650" dirty="0" smtClean="0">
                <a:solidFill>
                  <a:schemeClr val="tx1"/>
                </a:solidFill>
                <a:latin typeface="Calibri" pitchFamily="34" charset="0"/>
              </a:rPr>
              <a:t>; </a:t>
            </a:r>
          </a:p>
          <a:p>
            <a:pPr marL="712788" lvl="1" indent="-261938">
              <a:buFont typeface="Arial" pitchFamily="34" charset="0"/>
              <a:buChar char="•"/>
            </a:pPr>
            <a:r>
              <a:rPr lang="es-MX" sz="165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s-MX" sz="1650" b="1" dirty="0" smtClean="0">
                <a:solidFill>
                  <a:srgbClr val="006600"/>
                </a:solidFill>
                <a:latin typeface="Calibri" pitchFamily="34" charset="0"/>
              </a:rPr>
              <a:t>Publicar su Programa Anual de Evaluaciones</a:t>
            </a:r>
            <a:r>
              <a:rPr lang="es-MX" sz="1650" dirty="0" smtClean="0">
                <a:solidFill>
                  <a:schemeClr val="tx1"/>
                </a:solidFill>
                <a:latin typeface="Calibri" pitchFamily="34" charset="0"/>
              </a:rPr>
              <a:t>, así como las metodologías e indicadores de desempeño.</a:t>
            </a:r>
          </a:p>
          <a:p>
            <a:pPr marL="712788" lvl="1" indent="-261938">
              <a:buFont typeface="Arial" pitchFamily="34" charset="0"/>
              <a:buChar char="•"/>
            </a:pPr>
            <a:r>
              <a:rPr lang="es-MX" sz="1650" b="1" dirty="0" smtClean="0">
                <a:solidFill>
                  <a:srgbClr val="006600"/>
                </a:solidFill>
                <a:latin typeface="Calibri" pitchFamily="34" charset="0"/>
              </a:rPr>
              <a:t>Homologar</a:t>
            </a:r>
            <a:r>
              <a:rPr lang="es-MX" sz="1650" dirty="0" smtClean="0">
                <a:solidFill>
                  <a:schemeClr val="tx1"/>
                </a:solidFill>
                <a:latin typeface="Calibri" pitchFamily="34" charset="0"/>
              </a:rPr>
              <a:t> y estandarizar las </a:t>
            </a:r>
            <a:r>
              <a:rPr lang="es-MX" sz="1650" b="1" dirty="0" smtClean="0">
                <a:solidFill>
                  <a:srgbClr val="006600"/>
                </a:solidFill>
                <a:latin typeface="Calibri" pitchFamily="34" charset="0"/>
              </a:rPr>
              <a:t>evaluaciones y los indicadores </a:t>
            </a:r>
            <a:r>
              <a:rPr lang="es-MX" sz="1650" dirty="0" smtClean="0">
                <a:solidFill>
                  <a:schemeClr val="tx1"/>
                </a:solidFill>
                <a:latin typeface="Calibri" pitchFamily="34" charset="0"/>
              </a:rPr>
              <a:t>estratégicos y de gestión.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451262" y="192322"/>
            <a:ext cx="8241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spcBef>
                <a:spcPct val="0"/>
              </a:spcBef>
            </a:pPr>
            <a:r>
              <a:rPr lang="es-MX" sz="2000" b="1" dirty="0" smtClean="0">
                <a:latin typeface="Calibri" pitchFamily="34" charset="0"/>
                <a:cs typeface="Adobe Caslon Pro"/>
              </a:rPr>
              <a:t>Fases del SED – Consolidación</a:t>
            </a:r>
          </a:p>
          <a:p>
            <a:pPr marL="0" lvl="1" algn="ctr">
              <a:spcBef>
                <a:spcPct val="0"/>
              </a:spcBef>
            </a:pPr>
            <a:r>
              <a:rPr lang="es-MX" sz="2000" b="1" dirty="0" smtClean="0">
                <a:latin typeface="Calibri" pitchFamily="34" charset="0"/>
                <a:cs typeface="Adobe Caslon Pro"/>
              </a:rPr>
              <a:t>Reforma a la Ley General de Contabilidad Gubernamental.</a:t>
            </a:r>
            <a:endParaRPr lang="es-MX" sz="2000" b="1" dirty="0">
              <a:latin typeface="Calibri" pitchFamily="34" charset="0"/>
              <a:cs typeface="Adobe Caslon Pro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DFE83-9961-4BA2-9D44-430DE5D26A09}" type="slidenum">
              <a:rPr lang="es-MX" smtClean="0"/>
              <a:pPr/>
              <a:t>11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415636" y="1050966"/>
            <a:ext cx="8271164" cy="670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>
              <a:latin typeface="Calibri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457200" y="1216906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Arial" pitchFamily="34" charset="0"/>
              <a:buChar char="•"/>
            </a:pPr>
            <a:r>
              <a:rPr lang="es-MX" dirty="0" smtClean="0">
                <a:latin typeface="Calibri" pitchFamily="34" charset="0"/>
                <a:cs typeface="Times New Roman" pitchFamily="18" charset="0"/>
              </a:rPr>
              <a:t>Para poder realizar la propuesta integral para la reingeniería organizacional del Gobierno Federal, así como el Programa de Mediano Plazo, </a:t>
            </a:r>
            <a:r>
              <a:rPr lang="es-MX" b="1" dirty="0" smtClean="0">
                <a:latin typeface="Calibri" pitchFamily="34" charset="0"/>
                <a:cs typeface="Times New Roman" pitchFamily="18" charset="0"/>
              </a:rPr>
              <a:t>las Dependencias y Entidades deberán entregar a más tardar el 30 de abril:</a:t>
            </a:r>
            <a:endParaRPr lang="es-MX" b="1" dirty="0"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13" name="12 Diagrama"/>
          <p:cNvGraphicFramePr/>
          <p:nvPr/>
        </p:nvGraphicFramePr>
        <p:xfrm>
          <a:off x="1357757" y="2408239"/>
          <a:ext cx="5256811" cy="572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14 Diagrama"/>
          <p:cNvGraphicFramePr/>
          <p:nvPr/>
        </p:nvGraphicFramePr>
        <p:xfrm>
          <a:off x="7279572" y="2284030"/>
          <a:ext cx="1579420" cy="3206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15 Flecha derecha"/>
          <p:cNvSpPr/>
          <p:nvPr/>
        </p:nvSpPr>
        <p:spPr>
          <a:xfrm>
            <a:off x="6707504" y="3746054"/>
            <a:ext cx="478959" cy="29420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Calibri" pitchFamily="34" charset="0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1593929" y="5172190"/>
            <a:ext cx="1505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latin typeface="Calibri" pitchFamily="34" charset="0"/>
              </a:rPr>
              <a:t>Base de Datos</a:t>
            </a:r>
            <a:endParaRPr lang="es-MX" dirty="0">
              <a:latin typeface="Calibri" pitchFamily="34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4489815" y="5172190"/>
            <a:ext cx="19636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latin typeface="Calibri" pitchFamily="34" charset="0"/>
              </a:rPr>
              <a:t>Diagnóstico escrito</a:t>
            </a:r>
            <a:endParaRPr lang="es-MX" dirty="0">
              <a:latin typeface="Calibri" pitchFamily="34" charset="0"/>
            </a:endParaRPr>
          </a:p>
        </p:txBody>
      </p:sp>
      <p:cxnSp>
        <p:nvCxnSpPr>
          <p:cNvPr id="19" name="18 Conector recto"/>
          <p:cNvCxnSpPr/>
          <p:nvPr/>
        </p:nvCxnSpPr>
        <p:spPr>
          <a:xfrm>
            <a:off x="1357757" y="5135499"/>
            <a:ext cx="250172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"/>
          <p:cNvCxnSpPr/>
          <p:nvPr/>
        </p:nvCxnSpPr>
        <p:spPr>
          <a:xfrm>
            <a:off x="4205782" y="5135499"/>
            <a:ext cx="250172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Cerrar llave"/>
          <p:cNvSpPr/>
          <p:nvPr/>
        </p:nvSpPr>
        <p:spPr>
          <a:xfrm rot="5400000">
            <a:off x="3848275" y="3174020"/>
            <a:ext cx="368711" cy="5349747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>
              <a:latin typeface="Calibri" pitchFamily="34" charset="0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3523858" y="6033248"/>
            <a:ext cx="992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b="1" dirty="0" smtClean="0">
                <a:latin typeface="Calibri" pitchFamily="34" charset="0"/>
              </a:rPr>
              <a:t>30 de Abril</a:t>
            </a:r>
            <a:endParaRPr lang="es-MX" sz="1400" b="1" dirty="0">
              <a:latin typeface="Calibri" pitchFamily="34" charset="0"/>
            </a:endParaRPr>
          </a:p>
        </p:txBody>
      </p:sp>
      <p:sp>
        <p:nvSpPr>
          <p:cNvPr id="24" name="23 Cerrar llave"/>
          <p:cNvSpPr/>
          <p:nvPr/>
        </p:nvSpPr>
        <p:spPr>
          <a:xfrm rot="5400000">
            <a:off x="7934446" y="5130188"/>
            <a:ext cx="368711" cy="720360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>
              <a:latin typeface="Calibri" pitchFamily="34" charset="0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7401448" y="5705192"/>
            <a:ext cx="12353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b="1" dirty="0" smtClean="0">
                <a:latin typeface="Calibri" pitchFamily="34" charset="0"/>
              </a:rPr>
              <a:t>30 Noviembre</a:t>
            </a:r>
            <a:endParaRPr lang="es-MX" sz="1400" b="1" dirty="0">
              <a:latin typeface="Calibri" pitchFamily="34" charset="0"/>
            </a:endParaRPr>
          </a:p>
        </p:txBody>
      </p:sp>
      <p:sp>
        <p:nvSpPr>
          <p:cNvPr id="21" name="Título 2"/>
          <p:cNvSpPr>
            <a:spLocks noGrp="1"/>
          </p:cNvSpPr>
          <p:nvPr>
            <p:ph type="title"/>
          </p:nvPr>
        </p:nvSpPr>
        <p:spPr>
          <a:xfrm>
            <a:off x="457200" y="254786"/>
            <a:ext cx="8229600" cy="700644"/>
          </a:xfrm>
        </p:spPr>
        <p:txBody>
          <a:bodyPr/>
          <a:lstStyle/>
          <a:p>
            <a:pPr lvl="1" algn="ctr" defTabSz="457200" rtl="0">
              <a:spcBef>
                <a:spcPct val="0"/>
              </a:spcBef>
            </a:pP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Fases </a:t>
            </a:r>
            <a:r>
              <a:rPr lang="es-MX" sz="2000" b="1" dirty="0">
                <a:solidFill>
                  <a:schemeClr val="tx1"/>
                </a:solidFill>
                <a:latin typeface="Calibri" pitchFamily="34" charset="0"/>
                <a:cs typeface="Adobe Caslon Pro"/>
              </a:rPr>
              <a:t>d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el SED – Consolidación</a:t>
            </a:r>
            <a:r>
              <a:rPr lang="es-ES" b="1" dirty="0" smtClean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es-ES" b="1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es-MX" sz="2000" b="1" kern="1200" dirty="0">
                <a:solidFill>
                  <a:schemeClr val="tx1"/>
                </a:solidFill>
                <a:latin typeface="Calibri" pitchFamily="34" charset="0"/>
                <a:ea typeface="+mn-ea"/>
                <a:cs typeface="Adobe Caslon Pro"/>
              </a:rPr>
              <a:t> Decreto de “Austeridad” de diciembre de 2012</a:t>
            </a:r>
            <a:endParaRPr lang="es-ES" sz="2000" b="1" kern="1200" dirty="0">
              <a:solidFill>
                <a:schemeClr val="tx1"/>
              </a:solidFill>
              <a:latin typeface="Calibri" pitchFamily="34" charset="0"/>
              <a:ea typeface="+mn-ea"/>
              <a:cs typeface="Adobe Caslon Pro"/>
            </a:endParaRPr>
          </a:p>
        </p:txBody>
      </p:sp>
      <p:sp>
        <p:nvSpPr>
          <p:cNvPr id="26" name="2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1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1057701" y="1351128"/>
            <a:ext cx="7049069" cy="4525963"/>
          </a:xfrm>
        </p:spPr>
        <p:txBody>
          <a:bodyPr>
            <a:noAutofit/>
          </a:bodyPr>
          <a:lstStyle/>
          <a:p>
            <a:pPr marL="342900" lvl="1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Ahorros que se generen:</a:t>
            </a:r>
          </a:p>
          <a:p>
            <a:pPr marL="342900" lvl="1" indent="-342900" algn="just">
              <a:lnSpc>
                <a:spcPct val="150000"/>
              </a:lnSpc>
              <a:buFont typeface="Wingdings" pitchFamily="2" charset="2"/>
              <a:buChar char="ü"/>
            </a:pPr>
            <a:endParaRPr lang="es-MX" sz="1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742950" lvl="2" indent="-342900" algn="just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Se destinarán a los Programas prioritarios del ejecutor de gasto que los genere.</a:t>
            </a:r>
          </a:p>
          <a:p>
            <a:pPr marL="742950" lvl="2" indent="-342900" algn="just">
              <a:buFont typeface="Arial" pitchFamily="34" charset="0"/>
              <a:buChar char="•"/>
            </a:pPr>
            <a:r>
              <a:rPr lang="es-MX" sz="2000" b="1" dirty="0" smtClean="0">
                <a:solidFill>
                  <a:srgbClr val="007836"/>
                </a:solidFill>
                <a:latin typeface="Calibri" pitchFamily="34" charset="0"/>
              </a:rPr>
              <a:t>Se tomará en consideración la información del SED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.  </a:t>
            </a:r>
          </a:p>
          <a:p>
            <a:pPr marL="742950" lvl="2" indent="-342900" algn="just">
              <a:buFont typeface="Arial" pitchFamily="34" charset="0"/>
              <a:buChar char="•"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Se acreditarán ante la SHCP mediante reintegro al Ramo 23.</a:t>
            </a:r>
          </a:p>
          <a:p>
            <a:pPr marL="742950" lvl="2" indent="-342900" algn="just">
              <a:buFont typeface="Arial" pitchFamily="34" charset="0"/>
              <a:buChar char="•"/>
            </a:pPr>
            <a:endParaRPr lang="es-MX" sz="1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42900" lvl="1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Publicación sobre el monto y destino de los ahorros en los documentos oficiales que emite la SHCP en el portal de Transparencia Presupuestaria.</a:t>
            </a:r>
            <a:endParaRPr lang="es-MX" sz="2000" dirty="0" smtClean="0">
              <a:solidFill>
                <a:schemeClr val="accent4">
                  <a:lumMod val="60000"/>
                  <a:lumOff val="40000"/>
                </a:schemeClr>
              </a:solidFill>
              <a:latin typeface="Calibri" pitchFamily="34" charset="0"/>
            </a:endParaRPr>
          </a:p>
          <a:p>
            <a:pPr marL="342900" lvl="1" indent="-342900" algn="just">
              <a:lnSpc>
                <a:spcPct val="150000"/>
              </a:lnSpc>
              <a:buFont typeface="Arial"/>
              <a:buChar char="•"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742950" lvl="2" indent="-342900"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42900" lvl="1" indent="-342900" algn="just">
              <a:buFont typeface="Arial"/>
              <a:buChar char="•"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742950" lvl="2" indent="-342900" algn="just">
              <a:buNone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42900" lvl="1" indent="-342900" algn="just">
              <a:buNone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342900" lvl="1" indent="-342900" algn="just">
              <a:buFont typeface="Arial"/>
              <a:buChar char="•"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algn="just"/>
            <a:endParaRPr lang="es-MX" sz="20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2"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6" name="Título 2"/>
          <p:cNvSpPr>
            <a:spLocks noGrp="1"/>
          </p:cNvSpPr>
          <p:nvPr>
            <p:ph type="title"/>
          </p:nvPr>
        </p:nvSpPr>
        <p:spPr>
          <a:xfrm>
            <a:off x="457200" y="268434"/>
            <a:ext cx="8229600" cy="700644"/>
          </a:xfrm>
        </p:spPr>
        <p:txBody>
          <a:bodyPr/>
          <a:lstStyle/>
          <a:p>
            <a:pPr lvl="1" algn="ctr" defTabSz="457200" rtl="0">
              <a:spcBef>
                <a:spcPct val="0"/>
              </a:spcBef>
            </a:pP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Fases del SED – Consolidación</a:t>
            </a:r>
            <a:r>
              <a:rPr lang="es-ES" b="1" dirty="0" smtClean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es-ES" b="1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es-MX" sz="2000" b="1" dirty="0">
                <a:solidFill>
                  <a:schemeClr val="tx1"/>
                </a:solidFill>
                <a:latin typeface="Calibri" pitchFamily="34" charset="0"/>
                <a:cs typeface="Adobe Caslon Pro"/>
              </a:rPr>
              <a:t> Decreto de “Austeridad” de diciembre de 2012</a:t>
            </a:r>
            <a:endParaRPr lang="es-ES" sz="2000" b="1" dirty="0">
              <a:solidFill>
                <a:schemeClr val="tx1"/>
              </a:solidFill>
              <a:latin typeface="Calibri" pitchFamily="34" charset="0"/>
              <a:cs typeface="Adobe Caslon Pro"/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11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457200" y="1143000"/>
            <a:ext cx="78338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SzPct val="125000"/>
              <a:buFont typeface="Arial" pitchFamily="34" charset="0"/>
              <a:buChar char="•"/>
            </a:pPr>
            <a:endParaRPr lang="es-MX" dirty="0" smtClean="0">
              <a:latin typeface="Calibri" pitchFamily="34" charset="0"/>
              <a:cs typeface="Calibri" pitchFamily="34" charset="0"/>
            </a:endParaRPr>
          </a:p>
          <a:p>
            <a:pPr lvl="0" algn="just">
              <a:buSzPct val="125000"/>
            </a:pPr>
            <a:r>
              <a:rPr lang="es-MX" dirty="0" smtClean="0">
                <a:latin typeface="Calibri" pitchFamily="34" charset="0"/>
                <a:cs typeface="Calibri" pitchFamily="34" charset="0"/>
              </a:rPr>
              <a:t>Creación de un </a:t>
            </a:r>
            <a:r>
              <a:rPr lang="es-MX" b="1" dirty="0" smtClean="0">
                <a:latin typeface="Calibri" pitchFamily="34" charset="0"/>
                <a:cs typeface="Calibri" pitchFamily="34" charset="0"/>
              </a:rPr>
              <a:t>sitio de internet </a:t>
            </a:r>
            <a:r>
              <a:rPr lang="es-MX" dirty="0" smtClean="0">
                <a:latin typeface="Calibri" pitchFamily="34" charset="0"/>
                <a:cs typeface="Calibri" pitchFamily="34" charset="0"/>
              </a:rPr>
              <a:t>con información útil sobre la forma en que se administran y gastan los recursos públicos.</a:t>
            </a:r>
          </a:p>
        </p:txBody>
      </p:sp>
      <p:sp>
        <p:nvSpPr>
          <p:cNvPr id="7" name="10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es-MX" b="1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Fases del SED – Consolidación </a:t>
            </a:r>
            <a:br>
              <a:rPr lang="es-MX" b="1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</a:br>
            <a:r>
              <a:rPr lang="es-MX" b="1" dirty="0" smtClean="0">
                <a:solidFill>
                  <a:schemeClr val="tx1"/>
                </a:solidFill>
                <a:latin typeface="Calibri" pitchFamily="34" charset="0"/>
              </a:rPr>
              <a:t>Transparencia en la Información presupuestaria</a:t>
            </a:r>
            <a:endParaRPr lang="es-MX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507474" y="2295583"/>
            <a:ext cx="2306472" cy="4585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latin typeface="Calibri" pitchFamily="34" charset="0"/>
              </a:rPr>
              <a:t>Elementos</a:t>
            </a:r>
            <a:endParaRPr lang="es-MX" b="1" dirty="0">
              <a:latin typeface="Calibri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941696" y="2934269"/>
            <a:ext cx="7349319" cy="201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60363" lvl="0" algn="just">
              <a:lnSpc>
                <a:spcPct val="110000"/>
              </a:lnSpc>
              <a:buSzPct val="125000"/>
              <a:buFont typeface="Arial" pitchFamily="34" charset="0"/>
              <a:buChar char="•"/>
            </a:pPr>
            <a:r>
              <a:rPr lang="es-MX" sz="1700" b="1" dirty="0" smtClean="0">
                <a:latin typeface="Calibri" pitchFamily="34" charset="0"/>
                <a:cs typeface="Calibri" pitchFamily="34" charset="0"/>
              </a:rPr>
              <a:t>Integración </a:t>
            </a:r>
            <a:r>
              <a:rPr lang="es-MX" sz="1700" dirty="0" smtClean="0">
                <a:latin typeface="Calibri" pitchFamily="34" charset="0"/>
                <a:cs typeface="Calibri" pitchFamily="34" charset="0"/>
              </a:rPr>
              <a:t>de información presupuestaria en un solo lugar.</a:t>
            </a:r>
          </a:p>
          <a:p>
            <a:pPr marL="360363" lvl="0" algn="just">
              <a:lnSpc>
                <a:spcPct val="110000"/>
              </a:lnSpc>
              <a:buSzPct val="125000"/>
              <a:buFont typeface="Arial" pitchFamily="34" charset="0"/>
              <a:buChar char="•"/>
            </a:pPr>
            <a:r>
              <a:rPr lang="es-MX" sz="1700" dirty="0" smtClean="0">
                <a:latin typeface="Calibri" pitchFamily="34" charset="0"/>
                <a:cs typeface="Calibri" pitchFamily="34" charset="0"/>
              </a:rPr>
              <a:t>Generación de menús y </a:t>
            </a:r>
            <a:r>
              <a:rPr lang="es-MX" sz="1700" b="1" dirty="0" smtClean="0">
                <a:latin typeface="Calibri" pitchFamily="34" charset="0"/>
                <a:cs typeface="Calibri" pitchFamily="34" charset="0"/>
              </a:rPr>
              <a:t>accesos fáciles </a:t>
            </a:r>
            <a:r>
              <a:rPr lang="es-MX" sz="1700" dirty="0" smtClean="0">
                <a:latin typeface="Calibri" pitchFamily="34" charset="0"/>
                <a:cs typeface="Calibri" pitchFamily="34" charset="0"/>
              </a:rPr>
              <a:t>para el usuario.</a:t>
            </a:r>
          </a:p>
          <a:p>
            <a:pPr marL="360363" lvl="0" algn="just">
              <a:lnSpc>
                <a:spcPct val="110000"/>
              </a:lnSpc>
              <a:buSzPct val="125000"/>
              <a:buFont typeface="Arial" pitchFamily="34" charset="0"/>
              <a:buChar char="•"/>
            </a:pPr>
            <a:r>
              <a:rPr lang="es-MX" sz="1700" dirty="0" smtClean="0">
                <a:latin typeface="Calibri" pitchFamily="34" charset="0"/>
                <a:cs typeface="Calibri" pitchFamily="34" charset="0"/>
              </a:rPr>
              <a:t>Establecimiento de un </a:t>
            </a:r>
            <a:r>
              <a:rPr lang="es-MX" sz="1700" b="1" dirty="0" smtClean="0">
                <a:latin typeface="Calibri" pitchFamily="34" charset="0"/>
                <a:cs typeface="Calibri" pitchFamily="34" charset="0"/>
              </a:rPr>
              <a:t>almacén de datos </a:t>
            </a:r>
            <a:r>
              <a:rPr lang="es-MX" sz="1700" dirty="0" smtClean="0">
                <a:latin typeface="Calibri" pitchFamily="34" charset="0"/>
                <a:cs typeface="Calibri" pitchFamily="34" charset="0"/>
              </a:rPr>
              <a:t>que permitiera agregar la información presupuestaria que se genera periódicamente. </a:t>
            </a:r>
          </a:p>
          <a:p>
            <a:pPr marL="360363" lvl="0" algn="just">
              <a:lnSpc>
                <a:spcPct val="110000"/>
              </a:lnSpc>
              <a:buSzPct val="125000"/>
              <a:buFont typeface="Arial" pitchFamily="34" charset="0"/>
              <a:buChar char="•"/>
            </a:pPr>
            <a:r>
              <a:rPr lang="es-MX" sz="1700" b="1" dirty="0" smtClean="0">
                <a:latin typeface="Calibri" pitchFamily="34" charset="0"/>
                <a:cs typeface="Calibri" pitchFamily="34" charset="0"/>
              </a:rPr>
              <a:t>Vinculación</a:t>
            </a:r>
            <a:r>
              <a:rPr lang="es-MX" sz="1700" dirty="0" smtClean="0">
                <a:latin typeface="Calibri" pitchFamily="34" charset="0"/>
                <a:cs typeface="Calibri" pitchFamily="34" charset="0"/>
              </a:rPr>
              <a:t> del Portal a los </a:t>
            </a:r>
            <a:r>
              <a:rPr lang="es-MX" sz="1700" b="1" dirty="0" smtClean="0">
                <a:latin typeface="Calibri" pitchFamily="34" charset="0"/>
                <a:cs typeface="Calibri" pitchFamily="34" charset="0"/>
              </a:rPr>
              <a:t>sistemas de información </a:t>
            </a:r>
            <a:r>
              <a:rPr lang="es-MX" sz="1700" dirty="0" smtClean="0">
                <a:latin typeface="Calibri" pitchFamily="34" charset="0"/>
                <a:cs typeface="Calibri" pitchFamily="34" charset="0"/>
              </a:rPr>
              <a:t>de la Secretaría, para que la información se pudiera actualizar en </a:t>
            </a:r>
            <a:r>
              <a:rPr lang="es-MX" sz="1700" b="1" dirty="0" smtClean="0">
                <a:latin typeface="Calibri" pitchFamily="34" charset="0"/>
                <a:cs typeface="Calibri" pitchFamily="34" charset="0"/>
              </a:rPr>
              <a:t>tiempo real</a:t>
            </a:r>
            <a:r>
              <a:rPr lang="es-MX" sz="1700" dirty="0" smtClean="0">
                <a:latin typeface="Calibri" pitchFamily="34" charset="0"/>
                <a:cs typeface="Calibri" pitchFamily="34" charset="0"/>
              </a:rPr>
              <a:t>. </a:t>
            </a:r>
            <a:endParaRPr lang="es-MX" sz="1700" dirty="0">
              <a:latin typeface="Calibri" pitchFamily="34" charset="0"/>
            </a:endParaRPr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50251" y="5106390"/>
            <a:ext cx="3543671" cy="1095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457200" y="1409682"/>
            <a:ext cx="7963469" cy="78483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buClr>
                <a:srgbClr val="046782"/>
              </a:buClr>
              <a:buSzPct val="150000"/>
            </a:pPr>
            <a:r>
              <a:rPr lang="es-MX" b="1" dirty="0" smtClean="0">
                <a:solidFill>
                  <a:srgbClr val="006600"/>
                </a:solidFill>
                <a:latin typeface="Calibri" pitchFamily="34" charset="0"/>
                <a:cs typeface="Calibri" pitchFamily="34" charset="0"/>
              </a:rPr>
              <a:t>Primer Lugar del Premio a la Innovación en Transparencia para la Mejora de la Gestión Institucional.</a:t>
            </a:r>
            <a:endParaRPr lang="es-MX" b="1" dirty="0">
              <a:solidFill>
                <a:srgbClr val="0066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764274" y="2442949"/>
            <a:ext cx="7492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 smtClean="0">
                <a:latin typeface="Calibri" pitchFamily="34" charset="0"/>
              </a:rPr>
              <a:t>Este portal contribuyó a que México mejorara su calificación en el Índice de Presupuesto Abierto 2012, pasando de 52 a 61 puntos. </a:t>
            </a:r>
          </a:p>
        </p:txBody>
      </p:sp>
      <p:pic>
        <p:nvPicPr>
          <p:cNvPr id="5122" name="Picture 2" descr="http://www.transparenciapresupuestaria.gob.mx/ptp/ServletImagen?tipo=imagen&amp;IdMod=7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470" y="3920031"/>
            <a:ext cx="1690048" cy="21770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10 Título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Adobe Caslon Pro"/>
              </a:rPr>
              <a:t>Fases del SED – Consolidación </a:t>
            </a:r>
            <a:br>
              <a:rPr kumimoji="0" lang="es-MX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Adobe Caslon Pro"/>
              </a:rPr>
            </a:br>
            <a:r>
              <a:rPr kumimoji="0" lang="es-MX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Trajan Pro"/>
              </a:rPr>
              <a:t>Transparencia en la Información presupuestaria</a:t>
            </a:r>
            <a:endParaRPr kumimoji="0" lang="es-MX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Trajan Pro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764273" y="3146535"/>
            <a:ext cx="7492621" cy="584775"/>
          </a:xfrm>
          <a:prstGeom prst="rect">
            <a:avLst/>
          </a:prstGeom>
          <a:ln>
            <a:prstDash val="sys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MX" sz="1600" dirty="0" smtClean="0">
                <a:solidFill>
                  <a:prstClr val="black"/>
                </a:solidFill>
                <a:latin typeface="Calibri" pitchFamily="34" charset="0"/>
              </a:rPr>
              <a:t>Con ello, subió 13 posiciones en la escala a nivel mundial, ubicándose entre los países que publican </a:t>
            </a:r>
            <a:r>
              <a:rPr lang="es-MX" sz="1600" b="1" dirty="0" smtClean="0">
                <a:solidFill>
                  <a:prstClr val="black"/>
                </a:solidFill>
                <a:latin typeface="Calibri" pitchFamily="34" charset="0"/>
              </a:rPr>
              <a:t>“suficiente información presupuestaria”.</a:t>
            </a:r>
            <a:endParaRPr lang="es-MX" dirty="0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ítulo"/>
          <p:cNvSpPr>
            <a:spLocks noGrp="1"/>
          </p:cNvSpPr>
          <p:nvPr>
            <p:ph type="title"/>
          </p:nvPr>
        </p:nvSpPr>
        <p:spPr>
          <a:xfrm>
            <a:off x="489099" y="103222"/>
            <a:ext cx="8229600" cy="858080"/>
          </a:xfrm>
        </p:spPr>
        <p:txBody>
          <a:bodyPr/>
          <a:lstStyle/>
          <a:p>
            <a:pPr algn="ctr"/>
            <a:r>
              <a:rPr lang="es-MX" b="1" dirty="0" smtClean="0">
                <a:solidFill>
                  <a:schemeClr val="tx1"/>
                </a:solidFill>
                <a:latin typeface="Calibri" pitchFamily="34" charset="0"/>
              </a:rPr>
              <a:t>Presupuesto Ciudadano y guía “Tu Dinero”</a:t>
            </a:r>
            <a:endParaRPr lang="es-MX" b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7" name="6 Imagen" descr="PC2013.jp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299996"/>
            <a:ext cx="2147769" cy="2474561"/>
          </a:xfrm>
          <a:prstGeom prst="rect">
            <a:avLst/>
          </a:prstGeom>
        </p:spPr>
      </p:pic>
      <p:pic>
        <p:nvPicPr>
          <p:cNvPr id="2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 l="40819" t="49240" r="42619" b="11436"/>
          <a:stretch>
            <a:fillRect/>
          </a:stretch>
        </p:blipFill>
        <p:spPr bwMode="auto">
          <a:xfrm>
            <a:off x="6283841" y="3479740"/>
            <a:ext cx="2137147" cy="2987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2604969" y="1299996"/>
            <a:ext cx="590107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buFont typeface="Arial" pitchFamily="34" charset="0"/>
              <a:buChar char="•"/>
            </a:pPr>
            <a:r>
              <a:rPr lang="es-MX" sz="1600" dirty="0" smtClean="0">
                <a:latin typeface="Calibri" pitchFamily="34" charset="0"/>
              </a:rPr>
              <a:t> El Presupuesto Ciudadano es</a:t>
            </a:r>
            <a:r>
              <a:rPr lang="es-ES_tradnl" sz="1600" dirty="0" smtClean="0">
                <a:latin typeface="Calibri" pitchFamily="34" charset="0"/>
              </a:rPr>
              <a:t> un documento didáctico, mediante el cual se da a conocer de manera clara y fácil de entender el origen de los recursos públicos y cómo son aplicados por parte del Gobierno Federal. Asimismo muestra las prioridades de política pública que se atenderán en cada ejercicio fiscal.</a:t>
            </a:r>
          </a:p>
          <a:p>
            <a:pPr marL="180975" indent="-180975" algn="just">
              <a:buFont typeface="Arial" pitchFamily="34" charset="0"/>
              <a:buChar char="•"/>
            </a:pPr>
            <a:endParaRPr lang="es-MX" sz="800" dirty="0" smtClean="0">
              <a:latin typeface="Calibri" pitchFamily="34" charset="0"/>
            </a:endParaRPr>
          </a:p>
          <a:p>
            <a:pPr marL="180975" indent="-180975" algn="just">
              <a:buFont typeface="Arial" pitchFamily="34" charset="0"/>
              <a:buChar char="•"/>
            </a:pPr>
            <a:r>
              <a:rPr lang="es-MX" sz="1600" dirty="0" smtClean="0">
                <a:latin typeface="Calibri" pitchFamily="34" charset="0"/>
              </a:rPr>
              <a:t>Explica el proceso de elaboración del Presupuesto de Egresos de la Federación (PEF), y su contenido se basa en las siguientes premisas: </a:t>
            </a:r>
            <a:r>
              <a:rPr lang="es-MX" sz="1600" b="1" dirty="0" smtClean="0">
                <a:latin typeface="Calibri" pitchFamily="34" charset="0"/>
              </a:rPr>
              <a:t>¿Quién gasta?</a:t>
            </a:r>
            <a:r>
              <a:rPr lang="es-MX" sz="1600" dirty="0" smtClean="0">
                <a:latin typeface="Calibri" pitchFamily="34" charset="0"/>
              </a:rPr>
              <a:t>,</a:t>
            </a:r>
            <a:r>
              <a:rPr lang="es-MX" sz="1600" b="1" dirty="0" smtClean="0">
                <a:latin typeface="Calibri" pitchFamily="34" charset="0"/>
              </a:rPr>
              <a:t> ¿Para qué se gasta?</a:t>
            </a:r>
            <a:r>
              <a:rPr lang="es-MX" sz="1600" dirty="0" smtClean="0">
                <a:latin typeface="Calibri" pitchFamily="34" charset="0"/>
              </a:rPr>
              <a:t>, </a:t>
            </a:r>
            <a:r>
              <a:rPr lang="es-MX" sz="1600" b="1" dirty="0" smtClean="0">
                <a:latin typeface="Calibri" pitchFamily="34" charset="0"/>
              </a:rPr>
              <a:t>¿En qué se gasta? </a:t>
            </a:r>
            <a:r>
              <a:rPr lang="es-MX" sz="1600" dirty="0" smtClean="0">
                <a:latin typeface="Calibri" pitchFamily="34" charset="0"/>
              </a:rPr>
              <a:t>y</a:t>
            </a:r>
            <a:r>
              <a:rPr lang="es-MX" sz="1600" b="1" dirty="0" smtClean="0">
                <a:latin typeface="Calibri" pitchFamily="34" charset="0"/>
              </a:rPr>
              <a:t> ¿Dónde se gasta?</a:t>
            </a:r>
            <a:r>
              <a:rPr lang="es-MX" sz="1600" dirty="0" smtClean="0">
                <a:latin typeface="Calibri" pitchFamily="34" charset="0"/>
              </a:rPr>
              <a:t>.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489099" y="4137221"/>
            <a:ext cx="538007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s-MX" dirty="0" smtClean="0">
                <a:latin typeface="Calibri" pitchFamily="34" charset="0"/>
              </a:rPr>
              <a:t> </a:t>
            </a:r>
            <a:r>
              <a:rPr lang="es-MX" sz="1600" dirty="0" smtClean="0">
                <a:latin typeface="Calibri" pitchFamily="34" charset="0"/>
              </a:rPr>
              <a:t>La Guía “Tu Dinero” es una folleto que resume la información contenida en el Presupuesto Ciudadano.</a:t>
            </a:r>
          </a:p>
          <a:p>
            <a:pPr algn="just">
              <a:buFont typeface="Arial" pitchFamily="34" charset="0"/>
              <a:buChar char="•"/>
            </a:pPr>
            <a:endParaRPr lang="es-MX" sz="1600" dirty="0" smtClean="0">
              <a:latin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MX" sz="1600" dirty="0" smtClean="0">
                <a:latin typeface="Calibri" pitchFamily="34" charset="0"/>
              </a:rPr>
              <a:t>Este folleto muestra, en lenguaje ciudadano, la manera general de distribución del presupuesto así como los programas prioritarios de cada sector (Educación, Salud, Desarrollo Social, Infraestructura, </a:t>
            </a:r>
            <a:r>
              <a:rPr lang="es-MX" sz="1600" dirty="0" err="1" smtClean="0">
                <a:latin typeface="Calibri" pitchFamily="34" charset="0"/>
              </a:rPr>
              <a:t>etc</a:t>
            </a:r>
            <a:r>
              <a:rPr lang="es-MX" sz="1600" dirty="0" smtClean="0">
                <a:latin typeface="Calibri" pitchFamily="34" charset="0"/>
              </a:rPr>
              <a:t>).</a:t>
            </a:r>
          </a:p>
          <a:p>
            <a:pPr>
              <a:buFont typeface="Arial" pitchFamily="34" charset="0"/>
              <a:buChar char="•"/>
            </a:pPr>
            <a:endParaRPr lang="es-MX" dirty="0" smtClean="0">
              <a:latin typeface="Calibri" pitchFamily="34" charset="0"/>
            </a:endParaRPr>
          </a:p>
          <a:p>
            <a:pPr>
              <a:buFont typeface="Arial" pitchFamily="34" charset="0"/>
              <a:buChar char="•"/>
            </a:pPr>
            <a:endParaRPr lang="es-MX" dirty="0">
              <a:latin typeface="Calibri" pitchFamily="34" charset="0"/>
            </a:endParaRPr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191931"/>
            <a:ext cx="8229600" cy="762545"/>
          </a:xfrm>
        </p:spPr>
        <p:txBody>
          <a:bodyPr/>
          <a:lstStyle/>
          <a:p>
            <a:pPr algn="ctr"/>
            <a:r>
              <a:rPr lang="es-MX" dirty="0" smtClean="0">
                <a:solidFill>
                  <a:schemeClr val="tx1"/>
                </a:solidFill>
                <a:latin typeface="Calibri" pitchFamily="34" charset="0"/>
              </a:rPr>
              <a:t>Cuenta Pública Ciudadana </a:t>
            </a:r>
            <a:endParaRPr lang="es-MX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423684" y="2211576"/>
            <a:ext cx="508236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dirty="0" smtClean="0">
                <a:latin typeface="Calibri" pitchFamily="34" charset="0"/>
              </a:rPr>
              <a:t>Por otro lado, se está trabajando en la primer versión de la </a:t>
            </a:r>
            <a:r>
              <a:rPr lang="es-MX" sz="1600" b="1" dirty="0" smtClean="0">
                <a:latin typeface="Calibri" pitchFamily="34" charset="0"/>
              </a:rPr>
              <a:t>Cuenta Pública Ciudadana</a:t>
            </a:r>
            <a:r>
              <a:rPr lang="es-MX" sz="1600" dirty="0" smtClean="0">
                <a:latin typeface="Calibri" pitchFamily="34" charset="0"/>
              </a:rPr>
              <a:t>, la cual se dará a conocer próximamente y tiene como objetivo explicar el destino y resultados de los recursos ejercidos durante el año fiscal 2012.</a:t>
            </a:r>
          </a:p>
          <a:p>
            <a:pPr algn="just"/>
            <a:endParaRPr lang="es-MX" sz="1600" dirty="0" smtClean="0">
              <a:latin typeface="Calibri" pitchFamily="34" charset="0"/>
            </a:endParaRPr>
          </a:p>
          <a:p>
            <a:pPr algn="just"/>
            <a:endParaRPr lang="es-MX" sz="1600" dirty="0" smtClean="0">
              <a:latin typeface="Calibri" pitchFamily="34" charset="0"/>
            </a:endParaRPr>
          </a:p>
          <a:p>
            <a:pPr algn="just"/>
            <a:r>
              <a:rPr lang="es-MX" sz="1600" dirty="0" smtClean="0">
                <a:latin typeface="Calibri" pitchFamily="34" charset="0"/>
              </a:rPr>
              <a:t>En la Cuenta Pública Ciudadana se mostrarán los principales </a:t>
            </a:r>
            <a:r>
              <a:rPr lang="es-MX" sz="1600" b="1" dirty="0" smtClean="0">
                <a:latin typeface="Calibri" pitchFamily="34" charset="0"/>
              </a:rPr>
              <a:t>resultados de indicadores macroeconómicos, de finanzas públicas y de metas en los programas presupuestarios </a:t>
            </a:r>
            <a:r>
              <a:rPr lang="es-MX" sz="1600" dirty="0" smtClean="0">
                <a:latin typeface="Calibri" pitchFamily="34" charset="0"/>
              </a:rPr>
              <a:t>a nivel federal, así como de los recursos ejercidos en los gobierno </a:t>
            </a:r>
            <a:r>
              <a:rPr lang="es-MX" sz="1600" dirty="0" err="1" smtClean="0">
                <a:latin typeface="Calibri" pitchFamily="34" charset="0"/>
              </a:rPr>
              <a:t>subnacionales</a:t>
            </a:r>
            <a:r>
              <a:rPr lang="es-MX" sz="1600" dirty="0" smtClean="0">
                <a:latin typeface="Calibri" pitchFamily="34" charset="0"/>
              </a:rPr>
              <a:t>. 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877189"/>
            <a:ext cx="28384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Rectángulo"/>
          <p:cNvSpPr/>
          <p:nvPr/>
        </p:nvSpPr>
        <p:spPr>
          <a:xfrm>
            <a:off x="342078" y="1119115"/>
            <a:ext cx="8419783" cy="47829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4 CuadroTexto"/>
          <p:cNvSpPr txBox="1"/>
          <p:nvPr/>
        </p:nvSpPr>
        <p:spPr>
          <a:xfrm>
            <a:off x="451262" y="546265"/>
            <a:ext cx="8241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266700" algn="ctr">
              <a:spcBef>
                <a:spcPct val="0"/>
              </a:spcBef>
              <a:spcAft>
                <a:spcPts val="1800"/>
              </a:spcAft>
              <a:buClr>
                <a:schemeClr val="accent6">
                  <a:lumMod val="50000"/>
                </a:schemeClr>
              </a:buClr>
              <a:buSzPct val="110000"/>
            </a:pPr>
            <a:r>
              <a:rPr lang="es-MX" sz="2000" b="1" dirty="0" smtClean="0">
                <a:latin typeface="Trajan Pro" pitchFamily="18" charset="0"/>
                <a:cs typeface="Adobe Caslon Pro"/>
              </a:rPr>
              <a:t>MONITOREO Y EVALUACIÓN</a:t>
            </a:r>
          </a:p>
        </p:txBody>
      </p:sp>
      <p:sp>
        <p:nvSpPr>
          <p:cNvPr id="6" name="5 Rectángulo"/>
          <p:cNvSpPr/>
          <p:nvPr/>
        </p:nvSpPr>
        <p:spPr>
          <a:xfrm>
            <a:off x="776122" y="1351124"/>
            <a:ext cx="3558151" cy="37987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latin typeface="Calibri" pitchFamily="34" charset="0"/>
              </a:rPr>
              <a:t>Monitoreo</a:t>
            </a:r>
            <a:endParaRPr lang="es-MX" sz="1600" dirty="0"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776122" y="1831068"/>
            <a:ext cx="3558151" cy="3334697"/>
          </a:xfrm>
          <a:prstGeom prst="rect">
            <a:avLst/>
          </a:prstGeom>
          <a:solidFill>
            <a:srgbClr val="006600">
              <a:alpha val="1100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3" algn="just">
              <a:spcAft>
                <a:spcPts val="1200"/>
              </a:spcAft>
              <a:buFont typeface="Arial" pitchFamily="34" charset="0"/>
              <a:buChar char="•"/>
            </a:pPr>
            <a:r>
              <a:rPr lang="es-MX" dirty="0" smtClean="0">
                <a:latin typeface="Calibri" pitchFamily="34" charset="0"/>
              </a:rPr>
              <a:t>Revisión y mejora permanente de las MIR.</a:t>
            </a:r>
          </a:p>
          <a:p>
            <a:pPr marL="0" lvl="3" algn="just">
              <a:spcAft>
                <a:spcPts val="1200"/>
              </a:spcAft>
              <a:buFont typeface="Arial" pitchFamily="34" charset="0"/>
              <a:buChar char="•"/>
            </a:pPr>
            <a:r>
              <a:rPr lang="es-MX" dirty="0" smtClean="0">
                <a:latin typeface="Calibri" pitchFamily="34" charset="0"/>
              </a:rPr>
              <a:t>Ampliación de la cobertura de programas presupuestarios con MIR. </a:t>
            </a:r>
          </a:p>
          <a:p>
            <a:pPr marL="0" lvl="3" algn="just">
              <a:spcAft>
                <a:spcPts val="1200"/>
              </a:spcAft>
              <a:buFont typeface="Arial" pitchFamily="34" charset="0"/>
              <a:buChar char="•"/>
            </a:pPr>
            <a:r>
              <a:rPr lang="es-MX" dirty="0" smtClean="0">
                <a:latin typeface="Calibri" pitchFamily="34" charset="0"/>
              </a:rPr>
              <a:t>74.5% del gasto programable con información de desempeño.</a:t>
            </a:r>
          </a:p>
        </p:txBody>
      </p:sp>
      <p:sp>
        <p:nvSpPr>
          <p:cNvPr id="8" name="7 Rectángulo"/>
          <p:cNvSpPr/>
          <p:nvPr/>
        </p:nvSpPr>
        <p:spPr>
          <a:xfrm>
            <a:off x="4733990" y="1353396"/>
            <a:ext cx="3558151" cy="3798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latin typeface="Calibri" pitchFamily="34" charset="0"/>
              </a:rPr>
              <a:t>Evaluación</a:t>
            </a:r>
            <a:endParaRPr lang="es-MX" sz="1600" dirty="0">
              <a:latin typeface="Calibri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4733990" y="1833341"/>
            <a:ext cx="3558151" cy="3332424"/>
          </a:xfrm>
          <a:prstGeom prst="rect">
            <a:avLst/>
          </a:prstGeom>
          <a:solidFill>
            <a:srgbClr val="A50021">
              <a:alpha val="8000"/>
            </a:srgb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3" algn="just">
              <a:spcAft>
                <a:spcPts val="1200"/>
              </a:spcAft>
              <a:buFont typeface="Arial" pitchFamily="34" charset="0"/>
              <a:buChar char="•"/>
            </a:pPr>
            <a:r>
              <a:rPr lang="es-MX" dirty="0" smtClean="0">
                <a:latin typeface="Calibri" pitchFamily="34" charset="0"/>
              </a:rPr>
              <a:t>Programa Anual de Evaluación (PAE).</a:t>
            </a:r>
          </a:p>
          <a:p>
            <a:pPr marL="0" lvl="3" algn="just">
              <a:spcAft>
                <a:spcPts val="1200"/>
              </a:spcAft>
              <a:buFont typeface="Arial" pitchFamily="34" charset="0"/>
              <a:buChar char="•"/>
            </a:pPr>
            <a:r>
              <a:rPr lang="es-MX" dirty="0" smtClean="0">
                <a:latin typeface="Calibri" pitchFamily="34" charset="0"/>
              </a:rPr>
              <a:t>Todas las evaluaciones son externas e independientes. </a:t>
            </a:r>
          </a:p>
          <a:p>
            <a:pPr marL="0" lvl="3" algn="just">
              <a:spcAft>
                <a:spcPts val="1200"/>
              </a:spcAft>
              <a:buFont typeface="Arial" pitchFamily="34" charset="0"/>
              <a:buChar char="•"/>
            </a:pPr>
            <a:r>
              <a:rPr lang="es-MX" dirty="0" smtClean="0">
                <a:latin typeface="Calibri" pitchFamily="34" charset="0"/>
              </a:rPr>
              <a:t>  Desde 2007 se han realizado 854 evaluaciones de las 1,008 programadas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467544" y="346210"/>
            <a:ext cx="8241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266700" algn="ctr">
              <a:spcBef>
                <a:spcPct val="0"/>
              </a:spcBef>
              <a:spcAft>
                <a:spcPts val="1800"/>
              </a:spcAft>
              <a:buClr>
                <a:schemeClr val="accent6">
                  <a:lumMod val="50000"/>
                </a:schemeClr>
              </a:buClr>
              <a:buSzPct val="110000"/>
            </a:pPr>
            <a:r>
              <a:rPr lang="es-MX" sz="2400" b="1" dirty="0" smtClean="0">
                <a:latin typeface="Calibri" pitchFamily="34" charset="0"/>
                <a:cs typeface="Adobe Caslon Pro"/>
              </a:rPr>
              <a:t>Modulo de Evaluaciones</a:t>
            </a:r>
          </a:p>
        </p:txBody>
      </p:sp>
      <p:graphicFrame>
        <p:nvGraphicFramePr>
          <p:cNvPr id="9" name="8 Diagrama"/>
          <p:cNvGraphicFramePr/>
          <p:nvPr/>
        </p:nvGraphicFramePr>
        <p:xfrm>
          <a:off x="1173708" y="1310185"/>
          <a:ext cx="6864823" cy="4828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451262" y="546265"/>
            <a:ext cx="8241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s-MX" sz="2000" b="1" dirty="0" smtClean="0">
                <a:latin typeface="Calibri" pitchFamily="34" charset="0"/>
                <a:ea typeface="+mj-ea"/>
                <a:cs typeface="Trajan Pro"/>
              </a:rPr>
              <a:t>Fundamento Constitucional de la Evaluación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51262" y="2424326"/>
            <a:ext cx="8208963" cy="30145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just">
              <a:buFont typeface="Wingdings" pitchFamily="2" charset="2"/>
              <a:buChar char="ü"/>
            </a:pPr>
            <a:r>
              <a:rPr lang="es-MX" sz="2000" dirty="0" smtClean="0">
                <a:latin typeface="Calibri" pitchFamily="34" charset="0"/>
              </a:rPr>
              <a:t>Los recursos económicos de que dispongan la Federación y los Gobiernos Sub-nacionales se administrarán con eficiencia, eficacia, economía, transparencia y honradez para satisfacer los objetivos a los que estén destinados.</a:t>
            </a:r>
          </a:p>
          <a:p>
            <a:pPr algn="just"/>
            <a:endParaRPr lang="es-MX" sz="2000" dirty="0" smtClean="0">
              <a:latin typeface="Calibri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es-MX" sz="2000" dirty="0" smtClean="0">
                <a:latin typeface="Calibri" pitchFamily="34" charset="0"/>
              </a:rPr>
              <a:t>Los resultados del ejercicio de dichos recursos serán evaluados por las instancias técnicas que establezcan, respectivamente, la Federación y los Gobiernos Sub-nacionales, con el objeto de propiciar que los recursos económicos se asignen en los respectivos presupuestos con dichos criterios.</a:t>
            </a:r>
            <a:endParaRPr lang="es-ES_tradnl" sz="2000" dirty="0">
              <a:latin typeface="Calibri" pitchFamily="34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87775" y="1349658"/>
            <a:ext cx="817245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1463" indent="-271463" algn="just">
              <a:spcBef>
                <a:spcPct val="0"/>
              </a:spcBef>
              <a:spcAft>
                <a:spcPct val="75000"/>
              </a:spcAft>
              <a:buFontTx/>
              <a:buChar char="•"/>
              <a:tabLst>
                <a:tab pos="536575" algn="l"/>
              </a:tabLst>
            </a:pPr>
            <a:r>
              <a:rPr lang="es-ES_tradnl" sz="2000" dirty="0" smtClean="0">
                <a:latin typeface="Calibri" pitchFamily="34" charset="0"/>
              </a:rPr>
              <a:t>El Artículo 134 dispone que los </a:t>
            </a:r>
            <a:r>
              <a:rPr lang="es-ES_tradnl" sz="2000" dirty="0">
                <a:latin typeface="Calibri" pitchFamily="34" charset="0"/>
              </a:rPr>
              <a:t>recursos económicos de que dispongan los tres órdenes de </a:t>
            </a:r>
            <a:r>
              <a:rPr lang="es-ES_tradnl" sz="2000" dirty="0" smtClean="0">
                <a:latin typeface="Calibri" pitchFamily="34" charset="0"/>
              </a:rPr>
              <a:t>gobierno:</a:t>
            </a:r>
            <a:endParaRPr lang="es-ES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52 CuadroTexto"/>
          <p:cNvSpPr txBox="1"/>
          <p:nvPr/>
        </p:nvSpPr>
        <p:spPr>
          <a:xfrm>
            <a:off x="251520" y="5885115"/>
            <a:ext cx="876488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s-MX" dirty="0" smtClean="0">
              <a:latin typeface="Calibri" pitchFamily="34" charset="0"/>
            </a:endParaRPr>
          </a:p>
          <a:p>
            <a:endParaRPr lang="es-MX" dirty="0">
              <a:latin typeface="Calibri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251520" y="1251404"/>
            <a:ext cx="8607472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lvl="1" indent="-457200" algn="just">
              <a:spcBef>
                <a:spcPct val="20000"/>
              </a:spcBef>
              <a:spcAft>
                <a:spcPts val="600"/>
              </a:spcAft>
              <a:defRPr/>
            </a:pP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Como parte de la instrumentación del </a:t>
            </a:r>
            <a:r>
              <a:rPr lang="es-MX" sz="1600" dirty="0" err="1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PbR</a:t>
            </a: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-SED en México,  en 2012 se llevaron acabo las siguientes acciones en materia de capacitación: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451262" y="368841"/>
            <a:ext cx="8241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-266700" algn="ctr">
              <a:spcBef>
                <a:spcPct val="0"/>
              </a:spcBef>
              <a:spcAft>
                <a:spcPts val="1800"/>
              </a:spcAft>
              <a:buClr>
                <a:schemeClr val="accent6">
                  <a:lumMod val="50000"/>
                </a:schemeClr>
              </a:buClr>
              <a:buSzPct val="110000"/>
            </a:pPr>
            <a:r>
              <a:rPr lang="es-MX" sz="2000" b="1" dirty="0" smtClean="0">
                <a:latin typeface="Calibri" pitchFamily="34" charset="0"/>
                <a:cs typeface="Adobe Caslon Pro"/>
              </a:rPr>
              <a:t>Formación de Capacidades</a:t>
            </a:r>
          </a:p>
        </p:txBody>
      </p:sp>
      <p:sp>
        <p:nvSpPr>
          <p:cNvPr id="8" name="7 Rectángulo redondeado"/>
          <p:cNvSpPr/>
          <p:nvPr/>
        </p:nvSpPr>
        <p:spPr>
          <a:xfrm>
            <a:off x="2450228" y="1921257"/>
            <a:ext cx="3961204" cy="1344346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MX" sz="1500" dirty="0" smtClean="0">
                <a:latin typeface="Calibri" pitchFamily="34" charset="0"/>
              </a:rPr>
              <a:t>Se capacitó a 15,341 servidores públicos de los tres órdenes de gobierno: 2,071 mediante capacitaciones </a:t>
            </a:r>
            <a:r>
              <a:rPr lang="es-MX" sz="1500" b="1" dirty="0" smtClean="0">
                <a:solidFill>
                  <a:schemeClr val="tx1"/>
                </a:solidFill>
                <a:latin typeface="Calibri" pitchFamily="34" charset="0"/>
              </a:rPr>
              <a:t>presenciales</a:t>
            </a:r>
            <a:r>
              <a:rPr lang="es-MX" sz="1500" dirty="0" smtClean="0">
                <a:latin typeface="Calibri" pitchFamily="34" charset="0"/>
              </a:rPr>
              <a:t> y 13,270 a  </a:t>
            </a:r>
            <a:r>
              <a:rPr lang="es-MX" sz="1500" b="1" dirty="0" smtClean="0">
                <a:solidFill>
                  <a:schemeClr val="tx1"/>
                </a:solidFill>
                <a:latin typeface="Calibri" pitchFamily="34" charset="0"/>
              </a:rPr>
              <a:t>distancia</a:t>
            </a:r>
            <a:r>
              <a:rPr lang="es-MX" sz="1500" dirty="0" smtClean="0">
                <a:latin typeface="Calibri" pitchFamily="34" charset="0"/>
              </a:rPr>
              <a:t>.</a:t>
            </a:r>
            <a:endParaRPr lang="es-MX" sz="1500" dirty="0">
              <a:latin typeface="Calibri" pitchFamily="34" charset="0"/>
            </a:endParaRPr>
          </a:p>
        </p:txBody>
      </p:sp>
      <p:grpSp>
        <p:nvGrpSpPr>
          <p:cNvPr id="2" name="90 Grupo"/>
          <p:cNvGrpSpPr/>
          <p:nvPr/>
        </p:nvGrpSpPr>
        <p:grpSpPr>
          <a:xfrm>
            <a:off x="5625932" y="2870185"/>
            <a:ext cx="1103697" cy="775653"/>
            <a:chOff x="142844" y="785794"/>
            <a:chExt cx="8786874" cy="6000792"/>
          </a:xfrm>
        </p:grpSpPr>
        <p:grpSp>
          <p:nvGrpSpPr>
            <p:cNvPr id="3" name="Group 71"/>
            <p:cNvGrpSpPr>
              <a:grpSpLocks/>
            </p:cNvGrpSpPr>
            <p:nvPr>
              <p:custDataLst>
                <p:tags r:id="rId2"/>
              </p:custDataLst>
            </p:nvPr>
          </p:nvGrpSpPr>
          <p:grpSpPr bwMode="auto">
            <a:xfrm>
              <a:off x="142844" y="785794"/>
              <a:ext cx="8786874" cy="6000792"/>
              <a:chOff x="2737" y="1336"/>
              <a:chExt cx="2693" cy="1800"/>
            </a:xfrm>
          </p:grpSpPr>
          <p:sp>
            <p:nvSpPr>
              <p:cNvPr id="138" name="Freeform 14"/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gray">
              <a:xfrm>
                <a:off x="4268" y="2671"/>
                <a:ext cx="34" cy="49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2" y="53"/>
                  </a:cxn>
                  <a:cxn ang="0">
                    <a:pos x="3" y="51"/>
                  </a:cxn>
                  <a:cxn ang="0">
                    <a:pos x="3" y="47"/>
                  </a:cxn>
                  <a:cxn ang="0">
                    <a:pos x="5" y="47"/>
                  </a:cxn>
                  <a:cxn ang="0">
                    <a:pos x="12" y="40"/>
                  </a:cxn>
                  <a:cxn ang="0">
                    <a:pos x="13" y="37"/>
                  </a:cxn>
                  <a:cxn ang="0">
                    <a:pos x="15" y="37"/>
                  </a:cxn>
                  <a:cxn ang="0">
                    <a:pos x="16" y="34"/>
                  </a:cxn>
                  <a:cxn ang="0">
                    <a:pos x="17" y="32"/>
                  </a:cxn>
                  <a:cxn ang="0">
                    <a:pos x="17" y="30"/>
                  </a:cxn>
                  <a:cxn ang="0">
                    <a:pos x="18" y="27"/>
                  </a:cxn>
                  <a:cxn ang="0">
                    <a:pos x="19" y="25"/>
                  </a:cxn>
                  <a:cxn ang="0">
                    <a:pos x="18" y="23"/>
                  </a:cxn>
                  <a:cxn ang="0">
                    <a:pos x="19" y="18"/>
                  </a:cxn>
                  <a:cxn ang="0">
                    <a:pos x="22" y="16"/>
                  </a:cxn>
                  <a:cxn ang="0">
                    <a:pos x="24" y="16"/>
                  </a:cxn>
                  <a:cxn ang="0">
                    <a:pos x="26" y="15"/>
                  </a:cxn>
                  <a:cxn ang="0">
                    <a:pos x="26" y="12"/>
                  </a:cxn>
                  <a:cxn ang="0">
                    <a:pos x="28" y="11"/>
                  </a:cxn>
                  <a:cxn ang="0">
                    <a:pos x="27" y="9"/>
                  </a:cxn>
                  <a:cxn ang="0">
                    <a:pos x="31" y="2"/>
                  </a:cxn>
                  <a:cxn ang="0">
                    <a:pos x="33" y="0"/>
                  </a:cxn>
                  <a:cxn ang="0">
                    <a:pos x="33" y="5"/>
                  </a:cxn>
                  <a:cxn ang="0">
                    <a:pos x="32" y="8"/>
                  </a:cxn>
                  <a:cxn ang="0">
                    <a:pos x="32" y="11"/>
                  </a:cxn>
                  <a:cxn ang="0">
                    <a:pos x="32" y="13"/>
                  </a:cxn>
                  <a:cxn ang="0">
                    <a:pos x="34" y="13"/>
                  </a:cxn>
                  <a:cxn ang="0">
                    <a:pos x="37" y="12"/>
                  </a:cxn>
                  <a:cxn ang="0">
                    <a:pos x="41" y="15"/>
                  </a:cxn>
                  <a:cxn ang="0">
                    <a:pos x="40" y="17"/>
                  </a:cxn>
                  <a:cxn ang="0">
                    <a:pos x="42" y="23"/>
                  </a:cxn>
                  <a:cxn ang="0">
                    <a:pos x="42" y="31"/>
                  </a:cxn>
                  <a:cxn ang="0">
                    <a:pos x="42" y="33"/>
                  </a:cxn>
                  <a:cxn ang="0">
                    <a:pos x="53" y="44"/>
                  </a:cxn>
                  <a:cxn ang="0">
                    <a:pos x="55" y="50"/>
                  </a:cxn>
                  <a:cxn ang="0">
                    <a:pos x="56" y="63"/>
                  </a:cxn>
                  <a:cxn ang="0">
                    <a:pos x="59" y="67"/>
                  </a:cxn>
                  <a:cxn ang="0">
                    <a:pos x="59" y="70"/>
                  </a:cxn>
                  <a:cxn ang="0">
                    <a:pos x="55" y="71"/>
                  </a:cxn>
                  <a:cxn ang="0">
                    <a:pos x="56" y="77"/>
                  </a:cxn>
                  <a:cxn ang="0">
                    <a:pos x="57" y="80"/>
                  </a:cxn>
                  <a:cxn ang="0">
                    <a:pos x="58" y="84"/>
                  </a:cxn>
                  <a:cxn ang="0">
                    <a:pos x="52" y="87"/>
                  </a:cxn>
                  <a:cxn ang="0">
                    <a:pos x="44" y="97"/>
                  </a:cxn>
                  <a:cxn ang="0">
                    <a:pos x="40" y="99"/>
                  </a:cxn>
                  <a:cxn ang="0">
                    <a:pos x="35" y="95"/>
                  </a:cxn>
                  <a:cxn ang="0">
                    <a:pos x="31" y="95"/>
                  </a:cxn>
                  <a:cxn ang="0">
                    <a:pos x="29" y="94"/>
                  </a:cxn>
                  <a:cxn ang="0">
                    <a:pos x="19" y="93"/>
                  </a:cxn>
                  <a:cxn ang="0">
                    <a:pos x="13" y="90"/>
                  </a:cxn>
                  <a:cxn ang="0">
                    <a:pos x="11" y="90"/>
                  </a:cxn>
                  <a:cxn ang="0">
                    <a:pos x="9" y="85"/>
                  </a:cxn>
                  <a:cxn ang="0">
                    <a:pos x="10" y="82"/>
                  </a:cxn>
                  <a:cxn ang="0">
                    <a:pos x="9" y="78"/>
                  </a:cxn>
                  <a:cxn ang="0">
                    <a:pos x="10" y="75"/>
                  </a:cxn>
                  <a:cxn ang="0">
                    <a:pos x="9" y="73"/>
                  </a:cxn>
                  <a:cxn ang="0">
                    <a:pos x="6" y="73"/>
                  </a:cxn>
                  <a:cxn ang="0">
                    <a:pos x="3" y="71"/>
                  </a:cxn>
                  <a:cxn ang="0">
                    <a:pos x="1" y="65"/>
                  </a:cxn>
                  <a:cxn ang="0">
                    <a:pos x="0" y="57"/>
                  </a:cxn>
                </a:cxnLst>
                <a:rect l="0" t="0" r="r" b="b"/>
                <a:pathLst>
                  <a:path w="59" h="99">
                    <a:moveTo>
                      <a:pt x="0" y="57"/>
                    </a:moveTo>
                    <a:lnTo>
                      <a:pt x="2" y="53"/>
                    </a:lnTo>
                    <a:lnTo>
                      <a:pt x="3" y="51"/>
                    </a:lnTo>
                    <a:lnTo>
                      <a:pt x="3" y="47"/>
                    </a:lnTo>
                    <a:lnTo>
                      <a:pt x="5" y="47"/>
                    </a:lnTo>
                    <a:lnTo>
                      <a:pt x="12" y="40"/>
                    </a:lnTo>
                    <a:lnTo>
                      <a:pt x="13" y="37"/>
                    </a:lnTo>
                    <a:lnTo>
                      <a:pt x="15" y="37"/>
                    </a:lnTo>
                    <a:lnTo>
                      <a:pt x="16" y="34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8" y="27"/>
                    </a:lnTo>
                    <a:lnTo>
                      <a:pt x="19" y="25"/>
                    </a:lnTo>
                    <a:lnTo>
                      <a:pt x="18" y="23"/>
                    </a:lnTo>
                    <a:lnTo>
                      <a:pt x="19" y="18"/>
                    </a:lnTo>
                    <a:lnTo>
                      <a:pt x="22" y="16"/>
                    </a:lnTo>
                    <a:lnTo>
                      <a:pt x="24" y="16"/>
                    </a:lnTo>
                    <a:lnTo>
                      <a:pt x="26" y="15"/>
                    </a:lnTo>
                    <a:lnTo>
                      <a:pt x="26" y="12"/>
                    </a:lnTo>
                    <a:lnTo>
                      <a:pt x="28" y="11"/>
                    </a:lnTo>
                    <a:lnTo>
                      <a:pt x="27" y="9"/>
                    </a:lnTo>
                    <a:lnTo>
                      <a:pt x="31" y="2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32" y="8"/>
                    </a:lnTo>
                    <a:lnTo>
                      <a:pt x="32" y="11"/>
                    </a:lnTo>
                    <a:lnTo>
                      <a:pt x="32" y="13"/>
                    </a:lnTo>
                    <a:lnTo>
                      <a:pt x="34" y="13"/>
                    </a:lnTo>
                    <a:lnTo>
                      <a:pt x="37" y="12"/>
                    </a:lnTo>
                    <a:lnTo>
                      <a:pt x="41" y="15"/>
                    </a:lnTo>
                    <a:lnTo>
                      <a:pt x="40" y="17"/>
                    </a:lnTo>
                    <a:lnTo>
                      <a:pt x="42" y="23"/>
                    </a:lnTo>
                    <a:lnTo>
                      <a:pt x="42" y="31"/>
                    </a:lnTo>
                    <a:lnTo>
                      <a:pt x="42" y="33"/>
                    </a:lnTo>
                    <a:lnTo>
                      <a:pt x="53" y="44"/>
                    </a:lnTo>
                    <a:lnTo>
                      <a:pt x="55" y="50"/>
                    </a:lnTo>
                    <a:lnTo>
                      <a:pt x="56" y="63"/>
                    </a:lnTo>
                    <a:lnTo>
                      <a:pt x="59" y="67"/>
                    </a:lnTo>
                    <a:lnTo>
                      <a:pt x="59" y="70"/>
                    </a:lnTo>
                    <a:lnTo>
                      <a:pt x="55" y="71"/>
                    </a:lnTo>
                    <a:lnTo>
                      <a:pt x="56" y="77"/>
                    </a:lnTo>
                    <a:lnTo>
                      <a:pt x="57" y="80"/>
                    </a:lnTo>
                    <a:lnTo>
                      <a:pt x="58" y="84"/>
                    </a:lnTo>
                    <a:lnTo>
                      <a:pt x="52" y="87"/>
                    </a:lnTo>
                    <a:lnTo>
                      <a:pt x="44" y="97"/>
                    </a:lnTo>
                    <a:lnTo>
                      <a:pt x="40" y="99"/>
                    </a:lnTo>
                    <a:lnTo>
                      <a:pt x="35" y="95"/>
                    </a:lnTo>
                    <a:lnTo>
                      <a:pt x="31" y="95"/>
                    </a:lnTo>
                    <a:lnTo>
                      <a:pt x="29" y="94"/>
                    </a:lnTo>
                    <a:lnTo>
                      <a:pt x="19" y="93"/>
                    </a:lnTo>
                    <a:lnTo>
                      <a:pt x="13" y="90"/>
                    </a:lnTo>
                    <a:lnTo>
                      <a:pt x="11" y="90"/>
                    </a:lnTo>
                    <a:lnTo>
                      <a:pt x="9" y="85"/>
                    </a:lnTo>
                    <a:lnTo>
                      <a:pt x="10" y="82"/>
                    </a:lnTo>
                    <a:lnTo>
                      <a:pt x="9" y="78"/>
                    </a:lnTo>
                    <a:lnTo>
                      <a:pt x="10" y="75"/>
                    </a:lnTo>
                    <a:lnTo>
                      <a:pt x="9" y="73"/>
                    </a:lnTo>
                    <a:lnTo>
                      <a:pt x="6" y="73"/>
                    </a:lnTo>
                    <a:lnTo>
                      <a:pt x="3" y="71"/>
                    </a:lnTo>
                    <a:lnTo>
                      <a:pt x="1" y="65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39" name="Freeform 15"/>
              <p:cNvSpPr>
                <a:spLocks/>
              </p:cNvSpPr>
              <p:nvPr>
                <p:custDataLst>
                  <p:tags r:id="rId4"/>
                </p:custDataLst>
              </p:nvPr>
            </p:nvSpPr>
            <p:spPr bwMode="gray">
              <a:xfrm>
                <a:off x="4322" y="2656"/>
                <a:ext cx="99" cy="55"/>
              </a:xfrm>
              <a:custGeom>
                <a:avLst/>
                <a:gdLst/>
                <a:ahLst/>
                <a:cxnLst>
                  <a:cxn ang="0">
                    <a:pos x="17" y="16"/>
                  </a:cxn>
                  <a:cxn ang="0">
                    <a:pos x="24" y="17"/>
                  </a:cxn>
                  <a:cxn ang="0">
                    <a:pos x="38" y="17"/>
                  </a:cxn>
                  <a:cxn ang="0">
                    <a:pos x="49" y="20"/>
                  </a:cxn>
                  <a:cxn ang="0">
                    <a:pos x="63" y="15"/>
                  </a:cxn>
                  <a:cxn ang="0">
                    <a:pos x="79" y="3"/>
                  </a:cxn>
                  <a:cxn ang="0">
                    <a:pos x="88" y="0"/>
                  </a:cxn>
                  <a:cxn ang="0">
                    <a:pos x="89" y="13"/>
                  </a:cxn>
                  <a:cxn ang="0">
                    <a:pos x="99" y="14"/>
                  </a:cxn>
                  <a:cxn ang="0">
                    <a:pos x="105" y="17"/>
                  </a:cxn>
                  <a:cxn ang="0">
                    <a:pos x="114" y="21"/>
                  </a:cxn>
                  <a:cxn ang="0">
                    <a:pos x="119" y="23"/>
                  </a:cxn>
                  <a:cxn ang="0">
                    <a:pos x="126" y="31"/>
                  </a:cxn>
                  <a:cxn ang="0">
                    <a:pos x="135" y="35"/>
                  </a:cxn>
                  <a:cxn ang="0">
                    <a:pos x="135" y="47"/>
                  </a:cxn>
                  <a:cxn ang="0">
                    <a:pos x="137" y="52"/>
                  </a:cxn>
                  <a:cxn ang="0">
                    <a:pos x="148" y="51"/>
                  </a:cxn>
                  <a:cxn ang="0">
                    <a:pos x="155" y="54"/>
                  </a:cxn>
                  <a:cxn ang="0">
                    <a:pos x="159" y="66"/>
                  </a:cxn>
                  <a:cxn ang="0">
                    <a:pos x="166" y="68"/>
                  </a:cxn>
                  <a:cxn ang="0">
                    <a:pos x="172" y="71"/>
                  </a:cxn>
                  <a:cxn ang="0">
                    <a:pos x="167" y="85"/>
                  </a:cxn>
                  <a:cxn ang="0">
                    <a:pos x="159" y="86"/>
                  </a:cxn>
                  <a:cxn ang="0">
                    <a:pos x="148" y="84"/>
                  </a:cxn>
                  <a:cxn ang="0">
                    <a:pos x="139" y="88"/>
                  </a:cxn>
                  <a:cxn ang="0">
                    <a:pos x="139" y="97"/>
                  </a:cxn>
                  <a:cxn ang="0">
                    <a:pos x="132" y="104"/>
                  </a:cxn>
                  <a:cxn ang="0">
                    <a:pos x="125" y="106"/>
                  </a:cxn>
                  <a:cxn ang="0">
                    <a:pos x="118" y="100"/>
                  </a:cxn>
                  <a:cxn ang="0">
                    <a:pos x="115" y="95"/>
                  </a:cxn>
                  <a:cxn ang="0">
                    <a:pos x="105" y="103"/>
                  </a:cxn>
                  <a:cxn ang="0">
                    <a:pos x="93" y="114"/>
                  </a:cxn>
                  <a:cxn ang="0">
                    <a:pos x="82" y="110"/>
                  </a:cxn>
                  <a:cxn ang="0">
                    <a:pos x="76" y="107"/>
                  </a:cxn>
                  <a:cxn ang="0">
                    <a:pos x="64" y="97"/>
                  </a:cxn>
                  <a:cxn ang="0">
                    <a:pos x="54" y="81"/>
                  </a:cxn>
                  <a:cxn ang="0">
                    <a:pos x="49" y="75"/>
                  </a:cxn>
                  <a:cxn ang="0">
                    <a:pos x="42" y="58"/>
                  </a:cxn>
                  <a:cxn ang="0">
                    <a:pos x="37" y="52"/>
                  </a:cxn>
                  <a:cxn ang="0">
                    <a:pos x="33" y="48"/>
                  </a:cxn>
                  <a:cxn ang="0">
                    <a:pos x="12" y="49"/>
                  </a:cxn>
                  <a:cxn ang="0">
                    <a:pos x="8" y="41"/>
                  </a:cxn>
                  <a:cxn ang="0">
                    <a:pos x="4" y="30"/>
                  </a:cxn>
                </a:cxnLst>
                <a:rect l="0" t="0" r="r" b="b"/>
                <a:pathLst>
                  <a:path w="172" h="114">
                    <a:moveTo>
                      <a:pt x="0" y="27"/>
                    </a:moveTo>
                    <a:lnTo>
                      <a:pt x="17" y="16"/>
                    </a:lnTo>
                    <a:lnTo>
                      <a:pt x="21" y="16"/>
                    </a:lnTo>
                    <a:lnTo>
                      <a:pt x="24" y="17"/>
                    </a:lnTo>
                    <a:lnTo>
                      <a:pt x="31" y="20"/>
                    </a:lnTo>
                    <a:lnTo>
                      <a:pt x="38" y="17"/>
                    </a:lnTo>
                    <a:lnTo>
                      <a:pt x="45" y="20"/>
                    </a:lnTo>
                    <a:lnTo>
                      <a:pt x="49" y="20"/>
                    </a:lnTo>
                    <a:lnTo>
                      <a:pt x="59" y="18"/>
                    </a:lnTo>
                    <a:lnTo>
                      <a:pt x="63" y="15"/>
                    </a:lnTo>
                    <a:lnTo>
                      <a:pt x="68" y="11"/>
                    </a:lnTo>
                    <a:lnTo>
                      <a:pt x="79" y="3"/>
                    </a:lnTo>
                    <a:lnTo>
                      <a:pt x="84" y="2"/>
                    </a:lnTo>
                    <a:lnTo>
                      <a:pt x="88" y="0"/>
                    </a:lnTo>
                    <a:lnTo>
                      <a:pt x="85" y="10"/>
                    </a:lnTo>
                    <a:lnTo>
                      <a:pt x="89" y="13"/>
                    </a:lnTo>
                    <a:lnTo>
                      <a:pt x="95" y="13"/>
                    </a:lnTo>
                    <a:lnTo>
                      <a:pt x="99" y="14"/>
                    </a:lnTo>
                    <a:lnTo>
                      <a:pt x="102" y="16"/>
                    </a:lnTo>
                    <a:lnTo>
                      <a:pt x="105" y="17"/>
                    </a:lnTo>
                    <a:lnTo>
                      <a:pt x="109" y="15"/>
                    </a:lnTo>
                    <a:lnTo>
                      <a:pt x="114" y="21"/>
                    </a:lnTo>
                    <a:lnTo>
                      <a:pt x="115" y="23"/>
                    </a:lnTo>
                    <a:lnTo>
                      <a:pt x="119" y="23"/>
                    </a:lnTo>
                    <a:lnTo>
                      <a:pt x="124" y="28"/>
                    </a:lnTo>
                    <a:lnTo>
                      <a:pt x="126" y="31"/>
                    </a:lnTo>
                    <a:lnTo>
                      <a:pt x="132" y="31"/>
                    </a:lnTo>
                    <a:lnTo>
                      <a:pt x="135" y="35"/>
                    </a:lnTo>
                    <a:lnTo>
                      <a:pt x="133" y="43"/>
                    </a:lnTo>
                    <a:lnTo>
                      <a:pt x="135" y="47"/>
                    </a:lnTo>
                    <a:lnTo>
                      <a:pt x="135" y="52"/>
                    </a:lnTo>
                    <a:lnTo>
                      <a:pt x="137" y="52"/>
                    </a:lnTo>
                    <a:lnTo>
                      <a:pt x="142" y="52"/>
                    </a:lnTo>
                    <a:lnTo>
                      <a:pt x="148" y="51"/>
                    </a:lnTo>
                    <a:lnTo>
                      <a:pt x="152" y="51"/>
                    </a:lnTo>
                    <a:lnTo>
                      <a:pt x="155" y="54"/>
                    </a:lnTo>
                    <a:lnTo>
                      <a:pt x="159" y="61"/>
                    </a:lnTo>
                    <a:lnTo>
                      <a:pt x="159" y="66"/>
                    </a:lnTo>
                    <a:lnTo>
                      <a:pt x="163" y="70"/>
                    </a:lnTo>
                    <a:lnTo>
                      <a:pt x="166" y="68"/>
                    </a:lnTo>
                    <a:lnTo>
                      <a:pt x="171" y="70"/>
                    </a:lnTo>
                    <a:lnTo>
                      <a:pt x="172" y="71"/>
                    </a:lnTo>
                    <a:lnTo>
                      <a:pt x="172" y="77"/>
                    </a:lnTo>
                    <a:lnTo>
                      <a:pt x="167" y="85"/>
                    </a:lnTo>
                    <a:lnTo>
                      <a:pt x="164" y="88"/>
                    </a:lnTo>
                    <a:lnTo>
                      <a:pt x="159" y="86"/>
                    </a:lnTo>
                    <a:lnTo>
                      <a:pt x="154" y="86"/>
                    </a:lnTo>
                    <a:lnTo>
                      <a:pt x="148" y="84"/>
                    </a:lnTo>
                    <a:lnTo>
                      <a:pt x="143" y="85"/>
                    </a:lnTo>
                    <a:lnTo>
                      <a:pt x="139" y="88"/>
                    </a:lnTo>
                    <a:lnTo>
                      <a:pt x="139" y="92"/>
                    </a:lnTo>
                    <a:lnTo>
                      <a:pt x="139" y="97"/>
                    </a:lnTo>
                    <a:lnTo>
                      <a:pt x="135" y="98"/>
                    </a:lnTo>
                    <a:lnTo>
                      <a:pt x="132" y="104"/>
                    </a:lnTo>
                    <a:lnTo>
                      <a:pt x="130" y="106"/>
                    </a:lnTo>
                    <a:lnTo>
                      <a:pt x="125" y="106"/>
                    </a:lnTo>
                    <a:lnTo>
                      <a:pt x="124" y="103"/>
                    </a:lnTo>
                    <a:lnTo>
                      <a:pt x="118" y="100"/>
                    </a:lnTo>
                    <a:lnTo>
                      <a:pt x="117" y="96"/>
                    </a:lnTo>
                    <a:lnTo>
                      <a:pt x="115" y="95"/>
                    </a:lnTo>
                    <a:lnTo>
                      <a:pt x="106" y="99"/>
                    </a:lnTo>
                    <a:lnTo>
                      <a:pt x="105" y="103"/>
                    </a:lnTo>
                    <a:lnTo>
                      <a:pt x="104" y="106"/>
                    </a:lnTo>
                    <a:lnTo>
                      <a:pt x="93" y="114"/>
                    </a:lnTo>
                    <a:lnTo>
                      <a:pt x="84" y="113"/>
                    </a:lnTo>
                    <a:lnTo>
                      <a:pt x="82" y="110"/>
                    </a:lnTo>
                    <a:lnTo>
                      <a:pt x="81" y="109"/>
                    </a:lnTo>
                    <a:lnTo>
                      <a:pt x="76" y="107"/>
                    </a:lnTo>
                    <a:lnTo>
                      <a:pt x="64" y="99"/>
                    </a:lnTo>
                    <a:lnTo>
                      <a:pt x="64" y="97"/>
                    </a:lnTo>
                    <a:lnTo>
                      <a:pt x="56" y="88"/>
                    </a:lnTo>
                    <a:lnTo>
                      <a:pt x="54" y="81"/>
                    </a:lnTo>
                    <a:lnTo>
                      <a:pt x="53" y="78"/>
                    </a:lnTo>
                    <a:lnTo>
                      <a:pt x="49" y="75"/>
                    </a:lnTo>
                    <a:lnTo>
                      <a:pt x="46" y="71"/>
                    </a:lnTo>
                    <a:lnTo>
                      <a:pt x="42" y="58"/>
                    </a:lnTo>
                    <a:lnTo>
                      <a:pt x="40" y="57"/>
                    </a:lnTo>
                    <a:lnTo>
                      <a:pt x="37" y="52"/>
                    </a:lnTo>
                    <a:lnTo>
                      <a:pt x="36" y="49"/>
                    </a:lnTo>
                    <a:lnTo>
                      <a:pt x="33" y="48"/>
                    </a:lnTo>
                    <a:lnTo>
                      <a:pt x="23" y="52"/>
                    </a:lnTo>
                    <a:lnTo>
                      <a:pt x="12" y="49"/>
                    </a:lnTo>
                    <a:lnTo>
                      <a:pt x="12" y="47"/>
                    </a:lnTo>
                    <a:lnTo>
                      <a:pt x="8" y="41"/>
                    </a:lnTo>
                    <a:lnTo>
                      <a:pt x="8" y="30"/>
                    </a:lnTo>
                    <a:lnTo>
                      <a:pt x="4" y="3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40" name="Freeform 16"/>
              <p:cNvSpPr>
                <a:spLocks/>
              </p:cNvSpPr>
              <p:nvPr>
                <p:custDataLst>
                  <p:tags r:id="rId5"/>
                </p:custDataLst>
              </p:nvPr>
            </p:nvSpPr>
            <p:spPr bwMode="gray">
              <a:xfrm>
                <a:off x="4214" y="2489"/>
                <a:ext cx="188" cy="176"/>
              </a:xfrm>
              <a:custGeom>
                <a:avLst/>
                <a:gdLst/>
                <a:ahLst/>
                <a:cxnLst>
                  <a:cxn ang="0">
                    <a:pos x="15" y="169"/>
                  </a:cxn>
                  <a:cxn ang="0">
                    <a:pos x="49" y="154"/>
                  </a:cxn>
                  <a:cxn ang="0">
                    <a:pos x="64" y="124"/>
                  </a:cxn>
                  <a:cxn ang="0">
                    <a:pos x="96" y="66"/>
                  </a:cxn>
                  <a:cxn ang="0">
                    <a:pos x="118" y="60"/>
                  </a:cxn>
                  <a:cxn ang="0">
                    <a:pos x="138" y="48"/>
                  </a:cxn>
                  <a:cxn ang="0">
                    <a:pos x="149" y="23"/>
                  </a:cxn>
                  <a:cxn ang="0">
                    <a:pos x="171" y="30"/>
                  </a:cxn>
                  <a:cxn ang="0">
                    <a:pos x="189" y="35"/>
                  </a:cxn>
                  <a:cxn ang="0">
                    <a:pos x="205" y="38"/>
                  </a:cxn>
                  <a:cxn ang="0">
                    <a:pos x="223" y="38"/>
                  </a:cxn>
                  <a:cxn ang="0">
                    <a:pos x="222" y="5"/>
                  </a:cxn>
                  <a:cxn ang="0">
                    <a:pos x="244" y="7"/>
                  </a:cxn>
                  <a:cxn ang="0">
                    <a:pos x="242" y="33"/>
                  </a:cxn>
                  <a:cxn ang="0">
                    <a:pos x="275" y="46"/>
                  </a:cxn>
                  <a:cxn ang="0">
                    <a:pos x="283" y="61"/>
                  </a:cxn>
                  <a:cxn ang="0">
                    <a:pos x="296" y="68"/>
                  </a:cxn>
                  <a:cxn ang="0">
                    <a:pos x="282" y="107"/>
                  </a:cxn>
                  <a:cxn ang="0">
                    <a:pos x="273" y="122"/>
                  </a:cxn>
                  <a:cxn ang="0">
                    <a:pos x="260" y="114"/>
                  </a:cxn>
                  <a:cxn ang="0">
                    <a:pos x="244" y="137"/>
                  </a:cxn>
                  <a:cxn ang="0">
                    <a:pos x="227" y="148"/>
                  </a:cxn>
                  <a:cxn ang="0">
                    <a:pos x="247" y="144"/>
                  </a:cxn>
                  <a:cxn ang="0">
                    <a:pos x="236" y="170"/>
                  </a:cxn>
                  <a:cxn ang="0">
                    <a:pos x="242" y="219"/>
                  </a:cxn>
                  <a:cxn ang="0">
                    <a:pos x="267" y="204"/>
                  </a:cxn>
                  <a:cxn ang="0">
                    <a:pos x="308" y="160"/>
                  </a:cxn>
                  <a:cxn ang="0">
                    <a:pos x="326" y="178"/>
                  </a:cxn>
                  <a:cxn ang="0">
                    <a:pos x="302" y="216"/>
                  </a:cxn>
                  <a:cxn ang="0">
                    <a:pos x="285" y="232"/>
                  </a:cxn>
                  <a:cxn ang="0">
                    <a:pos x="272" y="237"/>
                  </a:cxn>
                  <a:cxn ang="0">
                    <a:pos x="296" y="269"/>
                  </a:cxn>
                  <a:cxn ang="0">
                    <a:pos x="291" y="292"/>
                  </a:cxn>
                  <a:cxn ang="0">
                    <a:pos x="275" y="335"/>
                  </a:cxn>
                  <a:cxn ang="0">
                    <a:pos x="257" y="356"/>
                  </a:cxn>
                  <a:cxn ang="0">
                    <a:pos x="234" y="365"/>
                  </a:cxn>
                  <a:cxn ang="0">
                    <a:pos x="210" y="361"/>
                  </a:cxn>
                  <a:cxn ang="0">
                    <a:pos x="209" y="346"/>
                  </a:cxn>
                  <a:cxn ang="0">
                    <a:pos x="202" y="326"/>
                  </a:cxn>
                  <a:cxn ang="0">
                    <a:pos x="179" y="319"/>
                  </a:cxn>
                  <a:cxn ang="0">
                    <a:pos x="157" y="326"/>
                  </a:cxn>
                  <a:cxn ang="0">
                    <a:pos x="149" y="288"/>
                  </a:cxn>
                  <a:cxn ang="0">
                    <a:pos x="129" y="288"/>
                  </a:cxn>
                  <a:cxn ang="0">
                    <a:pos x="105" y="315"/>
                  </a:cxn>
                  <a:cxn ang="0">
                    <a:pos x="84" y="306"/>
                  </a:cxn>
                  <a:cxn ang="0">
                    <a:pos x="78" y="288"/>
                  </a:cxn>
                  <a:cxn ang="0">
                    <a:pos x="58" y="257"/>
                  </a:cxn>
                  <a:cxn ang="0">
                    <a:pos x="26" y="247"/>
                  </a:cxn>
                  <a:cxn ang="0">
                    <a:pos x="18" y="237"/>
                  </a:cxn>
                </a:cxnLst>
                <a:rect l="0" t="0" r="r" b="b"/>
                <a:pathLst>
                  <a:path w="328" h="365">
                    <a:moveTo>
                      <a:pt x="0" y="221"/>
                    </a:moveTo>
                    <a:lnTo>
                      <a:pt x="8" y="212"/>
                    </a:lnTo>
                    <a:lnTo>
                      <a:pt x="12" y="206"/>
                    </a:lnTo>
                    <a:lnTo>
                      <a:pt x="15" y="169"/>
                    </a:lnTo>
                    <a:lnTo>
                      <a:pt x="23" y="165"/>
                    </a:lnTo>
                    <a:lnTo>
                      <a:pt x="28" y="164"/>
                    </a:lnTo>
                    <a:lnTo>
                      <a:pt x="38" y="161"/>
                    </a:lnTo>
                    <a:lnTo>
                      <a:pt x="49" y="154"/>
                    </a:lnTo>
                    <a:lnTo>
                      <a:pt x="62" y="148"/>
                    </a:lnTo>
                    <a:lnTo>
                      <a:pt x="66" y="144"/>
                    </a:lnTo>
                    <a:lnTo>
                      <a:pt x="63" y="129"/>
                    </a:lnTo>
                    <a:lnTo>
                      <a:pt x="64" y="124"/>
                    </a:lnTo>
                    <a:lnTo>
                      <a:pt x="70" y="116"/>
                    </a:lnTo>
                    <a:lnTo>
                      <a:pt x="72" y="112"/>
                    </a:lnTo>
                    <a:lnTo>
                      <a:pt x="84" y="94"/>
                    </a:lnTo>
                    <a:lnTo>
                      <a:pt x="96" y="66"/>
                    </a:lnTo>
                    <a:lnTo>
                      <a:pt x="98" y="54"/>
                    </a:lnTo>
                    <a:lnTo>
                      <a:pt x="99" y="54"/>
                    </a:lnTo>
                    <a:lnTo>
                      <a:pt x="108" y="61"/>
                    </a:lnTo>
                    <a:lnTo>
                      <a:pt x="118" y="60"/>
                    </a:lnTo>
                    <a:lnTo>
                      <a:pt x="123" y="59"/>
                    </a:lnTo>
                    <a:lnTo>
                      <a:pt x="129" y="50"/>
                    </a:lnTo>
                    <a:lnTo>
                      <a:pt x="135" y="48"/>
                    </a:lnTo>
                    <a:lnTo>
                      <a:pt x="138" y="48"/>
                    </a:lnTo>
                    <a:lnTo>
                      <a:pt x="143" y="46"/>
                    </a:lnTo>
                    <a:lnTo>
                      <a:pt x="145" y="42"/>
                    </a:lnTo>
                    <a:lnTo>
                      <a:pt x="147" y="26"/>
                    </a:lnTo>
                    <a:lnTo>
                      <a:pt x="149" y="23"/>
                    </a:lnTo>
                    <a:lnTo>
                      <a:pt x="155" y="20"/>
                    </a:lnTo>
                    <a:lnTo>
                      <a:pt x="158" y="19"/>
                    </a:lnTo>
                    <a:lnTo>
                      <a:pt x="167" y="21"/>
                    </a:lnTo>
                    <a:lnTo>
                      <a:pt x="171" y="30"/>
                    </a:lnTo>
                    <a:lnTo>
                      <a:pt x="175" y="34"/>
                    </a:lnTo>
                    <a:lnTo>
                      <a:pt x="178" y="35"/>
                    </a:lnTo>
                    <a:lnTo>
                      <a:pt x="184" y="35"/>
                    </a:lnTo>
                    <a:lnTo>
                      <a:pt x="189" y="35"/>
                    </a:lnTo>
                    <a:lnTo>
                      <a:pt x="195" y="38"/>
                    </a:lnTo>
                    <a:lnTo>
                      <a:pt x="197" y="37"/>
                    </a:lnTo>
                    <a:lnTo>
                      <a:pt x="202" y="37"/>
                    </a:lnTo>
                    <a:lnTo>
                      <a:pt x="205" y="38"/>
                    </a:lnTo>
                    <a:lnTo>
                      <a:pt x="209" y="39"/>
                    </a:lnTo>
                    <a:lnTo>
                      <a:pt x="217" y="41"/>
                    </a:lnTo>
                    <a:lnTo>
                      <a:pt x="219" y="41"/>
                    </a:lnTo>
                    <a:lnTo>
                      <a:pt x="223" y="38"/>
                    </a:lnTo>
                    <a:lnTo>
                      <a:pt x="225" y="33"/>
                    </a:lnTo>
                    <a:lnTo>
                      <a:pt x="225" y="19"/>
                    </a:lnTo>
                    <a:lnTo>
                      <a:pt x="221" y="10"/>
                    </a:lnTo>
                    <a:lnTo>
                      <a:pt x="222" y="5"/>
                    </a:lnTo>
                    <a:lnTo>
                      <a:pt x="234" y="3"/>
                    </a:lnTo>
                    <a:lnTo>
                      <a:pt x="236" y="0"/>
                    </a:lnTo>
                    <a:lnTo>
                      <a:pt x="240" y="3"/>
                    </a:lnTo>
                    <a:lnTo>
                      <a:pt x="244" y="7"/>
                    </a:lnTo>
                    <a:lnTo>
                      <a:pt x="246" y="12"/>
                    </a:lnTo>
                    <a:lnTo>
                      <a:pt x="241" y="23"/>
                    </a:lnTo>
                    <a:lnTo>
                      <a:pt x="240" y="27"/>
                    </a:lnTo>
                    <a:lnTo>
                      <a:pt x="242" y="33"/>
                    </a:lnTo>
                    <a:lnTo>
                      <a:pt x="259" y="54"/>
                    </a:lnTo>
                    <a:lnTo>
                      <a:pt x="269" y="48"/>
                    </a:lnTo>
                    <a:lnTo>
                      <a:pt x="272" y="46"/>
                    </a:lnTo>
                    <a:lnTo>
                      <a:pt x="275" y="46"/>
                    </a:lnTo>
                    <a:lnTo>
                      <a:pt x="278" y="47"/>
                    </a:lnTo>
                    <a:lnTo>
                      <a:pt x="276" y="55"/>
                    </a:lnTo>
                    <a:lnTo>
                      <a:pt x="277" y="60"/>
                    </a:lnTo>
                    <a:lnTo>
                      <a:pt x="283" y="61"/>
                    </a:lnTo>
                    <a:lnTo>
                      <a:pt x="287" y="60"/>
                    </a:lnTo>
                    <a:lnTo>
                      <a:pt x="289" y="62"/>
                    </a:lnTo>
                    <a:lnTo>
                      <a:pt x="290" y="65"/>
                    </a:lnTo>
                    <a:lnTo>
                      <a:pt x="296" y="68"/>
                    </a:lnTo>
                    <a:lnTo>
                      <a:pt x="295" y="76"/>
                    </a:lnTo>
                    <a:lnTo>
                      <a:pt x="289" y="89"/>
                    </a:lnTo>
                    <a:lnTo>
                      <a:pt x="283" y="98"/>
                    </a:lnTo>
                    <a:lnTo>
                      <a:pt x="282" y="107"/>
                    </a:lnTo>
                    <a:lnTo>
                      <a:pt x="283" y="123"/>
                    </a:lnTo>
                    <a:lnTo>
                      <a:pt x="281" y="126"/>
                    </a:lnTo>
                    <a:lnTo>
                      <a:pt x="277" y="124"/>
                    </a:lnTo>
                    <a:lnTo>
                      <a:pt x="273" y="122"/>
                    </a:lnTo>
                    <a:lnTo>
                      <a:pt x="268" y="119"/>
                    </a:lnTo>
                    <a:lnTo>
                      <a:pt x="264" y="116"/>
                    </a:lnTo>
                    <a:lnTo>
                      <a:pt x="263" y="115"/>
                    </a:lnTo>
                    <a:lnTo>
                      <a:pt x="260" y="114"/>
                    </a:lnTo>
                    <a:lnTo>
                      <a:pt x="254" y="116"/>
                    </a:lnTo>
                    <a:lnTo>
                      <a:pt x="253" y="119"/>
                    </a:lnTo>
                    <a:lnTo>
                      <a:pt x="247" y="135"/>
                    </a:lnTo>
                    <a:lnTo>
                      <a:pt x="244" y="137"/>
                    </a:lnTo>
                    <a:lnTo>
                      <a:pt x="235" y="137"/>
                    </a:lnTo>
                    <a:lnTo>
                      <a:pt x="229" y="142"/>
                    </a:lnTo>
                    <a:lnTo>
                      <a:pt x="227" y="144"/>
                    </a:lnTo>
                    <a:lnTo>
                      <a:pt x="227" y="148"/>
                    </a:lnTo>
                    <a:lnTo>
                      <a:pt x="230" y="149"/>
                    </a:lnTo>
                    <a:lnTo>
                      <a:pt x="235" y="150"/>
                    </a:lnTo>
                    <a:lnTo>
                      <a:pt x="239" y="148"/>
                    </a:lnTo>
                    <a:lnTo>
                      <a:pt x="247" y="144"/>
                    </a:lnTo>
                    <a:lnTo>
                      <a:pt x="248" y="149"/>
                    </a:lnTo>
                    <a:lnTo>
                      <a:pt x="243" y="156"/>
                    </a:lnTo>
                    <a:lnTo>
                      <a:pt x="235" y="165"/>
                    </a:lnTo>
                    <a:lnTo>
                      <a:pt x="236" y="170"/>
                    </a:lnTo>
                    <a:lnTo>
                      <a:pt x="233" y="176"/>
                    </a:lnTo>
                    <a:lnTo>
                      <a:pt x="235" y="219"/>
                    </a:lnTo>
                    <a:lnTo>
                      <a:pt x="239" y="221"/>
                    </a:lnTo>
                    <a:lnTo>
                      <a:pt x="242" y="219"/>
                    </a:lnTo>
                    <a:lnTo>
                      <a:pt x="246" y="219"/>
                    </a:lnTo>
                    <a:lnTo>
                      <a:pt x="248" y="217"/>
                    </a:lnTo>
                    <a:lnTo>
                      <a:pt x="260" y="211"/>
                    </a:lnTo>
                    <a:lnTo>
                      <a:pt x="267" y="204"/>
                    </a:lnTo>
                    <a:lnTo>
                      <a:pt x="280" y="189"/>
                    </a:lnTo>
                    <a:lnTo>
                      <a:pt x="299" y="170"/>
                    </a:lnTo>
                    <a:lnTo>
                      <a:pt x="302" y="163"/>
                    </a:lnTo>
                    <a:lnTo>
                      <a:pt x="308" y="160"/>
                    </a:lnTo>
                    <a:lnTo>
                      <a:pt x="310" y="160"/>
                    </a:lnTo>
                    <a:lnTo>
                      <a:pt x="313" y="158"/>
                    </a:lnTo>
                    <a:lnTo>
                      <a:pt x="320" y="165"/>
                    </a:lnTo>
                    <a:lnTo>
                      <a:pt x="326" y="178"/>
                    </a:lnTo>
                    <a:lnTo>
                      <a:pt x="328" y="190"/>
                    </a:lnTo>
                    <a:lnTo>
                      <a:pt x="322" y="198"/>
                    </a:lnTo>
                    <a:lnTo>
                      <a:pt x="307" y="209"/>
                    </a:lnTo>
                    <a:lnTo>
                      <a:pt x="302" y="216"/>
                    </a:lnTo>
                    <a:lnTo>
                      <a:pt x="297" y="230"/>
                    </a:lnTo>
                    <a:lnTo>
                      <a:pt x="294" y="231"/>
                    </a:lnTo>
                    <a:lnTo>
                      <a:pt x="291" y="232"/>
                    </a:lnTo>
                    <a:lnTo>
                      <a:pt x="285" y="232"/>
                    </a:lnTo>
                    <a:lnTo>
                      <a:pt x="282" y="230"/>
                    </a:lnTo>
                    <a:lnTo>
                      <a:pt x="277" y="230"/>
                    </a:lnTo>
                    <a:lnTo>
                      <a:pt x="273" y="233"/>
                    </a:lnTo>
                    <a:lnTo>
                      <a:pt x="272" y="237"/>
                    </a:lnTo>
                    <a:lnTo>
                      <a:pt x="281" y="244"/>
                    </a:lnTo>
                    <a:lnTo>
                      <a:pt x="283" y="246"/>
                    </a:lnTo>
                    <a:lnTo>
                      <a:pt x="294" y="256"/>
                    </a:lnTo>
                    <a:lnTo>
                      <a:pt x="296" y="269"/>
                    </a:lnTo>
                    <a:lnTo>
                      <a:pt x="293" y="276"/>
                    </a:lnTo>
                    <a:lnTo>
                      <a:pt x="292" y="277"/>
                    </a:lnTo>
                    <a:lnTo>
                      <a:pt x="290" y="281"/>
                    </a:lnTo>
                    <a:lnTo>
                      <a:pt x="291" y="292"/>
                    </a:lnTo>
                    <a:lnTo>
                      <a:pt x="287" y="299"/>
                    </a:lnTo>
                    <a:lnTo>
                      <a:pt x="277" y="312"/>
                    </a:lnTo>
                    <a:lnTo>
                      <a:pt x="274" y="326"/>
                    </a:lnTo>
                    <a:lnTo>
                      <a:pt x="275" y="335"/>
                    </a:lnTo>
                    <a:lnTo>
                      <a:pt x="277" y="345"/>
                    </a:lnTo>
                    <a:lnTo>
                      <a:pt x="273" y="347"/>
                    </a:lnTo>
                    <a:lnTo>
                      <a:pt x="268" y="348"/>
                    </a:lnTo>
                    <a:lnTo>
                      <a:pt x="257" y="356"/>
                    </a:lnTo>
                    <a:lnTo>
                      <a:pt x="252" y="360"/>
                    </a:lnTo>
                    <a:lnTo>
                      <a:pt x="248" y="363"/>
                    </a:lnTo>
                    <a:lnTo>
                      <a:pt x="238" y="365"/>
                    </a:lnTo>
                    <a:lnTo>
                      <a:pt x="234" y="365"/>
                    </a:lnTo>
                    <a:lnTo>
                      <a:pt x="227" y="362"/>
                    </a:lnTo>
                    <a:lnTo>
                      <a:pt x="220" y="365"/>
                    </a:lnTo>
                    <a:lnTo>
                      <a:pt x="213" y="362"/>
                    </a:lnTo>
                    <a:lnTo>
                      <a:pt x="210" y="361"/>
                    </a:lnTo>
                    <a:lnTo>
                      <a:pt x="206" y="361"/>
                    </a:lnTo>
                    <a:lnTo>
                      <a:pt x="210" y="354"/>
                    </a:lnTo>
                    <a:lnTo>
                      <a:pt x="209" y="348"/>
                    </a:lnTo>
                    <a:lnTo>
                      <a:pt x="209" y="346"/>
                    </a:lnTo>
                    <a:lnTo>
                      <a:pt x="208" y="345"/>
                    </a:lnTo>
                    <a:lnTo>
                      <a:pt x="206" y="339"/>
                    </a:lnTo>
                    <a:lnTo>
                      <a:pt x="205" y="336"/>
                    </a:lnTo>
                    <a:lnTo>
                      <a:pt x="202" y="326"/>
                    </a:lnTo>
                    <a:lnTo>
                      <a:pt x="200" y="322"/>
                    </a:lnTo>
                    <a:lnTo>
                      <a:pt x="197" y="320"/>
                    </a:lnTo>
                    <a:lnTo>
                      <a:pt x="183" y="320"/>
                    </a:lnTo>
                    <a:lnTo>
                      <a:pt x="179" y="319"/>
                    </a:lnTo>
                    <a:lnTo>
                      <a:pt x="168" y="319"/>
                    </a:lnTo>
                    <a:lnTo>
                      <a:pt x="165" y="318"/>
                    </a:lnTo>
                    <a:lnTo>
                      <a:pt x="165" y="322"/>
                    </a:lnTo>
                    <a:lnTo>
                      <a:pt x="157" y="326"/>
                    </a:lnTo>
                    <a:lnTo>
                      <a:pt x="149" y="326"/>
                    </a:lnTo>
                    <a:lnTo>
                      <a:pt x="149" y="322"/>
                    </a:lnTo>
                    <a:lnTo>
                      <a:pt x="153" y="304"/>
                    </a:lnTo>
                    <a:lnTo>
                      <a:pt x="149" y="288"/>
                    </a:lnTo>
                    <a:lnTo>
                      <a:pt x="145" y="286"/>
                    </a:lnTo>
                    <a:lnTo>
                      <a:pt x="139" y="285"/>
                    </a:lnTo>
                    <a:lnTo>
                      <a:pt x="136" y="287"/>
                    </a:lnTo>
                    <a:lnTo>
                      <a:pt x="129" y="288"/>
                    </a:lnTo>
                    <a:lnTo>
                      <a:pt x="123" y="291"/>
                    </a:lnTo>
                    <a:lnTo>
                      <a:pt x="117" y="295"/>
                    </a:lnTo>
                    <a:lnTo>
                      <a:pt x="110" y="313"/>
                    </a:lnTo>
                    <a:lnTo>
                      <a:pt x="105" y="315"/>
                    </a:lnTo>
                    <a:lnTo>
                      <a:pt x="102" y="314"/>
                    </a:lnTo>
                    <a:lnTo>
                      <a:pt x="97" y="315"/>
                    </a:lnTo>
                    <a:lnTo>
                      <a:pt x="85" y="313"/>
                    </a:lnTo>
                    <a:lnTo>
                      <a:pt x="84" y="306"/>
                    </a:lnTo>
                    <a:lnTo>
                      <a:pt x="82" y="303"/>
                    </a:lnTo>
                    <a:lnTo>
                      <a:pt x="81" y="297"/>
                    </a:lnTo>
                    <a:lnTo>
                      <a:pt x="79" y="295"/>
                    </a:lnTo>
                    <a:lnTo>
                      <a:pt x="78" y="288"/>
                    </a:lnTo>
                    <a:lnTo>
                      <a:pt x="76" y="283"/>
                    </a:lnTo>
                    <a:lnTo>
                      <a:pt x="69" y="256"/>
                    </a:lnTo>
                    <a:lnTo>
                      <a:pt x="66" y="252"/>
                    </a:lnTo>
                    <a:lnTo>
                      <a:pt x="58" y="257"/>
                    </a:lnTo>
                    <a:lnTo>
                      <a:pt x="53" y="256"/>
                    </a:lnTo>
                    <a:lnTo>
                      <a:pt x="43" y="253"/>
                    </a:lnTo>
                    <a:lnTo>
                      <a:pt x="33" y="246"/>
                    </a:lnTo>
                    <a:lnTo>
                      <a:pt x="26" y="247"/>
                    </a:lnTo>
                    <a:lnTo>
                      <a:pt x="23" y="244"/>
                    </a:lnTo>
                    <a:lnTo>
                      <a:pt x="20" y="239"/>
                    </a:lnTo>
                    <a:lnTo>
                      <a:pt x="20" y="236"/>
                    </a:lnTo>
                    <a:lnTo>
                      <a:pt x="18" y="237"/>
                    </a:lnTo>
                    <a:lnTo>
                      <a:pt x="13" y="235"/>
                    </a:lnTo>
                    <a:lnTo>
                      <a:pt x="0" y="224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41" name="Freeform 17"/>
              <p:cNvSpPr>
                <a:spLocks/>
              </p:cNvSpPr>
              <p:nvPr>
                <p:custDataLst>
                  <p:tags r:id="rId6"/>
                </p:custDataLst>
              </p:nvPr>
            </p:nvSpPr>
            <p:spPr bwMode="gray">
              <a:xfrm>
                <a:off x="4172" y="2607"/>
                <a:ext cx="162" cy="177"/>
              </a:xfrm>
              <a:custGeom>
                <a:avLst/>
                <a:gdLst/>
                <a:ahLst/>
                <a:cxnLst>
                  <a:cxn ang="0">
                    <a:pos x="21" y="306"/>
                  </a:cxn>
                  <a:cxn ang="0">
                    <a:pos x="15" y="321"/>
                  </a:cxn>
                  <a:cxn ang="0">
                    <a:pos x="6" y="348"/>
                  </a:cxn>
                  <a:cxn ang="0">
                    <a:pos x="22" y="350"/>
                  </a:cxn>
                  <a:cxn ang="0">
                    <a:pos x="36" y="362"/>
                  </a:cxn>
                  <a:cxn ang="0">
                    <a:pos x="73" y="324"/>
                  </a:cxn>
                  <a:cxn ang="0">
                    <a:pos x="91" y="322"/>
                  </a:cxn>
                  <a:cxn ang="0">
                    <a:pos x="103" y="315"/>
                  </a:cxn>
                  <a:cxn ang="0">
                    <a:pos x="122" y="296"/>
                  </a:cxn>
                  <a:cxn ang="0">
                    <a:pos x="129" y="296"/>
                  </a:cxn>
                  <a:cxn ang="0">
                    <a:pos x="138" y="280"/>
                  </a:cxn>
                  <a:cxn ang="0">
                    <a:pos x="163" y="251"/>
                  </a:cxn>
                  <a:cxn ang="0">
                    <a:pos x="175" y="231"/>
                  </a:cxn>
                  <a:cxn ang="0">
                    <a:pos x="179" y="208"/>
                  </a:cxn>
                  <a:cxn ang="0">
                    <a:pos x="169" y="190"/>
                  </a:cxn>
                  <a:cxn ang="0">
                    <a:pos x="181" y="173"/>
                  </a:cxn>
                  <a:cxn ang="0">
                    <a:pos x="186" y="163"/>
                  </a:cxn>
                  <a:cxn ang="0">
                    <a:pos x="191" y="149"/>
                  </a:cxn>
                  <a:cxn ang="0">
                    <a:pos x="196" y="142"/>
                  </a:cxn>
                  <a:cxn ang="0">
                    <a:pos x="201" y="144"/>
                  </a:cxn>
                  <a:cxn ang="0">
                    <a:pos x="209" y="150"/>
                  </a:cxn>
                  <a:cxn ang="0">
                    <a:pos x="224" y="183"/>
                  </a:cxn>
                  <a:cxn ang="0">
                    <a:pos x="225" y="210"/>
                  </a:cxn>
                  <a:cxn ang="0">
                    <a:pos x="233" y="223"/>
                  </a:cxn>
                  <a:cxn ang="0">
                    <a:pos x="241" y="252"/>
                  </a:cxn>
                  <a:cxn ang="0">
                    <a:pos x="263" y="261"/>
                  </a:cxn>
                  <a:cxn ang="0">
                    <a:pos x="273" y="242"/>
                  </a:cxn>
                  <a:cxn ang="0">
                    <a:pos x="278" y="193"/>
                  </a:cxn>
                  <a:cxn ang="0">
                    <a:pos x="276" y="148"/>
                  </a:cxn>
                  <a:cxn ang="0">
                    <a:pos x="281" y="117"/>
                  </a:cxn>
                  <a:cxn ang="0">
                    <a:pos x="281" y="95"/>
                  </a:cxn>
                  <a:cxn ang="0">
                    <a:pos x="258" y="76"/>
                  </a:cxn>
                  <a:cxn ang="0">
                    <a:pos x="232" y="82"/>
                  </a:cxn>
                  <a:cxn ang="0">
                    <a:pos x="220" y="42"/>
                  </a:cxn>
                  <a:cxn ang="0">
                    <a:pos x="192" y="51"/>
                  </a:cxn>
                  <a:cxn ang="0">
                    <a:pos x="160" y="69"/>
                  </a:cxn>
                  <a:cxn ang="0">
                    <a:pos x="153" y="44"/>
                  </a:cxn>
                  <a:cxn ang="0">
                    <a:pos x="128" y="12"/>
                  </a:cxn>
                  <a:cxn ang="0">
                    <a:pos x="93" y="37"/>
                  </a:cxn>
                  <a:cxn ang="0">
                    <a:pos x="93" y="46"/>
                  </a:cxn>
                  <a:cxn ang="0">
                    <a:pos x="82" y="63"/>
                  </a:cxn>
                  <a:cxn ang="0">
                    <a:pos x="64" y="76"/>
                  </a:cxn>
                  <a:cxn ang="0">
                    <a:pos x="69" y="92"/>
                  </a:cxn>
                  <a:cxn ang="0">
                    <a:pos x="66" y="105"/>
                  </a:cxn>
                  <a:cxn ang="0">
                    <a:pos x="57" y="133"/>
                  </a:cxn>
                  <a:cxn ang="0">
                    <a:pos x="46" y="142"/>
                  </a:cxn>
                  <a:cxn ang="0">
                    <a:pos x="51" y="160"/>
                  </a:cxn>
                  <a:cxn ang="0">
                    <a:pos x="59" y="186"/>
                  </a:cxn>
                  <a:cxn ang="0">
                    <a:pos x="42" y="194"/>
                  </a:cxn>
                  <a:cxn ang="0">
                    <a:pos x="30" y="227"/>
                  </a:cxn>
                  <a:cxn ang="0">
                    <a:pos x="18" y="253"/>
                  </a:cxn>
                  <a:cxn ang="0">
                    <a:pos x="1" y="279"/>
                  </a:cxn>
                </a:cxnLst>
                <a:rect l="0" t="0" r="r" b="b"/>
                <a:pathLst>
                  <a:path w="285" h="367">
                    <a:moveTo>
                      <a:pt x="0" y="286"/>
                    </a:moveTo>
                    <a:lnTo>
                      <a:pt x="4" y="296"/>
                    </a:lnTo>
                    <a:lnTo>
                      <a:pt x="6" y="299"/>
                    </a:lnTo>
                    <a:lnTo>
                      <a:pt x="18" y="303"/>
                    </a:lnTo>
                    <a:lnTo>
                      <a:pt x="21" y="306"/>
                    </a:lnTo>
                    <a:lnTo>
                      <a:pt x="21" y="309"/>
                    </a:lnTo>
                    <a:lnTo>
                      <a:pt x="20" y="310"/>
                    </a:lnTo>
                    <a:lnTo>
                      <a:pt x="19" y="313"/>
                    </a:lnTo>
                    <a:lnTo>
                      <a:pt x="16" y="317"/>
                    </a:lnTo>
                    <a:lnTo>
                      <a:pt x="15" y="321"/>
                    </a:lnTo>
                    <a:lnTo>
                      <a:pt x="16" y="330"/>
                    </a:lnTo>
                    <a:lnTo>
                      <a:pt x="15" y="338"/>
                    </a:lnTo>
                    <a:lnTo>
                      <a:pt x="12" y="341"/>
                    </a:lnTo>
                    <a:lnTo>
                      <a:pt x="10" y="345"/>
                    </a:lnTo>
                    <a:lnTo>
                      <a:pt x="6" y="348"/>
                    </a:lnTo>
                    <a:lnTo>
                      <a:pt x="6" y="350"/>
                    </a:lnTo>
                    <a:lnTo>
                      <a:pt x="8" y="351"/>
                    </a:lnTo>
                    <a:lnTo>
                      <a:pt x="11" y="351"/>
                    </a:lnTo>
                    <a:lnTo>
                      <a:pt x="14" y="349"/>
                    </a:lnTo>
                    <a:lnTo>
                      <a:pt x="22" y="350"/>
                    </a:lnTo>
                    <a:lnTo>
                      <a:pt x="25" y="351"/>
                    </a:lnTo>
                    <a:lnTo>
                      <a:pt x="24" y="356"/>
                    </a:lnTo>
                    <a:lnTo>
                      <a:pt x="24" y="367"/>
                    </a:lnTo>
                    <a:lnTo>
                      <a:pt x="34" y="365"/>
                    </a:lnTo>
                    <a:lnTo>
                      <a:pt x="36" y="362"/>
                    </a:lnTo>
                    <a:lnTo>
                      <a:pt x="48" y="348"/>
                    </a:lnTo>
                    <a:lnTo>
                      <a:pt x="55" y="333"/>
                    </a:lnTo>
                    <a:lnTo>
                      <a:pt x="68" y="330"/>
                    </a:lnTo>
                    <a:lnTo>
                      <a:pt x="71" y="326"/>
                    </a:lnTo>
                    <a:lnTo>
                      <a:pt x="73" y="324"/>
                    </a:lnTo>
                    <a:lnTo>
                      <a:pt x="78" y="328"/>
                    </a:lnTo>
                    <a:lnTo>
                      <a:pt x="80" y="326"/>
                    </a:lnTo>
                    <a:lnTo>
                      <a:pt x="85" y="322"/>
                    </a:lnTo>
                    <a:lnTo>
                      <a:pt x="90" y="323"/>
                    </a:lnTo>
                    <a:lnTo>
                      <a:pt x="91" y="322"/>
                    </a:lnTo>
                    <a:lnTo>
                      <a:pt x="95" y="321"/>
                    </a:lnTo>
                    <a:lnTo>
                      <a:pt x="97" y="322"/>
                    </a:lnTo>
                    <a:lnTo>
                      <a:pt x="98" y="319"/>
                    </a:lnTo>
                    <a:lnTo>
                      <a:pt x="98" y="316"/>
                    </a:lnTo>
                    <a:lnTo>
                      <a:pt x="103" y="315"/>
                    </a:lnTo>
                    <a:lnTo>
                      <a:pt x="105" y="316"/>
                    </a:lnTo>
                    <a:lnTo>
                      <a:pt x="112" y="303"/>
                    </a:lnTo>
                    <a:lnTo>
                      <a:pt x="114" y="300"/>
                    </a:lnTo>
                    <a:lnTo>
                      <a:pt x="118" y="296"/>
                    </a:lnTo>
                    <a:lnTo>
                      <a:pt x="122" y="296"/>
                    </a:lnTo>
                    <a:lnTo>
                      <a:pt x="118" y="290"/>
                    </a:lnTo>
                    <a:lnTo>
                      <a:pt x="122" y="287"/>
                    </a:lnTo>
                    <a:lnTo>
                      <a:pt x="126" y="293"/>
                    </a:lnTo>
                    <a:lnTo>
                      <a:pt x="128" y="294"/>
                    </a:lnTo>
                    <a:lnTo>
                      <a:pt x="129" y="296"/>
                    </a:lnTo>
                    <a:lnTo>
                      <a:pt x="132" y="293"/>
                    </a:lnTo>
                    <a:lnTo>
                      <a:pt x="134" y="292"/>
                    </a:lnTo>
                    <a:lnTo>
                      <a:pt x="137" y="286"/>
                    </a:lnTo>
                    <a:lnTo>
                      <a:pt x="138" y="282"/>
                    </a:lnTo>
                    <a:lnTo>
                      <a:pt x="138" y="280"/>
                    </a:lnTo>
                    <a:lnTo>
                      <a:pt x="149" y="267"/>
                    </a:lnTo>
                    <a:lnTo>
                      <a:pt x="150" y="264"/>
                    </a:lnTo>
                    <a:lnTo>
                      <a:pt x="152" y="261"/>
                    </a:lnTo>
                    <a:lnTo>
                      <a:pt x="159" y="255"/>
                    </a:lnTo>
                    <a:lnTo>
                      <a:pt x="163" y="251"/>
                    </a:lnTo>
                    <a:lnTo>
                      <a:pt x="167" y="248"/>
                    </a:lnTo>
                    <a:lnTo>
                      <a:pt x="169" y="245"/>
                    </a:lnTo>
                    <a:lnTo>
                      <a:pt x="169" y="240"/>
                    </a:lnTo>
                    <a:lnTo>
                      <a:pt x="173" y="232"/>
                    </a:lnTo>
                    <a:lnTo>
                      <a:pt x="175" y="231"/>
                    </a:lnTo>
                    <a:lnTo>
                      <a:pt x="180" y="223"/>
                    </a:lnTo>
                    <a:lnTo>
                      <a:pt x="178" y="218"/>
                    </a:lnTo>
                    <a:lnTo>
                      <a:pt x="179" y="215"/>
                    </a:lnTo>
                    <a:lnTo>
                      <a:pt x="178" y="211"/>
                    </a:lnTo>
                    <a:lnTo>
                      <a:pt x="179" y="208"/>
                    </a:lnTo>
                    <a:lnTo>
                      <a:pt x="178" y="206"/>
                    </a:lnTo>
                    <a:lnTo>
                      <a:pt x="175" y="206"/>
                    </a:lnTo>
                    <a:lnTo>
                      <a:pt x="172" y="204"/>
                    </a:lnTo>
                    <a:lnTo>
                      <a:pt x="170" y="198"/>
                    </a:lnTo>
                    <a:lnTo>
                      <a:pt x="169" y="190"/>
                    </a:lnTo>
                    <a:lnTo>
                      <a:pt x="171" y="186"/>
                    </a:lnTo>
                    <a:lnTo>
                      <a:pt x="172" y="184"/>
                    </a:lnTo>
                    <a:lnTo>
                      <a:pt x="172" y="180"/>
                    </a:lnTo>
                    <a:lnTo>
                      <a:pt x="174" y="180"/>
                    </a:lnTo>
                    <a:lnTo>
                      <a:pt x="181" y="173"/>
                    </a:lnTo>
                    <a:lnTo>
                      <a:pt x="182" y="170"/>
                    </a:lnTo>
                    <a:lnTo>
                      <a:pt x="184" y="170"/>
                    </a:lnTo>
                    <a:lnTo>
                      <a:pt x="185" y="167"/>
                    </a:lnTo>
                    <a:lnTo>
                      <a:pt x="186" y="165"/>
                    </a:lnTo>
                    <a:lnTo>
                      <a:pt x="186" y="163"/>
                    </a:lnTo>
                    <a:lnTo>
                      <a:pt x="187" y="160"/>
                    </a:lnTo>
                    <a:lnTo>
                      <a:pt x="188" y="158"/>
                    </a:lnTo>
                    <a:lnTo>
                      <a:pt x="187" y="156"/>
                    </a:lnTo>
                    <a:lnTo>
                      <a:pt x="188" y="151"/>
                    </a:lnTo>
                    <a:lnTo>
                      <a:pt x="191" y="149"/>
                    </a:lnTo>
                    <a:lnTo>
                      <a:pt x="193" y="149"/>
                    </a:lnTo>
                    <a:lnTo>
                      <a:pt x="195" y="148"/>
                    </a:lnTo>
                    <a:lnTo>
                      <a:pt x="195" y="145"/>
                    </a:lnTo>
                    <a:lnTo>
                      <a:pt x="197" y="144"/>
                    </a:lnTo>
                    <a:lnTo>
                      <a:pt x="196" y="142"/>
                    </a:lnTo>
                    <a:lnTo>
                      <a:pt x="200" y="135"/>
                    </a:lnTo>
                    <a:lnTo>
                      <a:pt x="202" y="133"/>
                    </a:lnTo>
                    <a:lnTo>
                      <a:pt x="202" y="138"/>
                    </a:lnTo>
                    <a:lnTo>
                      <a:pt x="201" y="141"/>
                    </a:lnTo>
                    <a:lnTo>
                      <a:pt x="201" y="144"/>
                    </a:lnTo>
                    <a:lnTo>
                      <a:pt x="201" y="146"/>
                    </a:lnTo>
                    <a:lnTo>
                      <a:pt x="203" y="146"/>
                    </a:lnTo>
                    <a:lnTo>
                      <a:pt x="206" y="145"/>
                    </a:lnTo>
                    <a:lnTo>
                      <a:pt x="210" y="148"/>
                    </a:lnTo>
                    <a:lnTo>
                      <a:pt x="209" y="150"/>
                    </a:lnTo>
                    <a:lnTo>
                      <a:pt x="211" y="156"/>
                    </a:lnTo>
                    <a:lnTo>
                      <a:pt x="211" y="164"/>
                    </a:lnTo>
                    <a:lnTo>
                      <a:pt x="211" y="166"/>
                    </a:lnTo>
                    <a:lnTo>
                      <a:pt x="222" y="177"/>
                    </a:lnTo>
                    <a:lnTo>
                      <a:pt x="224" y="183"/>
                    </a:lnTo>
                    <a:lnTo>
                      <a:pt x="225" y="196"/>
                    </a:lnTo>
                    <a:lnTo>
                      <a:pt x="228" y="200"/>
                    </a:lnTo>
                    <a:lnTo>
                      <a:pt x="228" y="203"/>
                    </a:lnTo>
                    <a:lnTo>
                      <a:pt x="224" y="204"/>
                    </a:lnTo>
                    <a:lnTo>
                      <a:pt x="225" y="210"/>
                    </a:lnTo>
                    <a:lnTo>
                      <a:pt x="226" y="213"/>
                    </a:lnTo>
                    <a:lnTo>
                      <a:pt x="227" y="217"/>
                    </a:lnTo>
                    <a:lnTo>
                      <a:pt x="230" y="219"/>
                    </a:lnTo>
                    <a:lnTo>
                      <a:pt x="232" y="221"/>
                    </a:lnTo>
                    <a:lnTo>
                      <a:pt x="233" y="223"/>
                    </a:lnTo>
                    <a:lnTo>
                      <a:pt x="235" y="230"/>
                    </a:lnTo>
                    <a:lnTo>
                      <a:pt x="234" y="232"/>
                    </a:lnTo>
                    <a:lnTo>
                      <a:pt x="239" y="242"/>
                    </a:lnTo>
                    <a:lnTo>
                      <a:pt x="242" y="248"/>
                    </a:lnTo>
                    <a:lnTo>
                      <a:pt x="241" y="252"/>
                    </a:lnTo>
                    <a:lnTo>
                      <a:pt x="244" y="258"/>
                    </a:lnTo>
                    <a:lnTo>
                      <a:pt x="251" y="260"/>
                    </a:lnTo>
                    <a:lnTo>
                      <a:pt x="256" y="260"/>
                    </a:lnTo>
                    <a:lnTo>
                      <a:pt x="259" y="261"/>
                    </a:lnTo>
                    <a:lnTo>
                      <a:pt x="263" y="261"/>
                    </a:lnTo>
                    <a:lnTo>
                      <a:pt x="265" y="260"/>
                    </a:lnTo>
                    <a:lnTo>
                      <a:pt x="267" y="259"/>
                    </a:lnTo>
                    <a:lnTo>
                      <a:pt x="270" y="253"/>
                    </a:lnTo>
                    <a:lnTo>
                      <a:pt x="273" y="248"/>
                    </a:lnTo>
                    <a:lnTo>
                      <a:pt x="273" y="242"/>
                    </a:lnTo>
                    <a:lnTo>
                      <a:pt x="275" y="231"/>
                    </a:lnTo>
                    <a:lnTo>
                      <a:pt x="273" y="214"/>
                    </a:lnTo>
                    <a:lnTo>
                      <a:pt x="275" y="207"/>
                    </a:lnTo>
                    <a:lnTo>
                      <a:pt x="277" y="204"/>
                    </a:lnTo>
                    <a:lnTo>
                      <a:pt x="278" y="193"/>
                    </a:lnTo>
                    <a:lnTo>
                      <a:pt x="276" y="185"/>
                    </a:lnTo>
                    <a:lnTo>
                      <a:pt x="277" y="176"/>
                    </a:lnTo>
                    <a:lnTo>
                      <a:pt x="276" y="165"/>
                    </a:lnTo>
                    <a:lnTo>
                      <a:pt x="276" y="150"/>
                    </a:lnTo>
                    <a:lnTo>
                      <a:pt x="276" y="148"/>
                    </a:lnTo>
                    <a:lnTo>
                      <a:pt x="272" y="142"/>
                    </a:lnTo>
                    <a:lnTo>
                      <a:pt x="272" y="131"/>
                    </a:lnTo>
                    <a:lnTo>
                      <a:pt x="268" y="131"/>
                    </a:lnTo>
                    <a:lnTo>
                      <a:pt x="264" y="128"/>
                    </a:lnTo>
                    <a:lnTo>
                      <a:pt x="281" y="117"/>
                    </a:lnTo>
                    <a:lnTo>
                      <a:pt x="285" y="110"/>
                    </a:lnTo>
                    <a:lnTo>
                      <a:pt x="284" y="104"/>
                    </a:lnTo>
                    <a:lnTo>
                      <a:pt x="284" y="102"/>
                    </a:lnTo>
                    <a:lnTo>
                      <a:pt x="283" y="101"/>
                    </a:lnTo>
                    <a:lnTo>
                      <a:pt x="281" y="95"/>
                    </a:lnTo>
                    <a:lnTo>
                      <a:pt x="280" y="92"/>
                    </a:lnTo>
                    <a:lnTo>
                      <a:pt x="277" y="82"/>
                    </a:lnTo>
                    <a:lnTo>
                      <a:pt x="275" y="78"/>
                    </a:lnTo>
                    <a:lnTo>
                      <a:pt x="272" y="76"/>
                    </a:lnTo>
                    <a:lnTo>
                      <a:pt x="258" y="76"/>
                    </a:lnTo>
                    <a:lnTo>
                      <a:pt x="254" y="75"/>
                    </a:lnTo>
                    <a:lnTo>
                      <a:pt x="243" y="75"/>
                    </a:lnTo>
                    <a:lnTo>
                      <a:pt x="240" y="74"/>
                    </a:lnTo>
                    <a:lnTo>
                      <a:pt x="240" y="78"/>
                    </a:lnTo>
                    <a:lnTo>
                      <a:pt x="232" y="82"/>
                    </a:lnTo>
                    <a:lnTo>
                      <a:pt x="224" y="82"/>
                    </a:lnTo>
                    <a:lnTo>
                      <a:pt x="224" y="78"/>
                    </a:lnTo>
                    <a:lnTo>
                      <a:pt x="228" y="60"/>
                    </a:lnTo>
                    <a:lnTo>
                      <a:pt x="224" y="44"/>
                    </a:lnTo>
                    <a:lnTo>
                      <a:pt x="220" y="42"/>
                    </a:lnTo>
                    <a:lnTo>
                      <a:pt x="214" y="41"/>
                    </a:lnTo>
                    <a:lnTo>
                      <a:pt x="211" y="43"/>
                    </a:lnTo>
                    <a:lnTo>
                      <a:pt x="204" y="44"/>
                    </a:lnTo>
                    <a:lnTo>
                      <a:pt x="198" y="47"/>
                    </a:lnTo>
                    <a:lnTo>
                      <a:pt x="192" y="51"/>
                    </a:lnTo>
                    <a:lnTo>
                      <a:pt x="185" y="69"/>
                    </a:lnTo>
                    <a:lnTo>
                      <a:pt x="180" y="71"/>
                    </a:lnTo>
                    <a:lnTo>
                      <a:pt x="177" y="70"/>
                    </a:lnTo>
                    <a:lnTo>
                      <a:pt x="172" y="71"/>
                    </a:lnTo>
                    <a:lnTo>
                      <a:pt x="160" y="69"/>
                    </a:lnTo>
                    <a:lnTo>
                      <a:pt x="159" y="62"/>
                    </a:lnTo>
                    <a:lnTo>
                      <a:pt x="157" y="59"/>
                    </a:lnTo>
                    <a:lnTo>
                      <a:pt x="156" y="53"/>
                    </a:lnTo>
                    <a:lnTo>
                      <a:pt x="154" y="51"/>
                    </a:lnTo>
                    <a:lnTo>
                      <a:pt x="153" y="44"/>
                    </a:lnTo>
                    <a:lnTo>
                      <a:pt x="151" y="39"/>
                    </a:lnTo>
                    <a:lnTo>
                      <a:pt x="144" y="12"/>
                    </a:lnTo>
                    <a:lnTo>
                      <a:pt x="141" y="8"/>
                    </a:lnTo>
                    <a:lnTo>
                      <a:pt x="133" y="13"/>
                    </a:lnTo>
                    <a:lnTo>
                      <a:pt x="128" y="12"/>
                    </a:lnTo>
                    <a:lnTo>
                      <a:pt x="118" y="9"/>
                    </a:lnTo>
                    <a:lnTo>
                      <a:pt x="108" y="2"/>
                    </a:lnTo>
                    <a:lnTo>
                      <a:pt x="101" y="3"/>
                    </a:lnTo>
                    <a:lnTo>
                      <a:pt x="98" y="0"/>
                    </a:lnTo>
                    <a:lnTo>
                      <a:pt x="93" y="37"/>
                    </a:lnTo>
                    <a:lnTo>
                      <a:pt x="91" y="36"/>
                    </a:lnTo>
                    <a:lnTo>
                      <a:pt x="89" y="32"/>
                    </a:lnTo>
                    <a:lnTo>
                      <a:pt x="87" y="30"/>
                    </a:lnTo>
                    <a:lnTo>
                      <a:pt x="89" y="43"/>
                    </a:lnTo>
                    <a:lnTo>
                      <a:pt x="93" y="46"/>
                    </a:lnTo>
                    <a:lnTo>
                      <a:pt x="92" y="51"/>
                    </a:lnTo>
                    <a:lnTo>
                      <a:pt x="89" y="61"/>
                    </a:lnTo>
                    <a:lnTo>
                      <a:pt x="88" y="67"/>
                    </a:lnTo>
                    <a:lnTo>
                      <a:pt x="86" y="63"/>
                    </a:lnTo>
                    <a:lnTo>
                      <a:pt x="82" y="63"/>
                    </a:lnTo>
                    <a:lnTo>
                      <a:pt x="76" y="76"/>
                    </a:lnTo>
                    <a:lnTo>
                      <a:pt x="73" y="76"/>
                    </a:lnTo>
                    <a:lnTo>
                      <a:pt x="70" y="75"/>
                    </a:lnTo>
                    <a:lnTo>
                      <a:pt x="68" y="74"/>
                    </a:lnTo>
                    <a:lnTo>
                      <a:pt x="64" y="76"/>
                    </a:lnTo>
                    <a:lnTo>
                      <a:pt x="62" y="80"/>
                    </a:lnTo>
                    <a:lnTo>
                      <a:pt x="65" y="78"/>
                    </a:lnTo>
                    <a:lnTo>
                      <a:pt x="66" y="90"/>
                    </a:lnTo>
                    <a:lnTo>
                      <a:pt x="68" y="90"/>
                    </a:lnTo>
                    <a:lnTo>
                      <a:pt x="69" y="92"/>
                    </a:lnTo>
                    <a:lnTo>
                      <a:pt x="70" y="94"/>
                    </a:lnTo>
                    <a:lnTo>
                      <a:pt x="71" y="100"/>
                    </a:lnTo>
                    <a:lnTo>
                      <a:pt x="70" y="101"/>
                    </a:lnTo>
                    <a:lnTo>
                      <a:pt x="68" y="105"/>
                    </a:lnTo>
                    <a:lnTo>
                      <a:pt x="66" y="105"/>
                    </a:lnTo>
                    <a:lnTo>
                      <a:pt x="64" y="108"/>
                    </a:lnTo>
                    <a:lnTo>
                      <a:pt x="63" y="122"/>
                    </a:lnTo>
                    <a:lnTo>
                      <a:pt x="64" y="125"/>
                    </a:lnTo>
                    <a:lnTo>
                      <a:pt x="64" y="128"/>
                    </a:lnTo>
                    <a:lnTo>
                      <a:pt x="57" y="133"/>
                    </a:lnTo>
                    <a:lnTo>
                      <a:pt x="55" y="132"/>
                    </a:lnTo>
                    <a:lnTo>
                      <a:pt x="51" y="133"/>
                    </a:lnTo>
                    <a:lnTo>
                      <a:pt x="48" y="132"/>
                    </a:lnTo>
                    <a:lnTo>
                      <a:pt x="45" y="135"/>
                    </a:lnTo>
                    <a:lnTo>
                      <a:pt x="46" y="142"/>
                    </a:lnTo>
                    <a:lnTo>
                      <a:pt x="49" y="144"/>
                    </a:lnTo>
                    <a:lnTo>
                      <a:pt x="51" y="145"/>
                    </a:lnTo>
                    <a:lnTo>
                      <a:pt x="51" y="155"/>
                    </a:lnTo>
                    <a:lnTo>
                      <a:pt x="48" y="157"/>
                    </a:lnTo>
                    <a:lnTo>
                      <a:pt x="51" y="160"/>
                    </a:lnTo>
                    <a:lnTo>
                      <a:pt x="55" y="166"/>
                    </a:lnTo>
                    <a:lnTo>
                      <a:pt x="54" y="169"/>
                    </a:lnTo>
                    <a:lnTo>
                      <a:pt x="55" y="172"/>
                    </a:lnTo>
                    <a:lnTo>
                      <a:pt x="57" y="174"/>
                    </a:lnTo>
                    <a:lnTo>
                      <a:pt x="59" y="186"/>
                    </a:lnTo>
                    <a:lnTo>
                      <a:pt x="54" y="187"/>
                    </a:lnTo>
                    <a:lnTo>
                      <a:pt x="51" y="190"/>
                    </a:lnTo>
                    <a:lnTo>
                      <a:pt x="45" y="189"/>
                    </a:lnTo>
                    <a:lnTo>
                      <a:pt x="42" y="191"/>
                    </a:lnTo>
                    <a:lnTo>
                      <a:pt x="42" y="194"/>
                    </a:lnTo>
                    <a:lnTo>
                      <a:pt x="40" y="199"/>
                    </a:lnTo>
                    <a:lnTo>
                      <a:pt x="37" y="200"/>
                    </a:lnTo>
                    <a:lnTo>
                      <a:pt x="36" y="219"/>
                    </a:lnTo>
                    <a:lnTo>
                      <a:pt x="31" y="225"/>
                    </a:lnTo>
                    <a:lnTo>
                      <a:pt x="30" y="227"/>
                    </a:lnTo>
                    <a:lnTo>
                      <a:pt x="32" y="232"/>
                    </a:lnTo>
                    <a:lnTo>
                      <a:pt x="30" y="234"/>
                    </a:lnTo>
                    <a:lnTo>
                      <a:pt x="28" y="235"/>
                    </a:lnTo>
                    <a:lnTo>
                      <a:pt x="25" y="239"/>
                    </a:lnTo>
                    <a:lnTo>
                      <a:pt x="18" y="253"/>
                    </a:lnTo>
                    <a:lnTo>
                      <a:pt x="6" y="266"/>
                    </a:lnTo>
                    <a:lnTo>
                      <a:pt x="5" y="271"/>
                    </a:lnTo>
                    <a:lnTo>
                      <a:pt x="3" y="274"/>
                    </a:lnTo>
                    <a:lnTo>
                      <a:pt x="3" y="276"/>
                    </a:lnTo>
                    <a:lnTo>
                      <a:pt x="1" y="279"/>
                    </a:lnTo>
                    <a:lnTo>
                      <a:pt x="0" y="286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42" name="Freeform 18"/>
              <p:cNvSpPr>
                <a:spLocks/>
              </p:cNvSpPr>
              <p:nvPr>
                <p:custDataLst>
                  <p:tags r:id="rId7"/>
                </p:custDataLst>
              </p:nvPr>
            </p:nvSpPr>
            <p:spPr bwMode="gray">
              <a:xfrm>
                <a:off x="3933" y="2392"/>
                <a:ext cx="106" cy="81"/>
              </a:xfrm>
              <a:custGeom>
                <a:avLst/>
                <a:gdLst/>
                <a:ahLst/>
                <a:cxnLst>
                  <a:cxn ang="0">
                    <a:pos x="0" y="109"/>
                  </a:cxn>
                  <a:cxn ang="0">
                    <a:pos x="3" y="97"/>
                  </a:cxn>
                  <a:cxn ang="0">
                    <a:pos x="10" y="83"/>
                  </a:cxn>
                  <a:cxn ang="0">
                    <a:pos x="21" y="73"/>
                  </a:cxn>
                  <a:cxn ang="0">
                    <a:pos x="38" y="62"/>
                  </a:cxn>
                  <a:cxn ang="0">
                    <a:pos x="47" y="55"/>
                  </a:cxn>
                  <a:cxn ang="0">
                    <a:pos x="51" y="50"/>
                  </a:cxn>
                  <a:cxn ang="0">
                    <a:pos x="60" y="36"/>
                  </a:cxn>
                  <a:cxn ang="0">
                    <a:pos x="65" y="39"/>
                  </a:cxn>
                  <a:cxn ang="0">
                    <a:pos x="67" y="38"/>
                  </a:cxn>
                  <a:cxn ang="0">
                    <a:pos x="77" y="32"/>
                  </a:cxn>
                  <a:cxn ang="0">
                    <a:pos x="85" y="26"/>
                  </a:cxn>
                  <a:cxn ang="0">
                    <a:pos x="90" y="23"/>
                  </a:cxn>
                  <a:cxn ang="0">
                    <a:pos x="97" y="22"/>
                  </a:cxn>
                  <a:cxn ang="0">
                    <a:pos x="99" y="20"/>
                  </a:cxn>
                  <a:cxn ang="0">
                    <a:pos x="105" y="15"/>
                  </a:cxn>
                  <a:cxn ang="0">
                    <a:pos x="111" y="4"/>
                  </a:cxn>
                  <a:cxn ang="0">
                    <a:pos x="115" y="0"/>
                  </a:cxn>
                  <a:cxn ang="0">
                    <a:pos x="118" y="1"/>
                  </a:cxn>
                  <a:cxn ang="0">
                    <a:pos x="127" y="16"/>
                  </a:cxn>
                  <a:cxn ang="0">
                    <a:pos x="143" y="23"/>
                  </a:cxn>
                  <a:cxn ang="0">
                    <a:pos x="143" y="29"/>
                  </a:cxn>
                  <a:cxn ang="0">
                    <a:pos x="146" y="35"/>
                  </a:cxn>
                  <a:cxn ang="0">
                    <a:pos x="151" y="42"/>
                  </a:cxn>
                  <a:cxn ang="0">
                    <a:pos x="159" y="53"/>
                  </a:cxn>
                  <a:cxn ang="0">
                    <a:pos x="163" y="61"/>
                  </a:cxn>
                  <a:cxn ang="0">
                    <a:pos x="159" y="70"/>
                  </a:cxn>
                  <a:cxn ang="0">
                    <a:pos x="163" y="77"/>
                  </a:cxn>
                  <a:cxn ang="0">
                    <a:pos x="171" y="80"/>
                  </a:cxn>
                  <a:cxn ang="0">
                    <a:pos x="177" y="89"/>
                  </a:cxn>
                  <a:cxn ang="0">
                    <a:pos x="184" y="91"/>
                  </a:cxn>
                  <a:cxn ang="0">
                    <a:pos x="180" y="97"/>
                  </a:cxn>
                  <a:cxn ang="0">
                    <a:pos x="180" y="107"/>
                  </a:cxn>
                  <a:cxn ang="0">
                    <a:pos x="169" y="115"/>
                  </a:cxn>
                  <a:cxn ang="0">
                    <a:pos x="151" y="123"/>
                  </a:cxn>
                  <a:cxn ang="0">
                    <a:pos x="151" y="129"/>
                  </a:cxn>
                  <a:cxn ang="0">
                    <a:pos x="148" y="134"/>
                  </a:cxn>
                  <a:cxn ang="0">
                    <a:pos x="121" y="161"/>
                  </a:cxn>
                  <a:cxn ang="0">
                    <a:pos x="96" y="158"/>
                  </a:cxn>
                  <a:cxn ang="0">
                    <a:pos x="88" y="153"/>
                  </a:cxn>
                  <a:cxn ang="0">
                    <a:pos x="64" y="143"/>
                  </a:cxn>
                  <a:cxn ang="0">
                    <a:pos x="54" y="139"/>
                  </a:cxn>
                  <a:cxn ang="0">
                    <a:pos x="43" y="138"/>
                  </a:cxn>
                  <a:cxn ang="0">
                    <a:pos x="34" y="144"/>
                  </a:cxn>
                  <a:cxn ang="0">
                    <a:pos x="30" y="159"/>
                  </a:cxn>
                  <a:cxn ang="0">
                    <a:pos x="30" y="169"/>
                  </a:cxn>
                  <a:cxn ang="0">
                    <a:pos x="21" y="164"/>
                  </a:cxn>
                  <a:cxn ang="0">
                    <a:pos x="5" y="149"/>
                  </a:cxn>
                  <a:cxn ang="0">
                    <a:pos x="1" y="138"/>
                  </a:cxn>
                  <a:cxn ang="0">
                    <a:pos x="0" y="109"/>
                  </a:cxn>
                </a:cxnLst>
                <a:rect l="0" t="0" r="r" b="b"/>
                <a:pathLst>
                  <a:path w="184" h="169">
                    <a:moveTo>
                      <a:pt x="0" y="109"/>
                    </a:moveTo>
                    <a:lnTo>
                      <a:pt x="3" y="97"/>
                    </a:lnTo>
                    <a:lnTo>
                      <a:pt x="10" y="83"/>
                    </a:lnTo>
                    <a:lnTo>
                      <a:pt x="21" y="73"/>
                    </a:lnTo>
                    <a:lnTo>
                      <a:pt x="38" y="62"/>
                    </a:lnTo>
                    <a:lnTo>
                      <a:pt x="47" y="55"/>
                    </a:lnTo>
                    <a:lnTo>
                      <a:pt x="51" y="50"/>
                    </a:lnTo>
                    <a:lnTo>
                      <a:pt x="60" y="36"/>
                    </a:lnTo>
                    <a:lnTo>
                      <a:pt x="65" y="39"/>
                    </a:lnTo>
                    <a:lnTo>
                      <a:pt x="67" y="38"/>
                    </a:lnTo>
                    <a:lnTo>
                      <a:pt x="77" y="32"/>
                    </a:lnTo>
                    <a:lnTo>
                      <a:pt x="85" y="26"/>
                    </a:lnTo>
                    <a:lnTo>
                      <a:pt x="90" y="23"/>
                    </a:lnTo>
                    <a:lnTo>
                      <a:pt x="97" y="22"/>
                    </a:lnTo>
                    <a:lnTo>
                      <a:pt x="99" y="20"/>
                    </a:lnTo>
                    <a:lnTo>
                      <a:pt x="105" y="15"/>
                    </a:lnTo>
                    <a:lnTo>
                      <a:pt x="111" y="4"/>
                    </a:lnTo>
                    <a:lnTo>
                      <a:pt x="115" y="0"/>
                    </a:lnTo>
                    <a:lnTo>
                      <a:pt x="118" y="1"/>
                    </a:lnTo>
                    <a:lnTo>
                      <a:pt x="127" y="16"/>
                    </a:lnTo>
                    <a:lnTo>
                      <a:pt x="143" y="23"/>
                    </a:lnTo>
                    <a:lnTo>
                      <a:pt x="143" y="29"/>
                    </a:lnTo>
                    <a:lnTo>
                      <a:pt x="146" y="35"/>
                    </a:lnTo>
                    <a:lnTo>
                      <a:pt x="151" y="42"/>
                    </a:lnTo>
                    <a:lnTo>
                      <a:pt x="159" y="53"/>
                    </a:lnTo>
                    <a:lnTo>
                      <a:pt x="163" y="61"/>
                    </a:lnTo>
                    <a:lnTo>
                      <a:pt x="159" y="70"/>
                    </a:lnTo>
                    <a:lnTo>
                      <a:pt x="163" y="77"/>
                    </a:lnTo>
                    <a:lnTo>
                      <a:pt x="171" y="80"/>
                    </a:lnTo>
                    <a:lnTo>
                      <a:pt x="177" y="89"/>
                    </a:lnTo>
                    <a:lnTo>
                      <a:pt x="184" y="91"/>
                    </a:lnTo>
                    <a:lnTo>
                      <a:pt x="180" y="97"/>
                    </a:lnTo>
                    <a:lnTo>
                      <a:pt x="180" y="107"/>
                    </a:lnTo>
                    <a:lnTo>
                      <a:pt x="169" y="115"/>
                    </a:lnTo>
                    <a:lnTo>
                      <a:pt x="151" y="123"/>
                    </a:lnTo>
                    <a:lnTo>
                      <a:pt x="151" y="129"/>
                    </a:lnTo>
                    <a:lnTo>
                      <a:pt x="148" y="134"/>
                    </a:lnTo>
                    <a:lnTo>
                      <a:pt x="121" y="161"/>
                    </a:lnTo>
                    <a:lnTo>
                      <a:pt x="96" y="158"/>
                    </a:lnTo>
                    <a:lnTo>
                      <a:pt x="88" y="153"/>
                    </a:lnTo>
                    <a:lnTo>
                      <a:pt x="64" y="143"/>
                    </a:lnTo>
                    <a:lnTo>
                      <a:pt x="54" y="139"/>
                    </a:lnTo>
                    <a:lnTo>
                      <a:pt x="43" y="138"/>
                    </a:lnTo>
                    <a:lnTo>
                      <a:pt x="34" y="144"/>
                    </a:lnTo>
                    <a:lnTo>
                      <a:pt x="30" y="159"/>
                    </a:lnTo>
                    <a:lnTo>
                      <a:pt x="30" y="169"/>
                    </a:lnTo>
                    <a:lnTo>
                      <a:pt x="21" y="164"/>
                    </a:lnTo>
                    <a:lnTo>
                      <a:pt x="5" y="149"/>
                    </a:lnTo>
                    <a:lnTo>
                      <a:pt x="1" y="138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43" name="Freeform 19"/>
              <p:cNvSpPr>
                <a:spLocks/>
              </p:cNvSpPr>
              <p:nvPr>
                <p:custDataLst>
                  <p:tags r:id="rId8"/>
                </p:custDataLst>
              </p:nvPr>
            </p:nvSpPr>
            <p:spPr bwMode="gray">
              <a:xfrm>
                <a:off x="4244" y="2718"/>
                <a:ext cx="84" cy="75"/>
              </a:xfrm>
              <a:custGeom>
                <a:avLst/>
                <a:gdLst/>
                <a:ahLst/>
                <a:cxnLst>
                  <a:cxn ang="0">
                    <a:pos x="3" y="76"/>
                  </a:cxn>
                  <a:cxn ang="0">
                    <a:pos x="8" y="69"/>
                  </a:cxn>
                  <a:cxn ang="0">
                    <a:pos x="9" y="63"/>
                  </a:cxn>
                  <a:cxn ang="0">
                    <a:pos x="21" y="47"/>
                  </a:cxn>
                  <a:cxn ang="0">
                    <a:pos x="30" y="38"/>
                  </a:cxn>
                  <a:cxn ang="0">
                    <a:pos x="38" y="31"/>
                  </a:cxn>
                  <a:cxn ang="0">
                    <a:pos x="40" y="23"/>
                  </a:cxn>
                  <a:cxn ang="0">
                    <a:pos x="46" y="14"/>
                  </a:cxn>
                  <a:cxn ang="0">
                    <a:pos x="53" y="6"/>
                  </a:cxn>
                  <a:cxn ang="0">
                    <a:pos x="69" y="10"/>
                  </a:cxn>
                  <a:cxn ang="0">
                    <a:pos x="75" y="11"/>
                  </a:cxn>
                  <a:cxn ang="0">
                    <a:pos x="84" y="13"/>
                  </a:cxn>
                  <a:cxn ang="0">
                    <a:pos x="98" y="0"/>
                  </a:cxn>
                  <a:cxn ang="0">
                    <a:pos x="103" y="4"/>
                  </a:cxn>
                  <a:cxn ang="0">
                    <a:pos x="106" y="13"/>
                  </a:cxn>
                  <a:cxn ang="0">
                    <a:pos x="110" y="25"/>
                  </a:cxn>
                  <a:cxn ang="0">
                    <a:pos x="112" y="35"/>
                  </a:cxn>
                  <a:cxn ang="0">
                    <a:pos x="122" y="43"/>
                  </a:cxn>
                  <a:cxn ang="0">
                    <a:pos x="130" y="44"/>
                  </a:cxn>
                  <a:cxn ang="0">
                    <a:pos x="136" y="43"/>
                  </a:cxn>
                  <a:cxn ang="0">
                    <a:pos x="141" y="36"/>
                  </a:cxn>
                  <a:cxn ang="0">
                    <a:pos x="145" y="42"/>
                  </a:cxn>
                  <a:cxn ang="0">
                    <a:pos x="145" y="51"/>
                  </a:cxn>
                  <a:cxn ang="0">
                    <a:pos x="138" y="57"/>
                  </a:cxn>
                  <a:cxn ang="0">
                    <a:pos x="141" y="62"/>
                  </a:cxn>
                  <a:cxn ang="0">
                    <a:pos x="131" y="79"/>
                  </a:cxn>
                  <a:cxn ang="0">
                    <a:pos x="136" y="82"/>
                  </a:cxn>
                  <a:cxn ang="0">
                    <a:pos x="141" y="89"/>
                  </a:cxn>
                  <a:cxn ang="0">
                    <a:pos x="143" y="93"/>
                  </a:cxn>
                  <a:cxn ang="0">
                    <a:pos x="138" y="98"/>
                  </a:cxn>
                  <a:cxn ang="0">
                    <a:pos x="133" y="97"/>
                  </a:cxn>
                  <a:cxn ang="0">
                    <a:pos x="133" y="102"/>
                  </a:cxn>
                  <a:cxn ang="0">
                    <a:pos x="132" y="114"/>
                  </a:cxn>
                  <a:cxn ang="0">
                    <a:pos x="130" y="132"/>
                  </a:cxn>
                  <a:cxn ang="0">
                    <a:pos x="123" y="134"/>
                  </a:cxn>
                  <a:cxn ang="0">
                    <a:pos x="114" y="126"/>
                  </a:cxn>
                  <a:cxn ang="0">
                    <a:pos x="108" y="121"/>
                  </a:cxn>
                  <a:cxn ang="0">
                    <a:pos x="100" y="133"/>
                  </a:cxn>
                  <a:cxn ang="0">
                    <a:pos x="90" y="143"/>
                  </a:cxn>
                  <a:cxn ang="0">
                    <a:pos x="86" y="145"/>
                  </a:cxn>
                  <a:cxn ang="0">
                    <a:pos x="73" y="150"/>
                  </a:cxn>
                  <a:cxn ang="0">
                    <a:pos x="69" y="155"/>
                  </a:cxn>
                  <a:cxn ang="0">
                    <a:pos x="67" y="146"/>
                  </a:cxn>
                  <a:cxn ang="0">
                    <a:pos x="61" y="139"/>
                  </a:cxn>
                  <a:cxn ang="0">
                    <a:pos x="54" y="128"/>
                  </a:cxn>
                  <a:cxn ang="0">
                    <a:pos x="48" y="116"/>
                  </a:cxn>
                  <a:cxn ang="0">
                    <a:pos x="41" y="119"/>
                  </a:cxn>
                  <a:cxn ang="0">
                    <a:pos x="26" y="128"/>
                  </a:cxn>
                  <a:cxn ang="0">
                    <a:pos x="20" y="124"/>
                  </a:cxn>
                  <a:cxn ang="0">
                    <a:pos x="12" y="95"/>
                  </a:cxn>
                  <a:cxn ang="0">
                    <a:pos x="1" y="82"/>
                  </a:cxn>
                </a:cxnLst>
                <a:rect l="0" t="0" r="r" b="b"/>
                <a:pathLst>
                  <a:path w="145" h="155">
                    <a:moveTo>
                      <a:pt x="0" y="79"/>
                    </a:moveTo>
                    <a:lnTo>
                      <a:pt x="3" y="76"/>
                    </a:lnTo>
                    <a:lnTo>
                      <a:pt x="5" y="75"/>
                    </a:lnTo>
                    <a:lnTo>
                      <a:pt x="8" y="69"/>
                    </a:lnTo>
                    <a:lnTo>
                      <a:pt x="9" y="65"/>
                    </a:lnTo>
                    <a:lnTo>
                      <a:pt x="9" y="63"/>
                    </a:lnTo>
                    <a:lnTo>
                      <a:pt x="20" y="50"/>
                    </a:lnTo>
                    <a:lnTo>
                      <a:pt x="21" y="47"/>
                    </a:lnTo>
                    <a:lnTo>
                      <a:pt x="23" y="44"/>
                    </a:lnTo>
                    <a:lnTo>
                      <a:pt x="30" y="38"/>
                    </a:lnTo>
                    <a:lnTo>
                      <a:pt x="34" y="34"/>
                    </a:lnTo>
                    <a:lnTo>
                      <a:pt x="38" y="31"/>
                    </a:lnTo>
                    <a:lnTo>
                      <a:pt x="40" y="28"/>
                    </a:lnTo>
                    <a:lnTo>
                      <a:pt x="40" y="23"/>
                    </a:lnTo>
                    <a:lnTo>
                      <a:pt x="44" y="15"/>
                    </a:lnTo>
                    <a:lnTo>
                      <a:pt x="46" y="14"/>
                    </a:lnTo>
                    <a:lnTo>
                      <a:pt x="51" y="6"/>
                    </a:lnTo>
                    <a:lnTo>
                      <a:pt x="53" y="6"/>
                    </a:lnTo>
                    <a:lnTo>
                      <a:pt x="59" y="9"/>
                    </a:lnTo>
                    <a:lnTo>
                      <a:pt x="69" y="10"/>
                    </a:lnTo>
                    <a:lnTo>
                      <a:pt x="71" y="11"/>
                    </a:lnTo>
                    <a:lnTo>
                      <a:pt x="75" y="11"/>
                    </a:lnTo>
                    <a:lnTo>
                      <a:pt x="80" y="15"/>
                    </a:lnTo>
                    <a:lnTo>
                      <a:pt x="84" y="13"/>
                    </a:lnTo>
                    <a:lnTo>
                      <a:pt x="92" y="3"/>
                    </a:lnTo>
                    <a:lnTo>
                      <a:pt x="98" y="0"/>
                    </a:lnTo>
                    <a:lnTo>
                      <a:pt x="101" y="2"/>
                    </a:lnTo>
                    <a:lnTo>
                      <a:pt x="103" y="4"/>
                    </a:lnTo>
                    <a:lnTo>
                      <a:pt x="104" y="6"/>
                    </a:lnTo>
                    <a:lnTo>
                      <a:pt x="106" y="13"/>
                    </a:lnTo>
                    <a:lnTo>
                      <a:pt x="105" y="15"/>
                    </a:lnTo>
                    <a:lnTo>
                      <a:pt x="110" y="25"/>
                    </a:lnTo>
                    <a:lnTo>
                      <a:pt x="113" y="31"/>
                    </a:lnTo>
                    <a:lnTo>
                      <a:pt x="112" y="35"/>
                    </a:lnTo>
                    <a:lnTo>
                      <a:pt x="115" y="41"/>
                    </a:lnTo>
                    <a:lnTo>
                      <a:pt x="122" y="43"/>
                    </a:lnTo>
                    <a:lnTo>
                      <a:pt x="127" y="43"/>
                    </a:lnTo>
                    <a:lnTo>
                      <a:pt x="130" y="44"/>
                    </a:lnTo>
                    <a:lnTo>
                      <a:pt x="134" y="44"/>
                    </a:lnTo>
                    <a:lnTo>
                      <a:pt x="136" y="43"/>
                    </a:lnTo>
                    <a:lnTo>
                      <a:pt x="138" y="42"/>
                    </a:lnTo>
                    <a:lnTo>
                      <a:pt x="141" y="36"/>
                    </a:lnTo>
                    <a:lnTo>
                      <a:pt x="144" y="31"/>
                    </a:lnTo>
                    <a:lnTo>
                      <a:pt x="145" y="42"/>
                    </a:lnTo>
                    <a:lnTo>
                      <a:pt x="144" y="49"/>
                    </a:lnTo>
                    <a:lnTo>
                      <a:pt x="145" y="51"/>
                    </a:lnTo>
                    <a:lnTo>
                      <a:pt x="144" y="54"/>
                    </a:lnTo>
                    <a:lnTo>
                      <a:pt x="138" y="57"/>
                    </a:lnTo>
                    <a:lnTo>
                      <a:pt x="139" y="58"/>
                    </a:lnTo>
                    <a:lnTo>
                      <a:pt x="141" y="62"/>
                    </a:lnTo>
                    <a:lnTo>
                      <a:pt x="132" y="70"/>
                    </a:lnTo>
                    <a:lnTo>
                      <a:pt x="131" y="79"/>
                    </a:lnTo>
                    <a:lnTo>
                      <a:pt x="134" y="80"/>
                    </a:lnTo>
                    <a:lnTo>
                      <a:pt x="136" y="82"/>
                    </a:lnTo>
                    <a:lnTo>
                      <a:pt x="137" y="83"/>
                    </a:lnTo>
                    <a:lnTo>
                      <a:pt x="141" y="89"/>
                    </a:lnTo>
                    <a:lnTo>
                      <a:pt x="143" y="91"/>
                    </a:lnTo>
                    <a:lnTo>
                      <a:pt x="143" y="93"/>
                    </a:lnTo>
                    <a:lnTo>
                      <a:pt x="143" y="98"/>
                    </a:lnTo>
                    <a:lnTo>
                      <a:pt x="138" y="98"/>
                    </a:lnTo>
                    <a:lnTo>
                      <a:pt x="135" y="98"/>
                    </a:lnTo>
                    <a:lnTo>
                      <a:pt x="133" y="97"/>
                    </a:lnTo>
                    <a:lnTo>
                      <a:pt x="132" y="99"/>
                    </a:lnTo>
                    <a:lnTo>
                      <a:pt x="133" y="102"/>
                    </a:lnTo>
                    <a:lnTo>
                      <a:pt x="131" y="109"/>
                    </a:lnTo>
                    <a:lnTo>
                      <a:pt x="132" y="114"/>
                    </a:lnTo>
                    <a:lnTo>
                      <a:pt x="131" y="118"/>
                    </a:lnTo>
                    <a:lnTo>
                      <a:pt x="130" y="132"/>
                    </a:lnTo>
                    <a:lnTo>
                      <a:pt x="125" y="137"/>
                    </a:lnTo>
                    <a:lnTo>
                      <a:pt x="123" y="134"/>
                    </a:lnTo>
                    <a:lnTo>
                      <a:pt x="118" y="127"/>
                    </a:lnTo>
                    <a:lnTo>
                      <a:pt x="114" y="126"/>
                    </a:lnTo>
                    <a:lnTo>
                      <a:pt x="112" y="123"/>
                    </a:lnTo>
                    <a:lnTo>
                      <a:pt x="108" y="121"/>
                    </a:lnTo>
                    <a:lnTo>
                      <a:pt x="106" y="127"/>
                    </a:lnTo>
                    <a:lnTo>
                      <a:pt x="100" y="133"/>
                    </a:lnTo>
                    <a:lnTo>
                      <a:pt x="91" y="134"/>
                    </a:lnTo>
                    <a:lnTo>
                      <a:pt x="90" y="143"/>
                    </a:lnTo>
                    <a:lnTo>
                      <a:pt x="89" y="144"/>
                    </a:lnTo>
                    <a:lnTo>
                      <a:pt x="86" y="145"/>
                    </a:lnTo>
                    <a:lnTo>
                      <a:pt x="82" y="144"/>
                    </a:lnTo>
                    <a:lnTo>
                      <a:pt x="73" y="150"/>
                    </a:lnTo>
                    <a:lnTo>
                      <a:pt x="73" y="152"/>
                    </a:lnTo>
                    <a:lnTo>
                      <a:pt x="69" y="155"/>
                    </a:lnTo>
                    <a:lnTo>
                      <a:pt x="67" y="148"/>
                    </a:lnTo>
                    <a:lnTo>
                      <a:pt x="67" y="146"/>
                    </a:lnTo>
                    <a:lnTo>
                      <a:pt x="63" y="140"/>
                    </a:lnTo>
                    <a:lnTo>
                      <a:pt x="61" y="139"/>
                    </a:lnTo>
                    <a:lnTo>
                      <a:pt x="56" y="131"/>
                    </a:lnTo>
                    <a:lnTo>
                      <a:pt x="54" y="128"/>
                    </a:lnTo>
                    <a:lnTo>
                      <a:pt x="51" y="119"/>
                    </a:lnTo>
                    <a:lnTo>
                      <a:pt x="48" y="116"/>
                    </a:lnTo>
                    <a:lnTo>
                      <a:pt x="45" y="116"/>
                    </a:lnTo>
                    <a:lnTo>
                      <a:pt x="41" y="119"/>
                    </a:lnTo>
                    <a:lnTo>
                      <a:pt x="38" y="126"/>
                    </a:lnTo>
                    <a:lnTo>
                      <a:pt x="26" y="128"/>
                    </a:lnTo>
                    <a:lnTo>
                      <a:pt x="23" y="128"/>
                    </a:lnTo>
                    <a:lnTo>
                      <a:pt x="20" y="124"/>
                    </a:lnTo>
                    <a:lnTo>
                      <a:pt x="15" y="110"/>
                    </a:lnTo>
                    <a:lnTo>
                      <a:pt x="12" y="95"/>
                    </a:lnTo>
                    <a:lnTo>
                      <a:pt x="3" y="95"/>
                    </a:lnTo>
                    <a:lnTo>
                      <a:pt x="1" y="82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44" name="Freeform 20"/>
              <p:cNvSpPr>
                <a:spLocks/>
              </p:cNvSpPr>
              <p:nvPr>
                <p:custDataLst>
                  <p:tags r:id="rId9"/>
                </p:custDataLst>
              </p:nvPr>
            </p:nvSpPr>
            <p:spPr bwMode="gray">
              <a:xfrm>
                <a:off x="3767" y="2669"/>
                <a:ext cx="119" cy="82"/>
              </a:xfrm>
              <a:custGeom>
                <a:avLst/>
                <a:gdLst/>
                <a:ahLst/>
                <a:cxnLst>
                  <a:cxn ang="0">
                    <a:pos x="11" y="75"/>
                  </a:cxn>
                  <a:cxn ang="0">
                    <a:pos x="14" y="76"/>
                  </a:cxn>
                  <a:cxn ang="0">
                    <a:pos x="16" y="80"/>
                  </a:cxn>
                  <a:cxn ang="0">
                    <a:pos x="18" y="79"/>
                  </a:cxn>
                  <a:cxn ang="0">
                    <a:pos x="20" y="79"/>
                  </a:cxn>
                  <a:cxn ang="0">
                    <a:pos x="24" y="82"/>
                  </a:cxn>
                  <a:cxn ang="0">
                    <a:pos x="24" y="78"/>
                  </a:cxn>
                  <a:cxn ang="0">
                    <a:pos x="30" y="77"/>
                  </a:cxn>
                  <a:cxn ang="0">
                    <a:pos x="31" y="82"/>
                  </a:cxn>
                  <a:cxn ang="0">
                    <a:pos x="34" y="80"/>
                  </a:cxn>
                  <a:cxn ang="0">
                    <a:pos x="38" y="83"/>
                  </a:cxn>
                  <a:cxn ang="0">
                    <a:pos x="40" y="89"/>
                  </a:cxn>
                  <a:cxn ang="0">
                    <a:pos x="35" y="95"/>
                  </a:cxn>
                  <a:cxn ang="0">
                    <a:pos x="40" y="97"/>
                  </a:cxn>
                  <a:cxn ang="0">
                    <a:pos x="72" y="112"/>
                  </a:cxn>
                  <a:cxn ang="0">
                    <a:pos x="87" y="123"/>
                  </a:cxn>
                  <a:cxn ang="0">
                    <a:pos x="99" y="132"/>
                  </a:cxn>
                  <a:cxn ang="0">
                    <a:pos x="130" y="164"/>
                  </a:cxn>
                  <a:cxn ang="0">
                    <a:pos x="132" y="166"/>
                  </a:cxn>
                  <a:cxn ang="0">
                    <a:pos x="139" y="173"/>
                  </a:cxn>
                  <a:cxn ang="0">
                    <a:pos x="167" y="145"/>
                  </a:cxn>
                  <a:cxn ang="0">
                    <a:pos x="174" y="133"/>
                  </a:cxn>
                  <a:cxn ang="0">
                    <a:pos x="187" y="121"/>
                  </a:cxn>
                  <a:cxn ang="0">
                    <a:pos x="187" y="116"/>
                  </a:cxn>
                  <a:cxn ang="0">
                    <a:pos x="188" y="109"/>
                  </a:cxn>
                  <a:cxn ang="0">
                    <a:pos x="192" y="111"/>
                  </a:cxn>
                  <a:cxn ang="0">
                    <a:pos x="196" y="113"/>
                  </a:cxn>
                  <a:cxn ang="0">
                    <a:pos x="201" y="106"/>
                  </a:cxn>
                  <a:cxn ang="0">
                    <a:pos x="205" y="102"/>
                  </a:cxn>
                  <a:cxn ang="0">
                    <a:pos x="206" y="95"/>
                  </a:cxn>
                  <a:cxn ang="0">
                    <a:pos x="201" y="79"/>
                  </a:cxn>
                  <a:cxn ang="0">
                    <a:pos x="204" y="69"/>
                  </a:cxn>
                  <a:cxn ang="0">
                    <a:pos x="202" y="59"/>
                  </a:cxn>
                  <a:cxn ang="0">
                    <a:pos x="204" y="42"/>
                  </a:cxn>
                  <a:cxn ang="0">
                    <a:pos x="188" y="14"/>
                  </a:cxn>
                  <a:cxn ang="0">
                    <a:pos x="184" y="5"/>
                  </a:cxn>
                  <a:cxn ang="0">
                    <a:pos x="183" y="1"/>
                  </a:cxn>
                  <a:cxn ang="0">
                    <a:pos x="179" y="1"/>
                  </a:cxn>
                  <a:cxn ang="0">
                    <a:pos x="168" y="9"/>
                  </a:cxn>
                  <a:cxn ang="0">
                    <a:pos x="164" y="16"/>
                  </a:cxn>
                  <a:cxn ang="0">
                    <a:pos x="159" y="18"/>
                  </a:cxn>
                  <a:cxn ang="0">
                    <a:pos x="151" y="22"/>
                  </a:cxn>
                  <a:cxn ang="0">
                    <a:pos x="129" y="17"/>
                  </a:cxn>
                  <a:cxn ang="0">
                    <a:pos x="112" y="13"/>
                  </a:cxn>
                  <a:cxn ang="0">
                    <a:pos x="106" y="16"/>
                  </a:cxn>
                  <a:cxn ang="0">
                    <a:pos x="92" y="35"/>
                  </a:cxn>
                  <a:cxn ang="0">
                    <a:pos x="83" y="42"/>
                  </a:cxn>
                  <a:cxn ang="0">
                    <a:pos x="78" y="43"/>
                  </a:cxn>
                  <a:cxn ang="0">
                    <a:pos x="73" y="46"/>
                  </a:cxn>
                  <a:cxn ang="0">
                    <a:pos x="66" y="49"/>
                  </a:cxn>
                  <a:cxn ang="0">
                    <a:pos x="61" y="49"/>
                  </a:cxn>
                  <a:cxn ang="0">
                    <a:pos x="58" y="45"/>
                  </a:cxn>
                  <a:cxn ang="0">
                    <a:pos x="52" y="49"/>
                  </a:cxn>
                  <a:cxn ang="0">
                    <a:pos x="50" y="54"/>
                  </a:cxn>
                  <a:cxn ang="0">
                    <a:pos x="46" y="56"/>
                  </a:cxn>
                  <a:cxn ang="0">
                    <a:pos x="38" y="51"/>
                  </a:cxn>
                  <a:cxn ang="0">
                    <a:pos x="28" y="49"/>
                  </a:cxn>
                  <a:cxn ang="0">
                    <a:pos x="21" y="46"/>
                  </a:cxn>
                  <a:cxn ang="0">
                    <a:pos x="15" y="59"/>
                  </a:cxn>
                </a:cxnLst>
                <a:rect l="0" t="0" r="r" b="b"/>
                <a:pathLst>
                  <a:path w="208" h="173">
                    <a:moveTo>
                      <a:pt x="0" y="70"/>
                    </a:moveTo>
                    <a:lnTo>
                      <a:pt x="11" y="75"/>
                    </a:lnTo>
                    <a:lnTo>
                      <a:pt x="13" y="77"/>
                    </a:lnTo>
                    <a:lnTo>
                      <a:pt x="14" y="76"/>
                    </a:lnTo>
                    <a:lnTo>
                      <a:pt x="16" y="78"/>
                    </a:lnTo>
                    <a:lnTo>
                      <a:pt x="16" y="80"/>
                    </a:lnTo>
                    <a:lnTo>
                      <a:pt x="18" y="82"/>
                    </a:lnTo>
                    <a:lnTo>
                      <a:pt x="18" y="79"/>
                    </a:lnTo>
                    <a:lnTo>
                      <a:pt x="19" y="80"/>
                    </a:lnTo>
                    <a:lnTo>
                      <a:pt x="20" y="79"/>
                    </a:lnTo>
                    <a:lnTo>
                      <a:pt x="23" y="79"/>
                    </a:lnTo>
                    <a:lnTo>
                      <a:pt x="24" y="82"/>
                    </a:lnTo>
                    <a:lnTo>
                      <a:pt x="26" y="80"/>
                    </a:lnTo>
                    <a:lnTo>
                      <a:pt x="24" y="78"/>
                    </a:lnTo>
                    <a:lnTo>
                      <a:pt x="27" y="77"/>
                    </a:lnTo>
                    <a:lnTo>
                      <a:pt x="30" y="77"/>
                    </a:lnTo>
                    <a:lnTo>
                      <a:pt x="32" y="78"/>
                    </a:lnTo>
                    <a:lnTo>
                      <a:pt x="31" y="82"/>
                    </a:lnTo>
                    <a:lnTo>
                      <a:pt x="32" y="83"/>
                    </a:lnTo>
                    <a:lnTo>
                      <a:pt x="34" y="80"/>
                    </a:lnTo>
                    <a:lnTo>
                      <a:pt x="35" y="80"/>
                    </a:lnTo>
                    <a:lnTo>
                      <a:pt x="38" y="83"/>
                    </a:lnTo>
                    <a:lnTo>
                      <a:pt x="40" y="87"/>
                    </a:lnTo>
                    <a:lnTo>
                      <a:pt x="40" y="89"/>
                    </a:lnTo>
                    <a:lnTo>
                      <a:pt x="35" y="92"/>
                    </a:lnTo>
                    <a:lnTo>
                      <a:pt x="35" y="95"/>
                    </a:lnTo>
                    <a:lnTo>
                      <a:pt x="36" y="96"/>
                    </a:lnTo>
                    <a:lnTo>
                      <a:pt x="40" y="97"/>
                    </a:lnTo>
                    <a:lnTo>
                      <a:pt x="52" y="105"/>
                    </a:lnTo>
                    <a:lnTo>
                      <a:pt x="72" y="112"/>
                    </a:lnTo>
                    <a:lnTo>
                      <a:pt x="78" y="117"/>
                    </a:lnTo>
                    <a:lnTo>
                      <a:pt x="87" y="123"/>
                    </a:lnTo>
                    <a:lnTo>
                      <a:pt x="96" y="128"/>
                    </a:lnTo>
                    <a:lnTo>
                      <a:pt x="99" y="132"/>
                    </a:lnTo>
                    <a:lnTo>
                      <a:pt x="124" y="154"/>
                    </a:lnTo>
                    <a:lnTo>
                      <a:pt x="130" y="164"/>
                    </a:lnTo>
                    <a:lnTo>
                      <a:pt x="133" y="165"/>
                    </a:lnTo>
                    <a:lnTo>
                      <a:pt x="132" y="166"/>
                    </a:lnTo>
                    <a:lnTo>
                      <a:pt x="134" y="168"/>
                    </a:lnTo>
                    <a:lnTo>
                      <a:pt x="139" y="173"/>
                    </a:lnTo>
                    <a:lnTo>
                      <a:pt x="155" y="160"/>
                    </a:lnTo>
                    <a:lnTo>
                      <a:pt x="167" y="145"/>
                    </a:lnTo>
                    <a:lnTo>
                      <a:pt x="171" y="139"/>
                    </a:lnTo>
                    <a:lnTo>
                      <a:pt x="174" y="133"/>
                    </a:lnTo>
                    <a:lnTo>
                      <a:pt x="184" y="125"/>
                    </a:lnTo>
                    <a:lnTo>
                      <a:pt x="187" y="121"/>
                    </a:lnTo>
                    <a:lnTo>
                      <a:pt x="188" y="119"/>
                    </a:lnTo>
                    <a:lnTo>
                      <a:pt x="187" y="116"/>
                    </a:lnTo>
                    <a:lnTo>
                      <a:pt x="186" y="112"/>
                    </a:lnTo>
                    <a:lnTo>
                      <a:pt x="188" y="109"/>
                    </a:lnTo>
                    <a:lnTo>
                      <a:pt x="190" y="111"/>
                    </a:lnTo>
                    <a:lnTo>
                      <a:pt x="192" y="111"/>
                    </a:lnTo>
                    <a:lnTo>
                      <a:pt x="194" y="112"/>
                    </a:lnTo>
                    <a:lnTo>
                      <a:pt x="196" y="113"/>
                    </a:lnTo>
                    <a:lnTo>
                      <a:pt x="198" y="111"/>
                    </a:lnTo>
                    <a:lnTo>
                      <a:pt x="201" y="106"/>
                    </a:lnTo>
                    <a:lnTo>
                      <a:pt x="202" y="104"/>
                    </a:lnTo>
                    <a:lnTo>
                      <a:pt x="205" y="102"/>
                    </a:lnTo>
                    <a:lnTo>
                      <a:pt x="206" y="100"/>
                    </a:lnTo>
                    <a:lnTo>
                      <a:pt x="206" y="95"/>
                    </a:lnTo>
                    <a:lnTo>
                      <a:pt x="201" y="87"/>
                    </a:lnTo>
                    <a:lnTo>
                      <a:pt x="201" y="79"/>
                    </a:lnTo>
                    <a:lnTo>
                      <a:pt x="202" y="73"/>
                    </a:lnTo>
                    <a:lnTo>
                      <a:pt x="204" y="69"/>
                    </a:lnTo>
                    <a:lnTo>
                      <a:pt x="203" y="63"/>
                    </a:lnTo>
                    <a:lnTo>
                      <a:pt x="202" y="59"/>
                    </a:lnTo>
                    <a:lnTo>
                      <a:pt x="203" y="49"/>
                    </a:lnTo>
                    <a:lnTo>
                      <a:pt x="204" y="42"/>
                    </a:lnTo>
                    <a:lnTo>
                      <a:pt x="208" y="37"/>
                    </a:lnTo>
                    <a:lnTo>
                      <a:pt x="188" y="14"/>
                    </a:lnTo>
                    <a:lnTo>
                      <a:pt x="187" y="13"/>
                    </a:lnTo>
                    <a:lnTo>
                      <a:pt x="184" y="5"/>
                    </a:lnTo>
                    <a:lnTo>
                      <a:pt x="184" y="3"/>
                    </a:lnTo>
                    <a:lnTo>
                      <a:pt x="183" y="1"/>
                    </a:lnTo>
                    <a:lnTo>
                      <a:pt x="181" y="0"/>
                    </a:lnTo>
                    <a:lnTo>
                      <a:pt x="179" y="1"/>
                    </a:lnTo>
                    <a:lnTo>
                      <a:pt x="178" y="3"/>
                    </a:lnTo>
                    <a:lnTo>
                      <a:pt x="168" y="9"/>
                    </a:lnTo>
                    <a:lnTo>
                      <a:pt x="167" y="14"/>
                    </a:lnTo>
                    <a:lnTo>
                      <a:pt x="164" y="16"/>
                    </a:lnTo>
                    <a:lnTo>
                      <a:pt x="161" y="16"/>
                    </a:lnTo>
                    <a:lnTo>
                      <a:pt x="159" y="18"/>
                    </a:lnTo>
                    <a:lnTo>
                      <a:pt x="152" y="20"/>
                    </a:lnTo>
                    <a:lnTo>
                      <a:pt x="151" y="22"/>
                    </a:lnTo>
                    <a:lnTo>
                      <a:pt x="147" y="20"/>
                    </a:lnTo>
                    <a:lnTo>
                      <a:pt x="129" y="17"/>
                    </a:lnTo>
                    <a:lnTo>
                      <a:pt x="116" y="13"/>
                    </a:lnTo>
                    <a:lnTo>
                      <a:pt x="112" y="13"/>
                    </a:lnTo>
                    <a:lnTo>
                      <a:pt x="107" y="14"/>
                    </a:lnTo>
                    <a:lnTo>
                      <a:pt x="106" y="16"/>
                    </a:lnTo>
                    <a:lnTo>
                      <a:pt x="103" y="25"/>
                    </a:lnTo>
                    <a:lnTo>
                      <a:pt x="92" y="35"/>
                    </a:lnTo>
                    <a:lnTo>
                      <a:pt x="85" y="41"/>
                    </a:lnTo>
                    <a:lnTo>
                      <a:pt x="83" y="42"/>
                    </a:lnTo>
                    <a:lnTo>
                      <a:pt x="80" y="43"/>
                    </a:lnTo>
                    <a:lnTo>
                      <a:pt x="78" y="43"/>
                    </a:lnTo>
                    <a:lnTo>
                      <a:pt x="75" y="44"/>
                    </a:lnTo>
                    <a:lnTo>
                      <a:pt x="73" y="46"/>
                    </a:lnTo>
                    <a:lnTo>
                      <a:pt x="68" y="46"/>
                    </a:lnTo>
                    <a:lnTo>
                      <a:pt x="66" y="49"/>
                    </a:lnTo>
                    <a:lnTo>
                      <a:pt x="63" y="48"/>
                    </a:lnTo>
                    <a:lnTo>
                      <a:pt x="61" y="49"/>
                    </a:lnTo>
                    <a:lnTo>
                      <a:pt x="59" y="48"/>
                    </a:lnTo>
                    <a:lnTo>
                      <a:pt x="58" y="45"/>
                    </a:lnTo>
                    <a:lnTo>
                      <a:pt x="54" y="41"/>
                    </a:lnTo>
                    <a:lnTo>
                      <a:pt x="52" y="49"/>
                    </a:lnTo>
                    <a:lnTo>
                      <a:pt x="50" y="51"/>
                    </a:lnTo>
                    <a:lnTo>
                      <a:pt x="50" y="54"/>
                    </a:lnTo>
                    <a:lnTo>
                      <a:pt x="49" y="56"/>
                    </a:lnTo>
                    <a:lnTo>
                      <a:pt x="46" y="56"/>
                    </a:lnTo>
                    <a:lnTo>
                      <a:pt x="44" y="54"/>
                    </a:lnTo>
                    <a:lnTo>
                      <a:pt x="38" y="51"/>
                    </a:lnTo>
                    <a:lnTo>
                      <a:pt x="33" y="51"/>
                    </a:lnTo>
                    <a:lnTo>
                      <a:pt x="28" y="49"/>
                    </a:lnTo>
                    <a:lnTo>
                      <a:pt x="25" y="46"/>
                    </a:lnTo>
                    <a:lnTo>
                      <a:pt x="21" y="46"/>
                    </a:lnTo>
                    <a:lnTo>
                      <a:pt x="19" y="49"/>
                    </a:lnTo>
                    <a:lnTo>
                      <a:pt x="15" y="59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45" name="Freeform 21"/>
              <p:cNvSpPr>
                <a:spLocks/>
              </p:cNvSpPr>
              <p:nvPr>
                <p:custDataLst>
                  <p:tags r:id="rId10"/>
                </p:custDataLst>
              </p:nvPr>
            </p:nvSpPr>
            <p:spPr bwMode="gray">
              <a:xfrm>
                <a:off x="4155" y="2471"/>
                <a:ext cx="142" cy="156"/>
              </a:xfrm>
              <a:custGeom>
                <a:avLst/>
                <a:gdLst/>
                <a:ahLst/>
                <a:cxnLst>
                  <a:cxn ang="0">
                    <a:pos x="2" y="158"/>
                  </a:cxn>
                  <a:cxn ang="0">
                    <a:pos x="6" y="144"/>
                  </a:cxn>
                  <a:cxn ang="0">
                    <a:pos x="13" y="143"/>
                  </a:cxn>
                  <a:cxn ang="0">
                    <a:pos x="23" y="147"/>
                  </a:cxn>
                  <a:cxn ang="0">
                    <a:pos x="35" y="145"/>
                  </a:cxn>
                  <a:cxn ang="0">
                    <a:pos x="39" y="130"/>
                  </a:cxn>
                  <a:cxn ang="0">
                    <a:pos x="43" y="129"/>
                  </a:cxn>
                  <a:cxn ang="0">
                    <a:pos x="59" y="136"/>
                  </a:cxn>
                  <a:cxn ang="0">
                    <a:pos x="65" y="139"/>
                  </a:cxn>
                  <a:cxn ang="0">
                    <a:pos x="72" y="136"/>
                  </a:cxn>
                  <a:cxn ang="0">
                    <a:pos x="74" y="124"/>
                  </a:cxn>
                  <a:cxn ang="0">
                    <a:pos x="85" y="94"/>
                  </a:cxn>
                  <a:cxn ang="0">
                    <a:pos x="96" y="87"/>
                  </a:cxn>
                  <a:cxn ang="0">
                    <a:pos x="103" y="94"/>
                  </a:cxn>
                  <a:cxn ang="0">
                    <a:pos x="121" y="94"/>
                  </a:cxn>
                  <a:cxn ang="0">
                    <a:pos x="132" y="82"/>
                  </a:cxn>
                  <a:cxn ang="0">
                    <a:pos x="122" y="71"/>
                  </a:cxn>
                  <a:cxn ang="0">
                    <a:pos x="119" y="53"/>
                  </a:cxn>
                  <a:cxn ang="0">
                    <a:pos x="116" y="40"/>
                  </a:cxn>
                  <a:cxn ang="0">
                    <a:pos x="121" y="29"/>
                  </a:cxn>
                  <a:cxn ang="0">
                    <a:pos x="127" y="19"/>
                  </a:cxn>
                  <a:cxn ang="0">
                    <a:pos x="149" y="33"/>
                  </a:cxn>
                  <a:cxn ang="0">
                    <a:pos x="166" y="39"/>
                  </a:cxn>
                  <a:cxn ang="0">
                    <a:pos x="170" y="36"/>
                  </a:cxn>
                  <a:cxn ang="0">
                    <a:pos x="177" y="42"/>
                  </a:cxn>
                  <a:cxn ang="0">
                    <a:pos x="184" y="37"/>
                  </a:cxn>
                  <a:cxn ang="0">
                    <a:pos x="184" y="21"/>
                  </a:cxn>
                  <a:cxn ang="0">
                    <a:pos x="193" y="5"/>
                  </a:cxn>
                  <a:cxn ang="0">
                    <a:pos x="207" y="1"/>
                  </a:cxn>
                  <a:cxn ang="0">
                    <a:pos x="209" y="6"/>
                  </a:cxn>
                  <a:cxn ang="0">
                    <a:pos x="219" y="17"/>
                  </a:cxn>
                  <a:cxn ang="0">
                    <a:pos x="230" y="44"/>
                  </a:cxn>
                  <a:cxn ang="0">
                    <a:pos x="247" y="83"/>
                  </a:cxn>
                  <a:cxn ang="0">
                    <a:pos x="239" y="85"/>
                  </a:cxn>
                  <a:cxn ang="0">
                    <a:pos x="227" y="96"/>
                  </a:cxn>
                  <a:cxn ang="0">
                    <a:pos x="212" y="98"/>
                  </a:cxn>
                  <a:cxn ang="0">
                    <a:pos x="202" y="91"/>
                  </a:cxn>
                  <a:cxn ang="0">
                    <a:pos x="188" y="131"/>
                  </a:cxn>
                  <a:cxn ang="0">
                    <a:pos x="174" y="153"/>
                  </a:cxn>
                  <a:cxn ang="0">
                    <a:pos x="167" y="166"/>
                  </a:cxn>
                  <a:cxn ang="0">
                    <a:pos x="166" y="185"/>
                  </a:cxn>
                  <a:cxn ang="0">
                    <a:pos x="142" y="198"/>
                  </a:cxn>
                  <a:cxn ang="0">
                    <a:pos x="127" y="202"/>
                  </a:cxn>
                  <a:cxn ang="0">
                    <a:pos x="116" y="243"/>
                  </a:cxn>
                  <a:cxn ang="0">
                    <a:pos x="104" y="258"/>
                  </a:cxn>
                  <a:cxn ang="0">
                    <a:pos x="117" y="272"/>
                  </a:cxn>
                  <a:cxn ang="0">
                    <a:pos x="124" y="273"/>
                  </a:cxn>
                  <a:cxn ang="0">
                    <a:pos x="127" y="281"/>
                  </a:cxn>
                  <a:cxn ang="0">
                    <a:pos x="120" y="317"/>
                  </a:cxn>
                  <a:cxn ang="0">
                    <a:pos x="116" y="311"/>
                  </a:cxn>
                  <a:cxn ang="0">
                    <a:pos x="79" y="316"/>
                  </a:cxn>
                  <a:cxn ang="0">
                    <a:pos x="59" y="303"/>
                  </a:cxn>
                  <a:cxn ang="0">
                    <a:pos x="51" y="289"/>
                  </a:cxn>
                  <a:cxn ang="0">
                    <a:pos x="41" y="275"/>
                  </a:cxn>
                  <a:cxn ang="0">
                    <a:pos x="22" y="253"/>
                  </a:cxn>
                  <a:cxn ang="0">
                    <a:pos x="14" y="243"/>
                  </a:cxn>
                  <a:cxn ang="0">
                    <a:pos x="8" y="207"/>
                  </a:cxn>
                  <a:cxn ang="0">
                    <a:pos x="0" y="174"/>
                  </a:cxn>
                </a:cxnLst>
                <a:rect l="0" t="0" r="r" b="b"/>
                <a:pathLst>
                  <a:path w="249" h="324">
                    <a:moveTo>
                      <a:pt x="0" y="174"/>
                    </a:moveTo>
                    <a:lnTo>
                      <a:pt x="2" y="158"/>
                    </a:lnTo>
                    <a:lnTo>
                      <a:pt x="5" y="154"/>
                    </a:lnTo>
                    <a:lnTo>
                      <a:pt x="6" y="144"/>
                    </a:lnTo>
                    <a:lnTo>
                      <a:pt x="11" y="142"/>
                    </a:lnTo>
                    <a:lnTo>
                      <a:pt x="13" y="143"/>
                    </a:lnTo>
                    <a:lnTo>
                      <a:pt x="17" y="142"/>
                    </a:lnTo>
                    <a:lnTo>
                      <a:pt x="23" y="147"/>
                    </a:lnTo>
                    <a:lnTo>
                      <a:pt x="32" y="147"/>
                    </a:lnTo>
                    <a:lnTo>
                      <a:pt x="35" y="145"/>
                    </a:lnTo>
                    <a:lnTo>
                      <a:pt x="37" y="143"/>
                    </a:lnTo>
                    <a:lnTo>
                      <a:pt x="39" y="130"/>
                    </a:lnTo>
                    <a:lnTo>
                      <a:pt x="41" y="129"/>
                    </a:lnTo>
                    <a:lnTo>
                      <a:pt x="43" y="129"/>
                    </a:lnTo>
                    <a:lnTo>
                      <a:pt x="51" y="131"/>
                    </a:lnTo>
                    <a:lnTo>
                      <a:pt x="59" y="136"/>
                    </a:lnTo>
                    <a:lnTo>
                      <a:pt x="62" y="136"/>
                    </a:lnTo>
                    <a:lnTo>
                      <a:pt x="65" y="139"/>
                    </a:lnTo>
                    <a:lnTo>
                      <a:pt x="67" y="139"/>
                    </a:lnTo>
                    <a:lnTo>
                      <a:pt x="72" y="136"/>
                    </a:lnTo>
                    <a:lnTo>
                      <a:pt x="74" y="132"/>
                    </a:lnTo>
                    <a:lnTo>
                      <a:pt x="74" y="124"/>
                    </a:lnTo>
                    <a:lnTo>
                      <a:pt x="76" y="115"/>
                    </a:lnTo>
                    <a:lnTo>
                      <a:pt x="85" y="94"/>
                    </a:lnTo>
                    <a:lnTo>
                      <a:pt x="87" y="88"/>
                    </a:lnTo>
                    <a:lnTo>
                      <a:pt x="96" y="87"/>
                    </a:lnTo>
                    <a:lnTo>
                      <a:pt x="97" y="90"/>
                    </a:lnTo>
                    <a:lnTo>
                      <a:pt x="103" y="94"/>
                    </a:lnTo>
                    <a:lnTo>
                      <a:pt x="110" y="98"/>
                    </a:lnTo>
                    <a:lnTo>
                      <a:pt x="121" y="94"/>
                    </a:lnTo>
                    <a:lnTo>
                      <a:pt x="122" y="88"/>
                    </a:lnTo>
                    <a:lnTo>
                      <a:pt x="132" y="82"/>
                    </a:lnTo>
                    <a:lnTo>
                      <a:pt x="131" y="71"/>
                    </a:lnTo>
                    <a:lnTo>
                      <a:pt x="122" y="71"/>
                    </a:lnTo>
                    <a:lnTo>
                      <a:pt x="120" y="65"/>
                    </a:lnTo>
                    <a:lnTo>
                      <a:pt x="119" y="53"/>
                    </a:lnTo>
                    <a:lnTo>
                      <a:pt x="116" y="51"/>
                    </a:lnTo>
                    <a:lnTo>
                      <a:pt x="116" y="40"/>
                    </a:lnTo>
                    <a:lnTo>
                      <a:pt x="121" y="34"/>
                    </a:lnTo>
                    <a:lnTo>
                      <a:pt x="121" y="29"/>
                    </a:lnTo>
                    <a:lnTo>
                      <a:pt x="124" y="21"/>
                    </a:lnTo>
                    <a:lnTo>
                      <a:pt x="127" y="19"/>
                    </a:lnTo>
                    <a:lnTo>
                      <a:pt x="137" y="23"/>
                    </a:lnTo>
                    <a:lnTo>
                      <a:pt x="149" y="33"/>
                    </a:lnTo>
                    <a:lnTo>
                      <a:pt x="160" y="40"/>
                    </a:lnTo>
                    <a:lnTo>
                      <a:pt x="166" y="39"/>
                    </a:lnTo>
                    <a:lnTo>
                      <a:pt x="168" y="36"/>
                    </a:lnTo>
                    <a:lnTo>
                      <a:pt x="170" y="36"/>
                    </a:lnTo>
                    <a:lnTo>
                      <a:pt x="176" y="39"/>
                    </a:lnTo>
                    <a:lnTo>
                      <a:pt x="177" y="42"/>
                    </a:lnTo>
                    <a:lnTo>
                      <a:pt x="182" y="42"/>
                    </a:lnTo>
                    <a:lnTo>
                      <a:pt x="184" y="37"/>
                    </a:lnTo>
                    <a:lnTo>
                      <a:pt x="185" y="24"/>
                    </a:lnTo>
                    <a:lnTo>
                      <a:pt x="184" y="21"/>
                    </a:lnTo>
                    <a:lnTo>
                      <a:pt x="186" y="16"/>
                    </a:lnTo>
                    <a:lnTo>
                      <a:pt x="193" y="5"/>
                    </a:lnTo>
                    <a:lnTo>
                      <a:pt x="199" y="0"/>
                    </a:lnTo>
                    <a:lnTo>
                      <a:pt x="207" y="1"/>
                    </a:lnTo>
                    <a:lnTo>
                      <a:pt x="206" y="5"/>
                    </a:lnTo>
                    <a:lnTo>
                      <a:pt x="209" y="6"/>
                    </a:lnTo>
                    <a:lnTo>
                      <a:pt x="217" y="1"/>
                    </a:lnTo>
                    <a:lnTo>
                      <a:pt x="219" y="17"/>
                    </a:lnTo>
                    <a:lnTo>
                      <a:pt x="220" y="20"/>
                    </a:lnTo>
                    <a:lnTo>
                      <a:pt x="230" y="44"/>
                    </a:lnTo>
                    <a:lnTo>
                      <a:pt x="249" y="79"/>
                    </a:lnTo>
                    <a:lnTo>
                      <a:pt x="247" y="83"/>
                    </a:lnTo>
                    <a:lnTo>
                      <a:pt x="242" y="85"/>
                    </a:lnTo>
                    <a:lnTo>
                      <a:pt x="239" y="85"/>
                    </a:lnTo>
                    <a:lnTo>
                      <a:pt x="233" y="87"/>
                    </a:lnTo>
                    <a:lnTo>
                      <a:pt x="227" y="96"/>
                    </a:lnTo>
                    <a:lnTo>
                      <a:pt x="222" y="97"/>
                    </a:lnTo>
                    <a:lnTo>
                      <a:pt x="212" y="98"/>
                    </a:lnTo>
                    <a:lnTo>
                      <a:pt x="203" y="91"/>
                    </a:lnTo>
                    <a:lnTo>
                      <a:pt x="202" y="91"/>
                    </a:lnTo>
                    <a:lnTo>
                      <a:pt x="200" y="103"/>
                    </a:lnTo>
                    <a:lnTo>
                      <a:pt x="188" y="131"/>
                    </a:lnTo>
                    <a:lnTo>
                      <a:pt x="176" y="149"/>
                    </a:lnTo>
                    <a:lnTo>
                      <a:pt x="174" y="153"/>
                    </a:lnTo>
                    <a:lnTo>
                      <a:pt x="168" y="161"/>
                    </a:lnTo>
                    <a:lnTo>
                      <a:pt x="167" y="166"/>
                    </a:lnTo>
                    <a:lnTo>
                      <a:pt x="170" y="181"/>
                    </a:lnTo>
                    <a:lnTo>
                      <a:pt x="166" y="185"/>
                    </a:lnTo>
                    <a:lnTo>
                      <a:pt x="153" y="191"/>
                    </a:lnTo>
                    <a:lnTo>
                      <a:pt x="142" y="198"/>
                    </a:lnTo>
                    <a:lnTo>
                      <a:pt x="132" y="201"/>
                    </a:lnTo>
                    <a:lnTo>
                      <a:pt x="127" y="202"/>
                    </a:lnTo>
                    <a:lnTo>
                      <a:pt x="119" y="206"/>
                    </a:lnTo>
                    <a:lnTo>
                      <a:pt x="116" y="243"/>
                    </a:lnTo>
                    <a:lnTo>
                      <a:pt x="112" y="249"/>
                    </a:lnTo>
                    <a:lnTo>
                      <a:pt x="104" y="258"/>
                    </a:lnTo>
                    <a:lnTo>
                      <a:pt x="104" y="261"/>
                    </a:lnTo>
                    <a:lnTo>
                      <a:pt x="117" y="272"/>
                    </a:lnTo>
                    <a:lnTo>
                      <a:pt x="122" y="274"/>
                    </a:lnTo>
                    <a:lnTo>
                      <a:pt x="124" y="273"/>
                    </a:lnTo>
                    <a:lnTo>
                      <a:pt x="124" y="276"/>
                    </a:lnTo>
                    <a:lnTo>
                      <a:pt x="127" y="281"/>
                    </a:lnTo>
                    <a:lnTo>
                      <a:pt x="122" y="318"/>
                    </a:lnTo>
                    <a:lnTo>
                      <a:pt x="120" y="317"/>
                    </a:lnTo>
                    <a:lnTo>
                      <a:pt x="118" y="313"/>
                    </a:lnTo>
                    <a:lnTo>
                      <a:pt x="116" y="311"/>
                    </a:lnTo>
                    <a:lnTo>
                      <a:pt x="118" y="324"/>
                    </a:lnTo>
                    <a:lnTo>
                      <a:pt x="79" y="316"/>
                    </a:lnTo>
                    <a:lnTo>
                      <a:pt x="76" y="313"/>
                    </a:lnTo>
                    <a:lnTo>
                      <a:pt x="59" y="303"/>
                    </a:lnTo>
                    <a:lnTo>
                      <a:pt x="54" y="296"/>
                    </a:lnTo>
                    <a:lnTo>
                      <a:pt x="51" y="289"/>
                    </a:lnTo>
                    <a:lnTo>
                      <a:pt x="41" y="279"/>
                    </a:lnTo>
                    <a:lnTo>
                      <a:pt x="41" y="275"/>
                    </a:lnTo>
                    <a:lnTo>
                      <a:pt x="27" y="262"/>
                    </a:lnTo>
                    <a:lnTo>
                      <a:pt x="22" y="253"/>
                    </a:lnTo>
                    <a:lnTo>
                      <a:pt x="18" y="252"/>
                    </a:lnTo>
                    <a:lnTo>
                      <a:pt x="14" y="243"/>
                    </a:lnTo>
                    <a:lnTo>
                      <a:pt x="13" y="211"/>
                    </a:lnTo>
                    <a:lnTo>
                      <a:pt x="8" y="207"/>
                    </a:lnTo>
                    <a:lnTo>
                      <a:pt x="1" y="191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46" name="Freeform 22"/>
              <p:cNvSpPr>
                <a:spLocks/>
              </p:cNvSpPr>
              <p:nvPr>
                <p:custDataLst>
                  <p:tags r:id="rId11"/>
                </p:custDataLst>
              </p:nvPr>
            </p:nvSpPr>
            <p:spPr bwMode="gray">
              <a:xfrm>
                <a:off x="4021" y="2451"/>
                <a:ext cx="210" cy="190"/>
              </a:xfrm>
              <a:custGeom>
                <a:avLst/>
                <a:gdLst/>
                <a:ahLst/>
                <a:cxnLst>
                  <a:cxn ang="0">
                    <a:pos x="20" y="252"/>
                  </a:cxn>
                  <a:cxn ang="0">
                    <a:pos x="19" y="227"/>
                  </a:cxn>
                  <a:cxn ang="0">
                    <a:pos x="6" y="197"/>
                  </a:cxn>
                  <a:cxn ang="0">
                    <a:pos x="27" y="158"/>
                  </a:cxn>
                  <a:cxn ang="0">
                    <a:pos x="47" y="133"/>
                  </a:cxn>
                  <a:cxn ang="0">
                    <a:pos x="53" y="110"/>
                  </a:cxn>
                  <a:cxn ang="0">
                    <a:pos x="67" y="106"/>
                  </a:cxn>
                  <a:cxn ang="0">
                    <a:pos x="78" y="68"/>
                  </a:cxn>
                  <a:cxn ang="0">
                    <a:pos x="78" y="40"/>
                  </a:cxn>
                  <a:cxn ang="0">
                    <a:pos x="89" y="24"/>
                  </a:cxn>
                  <a:cxn ang="0">
                    <a:pos x="98" y="0"/>
                  </a:cxn>
                  <a:cxn ang="0">
                    <a:pos x="114" y="6"/>
                  </a:cxn>
                  <a:cxn ang="0">
                    <a:pos x="142" y="21"/>
                  </a:cxn>
                  <a:cxn ang="0">
                    <a:pos x="176" y="42"/>
                  </a:cxn>
                  <a:cxn ang="0">
                    <a:pos x="203" y="61"/>
                  </a:cxn>
                  <a:cxn ang="0">
                    <a:pos x="221" y="72"/>
                  </a:cxn>
                  <a:cxn ang="0">
                    <a:pos x="237" y="52"/>
                  </a:cxn>
                  <a:cxn ang="0">
                    <a:pos x="267" y="42"/>
                  </a:cxn>
                  <a:cxn ang="0">
                    <a:pos x="284" y="44"/>
                  </a:cxn>
                  <a:cxn ang="0">
                    <a:pos x="321" y="73"/>
                  </a:cxn>
                  <a:cxn ang="0">
                    <a:pos x="346" y="76"/>
                  </a:cxn>
                  <a:cxn ang="0">
                    <a:pos x="354" y="92"/>
                  </a:cxn>
                  <a:cxn ang="0">
                    <a:pos x="366" y="110"/>
                  </a:cxn>
                  <a:cxn ang="0">
                    <a:pos x="356" y="133"/>
                  </a:cxn>
                  <a:cxn ang="0">
                    <a:pos x="332" y="129"/>
                  </a:cxn>
                  <a:cxn ang="0">
                    <a:pos x="320" y="133"/>
                  </a:cxn>
                  <a:cxn ang="0">
                    <a:pos x="309" y="171"/>
                  </a:cxn>
                  <a:cxn ang="0">
                    <a:pos x="300" y="178"/>
                  </a:cxn>
                  <a:cxn ang="0">
                    <a:pos x="286" y="170"/>
                  </a:cxn>
                  <a:cxn ang="0">
                    <a:pos x="274" y="169"/>
                  </a:cxn>
                  <a:cxn ang="0">
                    <a:pos x="267" y="186"/>
                  </a:cxn>
                  <a:cxn ang="0">
                    <a:pos x="248" y="182"/>
                  </a:cxn>
                  <a:cxn ang="0">
                    <a:pos x="240" y="193"/>
                  </a:cxn>
                  <a:cxn ang="0">
                    <a:pos x="236" y="230"/>
                  </a:cxn>
                  <a:cxn ang="0">
                    <a:pos x="249" y="282"/>
                  </a:cxn>
                  <a:cxn ang="0">
                    <a:pos x="262" y="301"/>
                  </a:cxn>
                  <a:cxn ang="0">
                    <a:pos x="286" y="328"/>
                  </a:cxn>
                  <a:cxn ang="0">
                    <a:pos x="291" y="348"/>
                  </a:cxn>
                  <a:cxn ang="0">
                    <a:pos x="286" y="357"/>
                  </a:cxn>
                  <a:cxn ang="0">
                    <a:pos x="273" y="382"/>
                  </a:cxn>
                  <a:cxn ang="0">
                    <a:pos x="251" y="390"/>
                  </a:cxn>
                  <a:cxn ang="0">
                    <a:pos x="240" y="390"/>
                  </a:cxn>
                  <a:cxn ang="0">
                    <a:pos x="218" y="389"/>
                  </a:cxn>
                  <a:cxn ang="0">
                    <a:pos x="201" y="386"/>
                  </a:cxn>
                  <a:cxn ang="0">
                    <a:pos x="187" y="389"/>
                  </a:cxn>
                  <a:cxn ang="0">
                    <a:pos x="192" y="380"/>
                  </a:cxn>
                  <a:cxn ang="0">
                    <a:pos x="188" y="360"/>
                  </a:cxn>
                  <a:cxn ang="0">
                    <a:pos x="167" y="360"/>
                  </a:cxn>
                  <a:cxn ang="0">
                    <a:pos x="150" y="366"/>
                  </a:cxn>
                  <a:cxn ang="0">
                    <a:pos x="138" y="368"/>
                  </a:cxn>
                  <a:cxn ang="0">
                    <a:pos x="130" y="363"/>
                  </a:cxn>
                  <a:cxn ang="0">
                    <a:pos x="123" y="367"/>
                  </a:cxn>
                  <a:cxn ang="0">
                    <a:pos x="109" y="305"/>
                  </a:cxn>
                  <a:cxn ang="0">
                    <a:pos x="99" y="306"/>
                  </a:cxn>
                  <a:cxn ang="0">
                    <a:pos x="85" y="302"/>
                  </a:cxn>
                  <a:cxn ang="0">
                    <a:pos x="76" y="313"/>
                  </a:cxn>
                  <a:cxn ang="0">
                    <a:pos x="63" y="323"/>
                  </a:cxn>
                  <a:cxn ang="0">
                    <a:pos x="49" y="318"/>
                  </a:cxn>
                  <a:cxn ang="0">
                    <a:pos x="32" y="304"/>
                  </a:cxn>
                  <a:cxn ang="0">
                    <a:pos x="30" y="286"/>
                  </a:cxn>
                  <a:cxn ang="0">
                    <a:pos x="16" y="286"/>
                  </a:cxn>
                  <a:cxn ang="0">
                    <a:pos x="0" y="280"/>
                  </a:cxn>
                </a:cxnLst>
                <a:rect l="0" t="0" r="r" b="b"/>
                <a:pathLst>
                  <a:path w="367" h="391">
                    <a:moveTo>
                      <a:pt x="0" y="280"/>
                    </a:moveTo>
                    <a:lnTo>
                      <a:pt x="4" y="278"/>
                    </a:lnTo>
                    <a:lnTo>
                      <a:pt x="20" y="252"/>
                    </a:lnTo>
                    <a:lnTo>
                      <a:pt x="25" y="245"/>
                    </a:lnTo>
                    <a:lnTo>
                      <a:pt x="24" y="229"/>
                    </a:lnTo>
                    <a:lnTo>
                      <a:pt x="19" y="227"/>
                    </a:lnTo>
                    <a:lnTo>
                      <a:pt x="12" y="219"/>
                    </a:lnTo>
                    <a:lnTo>
                      <a:pt x="3" y="203"/>
                    </a:lnTo>
                    <a:lnTo>
                      <a:pt x="6" y="197"/>
                    </a:lnTo>
                    <a:lnTo>
                      <a:pt x="12" y="189"/>
                    </a:lnTo>
                    <a:lnTo>
                      <a:pt x="27" y="165"/>
                    </a:lnTo>
                    <a:lnTo>
                      <a:pt x="27" y="158"/>
                    </a:lnTo>
                    <a:lnTo>
                      <a:pt x="31" y="155"/>
                    </a:lnTo>
                    <a:lnTo>
                      <a:pt x="40" y="144"/>
                    </a:lnTo>
                    <a:lnTo>
                      <a:pt x="47" y="133"/>
                    </a:lnTo>
                    <a:lnTo>
                      <a:pt x="49" y="127"/>
                    </a:lnTo>
                    <a:lnTo>
                      <a:pt x="54" y="122"/>
                    </a:lnTo>
                    <a:lnTo>
                      <a:pt x="53" y="110"/>
                    </a:lnTo>
                    <a:lnTo>
                      <a:pt x="58" y="106"/>
                    </a:lnTo>
                    <a:lnTo>
                      <a:pt x="66" y="110"/>
                    </a:lnTo>
                    <a:lnTo>
                      <a:pt x="67" y="106"/>
                    </a:lnTo>
                    <a:lnTo>
                      <a:pt x="74" y="104"/>
                    </a:lnTo>
                    <a:lnTo>
                      <a:pt x="88" y="82"/>
                    </a:lnTo>
                    <a:lnTo>
                      <a:pt x="78" y="68"/>
                    </a:lnTo>
                    <a:lnTo>
                      <a:pt x="72" y="56"/>
                    </a:lnTo>
                    <a:lnTo>
                      <a:pt x="75" y="47"/>
                    </a:lnTo>
                    <a:lnTo>
                      <a:pt x="78" y="40"/>
                    </a:lnTo>
                    <a:lnTo>
                      <a:pt x="84" y="33"/>
                    </a:lnTo>
                    <a:lnTo>
                      <a:pt x="88" y="27"/>
                    </a:lnTo>
                    <a:lnTo>
                      <a:pt x="89" y="24"/>
                    </a:lnTo>
                    <a:lnTo>
                      <a:pt x="81" y="17"/>
                    </a:lnTo>
                    <a:lnTo>
                      <a:pt x="82" y="14"/>
                    </a:lnTo>
                    <a:lnTo>
                      <a:pt x="98" y="0"/>
                    </a:lnTo>
                    <a:lnTo>
                      <a:pt x="101" y="5"/>
                    </a:lnTo>
                    <a:lnTo>
                      <a:pt x="109" y="5"/>
                    </a:lnTo>
                    <a:lnTo>
                      <a:pt x="114" y="6"/>
                    </a:lnTo>
                    <a:lnTo>
                      <a:pt x="120" y="8"/>
                    </a:lnTo>
                    <a:lnTo>
                      <a:pt x="124" y="20"/>
                    </a:lnTo>
                    <a:lnTo>
                      <a:pt x="142" y="21"/>
                    </a:lnTo>
                    <a:lnTo>
                      <a:pt x="155" y="24"/>
                    </a:lnTo>
                    <a:lnTo>
                      <a:pt x="165" y="21"/>
                    </a:lnTo>
                    <a:lnTo>
                      <a:pt x="176" y="42"/>
                    </a:lnTo>
                    <a:lnTo>
                      <a:pt x="187" y="51"/>
                    </a:lnTo>
                    <a:lnTo>
                      <a:pt x="191" y="51"/>
                    </a:lnTo>
                    <a:lnTo>
                      <a:pt x="203" y="61"/>
                    </a:lnTo>
                    <a:lnTo>
                      <a:pt x="207" y="66"/>
                    </a:lnTo>
                    <a:lnTo>
                      <a:pt x="213" y="70"/>
                    </a:lnTo>
                    <a:lnTo>
                      <a:pt x="221" y="72"/>
                    </a:lnTo>
                    <a:lnTo>
                      <a:pt x="232" y="70"/>
                    </a:lnTo>
                    <a:lnTo>
                      <a:pt x="235" y="63"/>
                    </a:lnTo>
                    <a:lnTo>
                      <a:pt x="237" y="52"/>
                    </a:lnTo>
                    <a:lnTo>
                      <a:pt x="243" y="46"/>
                    </a:lnTo>
                    <a:lnTo>
                      <a:pt x="260" y="39"/>
                    </a:lnTo>
                    <a:lnTo>
                      <a:pt x="267" y="42"/>
                    </a:lnTo>
                    <a:lnTo>
                      <a:pt x="273" y="44"/>
                    </a:lnTo>
                    <a:lnTo>
                      <a:pt x="280" y="42"/>
                    </a:lnTo>
                    <a:lnTo>
                      <a:pt x="284" y="44"/>
                    </a:lnTo>
                    <a:lnTo>
                      <a:pt x="290" y="49"/>
                    </a:lnTo>
                    <a:lnTo>
                      <a:pt x="296" y="54"/>
                    </a:lnTo>
                    <a:lnTo>
                      <a:pt x="321" y="73"/>
                    </a:lnTo>
                    <a:lnTo>
                      <a:pt x="326" y="73"/>
                    </a:lnTo>
                    <a:lnTo>
                      <a:pt x="339" y="76"/>
                    </a:lnTo>
                    <a:lnTo>
                      <a:pt x="346" y="76"/>
                    </a:lnTo>
                    <a:lnTo>
                      <a:pt x="351" y="79"/>
                    </a:lnTo>
                    <a:lnTo>
                      <a:pt x="351" y="90"/>
                    </a:lnTo>
                    <a:lnTo>
                      <a:pt x="354" y="92"/>
                    </a:lnTo>
                    <a:lnTo>
                      <a:pt x="355" y="104"/>
                    </a:lnTo>
                    <a:lnTo>
                      <a:pt x="357" y="110"/>
                    </a:lnTo>
                    <a:lnTo>
                      <a:pt x="366" y="110"/>
                    </a:lnTo>
                    <a:lnTo>
                      <a:pt x="367" y="121"/>
                    </a:lnTo>
                    <a:lnTo>
                      <a:pt x="357" y="127"/>
                    </a:lnTo>
                    <a:lnTo>
                      <a:pt x="356" y="133"/>
                    </a:lnTo>
                    <a:lnTo>
                      <a:pt x="345" y="137"/>
                    </a:lnTo>
                    <a:lnTo>
                      <a:pt x="338" y="133"/>
                    </a:lnTo>
                    <a:lnTo>
                      <a:pt x="332" y="129"/>
                    </a:lnTo>
                    <a:lnTo>
                      <a:pt x="331" y="126"/>
                    </a:lnTo>
                    <a:lnTo>
                      <a:pt x="322" y="127"/>
                    </a:lnTo>
                    <a:lnTo>
                      <a:pt x="320" y="133"/>
                    </a:lnTo>
                    <a:lnTo>
                      <a:pt x="311" y="154"/>
                    </a:lnTo>
                    <a:lnTo>
                      <a:pt x="309" y="163"/>
                    </a:lnTo>
                    <a:lnTo>
                      <a:pt x="309" y="171"/>
                    </a:lnTo>
                    <a:lnTo>
                      <a:pt x="307" y="175"/>
                    </a:lnTo>
                    <a:lnTo>
                      <a:pt x="302" y="178"/>
                    </a:lnTo>
                    <a:lnTo>
                      <a:pt x="300" y="178"/>
                    </a:lnTo>
                    <a:lnTo>
                      <a:pt x="297" y="175"/>
                    </a:lnTo>
                    <a:lnTo>
                      <a:pt x="294" y="175"/>
                    </a:lnTo>
                    <a:lnTo>
                      <a:pt x="286" y="170"/>
                    </a:lnTo>
                    <a:lnTo>
                      <a:pt x="278" y="168"/>
                    </a:lnTo>
                    <a:lnTo>
                      <a:pt x="276" y="168"/>
                    </a:lnTo>
                    <a:lnTo>
                      <a:pt x="274" y="169"/>
                    </a:lnTo>
                    <a:lnTo>
                      <a:pt x="272" y="182"/>
                    </a:lnTo>
                    <a:lnTo>
                      <a:pt x="270" y="184"/>
                    </a:lnTo>
                    <a:lnTo>
                      <a:pt x="267" y="186"/>
                    </a:lnTo>
                    <a:lnTo>
                      <a:pt x="258" y="186"/>
                    </a:lnTo>
                    <a:lnTo>
                      <a:pt x="252" y="181"/>
                    </a:lnTo>
                    <a:lnTo>
                      <a:pt x="248" y="182"/>
                    </a:lnTo>
                    <a:lnTo>
                      <a:pt x="246" y="181"/>
                    </a:lnTo>
                    <a:lnTo>
                      <a:pt x="241" y="183"/>
                    </a:lnTo>
                    <a:lnTo>
                      <a:pt x="240" y="193"/>
                    </a:lnTo>
                    <a:lnTo>
                      <a:pt x="237" y="197"/>
                    </a:lnTo>
                    <a:lnTo>
                      <a:pt x="235" y="213"/>
                    </a:lnTo>
                    <a:lnTo>
                      <a:pt x="236" y="230"/>
                    </a:lnTo>
                    <a:lnTo>
                      <a:pt x="243" y="246"/>
                    </a:lnTo>
                    <a:lnTo>
                      <a:pt x="248" y="250"/>
                    </a:lnTo>
                    <a:lnTo>
                      <a:pt x="249" y="282"/>
                    </a:lnTo>
                    <a:lnTo>
                      <a:pt x="253" y="291"/>
                    </a:lnTo>
                    <a:lnTo>
                      <a:pt x="257" y="292"/>
                    </a:lnTo>
                    <a:lnTo>
                      <a:pt x="262" y="301"/>
                    </a:lnTo>
                    <a:lnTo>
                      <a:pt x="276" y="314"/>
                    </a:lnTo>
                    <a:lnTo>
                      <a:pt x="276" y="318"/>
                    </a:lnTo>
                    <a:lnTo>
                      <a:pt x="286" y="328"/>
                    </a:lnTo>
                    <a:lnTo>
                      <a:pt x="289" y="335"/>
                    </a:lnTo>
                    <a:lnTo>
                      <a:pt x="294" y="342"/>
                    </a:lnTo>
                    <a:lnTo>
                      <a:pt x="291" y="348"/>
                    </a:lnTo>
                    <a:lnTo>
                      <a:pt x="291" y="354"/>
                    </a:lnTo>
                    <a:lnTo>
                      <a:pt x="289" y="355"/>
                    </a:lnTo>
                    <a:lnTo>
                      <a:pt x="286" y="357"/>
                    </a:lnTo>
                    <a:lnTo>
                      <a:pt x="286" y="361"/>
                    </a:lnTo>
                    <a:lnTo>
                      <a:pt x="280" y="369"/>
                    </a:lnTo>
                    <a:lnTo>
                      <a:pt x="273" y="382"/>
                    </a:lnTo>
                    <a:lnTo>
                      <a:pt x="267" y="388"/>
                    </a:lnTo>
                    <a:lnTo>
                      <a:pt x="257" y="390"/>
                    </a:lnTo>
                    <a:lnTo>
                      <a:pt x="251" y="390"/>
                    </a:lnTo>
                    <a:lnTo>
                      <a:pt x="249" y="389"/>
                    </a:lnTo>
                    <a:lnTo>
                      <a:pt x="246" y="388"/>
                    </a:lnTo>
                    <a:lnTo>
                      <a:pt x="240" y="390"/>
                    </a:lnTo>
                    <a:lnTo>
                      <a:pt x="228" y="389"/>
                    </a:lnTo>
                    <a:lnTo>
                      <a:pt x="222" y="390"/>
                    </a:lnTo>
                    <a:lnTo>
                      <a:pt x="218" y="389"/>
                    </a:lnTo>
                    <a:lnTo>
                      <a:pt x="215" y="389"/>
                    </a:lnTo>
                    <a:lnTo>
                      <a:pt x="214" y="387"/>
                    </a:lnTo>
                    <a:lnTo>
                      <a:pt x="201" y="386"/>
                    </a:lnTo>
                    <a:lnTo>
                      <a:pt x="192" y="391"/>
                    </a:lnTo>
                    <a:lnTo>
                      <a:pt x="190" y="389"/>
                    </a:lnTo>
                    <a:lnTo>
                      <a:pt x="187" y="389"/>
                    </a:lnTo>
                    <a:lnTo>
                      <a:pt x="185" y="389"/>
                    </a:lnTo>
                    <a:lnTo>
                      <a:pt x="186" y="384"/>
                    </a:lnTo>
                    <a:lnTo>
                      <a:pt x="192" y="380"/>
                    </a:lnTo>
                    <a:lnTo>
                      <a:pt x="196" y="375"/>
                    </a:lnTo>
                    <a:lnTo>
                      <a:pt x="192" y="364"/>
                    </a:lnTo>
                    <a:lnTo>
                      <a:pt x="188" y="360"/>
                    </a:lnTo>
                    <a:lnTo>
                      <a:pt x="180" y="359"/>
                    </a:lnTo>
                    <a:lnTo>
                      <a:pt x="172" y="360"/>
                    </a:lnTo>
                    <a:lnTo>
                      <a:pt x="167" y="360"/>
                    </a:lnTo>
                    <a:lnTo>
                      <a:pt x="163" y="363"/>
                    </a:lnTo>
                    <a:lnTo>
                      <a:pt x="153" y="359"/>
                    </a:lnTo>
                    <a:lnTo>
                      <a:pt x="150" y="366"/>
                    </a:lnTo>
                    <a:lnTo>
                      <a:pt x="148" y="367"/>
                    </a:lnTo>
                    <a:lnTo>
                      <a:pt x="144" y="367"/>
                    </a:lnTo>
                    <a:lnTo>
                      <a:pt x="138" y="368"/>
                    </a:lnTo>
                    <a:lnTo>
                      <a:pt x="134" y="368"/>
                    </a:lnTo>
                    <a:lnTo>
                      <a:pt x="130" y="366"/>
                    </a:lnTo>
                    <a:lnTo>
                      <a:pt x="130" y="363"/>
                    </a:lnTo>
                    <a:lnTo>
                      <a:pt x="127" y="366"/>
                    </a:lnTo>
                    <a:lnTo>
                      <a:pt x="126" y="366"/>
                    </a:lnTo>
                    <a:lnTo>
                      <a:pt x="123" y="367"/>
                    </a:lnTo>
                    <a:lnTo>
                      <a:pt x="116" y="360"/>
                    </a:lnTo>
                    <a:lnTo>
                      <a:pt x="112" y="349"/>
                    </a:lnTo>
                    <a:lnTo>
                      <a:pt x="109" y="305"/>
                    </a:lnTo>
                    <a:lnTo>
                      <a:pt x="104" y="305"/>
                    </a:lnTo>
                    <a:lnTo>
                      <a:pt x="100" y="308"/>
                    </a:lnTo>
                    <a:lnTo>
                      <a:pt x="99" y="306"/>
                    </a:lnTo>
                    <a:lnTo>
                      <a:pt x="90" y="300"/>
                    </a:lnTo>
                    <a:lnTo>
                      <a:pt x="87" y="300"/>
                    </a:lnTo>
                    <a:lnTo>
                      <a:pt x="85" y="302"/>
                    </a:lnTo>
                    <a:lnTo>
                      <a:pt x="83" y="304"/>
                    </a:lnTo>
                    <a:lnTo>
                      <a:pt x="81" y="311"/>
                    </a:lnTo>
                    <a:lnTo>
                      <a:pt x="76" y="313"/>
                    </a:lnTo>
                    <a:lnTo>
                      <a:pt x="75" y="318"/>
                    </a:lnTo>
                    <a:lnTo>
                      <a:pt x="67" y="322"/>
                    </a:lnTo>
                    <a:lnTo>
                      <a:pt x="63" y="323"/>
                    </a:lnTo>
                    <a:lnTo>
                      <a:pt x="57" y="321"/>
                    </a:lnTo>
                    <a:lnTo>
                      <a:pt x="54" y="321"/>
                    </a:lnTo>
                    <a:lnTo>
                      <a:pt x="49" y="318"/>
                    </a:lnTo>
                    <a:lnTo>
                      <a:pt x="37" y="316"/>
                    </a:lnTo>
                    <a:lnTo>
                      <a:pt x="36" y="315"/>
                    </a:lnTo>
                    <a:lnTo>
                      <a:pt x="32" y="304"/>
                    </a:lnTo>
                    <a:lnTo>
                      <a:pt x="33" y="298"/>
                    </a:lnTo>
                    <a:lnTo>
                      <a:pt x="29" y="293"/>
                    </a:lnTo>
                    <a:lnTo>
                      <a:pt x="30" y="286"/>
                    </a:lnTo>
                    <a:lnTo>
                      <a:pt x="21" y="281"/>
                    </a:lnTo>
                    <a:lnTo>
                      <a:pt x="20" y="287"/>
                    </a:lnTo>
                    <a:lnTo>
                      <a:pt x="16" y="286"/>
                    </a:lnTo>
                    <a:lnTo>
                      <a:pt x="13" y="280"/>
                    </a:lnTo>
                    <a:lnTo>
                      <a:pt x="4" y="281"/>
                    </a:lnTo>
                    <a:lnTo>
                      <a:pt x="0" y="280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47" name="Freeform 23"/>
              <p:cNvSpPr>
                <a:spLocks/>
              </p:cNvSpPr>
              <p:nvPr>
                <p:custDataLst>
                  <p:tags r:id="rId12"/>
                </p:custDataLst>
              </p:nvPr>
            </p:nvSpPr>
            <p:spPr bwMode="gray">
              <a:xfrm>
                <a:off x="4018" y="2741"/>
                <a:ext cx="352" cy="232"/>
              </a:xfrm>
              <a:custGeom>
                <a:avLst/>
                <a:gdLst/>
                <a:ahLst/>
                <a:cxnLst>
                  <a:cxn ang="0">
                    <a:pos x="21" y="124"/>
                  </a:cxn>
                  <a:cxn ang="0">
                    <a:pos x="35" y="119"/>
                  </a:cxn>
                  <a:cxn ang="0">
                    <a:pos x="43" y="90"/>
                  </a:cxn>
                  <a:cxn ang="0">
                    <a:pos x="65" y="47"/>
                  </a:cxn>
                  <a:cxn ang="0">
                    <a:pos x="90" y="57"/>
                  </a:cxn>
                  <a:cxn ang="0">
                    <a:pos x="107" y="75"/>
                  </a:cxn>
                  <a:cxn ang="0">
                    <a:pos x="134" y="71"/>
                  </a:cxn>
                  <a:cxn ang="0">
                    <a:pos x="191" y="83"/>
                  </a:cxn>
                  <a:cxn ang="0">
                    <a:pos x="206" y="91"/>
                  </a:cxn>
                  <a:cxn ang="0">
                    <a:pos x="222" y="95"/>
                  </a:cxn>
                  <a:cxn ang="0">
                    <a:pos x="246" y="102"/>
                  </a:cxn>
                  <a:cxn ang="0">
                    <a:pos x="234" y="65"/>
                  </a:cxn>
                  <a:cxn ang="0">
                    <a:pos x="230" y="43"/>
                  </a:cxn>
                  <a:cxn ang="0">
                    <a:pos x="226" y="29"/>
                  </a:cxn>
                  <a:cxn ang="0">
                    <a:pos x="230" y="7"/>
                  </a:cxn>
                  <a:cxn ang="0">
                    <a:pos x="241" y="15"/>
                  </a:cxn>
                  <a:cxn ang="0">
                    <a:pos x="258" y="8"/>
                  </a:cxn>
                  <a:cxn ang="0">
                    <a:pos x="268" y="7"/>
                  </a:cxn>
                  <a:cxn ang="0">
                    <a:pos x="289" y="30"/>
                  </a:cxn>
                  <a:cxn ang="0">
                    <a:pos x="284" y="51"/>
                  </a:cxn>
                  <a:cxn ang="0">
                    <a:pos x="274" y="71"/>
                  </a:cxn>
                  <a:cxn ang="0">
                    <a:pos x="293" y="72"/>
                  </a:cxn>
                  <a:cxn ang="0">
                    <a:pos x="316" y="69"/>
                  </a:cxn>
                  <a:cxn ang="0">
                    <a:pos x="346" y="49"/>
                  </a:cxn>
                  <a:cxn ang="0">
                    <a:pos x="363" y="42"/>
                  </a:cxn>
                  <a:cxn ang="0">
                    <a:pos x="373" y="37"/>
                  </a:cxn>
                  <a:cxn ang="0">
                    <a:pos x="386" y="11"/>
                  </a:cxn>
                  <a:cxn ang="0">
                    <a:pos x="398" y="20"/>
                  </a:cxn>
                  <a:cxn ang="0">
                    <a:pos x="420" y="66"/>
                  </a:cxn>
                  <a:cxn ang="0">
                    <a:pos x="445" y="54"/>
                  </a:cxn>
                  <a:cxn ang="0">
                    <a:pos x="460" y="78"/>
                  </a:cxn>
                  <a:cxn ang="0">
                    <a:pos x="484" y="109"/>
                  </a:cxn>
                  <a:cxn ang="0">
                    <a:pos x="504" y="130"/>
                  </a:cxn>
                  <a:cxn ang="0">
                    <a:pos x="530" y="158"/>
                  </a:cxn>
                  <a:cxn ang="0">
                    <a:pos x="564" y="174"/>
                  </a:cxn>
                  <a:cxn ang="0">
                    <a:pos x="563" y="246"/>
                  </a:cxn>
                  <a:cxn ang="0">
                    <a:pos x="589" y="334"/>
                  </a:cxn>
                  <a:cxn ang="0">
                    <a:pos x="614" y="351"/>
                  </a:cxn>
                  <a:cxn ang="0">
                    <a:pos x="602" y="400"/>
                  </a:cxn>
                  <a:cxn ang="0">
                    <a:pos x="583" y="417"/>
                  </a:cxn>
                  <a:cxn ang="0">
                    <a:pos x="575" y="440"/>
                  </a:cxn>
                  <a:cxn ang="0">
                    <a:pos x="550" y="458"/>
                  </a:cxn>
                  <a:cxn ang="0">
                    <a:pos x="539" y="468"/>
                  </a:cxn>
                  <a:cxn ang="0">
                    <a:pos x="527" y="454"/>
                  </a:cxn>
                  <a:cxn ang="0">
                    <a:pos x="507" y="446"/>
                  </a:cxn>
                  <a:cxn ang="0">
                    <a:pos x="485" y="440"/>
                  </a:cxn>
                  <a:cxn ang="0">
                    <a:pos x="437" y="432"/>
                  </a:cxn>
                  <a:cxn ang="0">
                    <a:pos x="388" y="419"/>
                  </a:cxn>
                  <a:cxn ang="0">
                    <a:pos x="344" y="401"/>
                  </a:cxn>
                  <a:cxn ang="0">
                    <a:pos x="330" y="394"/>
                  </a:cxn>
                  <a:cxn ang="0">
                    <a:pos x="307" y="375"/>
                  </a:cxn>
                  <a:cxn ang="0">
                    <a:pos x="264" y="358"/>
                  </a:cxn>
                  <a:cxn ang="0">
                    <a:pos x="184" y="324"/>
                  </a:cxn>
                  <a:cxn ang="0">
                    <a:pos x="145" y="308"/>
                  </a:cxn>
                  <a:cxn ang="0">
                    <a:pos x="136" y="296"/>
                  </a:cxn>
                  <a:cxn ang="0">
                    <a:pos x="96" y="266"/>
                  </a:cxn>
                  <a:cxn ang="0">
                    <a:pos x="73" y="250"/>
                  </a:cxn>
                  <a:cxn ang="0">
                    <a:pos x="62" y="234"/>
                  </a:cxn>
                  <a:cxn ang="0">
                    <a:pos x="54" y="235"/>
                  </a:cxn>
                  <a:cxn ang="0">
                    <a:pos x="53" y="233"/>
                  </a:cxn>
                  <a:cxn ang="0">
                    <a:pos x="43" y="226"/>
                  </a:cxn>
                  <a:cxn ang="0">
                    <a:pos x="21" y="198"/>
                  </a:cxn>
                  <a:cxn ang="0">
                    <a:pos x="7" y="175"/>
                  </a:cxn>
                </a:cxnLst>
                <a:rect l="0" t="0" r="r" b="b"/>
                <a:pathLst>
                  <a:path w="614" h="479">
                    <a:moveTo>
                      <a:pt x="0" y="166"/>
                    </a:moveTo>
                    <a:lnTo>
                      <a:pt x="4" y="152"/>
                    </a:lnTo>
                    <a:lnTo>
                      <a:pt x="4" y="124"/>
                    </a:lnTo>
                    <a:lnTo>
                      <a:pt x="15" y="120"/>
                    </a:lnTo>
                    <a:lnTo>
                      <a:pt x="21" y="124"/>
                    </a:lnTo>
                    <a:lnTo>
                      <a:pt x="25" y="123"/>
                    </a:lnTo>
                    <a:lnTo>
                      <a:pt x="23" y="120"/>
                    </a:lnTo>
                    <a:lnTo>
                      <a:pt x="25" y="119"/>
                    </a:lnTo>
                    <a:lnTo>
                      <a:pt x="31" y="124"/>
                    </a:lnTo>
                    <a:lnTo>
                      <a:pt x="35" y="119"/>
                    </a:lnTo>
                    <a:lnTo>
                      <a:pt x="35" y="117"/>
                    </a:lnTo>
                    <a:lnTo>
                      <a:pt x="42" y="115"/>
                    </a:lnTo>
                    <a:lnTo>
                      <a:pt x="43" y="111"/>
                    </a:lnTo>
                    <a:lnTo>
                      <a:pt x="44" y="103"/>
                    </a:lnTo>
                    <a:lnTo>
                      <a:pt x="43" y="90"/>
                    </a:lnTo>
                    <a:lnTo>
                      <a:pt x="41" y="84"/>
                    </a:lnTo>
                    <a:lnTo>
                      <a:pt x="41" y="63"/>
                    </a:lnTo>
                    <a:lnTo>
                      <a:pt x="44" y="54"/>
                    </a:lnTo>
                    <a:lnTo>
                      <a:pt x="60" y="45"/>
                    </a:lnTo>
                    <a:lnTo>
                      <a:pt x="65" y="47"/>
                    </a:lnTo>
                    <a:lnTo>
                      <a:pt x="69" y="48"/>
                    </a:lnTo>
                    <a:lnTo>
                      <a:pt x="73" y="50"/>
                    </a:lnTo>
                    <a:lnTo>
                      <a:pt x="83" y="49"/>
                    </a:lnTo>
                    <a:lnTo>
                      <a:pt x="87" y="52"/>
                    </a:lnTo>
                    <a:lnTo>
                      <a:pt x="90" y="57"/>
                    </a:lnTo>
                    <a:lnTo>
                      <a:pt x="91" y="62"/>
                    </a:lnTo>
                    <a:lnTo>
                      <a:pt x="99" y="70"/>
                    </a:lnTo>
                    <a:lnTo>
                      <a:pt x="101" y="72"/>
                    </a:lnTo>
                    <a:lnTo>
                      <a:pt x="103" y="72"/>
                    </a:lnTo>
                    <a:lnTo>
                      <a:pt x="107" y="75"/>
                    </a:lnTo>
                    <a:lnTo>
                      <a:pt x="113" y="76"/>
                    </a:lnTo>
                    <a:lnTo>
                      <a:pt x="115" y="75"/>
                    </a:lnTo>
                    <a:lnTo>
                      <a:pt x="117" y="75"/>
                    </a:lnTo>
                    <a:lnTo>
                      <a:pt x="128" y="75"/>
                    </a:lnTo>
                    <a:lnTo>
                      <a:pt x="134" y="71"/>
                    </a:lnTo>
                    <a:lnTo>
                      <a:pt x="154" y="71"/>
                    </a:lnTo>
                    <a:lnTo>
                      <a:pt x="164" y="74"/>
                    </a:lnTo>
                    <a:lnTo>
                      <a:pt x="178" y="79"/>
                    </a:lnTo>
                    <a:lnTo>
                      <a:pt x="187" y="81"/>
                    </a:lnTo>
                    <a:lnTo>
                      <a:pt x="191" y="83"/>
                    </a:lnTo>
                    <a:lnTo>
                      <a:pt x="193" y="82"/>
                    </a:lnTo>
                    <a:lnTo>
                      <a:pt x="199" y="82"/>
                    </a:lnTo>
                    <a:lnTo>
                      <a:pt x="196" y="89"/>
                    </a:lnTo>
                    <a:lnTo>
                      <a:pt x="206" y="93"/>
                    </a:lnTo>
                    <a:lnTo>
                      <a:pt x="206" y="91"/>
                    </a:lnTo>
                    <a:lnTo>
                      <a:pt x="208" y="90"/>
                    </a:lnTo>
                    <a:lnTo>
                      <a:pt x="211" y="91"/>
                    </a:lnTo>
                    <a:lnTo>
                      <a:pt x="213" y="90"/>
                    </a:lnTo>
                    <a:lnTo>
                      <a:pt x="220" y="91"/>
                    </a:lnTo>
                    <a:lnTo>
                      <a:pt x="222" y="95"/>
                    </a:lnTo>
                    <a:lnTo>
                      <a:pt x="231" y="96"/>
                    </a:lnTo>
                    <a:lnTo>
                      <a:pt x="230" y="104"/>
                    </a:lnTo>
                    <a:lnTo>
                      <a:pt x="231" y="106"/>
                    </a:lnTo>
                    <a:lnTo>
                      <a:pt x="237" y="106"/>
                    </a:lnTo>
                    <a:lnTo>
                      <a:pt x="246" y="102"/>
                    </a:lnTo>
                    <a:lnTo>
                      <a:pt x="247" y="99"/>
                    </a:lnTo>
                    <a:lnTo>
                      <a:pt x="247" y="96"/>
                    </a:lnTo>
                    <a:lnTo>
                      <a:pt x="243" y="95"/>
                    </a:lnTo>
                    <a:lnTo>
                      <a:pt x="238" y="86"/>
                    </a:lnTo>
                    <a:lnTo>
                      <a:pt x="234" y="65"/>
                    </a:lnTo>
                    <a:lnTo>
                      <a:pt x="235" y="61"/>
                    </a:lnTo>
                    <a:lnTo>
                      <a:pt x="233" y="56"/>
                    </a:lnTo>
                    <a:lnTo>
                      <a:pt x="232" y="49"/>
                    </a:lnTo>
                    <a:lnTo>
                      <a:pt x="230" y="47"/>
                    </a:lnTo>
                    <a:lnTo>
                      <a:pt x="230" y="43"/>
                    </a:lnTo>
                    <a:lnTo>
                      <a:pt x="232" y="41"/>
                    </a:lnTo>
                    <a:lnTo>
                      <a:pt x="231" y="37"/>
                    </a:lnTo>
                    <a:lnTo>
                      <a:pt x="226" y="36"/>
                    </a:lnTo>
                    <a:lnTo>
                      <a:pt x="226" y="33"/>
                    </a:lnTo>
                    <a:lnTo>
                      <a:pt x="226" y="29"/>
                    </a:lnTo>
                    <a:lnTo>
                      <a:pt x="228" y="28"/>
                    </a:lnTo>
                    <a:lnTo>
                      <a:pt x="227" y="18"/>
                    </a:lnTo>
                    <a:lnTo>
                      <a:pt x="225" y="15"/>
                    </a:lnTo>
                    <a:lnTo>
                      <a:pt x="225" y="10"/>
                    </a:lnTo>
                    <a:lnTo>
                      <a:pt x="230" y="7"/>
                    </a:lnTo>
                    <a:lnTo>
                      <a:pt x="234" y="7"/>
                    </a:lnTo>
                    <a:lnTo>
                      <a:pt x="237" y="11"/>
                    </a:lnTo>
                    <a:lnTo>
                      <a:pt x="238" y="15"/>
                    </a:lnTo>
                    <a:lnTo>
                      <a:pt x="239" y="16"/>
                    </a:lnTo>
                    <a:lnTo>
                      <a:pt x="241" y="15"/>
                    </a:lnTo>
                    <a:lnTo>
                      <a:pt x="244" y="10"/>
                    </a:lnTo>
                    <a:lnTo>
                      <a:pt x="247" y="6"/>
                    </a:lnTo>
                    <a:lnTo>
                      <a:pt x="249" y="3"/>
                    </a:lnTo>
                    <a:lnTo>
                      <a:pt x="249" y="8"/>
                    </a:lnTo>
                    <a:lnTo>
                      <a:pt x="258" y="8"/>
                    </a:lnTo>
                    <a:lnTo>
                      <a:pt x="261" y="9"/>
                    </a:lnTo>
                    <a:lnTo>
                      <a:pt x="264" y="6"/>
                    </a:lnTo>
                    <a:lnTo>
                      <a:pt x="265" y="2"/>
                    </a:lnTo>
                    <a:lnTo>
                      <a:pt x="269" y="0"/>
                    </a:lnTo>
                    <a:lnTo>
                      <a:pt x="268" y="7"/>
                    </a:lnTo>
                    <a:lnTo>
                      <a:pt x="272" y="17"/>
                    </a:lnTo>
                    <a:lnTo>
                      <a:pt x="274" y="20"/>
                    </a:lnTo>
                    <a:lnTo>
                      <a:pt x="286" y="24"/>
                    </a:lnTo>
                    <a:lnTo>
                      <a:pt x="289" y="27"/>
                    </a:lnTo>
                    <a:lnTo>
                      <a:pt x="289" y="30"/>
                    </a:lnTo>
                    <a:lnTo>
                      <a:pt x="288" y="31"/>
                    </a:lnTo>
                    <a:lnTo>
                      <a:pt x="287" y="34"/>
                    </a:lnTo>
                    <a:lnTo>
                      <a:pt x="284" y="38"/>
                    </a:lnTo>
                    <a:lnTo>
                      <a:pt x="283" y="42"/>
                    </a:lnTo>
                    <a:lnTo>
                      <a:pt x="284" y="51"/>
                    </a:lnTo>
                    <a:lnTo>
                      <a:pt x="283" y="59"/>
                    </a:lnTo>
                    <a:lnTo>
                      <a:pt x="280" y="62"/>
                    </a:lnTo>
                    <a:lnTo>
                      <a:pt x="278" y="66"/>
                    </a:lnTo>
                    <a:lnTo>
                      <a:pt x="274" y="69"/>
                    </a:lnTo>
                    <a:lnTo>
                      <a:pt x="274" y="71"/>
                    </a:lnTo>
                    <a:lnTo>
                      <a:pt x="276" y="72"/>
                    </a:lnTo>
                    <a:lnTo>
                      <a:pt x="279" y="72"/>
                    </a:lnTo>
                    <a:lnTo>
                      <a:pt x="282" y="70"/>
                    </a:lnTo>
                    <a:lnTo>
                      <a:pt x="290" y="71"/>
                    </a:lnTo>
                    <a:lnTo>
                      <a:pt x="293" y="72"/>
                    </a:lnTo>
                    <a:lnTo>
                      <a:pt x="292" y="77"/>
                    </a:lnTo>
                    <a:lnTo>
                      <a:pt x="292" y="88"/>
                    </a:lnTo>
                    <a:lnTo>
                      <a:pt x="302" y="86"/>
                    </a:lnTo>
                    <a:lnTo>
                      <a:pt x="304" y="83"/>
                    </a:lnTo>
                    <a:lnTo>
                      <a:pt x="316" y="69"/>
                    </a:lnTo>
                    <a:lnTo>
                      <a:pt x="323" y="54"/>
                    </a:lnTo>
                    <a:lnTo>
                      <a:pt x="336" y="51"/>
                    </a:lnTo>
                    <a:lnTo>
                      <a:pt x="339" y="47"/>
                    </a:lnTo>
                    <a:lnTo>
                      <a:pt x="341" y="45"/>
                    </a:lnTo>
                    <a:lnTo>
                      <a:pt x="346" y="49"/>
                    </a:lnTo>
                    <a:lnTo>
                      <a:pt x="348" y="47"/>
                    </a:lnTo>
                    <a:lnTo>
                      <a:pt x="353" y="43"/>
                    </a:lnTo>
                    <a:lnTo>
                      <a:pt x="358" y="44"/>
                    </a:lnTo>
                    <a:lnTo>
                      <a:pt x="359" y="43"/>
                    </a:lnTo>
                    <a:lnTo>
                      <a:pt x="363" y="42"/>
                    </a:lnTo>
                    <a:lnTo>
                      <a:pt x="365" y="43"/>
                    </a:lnTo>
                    <a:lnTo>
                      <a:pt x="366" y="40"/>
                    </a:lnTo>
                    <a:lnTo>
                      <a:pt x="366" y="37"/>
                    </a:lnTo>
                    <a:lnTo>
                      <a:pt x="371" y="36"/>
                    </a:lnTo>
                    <a:lnTo>
                      <a:pt x="373" y="37"/>
                    </a:lnTo>
                    <a:lnTo>
                      <a:pt x="380" y="24"/>
                    </a:lnTo>
                    <a:lnTo>
                      <a:pt x="382" y="21"/>
                    </a:lnTo>
                    <a:lnTo>
                      <a:pt x="386" y="17"/>
                    </a:lnTo>
                    <a:lnTo>
                      <a:pt x="390" y="17"/>
                    </a:lnTo>
                    <a:lnTo>
                      <a:pt x="386" y="11"/>
                    </a:lnTo>
                    <a:lnTo>
                      <a:pt x="390" y="8"/>
                    </a:lnTo>
                    <a:lnTo>
                      <a:pt x="394" y="14"/>
                    </a:lnTo>
                    <a:lnTo>
                      <a:pt x="396" y="15"/>
                    </a:lnTo>
                    <a:lnTo>
                      <a:pt x="397" y="17"/>
                    </a:lnTo>
                    <a:lnTo>
                      <a:pt x="398" y="20"/>
                    </a:lnTo>
                    <a:lnTo>
                      <a:pt x="400" y="33"/>
                    </a:lnTo>
                    <a:lnTo>
                      <a:pt x="409" y="33"/>
                    </a:lnTo>
                    <a:lnTo>
                      <a:pt x="412" y="48"/>
                    </a:lnTo>
                    <a:lnTo>
                      <a:pt x="417" y="62"/>
                    </a:lnTo>
                    <a:lnTo>
                      <a:pt x="420" y="66"/>
                    </a:lnTo>
                    <a:lnTo>
                      <a:pt x="423" y="66"/>
                    </a:lnTo>
                    <a:lnTo>
                      <a:pt x="435" y="64"/>
                    </a:lnTo>
                    <a:lnTo>
                      <a:pt x="438" y="57"/>
                    </a:lnTo>
                    <a:lnTo>
                      <a:pt x="442" y="54"/>
                    </a:lnTo>
                    <a:lnTo>
                      <a:pt x="445" y="54"/>
                    </a:lnTo>
                    <a:lnTo>
                      <a:pt x="448" y="57"/>
                    </a:lnTo>
                    <a:lnTo>
                      <a:pt x="451" y="66"/>
                    </a:lnTo>
                    <a:lnTo>
                      <a:pt x="453" y="69"/>
                    </a:lnTo>
                    <a:lnTo>
                      <a:pt x="458" y="77"/>
                    </a:lnTo>
                    <a:lnTo>
                      <a:pt x="460" y="78"/>
                    </a:lnTo>
                    <a:lnTo>
                      <a:pt x="464" y="84"/>
                    </a:lnTo>
                    <a:lnTo>
                      <a:pt x="464" y="86"/>
                    </a:lnTo>
                    <a:lnTo>
                      <a:pt x="466" y="93"/>
                    </a:lnTo>
                    <a:lnTo>
                      <a:pt x="480" y="109"/>
                    </a:lnTo>
                    <a:lnTo>
                      <a:pt x="484" y="109"/>
                    </a:lnTo>
                    <a:lnTo>
                      <a:pt x="487" y="111"/>
                    </a:lnTo>
                    <a:lnTo>
                      <a:pt x="489" y="113"/>
                    </a:lnTo>
                    <a:lnTo>
                      <a:pt x="490" y="123"/>
                    </a:lnTo>
                    <a:lnTo>
                      <a:pt x="495" y="127"/>
                    </a:lnTo>
                    <a:lnTo>
                      <a:pt x="504" y="130"/>
                    </a:lnTo>
                    <a:lnTo>
                      <a:pt x="510" y="133"/>
                    </a:lnTo>
                    <a:lnTo>
                      <a:pt x="512" y="137"/>
                    </a:lnTo>
                    <a:lnTo>
                      <a:pt x="513" y="144"/>
                    </a:lnTo>
                    <a:lnTo>
                      <a:pt x="526" y="153"/>
                    </a:lnTo>
                    <a:lnTo>
                      <a:pt x="530" y="158"/>
                    </a:lnTo>
                    <a:lnTo>
                      <a:pt x="536" y="158"/>
                    </a:lnTo>
                    <a:lnTo>
                      <a:pt x="547" y="158"/>
                    </a:lnTo>
                    <a:lnTo>
                      <a:pt x="551" y="160"/>
                    </a:lnTo>
                    <a:lnTo>
                      <a:pt x="560" y="171"/>
                    </a:lnTo>
                    <a:lnTo>
                      <a:pt x="564" y="174"/>
                    </a:lnTo>
                    <a:lnTo>
                      <a:pt x="563" y="184"/>
                    </a:lnTo>
                    <a:lnTo>
                      <a:pt x="564" y="198"/>
                    </a:lnTo>
                    <a:lnTo>
                      <a:pt x="557" y="235"/>
                    </a:lnTo>
                    <a:lnTo>
                      <a:pt x="559" y="241"/>
                    </a:lnTo>
                    <a:lnTo>
                      <a:pt x="563" y="246"/>
                    </a:lnTo>
                    <a:lnTo>
                      <a:pt x="568" y="254"/>
                    </a:lnTo>
                    <a:lnTo>
                      <a:pt x="573" y="308"/>
                    </a:lnTo>
                    <a:lnTo>
                      <a:pt x="582" y="311"/>
                    </a:lnTo>
                    <a:lnTo>
                      <a:pt x="586" y="314"/>
                    </a:lnTo>
                    <a:lnTo>
                      <a:pt x="589" y="334"/>
                    </a:lnTo>
                    <a:lnTo>
                      <a:pt x="592" y="339"/>
                    </a:lnTo>
                    <a:lnTo>
                      <a:pt x="597" y="345"/>
                    </a:lnTo>
                    <a:lnTo>
                      <a:pt x="600" y="344"/>
                    </a:lnTo>
                    <a:lnTo>
                      <a:pt x="602" y="346"/>
                    </a:lnTo>
                    <a:lnTo>
                      <a:pt x="614" y="351"/>
                    </a:lnTo>
                    <a:lnTo>
                      <a:pt x="614" y="363"/>
                    </a:lnTo>
                    <a:lnTo>
                      <a:pt x="611" y="369"/>
                    </a:lnTo>
                    <a:lnTo>
                      <a:pt x="607" y="372"/>
                    </a:lnTo>
                    <a:lnTo>
                      <a:pt x="607" y="384"/>
                    </a:lnTo>
                    <a:lnTo>
                      <a:pt x="602" y="400"/>
                    </a:lnTo>
                    <a:lnTo>
                      <a:pt x="597" y="405"/>
                    </a:lnTo>
                    <a:lnTo>
                      <a:pt x="595" y="407"/>
                    </a:lnTo>
                    <a:lnTo>
                      <a:pt x="593" y="412"/>
                    </a:lnTo>
                    <a:lnTo>
                      <a:pt x="587" y="414"/>
                    </a:lnTo>
                    <a:lnTo>
                      <a:pt x="583" y="417"/>
                    </a:lnTo>
                    <a:lnTo>
                      <a:pt x="582" y="416"/>
                    </a:lnTo>
                    <a:lnTo>
                      <a:pt x="575" y="418"/>
                    </a:lnTo>
                    <a:lnTo>
                      <a:pt x="582" y="432"/>
                    </a:lnTo>
                    <a:lnTo>
                      <a:pt x="581" y="435"/>
                    </a:lnTo>
                    <a:lnTo>
                      <a:pt x="575" y="440"/>
                    </a:lnTo>
                    <a:lnTo>
                      <a:pt x="570" y="446"/>
                    </a:lnTo>
                    <a:lnTo>
                      <a:pt x="566" y="447"/>
                    </a:lnTo>
                    <a:lnTo>
                      <a:pt x="563" y="446"/>
                    </a:lnTo>
                    <a:lnTo>
                      <a:pt x="556" y="451"/>
                    </a:lnTo>
                    <a:lnTo>
                      <a:pt x="550" y="458"/>
                    </a:lnTo>
                    <a:lnTo>
                      <a:pt x="551" y="467"/>
                    </a:lnTo>
                    <a:lnTo>
                      <a:pt x="554" y="473"/>
                    </a:lnTo>
                    <a:lnTo>
                      <a:pt x="552" y="475"/>
                    </a:lnTo>
                    <a:lnTo>
                      <a:pt x="547" y="479"/>
                    </a:lnTo>
                    <a:lnTo>
                      <a:pt x="539" y="468"/>
                    </a:lnTo>
                    <a:lnTo>
                      <a:pt x="533" y="466"/>
                    </a:lnTo>
                    <a:lnTo>
                      <a:pt x="530" y="460"/>
                    </a:lnTo>
                    <a:lnTo>
                      <a:pt x="528" y="458"/>
                    </a:lnTo>
                    <a:lnTo>
                      <a:pt x="529" y="455"/>
                    </a:lnTo>
                    <a:lnTo>
                      <a:pt x="527" y="454"/>
                    </a:lnTo>
                    <a:lnTo>
                      <a:pt x="521" y="448"/>
                    </a:lnTo>
                    <a:lnTo>
                      <a:pt x="515" y="446"/>
                    </a:lnTo>
                    <a:lnTo>
                      <a:pt x="509" y="447"/>
                    </a:lnTo>
                    <a:lnTo>
                      <a:pt x="509" y="446"/>
                    </a:lnTo>
                    <a:lnTo>
                      <a:pt x="507" y="446"/>
                    </a:lnTo>
                    <a:lnTo>
                      <a:pt x="507" y="448"/>
                    </a:lnTo>
                    <a:lnTo>
                      <a:pt x="504" y="451"/>
                    </a:lnTo>
                    <a:lnTo>
                      <a:pt x="488" y="444"/>
                    </a:lnTo>
                    <a:lnTo>
                      <a:pt x="486" y="441"/>
                    </a:lnTo>
                    <a:lnTo>
                      <a:pt x="485" y="440"/>
                    </a:lnTo>
                    <a:lnTo>
                      <a:pt x="482" y="440"/>
                    </a:lnTo>
                    <a:lnTo>
                      <a:pt x="463" y="437"/>
                    </a:lnTo>
                    <a:lnTo>
                      <a:pt x="454" y="434"/>
                    </a:lnTo>
                    <a:lnTo>
                      <a:pt x="446" y="433"/>
                    </a:lnTo>
                    <a:lnTo>
                      <a:pt x="437" y="432"/>
                    </a:lnTo>
                    <a:lnTo>
                      <a:pt x="429" y="430"/>
                    </a:lnTo>
                    <a:lnTo>
                      <a:pt x="419" y="425"/>
                    </a:lnTo>
                    <a:lnTo>
                      <a:pt x="403" y="421"/>
                    </a:lnTo>
                    <a:lnTo>
                      <a:pt x="396" y="420"/>
                    </a:lnTo>
                    <a:lnTo>
                      <a:pt x="388" y="419"/>
                    </a:lnTo>
                    <a:lnTo>
                      <a:pt x="384" y="420"/>
                    </a:lnTo>
                    <a:lnTo>
                      <a:pt x="366" y="418"/>
                    </a:lnTo>
                    <a:lnTo>
                      <a:pt x="357" y="413"/>
                    </a:lnTo>
                    <a:lnTo>
                      <a:pt x="353" y="411"/>
                    </a:lnTo>
                    <a:lnTo>
                      <a:pt x="344" y="401"/>
                    </a:lnTo>
                    <a:lnTo>
                      <a:pt x="340" y="403"/>
                    </a:lnTo>
                    <a:lnTo>
                      <a:pt x="338" y="400"/>
                    </a:lnTo>
                    <a:lnTo>
                      <a:pt x="337" y="397"/>
                    </a:lnTo>
                    <a:lnTo>
                      <a:pt x="332" y="393"/>
                    </a:lnTo>
                    <a:lnTo>
                      <a:pt x="330" y="394"/>
                    </a:lnTo>
                    <a:lnTo>
                      <a:pt x="328" y="392"/>
                    </a:lnTo>
                    <a:lnTo>
                      <a:pt x="327" y="387"/>
                    </a:lnTo>
                    <a:lnTo>
                      <a:pt x="325" y="384"/>
                    </a:lnTo>
                    <a:lnTo>
                      <a:pt x="319" y="379"/>
                    </a:lnTo>
                    <a:lnTo>
                      <a:pt x="307" y="375"/>
                    </a:lnTo>
                    <a:lnTo>
                      <a:pt x="299" y="371"/>
                    </a:lnTo>
                    <a:lnTo>
                      <a:pt x="296" y="371"/>
                    </a:lnTo>
                    <a:lnTo>
                      <a:pt x="294" y="370"/>
                    </a:lnTo>
                    <a:lnTo>
                      <a:pt x="292" y="370"/>
                    </a:lnTo>
                    <a:lnTo>
                      <a:pt x="264" y="358"/>
                    </a:lnTo>
                    <a:lnTo>
                      <a:pt x="244" y="348"/>
                    </a:lnTo>
                    <a:lnTo>
                      <a:pt x="226" y="342"/>
                    </a:lnTo>
                    <a:lnTo>
                      <a:pt x="217" y="337"/>
                    </a:lnTo>
                    <a:lnTo>
                      <a:pt x="203" y="332"/>
                    </a:lnTo>
                    <a:lnTo>
                      <a:pt x="184" y="324"/>
                    </a:lnTo>
                    <a:lnTo>
                      <a:pt x="176" y="319"/>
                    </a:lnTo>
                    <a:lnTo>
                      <a:pt x="160" y="315"/>
                    </a:lnTo>
                    <a:lnTo>
                      <a:pt x="147" y="308"/>
                    </a:lnTo>
                    <a:lnTo>
                      <a:pt x="146" y="309"/>
                    </a:lnTo>
                    <a:lnTo>
                      <a:pt x="145" y="308"/>
                    </a:lnTo>
                    <a:lnTo>
                      <a:pt x="141" y="304"/>
                    </a:lnTo>
                    <a:lnTo>
                      <a:pt x="140" y="304"/>
                    </a:lnTo>
                    <a:lnTo>
                      <a:pt x="139" y="304"/>
                    </a:lnTo>
                    <a:lnTo>
                      <a:pt x="136" y="304"/>
                    </a:lnTo>
                    <a:lnTo>
                      <a:pt x="136" y="296"/>
                    </a:lnTo>
                    <a:lnTo>
                      <a:pt x="132" y="291"/>
                    </a:lnTo>
                    <a:lnTo>
                      <a:pt x="118" y="281"/>
                    </a:lnTo>
                    <a:lnTo>
                      <a:pt x="114" y="275"/>
                    </a:lnTo>
                    <a:lnTo>
                      <a:pt x="101" y="267"/>
                    </a:lnTo>
                    <a:lnTo>
                      <a:pt x="96" y="266"/>
                    </a:lnTo>
                    <a:lnTo>
                      <a:pt x="83" y="257"/>
                    </a:lnTo>
                    <a:lnTo>
                      <a:pt x="70" y="252"/>
                    </a:lnTo>
                    <a:lnTo>
                      <a:pt x="71" y="250"/>
                    </a:lnTo>
                    <a:lnTo>
                      <a:pt x="74" y="252"/>
                    </a:lnTo>
                    <a:lnTo>
                      <a:pt x="73" y="250"/>
                    </a:lnTo>
                    <a:lnTo>
                      <a:pt x="69" y="250"/>
                    </a:lnTo>
                    <a:lnTo>
                      <a:pt x="70" y="249"/>
                    </a:lnTo>
                    <a:lnTo>
                      <a:pt x="72" y="249"/>
                    </a:lnTo>
                    <a:lnTo>
                      <a:pt x="73" y="247"/>
                    </a:lnTo>
                    <a:lnTo>
                      <a:pt x="62" y="234"/>
                    </a:lnTo>
                    <a:lnTo>
                      <a:pt x="60" y="233"/>
                    </a:lnTo>
                    <a:lnTo>
                      <a:pt x="59" y="234"/>
                    </a:lnTo>
                    <a:lnTo>
                      <a:pt x="58" y="234"/>
                    </a:lnTo>
                    <a:lnTo>
                      <a:pt x="55" y="235"/>
                    </a:lnTo>
                    <a:lnTo>
                      <a:pt x="54" y="235"/>
                    </a:lnTo>
                    <a:lnTo>
                      <a:pt x="54" y="234"/>
                    </a:lnTo>
                    <a:lnTo>
                      <a:pt x="55" y="233"/>
                    </a:lnTo>
                    <a:lnTo>
                      <a:pt x="54" y="230"/>
                    </a:lnTo>
                    <a:lnTo>
                      <a:pt x="53" y="232"/>
                    </a:lnTo>
                    <a:lnTo>
                      <a:pt x="53" y="233"/>
                    </a:lnTo>
                    <a:lnTo>
                      <a:pt x="51" y="234"/>
                    </a:lnTo>
                    <a:lnTo>
                      <a:pt x="50" y="232"/>
                    </a:lnTo>
                    <a:lnTo>
                      <a:pt x="47" y="229"/>
                    </a:lnTo>
                    <a:lnTo>
                      <a:pt x="44" y="226"/>
                    </a:lnTo>
                    <a:lnTo>
                      <a:pt x="43" y="226"/>
                    </a:lnTo>
                    <a:lnTo>
                      <a:pt x="37" y="225"/>
                    </a:lnTo>
                    <a:lnTo>
                      <a:pt x="37" y="215"/>
                    </a:lnTo>
                    <a:lnTo>
                      <a:pt x="30" y="205"/>
                    </a:lnTo>
                    <a:lnTo>
                      <a:pt x="27" y="204"/>
                    </a:lnTo>
                    <a:lnTo>
                      <a:pt x="21" y="198"/>
                    </a:lnTo>
                    <a:lnTo>
                      <a:pt x="20" y="192"/>
                    </a:lnTo>
                    <a:lnTo>
                      <a:pt x="19" y="192"/>
                    </a:lnTo>
                    <a:lnTo>
                      <a:pt x="18" y="187"/>
                    </a:lnTo>
                    <a:lnTo>
                      <a:pt x="15" y="182"/>
                    </a:lnTo>
                    <a:lnTo>
                      <a:pt x="7" y="175"/>
                    </a:lnTo>
                    <a:lnTo>
                      <a:pt x="2" y="173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48" name="Freeform 24"/>
              <p:cNvSpPr>
                <a:spLocks/>
              </p:cNvSpPr>
              <p:nvPr>
                <p:custDataLst>
                  <p:tags r:id="rId13"/>
                </p:custDataLst>
              </p:nvPr>
            </p:nvSpPr>
            <p:spPr bwMode="gray">
              <a:xfrm>
                <a:off x="3845" y="2587"/>
                <a:ext cx="379" cy="239"/>
              </a:xfrm>
              <a:custGeom>
                <a:avLst/>
                <a:gdLst/>
                <a:ahLst/>
                <a:cxnLst>
                  <a:cxn ang="0">
                    <a:pos x="26" y="382"/>
                  </a:cxn>
                  <a:cxn ang="0">
                    <a:pos x="56" y="417"/>
                  </a:cxn>
                  <a:cxn ang="0">
                    <a:pos x="84" y="429"/>
                  </a:cxn>
                  <a:cxn ang="0">
                    <a:pos x="122" y="443"/>
                  </a:cxn>
                  <a:cxn ang="0">
                    <a:pos x="165" y="464"/>
                  </a:cxn>
                  <a:cxn ang="0">
                    <a:pos x="234" y="483"/>
                  </a:cxn>
                  <a:cxn ang="0">
                    <a:pos x="274" y="479"/>
                  </a:cxn>
                  <a:cxn ang="0">
                    <a:pos x="304" y="492"/>
                  </a:cxn>
                  <a:cxn ang="0">
                    <a:pos x="325" y="439"/>
                  </a:cxn>
                  <a:cxn ang="0">
                    <a:pos x="346" y="422"/>
                  </a:cxn>
                  <a:cxn ang="0">
                    <a:pos x="371" y="367"/>
                  </a:cxn>
                  <a:cxn ang="0">
                    <a:pos x="403" y="391"/>
                  </a:cxn>
                  <a:cxn ang="0">
                    <a:pos x="436" y="390"/>
                  </a:cxn>
                  <a:cxn ang="0">
                    <a:pos x="501" y="401"/>
                  </a:cxn>
                  <a:cxn ang="0">
                    <a:pos x="522" y="410"/>
                  </a:cxn>
                  <a:cxn ang="0">
                    <a:pos x="549" y="418"/>
                  </a:cxn>
                  <a:cxn ang="0">
                    <a:pos x="534" y="368"/>
                  </a:cxn>
                  <a:cxn ang="0">
                    <a:pos x="528" y="348"/>
                  </a:cxn>
                  <a:cxn ang="0">
                    <a:pos x="539" y="330"/>
                  </a:cxn>
                  <a:cxn ang="0">
                    <a:pos x="551" y="327"/>
                  </a:cxn>
                  <a:cxn ang="0">
                    <a:pos x="573" y="314"/>
                  </a:cxn>
                  <a:cxn ang="0">
                    <a:pos x="602" y="272"/>
                  </a:cxn>
                  <a:cxn ang="0">
                    <a:pos x="612" y="231"/>
                  </a:cxn>
                  <a:cxn ang="0">
                    <a:pos x="624" y="209"/>
                  </a:cxn>
                  <a:cxn ang="0">
                    <a:pos x="616" y="182"/>
                  </a:cxn>
                  <a:cxn ang="0">
                    <a:pos x="634" y="165"/>
                  </a:cxn>
                  <a:cxn ang="0">
                    <a:pos x="640" y="134"/>
                  </a:cxn>
                  <a:cxn ang="0">
                    <a:pos x="638" y="114"/>
                  </a:cxn>
                  <a:cxn ang="0">
                    <a:pos x="659" y="101"/>
                  </a:cxn>
                  <a:cxn ang="0">
                    <a:pos x="597" y="68"/>
                  </a:cxn>
                  <a:cxn ang="0">
                    <a:pos x="573" y="108"/>
                  </a:cxn>
                  <a:cxn ang="0">
                    <a:pos x="528" y="110"/>
                  </a:cxn>
                  <a:cxn ang="0">
                    <a:pos x="493" y="109"/>
                  </a:cxn>
                  <a:cxn ang="0">
                    <a:pos x="486" y="79"/>
                  </a:cxn>
                  <a:cxn ang="0">
                    <a:pos x="450" y="87"/>
                  </a:cxn>
                  <a:cxn ang="0">
                    <a:pos x="429" y="87"/>
                  </a:cxn>
                  <a:cxn ang="0">
                    <a:pos x="396" y="20"/>
                  </a:cxn>
                  <a:cxn ang="0">
                    <a:pos x="373" y="42"/>
                  </a:cxn>
                  <a:cxn ang="0">
                    <a:pos x="338" y="24"/>
                  </a:cxn>
                  <a:cxn ang="0">
                    <a:pos x="319" y="0"/>
                  </a:cxn>
                  <a:cxn ang="0">
                    <a:pos x="258" y="15"/>
                  </a:cxn>
                  <a:cxn ang="0">
                    <a:pos x="215" y="25"/>
                  </a:cxn>
                  <a:cxn ang="0">
                    <a:pos x="186" y="40"/>
                  </a:cxn>
                  <a:cxn ang="0">
                    <a:pos x="166" y="29"/>
                  </a:cxn>
                  <a:cxn ang="0">
                    <a:pos x="158" y="36"/>
                  </a:cxn>
                  <a:cxn ang="0">
                    <a:pos x="150" y="81"/>
                  </a:cxn>
                  <a:cxn ang="0">
                    <a:pos x="192" y="90"/>
                  </a:cxn>
                  <a:cxn ang="0">
                    <a:pos x="192" y="132"/>
                  </a:cxn>
                  <a:cxn ang="0">
                    <a:pos x="202" y="172"/>
                  </a:cxn>
                  <a:cxn ang="0">
                    <a:pos x="232" y="175"/>
                  </a:cxn>
                  <a:cxn ang="0">
                    <a:pos x="222" y="198"/>
                  </a:cxn>
                  <a:cxn ang="0">
                    <a:pos x="206" y="220"/>
                  </a:cxn>
                  <a:cxn ang="0">
                    <a:pos x="163" y="241"/>
                  </a:cxn>
                  <a:cxn ang="0">
                    <a:pos x="125" y="270"/>
                  </a:cxn>
                  <a:cxn ang="0">
                    <a:pos x="84" y="273"/>
                  </a:cxn>
                  <a:cxn ang="0">
                    <a:pos x="57" y="280"/>
                  </a:cxn>
                  <a:cxn ang="0">
                    <a:pos x="50" y="289"/>
                  </a:cxn>
                  <a:cxn ang="0">
                    <a:pos x="4" y="347"/>
                  </a:cxn>
                </a:cxnLst>
                <a:rect l="0" t="0" r="r" b="b"/>
                <a:pathLst>
                  <a:path w="663" h="493">
                    <a:moveTo>
                      <a:pt x="0" y="353"/>
                    </a:moveTo>
                    <a:lnTo>
                      <a:pt x="0" y="354"/>
                    </a:lnTo>
                    <a:lnTo>
                      <a:pt x="3" y="354"/>
                    </a:lnTo>
                    <a:lnTo>
                      <a:pt x="11" y="361"/>
                    </a:lnTo>
                    <a:lnTo>
                      <a:pt x="18" y="367"/>
                    </a:lnTo>
                    <a:lnTo>
                      <a:pt x="22" y="371"/>
                    </a:lnTo>
                    <a:lnTo>
                      <a:pt x="26" y="382"/>
                    </a:lnTo>
                    <a:lnTo>
                      <a:pt x="28" y="384"/>
                    </a:lnTo>
                    <a:lnTo>
                      <a:pt x="31" y="393"/>
                    </a:lnTo>
                    <a:lnTo>
                      <a:pt x="33" y="403"/>
                    </a:lnTo>
                    <a:lnTo>
                      <a:pt x="37" y="407"/>
                    </a:lnTo>
                    <a:lnTo>
                      <a:pt x="41" y="409"/>
                    </a:lnTo>
                    <a:lnTo>
                      <a:pt x="54" y="417"/>
                    </a:lnTo>
                    <a:lnTo>
                      <a:pt x="56" y="417"/>
                    </a:lnTo>
                    <a:lnTo>
                      <a:pt x="56" y="418"/>
                    </a:lnTo>
                    <a:lnTo>
                      <a:pt x="59" y="419"/>
                    </a:lnTo>
                    <a:lnTo>
                      <a:pt x="62" y="418"/>
                    </a:lnTo>
                    <a:lnTo>
                      <a:pt x="67" y="421"/>
                    </a:lnTo>
                    <a:lnTo>
                      <a:pt x="76" y="425"/>
                    </a:lnTo>
                    <a:lnTo>
                      <a:pt x="84" y="428"/>
                    </a:lnTo>
                    <a:lnTo>
                      <a:pt x="84" y="429"/>
                    </a:lnTo>
                    <a:lnTo>
                      <a:pt x="88" y="429"/>
                    </a:lnTo>
                    <a:lnTo>
                      <a:pt x="93" y="432"/>
                    </a:lnTo>
                    <a:lnTo>
                      <a:pt x="98" y="432"/>
                    </a:lnTo>
                    <a:lnTo>
                      <a:pt x="99" y="434"/>
                    </a:lnTo>
                    <a:lnTo>
                      <a:pt x="103" y="435"/>
                    </a:lnTo>
                    <a:lnTo>
                      <a:pt x="112" y="437"/>
                    </a:lnTo>
                    <a:lnTo>
                      <a:pt x="122" y="443"/>
                    </a:lnTo>
                    <a:lnTo>
                      <a:pt x="125" y="444"/>
                    </a:lnTo>
                    <a:lnTo>
                      <a:pt x="135" y="450"/>
                    </a:lnTo>
                    <a:lnTo>
                      <a:pt x="140" y="455"/>
                    </a:lnTo>
                    <a:lnTo>
                      <a:pt x="146" y="456"/>
                    </a:lnTo>
                    <a:lnTo>
                      <a:pt x="149" y="458"/>
                    </a:lnTo>
                    <a:lnTo>
                      <a:pt x="161" y="462"/>
                    </a:lnTo>
                    <a:lnTo>
                      <a:pt x="165" y="464"/>
                    </a:lnTo>
                    <a:lnTo>
                      <a:pt x="172" y="465"/>
                    </a:lnTo>
                    <a:lnTo>
                      <a:pt x="175" y="466"/>
                    </a:lnTo>
                    <a:lnTo>
                      <a:pt x="182" y="466"/>
                    </a:lnTo>
                    <a:lnTo>
                      <a:pt x="186" y="469"/>
                    </a:lnTo>
                    <a:lnTo>
                      <a:pt x="196" y="472"/>
                    </a:lnTo>
                    <a:lnTo>
                      <a:pt x="199" y="472"/>
                    </a:lnTo>
                    <a:lnTo>
                      <a:pt x="234" y="483"/>
                    </a:lnTo>
                    <a:lnTo>
                      <a:pt x="243" y="487"/>
                    </a:lnTo>
                    <a:lnTo>
                      <a:pt x="251" y="493"/>
                    </a:lnTo>
                    <a:lnTo>
                      <a:pt x="260" y="492"/>
                    </a:lnTo>
                    <a:lnTo>
                      <a:pt x="266" y="485"/>
                    </a:lnTo>
                    <a:lnTo>
                      <a:pt x="267" y="482"/>
                    </a:lnTo>
                    <a:lnTo>
                      <a:pt x="270" y="482"/>
                    </a:lnTo>
                    <a:lnTo>
                      <a:pt x="274" y="479"/>
                    </a:lnTo>
                    <a:lnTo>
                      <a:pt x="276" y="480"/>
                    </a:lnTo>
                    <a:lnTo>
                      <a:pt x="279" y="479"/>
                    </a:lnTo>
                    <a:lnTo>
                      <a:pt x="283" y="482"/>
                    </a:lnTo>
                    <a:lnTo>
                      <a:pt x="288" y="482"/>
                    </a:lnTo>
                    <a:lnTo>
                      <a:pt x="298" y="489"/>
                    </a:lnTo>
                    <a:lnTo>
                      <a:pt x="300" y="489"/>
                    </a:lnTo>
                    <a:lnTo>
                      <a:pt x="304" y="492"/>
                    </a:lnTo>
                    <a:lnTo>
                      <a:pt x="302" y="485"/>
                    </a:lnTo>
                    <a:lnTo>
                      <a:pt x="306" y="471"/>
                    </a:lnTo>
                    <a:lnTo>
                      <a:pt x="306" y="443"/>
                    </a:lnTo>
                    <a:lnTo>
                      <a:pt x="317" y="439"/>
                    </a:lnTo>
                    <a:lnTo>
                      <a:pt x="323" y="443"/>
                    </a:lnTo>
                    <a:lnTo>
                      <a:pt x="327" y="442"/>
                    </a:lnTo>
                    <a:lnTo>
                      <a:pt x="325" y="439"/>
                    </a:lnTo>
                    <a:lnTo>
                      <a:pt x="327" y="438"/>
                    </a:lnTo>
                    <a:lnTo>
                      <a:pt x="333" y="443"/>
                    </a:lnTo>
                    <a:lnTo>
                      <a:pt x="337" y="438"/>
                    </a:lnTo>
                    <a:lnTo>
                      <a:pt x="337" y="436"/>
                    </a:lnTo>
                    <a:lnTo>
                      <a:pt x="344" y="434"/>
                    </a:lnTo>
                    <a:lnTo>
                      <a:pt x="345" y="430"/>
                    </a:lnTo>
                    <a:lnTo>
                      <a:pt x="346" y="422"/>
                    </a:lnTo>
                    <a:lnTo>
                      <a:pt x="345" y="409"/>
                    </a:lnTo>
                    <a:lnTo>
                      <a:pt x="343" y="403"/>
                    </a:lnTo>
                    <a:lnTo>
                      <a:pt x="343" y="382"/>
                    </a:lnTo>
                    <a:lnTo>
                      <a:pt x="346" y="373"/>
                    </a:lnTo>
                    <a:lnTo>
                      <a:pt x="362" y="364"/>
                    </a:lnTo>
                    <a:lnTo>
                      <a:pt x="367" y="366"/>
                    </a:lnTo>
                    <a:lnTo>
                      <a:pt x="371" y="367"/>
                    </a:lnTo>
                    <a:lnTo>
                      <a:pt x="375" y="369"/>
                    </a:lnTo>
                    <a:lnTo>
                      <a:pt x="385" y="368"/>
                    </a:lnTo>
                    <a:lnTo>
                      <a:pt x="389" y="371"/>
                    </a:lnTo>
                    <a:lnTo>
                      <a:pt x="392" y="376"/>
                    </a:lnTo>
                    <a:lnTo>
                      <a:pt x="393" y="381"/>
                    </a:lnTo>
                    <a:lnTo>
                      <a:pt x="401" y="389"/>
                    </a:lnTo>
                    <a:lnTo>
                      <a:pt x="403" y="391"/>
                    </a:lnTo>
                    <a:lnTo>
                      <a:pt x="405" y="391"/>
                    </a:lnTo>
                    <a:lnTo>
                      <a:pt x="409" y="394"/>
                    </a:lnTo>
                    <a:lnTo>
                      <a:pt x="415" y="395"/>
                    </a:lnTo>
                    <a:lnTo>
                      <a:pt x="417" y="394"/>
                    </a:lnTo>
                    <a:lnTo>
                      <a:pt x="419" y="394"/>
                    </a:lnTo>
                    <a:lnTo>
                      <a:pt x="430" y="394"/>
                    </a:lnTo>
                    <a:lnTo>
                      <a:pt x="436" y="390"/>
                    </a:lnTo>
                    <a:lnTo>
                      <a:pt x="456" y="390"/>
                    </a:lnTo>
                    <a:lnTo>
                      <a:pt x="466" y="393"/>
                    </a:lnTo>
                    <a:lnTo>
                      <a:pt x="480" y="398"/>
                    </a:lnTo>
                    <a:lnTo>
                      <a:pt x="489" y="400"/>
                    </a:lnTo>
                    <a:lnTo>
                      <a:pt x="493" y="402"/>
                    </a:lnTo>
                    <a:lnTo>
                      <a:pt x="495" y="401"/>
                    </a:lnTo>
                    <a:lnTo>
                      <a:pt x="501" y="401"/>
                    </a:lnTo>
                    <a:lnTo>
                      <a:pt x="498" y="408"/>
                    </a:lnTo>
                    <a:lnTo>
                      <a:pt x="508" y="412"/>
                    </a:lnTo>
                    <a:lnTo>
                      <a:pt x="508" y="410"/>
                    </a:lnTo>
                    <a:lnTo>
                      <a:pt x="510" y="409"/>
                    </a:lnTo>
                    <a:lnTo>
                      <a:pt x="513" y="410"/>
                    </a:lnTo>
                    <a:lnTo>
                      <a:pt x="515" y="409"/>
                    </a:lnTo>
                    <a:lnTo>
                      <a:pt x="522" y="410"/>
                    </a:lnTo>
                    <a:lnTo>
                      <a:pt x="524" y="414"/>
                    </a:lnTo>
                    <a:lnTo>
                      <a:pt x="533" y="415"/>
                    </a:lnTo>
                    <a:lnTo>
                      <a:pt x="532" y="423"/>
                    </a:lnTo>
                    <a:lnTo>
                      <a:pt x="533" y="425"/>
                    </a:lnTo>
                    <a:lnTo>
                      <a:pt x="539" y="425"/>
                    </a:lnTo>
                    <a:lnTo>
                      <a:pt x="548" y="421"/>
                    </a:lnTo>
                    <a:lnTo>
                      <a:pt x="549" y="418"/>
                    </a:lnTo>
                    <a:lnTo>
                      <a:pt x="549" y="415"/>
                    </a:lnTo>
                    <a:lnTo>
                      <a:pt x="545" y="414"/>
                    </a:lnTo>
                    <a:lnTo>
                      <a:pt x="540" y="405"/>
                    </a:lnTo>
                    <a:lnTo>
                      <a:pt x="536" y="384"/>
                    </a:lnTo>
                    <a:lnTo>
                      <a:pt x="537" y="380"/>
                    </a:lnTo>
                    <a:lnTo>
                      <a:pt x="535" y="375"/>
                    </a:lnTo>
                    <a:lnTo>
                      <a:pt x="534" y="368"/>
                    </a:lnTo>
                    <a:lnTo>
                      <a:pt x="532" y="366"/>
                    </a:lnTo>
                    <a:lnTo>
                      <a:pt x="532" y="362"/>
                    </a:lnTo>
                    <a:lnTo>
                      <a:pt x="534" y="360"/>
                    </a:lnTo>
                    <a:lnTo>
                      <a:pt x="533" y="356"/>
                    </a:lnTo>
                    <a:lnTo>
                      <a:pt x="528" y="355"/>
                    </a:lnTo>
                    <a:lnTo>
                      <a:pt x="528" y="352"/>
                    </a:lnTo>
                    <a:lnTo>
                      <a:pt x="528" y="348"/>
                    </a:lnTo>
                    <a:lnTo>
                      <a:pt x="530" y="347"/>
                    </a:lnTo>
                    <a:lnTo>
                      <a:pt x="529" y="337"/>
                    </a:lnTo>
                    <a:lnTo>
                      <a:pt x="527" y="334"/>
                    </a:lnTo>
                    <a:lnTo>
                      <a:pt x="527" y="329"/>
                    </a:lnTo>
                    <a:lnTo>
                      <a:pt x="532" y="326"/>
                    </a:lnTo>
                    <a:lnTo>
                      <a:pt x="536" y="326"/>
                    </a:lnTo>
                    <a:lnTo>
                      <a:pt x="539" y="330"/>
                    </a:lnTo>
                    <a:lnTo>
                      <a:pt x="540" y="334"/>
                    </a:lnTo>
                    <a:lnTo>
                      <a:pt x="541" y="335"/>
                    </a:lnTo>
                    <a:lnTo>
                      <a:pt x="543" y="334"/>
                    </a:lnTo>
                    <a:lnTo>
                      <a:pt x="546" y="329"/>
                    </a:lnTo>
                    <a:lnTo>
                      <a:pt x="549" y="325"/>
                    </a:lnTo>
                    <a:lnTo>
                      <a:pt x="551" y="322"/>
                    </a:lnTo>
                    <a:lnTo>
                      <a:pt x="551" y="327"/>
                    </a:lnTo>
                    <a:lnTo>
                      <a:pt x="560" y="327"/>
                    </a:lnTo>
                    <a:lnTo>
                      <a:pt x="563" y="328"/>
                    </a:lnTo>
                    <a:lnTo>
                      <a:pt x="566" y="325"/>
                    </a:lnTo>
                    <a:lnTo>
                      <a:pt x="567" y="321"/>
                    </a:lnTo>
                    <a:lnTo>
                      <a:pt x="571" y="319"/>
                    </a:lnTo>
                    <a:lnTo>
                      <a:pt x="573" y="316"/>
                    </a:lnTo>
                    <a:lnTo>
                      <a:pt x="573" y="314"/>
                    </a:lnTo>
                    <a:lnTo>
                      <a:pt x="575" y="311"/>
                    </a:lnTo>
                    <a:lnTo>
                      <a:pt x="576" y="306"/>
                    </a:lnTo>
                    <a:lnTo>
                      <a:pt x="588" y="293"/>
                    </a:lnTo>
                    <a:lnTo>
                      <a:pt x="595" y="279"/>
                    </a:lnTo>
                    <a:lnTo>
                      <a:pt x="598" y="275"/>
                    </a:lnTo>
                    <a:lnTo>
                      <a:pt x="600" y="274"/>
                    </a:lnTo>
                    <a:lnTo>
                      <a:pt x="602" y="272"/>
                    </a:lnTo>
                    <a:lnTo>
                      <a:pt x="600" y="267"/>
                    </a:lnTo>
                    <a:lnTo>
                      <a:pt x="601" y="265"/>
                    </a:lnTo>
                    <a:lnTo>
                      <a:pt x="606" y="259"/>
                    </a:lnTo>
                    <a:lnTo>
                      <a:pt x="607" y="240"/>
                    </a:lnTo>
                    <a:lnTo>
                      <a:pt x="610" y="239"/>
                    </a:lnTo>
                    <a:lnTo>
                      <a:pt x="612" y="234"/>
                    </a:lnTo>
                    <a:lnTo>
                      <a:pt x="612" y="231"/>
                    </a:lnTo>
                    <a:lnTo>
                      <a:pt x="615" y="229"/>
                    </a:lnTo>
                    <a:lnTo>
                      <a:pt x="621" y="230"/>
                    </a:lnTo>
                    <a:lnTo>
                      <a:pt x="624" y="227"/>
                    </a:lnTo>
                    <a:lnTo>
                      <a:pt x="629" y="226"/>
                    </a:lnTo>
                    <a:lnTo>
                      <a:pt x="627" y="214"/>
                    </a:lnTo>
                    <a:lnTo>
                      <a:pt x="625" y="212"/>
                    </a:lnTo>
                    <a:lnTo>
                      <a:pt x="624" y="209"/>
                    </a:lnTo>
                    <a:lnTo>
                      <a:pt x="625" y="206"/>
                    </a:lnTo>
                    <a:lnTo>
                      <a:pt x="621" y="200"/>
                    </a:lnTo>
                    <a:lnTo>
                      <a:pt x="618" y="197"/>
                    </a:lnTo>
                    <a:lnTo>
                      <a:pt x="621" y="195"/>
                    </a:lnTo>
                    <a:lnTo>
                      <a:pt x="621" y="185"/>
                    </a:lnTo>
                    <a:lnTo>
                      <a:pt x="619" y="184"/>
                    </a:lnTo>
                    <a:lnTo>
                      <a:pt x="616" y="182"/>
                    </a:lnTo>
                    <a:lnTo>
                      <a:pt x="615" y="175"/>
                    </a:lnTo>
                    <a:lnTo>
                      <a:pt x="618" y="172"/>
                    </a:lnTo>
                    <a:lnTo>
                      <a:pt x="621" y="173"/>
                    </a:lnTo>
                    <a:lnTo>
                      <a:pt x="625" y="172"/>
                    </a:lnTo>
                    <a:lnTo>
                      <a:pt x="627" y="173"/>
                    </a:lnTo>
                    <a:lnTo>
                      <a:pt x="634" y="168"/>
                    </a:lnTo>
                    <a:lnTo>
                      <a:pt x="634" y="165"/>
                    </a:lnTo>
                    <a:lnTo>
                      <a:pt x="633" y="162"/>
                    </a:lnTo>
                    <a:lnTo>
                      <a:pt x="634" y="148"/>
                    </a:lnTo>
                    <a:lnTo>
                      <a:pt x="636" y="145"/>
                    </a:lnTo>
                    <a:lnTo>
                      <a:pt x="638" y="145"/>
                    </a:lnTo>
                    <a:lnTo>
                      <a:pt x="640" y="141"/>
                    </a:lnTo>
                    <a:lnTo>
                      <a:pt x="641" y="140"/>
                    </a:lnTo>
                    <a:lnTo>
                      <a:pt x="640" y="134"/>
                    </a:lnTo>
                    <a:lnTo>
                      <a:pt x="639" y="132"/>
                    </a:lnTo>
                    <a:lnTo>
                      <a:pt x="638" y="130"/>
                    </a:lnTo>
                    <a:lnTo>
                      <a:pt x="636" y="130"/>
                    </a:lnTo>
                    <a:lnTo>
                      <a:pt x="635" y="118"/>
                    </a:lnTo>
                    <a:lnTo>
                      <a:pt x="632" y="120"/>
                    </a:lnTo>
                    <a:lnTo>
                      <a:pt x="634" y="116"/>
                    </a:lnTo>
                    <a:lnTo>
                      <a:pt x="638" y="114"/>
                    </a:lnTo>
                    <a:lnTo>
                      <a:pt x="640" y="115"/>
                    </a:lnTo>
                    <a:lnTo>
                      <a:pt x="643" y="116"/>
                    </a:lnTo>
                    <a:lnTo>
                      <a:pt x="646" y="116"/>
                    </a:lnTo>
                    <a:lnTo>
                      <a:pt x="652" y="103"/>
                    </a:lnTo>
                    <a:lnTo>
                      <a:pt x="656" y="103"/>
                    </a:lnTo>
                    <a:lnTo>
                      <a:pt x="658" y="107"/>
                    </a:lnTo>
                    <a:lnTo>
                      <a:pt x="659" y="101"/>
                    </a:lnTo>
                    <a:lnTo>
                      <a:pt x="662" y="91"/>
                    </a:lnTo>
                    <a:lnTo>
                      <a:pt x="663" y="86"/>
                    </a:lnTo>
                    <a:lnTo>
                      <a:pt x="659" y="83"/>
                    </a:lnTo>
                    <a:lnTo>
                      <a:pt x="620" y="75"/>
                    </a:lnTo>
                    <a:lnTo>
                      <a:pt x="617" y="72"/>
                    </a:lnTo>
                    <a:lnTo>
                      <a:pt x="600" y="62"/>
                    </a:lnTo>
                    <a:lnTo>
                      <a:pt x="597" y="68"/>
                    </a:lnTo>
                    <a:lnTo>
                      <a:pt x="597" y="74"/>
                    </a:lnTo>
                    <a:lnTo>
                      <a:pt x="595" y="75"/>
                    </a:lnTo>
                    <a:lnTo>
                      <a:pt x="592" y="77"/>
                    </a:lnTo>
                    <a:lnTo>
                      <a:pt x="592" y="81"/>
                    </a:lnTo>
                    <a:lnTo>
                      <a:pt x="586" y="89"/>
                    </a:lnTo>
                    <a:lnTo>
                      <a:pt x="579" y="102"/>
                    </a:lnTo>
                    <a:lnTo>
                      <a:pt x="573" y="108"/>
                    </a:lnTo>
                    <a:lnTo>
                      <a:pt x="563" y="110"/>
                    </a:lnTo>
                    <a:lnTo>
                      <a:pt x="557" y="110"/>
                    </a:lnTo>
                    <a:lnTo>
                      <a:pt x="555" y="109"/>
                    </a:lnTo>
                    <a:lnTo>
                      <a:pt x="552" y="108"/>
                    </a:lnTo>
                    <a:lnTo>
                      <a:pt x="546" y="110"/>
                    </a:lnTo>
                    <a:lnTo>
                      <a:pt x="534" y="109"/>
                    </a:lnTo>
                    <a:lnTo>
                      <a:pt x="528" y="110"/>
                    </a:lnTo>
                    <a:lnTo>
                      <a:pt x="524" y="109"/>
                    </a:lnTo>
                    <a:lnTo>
                      <a:pt x="521" y="109"/>
                    </a:lnTo>
                    <a:lnTo>
                      <a:pt x="520" y="107"/>
                    </a:lnTo>
                    <a:lnTo>
                      <a:pt x="507" y="106"/>
                    </a:lnTo>
                    <a:lnTo>
                      <a:pt x="498" y="111"/>
                    </a:lnTo>
                    <a:lnTo>
                      <a:pt x="496" y="109"/>
                    </a:lnTo>
                    <a:lnTo>
                      <a:pt x="493" y="109"/>
                    </a:lnTo>
                    <a:lnTo>
                      <a:pt x="491" y="109"/>
                    </a:lnTo>
                    <a:lnTo>
                      <a:pt x="492" y="104"/>
                    </a:lnTo>
                    <a:lnTo>
                      <a:pt x="498" y="100"/>
                    </a:lnTo>
                    <a:lnTo>
                      <a:pt x="502" y="95"/>
                    </a:lnTo>
                    <a:lnTo>
                      <a:pt x="498" y="84"/>
                    </a:lnTo>
                    <a:lnTo>
                      <a:pt x="494" y="80"/>
                    </a:lnTo>
                    <a:lnTo>
                      <a:pt x="486" y="79"/>
                    </a:lnTo>
                    <a:lnTo>
                      <a:pt x="478" y="80"/>
                    </a:lnTo>
                    <a:lnTo>
                      <a:pt x="473" y="80"/>
                    </a:lnTo>
                    <a:lnTo>
                      <a:pt x="469" y="83"/>
                    </a:lnTo>
                    <a:lnTo>
                      <a:pt x="459" y="79"/>
                    </a:lnTo>
                    <a:lnTo>
                      <a:pt x="456" y="86"/>
                    </a:lnTo>
                    <a:lnTo>
                      <a:pt x="454" y="87"/>
                    </a:lnTo>
                    <a:lnTo>
                      <a:pt x="450" y="87"/>
                    </a:lnTo>
                    <a:lnTo>
                      <a:pt x="444" y="88"/>
                    </a:lnTo>
                    <a:lnTo>
                      <a:pt x="440" y="88"/>
                    </a:lnTo>
                    <a:lnTo>
                      <a:pt x="436" y="86"/>
                    </a:lnTo>
                    <a:lnTo>
                      <a:pt x="436" y="83"/>
                    </a:lnTo>
                    <a:lnTo>
                      <a:pt x="433" y="86"/>
                    </a:lnTo>
                    <a:lnTo>
                      <a:pt x="432" y="86"/>
                    </a:lnTo>
                    <a:lnTo>
                      <a:pt x="429" y="87"/>
                    </a:lnTo>
                    <a:lnTo>
                      <a:pt x="422" y="80"/>
                    </a:lnTo>
                    <a:lnTo>
                      <a:pt x="418" y="69"/>
                    </a:lnTo>
                    <a:lnTo>
                      <a:pt x="415" y="25"/>
                    </a:lnTo>
                    <a:lnTo>
                      <a:pt x="410" y="25"/>
                    </a:lnTo>
                    <a:lnTo>
                      <a:pt x="406" y="28"/>
                    </a:lnTo>
                    <a:lnTo>
                      <a:pt x="405" y="26"/>
                    </a:lnTo>
                    <a:lnTo>
                      <a:pt x="396" y="20"/>
                    </a:lnTo>
                    <a:lnTo>
                      <a:pt x="393" y="20"/>
                    </a:lnTo>
                    <a:lnTo>
                      <a:pt x="391" y="22"/>
                    </a:lnTo>
                    <a:lnTo>
                      <a:pt x="389" y="24"/>
                    </a:lnTo>
                    <a:lnTo>
                      <a:pt x="387" y="31"/>
                    </a:lnTo>
                    <a:lnTo>
                      <a:pt x="382" y="33"/>
                    </a:lnTo>
                    <a:lnTo>
                      <a:pt x="381" y="38"/>
                    </a:lnTo>
                    <a:lnTo>
                      <a:pt x="373" y="42"/>
                    </a:lnTo>
                    <a:lnTo>
                      <a:pt x="369" y="43"/>
                    </a:lnTo>
                    <a:lnTo>
                      <a:pt x="363" y="41"/>
                    </a:lnTo>
                    <a:lnTo>
                      <a:pt x="360" y="41"/>
                    </a:lnTo>
                    <a:lnTo>
                      <a:pt x="355" y="38"/>
                    </a:lnTo>
                    <a:lnTo>
                      <a:pt x="343" y="36"/>
                    </a:lnTo>
                    <a:lnTo>
                      <a:pt x="342" y="35"/>
                    </a:lnTo>
                    <a:lnTo>
                      <a:pt x="338" y="24"/>
                    </a:lnTo>
                    <a:lnTo>
                      <a:pt x="339" y="18"/>
                    </a:lnTo>
                    <a:lnTo>
                      <a:pt x="335" y="13"/>
                    </a:lnTo>
                    <a:lnTo>
                      <a:pt x="336" y="6"/>
                    </a:lnTo>
                    <a:lnTo>
                      <a:pt x="327" y="1"/>
                    </a:lnTo>
                    <a:lnTo>
                      <a:pt x="326" y="7"/>
                    </a:lnTo>
                    <a:lnTo>
                      <a:pt x="322" y="6"/>
                    </a:lnTo>
                    <a:lnTo>
                      <a:pt x="319" y="0"/>
                    </a:lnTo>
                    <a:lnTo>
                      <a:pt x="310" y="1"/>
                    </a:lnTo>
                    <a:lnTo>
                      <a:pt x="306" y="0"/>
                    </a:lnTo>
                    <a:lnTo>
                      <a:pt x="284" y="10"/>
                    </a:lnTo>
                    <a:lnTo>
                      <a:pt x="277" y="14"/>
                    </a:lnTo>
                    <a:lnTo>
                      <a:pt x="268" y="11"/>
                    </a:lnTo>
                    <a:lnTo>
                      <a:pt x="263" y="10"/>
                    </a:lnTo>
                    <a:lnTo>
                      <a:pt x="258" y="15"/>
                    </a:lnTo>
                    <a:lnTo>
                      <a:pt x="248" y="13"/>
                    </a:lnTo>
                    <a:lnTo>
                      <a:pt x="236" y="17"/>
                    </a:lnTo>
                    <a:lnTo>
                      <a:pt x="232" y="15"/>
                    </a:lnTo>
                    <a:lnTo>
                      <a:pt x="230" y="17"/>
                    </a:lnTo>
                    <a:lnTo>
                      <a:pt x="218" y="18"/>
                    </a:lnTo>
                    <a:lnTo>
                      <a:pt x="217" y="22"/>
                    </a:lnTo>
                    <a:lnTo>
                      <a:pt x="215" y="25"/>
                    </a:lnTo>
                    <a:lnTo>
                      <a:pt x="213" y="25"/>
                    </a:lnTo>
                    <a:lnTo>
                      <a:pt x="212" y="26"/>
                    </a:lnTo>
                    <a:lnTo>
                      <a:pt x="206" y="28"/>
                    </a:lnTo>
                    <a:lnTo>
                      <a:pt x="204" y="33"/>
                    </a:lnTo>
                    <a:lnTo>
                      <a:pt x="196" y="40"/>
                    </a:lnTo>
                    <a:lnTo>
                      <a:pt x="189" y="41"/>
                    </a:lnTo>
                    <a:lnTo>
                      <a:pt x="186" y="40"/>
                    </a:lnTo>
                    <a:lnTo>
                      <a:pt x="186" y="46"/>
                    </a:lnTo>
                    <a:lnTo>
                      <a:pt x="184" y="46"/>
                    </a:lnTo>
                    <a:lnTo>
                      <a:pt x="182" y="45"/>
                    </a:lnTo>
                    <a:lnTo>
                      <a:pt x="181" y="39"/>
                    </a:lnTo>
                    <a:lnTo>
                      <a:pt x="178" y="34"/>
                    </a:lnTo>
                    <a:lnTo>
                      <a:pt x="172" y="32"/>
                    </a:lnTo>
                    <a:lnTo>
                      <a:pt x="166" y="29"/>
                    </a:lnTo>
                    <a:lnTo>
                      <a:pt x="166" y="33"/>
                    </a:lnTo>
                    <a:lnTo>
                      <a:pt x="168" y="35"/>
                    </a:lnTo>
                    <a:lnTo>
                      <a:pt x="170" y="35"/>
                    </a:lnTo>
                    <a:lnTo>
                      <a:pt x="171" y="40"/>
                    </a:lnTo>
                    <a:lnTo>
                      <a:pt x="168" y="40"/>
                    </a:lnTo>
                    <a:lnTo>
                      <a:pt x="165" y="36"/>
                    </a:lnTo>
                    <a:lnTo>
                      <a:pt x="158" y="36"/>
                    </a:lnTo>
                    <a:lnTo>
                      <a:pt x="156" y="34"/>
                    </a:lnTo>
                    <a:lnTo>
                      <a:pt x="152" y="35"/>
                    </a:lnTo>
                    <a:lnTo>
                      <a:pt x="150" y="48"/>
                    </a:lnTo>
                    <a:lnTo>
                      <a:pt x="147" y="58"/>
                    </a:lnTo>
                    <a:lnTo>
                      <a:pt x="149" y="67"/>
                    </a:lnTo>
                    <a:lnTo>
                      <a:pt x="144" y="77"/>
                    </a:lnTo>
                    <a:lnTo>
                      <a:pt x="150" y="81"/>
                    </a:lnTo>
                    <a:lnTo>
                      <a:pt x="154" y="76"/>
                    </a:lnTo>
                    <a:lnTo>
                      <a:pt x="159" y="76"/>
                    </a:lnTo>
                    <a:lnTo>
                      <a:pt x="166" y="81"/>
                    </a:lnTo>
                    <a:lnTo>
                      <a:pt x="171" y="73"/>
                    </a:lnTo>
                    <a:lnTo>
                      <a:pt x="178" y="82"/>
                    </a:lnTo>
                    <a:lnTo>
                      <a:pt x="185" y="83"/>
                    </a:lnTo>
                    <a:lnTo>
                      <a:pt x="192" y="90"/>
                    </a:lnTo>
                    <a:lnTo>
                      <a:pt x="198" y="95"/>
                    </a:lnTo>
                    <a:lnTo>
                      <a:pt x="198" y="103"/>
                    </a:lnTo>
                    <a:lnTo>
                      <a:pt x="195" y="113"/>
                    </a:lnTo>
                    <a:lnTo>
                      <a:pt x="188" y="114"/>
                    </a:lnTo>
                    <a:lnTo>
                      <a:pt x="183" y="121"/>
                    </a:lnTo>
                    <a:lnTo>
                      <a:pt x="183" y="128"/>
                    </a:lnTo>
                    <a:lnTo>
                      <a:pt x="192" y="132"/>
                    </a:lnTo>
                    <a:lnTo>
                      <a:pt x="195" y="141"/>
                    </a:lnTo>
                    <a:lnTo>
                      <a:pt x="198" y="142"/>
                    </a:lnTo>
                    <a:lnTo>
                      <a:pt x="205" y="149"/>
                    </a:lnTo>
                    <a:lnTo>
                      <a:pt x="203" y="157"/>
                    </a:lnTo>
                    <a:lnTo>
                      <a:pt x="205" y="165"/>
                    </a:lnTo>
                    <a:lnTo>
                      <a:pt x="204" y="169"/>
                    </a:lnTo>
                    <a:lnTo>
                      <a:pt x="202" y="172"/>
                    </a:lnTo>
                    <a:lnTo>
                      <a:pt x="202" y="176"/>
                    </a:lnTo>
                    <a:lnTo>
                      <a:pt x="211" y="171"/>
                    </a:lnTo>
                    <a:lnTo>
                      <a:pt x="212" y="175"/>
                    </a:lnTo>
                    <a:lnTo>
                      <a:pt x="218" y="171"/>
                    </a:lnTo>
                    <a:lnTo>
                      <a:pt x="223" y="168"/>
                    </a:lnTo>
                    <a:lnTo>
                      <a:pt x="227" y="168"/>
                    </a:lnTo>
                    <a:lnTo>
                      <a:pt x="232" y="175"/>
                    </a:lnTo>
                    <a:lnTo>
                      <a:pt x="232" y="176"/>
                    </a:lnTo>
                    <a:lnTo>
                      <a:pt x="229" y="179"/>
                    </a:lnTo>
                    <a:lnTo>
                      <a:pt x="229" y="185"/>
                    </a:lnTo>
                    <a:lnTo>
                      <a:pt x="228" y="191"/>
                    </a:lnTo>
                    <a:lnTo>
                      <a:pt x="226" y="193"/>
                    </a:lnTo>
                    <a:lnTo>
                      <a:pt x="225" y="196"/>
                    </a:lnTo>
                    <a:lnTo>
                      <a:pt x="222" y="198"/>
                    </a:lnTo>
                    <a:lnTo>
                      <a:pt x="220" y="203"/>
                    </a:lnTo>
                    <a:lnTo>
                      <a:pt x="218" y="204"/>
                    </a:lnTo>
                    <a:lnTo>
                      <a:pt x="214" y="210"/>
                    </a:lnTo>
                    <a:lnTo>
                      <a:pt x="213" y="213"/>
                    </a:lnTo>
                    <a:lnTo>
                      <a:pt x="214" y="219"/>
                    </a:lnTo>
                    <a:lnTo>
                      <a:pt x="209" y="224"/>
                    </a:lnTo>
                    <a:lnTo>
                      <a:pt x="206" y="220"/>
                    </a:lnTo>
                    <a:lnTo>
                      <a:pt x="203" y="220"/>
                    </a:lnTo>
                    <a:lnTo>
                      <a:pt x="199" y="217"/>
                    </a:lnTo>
                    <a:lnTo>
                      <a:pt x="190" y="219"/>
                    </a:lnTo>
                    <a:lnTo>
                      <a:pt x="189" y="222"/>
                    </a:lnTo>
                    <a:lnTo>
                      <a:pt x="179" y="226"/>
                    </a:lnTo>
                    <a:lnTo>
                      <a:pt x="169" y="237"/>
                    </a:lnTo>
                    <a:lnTo>
                      <a:pt x="163" y="241"/>
                    </a:lnTo>
                    <a:lnTo>
                      <a:pt x="160" y="250"/>
                    </a:lnTo>
                    <a:lnTo>
                      <a:pt x="151" y="254"/>
                    </a:lnTo>
                    <a:lnTo>
                      <a:pt x="147" y="258"/>
                    </a:lnTo>
                    <a:lnTo>
                      <a:pt x="132" y="266"/>
                    </a:lnTo>
                    <a:lnTo>
                      <a:pt x="128" y="265"/>
                    </a:lnTo>
                    <a:lnTo>
                      <a:pt x="127" y="268"/>
                    </a:lnTo>
                    <a:lnTo>
                      <a:pt x="125" y="270"/>
                    </a:lnTo>
                    <a:lnTo>
                      <a:pt x="120" y="275"/>
                    </a:lnTo>
                    <a:lnTo>
                      <a:pt x="111" y="275"/>
                    </a:lnTo>
                    <a:lnTo>
                      <a:pt x="104" y="261"/>
                    </a:lnTo>
                    <a:lnTo>
                      <a:pt x="104" y="259"/>
                    </a:lnTo>
                    <a:lnTo>
                      <a:pt x="97" y="266"/>
                    </a:lnTo>
                    <a:lnTo>
                      <a:pt x="89" y="272"/>
                    </a:lnTo>
                    <a:lnTo>
                      <a:pt x="84" y="273"/>
                    </a:lnTo>
                    <a:lnTo>
                      <a:pt x="69" y="268"/>
                    </a:lnTo>
                    <a:lnTo>
                      <a:pt x="68" y="270"/>
                    </a:lnTo>
                    <a:lnTo>
                      <a:pt x="65" y="272"/>
                    </a:lnTo>
                    <a:lnTo>
                      <a:pt x="64" y="274"/>
                    </a:lnTo>
                    <a:lnTo>
                      <a:pt x="61" y="279"/>
                    </a:lnTo>
                    <a:lnTo>
                      <a:pt x="59" y="281"/>
                    </a:lnTo>
                    <a:lnTo>
                      <a:pt x="57" y="280"/>
                    </a:lnTo>
                    <a:lnTo>
                      <a:pt x="55" y="279"/>
                    </a:lnTo>
                    <a:lnTo>
                      <a:pt x="53" y="279"/>
                    </a:lnTo>
                    <a:lnTo>
                      <a:pt x="51" y="277"/>
                    </a:lnTo>
                    <a:lnTo>
                      <a:pt x="49" y="280"/>
                    </a:lnTo>
                    <a:lnTo>
                      <a:pt x="50" y="284"/>
                    </a:lnTo>
                    <a:lnTo>
                      <a:pt x="51" y="287"/>
                    </a:lnTo>
                    <a:lnTo>
                      <a:pt x="50" y="289"/>
                    </a:lnTo>
                    <a:lnTo>
                      <a:pt x="47" y="293"/>
                    </a:lnTo>
                    <a:lnTo>
                      <a:pt x="37" y="301"/>
                    </a:lnTo>
                    <a:lnTo>
                      <a:pt x="34" y="307"/>
                    </a:lnTo>
                    <a:lnTo>
                      <a:pt x="30" y="313"/>
                    </a:lnTo>
                    <a:lnTo>
                      <a:pt x="18" y="328"/>
                    </a:lnTo>
                    <a:lnTo>
                      <a:pt x="2" y="341"/>
                    </a:lnTo>
                    <a:lnTo>
                      <a:pt x="4" y="347"/>
                    </a:lnTo>
                    <a:lnTo>
                      <a:pt x="3" y="347"/>
                    </a:lnTo>
                    <a:lnTo>
                      <a:pt x="3" y="349"/>
                    </a:lnTo>
                    <a:lnTo>
                      <a:pt x="2" y="350"/>
                    </a:lnTo>
                    <a:lnTo>
                      <a:pt x="2" y="352"/>
                    </a:lnTo>
                    <a:lnTo>
                      <a:pt x="0" y="353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49" name="Freeform 25"/>
              <p:cNvSpPr>
                <a:spLocks/>
              </p:cNvSpPr>
              <p:nvPr>
                <p:custDataLst>
                  <p:tags r:id="rId14"/>
                </p:custDataLst>
              </p:nvPr>
            </p:nvSpPr>
            <p:spPr bwMode="gray">
              <a:xfrm>
                <a:off x="4284" y="2551"/>
                <a:ext cx="212" cy="277"/>
              </a:xfrm>
              <a:custGeom>
                <a:avLst/>
                <a:gdLst/>
                <a:ahLst/>
                <a:cxnLst>
                  <a:cxn ang="0">
                    <a:pos x="20" y="476"/>
                  </a:cxn>
                  <a:cxn ang="0">
                    <a:pos x="43" y="455"/>
                  </a:cxn>
                  <a:cxn ang="0">
                    <a:pos x="62" y="450"/>
                  </a:cxn>
                  <a:cxn ang="0">
                    <a:pos x="66" y="430"/>
                  </a:cxn>
                  <a:cxn ang="0">
                    <a:pos x="68" y="415"/>
                  </a:cxn>
                  <a:cxn ang="0">
                    <a:pos x="70" y="390"/>
                  </a:cxn>
                  <a:cxn ang="0">
                    <a:pos x="75" y="363"/>
                  </a:cxn>
                  <a:cxn ang="0">
                    <a:pos x="80" y="308"/>
                  </a:cxn>
                  <a:cxn ang="0">
                    <a:pos x="99" y="264"/>
                  </a:cxn>
                  <a:cxn ang="0">
                    <a:pos x="115" y="291"/>
                  </a:cxn>
                  <a:cxn ang="0">
                    <a:pos x="142" y="323"/>
                  </a:cxn>
                  <a:cxn ang="0">
                    <a:pos x="171" y="319"/>
                  </a:cxn>
                  <a:cxn ang="0">
                    <a:pos x="191" y="322"/>
                  </a:cxn>
                  <a:cxn ang="0">
                    <a:pos x="205" y="304"/>
                  </a:cxn>
                  <a:cxn ang="0">
                    <a:pos x="233" y="301"/>
                  </a:cxn>
                  <a:cxn ang="0">
                    <a:pos x="225" y="282"/>
                  </a:cxn>
                  <a:cxn ang="0">
                    <a:pos x="203" y="268"/>
                  </a:cxn>
                  <a:cxn ang="0">
                    <a:pos x="192" y="247"/>
                  </a:cxn>
                  <a:cxn ang="0">
                    <a:pos x="171" y="233"/>
                  </a:cxn>
                  <a:cxn ang="0">
                    <a:pos x="154" y="216"/>
                  </a:cxn>
                  <a:cxn ang="0">
                    <a:pos x="167" y="152"/>
                  </a:cxn>
                  <a:cxn ang="0">
                    <a:pos x="158" y="115"/>
                  </a:cxn>
                  <a:cxn ang="0">
                    <a:pos x="168" y="103"/>
                  </a:cxn>
                  <a:cxn ang="0">
                    <a:pos x="205" y="61"/>
                  </a:cxn>
                  <a:cxn ang="0">
                    <a:pos x="208" y="18"/>
                  </a:cxn>
                  <a:cxn ang="0">
                    <a:pos x="236" y="4"/>
                  </a:cxn>
                  <a:cxn ang="0">
                    <a:pos x="250" y="39"/>
                  </a:cxn>
                  <a:cxn ang="0">
                    <a:pos x="273" y="68"/>
                  </a:cxn>
                  <a:cxn ang="0">
                    <a:pos x="249" y="75"/>
                  </a:cxn>
                  <a:cxn ang="0">
                    <a:pos x="249" y="143"/>
                  </a:cxn>
                  <a:cxn ang="0">
                    <a:pos x="270" y="154"/>
                  </a:cxn>
                  <a:cxn ang="0">
                    <a:pos x="290" y="130"/>
                  </a:cxn>
                  <a:cxn ang="0">
                    <a:pos x="305" y="140"/>
                  </a:cxn>
                  <a:cxn ang="0">
                    <a:pos x="330" y="162"/>
                  </a:cxn>
                  <a:cxn ang="0">
                    <a:pos x="310" y="188"/>
                  </a:cxn>
                  <a:cxn ang="0">
                    <a:pos x="292" y="247"/>
                  </a:cxn>
                  <a:cxn ang="0">
                    <a:pos x="285" y="267"/>
                  </a:cxn>
                  <a:cxn ang="0">
                    <a:pos x="289" y="292"/>
                  </a:cxn>
                  <a:cxn ang="0">
                    <a:pos x="315" y="304"/>
                  </a:cxn>
                  <a:cxn ang="0">
                    <a:pos x="346" y="315"/>
                  </a:cxn>
                  <a:cxn ang="0">
                    <a:pos x="311" y="339"/>
                  </a:cxn>
                  <a:cxn ang="0">
                    <a:pos x="294" y="387"/>
                  </a:cxn>
                  <a:cxn ang="0">
                    <a:pos x="277" y="408"/>
                  </a:cxn>
                  <a:cxn ang="0">
                    <a:pos x="302" y="432"/>
                  </a:cxn>
                  <a:cxn ang="0">
                    <a:pos x="314" y="459"/>
                  </a:cxn>
                  <a:cxn ang="0">
                    <a:pos x="336" y="469"/>
                  </a:cxn>
                  <a:cxn ang="0">
                    <a:pos x="366" y="476"/>
                  </a:cxn>
                  <a:cxn ang="0">
                    <a:pos x="355" y="505"/>
                  </a:cxn>
                  <a:cxn ang="0">
                    <a:pos x="321" y="523"/>
                  </a:cxn>
                  <a:cxn ang="0">
                    <a:pos x="289" y="519"/>
                  </a:cxn>
                  <a:cxn ang="0">
                    <a:pos x="259" y="542"/>
                  </a:cxn>
                  <a:cxn ang="0">
                    <a:pos x="250" y="539"/>
                  </a:cxn>
                  <a:cxn ang="0">
                    <a:pos x="226" y="516"/>
                  </a:cxn>
                  <a:cxn ang="0">
                    <a:pos x="203" y="501"/>
                  </a:cxn>
                  <a:cxn ang="0">
                    <a:pos x="199" y="548"/>
                  </a:cxn>
                  <a:cxn ang="0">
                    <a:pos x="177" y="558"/>
                  </a:cxn>
                  <a:cxn ang="0">
                    <a:pos x="140" y="551"/>
                  </a:cxn>
                  <a:cxn ang="0">
                    <a:pos x="119" y="568"/>
                  </a:cxn>
                  <a:cxn ang="0">
                    <a:pos x="104" y="565"/>
                  </a:cxn>
                  <a:cxn ang="0">
                    <a:pos x="70" y="552"/>
                  </a:cxn>
                  <a:cxn ang="0">
                    <a:pos x="38" y="524"/>
                  </a:cxn>
                  <a:cxn ang="0">
                    <a:pos x="14" y="503"/>
                  </a:cxn>
                </a:cxnLst>
                <a:rect l="0" t="0" r="r" b="b"/>
                <a:pathLst>
                  <a:path w="371" h="575">
                    <a:moveTo>
                      <a:pt x="0" y="487"/>
                    </a:moveTo>
                    <a:lnTo>
                      <a:pt x="4" y="484"/>
                    </a:lnTo>
                    <a:lnTo>
                      <a:pt x="4" y="482"/>
                    </a:lnTo>
                    <a:lnTo>
                      <a:pt x="13" y="476"/>
                    </a:lnTo>
                    <a:lnTo>
                      <a:pt x="17" y="477"/>
                    </a:lnTo>
                    <a:lnTo>
                      <a:pt x="20" y="476"/>
                    </a:lnTo>
                    <a:lnTo>
                      <a:pt x="21" y="475"/>
                    </a:lnTo>
                    <a:lnTo>
                      <a:pt x="22" y="466"/>
                    </a:lnTo>
                    <a:lnTo>
                      <a:pt x="31" y="465"/>
                    </a:lnTo>
                    <a:lnTo>
                      <a:pt x="37" y="459"/>
                    </a:lnTo>
                    <a:lnTo>
                      <a:pt x="39" y="453"/>
                    </a:lnTo>
                    <a:lnTo>
                      <a:pt x="43" y="455"/>
                    </a:lnTo>
                    <a:lnTo>
                      <a:pt x="45" y="458"/>
                    </a:lnTo>
                    <a:lnTo>
                      <a:pt x="49" y="459"/>
                    </a:lnTo>
                    <a:lnTo>
                      <a:pt x="54" y="466"/>
                    </a:lnTo>
                    <a:lnTo>
                      <a:pt x="56" y="469"/>
                    </a:lnTo>
                    <a:lnTo>
                      <a:pt x="61" y="464"/>
                    </a:lnTo>
                    <a:lnTo>
                      <a:pt x="62" y="450"/>
                    </a:lnTo>
                    <a:lnTo>
                      <a:pt x="63" y="446"/>
                    </a:lnTo>
                    <a:lnTo>
                      <a:pt x="62" y="441"/>
                    </a:lnTo>
                    <a:lnTo>
                      <a:pt x="64" y="434"/>
                    </a:lnTo>
                    <a:lnTo>
                      <a:pt x="63" y="431"/>
                    </a:lnTo>
                    <a:lnTo>
                      <a:pt x="64" y="429"/>
                    </a:lnTo>
                    <a:lnTo>
                      <a:pt x="66" y="430"/>
                    </a:lnTo>
                    <a:lnTo>
                      <a:pt x="69" y="430"/>
                    </a:lnTo>
                    <a:lnTo>
                      <a:pt x="74" y="430"/>
                    </a:lnTo>
                    <a:lnTo>
                      <a:pt x="74" y="425"/>
                    </a:lnTo>
                    <a:lnTo>
                      <a:pt x="74" y="423"/>
                    </a:lnTo>
                    <a:lnTo>
                      <a:pt x="72" y="421"/>
                    </a:lnTo>
                    <a:lnTo>
                      <a:pt x="68" y="415"/>
                    </a:lnTo>
                    <a:lnTo>
                      <a:pt x="67" y="414"/>
                    </a:lnTo>
                    <a:lnTo>
                      <a:pt x="65" y="412"/>
                    </a:lnTo>
                    <a:lnTo>
                      <a:pt x="62" y="411"/>
                    </a:lnTo>
                    <a:lnTo>
                      <a:pt x="63" y="402"/>
                    </a:lnTo>
                    <a:lnTo>
                      <a:pt x="72" y="394"/>
                    </a:lnTo>
                    <a:lnTo>
                      <a:pt x="70" y="390"/>
                    </a:lnTo>
                    <a:lnTo>
                      <a:pt x="69" y="389"/>
                    </a:lnTo>
                    <a:lnTo>
                      <a:pt x="75" y="386"/>
                    </a:lnTo>
                    <a:lnTo>
                      <a:pt x="76" y="383"/>
                    </a:lnTo>
                    <a:lnTo>
                      <a:pt x="75" y="381"/>
                    </a:lnTo>
                    <a:lnTo>
                      <a:pt x="76" y="374"/>
                    </a:lnTo>
                    <a:lnTo>
                      <a:pt x="75" y="363"/>
                    </a:lnTo>
                    <a:lnTo>
                      <a:pt x="75" y="357"/>
                    </a:lnTo>
                    <a:lnTo>
                      <a:pt x="77" y="346"/>
                    </a:lnTo>
                    <a:lnTo>
                      <a:pt x="75" y="329"/>
                    </a:lnTo>
                    <a:lnTo>
                      <a:pt x="77" y="322"/>
                    </a:lnTo>
                    <a:lnTo>
                      <a:pt x="79" y="319"/>
                    </a:lnTo>
                    <a:lnTo>
                      <a:pt x="80" y="308"/>
                    </a:lnTo>
                    <a:lnTo>
                      <a:pt x="78" y="300"/>
                    </a:lnTo>
                    <a:lnTo>
                      <a:pt x="79" y="291"/>
                    </a:lnTo>
                    <a:lnTo>
                      <a:pt x="78" y="280"/>
                    </a:lnTo>
                    <a:lnTo>
                      <a:pt x="78" y="265"/>
                    </a:lnTo>
                    <a:lnTo>
                      <a:pt x="89" y="268"/>
                    </a:lnTo>
                    <a:lnTo>
                      <a:pt x="99" y="264"/>
                    </a:lnTo>
                    <a:lnTo>
                      <a:pt x="102" y="265"/>
                    </a:lnTo>
                    <a:lnTo>
                      <a:pt x="103" y="268"/>
                    </a:lnTo>
                    <a:lnTo>
                      <a:pt x="106" y="273"/>
                    </a:lnTo>
                    <a:lnTo>
                      <a:pt x="108" y="274"/>
                    </a:lnTo>
                    <a:lnTo>
                      <a:pt x="112" y="287"/>
                    </a:lnTo>
                    <a:lnTo>
                      <a:pt x="115" y="291"/>
                    </a:lnTo>
                    <a:lnTo>
                      <a:pt x="119" y="294"/>
                    </a:lnTo>
                    <a:lnTo>
                      <a:pt x="120" y="297"/>
                    </a:lnTo>
                    <a:lnTo>
                      <a:pt x="122" y="304"/>
                    </a:lnTo>
                    <a:lnTo>
                      <a:pt x="130" y="313"/>
                    </a:lnTo>
                    <a:lnTo>
                      <a:pt x="130" y="315"/>
                    </a:lnTo>
                    <a:lnTo>
                      <a:pt x="142" y="323"/>
                    </a:lnTo>
                    <a:lnTo>
                      <a:pt x="147" y="325"/>
                    </a:lnTo>
                    <a:lnTo>
                      <a:pt x="148" y="326"/>
                    </a:lnTo>
                    <a:lnTo>
                      <a:pt x="150" y="329"/>
                    </a:lnTo>
                    <a:lnTo>
                      <a:pt x="159" y="330"/>
                    </a:lnTo>
                    <a:lnTo>
                      <a:pt x="170" y="322"/>
                    </a:lnTo>
                    <a:lnTo>
                      <a:pt x="171" y="319"/>
                    </a:lnTo>
                    <a:lnTo>
                      <a:pt x="172" y="315"/>
                    </a:lnTo>
                    <a:lnTo>
                      <a:pt x="181" y="311"/>
                    </a:lnTo>
                    <a:lnTo>
                      <a:pt x="183" y="312"/>
                    </a:lnTo>
                    <a:lnTo>
                      <a:pt x="184" y="316"/>
                    </a:lnTo>
                    <a:lnTo>
                      <a:pt x="190" y="319"/>
                    </a:lnTo>
                    <a:lnTo>
                      <a:pt x="191" y="322"/>
                    </a:lnTo>
                    <a:lnTo>
                      <a:pt x="196" y="322"/>
                    </a:lnTo>
                    <a:lnTo>
                      <a:pt x="198" y="320"/>
                    </a:lnTo>
                    <a:lnTo>
                      <a:pt x="201" y="314"/>
                    </a:lnTo>
                    <a:lnTo>
                      <a:pt x="205" y="313"/>
                    </a:lnTo>
                    <a:lnTo>
                      <a:pt x="205" y="308"/>
                    </a:lnTo>
                    <a:lnTo>
                      <a:pt x="205" y="304"/>
                    </a:lnTo>
                    <a:lnTo>
                      <a:pt x="209" y="301"/>
                    </a:lnTo>
                    <a:lnTo>
                      <a:pt x="214" y="300"/>
                    </a:lnTo>
                    <a:lnTo>
                      <a:pt x="220" y="302"/>
                    </a:lnTo>
                    <a:lnTo>
                      <a:pt x="225" y="302"/>
                    </a:lnTo>
                    <a:lnTo>
                      <a:pt x="230" y="304"/>
                    </a:lnTo>
                    <a:lnTo>
                      <a:pt x="233" y="301"/>
                    </a:lnTo>
                    <a:lnTo>
                      <a:pt x="238" y="293"/>
                    </a:lnTo>
                    <a:lnTo>
                      <a:pt x="238" y="287"/>
                    </a:lnTo>
                    <a:lnTo>
                      <a:pt x="237" y="286"/>
                    </a:lnTo>
                    <a:lnTo>
                      <a:pt x="232" y="284"/>
                    </a:lnTo>
                    <a:lnTo>
                      <a:pt x="229" y="286"/>
                    </a:lnTo>
                    <a:lnTo>
                      <a:pt x="225" y="282"/>
                    </a:lnTo>
                    <a:lnTo>
                      <a:pt x="225" y="277"/>
                    </a:lnTo>
                    <a:lnTo>
                      <a:pt x="221" y="270"/>
                    </a:lnTo>
                    <a:lnTo>
                      <a:pt x="218" y="267"/>
                    </a:lnTo>
                    <a:lnTo>
                      <a:pt x="214" y="267"/>
                    </a:lnTo>
                    <a:lnTo>
                      <a:pt x="208" y="268"/>
                    </a:lnTo>
                    <a:lnTo>
                      <a:pt x="203" y="268"/>
                    </a:lnTo>
                    <a:lnTo>
                      <a:pt x="201" y="268"/>
                    </a:lnTo>
                    <a:lnTo>
                      <a:pt x="201" y="263"/>
                    </a:lnTo>
                    <a:lnTo>
                      <a:pt x="199" y="259"/>
                    </a:lnTo>
                    <a:lnTo>
                      <a:pt x="201" y="251"/>
                    </a:lnTo>
                    <a:lnTo>
                      <a:pt x="198" y="247"/>
                    </a:lnTo>
                    <a:lnTo>
                      <a:pt x="192" y="247"/>
                    </a:lnTo>
                    <a:lnTo>
                      <a:pt x="190" y="244"/>
                    </a:lnTo>
                    <a:lnTo>
                      <a:pt x="185" y="239"/>
                    </a:lnTo>
                    <a:lnTo>
                      <a:pt x="181" y="239"/>
                    </a:lnTo>
                    <a:lnTo>
                      <a:pt x="180" y="237"/>
                    </a:lnTo>
                    <a:lnTo>
                      <a:pt x="175" y="231"/>
                    </a:lnTo>
                    <a:lnTo>
                      <a:pt x="171" y="233"/>
                    </a:lnTo>
                    <a:lnTo>
                      <a:pt x="168" y="232"/>
                    </a:lnTo>
                    <a:lnTo>
                      <a:pt x="165" y="230"/>
                    </a:lnTo>
                    <a:lnTo>
                      <a:pt x="161" y="229"/>
                    </a:lnTo>
                    <a:lnTo>
                      <a:pt x="155" y="229"/>
                    </a:lnTo>
                    <a:lnTo>
                      <a:pt x="151" y="226"/>
                    </a:lnTo>
                    <a:lnTo>
                      <a:pt x="154" y="216"/>
                    </a:lnTo>
                    <a:lnTo>
                      <a:pt x="152" y="206"/>
                    </a:lnTo>
                    <a:lnTo>
                      <a:pt x="151" y="197"/>
                    </a:lnTo>
                    <a:lnTo>
                      <a:pt x="154" y="183"/>
                    </a:lnTo>
                    <a:lnTo>
                      <a:pt x="164" y="170"/>
                    </a:lnTo>
                    <a:lnTo>
                      <a:pt x="168" y="163"/>
                    </a:lnTo>
                    <a:lnTo>
                      <a:pt x="167" y="152"/>
                    </a:lnTo>
                    <a:lnTo>
                      <a:pt x="169" y="148"/>
                    </a:lnTo>
                    <a:lnTo>
                      <a:pt x="170" y="147"/>
                    </a:lnTo>
                    <a:lnTo>
                      <a:pt x="173" y="140"/>
                    </a:lnTo>
                    <a:lnTo>
                      <a:pt x="171" y="127"/>
                    </a:lnTo>
                    <a:lnTo>
                      <a:pt x="160" y="117"/>
                    </a:lnTo>
                    <a:lnTo>
                      <a:pt x="158" y="115"/>
                    </a:lnTo>
                    <a:lnTo>
                      <a:pt x="149" y="108"/>
                    </a:lnTo>
                    <a:lnTo>
                      <a:pt x="150" y="104"/>
                    </a:lnTo>
                    <a:lnTo>
                      <a:pt x="154" y="101"/>
                    </a:lnTo>
                    <a:lnTo>
                      <a:pt x="159" y="101"/>
                    </a:lnTo>
                    <a:lnTo>
                      <a:pt x="162" y="103"/>
                    </a:lnTo>
                    <a:lnTo>
                      <a:pt x="168" y="103"/>
                    </a:lnTo>
                    <a:lnTo>
                      <a:pt x="171" y="102"/>
                    </a:lnTo>
                    <a:lnTo>
                      <a:pt x="174" y="101"/>
                    </a:lnTo>
                    <a:lnTo>
                      <a:pt x="179" y="87"/>
                    </a:lnTo>
                    <a:lnTo>
                      <a:pt x="184" y="80"/>
                    </a:lnTo>
                    <a:lnTo>
                      <a:pt x="199" y="69"/>
                    </a:lnTo>
                    <a:lnTo>
                      <a:pt x="205" y="61"/>
                    </a:lnTo>
                    <a:lnTo>
                      <a:pt x="203" y="49"/>
                    </a:lnTo>
                    <a:lnTo>
                      <a:pt x="207" y="44"/>
                    </a:lnTo>
                    <a:lnTo>
                      <a:pt x="212" y="31"/>
                    </a:lnTo>
                    <a:lnTo>
                      <a:pt x="207" y="25"/>
                    </a:lnTo>
                    <a:lnTo>
                      <a:pt x="206" y="19"/>
                    </a:lnTo>
                    <a:lnTo>
                      <a:pt x="208" y="18"/>
                    </a:lnTo>
                    <a:lnTo>
                      <a:pt x="219" y="17"/>
                    </a:lnTo>
                    <a:lnTo>
                      <a:pt x="222" y="13"/>
                    </a:lnTo>
                    <a:lnTo>
                      <a:pt x="221" y="3"/>
                    </a:lnTo>
                    <a:lnTo>
                      <a:pt x="223" y="4"/>
                    </a:lnTo>
                    <a:lnTo>
                      <a:pt x="228" y="3"/>
                    </a:lnTo>
                    <a:lnTo>
                      <a:pt x="236" y="4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12"/>
                    </a:lnTo>
                    <a:lnTo>
                      <a:pt x="243" y="29"/>
                    </a:lnTo>
                    <a:lnTo>
                      <a:pt x="246" y="35"/>
                    </a:lnTo>
                    <a:lnTo>
                      <a:pt x="250" y="39"/>
                    </a:lnTo>
                    <a:lnTo>
                      <a:pt x="252" y="46"/>
                    </a:lnTo>
                    <a:lnTo>
                      <a:pt x="257" y="47"/>
                    </a:lnTo>
                    <a:lnTo>
                      <a:pt x="262" y="47"/>
                    </a:lnTo>
                    <a:lnTo>
                      <a:pt x="265" y="51"/>
                    </a:lnTo>
                    <a:lnTo>
                      <a:pt x="273" y="56"/>
                    </a:lnTo>
                    <a:lnTo>
                      <a:pt x="273" y="68"/>
                    </a:lnTo>
                    <a:lnTo>
                      <a:pt x="270" y="72"/>
                    </a:lnTo>
                    <a:lnTo>
                      <a:pt x="262" y="75"/>
                    </a:lnTo>
                    <a:lnTo>
                      <a:pt x="256" y="82"/>
                    </a:lnTo>
                    <a:lnTo>
                      <a:pt x="252" y="80"/>
                    </a:lnTo>
                    <a:lnTo>
                      <a:pt x="252" y="76"/>
                    </a:lnTo>
                    <a:lnTo>
                      <a:pt x="249" y="75"/>
                    </a:lnTo>
                    <a:lnTo>
                      <a:pt x="246" y="76"/>
                    </a:lnTo>
                    <a:lnTo>
                      <a:pt x="240" y="82"/>
                    </a:lnTo>
                    <a:lnTo>
                      <a:pt x="236" y="131"/>
                    </a:lnTo>
                    <a:lnTo>
                      <a:pt x="244" y="138"/>
                    </a:lnTo>
                    <a:lnTo>
                      <a:pt x="246" y="142"/>
                    </a:lnTo>
                    <a:lnTo>
                      <a:pt x="249" y="143"/>
                    </a:lnTo>
                    <a:lnTo>
                      <a:pt x="257" y="143"/>
                    </a:lnTo>
                    <a:lnTo>
                      <a:pt x="257" y="148"/>
                    </a:lnTo>
                    <a:lnTo>
                      <a:pt x="261" y="156"/>
                    </a:lnTo>
                    <a:lnTo>
                      <a:pt x="263" y="157"/>
                    </a:lnTo>
                    <a:lnTo>
                      <a:pt x="267" y="156"/>
                    </a:lnTo>
                    <a:lnTo>
                      <a:pt x="270" y="154"/>
                    </a:lnTo>
                    <a:lnTo>
                      <a:pt x="274" y="148"/>
                    </a:lnTo>
                    <a:lnTo>
                      <a:pt x="279" y="143"/>
                    </a:lnTo>
                    <a:lnTo>
                      <a:pt x="281" y="138"/>
                    </a:lnTo>
                    <a:lnTo>
                      <a:pt x="283" y="130"/>
                    </a:lnTo>
                    <a:lnTo>
                      <a:pt x="289" y="128"/>
                    </a:lnTo>
                    <a:lnTo>
                      <a:pt x="290" y="130"/>
                    </a:lnTo>
                    <a:lnTo>
                      <a:pt x="292" y="130"/>
                    </a:lnTo>
                    <a:lnTo>
                      <a:pt x="294" y="129"/>
                    </a:lnTo>
                    <a:lnTo>
                      <a:pt x="297" y="129"/>
                    </a:lnTo>
                    <a:lnTo>
                      <a:pt x="300" y="131"/>
                    </a:lnTo>
                    <a:lnTo>
                      <a:pt x="302" y="137"/>
                    </a:lnTo>
                    <a:lnTo>
                      <a:pt x="305" y="140"/>
                    </a:lnTo>
                    <a:lnTo>
                      <a:pt x="328" y="152"/>
                    </a:lnTo>
                    <a:lnTo>
                      <a:pt x="333" y="152"/>
                    </a:lnTo>
                    <a:lnTo>
                      <a:pt x="335" y="152"/>
                    </a:lnTo>
                    <a:lnTo>
                      <a:pt x="334" y="161"/>
                    </a:lnTo>
                    <a:lnTo>
                      <a:pt x="332" y="161"/>
                    </a:lnTo>
                    <a:lnTo>
                      <a:pt x="330" y="162"/>
                    </a:lnTo>
                    <a:lnTo>
                      <a:pt x="327" y="168"/>
                    </a:lnTo>
                    <a:lnTo>
                      <a:pt x="324" y="170"/>
                    </a:lnTo>
                    <a:lnTo>
                      <a:pt x="319" y="177"/>
                    </a:lnTo>
                    <a:lnTo>
                      <a:pt x="316" y="182"/>
                    </a:lnTo>
                    <a:lnTo>
                      <a:pt x="314" y="182"/>
                    </a:lnTo>
                    <a:lnTo>
                      <a:pt x="310" y="188"/>
                    </a:lnTo>
                    <a:lnTo>
                      <a:pt x="310" y="191"/>
                    </a:lnTo>
                    <a:lnTo>
                      <a:pt x="304" y="205"/>
                    </a:lnTo>
                    <a:lnTo>
                      <a:pt x="301" y="220"/>
                    </a:lnTo>
                    <a:lnTo>
                      <a:pt x="298" y="229"/>
                    </a:lnTo>
                    <a:lnTo>
                      <a:pt x="291" y="243"/>
                    </a:lnTo>
                    <a:lnTo>
                      <a:pt x="292" y="247"/>
                    </a:lnTo>
                    <a:lnTo>
                      <a:pt x="290" y="250"/>
                    </a:lnTo>
                    <a:lnTo>
                      <a:pt x="287" y="251"/>
                    </a:lnTo>
                    <a:lnTo>
                      <a:pt x="282" y="259"/>
                    </a:lnTo>
                    <a:lnTo>
                      <a:pt x="281" y="263"/>
                    </a:lnTo>
                    <a:lnTo>
                      <a:pt x="282" y="265"/>
                    </a:lnTo>
                    <a:lnTo>
                      <a:pt x="285" y="267"/>
                    </a:lnTo>
                    <a:lnTo>
                      <a:pt x="291" y="273"/>
                    </a:lnTo>
                    <a:lnTo>
                      <a:pt x="290" y="277"/>
                    </a:lnTo>
                    <a:lnTo>
                      <a:pt x="285" y="284"/>
                    </a:lnTo>
                    <a:lnTo>
                      <a:pt x="285" y="286"/>
                    </a:lnTo>
                    <a:lnTo>
                      <a:pt x="287" y="289"/>
                    </a:lnTo>
                    <a:lnTo>
                      <a:pt x="289" y="292"/>
                    </a:lnTo>
                    <a:lnTo>
                      <a:pt x="297" y="297"/>
                    </a:lnTo>
                    <a:lnTo>
                      <a:pt x="300" y="297"/>
                    </a:lnTo>
                    <a:lnTo>
                      <a:pt x="301" y="298"/>
                    </a:lnTo>
                    <a:lnTo>
                      <a:pt x="305" y="301"/>
                    </a:lnTo>
                    <a:lnTo>
                      <a:pt x="312" y="304"/>
                    </a:lnTo>
                    <a:lnTo>
                      <a:pt x="315" y="304"/>
                    </a:lnTo>
                    <a:lnTo>
                      <a:pt x="322" y="308"/>
                    </a:lnTo>
                    <a:lnTo>
                      <a:pt x="329" y="308"/>
                    </a:lnTo>
                    <a:lnTo>
                      <a:pt x="337" y="309"/>
                    </a:lnTo>
                    <a:lnTo>
                      <a:pt x="343" y="313"/>
                    </a:lnTo>
                    <a:lnTo>
                      <a:pt x="344" y="314"/>
                    </a:lnTo>
                    <a:lnTo>
                      <a:pt x="346" y="315"/>
                    </a:lnTo>
                    <a:lnTo>
                      <a:pt x="343" y="323"/>
                    </a:lnTo>
                    <a:lnTo>
                      <a:pt x="340" y="328"/>
                    </a:lnTo>
                    <a:lnTo>
                      <a:pt x="333" y="333"/>
                    </a:lnTo>
                    <a:lnTo>
                      <a:pt x="320" y="336"/>
                    </a:lnTo>
                    <a:lnTo>
                      <a:pt x="315" y="335"/>
                    </a:lnTo>
                    <a:lnTo>
                      <a:pt x="311" y="339"/>
                    </a:lnTo>
                    <a:lnTo>
                      <a:pt x="304" y="340"/>
                    </a:lnTo>
                    <a:lnTo>
                      <a:pt x="302" y="338"/>
                    </a:lnTo>
                    <a:lnTo>
                      <a:pt x="300" y="340"/>
                    </a:lnTo>
                    <a:lnTo>
                      <a:pt x="299" y="345"/>
                    </a:lnTo>
                    <a:lnTo>
                      <a:pt x="297" y="381"/>
                    </a:lnTo>
                    <a:lnTo>
                      <a:pt x="294" y="387"/>
                    </a:lnTo>
                    <a:lnTo>
                      <a:pt x="292" y="387"/>
                    </a:lnTo>
                    <a:lnTo>
                      <a:pt x="287" y="391"/>
                    </a:lnTo>
                    <a:lnTo>
                      <a:pt x="283" y="400"/>
                    </a:lnTo>
                    <a:lnTo>
                      <a:pt x="280" y="401"/>
                    </a:lnTo>
                    <a:lnTo>
                      <a:pt x="279" y="404"/>
                    </a:lnTo>
                    <a:lnTo>
                      <a:pt x="277" y="408"/>
                    </a:lnTo>
                    <a:lnTo>
                      <a:pt x="278" y="423"/>
                    </a:lnTo>
                    <a:lnTo>
                      <a:pt x="283" y="428"/>
                    </a:lnTo>
                    <a:lnTo>
                      <a:pt x="288" y="429"/>
                    </a:lnTo>
                    <a:lnTo>
                      <a:pt x="295" y="430"/>
                    </a:lnTo>
                    <a:lnTo>
                      <a:pt x="297" y="432"/>
                    </a:lnTo>
                    <a:lnTo>
                      <a:pt x="302" y="432"/>
                    </a:lnTo>
                    <a:lnTo>
                      <a:pt x="308" y="435"/>
                    </a:lnTo>
                    <a:lnTo>
                      <a:pt x="312" y="439"/>
                    </a:lnTo>
                    <a:lnTo>
                      <a:pt x="312" y="442"/>
                    </a:lnTo>
                    <a:lnTo>
                      <a:pt x="311" y="449"/>
                    </a:lnTo>
                    <a:lnTo>
                      <a:pt x="312" y="455"/>
                    </a:lnTo>
                    <a:lnTo>
                      <a:pt x="314" y="459"/>
                    </a:lnTo>
                    <a:lnTo>
                      <a:pt x="319" y="472"/>
                    </a:lnTo>
                    <a:lnTo>
                      <a:pt x="329" y="473"/>
                    </a:lnTo>
                    <a:lnTo>
                      <a:pt x="330" y="470"/>
                    </a:lnTo>
                    <a:lnTo>
                      <a:pt x="332" y="470"/>
                    </a:lnTo>
                    <a:lnTo>
                      <a:pt x="334" y="469"/>
                    </a:lnTo>
                    <a:lnTo>
                      <a:pt x="336" y="469"/>
                    </a:lnTo>
                    <a:lnTo>
                      <a:pt x="340" y="470"/>
                    </a:lnTo>
                    <a:lnTo>
                      <a:pt x="346" y="468"/>
                    </a:lnTo>
                    <a:lnTo>
                      <a:pt x="354" y="462"/>
                    </a:lnTo>
                    <a:lnTo>
                      <a:pt x="359" y="462"/>
                    </a:lnTo>
                    <a:lnTo>
                      <a:pt x="362" y="465"/>
                    </a:lnTo>
                    <a:lnTo>
                      <a:pt x="366" y="476"/>
                    </a:lnTo>
                    <a:lnTo>
                      <a:pt x="367" y="479"/>
                    </a:lnTo>
                    <a:lnTo>
                      <a:pt x="371" y="482"/>
                    </a:lnTo>
                    <a:lnTo>
                      <a:pt x="365" y="498"/>
                    </a:lnTo>
                    <a:lnTo>
                      <a:pt x="363" y="499"/>
                    </a:lnTo>
                    <a:lnTo>
                      <a:pt x="360" y="501"/>
                    </a:lnTo>
                    <a:lnTo>
                      <a:pt x="355" y="505"/>
                    </a:lnTo>
                    <a:lnTo>
                      <a:pt x="353" y="504"/>
                    </a:lnTo>
                    <a:lnTo>
                      <a:pt x="344" y="505"/>
                    </a:lnTo>
                    <a:lnTo>
                      <a:pt x="336" y="511"/>
                    </a:lnTo>
                    <a:lnTo>
                      <a:pt x="330" y="517"/>
                    </a:lnTo>
                    <a:lnTo>
                      <a:pt x="325" y="523"/>
                    </a:lnTo>
                    <a:lnTo>
                      <a:pt x="321" y="523"/>
                    </a:lnTo>
                    <a:lnTo>
                      <a:pt x="315" y="521"/>
                    </a:lnTo>
                    <a:lnTo>
                      <a:pt x="308" y="516"/>
                    </a:lnTo>
                    <a:lnTo>
                      <a:pt x="305" y="514"/>
                    </a:lnTo>
                    <a:lnTo>
                      <a:pt x="299" y="516"/>
                    </a:lnTo>
                    <a:lnTo>
                      <a:pt x="297" y="518"/>
                    </a:lnTo>
                    <a:lnTo>
                      <a:pt x="289" y="519"/>
                    </a:lnTo>
                    <a:lnTo>
                      <a:pt x="283" y="523"/>
                    </a:lnTo>
                    <a:lnTo>
                      <a:pt x="278" y="525"/>
                    </a:lnTo>
                    <a:lnTo>
                      <a:pt x="272" y="531"/>
                    </a:lnTo>
                    <a:lnTo>
                      <a:pt x="269" y="532"/>
                    </a:lnTo>
                    <a:lnTo>
                      <a:pt x="264" y="537"/>
                    </a:lnTo>
                    <a:lnTo>
                      <a:pt x="259" y="542"/>
                    </a:lnTo>
                    <a:lnTo>
                      <a:pt x="258" y="546"/>
                    </a:lnTo>
                    <a:lnTo>
                      <a:pt x="257" y="555"/>
                    </a:lnTo>
                    <a:lnTo>
                      <a:pt x="254" y="557"/>
                    </a:lnTo>
                    <a:lnTo>
                      <a:pt x="252" y="550"/>
                    </a:lnTo>
                    <a:lnTo>
                      <a:pt x="254" y="547"/>
                    </a:lnTo>
                    <a:lnTo>
                      <a:pt x="250" y="539"/>
                    </a:lnTo>
                    <a:lnTo>
                      <a:pt x="249" y="544"/>
                    </a:lnTo>
                    <a:lnTo>
                      <a:pt x="249" y="548"/>
                    </a:lnTo>
                    <a:lnTo>
                      <a:pt x="246" y="548"/>
                    </a:lnTo>
                    <a:lnTo>
                      <a:pt x="242" y="545"/>
                    </a:lnTo>
                    <a:lnTo>
                      <a:pt x="237" y="528"/>
                    </a:lnTo>
                    <a:lnTo>
                      <a:pt x="226" y="516"/>
                    </a:lnTo>
                    <a:lnTo>
                      <a:pt x="229" y="496"/>
                    </a:lnTo>
                    <a:lnTo>
                      <a:pt x="228" y="493"/>
                    </a:lnTo>
                    <a:lnTo>
                      <a:pt x="225" y="491"/>
                    </a:lnTo>
                    <a:lnTo>
                      <a:pt x="212" y="493"/>
                    </a:lnTo>
                    <a:lnTo>
                      <a:pt x="207" y="494"/>
                    </a:lnTo>
                    <a:lnTo>
                      <a:pt x="203" y="501"/>
                    </a:lnTo>
                    <a:lnTo>
                      <a:pt x="197" y="505"/>
                    </a:lnTo>
                    <a:lnTo>
                      <a:pt x="186" y="530"/>
                    </a:lnTo>
                    <a:lnTo>
                      <a:pt x="190" y="532"/>
                    </a:lnTo>
                    <a:lnTo>
                      <a:pt x="191" y="542"/>
                    </a:lnTo>
                    <a:lnTo>
                      <a:pt x="196" y="545"/>
                    </a:lnTo>
                    <a:lnTo>
                      <a:pt x="199" y="548"/>
                    </a:lnTo>
                    <a:lnTo>
                      <a:pt x="200" y="552"/>
                    </a:lnTo>
                    <a:lnTo>
                      <a:pt x="199" y="555"/>
                    </a:lnTo>
                    <a:lnTo>
                      <a:pt x="189" y="564"/>
                    </a:lnTo>
                    <a:lnTo>
                      <a:pt x="184" y="564"/>
                    </a:lnTo>
                    <a:lnTo>
                      <a:pt x="181" y="566"/>
                    </a:lnTo>
                    <a:lnTo>
                      <a:pt x="177" y="558"/>
                    </a:lnTo>
                    <a:lnTo>
                      <a:pt x="174" y="557"/>
                    </a:lnTo>
                    <a:lnTo>
                      <a:pt x="164" y="557"/>
                    </a:lnTo>
                    <a:lnTo>
                      <a:pt x="157" y="555"/>
                    </a:lnTo>
                    <a:lnTo>
                      <a:pt x="150" y="550"/>
                    </a:lnTo>
                    <a:lnTo>
                      <a:pt x="146" y="551"/>
                    </a:lnTo>
                    <a:lnTo>
                      <a:pt x="140" y="551"/>
                    </a:lnTo>
                    <a:lnTo>
                      <a:pt x="135" y="551"/>
                    </a:lnTo>
                    <a:lnTo>
                      <a:pt x="131" y="548"/>
                    </a:lnTo>
                    <a:lnTo>
                      <a:pt x="126" y="555"/>
                    </a:lnTo>
                    <a:lnTo>
                      <a:pt x="125" y="573"/>
                    </a:lnTo>
                    <a:lnTo>
                      <a:pt x="122" y="575"/>
                    </a:lnTo>
                    <a:lnTo>
                      <a:pt x="119" y="568"/>
                    </a:lnTo>
                    <a:lnTo>
                      <a:pt x="117" y="567"/>
                    </a:lnTo>
                    <a:lnTo>
                      <a:pt x="118" y="562"/>
                    </a:lnTo>
                    <a:lnTo>
                      <a:pt x="115" y="560"/>
                    </a:lnTo>
                    <a:lnTo>
                      <a:pt x="112" y="566"/>
                    </a:lnTo>
                    <a:lnTo>
                      <a:pt x="109" y="569"/>
                    </a:lnTo>
                    <a:lnTo>
                      <a:pt x="104" y="565"/>
                    </a:lnTo>
                    <a:lnTo>
                      <a:pt x="103" y="567"/>
                    </a:lnTo>
                    <a:lnTo>
                      <a:pt x="98" y="568"/>
                    </a:lnTo>
                    <a:lnTo>
                      <a:pt x="94" y="565"/>
                    </a:lnTo>
                    <a:lnTo>
                      <a:pt x="85" y="554"/>
                    </a:lnTo>
                    <a:lnTo>
                      <a:pt x="81" y="552"/>
                    </a:lnTo>
                    <a:lnTo>
                      <a:pt x="70" y="552"/>
                    </a:lnTo>
                    <a:lnTo>
                      <a:pt x="64" y="552"/>
                    </a:lnTo>
                    <a:lnTo>
                      <a:pt x="60" y="547"/>
                    </a:lnTo>
                    <a:lnTo>
                      <a:pt x="47" y="538"/>
                    </a:lnTo>
                    <a:lnTo>
                      <a:pt x="46" y="531"/>
                    </a:lnTo>
                    <a:lnTo>
                      <a:pt x="44" y="527"/>
                    </a:lnTo>
                    <a:lnTo>
                      <a:pt x="38" y="524"/>
                    </a:lnTo>
                    <a:lnTo>
                      <a:pt x="29" y="521"/>
                    </a:lnTo>
                    <a:lnTo>
                      <a:pt x="24" y="517"/>
                    </a:lnTo>
                    <a:lnTo>
                      <a:pt x="23" y="507"/>
                    </a:lnTo>
                    <a:lnTo>
                      <a:pt x="21" y="505"/>
                    </a:lnTo>
                    <a:lnTo>
                      <a:pt x="18" y="503"/>
                    </a:lnTo>
                    <a:lnTo>
                      <a:pt x="14" y="503"/>
                    </a:lnTo>
                    <a:lnTo>
                      <a:pt x="0" y="487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50" name="Freeform 26"/>
              <p:cNvSpPr>
                <a:spLocks/>
              </p:cNvSpPr>
              <p:nvPr>
                <p:custDataLst>
                  <p:tags r:id="rId15"/>
                </p:custDataLst>
              </p:nvPr>
            </p:nvSpPr>
            <p:spPr bwMode="gray">
              <a:xfrm>
                <a:off x="3847" y="1668"/>
                <a:ext cx="362" cy="517"/>
              </a:xfrm>
              <a:custGeom>
                <a:avLst/>
                <a:gdLst/>
                <a:ahLst/>
                <a:cxnLst>
                  <a:cxn ang="0">
                    <a:pos x="598" y="428"/>
                  </a:cxn>
                  <a:cxn ang="0">
                    <a:pos x="550" y="488"/>
                  </a:cxn>
                  <a:cxn ang="0">
                    <a:pos x="491" y="520"/>
                  </a:cxn>
                  <a:cxn ang="0">
                    <a:pos x="487" y="561"/>
                  </a:cxn>
                  <a:cxn ang="0">
                    <a:pos x="499" y="547"/>
                  </a:cxn>
                  <a:cxn ang="0">
                    <a:pos x="527" y="615"/>
                  </a:cxn>
                  <a:cxn ang="0">
                    <a:pos x="492" y="636"/>
                  </a:cxn>
                  <a:cxn ang="0">
                    <a:pos x="462" y="656"/>
                  </a:cxn>
                  <a:cxn ang="0">
                    <a:pos x="441" y="730"/>
                  </a:cxn>
                  <a:cxn ang="0">
                    <a:pos x="467" y="780"/>
                  </a:cxn>
                  <a:cxn ang="0">
                    <a:pos x="480" y="822"/>
                  </a:cxn>
                  <a:cxn ang="0">
                    <a:pos x="515" y="855"/>
                  </a:cxn>
                  <a:cxn ang="0">
                    <a:pos x="517" y="868"/>
                  </a:cxn>
                  <a:cxn ang="0">
                    <a:pos x="540" y="903"/>
                  </a:cxn>
                  <a:cxn ang="0">
                    <a:pos x="577" y="921"/>
                  </a:cxn>
                  <a:cxn ang="0">
                    <a:pos x="549" y="934"/>
                  </a:cxn>
                  <a:cxn ang="0">
                    <a:pos x="483" y="942"/>
                  </a:cxn>
                  <a:cxn ang="0">
                    <a:pos x="492" y="992"/>
                  </a:cxn>
                  <a:cxn ang="0">
                    <a:pos x="489" y="1027"/>
                  </a:cxn>
                  <a:cxn ang="0">
                    <a:pos x="488" y="1061"/>
                  </a:cxn>
                  <a:cxn ang="0">
                    <a:pos x="478" y="1056"/>
                  </a:cxn>
                  <a:cxn ang="0">
                    <a:pos x="455" y="1060"/>
                  </a:cxn>
                  <a:cxn ang="0">
                    <a:pos x="411" y="1006"/>
                  </a:cxn>
                  <a:cxn ang="0">
                    <a:pos x="379" y="1018"/>
                  </a:cxn>
                  <a:cxn ang="0">
                    <a:pos x="364" y="1004"/>
                  </a:cxn>
                  <a:cxn ang="0">
                    <a:pos x="360" y="989"/>
                  </a:cxn>
                  <a:cxn ang="0">
                    <a:pos x="346" y="990"/>
                  </a:cxn>
                  <a:cxn ang="0">
                    <a:pos x="322" y="972"/>
                  </a:cxn>
                  <a:cxn ang="0">
                    <a:pos x="282" y="959"/>
                  </a:cxn>
                  <a:cxn ang="0">
                    <a:pos x="196" y="959"/>
                  </a:cxn>
                  <a:cxn ang="0">
                    <a:pos x="177" y="1000"/>
                  </a:cxn>
                  <a:cxn ang="0">
                    <a:pos x="150" y="1023"/>
                  </a:cxn>
                  <a:cxn ang="0">
                    <a:pos x="104" y="1020"/>
                  </a:cxn>
                  <a:cxn ang="0">
                    <a:pos x="80" y="976"/>
                  </a:cxn>
                  <a:cxn ang="0">
                    <a:pos x="55" y="939"/>
                  </a:cxn>
                  <a:cxn ang="0">
                    <a:pos x="60" y="914"/>
                  </a:cxn>
                  <a:cxn ang="0">
                    <a:pos x="63" y="888"/>
                  </a:cxn>
                  <a:cxn ang="0">
                    <a:pos x="73" y="844"/>
                  </a:cxn>
                  <a:cxn ang="0">
                    <a:pos x="81" y="796"/>
                  </a:cxn>
                  <a:cxn ang="0">
                    <a:pos x="67" y="681"/>
                  </a:cxn>
                  <a:cxn ang="0">
                    <a:pos x="8" y="466"/>
                  </a:cxn>
                  <a:cxn ang="0">
                    <a:pos x="171" y="124"/>
                  </a:cxn>
                  <a:cxn ang="0">
                    <a:pos x="260" y="0"/>
                  </a:cxn>
                  <a:cxn ang="0">
                    <a:pos x="311" y="14"/>
                  </a:cxn>
                  <a:cxn ang="0">
                    <a:pos x="395" y="27"/>
                  </a:cxn>
                  <a:cxn ang="0">
                    <a:pos x="434" y="75"/>
                  </a:cxn>
                  <a:cxn ang="0">
                    <a:pos x="492" y="130"/>
                  </a:cxn>
                  <a:cxn ang="0">
                    <a:pos x="563" y="278"/>
                  </a:cxn>
                  <a:cxn ang="0">
                    <a:pos x="614" y="376"/>
                  </a:cxn>
                </a:cxnLst>
                <a:rect l="0" t="0" r="r" b="b"/>
                <a:pathLst>
                  <a:path w="634" h="1065">
                    <a:moveTo>
                      <a:pt x="634" y="406"/>
                    </a:moveTo>
                    <a:lnTo>
                      <a:pt x="620" y="423"/>
                    </a:lnTo>
                    <a:lnTo>
                      <a:pt x="613" y="438"/>
                    </a:lnTo>
                    <a:lnTo>
                      <a:pt x="598" y="428"/>
                    </a:lnTo>
                    <a:lnTo>
                      <a:pt x="586" y="415"/>
                    </a:lnTo>
                    <a:lnTo>
                      <a:pt x="563" y="425"/>
                    </a:lnTo>
                    <a:lnTo>
                      <a:pt x="553" y="465"/>
                    </a:lnTo>
                    <a:lnTo>
                      <a:pt x="550" y="488"/>
                    </a:lnTo>
                    <a:lnTo>
                      <a:pt x="526" y="498"/>
                    </a:lnTo>
                    <a:lnTo>
                      <a:pt x="506" y="500"/>
                    </a:lnTo>
                    <a:lnTo>
                      <a:pt x="500" y="504"/>
                    </a:lnTo>
                    <a:lnTo>
                      <a:pt x="491" y="520"/>
                    </a:lnTo>
                    <a:lnTo>
                      <a:pt x="479" y="527"/>
                    </a:lnTo>
                    <a:lnTo>
                      <a:pt x="477" y="533"/>
                    </a:lnTo>
                    <a:lnTo>
                      <a:pt x="479" y="562"/>
                    </a:lnTo>
                    <a:lnTo>
                      <a:pt x="487" y="561"/>
                    </a:lnTo>
                    <a:lnTo>
                      <a:pt x="492" y="565"/>
                    </a:lnTo>
                    <a:lnTo>
                      <a:pt x="497" y="559"/>
                    </a:lnTo>
                    <a:lnTo>
                      <a:pt x="497" y="548"/>
                    </a:lnTo>
                    <a:lnTo>
                      <a:pt x="499" y="547"/>
                    </a:lnTo>
                    <a:lnTo>
                      <a:pt x="513" y="555"/>
                    </a:lnTo>
                    <a:lnTo>
                      <a:pt x="519" y="554"/>
                    </a:lnTo>
                    <a:lnTo>
                      <a:pt x="525" y="560"/>
                    </a:lnTo>
                    <a:lnTo>
                      <a:pt x="527" y="615"/>
                    </a:lnTo>
                    <a:lnTo>
                      <a:pt x="520" y="620"/>
                    </a:lnTo>
                    <a:lnTo>
                      <a:pt x="514" y="642"/>
                    </a:lnTo>
                    <a:lnTo>
                      <a:pt x="506" y="647"/>
                    </a:lnTo>
                    <a:lnTo>
                      <a:pt x="492" y="636"/>
                    </a:lnTo>
                    <a:lnTo>
                      <a:pt x="483" y="638"/>
                    </a:lnTo>
                    <a:lnTo>
                      <a:pt x="480" y="643"/>
                    </a:lnTo>
                    <a:lnTo>
                      <a:pt x="474" y="649"/>
                    </a:lnTo>
                    <a:lnTo>
                      <a:pt x="462" y="656"/>
                    </a:lnTo>
                    <a:lnTo>
                      <a:pt x="436" y="689"/>
                    </a:lnTo>
                    <a:lnTo>
                      <a:pt x="424" y="698"/>
                    </a:lnTo>
                    <a:lnTo>
                      <a:pt x="431" y="718"/>
                    </a:lnTo>
                    <a:lnTo>
                      <a:pt x="441" y="730"/>
                    </a:lnTo>
                    <a:lnTo>
                      <a:pt x="443" y="741"/>
                    </a:lnTo>
                    <a:lnTo>
                      <a:pt x="462" y="747"/>
                    </a:lnTo>
                    <a:lnTo>
                      <a:pt x="470" y="771"/>
                    </a:lnTo>
                    <a:lnTo>
                      <a:pt x="467" y="780"/>
                    </a:lnTo>
                    <a:lnTo>
                      <a:pt x="478" y="786"/>
                    </a:lnTo>
                    <a:lnTo>
                      <a:pt x="470" y="814"/>
                    </a:lnTo>
                    <a:lnTo>
                      <a:pt x="472" y="816"/>
                    </a:lnTo>
                    <a:lnTo>
                      <a:pt x="480" y="822"/>
                    </a:lnTo>
                    <a:lnTo>
                      <a:pt x="481" y="826"/>
                    </a:lnTo>
                    <a:lnTo>
                      <a:pt x="496" y="846"/>
                    </a:lnTo>
                    <a:lnTo>
                      <a:pt x="512" y="857"/>
                    </a:lnTo>
                    <a:lnTo>
                      <a:pt x="515" y="855"/>
                    </a:lnTo>
                    <a:lnTo>
                      <a:pt x="521" y="856"/>
                    </a:lnTo>
                    <a:lnTo>
                      <a:pt x="527" y="866"/>
                    </a:lnTo>
                    <a:lnTo>
                      <a:pt x="528" y="869"/>
                    </a:lnTo>
                    <a:lnTo>
                      <a:pt x="517" y="868"/>
                    </a:lnTo>
                    <a:lnTo>
                      <a:pt x="514" y="877"/>
                    </a:lnTo>
                    <a:lnTo>
                      <a:pt x="518" y="883"/>
                    </a:lnTo>
                    <a:lnTo>
                      <a:pt x="542" y="894"/>
                    </a:lnTo>
                    <a:lnTo>
                      <a:pt x="540" y="903"/>
                    </a:lnTo>
                    <a:lnTo>
                      <a:pt x="564" y="909"/>
                    </a:lnTo>
                    <a:lnTo>
                      <a:pt x="568" y="908"/>
                    </a:lnTo>
                    <a:lnTo>
                      <a:pt x="578" y="915"/>
                    </a:lnTo>
                    <a:lnTo>
                      <a:pt x="577" y="921"/>
                    </a:lnTo>
                    <a:lnTo>
                      <a:pt x="572" y="929"/>
                    </a:lnTo>
                    <a:lnTo>
                      <a:pt x="557" y="932"/>
                    </a:lnTo>
                    <a:lnTo>
                      <a:pt x="550" y="931"/>
                    </a:lnTo>
                    <a:lnTo>
                      <a:pt x="549" y="934"/>
                    </a:lnTo>
                    <a:lnTo>
                      <a:pt x="525" y="929"/>
                    </a:lnTo>
                    <a:lnTo>
                      <a:pt x="513" y="922"/>
                    </a:lnTo>
                    <a:lnTo>
                      <a:pt x="491" y="934"/>
                    </a:lnTo>
                    <a:lnTo>
                      <a:pt x="483" y="942"/>
                    </a:lnTo>
                    <a:lnTo>
                      <a:pt x="481" y="957"/>
                    </a:lnTo>
                    <a:lnTo>
                      <a:pt x="482" y="973"/>
                    </a:lnTo>
                    <a:lnTo>
                      <a:pt x="493" y="978"/>
                    </a:lnTo>
                    <a:lnTo>
                      <a:pt x="492" y="992"/>
                    </a:lnTo>
                    <a:lnTo>
                      <a:pt x="487" y="998"/>
                    </a:lnTo>
                    <a:lnTo>
                      <a:pt x="484" y="1004"/>
                    </a:lnTo>
                    <a:lnTo>
                      <a:pt x="483" y="1010"/>
                    </a:lnTo>
                    <a:lnTo>
                      <a:pt x="489" y="1027"/>
                    </a:lnTo>
                    <a:lnTo>
                      <a:pt x="489" y="1034"/>
                    </a:lnTo>
                    <a:lnTo>
                      <a:pt x="490" y="1042"/>
                    </a:lnTo>
                    <a:lnTo>
                      <a:pt x="492" y="1047"/>
                    </a:lnTo>
                    <a:lnTo>
                      <a:pt x="488" y="1061"/>
                    </a:lnTo>
                    <a:lnTo>
                      <a:pt x="484" y="1065"/>
                    </a:lnTo>
                    <a:lnTo>
                      <a:pt x="482" y="1062"/>
                    </a:lnTo>
                    <a:lnTo>
                      <a:pt x="481" y="1059"/>
                    </a:lnTo>
                    <a:lnTo>
                      <a:pt x="478" y="1056"/>
                    </a:lnTo>
                    <a:lnTo>
                      <a:pt x="474" y="1052"/>
                    </a:lnTo>
                    <a:lnTo>
                      <a:pt x="469" y="1056"/>
                    </a:lnTo>
                    <a:lnTo>
                      <a:pt x="464" y="1061"/>
                    </a:lnTo>
                    <a:lnTo>
                      <a:pt x="455" y="1060"/>
                    </a:lnTo>
                    <a:lnTo>
                      <a:pt x="441" y="1049"/>
                    </a:lnTo>
                    <a:lnTo>
                      <a:pt x="425" y="1023"/>
                    </a:lnTo>
                    <a:lnTo>
                      <a:pt x="414" y="1007"/>
                    </a:lnTo>
                    <a:lnTo>
                      <a:pt x="411" y="1006"/>
                    </a:lnTo>
                    <a:lnTo>
                      <a:pt x="407" y="1008"/>
                    </a:lnTo>
                    <a:lnTo>
                      <a:pt x="390" y="1011"/>
                    </a:lnTo>
                    <a:lnTo>
                      <a:pt x="385" y="1012"/>
                    </a:lnTo>
                    <a:lnTo>
                      <a:pt x="379" y="1018"/>
                    </a:lnTo>
                    <a:lnTo>
                      <a:pt x="372" y="1014"/>
                    </a:lnTo>
                    <a:lnTo>
                      <a:pt x="368" y="1014"/>
                    </a:lnTo>
                    <a:lnTo>
                      <a:pt x="364" y="1010"/>
                    </a:lnTo>
                    <a:lnTo>
                      <a:pt x="364" y="1004"/>
                    </a:lnTo>
                    <a:lnTo>
                      <a:pt x="364" y="997"/>
                    </a:lnTo>
                    <a:lnTo>
                      <a:pt x="362" y="994"/>
                    </a:lnTo>
                    <a:lnTo>
                      <a:pt x="362" y="990"/>
                    </a:lnTo>
                    <a:lnTo>
                      <a:pt x="360" y="989"/>
                    </a:lnTo>
                    <a:lnTo>
                      <a:pt x="355" y="991"/>
                    </a:lnTo>
                    <a:lnTo>
                      <a:pt x="350" y="993"/>
                    </a:lnTo>
                    <a:lnTo>
                      <a:pt x="348" y="992"/>
                    </a:lnTo>
                    <a:lnTo>
                      <a:pt x="346" y="990"/>
                    </a:lnTo>
                    <a:lnTo>
                      <a:pt x="342" y="982"/>
                    </a:lnTo>
                    <a:lnTo>
                      <a:pt x="341" y="977"/>
                    </a:lnTo>
                    <a:lnTo>
                      <a:pt x="333" y="972"/>
                    </a:lnTo>
                    <a:lnTo>
                      <a:pt x="322" y="972"/>
                    </a:lnTo>
                    <a:lnTo>
                      <a:pt x="306" y="963"/>
                    </a:lnTo>
                    <a:lnTo>
                      <a:pt x="298" y="964"/>
                    </a:lnTo>
                    <a:lnTo>
                      <a:pt x="292" y="960"/>
                    </a:lnTo>
                    <a:lnTo>
                      <a:pt x="282" y="959"/>
                    </a:lnTo>
                    <a:lnTo>
                      <a:pt x="271" y="955"/>
                    </a:lnTo>
                    <a:lnTo>
                      <a:pt x="247" y="949"/>
                    </a:lnTo>
                    <a:lnTo>
                      <a:pt x="205" y="956"/>
                    </a:lnTo>
                    <a:lnTo>
                      <a:pt x="196" y="959"/>
                    </a:lnTo>
                    <a:lnTo>
                      <a:pt x="188" y="963"/>
                    </a:lnTo>
                    <a:lnTo>
                      <a:pt x="182" y="979"/>
                    </a:lnTo>
                    <a:lnTo>
                      <a:pt x="181" y="986"/>
                    </a:lnTo>
                    <a:lnTo>
                      <a:pt x="177" y="1000"/>
                    </a:lnTo>
                    <a:lnTo>
                      <a:pt x="170" y="1018"/>
                    </a:lnTo>
                    <a:lnTo>
                      <a:pt x="162" y="1032"/>
                    </a:lnTo>
                    <a:lnTo>
                      <a:pt x="157" y="1024"/>
                    </a:lnTo>
                    <a:lnTo>
                      <a:pt x="150" y="1023"/>
                    </a:lnTo>
                    <a:lnTo>
                      <a:pt x="139" y="1015"/>
                    </a:lnTo>
                    <a:lnTo>
                      <a:pt x="127" y="1019"/>
                    </a:lnTo>
                    <a:lnTo>
                      <a:pt x="108" y="1019"/>
                    </a:lnTo>
                    <a:lnTo>
                      <a:pt x="104" y="1020"/>
                    </a:lnTo>
                    <a:lnTo>
                      <a:pt x="102" y="1015"/>
                    </a:lnTo>
                    <a:lnTo>
                      <a:pt x="91" y="1004"/>
                    </a:lnTo>
                    <a:lnTo>
                      <a:pt x="84" y="983"/>
                    </a:lnTo>
                    <a:lnTo>
                      <a:pt x="80" y="976"/>
                    </a:lnTo>
                    <a:lnTo>
                      <a:pt x="76" y="965"/>
                    </a:lnTo>
                    <a:lnTo>
                      <a:pt x="67" y="958"/>
                    </a:lnTo>
                    <a:lnTo>
                      <a:pt x="60" y="945"/>
                    </a:lnTo>
                    <a:lnTo>
                      <a:pt x="55" y="939"/>
                    </a:lnTo>
                    <a:lnTo>
                      <a:pt x="53" y="935"/>
                    </a:lnTo>
                    <a:lnTo>
                      <a:pt x="53" y="928"/>
                    </a:lnTo>
                    <a:lnTo>
                      <a:pt x="55" y="921"/>
                    </a:lnTo>
                    <a:lnTo>
                      <a:pt x="60" y="914"/>
                    </a:lnTo>
                    <a:lnTo>
                      <a:pt x="70" y="914"/>
                    </a:lnTo>
                    <a:lnTo>
                      <a:pt x="73" y="912"/>
                    </a:lnTo>
                    <a:lnTo>
                      <a:pt x="73" y="907"/>
                    </a:lnTo>
                    <a:lnTo>
                      <a:pt x="63" y="888"/>
                    </a:lnTo>
                    <a:lnTo>
                      <a:pt x="61" y="885"/>
                    </a:lnTo>
                    <a:lnTo>
                      <a:pt x="59" y="881"/>
                    </a:lnTo>
                    <a:lnTo>
                      <a:pt x="59" y="875"/>
                    </a:lnTo>
                    <a:lnTo>
                      <a:pt x="73" y="844"/>
                    </a:lnTo>
                    <a:lnTo>
                      <a:pt x="78" y="835"/>
                    </a:lnTo>
                    <a:lnTo>
                      <a:pt x="83" y="822"/>
                    </a:lnTo>
                    <a:lnTo>
                      <a:pt x="81" y="811"/>
                    </a:lnTo>
                    <a:lnTo>
                      <a:pt x="81" y="796"/>
                    </a:lnTo>
                    <a:lnTo>
                      <a:pt x="79" y="767"/>
                    </a:lnTo>
                    <a:lnTo>
                      <a:pt x="90" y="736"/>
                    </a:lnTo>
                    <a:lnTo>
                      <a:pt x="91" y="720"/>
                    </a:lnTo>
                    <a:lnTo>
                      <a:pt x="67" y="681"/>
                    </a:lnTo>
                    <a:lnTo>
                      <a:pt x="59" y="665"/>
                    </a:lnTo>
                    <a:lnTo>
                      <a:pt x="46" y="652"/>
                    </a:lnTo>
                    <a:lnTo>
                      <a:pt x="42" y="627"/>
                    </a:lnTo>
                    <a:lnTo>
                      <a:pt x="8" y="466"/>
                    </a:lnTo>
                    <a:lnTo>
                      <a:pt x="0" y="422"/>
                    </a:lnTo>
                    <a:lnTo>
                      <a:pt x="130" y="178"/>
                    </a:lnTo>
                    <a:lnTo>
                      <a:pt x="139" y="159"/>
                    </a:lnTo>
                    <a:lnTo>
                      <a:pt x="171" y="124"/>
                    </a:lnTo>
                    <a:lnTo>
                      <a:pt x="192" y="55"/>
                    </a:lnTo>
                    <a:lnTo>
                      <a:pt x="216" y="26"/>
                    </a:lnTo>
                    <a:lnTo>
                      <a:pt x="227" y="26"/>
                    </a:lnTo>
                    <a:lnTo>
                      <a:pt x="260" y="0"/>
                    </a:lnTo>
                    <a:lnTo>
                      <a:pt x="301" y="20"/>
                    </a:lnTo>
                    <a:lnTo>
                      <a:pt x="302" y="15"/>
                    </a:lnTo>
                    <a:lnTo>
                      <a:pt x="310" y="18"/>
                    </a:lnTo>
                    <a:lnTo>
                      <a:pt x="311" y="14"/>
                    </a:lnTo>
                    <a:lnTo>
                      <a:pt x="346" y="21"/>
                    </a:lnTo>
                    <a:lnTo>
                      <a:pt x="379" y="22"/>
                    </a:lnTo>
                    <a:lnTo>
                      <a:pt x="380" y="26"/>
                    </a:lnTo>
                    <a:lnTo>
                      <a:pt x="395" y="27"/>
                    </a:lnTo>
                    <a:lnTo>
                      <a:pt x="414" y="53"/>
                    </a:lnTo>
                    <a:lnTo>
                      <a:pt x="419" y="53"/>
                    </a:lnTo>
                    <a:lnTo>
                      <a:pt x="423" y="74"/>
                    </a:lnTo>
                    <a:lnTo>
                      <a:pt x="434" y="75"/>
                    </a:lnTo>
                    <a:lnTo>
                      <a:pt x="440" y="83"/>
                    </a:lnTo>
                    <a:lnTo>
                      <a:pt x="452" y="87"/>
                    </a:lnTo>
                    <a:lnTo>
                      <a:pt x="458" y="103"/>
                    </a:lnTo>
                    <a:lnTo>
                      <a:pt x="492" y="130"/>
                    </a:lnTo>
                    <a:lnTo>
                      <a:pt x="495" y="144"/>
                    </a:lnTo>
                    <a:lnTo>
                      <a:pt x="512" y="162"/>
                    </a:lnTo>
                    <a:lnTo>
                      <a:pt x="521" y="199"/>
                    </a:lnTo>
                    <a:lnTo>
                      <a:pt x="563" y="278"/>
                    </a:lnTo>
                    <a:lnTo>
                      <a:pt x="558" y="281"/>
                    </a:lnTo>
                    <a:lnTo>
                      <a:pt x="573" y="327"/>
                    </a:lnTo>
                    <a:lnTo>
                      <a:pt x="581" y="337"/>
                    </a:lnTo>
                    <a:lnTo>
                      <a:pt x="614" y="376"/>
                    </a:lnTo>
                    <a:lnTo>
                      <a:pt x="634" y="406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51" name="Freeform 27"/>
              <p:cNvSpPr>
                <a:spLocks/>
              </p:cNvSpPr>
              <p:nvPr>
                <p:custDataLst>
                  <p:tags r:id="rId16"/>
                </p:custDataLst>
              </p:nvPr>
            </p:nvSpPr>
            <p:spPr bwMode="gray">
              <a:xfrm>
                <a:off x="4089" y="1866"/>
                <a:ext cx="249" cy="453"/>
              </a:xfrm>
              <a:custGeom>
                <a:avLst/>
                <a:gdLst/>
                <a:ahLst/>
                <a:cxnLst>
                  <a:cxn ang="0">
                    <a:pos x="50" y="243"/>
                  </a:cxn>
                  <a:cxn ang="0">
                    <a:pos x="82" y="241"/>
                  </a:cxn>
                  <a:cxn ang="0">
                    <a:pos x="101" y="154"/>
                  </a:cxn>
                  <a:cxn ang="0">
                    <a:pos x="73" y="142"/>
                  </a:cxn>
                  <a:cxn ang="0">
                    <a:pos x="55" y="156"/>
                  </a:cxn>
                  <a:cxn ang="0">
                    <a:pos x="76" y="98"/>
                  </a:cxn>
                  <a:cxn ang="0">
                    <a:pos x="129" y="59"/>
                  </a:cxn>
                  <a:cxn ang="0">
                    <a:pos x="189" y="32"/>
                  </a:cxn>
                  <a:cxn ang="0">
                    <a:pos x="204" y="54"/>
                  </a:cxn>
                  <a:cxn ang="0">
                    <a:pos x="236" y="139"/>
                  </a:cxn>
                  <a:cxn ang="0">
                    <a:pos x="239" y="161"/>
                  </a:cxn>
                  <a:cxn ang="0">
                    <a:pos x="246" y="191"/>
                  </a:cxn>
                  <a:cxn ang="0">
                    <a:pos x="241" y="230"/>
                  </a:cxn>
                  <a:cxn ang="0">
                    <a:pos x="275" y="258"/>
                  </a:cxn>
                  <a:cxn ang="0">
                    <a:pos x="293" y="301"/>
                  </a:cxn>
                  <a:cxn ang="0">
                    <a:pos x="316" y="327"/>
                  </a:cxn>
                  <a:cxn ang="0">
                    <a:pos x="358" y="368"/>
                  </a:cxn>
                  <a:cxn ang="0">
                    <a:pos x="377" y="358"/>
                  </a:cxn>
                  <a:cxn ang="0">
                    <a:pos x="408" y="376"/>
                  </a:cxn>
                  <a:cxn ang="0">
                    <a:pos x="435" y="469"/>
                  </a:cxn>
                  <a:cxn ang="0">
                    <a:pos x="355" y="552"/>
                  </a:cxn>
                  <a:cxn ang="0">
                    <a:pos x="328" y="558"/>
                  </a:cxn>
                  <a:cxn ang="0">
                    <a:pos x="319" y="587"/>
                  </a:cxn>
                  <a:cxn ang="0">
                    <a:pos x="317" y="609"/>
                  </a:cxn>
                  <a:cxn ang="0">
                    <a:pos x="281" y="627"/>
                  </a:cxn>
                  <a:cxn ang="0">
                    <a:pos x="263" y="645"/>
                  </a:cxn>
                  <a:cxn ang="0">
                    <a:pos x="238" y="653"/>
                  </a:cxn>
                  <a:cxn ang="0">
                    <a:pos x="253" y="684"/>
                  </a:cxn>
                  <a:cxn ang="0">
                    <a:pos x="249" y="743"/>
                  </a:cxn>
                  <a:cxn ang="0">
                    <a:pos x="269" y="773"/>
                  </a:cxn>
                  <a:cxn ang="0">
                    <a:pos x="275" y="788"/>
                  </a:cxn>
                  <a:cxn ang="0">
                    <a:pos x="243" y="823"/>
                  </a:cxn>
                  <a:cxn ang="0">
                    <a:pos x="217" y="819"/>
                  </a:cxn>
                  <a:cxn ang="0">
                    <a:pos x="201" y="846"/>
                  </a:cxn>
                  <a:cxn ang="0">
                    <a:pos x="180" y="893"/>
                  </a:cxn>
                  <a:cxn ang="0">
                    <a:pos x="177" y="919"/>
                  </a:cxn>
                  <a:cxn ang="0">
                    <a:pos x="141" y="934"/>
                  </a:cxn>
                  <a:cxn ang="0">
                    <a:pos x="108" y="810"/>
                  </a:cxn>
                  <a:cxn ang="0">
                    <a:pos x="87" y="740"/>
                  </a:cxn>
                  <a:cxn ang="0">
                    <a:pos x="68" y="670"/>
                  </a:cxn>
                  <a:cxn ang="0">
                    <a:pos x="66" y="636"/>
                  </a:cxn>
                  <a:cxn ang="0">
                    <a:pos x="60" y="598"/>
                  </a:cxn>
                  <a:cxn ang="0">
                    <a:pos x="58" y="567"/>
                  </a:cxn>
                  <a:cxn ang="0">
                    <a:pos x="89" y="516"/>
                  </a:cxn>
                  <a:cxn ang="0">
                    <a:pos x="133" y="526"/>
                  </a:cxn>
                  <a:cxn ang="0">
                    <a:pos x="144" y="502"/>
                  </a:cxn>
                  <a:cxn ang="0">
                    <a:pos x="94" y="477"/>
                  </a:cxn>
                  <a:cxn ang="0">
                    <a:pos x="103" y="460"/>
                  </a:cxn>
                  <a:cxn ang="0">
                    <a:pos x="72" y="440"/>
                  </a:cxn>
                  <a:cxn ang="0">
                    <a:pos x="46" y="408"/>
                  </a:cxn>
                  <a:cxn ang="0">
                    <a:pos x="38" y="341"/>
                  </a:cxn>
                  <a:cxn ang="0">
                    <a:pos x="0" y="292"/>
                  </a:cxn>
                </a:cxnLst>
                <a:rect l="0" t="0" r="r" b="b"/>
                <a:pathLst>
                  <a:path w="435" h="934">
                    <a:moveTo>
                      <a:pt x="0" y="292"/>
                    </a:moveTo>
                    <a:lnTo>
                      <a:pt x="12" y="283"/>
                    </a:lnTo>
                    <a:lnTo>
                      <a:pt x="38" y="250"/>
                    </a:lnTo>
                    <a:lnTo>
                      <a:pt x="50" y="243"/>
                    </a:lnTo>
                    <a:lnTo>
                      <a:pt x="56" y="237"/>
                    </a:lnTo>
                    <a:lnTo>
                      <a:pt x="59" y="232"/>
                    </a:lnTo>
                    <a:lnTo>
                      <a:pt x="68" y="230"/>
                    </a:lnTo>
                    <a:lnTo>
                      <a:pt x="82" y="241"/>
                    </a:lnTo>
                    <a:lnTo>
                      <a:pt x="90" y="236"/>
                    </a:lnTo>
                    <a:lnTo>
                      <a:pt x="96" y="214"/>
                    </a:lnTo>
                    <a:lnTo>
                      <a:pt x="103" y="209"/>
                    </a:lnTo>
                    <a:lnTo>
                      <a:pt x="101" y="154"/>
                    </a:lnTo>
                    <a:lnTo>
                      <a:pt x="95" y="148"/>
                    </a:lnTo>
                    <a:lnTo>
                      <a:pt x="89" y="149"/>
                    </a:lnTo>
                    <a:lnTo>
                      <a:pt x="75" y="141"/>
                    </a:lnTo>
                    <a:lnTo>
                      <a:pt x="73" y="142"/>
                    </a:lnTo>
                    <a:lnTo>
                      <a:pt x="73" y="153"/>
                    </a:lnTo>
                    <a:lnTo>
                      <a:pt x="68" y="159"/>
                    </a:lnTo>
                    <a:lnTo>
                      <a:pt x="63" y="155"/>
                    </a:lnTo>
                    <a:lnTo>
                      <a:pt x="55" y="156"/>
                    </a:lnTo>
                    <a:lnTo>
                      <a:pt x="53" y="127"/>
                    </a:lnTo>
                    <a:lnTo>
                      <a:pt x="55" y="121"/>
                    </a:lnTo>
                    <a:lnTo>
                      <a:pt x="67" y="114"/>
                    </a:lnTo>
                    <a:lnTo>
                      <a:pt x="76" y="98"/>
                    </a:lnTo>
                    <a:lnTo>
                      <a:pt x="82" y="94"/>
                    </a:lnTo>
                    <a:lnTo>
                      <a:pt x="102" y="92"/>
                    </a:lnTo>
                    <a:lnTo>
                      <a:pt x="126" y="82"/>
                    </a:lnTo>
                    <a:lnTo>
                      <a:pt x="129" y="59"/>
                    </a:lnTo>
                    <a:lnTo>
                      <a:pt x="139" y="19"/>
                    </a:lnTo>
                    <a:lnTo>
                      <a:pt x="162" y="9"/>
                    </a:lnTo>
                    <a:lnTo>
                      <a:pt x="174" y="22"/>
                    </a:lnTo>
                    <a:lnTo>
                      <a:pt x="189" y="32"/>
                    </a:lnTo>
                    <a:lnTo>
                      <a:pt x="196" y="17"/>
                    </a:lnTo>
                    <a:lnTo>
                      <a:pt x="210" y="0"/>
                    </a:lnTo>
                    <a:lnTo>
                      <a:pt x="225" y="25"/>
                    </a:lnTo>
                    <a:lnTo>
                      <a:pt x="204" y="54"/>
                    </a:lnTo>
                    <a:lnTo>
                      <a:pt x="210" y="72"/>
                    </a:lnTo>
                    <a:lnTo>
                      <a:pt x="223" y="80"/>
                    </a:lnTo>
                    <a:lnTo>
                      <a:pt x="227" y="114"/>
                    </a:lnTo>
                    <a:lnTo>
                      <a:pt x="236" y="139"/>
                    </a:lnTo>
                    <a:lnTo>
                      <a:pt x="239" y="142"/>
                    </a:lnTo>
                    <a:lnTo>
                      <a:pt x="239" y="144"/>
                    </a:lnTo>
                    <a:lnTo>
                      <a:pt x="240" y="147"/>
                    </a:lnTo>
                    <a:lnTo>
                      <a:pt x="239" y="161"/>
                    </a:lnTo>
                    <a:lnTo>
                      <a:pt x="231" y="169"/>
                    </a:lnTo>
                    <a:lnTo>
                      <a:pt x="230" y="180"/>
                    </a:lnTo>
                    <a:lnTo>
                      <a:pt x="244" y="187"/>
                    </a:lnTo>
                    <a:lnTo>
                      <a:pt x="246" y="191"/>
                    </a:lnTo>
                    <a:lnTo>
                      <a:pt x="250" y="194"/>
                    </a:lnTo>
                    <a:lnTo>
                      <a:pt x="249" y="198"/>
                    </a:lnTo>
                    <a:lnTo>
                      <a:pt x="244" y="208"/>
                    </a:lnTo>
                    <a:lnTo>
                      <a:pt x="241" y="230"/>
                    </a:lnTo>
                    <a:lnTo>
                      <a:pt x="245" y="232"/>
                    </a:lnTo>
                    <a:lnTo>
                      <a:pt x="255" y="232"/>
                    </a:lnTo>
                    <a:lnTo>
                      <a:pt x="279" y="242"/>
                    </a:lnTo>
                    <a:lnTo>
                      <a:pt x="275" y="258"/>
                    </a:lnTo>
                    <a:lnTo>
                      <a:pt x="283" y="264"/>
                    </a:lnTo>
                    <a:lnTo>
                      <a:pt x="281" y="285"/>
                    </a:lnTo>
                    <a:lnTo>
                      <a:pt x="284" y="301"/>
                    </a:lnTo>
                    <a:lnTo>
                      <a:pt x="293" y="301"/>
                    </a:lnTo>
                    <a:lnTo>
                      <a:pt x="297" y="307"/>
                    </a:lnTo>
                    <a:lnTo>
                      <a:pt x="300" y="310"/>
                    </a:lnTo>
                    <a:lnTo>
                      <a:pt x="311" y="325"/>
                    </a:lnTo>
                    <a:lnTo>
                      <a:pt x="316" y="327"/>
                    </a:lnTo>
                    <a:lnTo>
                      <a:pt x="322" y="352"/>
                    </a:lnTo>
                    <a:lnTo>
                      <a:pt x="335" y="351"/>
                    </a:lnTo>
                    <a:lnTo>
                      <a:pt x="347" y="351"/>
                    </a:lnTo>
                    <a:lnTo>
                      <a:pt x="358" y="368"/>
                    </a:lnTo>
                    <a:lnTo>
                      <a:pt x="361" y="371"/>
                    </a:lnTo>
                    <a:lnTo>
                      <a:pt x="367" y="365"/>
                    </a:lnTo>
                    <a:lnTo>
                      <a:pt x="369" y="361"/>
                    </a:lnTo>
                    <a:lnTo>
                      <a:pt x="377" y="358"/>
                    </a:lnTo>
                    <a:lnTo>
                      <a:pt x="381" y="358"/>
                    </a:lnTo>
                    <a:lnTo>
                      <a:pt x="397" y="359"/>
                    </a:lnTo>
                    <a:lnTo>
                      <a:pt x="407" y="364"/>
                    </a:lnTo>
                    <a:lnTo>
                      <a:pt x="408" y="376"/>
                    </a:lnTo>
                    <a:lnTo>
                      <a:pt x="409" y="438"/>
                    </a:lnTo>
                    <a:lnTo>
                      <a:pt x="410" y="450"/>
                    </a:lnTo>
                    <a:lnTo>
                      <a:pt x="412" y="468"/>
                    </a:lnTo>
                    <a:lnTo>
                      <a:pt x="435" y="469"/>
                    </a:lnTo>
                    <a:lnTo>
                      <a:pt x="435" y="482"/>
                    </a:lnTo>
                    <a:lnTo>
                      <a:pt x="399" y="513"/>
                    </a:lnTo>
                    <a:lnTo>
                      <a:pt x="359" y="553"/>
                    </a:lnTo>
                    <a:lnTo>
                      <a:pt x="355" y="552"/>
                    </a:lnTo>
                    <a:lnTo>
                      <a:pt x="345" y="560"/>
                    </a:lnTo>
                    <a:lnTo>
                      <a:pt x="339" y="557"/>
                    </a:lnTo>
                    <a:lnTo>
                      <a:pt x="331" y="557"/>
                    </a:lnTo>
                    <a:lnTo>
                      <a:pt x="328" y="558"/>
                    </a:lnTo>
                    <a:lnTo>
                      <a:pt x="327" y="564"/>
                    </a:lnTo>
                    <a:lnTo>
                      <a:pt x="318" y="571"/>
                    </a:lnTo>
                    <a:lnTo>
                      <a:pt x="318" y="580"/>
                    </a:lnTo>
                    <a:lnTo>
                      <a:pt x="319" y="587"/>
                    </a:lnTo>
                    <a:lnTo>
                      <a:pt x="317" y="593"/>
                    </a:lnTo>
                    <a:lnTo>
                      <a:pt x="318" y="604"/>
                    </a:lnTo>
                    <a:lnTo>
                      <a:pt x="319" y="606"/>
                    </a:lnTo>
                    <a:lnTo>
                      <a:pt x="317" y="609"/>
                    </a:lnTo>
                    <a:lnTo>
                      <a:pt x="307" y="609"/>
                    </a:lnTo>
                    <a:lnTo>
                      <a:pt x="296" y="612"/>
                    </a:lnTo>
                    <a:lnTo>
                      <a:pt x="289" y="618"/>
                    </a:lnTo>
                    <a:lnTo>
                      <a:pt x="281" y="627"/>
                    </a:lnTo>
                    <a:lnTo>
                      <a:pt x="272" y="629"/>
                    </a:lnTo>
                    <a:lnTo>
                      <a:pt x="269" y="633"/>
                    </a:lnTo>
                    <a:lnTo>
                      <a:pt x="268" y="641"/>
                    </a:lnTo>
                    <a:lnTo>
                      <a:pt x="263" y="645"/>
                    </a:lnTo>
                    <a:lnTo>
                      <a:pt x="257" y="647"/>
                    </a:lnTo>
                    <a:lnTo>
                      <a:pt x="256" y="645"/>
                    </a:lnTo>
                    <a:lnTo>
                      <a:pt x="249" y="646"/>
                    </a:lnTo>
                    <a:lnTo>
                      <a:pt x="238" y="653"/>
                    </a:lnTo>
                    <a:lnTo>
                      <a:pt x="235" y="663"/>
                    </a:lnTo>
                    <a:lnTo>
                      <a:pt x="237" y="666"/>
                    </a:lnTo>
                    <a:lnTo>
                      <a:pt x="250" y="668"/>
                    </a:lnTo>
                    <a:lnTo>
                      <a:pt x="253" y="684"/>
                    </a:lnTo>
                    <a:lnTo>
                      <a:pt x="260" y="696"/>
                    </a:lnTo>
                    <a:lnTo>
                      <a:pt x="254" y="706"/>
                    </a:lnTo>
                    <a:lnTo>
                      <a:pt x="248" y="723"/>
                    </a:lnTo>
                    <a:lnTo>
                      <a:pt x="249" y="743"/>
                    </a:lnTo>
                    <a:lnTo>
                      <a:pt x="252" y="759"/>
                    </a:lnTo>
                    <a:lnTo>
                      <a:pt x="255" y="761"/>
                    </a:lnTo>
                    <a:lnTo>
                      <a:pt x="257" y="764"/>
                    </a:lnTo>
                    <a:lnTo>
                      <a:pt x="269" y="773"/>
                    </a:lnTo>
                    <a:lnTo>
                      <a:pt x="273" y="781"/>
                    </a:lnTo>
                    <a:lnTo>
                      <a:pt x="276" y="781"/>
                    </a:lnTo>
                    <a:lnTo>
                      <a:pt x="278" y="784"/>
                    </a:lnTo>
                    <a:lnTo>
                      <a:pt x="275" y="788"/>
                    </a:lnTo>
                    <a:lnTo>
                      <a:pt x="272" y="809"/>
                    </a:lnTo>
                    <a:lnTo>
                      <a:pt x="254" y="811"/>
                    </a:lnTo>
                    <a:lnTo>
                      <a:pt x="248" y="821"/>
                    </a:lnTo>
                    <a:lnTo>
                      <a:pt x="243" y="823"/>
                    </a:lnTo>
                    <a:lnTo>
                      <a:pt x="232" y="818"/>
                    </a:lnTo>
                    <a:lnTo>
                      <a:pt x="227" y="818"/>
                    </a:lnTo>
                    <a:lnTo>
                      <a:pt x="224" y="819"/>
                    </a:lnTo>
                    <a:lnTo>
                      <a:pt x="217" y="819"/>
                    </a:lnTo>
                    <a:lnTo>
                      <a:pt x="216" y="818"/>
                    </a:lnTo>
                    <a:lnTo>
                      <a:pt x="211" y="821"/>
                    </a:lnTo>
                    <a:lnTo>
                      <a:pt x="208" y="825"/>
                    </a:lnTo>
                    <a:lnTo>
                      <a:pt x="201" y="846"/>
                    </a:lnTo>
                    <a:lnTo>
                      <a:pt x="201" y="894"/>
                    </a:lnTo>
                    <a:lnTo>
                      <a:pt x="196" y="898"/>
                    </a:lnTo>
                    <a:lnTo>
                      <a:pt x="193" y="899"/>
                    </a:lnTo>
                    <a:lnTo>
                      <a:pt x="180" y="893"/>
                    </a:lnTo>
                    <a:lnTo>
                      <a:pt x="174" y="896"/>
                    </a:lnTo>
                    <a:lnTo>
                      <a:pt x="170" y="902"/>
                    </a:lnTo>
                    <a:lnTo>
                      <a:pt x="175" y="907"/>
                    </a:lnTo>
                    <a:lnTo>
                      <a:pt x="177" y="919"/>
                    </a:lnTo>
                    <a:lnTo>
                      <a:pt x="169" y="928"/>
                    </a:lnTo>
                    <a:lnTo>
                      <a:pt x="169" y="926"/>
                    </a:lnTo>
                    <a:lnTo>
                      <a:pt x="142" y="923"/>
                    </a:lnTo>
                    <a:lnTo>
                      <a:pt x="141" y="934"/>
                    </a:lnTo>
                    <a:lnTo>
                      <a:pt x="113" y="933"/>
                    </a:lnTo>
                    <a:lnTo>
                      <a:pt x="109" y="920"/>
                    </a:lnTo>
                    <a:lnTo>
                      <a:pt x="110" y="823"/>
                    </a:lnTo>
                    <a:lnTo>
                      <a:pt x="108" y="810"/>
                    </a:lnTo>
                    <a:lnTo>
                      <a:pt x="100" y="791"/>
                    </a:lnTo>
                    <a:lnTo>
                      <a:pt x="91" y="777"/>
                    </a:lnTo>
                    <a:lnTo>
                      <a:pt x="87" y="765"/>
                    </a:lnTo>
                    <a:lnTo>
                      <a:pt x="87" y="740"/>
                    </a:lnTo>
                    <a:lnTo>
                      <a:pt x="89" y="727"/>
                    </a:lnTo>
                    <a:lnTo>
                      <a:pt x="87" y="708"/>
                    </a:lnTo>
                    <a:lnTo>
                      <a:pt x="85" y="701"/>
                    </a:lnTo>
                    <a:lnTo>
                      <a:pt x="68" y="670"/>
                    </a:lnTo>
                    <a:lnTo>
                      <a:pt x="60" y="659"/>
                    </a:lnTo>
                    <a:lnTo>
                      <a:pt x="64" y="655"/>
                    </a:lnTo>
                    <a:lnTo>
                      <a:pt x="68" y="641"/>
                    </a:lnTo>
                    <a:lnTo>
                      <a:pt x="66" y="636"/>
                    </a:lnTo>
                    <a:lnTo>
                      <a:pt x="65" y="628"/>
                    </a:lnTo>
                    <a:lnTo>
                      <a:pt x="65" y="621"/>
                    </a:lnTo>
                    <a:lnTo>
                      <a:pt x="59" y="604"/>
                    </a:lnTo>
                    <a:lnTo>
                      <a:pt x="60" y="598"/>
                    </a:lnTo>
                    <a:lnTo>
                      <a:pt x="63" y="592"/>
                    </a:lnTo>
                    <a:lnTo>
                      <a:pt x="68" y="586"/>
                    </a:lnTo>
                    <a:lnTo>
                      <a:pt x="69" y="572"/>
                    </a:lnTo>
                    <a:lnTo>
                      <a:pt x="58" y="567"/>
                    </a:lnTo>
                    <a:lnTo>
                      <a:pt x="57" y="551"/>
                    </a:lnTo>
                    <a:lnTo>
                      <a:pt x="59" y="536"/>
                    </a:lnTo>
                    <a:lnTo>
                      <a:pt x="67" y="528"/>
                    </a:lnTo>
                    <a:lnTo>
                      <a:pt x="89" y="516"/>
                    </a:lnTo>
                    <a:lnTo>
                      <a:pt x="101" y="523"/>
                    </a:lnTo>
                    <a:lnTo>
                      <a:pt x="125" y="528"/>
                    </a:lnTo>
                    <a:lnTo>
                      <a:pt x="126" y="525"/>
                    </a:lnTo>
                    <a:lnTo>
                      <a:pt x="133" y="526"/>
                    </a:lnTo>
                    <a:lnTo>
                      <a:pt x="148" y="523"/>
                    </a:lnTo>
                    <a:lnTo>
                      <a:pt x="153" y="515"/>
                    </a:lnTo>
                    <a:lnTo>
                      <a:pt x="154" y="509"/>
                    </a:lnTo>
                    <a:lnTo>
                      <a:pt x="144" y="502"/>
                    </a:lnTo>
                    <a:lnTo>
                      <a:pt x="140" y="503"/>
                    </a:lnTo>
                    <a:lnTo>
                      <a:pt x="116" y="497"/>
                    </a:lnTo>
                    <a:lnTo>
                      <a:pt x="118" y="488"/>
                    </a:lnTo>
                    <a:lnTo>
                      <a:pt x="94" y="477"/>
                    </a:lnTo>
                    <a:lnTo>
                      <a:pt x="90" y="471"/>
                    </a:lnTo>
                    <a:lnTo>
                      <a:pt x="93" y="462"/>
                    </a:lnTo>
                    <a:lnTo>
                      <a:pt x="104" y="463"/>
                    </a:lnTo>
                    <a:lnTo>
                      <a:pt x="103" y="460"/>
                    </a:lnTo>
                    <a:lnTo>
                      <a:pt x="97" y="450"/>
                    </a:lnTo>
                    <a:lnTo>
                      <a:pt x="91" y="449"/>
                    </a:lnTo>
                    <a:lnTo>
                      <a:pt x="88" y="451"/>
                    </a:lnTo>
                    <a:lnTo>
                      <a:pt x="72" y="440"/>
                    </a:lnTo>
                    <a:lnTo>
                      <a:pt x="57" y="420"/>
                    </a:lnTo>
                    <a:lnTo>
                      <a:pt x="56" y="416"/>
                    </a:lnTo>
                    <a:lnTo>
                      <a:pt x="48" y="410"/>
                    </a:lnTo>
                    <a:lnTo>
                      <a:pt x="46" y="408"/>
                    </a:lnTo>
                    <a:lnTo>
                      <a:pt x="54" y="380"/>
                    </a:lnTo>
                    <a:lnTo>
                      <a:pt x="43" y="374"/>
                    </a:lnTo>
                    <a:lnTo>
                      <a:pt x="46" y="365"/>
                    </a:lnTo>
                    <a:lnTo>
                      <a:pt x="38" y="341"/>
                    </a:lnTo>
                    <a:lnTo>
                      <a:pt x="19" y="335"/>
                    </a:lnTo>
                    <a:lnTo>
                      <a:pt x="17" y="324"/>
                    </a:lnTo>
                    <a:lnTo>
                      <a:pt x="7" y="312"/>
                    </a:lnTo>
                    <a:lnTo>
                      <a:pt x="0" y="292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52" name="Freeform 28"/>
              <p:cNvSpPr>
                <a:spLocks/>
              </p:cNvSpPr>
              <p:nvPr>
                <p:custDataLst>
                  <p:tags r:id="rId17"/>
                </p:custDataLst>
              </p:nvPr>
            </p:nvSpPr>
            <p:spPr bwMode="gray">
              <a:xfrm>
                <a:off x="3987" y="2180"/>
                <a:ext cx="370" cy="329"/>
              </a:xfrm>
              <a:custGeom>
                <a:avLst/>
                <a:gdLst/>
                <a:ahLst/>
                <a:cxnLst>
                  <a:cxn ang="0">
                    <a:pos x="17" y="287"/>
                  </a:cxn>
                  <a:cxn ang="0">
                    <a:pos x="25" y="350"/>
                  </a:cxn>
                  <a:cxn ang="0">
                    <a:pos x="50" y="373"/>
                  </a:cxn>
                  <a:cxn ang="0">
                    <a:pos x="89" y="402"/>
                  </a:cxn>
                  <a:cxn ang="0">
                    <a:pos x="105" y="408"/>
                  </a:cxn>
                  <a:cxn ang="0">
                    <a:pos x="129" y="408"/>
                  </a:cxn>
                  <a:cxn ang="0">
                    <a:pos x="158" y="366"/>
                  </a:cxn>
                  <a:cxn ang="0">
                    <a:pos x="178" y="386"/>
                  </a:cxn>
                  <a:cxn ang="0">
                    <a:pos x="171" y="426"/>
                  </a:cxn>
                  <a:cxn ang="0">
                    <a:pos x="178" y="455"/>
                  </a:cxn>
                  <a:cxn ang="0">
                    <a:pos x="180" y="489"/>
                  </a:cxn>
                  <a:cxn ang="0">
                    <a:pos x="159" y="551"/>
                  </a:cxn>
                  <a:cxn ang="0">
                    <a:pos x="173" y="565"/>
                  </a:cxn>
                  <a:cxn ang="0">
                    <a:pos x="214" y="583"/>
                  </a:cxn>
                  <a:cxn ang="0">
                    <a:pos x="250" y="610"/>
                  </a:cxn>
                  <a:cxn ang="0">
                    <a:pos x="280" y="631"/>
                  </a:cxn>
                  <a:cxn ang="0">
                    <a:pos x="302" y="605"/>
                  </a:cxn>
                  <a:cxn ang="0">
                    <a:pos x="339" y="601"/>
                  </a:cxn>
                  <a:cxn ang="0">
                    <a:pos x="380" y="632"/>
                  </a:cxn>
                  <a:cxn ang="0">
                    <a:pos x="410" y="638"/>
                  </a:cxn>
                  <a:cxn ang="0">
                    <a:pos x="421" y="617"/>
                  </a:cxn>
                  <a:cxn ang="0">
                    <a:pos x="460" y="637"/>
                  </a:cxn>
                  <a:cxn ang="0">
                    <a:pos x="471" y="640"/>
                  </a:cxn>
                  <a:cxn ang="0">
                    <a:pos x="478" y="619"/>
                  </a:cxn>
                  <a:cxn ang="0">
                    <a:pos x="501" y="599"/>
                  </a:cxn>
                  <a:cxn ang="0">
                    <a:pos x="513" y="615"/>
                  </a:cxn>
                  <a:cxn ang="0">
                    <a:pos x="545" y="661"/>
                  </a:cxn>
                  <a:cxn ang="0">
                    <a:pos x="565" y="656"/>
                  </a:cxn>
                  <a:cxn ang="0">
                    <a:pos x="582" y="670"/>
                  </a:cxn>
                  <a:cxn ang="0">
                    <a:pos x="600" y="672"/>
                  </a:cxn>
                  <a:cxn ang="0">
                    <a:pos x="617" y="676"/>
                  </a:cxn>
                  <a:cxn ang="0">
                    <a:pos x="619" y="645"/>
                  </a:cxn>
                  <a:cxn ang="0">
                    <a:pos x="637" y="633"/>
                  </a:cxn>
                  <a:cxn ang="0">
                    <a:pos x="629" y="613"/>
                  </a:cxn>
                  <a:cxn ang="0">
                    <a:pos x="639" y="580"/>
                  </a:cxn>
                  <a:cxn ang="0">
                    <a:pos x="643" y="556"/>
                  </a:cxn>
                  <a:cxn ang="0">
                    <a:pos x="643" y="536"/>
                  </a:cxn>
                  <a:cxn ang="0">
                    <a:pos x="630" y="509"/>
                  </a:cxn>
                  <a:cxn ang="0">
                    <a:pos x="625" y="465"/>
                  </a:cxn>
                  <a:cxn ang="0">
                    <a:pos x="552" y="453"/>
                  </a:cxn>
                  <a:cxn ang="0">
                    <a:pos x="501" y="446"/>
                  </a:cxn>
                  <a:cxn ang="0">
                    <a:pos x="476" y="399"/>
                  </a:cxn>
                  <a:cxn ang="0">
                    <a:pos x="450" y="398"/>
                  </a:cxn>
                  <a:cxn ang="0">
                    <a:pos x="367" y="367"/>
                  </a:cxn>
                  <a:cxn ang="0">
                    <a:pos x="380" y="333"/>
                  </a:cxn>
                  <a:cxn ang="0">
                    <a:pos x="365" y="289"/>
                  </a:cxn>
                  <a:cxn ang="0">
                    <a:pos x="348" y="278"/>
                  </a:cxn>
                  <a:cxn ang="0">
                    <a:pos x="292" y="283"/>
                  </a:cxn>
                  <a:cxn ang="0">
                    <a:pos x="287" y="160"/>
                  </a:cxn>
                  <a:cxn ang="0">
                    <a:pos x="266" y="90"/>
                  </a:cxn>
                  <a:cxn ang="0">
                    <a:pos x="247" y="20"/>
                  </a:cxn>
                  <a:cxn ang="0">
                    <a:pos x="233" y="0"/>
                  </a:cxn>
                  <a:cxn ang="0">
                    <a:pos x="238" y="17"/>
                  </a:cxn>
                  <a:cxn ang="0">
                    <a:pos x="210" y="40"/>
                  </a:cxn>
                  <a:cxn ang="0">
                    <a:pos x="180" y="75"/>
                  </a:cxn>
                  <a:cxn ang="0">
                    <a:pos x="182" y="120"/>
                  </a:cxn>
                  <a:cxn ang="0">
                    <a:pos x="103" y="224"/>
                  </a:cxn>
                  <a:cxn ang="0">
                    <a:pos x="45" y="242"/>
                  </a:cxn>
                  <a:cxn ang="0">
                    <a:pos x="12" y="263"/>
                  </a:cxn>
                </a:cxnLst>
                <a:rect l="0" t="0" r="r" b="b"/>
                <a:pathLst>
                  <a:path w="647" h="677">
                    <a:moveTo>
                      <a:pt x="0" y="275"/>
                    </a:moveTo>
                    <a:lnTo>
                      <a:pt x="2" y="280"/>
                    </a:lnTo>
                    <a:lnTo>
                      <a:pt x="10" y="283"/>
                    </a:lnTo>
                    <a:lnTo>
                      <a:pt x="17" y="287"/>
                    </a:lnTo>
                    <a:lnTo>
                      <a:pt x="19" y="293"/>
                    </a:lnTo>
                    <a:lnTo>
                      <a:pt x="19" y="334"/>
                    </a:lnTo>
                    <a:lnTo>
                      <a:pt x="23" y="340"/>
                    </a:lnTo>
                    <a:lnTo>
                      <a:pt x="25" y="350"/>
                    </a:lnTo>
                    <a:lnTo>
                      <a:pt x="39" y="366"/>
                    </a:lnTo>
                    <a:lnTo>
                      <a:pt x="43" y="366"/>
                    </a:lnTo>
                    <a:lnTo>
                      <a:pt x="44" y="368"/>
                    </a:lnTo>
                    <a:lnTo>
                      <a:pt x="50" y="373"/>
                    </a:lnTo>
                    <a:lnTo>
                      <a:pt x="57" y="372"/>
                    </a:lnTo>
                    <a:lnTo>
                      <a:pt x="62" y="380"/>
                    </a:lnTo>
                    <a:lnTo>
                      <a:pt x="73" y="384"/>
                    </a:lnTo>
                    <a:lnTo>
                      <a:pt x="89" y="402"/>
                    </a:lnTo>
                    <a:lnTo>
                      <a:pt x="94" y="416"/>
                    </a:lnTo>
                    <a:lnTo>
                      <a:pt x="99" y="423"/>
                    </a:lnTo>
                    <a:lnTo>
                      <a:pt x="105" y="420"/>
                    </a:lnTo>
                    <a:lnTo>
                      <a:pt x="105" y="408"/>
                    </a:lnTo>
                    <a:lnTo>
                      <a:pt x="107" y="407"/>
                    </a:lnTo>
                    <a:lnTo>
                      <a:pt x="119" y="414"/>
                    </a:lnTo>
                    <a:lnTo>
                      <a:pt x="125" y="413"/>
                    </a:lnTo>
                    <a:lnTo>
                      <a:pt x="129" y="408"/>
                    </a:lnTo>
                    <a:lnTo>
                      <a:pt x="144" y="393"/>
                    </a:lnTo>
                    <a:lnTo>
                      <a:pt x="150" y="384"/>
                    </a:lnTo>
                    <a:lnTo>
                      <a:pt x="152" y="365"/>
                    </a:lnTo>
                    <a:lnTo>
                      <a:pt x="158" y="366"/>
                    </a:lnTo>
                    <a:lnTo>
                      <a:pt x="166" y="376"/>
                    </a:lnTo>
                    <a:lnTo>
                      <a:pt x="172" y="380"/>
                    </a:lnTo>
                    <a:lnTo>
                      <a:pt x="176" y="380"/>
                    </a:lnTo>
                    <a:lnTo>
                      <a:pt x="178" y="386"/>
                    </a:lnTo>
                    <a:lnTo>
                      <a:pt x="179" y="394"/>
                    </a:lnTo>
                    <a:lnTo>
                      <a:pt x="181" y="403"/>
                    </a:lnTo>
                    <a:lnTo>
                      <a:pt x="179" y="417"/>
                    </a:lnTo>
                    <a:lnTo>
                      <a:pt x="171" y="426"/>
                    </a:lnTo>
                    <a:lnTo>
                      <a:pt x="166" y="429"/>
                    </a:lnTo>
                    <a:lnTo>
                      <a:pt x="166" y="439"/>
                    </a:lnTo>
                    <a:lnTo>
                      <a:pt x="174" y="450"/>
                    </a:lnTo>
                    <a:lnTo>
                      <a:pt x="178" y="455"/>
                    </a:lnTo>
                    <a:lnTo>
                      <a:pt x="181" y="456"/>
                    </a:lnTo>
                    <a:lnTo>
                      <a:pt x="182" y="460"/>
                    </a:lnTo>
                    <a:lnTo>
                      <a:pt x="181" y="481"/>
                    </a:lnTo>
                    <a:lnTo>
                      <a:pt x="180" y="489"/>
                    </a:lnTo>
                    <a:lnTo>
                      <a:pt x="179" y="512"/>
                    </a:lnTo>
                    <a:lnTo>
                      <a:pt x="168" y="536"/>
                    </a:lnTo>
                    <a:lnTo>
                      <a:pt x="165" y="542"/>
                    </a:lnTo>
                    <a:lnTo>
                      <a:pt x="159" y="551"/>
                    </a:lnTo>
                    <a:lnTo>
                      <a:pt x="157" y="559"/>
                    </a:lnTo>
                    <a:lnTo>
                      <a:pt x="160" y="564"/>
                    </a:lnTo>
                    <a:lnTo>
                      <a:pt x="168" y="564"/>
                    </a:lnTo>
                    <a:lnTo>
                      <a:pt x="173" y="565"/>
                    </a:lnTo>
                    <a:lnTo>
                      <a:pt x="179" y="567"/>
                    </a:lnTo>
                    <a:lnTo>
                      <a:pt x="183" y="579"/>
                    </a:lnTo>
                    <a:lnTo>
                      <a:pt x="201" y="580"/>
                    </a:lnTo>
                    <a:lnTo>
                      <a:pt x="214" y="583"/>
                    </a:lnTo>
                    <a:lnTo>
                      <a:pt x="224" y="580"/>
                    </a:lnTo>
                    <a:lnTo>
                      <a:pt x="235" y="601"/>
                    </a:lnTo>
                    <a:lnTo>
                      <a:pt x="246" y="610"/>
                    </a:lnTo>
                    <a:lnTo>
                      <a:pt x="250" y="610"/>
                    </a:lnTo>
                    <a:lnTo>
                      <a:pt x="262" y="620"/>
                    </a:lnTo>
                    <a:lnTo>
                      <a:pt x="266" y="625"/>
                    </a:lnTo>
                    <a:lnTo>
                      <a:pt x="272" y="629"/>
                    </a:lnTo>
                    <a:lnTo>
                      <a:pt x="280" y="631"/>
                    </a:lnTo>
                    <a:lnTo>
                      <a:pt x="291" y="629"/>
                    </a:lnTo>
                    <a:lnTo>
                      <a:pt x="294" y="622"/>
                    </a:lnTo>
                    <a:lnTo>
                      <a:pt x="296" y="611"/>
                    </a:lnTo>
                    <a:lnTo>
                      <a:pt x="302" y="605"/>
                    </a:lnTo>
                    <a:lnTo>
                      <a:pt x="319" y="598"/>
                    </a:lnTo>
                    <a:lnTo>
                      <a:pt x="326" y="601"/>
                    </a:lnTo>
                    <a:lnTo>
                      <a:pt x="332" y="603"/>
                    </a:lnTo>
                    <a:lnTo>
                      <a:pt x="339" y="601"/>
                    </a:lnTo>
                    <a:lnTo>
                      <a:pt x="343" y="603"/>
                    </a:lnTo>
                    <a:lnTo>
                      <a:pt x="349" y="608"/>
                    </a:lnTo>
                    <a:lnTo>
                      <a:pt x="355" y="613"/>
                    </a:lnTo>
                    <a:lnTo>
                      <a:pt x="380" y="632"/>
                    </a:lnTo>
                    <a:lnTo>
                      <a:pt x="385" y="632"/>
                    </a:lnTo>
                    <a:lnTo>
                      <a:pt x="398" y="635"/>
                    </a:lnTo>
                    <a:lnTo>
                      <a:pt x="405" y="635"/>
                    </a:lnTo>
                    <a:lnTo>
                      <a:pt x="410" y="638"/>
                    </a:lnTo>
                    <a:lnTo>
                      <a:pt x="415" y="632"/>
                    </a:lnTo>
                    <a:lnTo>
                      <a:pt x="415" y="627"/>
                    </a:lnTo>
                    <a:lnTo>
                      <a:pt x="418" y="619"/>
                    </a:lnTo>
                    <a:lnTo>
                      <a:pt x="421" y="617"/>
                    </a:lnTo>
                    <a:lnTo>
                      <a:pt x="431" y="621"/>
                    </a:lnTo>
                    <a:lnTo>
                      <a:pt x="443" y="631"/>
                    </a:lnTo>
                    <a:lnTo>
                      <a:pt x="454" y="638"/>
                    </a:lnTo>
                    <a:lnTo>
                      <a:pt x="460" y="637"/>
                    </a:lnTo>
                    <a:lnTo>
                      <a:pt x="462" y="634"/>
                    </a:lnTo>
                    <a:lnTo>
                      <a:pt x="464" y="634"/>
                    </a:lnTo>
                    <a:lnTo>
                      <a:pt x="470" y="637"/>
                    </a:lnTo>
                    <a:lnTo>
                      <a:pt x="471" y="640"/>
                    </a:lnTo>
                    <a:lnTo>
                      <a:pt x="476" y="640"/>
                    </a:lnTo>
                    <a:lnTo>
                      <a:pt x="478" y="635"/>
                    </a:lnTo>
                    <a:lnTo>
                      <a:pt x="479" y="622"/>
                    </a:lnTo>
                    <a:lnTo>
                      <a:pt x="478" y="619"/>
                    </a:lnTo>
                    <a:lnTo>
                      <a:pt x="480" y="614"/>
                    </a:lnTo>
                    <a:lnTo>
                      <a:pt x="487" y="603"/>
                    </a:lnTo>
                    <a:lnTo>
                      <a:pt x="493" y="598"/>
                    </a:lnTo>
                    <a:lnTo>
                      <a:pt x="501" y="599"/>
                    </a:lnTo>
                    <a:lnTo>
                      <a:pt x="500" y="603"/>
                    </a:lnTo>
                    <a:lnTo>
                      <a:pt x="503" y="604"/>
                    </a:lnTo>
                    <a:lnTo>
                      <a:pt x="511" y="599"/>
                    </a:lnTo>
                    <a:lnTo>
                      <a:pt x="513" y="615"/>
                    </a:lnTo>
                    <a:lnTo>
                      <a:pt x="514" y="618"/>
                    </a:lnTo>
                    <a:lnTo>
                      <a:pt x="524" y="642"/>
                    </a:lnTo>
                    <a:lnTo>
                      <a:pt x="543" y="677"/>
                    </a:lnTo>
                    <a:lnTo>
                      <a:pt x="545" y="661"/>
                    </a:lnTo>
                    <a:lnTo>
                      <a:pt x="547" y="658"/>
                    </a:lnTo>
                    <a:lnTo>
                      <a:pt x="553" y="655"/>
                    </a:lnTo>
                    <a:lnTo>
                      <a:pt x="556" y="654"/>
                    </a:lnTo>
                    <a:lnTo>
                      <a:pt x="565" y="656"/>
                    </a:lnTo>
                    <a:lnTo>
                      <a:pt x="569" y="665"/>
                    </a:lnTo>
                    <a:lnTo>
                      <a:pt x="573" y="669"/>
                    </a:lnTo>
                    <a:lnTo>
                      <a:pt x="576" y="670"/>
                    </a:lnTo>
                    <a:lnTo>
                      <a:pt x="582" y="670"/>
                    </a:lnTo>
                    <a:lnTo>
                      <a:pt x="587" y="670"/>
                    </a:lnTo>
                    <a:lnTo>
                      <a:pt x="593" y="673"/>
                    </a:lnTo>
                    <a:lnTo>
                      <a:pt x="595" y="672"/>
                    </a:lnTo>
                    <a:lnTo>
                      <a:pt x="600" y="672"/>
                    </a:lnTo>
                    <a:lnTo>
                      <a:pt x="603" y="673"/>
                    </a:lnTo>
                    <a:lnTo>
                      <a:pt x="607" y="674"/>
                    </a:lnTo>
                    <a:lnTo>
                      <a:pt x="615" y="676"/>
                    </a:lnTo>
                    <a:lnTo>
                      <a:pt x="617" y="676"/>
                    </a:lnTo>
                    <a:lnTo>
                      <a:pt x="621" y="673"/>
                    </a:lnTo>
                    <a:lnTo>
                      <a:pt x="623" y="668"/>
                    </a:lnTo>
                    <a:lnTo>
                      <a:pt x="623" y="654"/>
                    </a:lnTo>
                    <a:lnTo>
                      <a:pt x="619" y="645"/>
                    </a:lnTo>
                    <a:lnTo>
                      <a:pt x="620" y="640"/>
                    </a:lnTo>
                    <a:lnTo>
                      <a:pt x="632" y="638"/>
                    </a:lnTo>
                    <a:lnTo>
                      <a:pt x="634" y="635"/>
                    </a:lnTo>
                    <a:lnTo>
                      <a:pt x="637" y="633"/>
                    </a:lnTo>
                    <a:lnTo>
                      <a:pt x="639" y="628"/>
                    </a:lnTo>
                    <a:lnTo>
                      <a:pt x="638" y="624"/>
                    </a:lnTo>
                    <a:lnTo>
                      <a:pt x="631" y="618"/>
                    </a:lnTo>
                    <a:lnTo>
                      <a:pt x="629" y="613"/>
                    </a:lnTo>
                    <a:lnTo>
                      <a:pt x="628" y="606"/>
                    </a:lnTo>
                    <a:lnTo>
                      <a:pt x="626" y="604"/>
                    </a:lnTo>
                    <a:lnTo>
                      <a:pt x="631" y="590"/>
                    </a:lnTo>
                    <a:lnTo>
                      <a:pt x="639" y="580"/>
                    </a:lnTo>
                    <a:lnTo>
                      <a:pt x="646" y="576"/>
                    </a:lnTo>
                    <a:lnTo>
                      <a:pt x="647" y="570"/>
                    </a:lnTo>
                    <a:lnTo>
                      <a:pt x="647" y="560"/>
                    </a:lnTo>
                    <a:lnTo>
                      <a:pt x="643" y="556"/>
                    </a:lnTo>
                    <a:lnTo>
                      <a:pt x="642" y="552"/>
                    </a:lnTo>
                    <a:lnTo>
                      <a:pt x="642" y="543"/>
                    </a:lnTo>
                    <a:lnTo>
                      <a:pt x="644" y="539"/>
                    </a:lnTo>
                    <a:lnTo>
                      <a:pt x="643" y="536"/>
                    </a:lnTo>
                    <a:lnTo>
                      <a:pt x="637" y="532"/>
                    </a:lnTo>
                    <a:lnTo>
                      <a:pt x="613" y="528"/>
                    </a:lnTo>
                    <a:lnTo>
                      <a:pt x="625" y="526"/>
                    </a:lnTo>
                    <a:lnTo>
                      <a:pt x="630" y="509"/>
                    </a:lnTo>
                    <a:lnTo>
                      <a:pt x="628" y="496"/>
                    </a:lnTo>
                    <a:lnTo>
                      <a:pt x="641" y="484"/>
                    </a:lnTo>
                    <a:lnTo>
                      <a:pt x="640" y="477"/>
                    </a:lnTo>
                    <a:lnTo>
                      <a:pt x="625" y="465"/>
                    </a:lnTo>
                    <a:lnTo>
                      <a:pt x="635" y="446"/>
                    </a:lnTo>
                    <a:lnTo>
                      <a:pt x="576" y="453"/>
                    </a:lnTo>
                    <a:lnTo>
                      <a:pt x="577" y="447"/>
                    </a:lnTo>
                    <a:lnTo>
                      <a:pt x="552" y="453"/>
                    </a:lnTo>
                    <a:lnTo>
                      <a:pt x="531" y="446"/>
                    </a:lnTo>
                    <a:lnTo>
                      <a:pt x="521" y="449"/>
                    </a:lnTo>
                    <a:lnTo>
                      <a:pt x="510" y="446"/>
                    </a:lnTo>
                    <a:lnTo>
                      <a:pt x="501" y="446"/>
                    </a:lnTo>
                    <a:lnTo>
                      <a:pt x="491" y="441"/>
                    </a:lnTo>
                    <a:lnTo>
                      <a:pt x="485" y="432"/>
                    </a:lnTo>
                    <a:lnTo>
                      <a:pt x="483" y="416"/>
                    </a:lnTo>
                    <a:lnTo>
                      <a:pt x="476" y="399"/>
                    </a:lnTo>
                    <a:lnTo>
                      <a:pt x="457" y="385"/>
                    </a:lnTo>
                    <a:lnTo>
                      <a:pt x="446" y="384"/>
                    </a:lnTo>
                    <a:lnTo>
                      <a:pt x="447" y="387"/>
                    </a:lnTo>
                    <a:lnTo>
                      <a:pt x="450" y="398"/>
                    </a:lnTo>
                    <a:lnTo>
                      <a:pt x="449" y="403"/>
                    </a:lnTo>
                    <a:lnTo>
                      <a:pt x="392" y="378"/>
                    </a:lnTo>
                    <a:lnTo>
                      <a:pt x="369" y="371"/>
                    </a:lnTo>
                    <a:lnTo>
                      <a:pt x="367" y="367"/>
                    </a:lnTo>
                    <a:lnTo>
                      <a:pt x="364" y="359"/>
                    </a:lnTo>
                    <a:lnTo>
                      <a:pt x="368" y="338"/>
                    </a:lnTo>
                    <a:lnTo>
                      <a:pt x="378" y="335"/>
                    </a:lnTo>
                    <a:lnTo>
                      <a:pt x="380" y="333"/>
                    </a:lnTo>
                    <a:lnTo>
                      <a:pt x="382" y="313"/>
                    </a:lnTo>
                    <a:lnTo>
                      <a:pt x="369" y="300"/>
                    </a:lnTo>
                    <a:lnTo>
                      <a:pt x="368" y="294"/>
                    </a:lnTo>
                    <a:lnTo>
                      <a:pt x="365" y="289"/>
                    </a:lnTo>
                    <a:lnTo>
                      <a:pt x="354" y="292"/>
                    </a:lnTo>
                    <a:lnTo>
                      <a:pt x="352" y="290"/>
                    </a:lnTo>
                    <a:lnTo>
                      <a:pt x="349" y="284"/>
                    </a:lnTo>
                    <a:lnTo>
                      <a:pt x="348" y="278"/>
                    </a:lnTo>
                    <a:lnTo>
                      <a:pt x="348" y="276"/>
                    </a:lnTo>
                    <a:lnTo>
                      <a:pt x="321" y="273"/>
                    </a:lnTo>
                    <a:lnTo>
                      <a:pt x="320" y="284"/>
                    </a:lnTo>
                    <a:lnTo>
                      <a:pt x="292" y="283"/>
                    </a:lnTo>
                    <a:lnTo>
                      <a:pt x="288" y="270"/>
                    </a:lnTo>
                    <a:lnTo>
                      <a:pt x="290" y="235"/>
                    </a:lnTo>
                    <a:lnTo>
                      <a:pt x="289" y="173"/>
                    </a:lnTo>
                    <a:lnTo>
                      <a:pt x="287" y="160"/>
                    </a:lnTo>
                    <a:lnTo>
                      <a:pt x="279" y="141"/>
                    </a:lnTo>
                    <a:lnTo>
                      <a:pt x="270" y="127"/>
                    </a:lnTo>
                    <a:lnTo>
                      <a:pt x="266" y="115"/>
                    </a:lnTo>
                    <a:lnTo>
                      <a:pt x="266" y="90"/>
                    </a:lnTo>
                    <a:lnTo>
                      <a:pt x="268" y="77"/>
                    </a:lnTo>
                    <a:lnTo>
                      <a:pt x="266" y="58"/>
                    </a:lnTo>
                    <a:lnTo>
                      <a:pt x="264" y="51"/>
                    </a:lnTo>
                    <a:lnTo>
                      <a:pt x="247" y="20"/>
                    </a:lnTo>
                    <a:lnTo>
                      <a:pt x="239" y="9"/>
                    </a:lnTo>
                    <a:lnTo>
                      <a:pt x="237" y="6"/>
                    </a:lnTo>
                    <a:lnTo>
                      <a:pt x="236" y="3"/>
                    </a:lnTo>
                    <a:lnTo>
                      <a:pt x="233" y="0"/>
                    </a:lnTo>
                    <a:lnTo>
                      <a:pt x="232" y="2"/>
                    </a:lnTo>
                    <a:lnTo>
                      <a:pt x="232" y="10"/>
                    </a:lnTo>
                    <a:lnTo>
                      <a:pt x="235" y="12"/>
                    </a:lnTo>
                    <a:lnTo>
                      <a:pt x="238" y="17"/>
                    </a:lnTo>
                    <a:lnTo>
                      <a:pt x="234" y="22"/>
                    </a:lnTo>
                    <a:lnTo>
                      <a:pt x="228" y="24"/>
                    </a:lnTo>
                    <a:lnTo>
                      <a:pt x="214" y="34"/>
                    </a:lnTo>
                    <a:lnTo>
                      <a:pt x="210" y="40"/>
                    </a:lnTo>
                    <a:lnTo>
                      <a:pt x="206" y="58"/>
                    </a:lnTo>
                    <a:lnTo>
                      <a:pt x="206" y="67"/>
                    </a:lnTo>
                    <a:lnTo>
                      <a:pt x="199" y="78"/>
                    </a:lnTo>
                    <a:lnTo>
                      <a:pt x="180" y="75"/>
                    </a:lnTo>
                    <a:lnTo>
                      <a:pt x="177" y="79"/>
                    </a:lnTo>
                    <a:lnTo>
                      <a:pt x="175" y="84"/>
                    </a:lnTo>
                    <a:lnTo>
                      <a:pt x="176" y="94"/>
                    </a:lnTo>
                    <a:lnTo>
                      <a:pt x="182" y="120"/>
                    </a:lnTo>
                    <a:lnTo>
                      <a:pt x="181" y="123"/>
                    </a:lnTo>
                    <a:lnTo>
                      <a:pt x="150" y="160"/>
                    </a:lnTo>
                    <a:lnTo>
                      <a:pt x="141" y="174"/>
                    </a:lnTo>
                    <a:lnTo>
                      <a:pt x="103" y="224"/>
                    </a:lnTo>
                    <a:lnTo>
                      <a:pt x="97" y="229"/>
                    </a:lnTo>
                    <a:lnTo>
                      <a:pt x="77" y="236"/>
                    </a:lnTo>
                    <a:lnTo>
                      <a:pt x="59" y="241"/>
                    </a:lnTo>
                    <a:lnTo>
                      <a:pt x="45" y="242"/>
                    </a:lnTo>
                    <a:lnTo>
                      <a:pt x="30" y="248"/>
                    </a:lnTo>
                    <a:lnTo>
                      <a:pt x="21" y="253"/>
                    </a:lnTo>
                    <a:lnTo>
                      <a:pt x="19" y="259"/>
                    </a:lnTo>
                    <a:lnTo>
                      <a:pt x="12" y="263"/>
                    </a:lnTo>
                    <a:lnTo>
                      <a:pt x="1" y="272"/>
                    </a:lnTo>
                    <a:lnTo>
                      <a:pt x="0" y="275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53" name="Freeform 29"/>
              <p:cNvSpPr>
                <a:spLocks/>
              </p:cNvSpPr>
              <p:nvPr>
                <p:custDataLst>
                  <p:tags r:id="rId18"/>
                </p:custDataLst>
              </p:nvPr>
            </p:nvSpPr>
            <p:spPr bwMode="gray">
              <a:xfrm>
                <a:off x="4185" y="1877"/>
                <a:ext cx="268" cy="536"/>
              </a:xfrm>
              <a:custGeom>
                <a:avLst/>
                <a:gdLst/>
                <a:ahLst/>
                <a:cxnLst>
                  <a:cxn ang="0">
                    <a:pos x="463" y="401"/>
                  </a:cxn>
                  <a:cxn ang="0">
                    <a:pos x="418" y="524"/>
                  </a:cxn>
                  <a:cxn ang="0">
                    <a:pos x="395" y="568"/>
                  </a:cxn>
                  <a:cxn ang="0">
                    <a:pos x="384" y="629"/>
                  </a:cxn>
                  <a:cxn ang="0">
                    <a:pos x="385" y="664"/>
                  </a:cxn>
                  <a:cxn ang="0">
                    <a:pos x="381" y="758"/>
                  </a:cxn>
                  <a:cxn ang="0">
                    <a:pos x="393" y="909"/>
                  </a:cxn>
                  <a:cxn ang="0">
                    <a:pos x="396" y="930"/>
                  </a:cxn>
                  <a:cxn ang="0">
                    <a:pos x="400" y="949"/>
                  </a:cxn>
                  <a:cxn ang="0">
                    <a:pos x="394" y="978"/>
                  </a:cxn>
                  <a:cxn ang="0">
                    <a:pos x="392" y="1004"/>
                  </a:cxn>
                  <a:cxn ang="0">
                    <a:pos x="380" y="1013"/>
                  </a:cxn>
                  <a:cxn ang="0">
                    <a:pos x="373" y="1044"/>
                  </a:cxn>
                  <a:cxn ang="0">
                    <a:pos x="388" y="1052"/>
                  </a:cxn>
                  <a:cxn ang="0">
                    <a:pos x="393" y="1093"/>
                  </a:cxn>
                  <a:cxn ang="0">
                    <a:pos x="381" y="1101"/>
                  </a:cxn>
                  <a:cxn ang="0">
                    <a:pos x="352" y="1067"/>
                  </a:cxn>
                  <a:cxn ang="0">
                    <a:pos x="339" y="1061"/>
                  </a:cxn>
                  <a:cxn ang="0">
                    <a:pos x="318" y="1071"/>
                  </a:cxn>
                  <a:cxn ang="0">
                    <a:pos x="300" y="1072"/>
                  </a:cxn>
                  <a:cxn ang="0">
                    <a:pos x="287" y="1071"/>
                  </a:cxn>
                  <a:cxn ang="0">
                    <a:pos x="183" y="1071"/>
                  </a:cxn>
                  <a:cxn ang="0">
                    <a:pos x="143" y="1066"/>
                  </a:cxn>
                  <a:cxn ang="0">
                    <a:pos x="109" y="1010"/>
                  </a:cxn>
                  <a:cxn ang="0">
                    <a:pos x="101" y="1028"/>
                  </a:cxn>
                  <a:cxn ang="0">
                    <a:pos x="16" y="984"/>
                  </a:cxn>
                  <a:cxn ang="0">
                    <a:pos x="34" y="938"/>
                  </a:cxn>
                  <a:cxn ang="0">
                    <a:pos x="6" y="917"/>
                  </a:cxn>
                  <a:cxn ang="0">
                    <a:pos x="8" y="894"/>
                  </a:cxn>
                  <a:cxn ang="0">
                    <a:pos x="11" y="868"/>
                  </a:cxn>
                  <a:cxn ang="0">
                    <a:pos x="32" y="821"/>
                  </a:cxn>
                  <a:cxn ang="0">
                    <a:pos x="48" y="794"/>
                  </a:cxn>
                  <a:cxn ang="0">
                    <a:pos x="74" y="798"/>
                  </a:cxn>
                  <a:cxn ang="0">
                    <a:pos x="106" y="763"/>
                  </a:cxn>
                  <a:cxn ang="0">
                    <a:pos x="100" y="748"/>
                  </a:cxn>
                  <a:cxn ang="0">
                    <a:pos x="80" y="718"/>
                  </a:cxn>
                  <a:cxn ang="0">
                    <a:pos x="84" y="659"/>
                  </a:cxn>
                  <a:cxn ang="0">
                    <a:pos x="69" y="628"/>
                  </a:cxn>
                  <a:cxn ang="0">
                    <a:pos x="94" y="620"/>
                  </a:cxn>
                  <a:cxn ang="0">
                    <a:pos x="112" y="602"/>
                  </a:cxn>
                  <a:cxn ang="0">
                    <a:pos x="148" y="584"/>
                  </a:cxn>
                  <a:cxn ang="0">
                    <a:pos x="150" y="562"/>
                  </a:cxn>
                  <a:cxn ang="0">
                    <a:pos x="159" y="533"/>
                  </a:cxn>
                  <a:cxn ang="0">
                    <a:pos x="186" y="527"/>
                  </a:cxn>
                  <a:cxn ang="0">
                    <a:pos x="266" y="444"/>
                  </a:cxn>
                  <a:cxn ang="0">
                    <a:pos x="239" y="351"/>
                  </a:cxn>
                  <a:cxn ang="0">
                    <a:pos x="208" y="333"/>
                  </a:cxn>
                  <a:cxn ang="0">
                    <a:pos x="189" y="343"/>
                  </a:cxn>
                  <a:cxn ang="0">
                    <a:pos x="147" y="302"/>
                  </a:cxn>
                  <a:cxn ang="0">
                    <a:pos x="124" y="276"/>
                  </a:cxn>
                  <a:cxn ang="0">
                    <a:pos x="106" y="233"/>
                  </a:cxn>
                  <a:cxn ang="0">
                    <a:pos x="72" y="205"/>
                  </a:cxn>
                  <a:cxn ang="0">
                    <a:pos x="77" y="166"/>
                  </a:cxn>
                  <a:cxn ang="0">
                    <a:pos x="70" y="136"/>
                  </a:cxn>
                  <a:cxn ang="0">
                    <a:pos x="67" y="114"/>
                  </a:cxn>
                  <a:cxn ang="0">
                    <a:pos x="35" y="29"/>
                  </a:cxn>
                  <a:cxn ang="0">
                    <a:pos x="99" y="46"/>
                  </a:cxn>
                  <a:cxn ang="0">
                    <a:pos x="150" y="231"/>
                  </a:cxn>
                  <a:cxn ang="0">
                    <a:pos x="228" y="294"/>
                  </a:cxn>
                  <a:cxn ang="0">
                    <a:pos x="295" y="329"/>
                  </a:cxn>
                  <a:cxn ang="0">
                    <a:pos x="436" y="367"/>
                  </a:cxn>
                </a:cxnLst>
                <a:rect l="0" t="0" r="r" b="b"/>
                <a:pathLst>
                  <a:path w="469" h="1107">
                    <a:moveTo>
                      <a:pt x="469" y="340"/>
                    </a:moveTo>
                    <a:lnTo>
                      <a:pt x="465" y="380"/>
                    </a:lnTo>
                    <a:lnTo>
                      <a:pt x="463" y="389"/>
                    </a:lnTo>
                    <a:lnTo>
                      <a:pt x="463" y="401"/>
                    </a:lnTo>
                    <a:lnTo>
                      <a:pt x="455" y="440"/>
                    </a:lnTo>
                    <a:lnTo>
                      <a:pt x="448" y="452"/>
                    </a:lnTo>
                    <a:lnTo>
                      <a:pt x="435" y="483"/>
                    </a:lnTo>
                    <a:lnTo>
                      <a:pt x="418" y="524"/>
                    </a:lnTo>
                    <a:lnTo>
                      <a:pt x="408" y="559"/>
                    </a:lnTo>
                    <a:lnTo>
                      <a:pt x="405" y="558"/>
                    </a:lnTo>
                    <a:lnTo>
                      <a:pt x="396" y="565"/>
                    </a:lnTo>
                    <a:lnTo>
                      <a:pt x="395" y="568"/>
                    </a:lnTo>
                    <a:lnTo>
                      <a:pt x="386" y="588"/>
                    </a:lnTo>
                    <a:lnTo>
                      <a:pt x="387" y="593"/>
                    </a:lnTo>
                    <a:lnTo>
                      <a:pt x="387" y="609"/>
                    </a:lnTo>
                    <a:lnTo>
                      <a:pt x="384" y="629"/>
                    </a:lnTo>
                    <a:lnTo>
                      <a:pt x="381" y="629"/>
                    </a:lnTo>
                    <a:lnTo>
                      <a:pt x="369" y="642"/>
                    </a:lnTo>
                    <a:lnTo>
                      <a:pt x="376" y="661"/>
                    </a:lnTo>
                    <a:lnTo>
                      <a:pt x="385" y="664"/>
                    </a:lnTo>
                    <a:lnTo>
                      <a:pt x="387" y="683"/>
                    </a:lnTo>
                    <a:lnTo>
                      <a:pt x="376" y="743"/>
                    </a:lnTo>
                    <a:lnTo>
                      <a:pt x="377" y="750"/>
                    </a:lnTo>
                    <a:lnTo>
                      <a:pt x="381" y="758"/>
                    </a:lnTo>
                    <a:lnTo>
                      <a:pt x="379" y="765"/>
                    </a:lnTo>
                    <a:lnTo>
                      <a:pt x="382" y="820"/>
                    </a:lnTo>
                    <a:lnTo>
                      <a:pt x="381" y="826"/>
                    </a:lnTo>
                    <a:lnTo>
                      <a:pt x="393" y="909"/>
                    </a:lnTo>
                    <a:lnTo>
                      <a:pt x="394" y="916"/>
                    </a:lnTo>
                    <a:lnTo>
                      <a:pt x="395" y="921"/>
                    </a:lnTo>
                    <a:lnTo>
                      <a:pt x="395" y="924"/>
                    </a:lnTo>
                    <a:lnTo>
                      <a:pt x="396" y="930"/>
                    </a:lnTo>
                    <a:lnTo>
                      <a:pt x="398" y="935"/>
                    </a:lnTo>
                    <a:lnTo>
                      <a:pt x="399" y="941"/>
                    </a:lnTo>
                    <a:lnTo>
                      <a:pt x="399" y="944"/>
                    </a:lnTo>
                    <a:lnTo>
                      <a:pt x="400" y="949"/>
                    </a:lnTo>
                    <a:lnTo>
                      <a:pt x="402" y="971"/>
                    </a:lnTo>
                    <a:lnTo>
                      <a:pt x="400" y="971"/>
                    </a:lnTo>
                    <a:lnTo>
                      <a:pt x="398" y="972"/>
                    </a:lnTo>
                    <a:lnTo>
                      <a:pt x="394" y="978"/>
                    </a:lnTo>
                    <a:lnTo>
                      <a:pt x="393" y="990"/>
                    </a:lnTo>
                    <a:lnTo>
                      <a:pt x="395" y="993"/>
                    </a:lnTo>
                    <a:lnTo>
                      <a:pt x="394" y="999"/>
                    </a:lnTo>
                    <a:lnTo>
                      <a:pt x="392" y="1004"/>
                    </a:lnTo>
                    <a:lnTo>
                      <a:pt x="387" y="1004"/>
                    </a:lnTo>
                    <a:lnTo>
                      <a:pt x="386" y="1006"/>
                    </a:lnTo>
                    <a:lnTo>
                      <a:pt x="384" y="1006"/>
                    </a:lnTo>
                    <a:lnTo>
                      <a:pt x="380" y="1013"/>
                    </a:lnTo>
                    <a:lnTo>
                      <a:pt x="377" y="1021"/>
                    </a:lnTo>
                    <a:lnTo>
                      <a:pt x="380" y="1023"/>
                    </a:lnTo>
                    <a:lnTo>
                      <a:pt x="377" y="1028"/>
                    </a:lnTo>
                    <a:lnTo>
                      <a:pt x="373" y="1044"/>
                    </a:lnTo>
                    <a:lnTo>
                      <a:pt x="380" y="1055"/>
                    </a:lnTo>
                    <a:lnTo>
                      <a:pt x="383" y="1055"/>
                    </a:lnTo>
                    <a:lnTo>
                      <a:pt x="385" y="1052"/>
                    </a:lnTo>
                    <a:lnTo>
                      <a:pt x="388" y="1052"/>
                    </a:lnTo>
                    <a:lnTo>
                      <a:pt x="387" y="1065"/>
                    </a:lnTo>
                    <a:lnTo>
                      <a:pt x="389" y="1073"/>
                    </a:lnTo>
                    <a:lnTo>
                      <a:pt x="390" y="1086"/>
                    </a:lnTo>
                    <a:lnTo>
                      <a:pt x="393" y="1093"/>
                    </a:lnTo>
                    <a:lnTo>
                      <a:pt x="395" y="1099"/>
                    </a:lnTo>
                    <a:lnTo>
                      <a:pt x="398" y="1105"/>
                    </a:lnTo>
                    <a:lnTo>
                      <a:pt x="389" y="1107"/>
                    </a:lnTo>
                    <a:lnTo>
                      <a:pt x="381" y="1101"/>
                    </a:lnTo>
                    <a:lnTo>
                      <a:pt x="368" y="1087"/>
                    </a:lnTo>
                    <a:lnTo>
                      <a:pt x="361" y="1079"/>
                    </a:lnTo>
                    <a:lnTo>
                      <a:pt x="357" y="1076"/>
                    </a:lnTo>
                    <a:lnTo>
                      <a:pt x="352" y="1067"/>
                    </a:lnTo>
                    <a:lnTo>
                      <a:pt x="349" y="1065"/>
                    </a:lnTo>
                    <a:lnTo>
                      <a:pt x="344" y="1064"/>
                    </a:lnTo>
                    <a:lnTo>
                      <a:pt x="341" y="1060"/>
                    </a:lnTo>
                    <a:lnTo>
                      <a:pt x="339" y="1061"/>
                    </a:lnTo>
                    <a:lnTo>
                      <a:pt x="331" y="1067"/>
                    </a:lnTo>
                    <a:lnTo>
                      <a:pt x="329" y="1073"/>
                    </a:lnTo>
                    <a:lnTo>
                      <a:pt x="322" y="1072"/>
                    </a:lnTo>
                    <a:lnTo>
                      <a:pt x="318" y="1071"/>
                    </a:lnTo>
                    <a:lnTo>
                      <a:pt x="310" y="1071"/>
                    </a:lnTo>
                    <a:lnTo>
                      <a:pt x="304" y="1073"/>
                    </a:lnTo>
                    <a:lnTo>
                      <a:pt x="306" y="1069"/>
                    </a:lnTo>
                    <a:lnTo>
                      <a:pt x="300" y="1072"/>
                    </a:lnTo>
                    <a:lnTo>
                      <a:pt x="300" y="1069"/>
                    </a:lnTo>
                    <a:lnTo>
                      <a:pt x="291" y="1069"/>
                    </a:lnTo>
                    <a:lnTo>
                      <a:pt x="289" y="1071"/>
                    </a:lnTo>
                    <a:lnTo>
                      <a:pt x="287" y="1071"/>
                    </a:lnTo>
                    <a:lnTo>
                      <a:pt x="228" y="1078"/>
                    </a:lnTo>
                    <a:lnTo>
                      <a:pt x="229" y="1072"/>
                    </a:lnTo>
                    <a:lnTo>
                      <a:pt x="204" y="1078"/>
                    </a:lnTo>
                    <a:lnTo>
                      <a:pt x="183" y="1071"/>
                    </a:lnTo>
                    <a:lnTo>
                      <a:pt x="173" y="1074"/>
                    </a:lnTo>
                    <a:lnTo>
                      <a:pt x="162" y="1071"/>
                    </a:lnTo>
                    <a:lnTo>
                      <a:pt x="153" y="1071"/>
                    </a:lnTo>
                    <a:lnTo>
                      <a:pt x="143" y="1066"/>
                    </a:lnTo>
                    <a:lnTo>
                      <a:pt x="137" y="1057"/>
                    </a:lnTo>
                    <a:lnTo>
                      <a:pt x="135" y="1041"/>
                    </a:lnTo>
                    <a:lnTo>
                      <a:pt x="128" y="1024"/>
                    </a:lnTo>
                    <a:lnTo>
                      <a:pt x="109" y="1010"/>
                    </a:lnTo>
                    <a:lnTo>
                      <a:pt x="98" y="1009"/>
                    </a:lnTo>
                    <a:lnTo>
                      <a:pt x="99" y="1012"/>
                    </a:lnTo>
                    <a:lnTo>
                      <a:pt x="102" y="1023"/>
                    </a:lnTo>
                    <a:lnTo>
                      <a:pt x="101" y="1028"/>
                    </a:lnTo>
                    <a:lnTo>
                      <a:pt x="44" y="1003"/>
                    </a:lnTo>
                    <a:lnTo>
                      <a:pt x="21" y="996"/>
                    </a:lnTo>
                    <a:lnTo>
                      <a:pt x="19" y="992"/>
                    </a:lnTo>
                    <a:lnTo>
                      <a:pt x="16" y="984"/>
                    </a:lnTo>
                    <a:lnTo>
                      <a:pt x="20" y="963"/>
                    </a:lnTo>
                    <a:lnTo>
                      <a:pt x="30" y="960"/>
                    </a:lnTo>
                    <a:lnTo>
                      <a:pt x="32" y="958"/>
                    </a:lnTo>
                    <a:lnTo>
                      <a:pt x="34" y="938"/>
                    </a:lnTo>
                    <a:lnTo>
                      <a:pt x="21" y="925"/>
                    </a:lnTo>
                    <a:lnTo>
                      <a:pt x="20" y="919"/>
                    </a:lnTo>
                    <a:lnTo>
                      <a:pt x="17" y="914"/>
                    </a:lnTo>
                    <a:lnTo>
                      <a:pt x="6" y="917"/>
                    </a:lnTo>
                    <a:lnTo>
                      <a:pt x="4" y="915"/>
                    </a:lnTo>
                    <a:lnTo>
                      <a:pt x="1" y="909"/>
                    </a:lnTo>
                    <a:lnTo>
                      <a:pt x="0" y="903"/>
                    </a:lnTo>
                    <a:lnTo>
                      <a:pt x="8" y="894"/>
                    </a:lnTo>
                    <a:lnTo>
                      <a:pt x="6" y="882"/>
                    </a:lnTo>
                    <a:lnTo>
                      <a:pt x="1" y="877"/>
                    </a:lnTo>
                    <a:lnTo>
                      <a:pt x="5" y="871"/>
                    </a:lnTo>
                    <a:lnTo>
                      <a:pt x="11" y="868"/>
                    </a:lnTo>
                    <a:lnTo>
                      <a:pt x="24" y="874"/>
                    </a:lnTo>
                    <a:lnTo>
                      <a:pt x="27" y="873"/>
                    </a:lnTo>
                    <a:lnTo>
                      <a:pt x="32" y="869"/>
                    </a:lnTo>
                    <a:lnTo>
                      <a:pt x="32" y="821"/>
                    </a:lnTo>
                    <a:lnTo>
                      <a:pt x="39" y="800"/>
                    </a:lnTo>
                    <a:lnTo>
                      <a:pt x="42" y="796"/>
                    </a:lnTo>
                    <a:lnTo>
                      <a:pt x="47" y="793"/>
                    </a:lnTo>
                    <a:lnTo>
                      <a:pt x="48" y="794"/>
                    </a:lnTo>
                    <a:lnTo>
                      <a:pt x="55" y="794"/>
                    </a:lnTo>
                    <a:lnTo>
                      <a:pt x="58" y="793"/>
                    </a:lnTo>
                    <a:lnTo>
                      <a:pt x="63" y="793"/>
                    </a:lnTo>
                    <a:lnTo>
                      <a:pt x="74" y="798"/>
                    </a:lnTo>
                    <a:lnTo>
                      <a:pt x="79" y="796"/>
                    </a:lnTo>
                    <a:lnTo>
                      <a:pt x="85" y="786"/>
                    </a:lnTo>
                    <a:lnTo>
                      <a:pt x="103" y="784"/>
                    </a:lnTo>
                    <a:lnTo>
                      <a:pt x="106" y="763"/>
                    </a:lnTo>
                    <a:lnTo>
                      <a:pt x="109" y="759"/>
                    </a:lnTo>
                    <a:lnTo>
                      <a:pt x="107" y="756"/>
                    </a:lnTo>
                    <a:lnTo>
                      <a:pt x="104" y="756"/>
                    </a:lnTo>
                    <a:lnTo>
                      <a:pt x="100" y="748"/>
                    </a:lnTo>
                    <a:lnTo>
                      <a:pt x="88" y="739"/>
                    </a:lnTo>
                    <a:lnTo>
                      <a:pt x="86" y="736"/>
                    </a:lnTo>
                    <a:lnTo>
                      <a:pt x="83" y="734"/>
                    </a:lnTo>
                    <a:lnTo>
                      <a:pt x="80" y="718"/>
                    </a:lnTo>
                    <a:lnTo>
                      <a:pt x="79" y="698"/>
                    </a:lnTo>
                    <a:lnTo>
                      <a:pt x="85" y="681"/>
                    </a:lnTo>
                    <a:lnTo>
                      <a:pt x="91" y="671"/>
                    </a:lnTo>
                    <a:lnTo>
                      <a:pt x="84" y="659"/>
                    </a:lnTo>
                    <a:lnTo>
                      <a:pt x="81" y="643"/>
                    </a:lnTo>
                    <a:lnTo>
                      <a:pt x="68" y="641"/>
                    </a:lnTo>
                    <a:lnTo>
                      <a:pt x="66" y="638"/>
                    </a:lnTo>
                    <a:lnTo>
                      <a:pt x="69" y="628"/>
                    </a:lnTo>
                    <a:lnTo>
                      <a:pt x="80" y="621"/>
                    </a:lnTo>
                    <a:lnTo>
                      <a:pt x="87" y="620"/>
                    </a:lnTo>
                    <a:lnTo>
                      <a:pt x="88" y="622"/>
                    </a:lnTo>
                    <a:lnTo>
                      <a:pt x="94" y="620"/>
                    </a:lnTo>
                    <a:lnTo>
                      <a:pt x="99" y="616"/>
                    </a:lnTo>
                    <a:lnTo>
                      <a:pt x="100" y="608"/>
                    </a:lnTo>
                    <a:lnTo>
                      <a:pt x="103" y="604"/>
                    </a:lnTo>
                    <a:lnTo>
                      <a:pt x="112" y="602"/>
                    </a:lnTo>
                    <a:lnTo>
                      <a:pt x="120" y="593"/>
                    </a:lnTo>
                    <a:lnTo>
                      <a:pt x="127" y="587"/>
                    </a:lnTo>
                    <a:lnTo>
                      <a:pt x="138" y="584"/>
                    </a:lnTo>
                    <a:lnTo>
                      <a:pt x="148" y="584"/>
                    </a:lnTo>
                    <a:lnTo>
                      <a:pt x="150" y="581"/>
                    </a:lnTo>
                    <a:lnTo>
                      <a:pt x="149" y="579"/>
                    </a:lnTo>
                    <a:lnTo>
                      <a:pt x="148" y="568"/>
                    </a:lnTo>
                    <a:lnTo>
                      <a:pt x="150" y="562"/>
                    </a:lnTo>
                    <a:lnTo>
                      <a:pt x="149" y="555"/>
                    </a:lnTo>
                    <a:lnTo>
                      <a:pt x="149" y="546"/>
                    </a:lnTo>
                    <a:lnTo>
                      <a:pt x="158" y="539"/>
                    </a:lnTo>
                    <a:lnTo>
                      <a:pt x="159" y="533"/>
                    </a:lnTo>
                    <a:lnTo>
                      <a:pt x="162" y="532"/>
                    </a:lnTo>
                    <a:lnTo>
                      <a:pt x="170" y="532"/>
                    </a:lnTo>
                    <a:lnTo>
                      <a:pt x="176" y="535"/>
                    </a:lnTo>
                    <a:lnTo>
                      <a:pt x="186" y="527"/>
                    </a:lnTo>
                    <a:lnTo>
                      <a:pt x="190" y="528"/>
                    </a:lnTo>
                    <a:lnTo>
                      <a:pt x="230" y="488"/>
                    </a:lnTo>
                    <a:lnTo>
                      <a:pt x="266" y="457"/>
                    </a:lnTo>
                    <a:lnTo>
                      <a:pt x="266" y="444"/>
                    </a:lnTo>
                    <a:lnTo>
                      <a:pt x="243" y="443"/>
                    </a:lnTo>
                    <a:lnTo>
                      <a:pt x="241" y="425"/>
                    </a:lnTo>
                    <a:lnTo>
                      <a:pt x="240" y="413"/>
                    </a:lnTo>
                    <a:lnTo>
                      <a:pt x="239" y="351"/>
                    </a:lnTo>
                    <a:lnTo>
                      <a:pt x="238" y="339"/>
                    </a:lnTo>
                    <a:lnTo>
                      <a:pt x="228" y="334"/>
                    </a:lnTo>
                    <a:lnTo>
                      <a:pt x="212" y="333"/>
                    </a:lnTo>
                    <a:lnTo>
                      <a:pt x="208" y="333"/>
                    </a:lnTo>
                    <a:lnTo>
                      <a:pt x="200" y="336"/>
                    </a:lnTo>
                    <a:lnTo>
                      <a:pt x="198" y="340"/>
                    </a:lnTo>
                    <a:lnTo>
                      <a:pt x="192" y="346"/>
                    </a:lnTo>
                    <a:lnTo>
                      <a:pt x="189" y="343"/>
                    </a:lnTo>
                    <a:lnTo>
                      <a:pt x="178" y="326"/>
                    </a:lnTo>
                    <a:lnTo>
                      <a:pt x="166" y="326"/>
                    </a:lnTo>
                    <a:lnTo>
                      <a:pt x="153" y="327"/>
                    </a:lnTo>
                    <a:lnTo>
                      <a:pt x="147" y="302"/>
                    </a:lnTo>
                    <a:lnTo>
                      <a:pt x="142" y="300"/>
                    </a:lnTo>
                    <a:lnTo>
                      <a:pt x="131" y="285"/>
                    </a:lnTo>
                    <a:lnTo>
                      <a:pt x="128" y="282"/>
                    </a:lnTo>
                    <a:lnTo>
                      <a:pt x="124" y="276"/>
                    </a:lnTo>
                    <a:lnTo>
                      <a:pt x="115" y="276"/>
                    </a:lnTo>
                    <a:lnTo>
                      <a:pt x="112" y="260"/>
                    </a:lnTo>
                    <a:lnTo>
                      <a:pt x="114" y="239"/>
                    </a:lnTo>
                    <a:lnTo>
                      <a:pt x="106" y="233"/>
                    </a:lnTo>
                    <a:lnTo>
                      <a:pt x="110" y="217"/>
                    </a:lnTo>
                    <a:lnTo>
                      <a:pt x="86" y="207"/>
                    </a:lnTo>
                    <a:lnTo>
                      <a:pt x="76" y="207"/>
                    </a:lnTo>
                    <a:lnTo>
                      <a:pt x="72" y="205"/>
                    </a:lnTo>
                    <a:lnTo>
                      <a:pt x="75" y="183"/>
                    </a:lnTo>
                    <a:lnTo>
                      <a:pt x="80" y="173"/>
                    </a:lnTo>
                    <a:lnTo>
                      <a:pt x="81" y="169"/>
                    </a:lnTo>
                    <a:lnTo>
                      <a:pt x="77" y="166"/>
                    </a:lnTo>
                    <a:lnTo>
                      <a:pt x="75" y="162"/>
                    </a:lnTo>
                    <a:lnTo>
                      <a:pt x="61" y="155"/>
                    </a:lnTo>
                    <a:lnTo>
                      <a:pt x="62" y="144"/>
                    </a:lnTo>
                    <a:lnTo>
                      <a:pt x="70" y="136"/>
                    </a:lnTo>
                    <a:lnTo>
                      <a:pt x="71" y="122"/>
                    </a:lnTo>
                    <a:lnTo>
                      <a:pt x="70" y="119"/>
                    </a:lnTo>
                    <a:lnTo>
                      <a:pt x="70" y="117"/>
                    </a:lnTo>
                    <a:lnTo>
                      <a:pt x="67" y="114"/>
                    </a:lnTo>
                    <a:lnTo>
                      <a:pt x="58" y="89"/>
                    </a:lnTo>
                    <a:lnTo>
                      <a:pt x="54" y="55"/>
                    </a:lnTo>
                    <a:lnTo>
                      <a:pt x="41" y="47"/>
                    </a:lnTo>
                    <a:lnTo>
                      <a:pt x="35" y="29"/>
                    </a:lnTo>
                    <a:lnTo>
                      <a:pt x="56" y="0"/>
                    </a:lnTo>
                    <a:lnTo>
                      <a:pt x="60" y="5"/>
                    </a:lnTo>
                    <a:lnTo>
                      <a:pt x="79" y="18"/>
                    </a:lnTo>
                    <a:lnTo>
                      <a:pt x="99" y="46"/>
                    </a:lnTo>
                    <a:lnTo>
                      <a:pt x="106" y="93"/>
                    </a:lnTo>
                    <a:lnTo>
                      <a:pt x="113" y="145"/>
                    </a:lnTo>
                    <a:lnTo>
                      <a:pt x="135" y="177"/>
                    </a:lnTo>
                    <a:lnTo>
                      <a:pt x="150" y="231"/>
                    </a:lnTo>
                    <a:lnTo>
                      <a:pt x="177" y="266"/>
                    </a:lnTo>
                    <a:lnTo>
                      <a:pt x="217" y="278"/>
                    </a:lnTo>
                    <a:lnTo>
                      <a:pt x="217" y="283"/>
                    </a:lnTo>
                    <a:lnTo>
                      <a:pt x="228" y="294"/>
                    </a:lnTo>
                    <a:lnTo>
                      <a:pt x="242" y="293"/>
                    </a:lnTo>
                    <a:lnTo>
                      <a:pt x="284" y="319"/>
                    </a:lnTo>
                    <a:lnTo>
                      <a:pt x="291" y="319"/>
                    </a:lnTo>
                    <a:lnTo>
                      <a:pt x="295" y="329"/>
                    </a:lnTo>
                    <a:lnTo>
                      <a:pt x="356" y="328"/>
                    </a:lnTo>
                    <a:lnTo>
                      <a:pt x="394" y="342"/>
                    </a:lnTo>
                    <a:lnTo>
                      <a:pt x="414" y="362"/>
                    </a:lnTo>
                    <a:lnTo>
                      <a:pt x="436" y="367"/>
                    </a:lnTo>
                    <a:lnTo>
                      <a:pt x="469" y="340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54" name="Freeform 30"/>
              <p:cNvSpPr>
                <a:spLocks/>
              </p:cNvSpPr>
              <p:nvPr>
                <p:custDataLst>
                  <p:tags r:id="rId19"/>
                </p:custDataLst>
              </p:nvPr>
            </p:nvSpPr>
            <p:spPr bwMode="gray">
              <a:xfrm>
                <a:off x="3808" y="2128"/>
                <a:ext cx="314" cy="395"/>
              </a:xfrm>
              <a:custGeom>
                <a:avLst/>
                <a:gdLst/>
                <a:ahLst/>
                <a:cxnLst>
                  <a:cxn ang="0">
                    <a:pos x="55" y="544"/>
                  </a:cxn>
                  <a:cxn ang="0">
                    <a:pos x="81" y="489"/>
                  </a:cxn>
                  <a:cxn ang="0">
                    <a:pos x="63" y="539"/>
                  </a:cxn>
                  <a:cxn ang="0">
                    <a:pos x="76" y="560"/>
                  </a:cxn>
                  <a:cxn ang="0">
                    <a:pos x="104" y="521"/>
                  </a:cxn>
                  <a:cxn ang="0">
                    <a:pos x="96" y="608"/>
                  </a:cxn>
                  <a:cxn ang="0">
                    <a:pos x="130" y="590"/>
                  </a:cxn>
                  <a:cxn ang="0">
                    <a:pos x="145" y="547"/>
                  </a:cxn>
                  <a:cxn ang="0">
                    <a:pos x="186" y="570"/>
                  </a:cxn>
                  <a:cxn ang="0">
                    <a:pos x="168" y="633"/>
                  </a:cxn>
                  <a:cxn ang="0">
                    <a:pos x="141" y="651"/>
                  </a:cxn>
                  <a:cxn ang="0">
                    <a:pos x="103" y="672"/>
                  </a:cxn>
                  <a:cxn ang="0">
                    <a:pos x="98" y="691"/>
                  </a:cxn>
                  <a:cxn ang="0">
                    <a:pos x="104" y="718"/>
                  </a:cxn>
                  <a:cxn ang="0">
                    <a:pos x="79" y="735"/>
                  </a:cxn>
                  <a:cxn ang="0">
                    <a:pos x="79" y="784"/>
                  </a:cxn>
                  <a:cxn ang="0">
                    <a:pos x="149" y="813"/>
                  </a:cxn>
                  <a:cxn ang="0">
                    <a:pos x="201" y="803"/>
                  </a:cxn>
                  <a:cxn ang="0">
                    <a:pos x="237" y="777"/>
                  </a:cxn>
                  <a:cxn ang="0">
                    <a:pos x="266" y="755"/>
                  </a:cxn>
                  <a:cxn ang="0">
                    <a:pos x="268" y="729"/>
                  </a:cxn>
                  <a:cxn ang="0">
                    <a:pos x="225" y="691"/>
                  </a:cxn>
                  <a:cxn ang="0">
                    <a:pos x="241" y="615"/>
                  </a:cxn>
                  <a:cxn ang="0">
                    <a:pos x="285" y="581"/>
                  </a:cxn>
                  <a:cxn ang="0">
                    <a:pos x="317" y="564"/>
                  </a:cxn>
                  <a:cxn ang="0">
                    <a:pos x="338" y="543"/>
                  </a:cxn>
                  <a:cxn ang="0">
                    <a:pos x="371" y="584"/>
                  </a:cxn>
                  <a:cxn ang="0">
                    <a:pos x="391" y="622"/>
                  </a:cxn>
                  <a:cxn ang="0">
                    <a:pos x="421" y="629"/>
                  </a:cxn>
                  <a:cxn ang="0">
                    <a:pos x="461" y="658"/>
                  </a:cxn>
                  <a:cxn ang="0">
                    <a:pos x="493" y="596"/>
                  </a:cxn>
                  <a:cxn ang="0">
                    <a:pos x="487" y="557"/>
                  </a:cxn>
                  <a:cxn ang="0">
                    <a:pos x="494" y="510"/>
                  </a:cxn>
                  <a:cxn ang="0">
                    <a:pos x="479" y="483"/>
                  </a:cxn>
                  <a:cxn ang="0">
                    <a:pos x="442" y="515"/>
                  </a:cxn>
                  <a:cxn ang="0">
                    <a:pos x="418" y="527"/>
                  </a:cxn>
                  <a:cxn ang="0">
                    <a:pos x="375" y="487"/>
                  </a:cxn>
                  <a:cxn ang="0">
                    <a:pos x="352" y="473"/>
                  </a:cxn>
                  <a:cxn ang="0">
                    <a:pos x="330" y="394"/>
                  </a:cxn>
                  <a:cxn ang="0">
                    <a:pos x="325" y="370"/>
                  </a:cxn>
                  <a:cxn ang="0">
                    <a:pos x="372" y="348"/>
                  </a:cxn>
                  <a:cxn ang="0">
                    <a:pos x="463" y="267"/>
                  </a:cxn>
                  <a:cxn ang="0">
                    <a:pos x="490" y="186"/>
                  </a:cxn>
                  <a:cxn ang="0">
                    <a:pos x="523" y="147"/>
                  </a:cxn>
                  <a:cxn ang="0">
                    <a:pos x="548" y="119"/>
                  </a:cxn>
                  <a:cxn ang="0">
                    <a:pos x="537" y="107"/>
                  </a:cxn>
                  <a:cxn ang="0">
                    <a:pos x="482" y="58"/>
                  </a:cxn>
                  <a:cxn ang="0">
                    <a:pos x="447" y="69"/>
                  </a:cxn>
                  <a:cxn ang="0">
                    <a:pos x="432" y="48"/>
                  </a:cxn>
                  <a:cxn ang="0">
                    <a:pos x="418" y="44"/>
                  </a:cxn>
                  <a:cxn ang="0">
                    <a:pos x="401" y="23"/>
                  </a:cxn>
                  <a:cxn ang="0">
                    <a:pos x="350" y="10"/>
                  </a:cxn>
                  <a:cxn ang="0">
                    <a:pos x="256" y="14"/>
                  </a:cxn>
                  <a:cxn ang="0">
                    <a:pos x="296" y="123"/>
                  </a:cxn>
                  <a:cxn ang="0">
                    <a:pos x="256" y="156"/>
                  </a:cxn>
                  <a:cxn ang="0">
                    <a:pos x="184" y="151"/>
                  </a:cxn>
                  <a:cxn ang="0">
                    <a:pos x="130" y="168"/>
                  </a:cxn>
                  <a:cxn ang="0">
                    <a:pos x="89" y="212"/>
                  </a:cxn>
                  <a:cxn ang="0">
                    <a:pos x="58" y="288"/>
                  </a:cxn>
                  <a:cxn ang="0">
                    <a:pos x="40" y="317"/>
                  </a:cxn>
                  <a:cxn ang="0">
                    <a:pos x="14" y="387"/>
                  </a:cxn>
                </a:cxnLst>
                <a:rect l="0" t="0" r="r" b="b"/>
                <a:pathLst>
                  <a:path w="551" h="814">
                    <a:moveTo>
                      <a:pt x="0" y="501"/>
                    </a:moveTo>
                    <a:lnTo>
                      <a:pt x="1" y="519"/>
                    </a:lnTo>
                    <a:lnTo>
                      <a:pt x="3" y="542"/>
                    </a:lnTo>
                    <a:lnTo>
                      <a:pt x="47" y="543"/>
                    </a:lnTo>
                    <a:lnTo>
                      <a:pt x="55" y="544"/>
                    </a:lnTo>
                    <a:lnTo>
                      <a:pt x="55" y="530"/>
                    </a:lnTo>
                    <a:lnTo>
                      <a:pt x="39" y="522"/>
                    </a:lnTo>
                    <a:lnTo>
                      <a:pt x="39" y="480"/>
                    </a:lnTo>
                    <a:lnTo>
                      <a:pt x="41" y="478"/>
                    </a:lnTo>
                    <a:lnTo>
                      <a:pt x="81" y="489"/>
                    </a:lnTo>
                    <a:lnTo>
                      <a:pt x="80" y="512"/>
                    </a:lnTo>
                    <a:lnTo>
                      <a:pt x="65" y="520"/>
                    </a:lnTo>
                    <a:lnTo>
                      <a:pt x="68" y="536"/>
                    </a:lnTo>
                    <a:lnTo>
                      <a:pt x="64" y="537"/>
                    </a:lnTo>
                    <a:lnTo>
                      <a:pt x="63" y="539"/>
                    </a:lnTo>
                    <a:lnTo>
                      <a:pt x="65" y="547"/>
                    </a:lnTo>
                    <a:lnTo>
                      <a:pt x="64" y="588"/>
                    </a:lnTo>
                    <a:lnTo>
                      <a:pt x="71" y="583"/>
                    </a:lnTo>
                    <a:lnTo>
                      <a:pt x="76" y="564"/>
                    </a:lnTo>
                    <a:lnTo>
                      <a:pt x="76" y="560"/>
                    </a:lnTo>
                    <a:lnTo>
                      <a:pt x="79" y="544"/>
                    </a:lnTo>
                    <a:lnTo>
                      <a:pt x="83" y="517"/>
                    </a:lnTo>
                    <a:lnTo>
                      <a:pt x="85" y="516"/>
                    </a:lnTo>
                    <a:lnTo>
                      <a:pt x="90" y="520"/>
                    </a:lnTo>
                    <a:lnTo>
                      <a:pt x="104" y="521"/>
                    </a:lnTo>
                    <a:lnTo>
                      <a:pt x="103" y="524"/>
                    </a:lnTo>
                    <a:lnTo>
                      <a:pt x="110" y="528"/>
                    </a:lnTo>
                    <a:lnTo>
                      <a:pt x="104" y="550"/>
                    </a:lnTo>
                    <a:lnTo>
                      <a:pt x="95" y="581"/>
                    </a:lnTo>
                    <a:lnTo>
                      <a:pt x="96" y="608"/>
                    </a:lnTo>
                    <a:lnTo>
                      <a:pt x="114" y="610"/>
                    </a:lnTo>
                    <a:lnTo>
                      <a:pt x="120" y="609"/>
                    </a:lnTo>
                    <a:lnTo>
                      <a:pt x="121" y="605"/>
                    </a:lnTo>
                    <a:lnTo>
                      <a:pt x="125" y="601"/>
                    </a:lnTo>
                    <a:lnTo>
                      <a:pt x="130" y="590"/>
                    </a:lnTo>
                    <a:lnTo>
                      <a:pt x="130" y="583"/>
                    </a:lnTo>
                    <a:lnTo>
                      <a:pt x="128" y="574"/>
                    </a:lnTo>
                    <a:lnTo>
                      <a:pt x="128" y="563"/>
                    </a:lnTo>
                    <a:lnTo>
                      <a:pt x="140" y="549"/>
                    </a:lnTo>
                    <a:lnTo>
                      <a:pt x="145" y="547"/>
                    </a:lnTo>
                    <a:lnTo>
                      <a:pt x="163" y="548"/>
                    </a:lnTo>
                    <a:lnTo>
                      <a:pt x="172" y="551"/>
                    </a:lnTo>
                    <a:lnTo>
                      <a:pt x="177" y="551"/>
                    </a:lnTo>
                    <a:lnTo>
                      <a:pt x="185" y="558"/>
                    </a:lnTo>
                    <a:lnTo>
                      <a:pt x="186" y="570"/>
                    </a:lnTo>
                    <a:lnTo>
                      <a:pt x="184" y="580"/>
                    </a:lnTo>
                    <a:lnTo>
                      <a:pt x="174" y="599"/>
                    </a:lnTo>
                    <a:lnTo>
                      <a:pt x="169" y="618"/>
                    </a:lnTo>
                    <a:lnTo>
                      <a:pt x="166" y="624"/>
                    </a:lnTo>
                    <a:lnTo>
                      <a:pt x="168" y="633"/>
                    </a:lnTo>
                    <a:lnTo>
                      <a:pt x="163" y="643"/>
                    </a:lnTo>
                    <a:lnTo>
                      <a:pt x="160" y="644"/>
                    </a:lnTo>
                    <a:lnTo>
                      <a:pt x="155" y="644"/>
                    </a:lnTo>
                    <a:lnTo>
                      <a:pt x="154" y="644"/>
                    </a:lnTo>
                    <a:lnTo>
                      <a:pt x="141" y="651"/>
                    </a:lnTo>
                    <a:lnTo>
                      <a:pt x="126" y="671"/>
                    </a:lnTo>
                    <a:lnTo>
                      <a:pt x="119" y="670"/>
                    </a:lnTo>
                    <a:lnTo>
                      <a:pt x="112" y="671"/>
                    </a:lnTo>
                    <a:lnTo>
                      <a:pt x="108" y="666"/>
                    </a:lnTo>
                    <a:lnTo>
                      <a:pt x="103" y="672"/>
                    </a:lnTo>
                    <a:lnTo>
                      <a:pt x="107" y="685"/>
                    </a:lnTo>
                    <a:lnTo>
                      <a:pt x="106" y="693"/>
                    </a:lnTo>
                    <a:lnTo>
                      <a:pt x="101" y="692"/>
                    </a:lnTo>
                    <a:lnTo>
                      <a:pt x="99" y="687"/>
                    </a:lnTo>
                    <a:lnTo>
                      <a:pt x="98" y="691"/>
                    </a:lnTo>
                    <a:lnTo>
                      <a:pt x="100" y="699"/>
                    </a:lnTo>
                    <a:lnTo>
                      <a:pt x="99" y="708"/>
                    </a:lnTo>
                    <a:lnTo>
                      <a:pt x="97" y="711"/>
                    </a:lnTo>
                    <a:lnTo>
                      <a:pt x="99" y="714"/>
                    </a:lnTo>
                    <a:lnTo>
                      <a:pt x="104" y="718"/>
                    </a:lnTo>
                    <a:lnTo>
                      <a:pt x="96" y="728"/>
                    </a:lnTo>
                    <a:lnTo>
                      <a:pt x="91" y="722"/>
                    </a:lnTo>
                    <a:lnTo>
                      <a:pt x="89" y="732"/>
                    </a:lnTo>
                    <a:lnTo>
                      <a:pt x="85" y="729"/>
                    </a:lnTo>
                    <a:lnTo>
                      <a:pt x="79" y="735"/>
                    </a:lnTo>
                    <a:lnTo>
                      <a:pt x="79" y="742"/>
                    </a:lnTo>
                    <a:lnTo>
                      <a:pt x="73" y="754"/>
                    </a:lnTo>
                    <a:lnTo>
                      <a:pt x="69" y="775"/>
                    </a:lnTo>
                    <a:lnTo>
                      <a:pt x="66" y="781"/>
                    </a:lnTo>
                    <a:lnTo>
                      <a:pt x="79" y="784"/>
                    </a:lnTo>
                    <a:lnTo>
                      <a:pt x="101" y="782"/>
                    </a:lnTo>
                    <a:lnTo>
                      <a:pt x="102" y="792"/>
                    </a:lnTo>
                    <a:lnTo>
                      <a:pt x="104" y="795"/>
                    </a:lnTo>
                    <a:lnTo>
                      <a:pt x="143" y="801"/>
                    </a:lnTo>
                    <a:lnTo>
                      <a:pt x="149" y="813"/>
                    </a:lnTo>
                    <a:lnTo>
                      <a:pt x="166" y="811"/>
                    </a:lnTo>
                    <a:lnTo>
                      <a:pt x="176" y="808"/>
                    </a:lnTo>
                    <a:lnTo>
                      <a:pt x="191" y="814"/>
                    </a:lnTo>
                    <a:lnTo>
                      <a:pt x="201" y="814"/>
                    </a:lnTo>
                    <a:lnTo>
                      <a:pt x="201" y="803"/>
                    </a:lnTo>
                    <a:lnTo>
                      <a:pt x="198" y="783"/>
                    </a:lnTo>
                    <a:lnTo>
                      <a:pt x="204" y="774"/>
                    </a:lnTo>
                    <a:lnTo>
                      <a:pt x="214" y="779"/>
                    </a:lnTo>
                    <a:lnTo>
                      <a:pt x="229" y="780"/>
                    </a:lnTo>
                    <a:lnTo>
                      <a:pt x="237" y="777"/>
                    </a:lnTo>
                    <a:lnTo>
                      <a:pt x="240" y="769"/>
                    </a:lnTo>
                    <a:lnTo>
                      <a:pt x="255" y="766"/>
                    </a:lnTo>
                    <a:lnTo>
                      <a:pt x="257" y="754"/>
                    </a:lnTo>
                    <a:lnTo>
                      <a:pt x="262" y="752"/>
                    </a:lnTo>
                    <a:lnTo>
                      <a:pt x="266" y="755"/>
                    </a:lnTo>
                    <a:lnTo>
                      <a:pt x="267" y="766"/>
                    </a:lnTo>
                    <a:lnTo>
                      <a:pt x="269" y="765"/>
                    </a:lnTo>
                    <a:lnTo>
                      <a:pt x="271" y="752"/>
                    </a:lnTo>
                    <a:lnTo>
                      <a:pt x="272" y="735"/>
                    </a:lnTo>
                    <a:lnTo>
                      <a:pt x="268" y="729"/>
                    </a:lnTo>
                    <a:lnTo>
                      <a:pt x="263" y="727"/>
                    </a:lnTo>
                    <a:lnTo>
                      <a:pt x="253" y="718"/>
                    </a:lnTo>
                    <a:lnTo>
                      <a:pt x="250" y="711"/>
                    </a:lnTo>
                    <a:lnTo>
                      <a:pt x="241" y="706"/>
                    </a:lnTo>
                    <a:lnTo>
                      <a:pt x="225" y="691"/>
                    </a:lnTo>
                    <a:lnTo>
                      <a:pt x="221" y="680"/>
                    </a:lnTo>
                    <a:lnTo>
                      <a:pt x="220" y="651"/>
                    </a:lnTo>
                    <a:lnTo>
                      <a:pt x="223" y="639"/>
                    </a:lnTo>
                    <a:lnTo>
                      <a:pt x="230" y="625"/>
                    </a:lnTo>
                    <a:lnTo>
                      <a:pt x="241" y="615"/>
                    </a:lnTo>
                    <a:lnTo>
                      <a:pt x="258" y="604"/>
                    </a:lnTo>
                    <a:lnTo>
                      <a:pt x="267" y="597"/>
                    </a:lnTo>
                    <a:lnTo>
                      <a:pt x="271" y="592"/>
                    </a:lnTo>
                    <a:lnTo>
                      <a:pt x="280" y="578"/>
                    </a:lnTo>
                    <a:lnTo>
                      <a:pt x="285" y="581"/>
                    </a:lnTo>
                    <a:lnTo>
                      <a:pt x="287" y="580"/>
                    </a:lnTo>
                    <a:lnTo>
                      <a:pt x="297" y="574"/>
                    </a:lnTo>
                    <a:lnTo>
                      <a:pt x="305" y="568"/>
                    </a:lnTo>
                    <a:lnTo>
                      <a:pt x="310" y="565"/>
                    </a:lnTo>
                    <a:lnTo>
                      <a:pt x="317" y="564"/>
                    </a:lnTo>
                    <a:lnTo>
                      <a:pt x="319" y="562"/>
                    </a:lnTo>
                    <a:lnTo>
                      <a:pt x="325" y="557"/>
                    </a:lnTo>
                    <a:lnTo>
                      <a:pt x="331" y="546"/>
                    </a:lnTo>
                    <a:lnTo>
                      <a:pt x="335" y="542"/>
                    </a:lnTo>
                    <a:lnTo>
                      <a:pt x="338" y="543"/>
                    </a:lnTo>
                    <a:lnTo>
                      <a:pt x="347" y="558"/>
                    </a:lnTo>
                    <a:lnTo>
                      <a:pt x="363" y="565"/>
                    </a:lnTo>
                    <a:lnTo>
                      <a:pt x="363" y="571"/>
                    </a:lnTo>
                    <a:lnTo>
                      <a:pt x="366" y="577"/>
                    </a:lnTo>
                    <a:lnTo>
                      <a:pt x="371" y="584"/>
                    </a:lnTo>
                    <a:lnTo>
                      <a:pt x="379" y="595"/>
                    </a:lnTo>
                    <a:lnTo>
                      <a:pt x="383" y="603"/>
                    </a:lnTo>
                    <a:lnTo>
                      <a:pt x="379" y="612"/>
                    </a:lnTo>
                    <a:lnTo>
                      <a:pt x="383" y="619"/>
                    </a:lnTo>
                    <a:lnTo>
                      <a:pt x="391" y="622"/>
                    </a:lnTo>
                    <a:lnTo>
                      <a:pt x="397" y="631"/>
                    </a:lnTo>
                    <a:lnTo>
                      <a:pt x="404" y="633"/>
                    </a:lnTo>
                    <a:lnTo>
                      <a:pt x="407" y="636"/>
                    </a:lnTo>
                    <a:lnTo>
                      <a:pt x="417" y="630"/>
                    </a:lnTo>
                    <a:lnTo>
                      <a:pt x="421" y="629"/>
                    </a:lnTo>
                    <a:lnTo>
                      <a:pt x="426" y="630"/>
                    </a:lnTo>
                    <a:lnTo>
                      <a:pt x="434" y="636"/>
                    </a:lnTo>
                    <a:lnTo>
                      <a:pt x="446" y="642"/>
                    </a:lnTo>
                    <a:lnTo>
                      <a:pt x="453" y="654"/>
                    </a:lnTo>
                    <a:lnTo>
                      <a:pt x="461" y="658"/>
                    </a:lnTo>
                    <a:lnTo>
                      <a:pt x="472" y="658"/>
                    </a:lnTo>
                    <a:lnTo>
                      <a:pt x="478" y="649"/>
                    </a:lnTo>
                    <a:lnTo>
                      <a:pt x="481" y="643"/>
                    </a:lnTo>
                    <a:lnTo>
                      <a:pt x="492" y="619"/>
                    </a:lnTo>
                    <a:lnTo>
                      <a:pt x="493" y="596"/>
                    </a:lnTo>
                    <a:lnTo>
                      <a:pt x="494" y="588"/>
                    </a:lnTo>
                    <a:lnTo>
                      <a:pt x="495" y="567"/>
                    </a:lnTo>
                    <a:lnTo>
                      <a:pt x="494" y="563"/>
                    </a:lnTo>
                    <a:lnTo>
                      <a:pt x="491" y="562"/>
                    </a:lnTo>
                    <a:lnTo>
                      <a:pt x="487" y="557"/>
                    </a:lnTo>
                    <a:lnTo>
                      <a:pt x="479" y="546"/>
                    </a:lnTo>
                    <a:lnTo>
                      <a:pt x="479" y="536"/>
                    </a:lnTo>
                    <a:lnTo>
                      <a:pt x="484" y="533"/>
                    </a:lnTo>
                    <a:lnTo>
                      <a:pt x="492" y="524"/>
                    </a:lnTo>
                    <a:lnTo>
                      <a:pt x="494" y="510"/>
                    </a:lnTo>
                    <a:lnTo>
                      <a:pt x="492" y="501"/>
                    </a:lnTo>
                    <a:lnTo>
                      <a:pt x="491" y="493"/>
                    </a:lnTo>
                    <a:lnTo>
                      <a:pt x="489" y="487"/>
                    </a:lnTo>
                    <a:lnTo>
                      <a:pt x="485" y="487"/>
                    </a:lnTo>
                    <a:lnTo>
                      <a:pt x="479" y="483"/>
                    </a:lnTo>
                    <a:lnTo>
                      <a:pt x="471" y="473"/>
                    </a:lnTo>
                    <a:lnTo>
                      <a:pt x="465" y="472"/>
                    </a:lnTo>
                    <a:lnTo>
                      <a:pt x="463" y="491"/>
                    </a:lnTo>
                    <a:lnTo>
                      <a:pt x="457" y="500"/>
                    </a:lnTo>
                    <a:lnTo>
                      <a:pt x="442" y="515"/>
                    </a:lnTo>
                    <a:lnTo>
                      <a:pt x="438" y="520"/>
                    </a:lnTo>
                    <a:lnTo>
                      <a:pt x="432" y="521"/>
                    </a:lnTo>
                    <a:lnTo>
                      <a:pt x="420" y="514"/>
                    </a:lnTo>
                    <a:lnTo>
                      <a:pt x="418" y="515"/>
                    </a:lnTo>
                    <a:lnTo>
                      <a:pt x="418" y="527"/>
                    </a:lnTo>
                    <a:lnTo>
                      <a:pt x="412" y="530"/>
                    </a:lnTo>
                    <a:lnTo>
                      <a:pt x="407" y="523"/>
                    </a:lnTo>
                    <a:lnTo>
                      <a:pt x="402" y="509"/>
                    </a:lnTo>
                    <a:lnTo>
                      <a:pt x="386" y="491"/>
                    </a:lnTo>
                    <a:lnTo>
                      <a:pt x="375" y="487"/>
                    </a:lnTo>
                    <a:lnTo>
                      <a:pt x="370" y="479"/>
                    </a:lnTo>
                    <a:lnTo>
                      <a:pt x="363" y="480"/>
                    </a:lnTo>
                    <a:lnTo>
                      <a:pt x="357" y="475"/>
                    </a:lnTo>
                    <a:lnTo>
                      <a:pt x="356" y="473"/>
                    </a:lnTo>
                    <a:lnTo>
                      <a:pt x="352" y="473"/>
                    </a:lnTo>
                    <a:lnTo>
                      <a:pt x="338" y="457"/>
                    </a:lnTo>
                    <a:lnTo>
                      <a:pt x="336" y="447"/>
                    </a:lnTo>
                    <a:lnTo>
                      <a:pt x="332" y="441"/>
                    </a:lnTo>
                    <a:lnTo>
                      <a:pt x="332" y="400"/>
                    </a:lnTo>
                    <a:lnTo>
                      <a:pt x="330" y="394"/>
                    </a:lnTo>
                    <a:lnTo>
                      <a:pt x="323" y="390"/>
                    </a:lnTo>
                    <a:lnTo>
                      <a:pt x="315" y="387"/>
                    </a:lnTo>
                    <a:lnTo>
                      <a:pt x="313" y="382"/>
                    </a:lnTo>
                    <a:lnTo>
                      <a:pt x="314" y="379"/>
                    </a:lnTo>
                    <a:lnTo>
                      <a:pt x="325" y="370"/>
                    </a:lnTo>
                    <a:lnTo>
                      <a:pt x="332" y="366"/>
                    </a:lnTo>
                    <a:lnTo>
                      <a:pt x="334" y="360"/>
                    </a:lnTo>
                    <a:lnTo>
                      <a:pt x="343" y="355"/>
                    </a:lnTo>
                    <a:lnTo>
                      <a:pt x="358" y="349"/>
                    </a:lnTo>
                    <a:lnTo>
                      <a:pt x="372" y="348"/>
                    </a:lnTo>
                    <a:lnTo>
                      <a:pt x="390" y="343"/>
                    </a:lnTo>
                    <a:lnTo>
                      <a:pt x="410" y="336"/>
                    </a:lnTo>
                    <a:lnTo>
                      <a:pt x="416" y="331"/>
                    </a:lnTo>
                    <a:lnTo>
                      <a:pt x="454" y="281"/>
                    </a:lnTo>
                    <a:lnTo>
                      <a:pt x="463" y="267"/>
                    </a:lnTo>
                    <a:lnTo>
                      <a:pt x="494" y="230"/>
                    </a:lnTo>
                    <a:lnTo>
                      <a:pt x="495" y="227"/>
                    </a:lnTo>
                    <a:lnTo>
                      <a:pt x="489" y="201"/>
                    </a:lnTo>
                    <a:lnTo>
                      <a:pt x="488" y="191"/>
                    </a:lnTo>
                    <a:lnTo>
                      <a:pt x="490" y="186"/>
                    </a:lnTo>
                    <a:lnTo>
                      <a:pt x="493" y="182"/>
                    </a:lnTo>
                    <a:lnTo>
                      <a:pt x="512" y="185"/>
                    </a:lnTo>
                    <a:lnTo>
                      <a:pt x="519" y="174"/>
                    </a:lnTo>
                    <a:lnTo>
                      <a:pt x="519" y="165"/>
                    </a:lnTo>
                    <a:lnTo>
                      <a:pt x="523" y="147"/>
                    </a:lnTo>
                    <a:lnTo>
                      <a:pt x="527" y="141"/>
                    </a:lnTo>
                    <a:lnTo>
                      <a:pt x="541" y="131"/>
                    </a:lnTo>
                    <a:lnTo>
                      <a:pt x="547" y="129"/>
                    </a:lnTo>
                    <a:lnTo>
                      <a:pt x="551" y="124"/>
                    </a:lnTo>
                    <a:lnTo>
                      <a:pt x="548" y="119"/>
                    </a:lnTo>
                    <a:lnTo>
                      <a:pt x="545" y="117"/>
                    </a:lnTo>
                    <a:lnTo>
                      <a:pt x="545" y="109"/>
                    </a:lnTo>
                    <a:lnTo>
                      <a:pt x="546" y="107"/>
                    </a:lnTo>
                    <a:lnTo>
                      <a:pt x="542" y="103"/>
                    </a:lnTo>
                    <a:lnTo>
                      <a:pt x="537" y="107"/>
                    </a:lnTo>
                    <a:lnTo>
                      <a:pt x="532" y="112"/>
                    </a:lnTo>
                    <a:lnTo>
                      <a:pt x="523" y="111"/>
                    </a:lnTo>
                    <a:lnTo>
                      <a:pt x="509" y="100"/>
                    </a:lnTo>
                    <a:lnTo>
                      <a:pt x="493" y="74"/>
                    </a:lnTo>
                    <a:lnTo>
                      <a:pt x="482" y="58"/>
                    </a:lnTo>
                    <a:lnTo>
                      <a:pt x="479" y="57"/>
                    </a:lnTo>
                    <a:lnTo>
                      <a:pt x="475" y="59"/>
                    </a:lnTo>
                    <a:lnTo>
                      <a:pt x="458" y="62"/>
                    </a:lnTo>
                    <a:lnTo>
                      <a:pt x="453" y="63"/>
                    </a:lnTo>
                    <a:lnTo>
                      <a:pt x="447" y="69"/>
                    </a:lnTo>
                    <a:lnTo>
                      <a:pt x="440" y="65"/>
                    </a:lnTo>
                    <a:lnTo>
                      <a:pt x="436" y="65"/>
                    </a:lnTo>
                    <a:lnTo>
                      <a:pt x="432" y="61"/>
                    </a:lnTo>
                    <a:lnTo>
                      <a:pt x="432" y="55"/>
                    </a:lnTo>
                    <a:lnTo>
                      <a:pt x="432" y="48"/>
                    </a:lnTo>
                    <a:lnTo>
                      <a:pt x="430" y="45"/>
                    </a:lnTo>
                    <a:lnTo>
                      <a:pt x="430" y="41"/>
                    </a:lnTo>
                    <a:lnTo>
                      <a:pt x="428" y="40"/>
                    </a:lnTo>
                    <a:lnTo>
                      <a:pt x="423" y="42"/>
                    </a:lnTo>
                    <a:lnTo>
                      <a:pt x="418" y="44"/>
                    </a:lnTo>
                    <a:lnTo>
                      <a:pt x="416" y="43"/>
                    </a:lnTo>
                    <a:lnTo>
                      <a:pt x="414" y="41"/>
                    </a:lnTo>
                    <a:lnTo>
                      <a:pt x="410" y="33"/>
                    </a:lnTo>
                    <a:lnTo>
                      <a:pt x="409" y="28"/>
                    </a:lnTo>
                    <a:lnTo>
                      <a:pt x="401" y="23"/>
                    </a:lnTo>
                    <a:lnTo>
                      <a:pt x="390" y="23"/>
                    </a:lnTo>
                    <a:lnTo>
                      <a:pt x="374" y="14"/>
                    </a:lnTo>
                    <a:lnTo>
                      <a:pt x="366" y="15"/>
                    </a:lnTo>
                    <a:lnTo>
                      <a:pt x="360" y="11"/>
                    </a:lnTo>
                    <a:lnTo>
                      <a:pt x="350" y="10"/>
                    </a:lnTo>
                    <a:lnTo>
                      <a:pt x="339" y="6"/>
                    </a:lnTo>
                    <a:lnTo>
                      <a:pt x="315" y="0"/>
                    </a:lnTo>
                    <a:lnTo>
                      <a:pt x="273" y="7"/>
                    </a:lnTo>
                    <a:lnTo>
                      <a:pt x="264" y="10"/>
                    </a:lnTo>
                    <a:lnTo>
                      <a:pt x="256" y="14"/>
                    </a:lnTo>
                    <a:lnTo>
                      <a:pt x="264" y="24"/>
                    </a:lnTo>
                    <a:lnTo>
                      <a:pt x="273" y="48"/>
                    </a:lnTo>
                    <a:lnTo>
                      <a:pt x="282" y="61"/>
                    </a:lnTo>
                    <a:lnTo>
                      <a:pt x="293" y="88"/>
                    </a:lnTo>
                    <a:lnTo>
                      <a:pt x="296" y="123"/>
                    </a:lnTo>
                    <a:lnTo>
                      <a:pt x="295" y="151"/>
                    </a:lnTo>
                    <a:lnTo>
                      <a:pt x="288" y="156"/>
                    </a:lnTo>
                    <a:lnTo>
                      <a:pt x="280" y="153"/>
                    </a:lnTo>
                    <a:lnTo>
                      <a:pt x="267" y="157"/>
                    </a:lnTo>
                    <a:lnTo>
                      <a:pt x="256" y="156"/>
                    </a:lnTo>
                    <a:lnTo>
                      <a:pt x="246" y="158"/>
                    </a:lnTo>
                    <a:lnTo>
                      <a:pt x="238" y="163"/>
                    </a:lnTo>
                    <a:lnTo>
                      <a:pt x="226" y="157"/>
                    </a:lnTo>
                    <a:lnTo>
                      <a:pt x="201" y="157"/>
                    </a:lnTo>
                    <a:lnTo>
                      <a:pt x="184" y="151"/>
                    </a:lnTo>
                    <a:lnTo>
                      <a:pt x="169" y="150"/>
                    </a:lnTo>
                    <a:lnTo>
                      <a:pt x="151" y="146"/>
                    </a:lnTo>
                    <a:lnTo>
                      <a:pt x="134" y="150"/>
                    </a:lnTo>
                    <a:lnTo>
                      <a:pt x="130" y="156"/>
                    </a:lnTo>
                    <a:lnTo>
                      <a:pt x="130" y="168"/>
                    </a:lnTo>
                    <a:lnTo>
                      <a:pt x="126" y="173"/>
                    </a:lnTo>
                    <a:lnTo>
                      <a:pt x="107" y="188"/>
                    </a:lnTo>
                    <a:lnTo>
                      <a:pt x="103" y="195"/>
                    </a:lnTo>
                    <a:lnTo>
                      <a:pt x="94" y="212"/>
                    </a:lnTo>
                    <a:lnTo>
                      <a:pt x="89" y="212"/>
                    </a:lnTo>
                    <a:lnTo>
                      <a:pt x="70" y="221"/>
                    </a:lnTo>
                    <a:lnTo>
                      <a:pt x="67" y="228"/>
                    </a:lnTo>
                    <a:lnTo>
                      <a:pt x="59" y="256"/>
                    </a:lnTo>
                    <a:lnTo>
                      <a:pt x="61" y="273"/>
                    </a:lnTo>
                    <a:lnTo>
                      <a:pt x="58" y="288"/>
                    </a:lnTo>
                    <a:lnTo>
                      <a:pt x="64" y="298"/>
                    </a:lnTo>
                    <a:lnTo>
                      <a:pt x="63" y="301"/>
                    </a:lnTo>
                    <a:lnTo>
                      <a:pt x="46" y="302"/>
                    </a:lnTo>
                    <a:lnTo>
                      <a:pt x="40" y="308"/>
                    </a:lnTo>
                    <a:lnTo>
                      <a:pt x="40" y="317"/>
                    </a:lnTo>
                    <a:lnTo>
                      <a:pt x="25" y="325"/>
                    </a:lnTo>
                    <a:lnTo>
                      <a:pt x="22" y="329"/>
                    </a:lnTo>
                    <a:lnTo>
                      <a:pt x="15" y="357"/>
                    </a:lnTo>
                    <a:lnTo>
                      <a:pt x="15" y="380"/>
                    </a:lnTo>
                    <a:lnTo>
                      <a:pt x="14" y="387"/>
                    </a:lnTo>
                    <a:lnTo>
                      <a:pt x="5" y="399"/>
                    </a:lnTo>
                    <a:lnTo>
                      <a:pt x="0" y="501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55" name="Freeform 31"/>
              <p:cNvSpPr>
                <a:spLocks/>
              </p:cNvSpPr>
              <p:nvPr>
                <p:custDataLst>
                  <p:tags r:id="rId20"/>
                </p:custDataLst>
              </p:nvPr>
            </p:nvSpPr>
            <p:spPr bwMode="gray">
              <a:xfrm>
                <a:off x="4331" y="2752"/>
                <a:ext cx="454" cy="290"/>
              </a:xfrm>
              <a:custGeom>
                <a:avLst/>
                <a:gdLst/>
                <a:ahLst/>
                <a:cxnLst>
                  <a:cxn ang="0">
                    <a:pos x="16" y="422"/>
                  </a:cxn>
                  <a:cxn ang="0">
                    <a:pos x="35" y="392"/>
                  </a:cxn>
                  <a:cxn ang="0">
                    <a:pos x="60" y="360"/>
                  </a:cxn>
                  <a:cxn ang="0">
                    <a:pos x="50" y="321"/>
                  </a:cxn>
                  <a:cxn ang="0">
                    <a:pos x="16" y="222"/>
                  </a:cxn>
                  <a:cxn ang="0">
                    <a:pos x="23" y="147"/>
                  </a:cxn>
                  <a:cxn ang="0">
                    <a:pos x="41" y="157"/>
                  </a:cxn>
                  <a:cxn ang="0">
                    <a:pos x="69" y="132"/>
                  </a:cxn>
                  <a:cxn ang="0">
                    <a:pos x="108" y="146"/>
                  </a:cxn>
                  <a:cxn ang="0">
                    <a:pos x="105" y="112"/>
                  </a:cxn>
                  <a:cxn ang="0">
                    <a:pos x="148" y="78"/>
                  </a:cxn>
                  <a:cxn ang="0">
                    <a:pos x="169" y="121"/>
                  </a:cxn>
                  <a:cxn ang="0">
                    <a:pos x="183" y="119"/>
                  </a:cxn>
                  <a:cxn ang="0">
                    <a:pos x="218" y="98"/>
                  </a:cxn>
                  <a:cxn ang="0">
                    <a:pos x="255" y="93"/>
                  </a:cxn>
                  <a:cxn ang="0">
                    <a:pos x="290" y="64"/>
                  </a:cxn>
                  <a:cxn ang="0">
                    <a:pos x="310" y="41"/>
                  </a:cxn>
                  <a:cxn ang="0">
                    <a:pos x="334" y="9"/>
                  </a:cxn>
                  <a:cxn ang="0">
                    <a:pos x="375" y="31"/>
                  </a:cxn>
                  <a:cxn ang="0">
                    <a:pos x="387" y="71"/>
                  </a:cxn>
                  <a:cxn ang="0">
                    <a:pos x="404" y="98"/>
                  </a:cxn>
                  <a:cxn ang="0">
                    <a:pos x="461" y="121"/>
                  </a:cxn>
                  <a:cxn ang="0">
                    <a:pos x="461" y="221"/>
                  </a:cxn>
                  <a:cxn ang="0">
                    <a:pos x="533" y="202"/>
                  </a:cxn>
                  <a:cxn ang="0">
                    <a:pos x="577" y="204"/>
                  </a:cxn>
                  <a:cxn ang="0">
                    <a:pos x="564" y="215"/>
                  </a:cxn>
                  <a:cxn ang="0">
                    <a:pos x="615" y="270"/>
                  </a:cxn>
                  <a:cxn ang="0">
                    <a:pos x="681" y="288"/>
                  </a:cxn>
                  <a:cxn ang="0">
                    <a:pos x="758" y="466"/>
                  </a:cxn>
                  <a:cxn ang="0">
                    <a:pos x="714" y="484"/>
                  </a:cxn>
                  <a:cxn ang="0">
                    <a:pos x="660" y="470"/>
                  </a:cxn>
                  <a:cxn ang="0">
                    <a:pos x="676" y="447"/>
                  </a:cxn>
                  <a:cxn ang="0">
                    <a:pos x="653" y="457"/>
                  </a:cxn>
                  <a:cxn ang="0">
                    <a:pos x="646" y="450"/>
                  </a:cxn>
                  <a:cxn ang="0">
                    <a:pos x="637" y="436"/>
                  </a:cxn>
                  <a:cxn ang="0">
                    <a:pos x="617" y="441"/>
                  </a:cxn>
                  <a:cxn ang="0">
                    <a:pos x="597" y="461"/>
                  </a:cxn>
                  <a:cxn ang="0">
                    <a:pos x="602" y="481"/>
                  </a:cxn>
                  <a:cxn ang="0">
                    <a:pos x="584" y="486"/>
                  </a:cxn>
                  <a:cxn ang="0">
                    <a:pos x="569" y="493"/>
                  </a:cxn>
                  <a:cxn ang="0">
                    <a:pos x="547" y="512"/>
                  </a:cxn>
                  <a:cxn ang="0">
                    <a:pos x="532" y="527"/>
                  </a:cxn>
                  <a:cxn ang="0">
                    <a:pos x="506" y="536"/>
                  </a:cxn>
                  <a:cxn ang="0">
                    <a:pos x="466" y="553"/>
                  </a:cxn>
                  <a:cxn ang="0">
                    <a:pos x="434" y="571"/>
                  </a:cxn>
                  <a:cxn ang="0">
                    <a:pos x="425" y="574"/>
                  </a:cxn>
                  <a:cxn ang="0">
                    <a:pos x="416" y="582"/>
                  </a:cxn>
                  <a:cxn ang="0">
                    <a:pos x="398" y="588"/>
                  </a:cxn>
                  <a:cxn ang="0">
                    <a:pos x="368" y="591"/>
                  </a:cxn>
                  <a:cxn ang="0">
                    <a:pos x="348" y="595"/>
                  </a:cxn>
                  <a:cxn ang="0">
                    <a:pos x="300" y="581"/>
                  </a:cxn>
                  <a:cxn ang="0">
                    <a:pos x="264" y="559"/>
                  </a:cxn>
                  <a:cxn ang="0">
                    <a:pos x="221" y="544"/>
                  </a:cxn>
                  <a:cxn ang="0">
                    <a:pos x="180" y="540"/>
                  </a:cxn>
                  <a:cxn ang="0">
                    <a:pos x="135" y="532"/>
                  </a:cxn>
                  <a:cxn ang="0">
                    <a:pos x="103" y="507"/>
                  </a:cxn>
                  <a:cxn ang="0">
                    <a:pos x="63" y="485"/>
                  </a:cxn>
                  <a:cxn ang="0">
                    <a:pos x="7" y="466"/>
                  </a:cxn>
                </a:cxnLst>
                <a:rect l="0" t="0" r="r" b="b"/>
                <a:pathLst>
                  <a:path w="794" h="595">
                    <a:moveTo>
                      <a:pt x="0" y="455"/>
                    </a:moveTo>
                    <a:lnTo>
                      <a:pt x="5" y="451"/>
                    </a:lnTo>
                    <a:lnTo>
                      <a:pt x="7" y="449"/>
                    </a:lnTo>
                    <a:lnTo>
                      <a:pt x="4" y="443"/>
                    </a:lnTo>
                    <a:lnTo>
                      <a:pt x="3" y="434"/>
                    </a:lnTo>
                    <a:lnTo>
                      <a:pt x="9" y="427"/>
                    </a:lnTo>
                    <a:lnTo>
                      <a:pt x="16" y="422"/>
                    </a:lnTo>
                    <a:lnTo>
                      <a:pt x="19" y="423"/>
                    </a:lnTo>
                    <a:lnTo>
                      <a:pt x="23" y="422"/>
                    </a:lnTo>
                    <a:lnTo>
                      <a:pt x="28" y="416"/>
                    </a:lnTo>
                    <a:lnTo>
                      <a:pt x="34" y="411"/>
                    </a:lnTo>
                    <a:lnTo>
                      <a:pt x="35" y="408"/>
                    </a:lnTo>
                    <a:lnTo>
                      <a:pt x="28" y="394"/>
                    </a:lnTo>
                    <a:lnTo>
                      <a:pt x="35" y="392"/>
                    </a:lnTo>
                    <a:lnTo>
                      <a:pt x="36" y="393"/>
                    </a:lnTo>
                    <a:lnTo>
                      <a:pt x="40" y="390"/>
                    </a:lnTo>
                    <a:lnTo>
                      <a:pt x="46" y="388"/>
                    </a:lnTo>
                    <a:lnTo>
                      <a:pt x="48" y="383"/>
                    </a:lnTo>
                    <a:lnTo>
                      <a:pt x="50" y="381"/>
                    </a:lnTo>
                    <a:lnTo>
                      <a:pt x="55" y="376"/>
                    </a:lnTo>
                    <a:lnTo>
                      <a:pt x="60" y="360"/>
                    </a:lnTo>
                    <a:lnTo>
                      <a:pt x="60" y="348"/>
                    </a:lnTo>
                    <a:lnTo>
                      <a:pt x="64" y="345"/>
                    </a:lnTo>
                    <a:lnTo>
                      <a:pt x="67" y="339"/>
                    </a:lnTo>
                    <a:lnTo>
                      <a:pt x="67" y="327"/>
                    </a:lnTo>
                    <a:lnTo>
                      <a:pt x="55" y="322"/>
                    </a:lnTo>
                    <a:lnTo>
                      <a:pt x="53" y="320"/>
                    </a:lnTo>
                    <a:lnTo>
                      <a:pt x="50" y="321"/>
                    </a:lnTo>
                    <a:lnTo>
                      <a:pt x="45" y="315"/>
                    </a:lnTo>
                    <a:lnTo>
                      <a:pt x="42" y="310"/>
                    </a:lnTo>
                    <a:lnTo>
                      <a:pt x="39" y="290"/>
                    </a:lnTo>
                    <a:lnTo>
                      <a:pt x="35" y="287"/>
                    </a:lnTo>
                    <a:lnTo>
                      <a:pt x="26" y="284"/>
                    </a:lnTo>
                    <a:lnTo>
                      <a:pt x="21" y="230"/>
                    </a:lnTo>
                    <a:lnTo>
                      <a:pt x="16" y="222"/>
                    </a:lnTo>
                    <a:lnTo>
                      <a:pt x="12" y="217"/>
                    </a:lnTo>
                    <a:lnTo>
                      <a:pt x="10" y="211"/>
                    </a:lnTo>
                    <a:lnTo>
                      <a:pt x="17" y="174"/>
                    </a:lnTo>
                    <a:lnTo>
                      <a:pt x="16" y="160"/>
                    </a:lnTo>
                    <a:lnTo>
                      <a:pt x="17" y="150"/>
                    </a:lnTo>
                    <a:lnTo>
                      <a:pt x="22" y="149"/>
                    </a:lnTo>
                    <a:lnTo>
                      <a:pt x="23" y="147"/>
                    </a:lnTo>
                    <a:lnTo>
                      <a:pt x="28" y="151"/>
                    </a:lnTo>
                    <a:lnTo>
                      <a:pt x="31" y="148"/>
                    </a:lnTo>
                    <a:lnTo>
                      <a:pt x="34" y="142"/>
                    </a:lnTo>
                    <a:lnTo>
                      <a:pt x="37" y="144"/>
                    </a:lnTo>
                    <a:lnTo>
                      <a:pt x="36" y="149"/>
                    </a:lnTo>
                    <a:lnTo>
                      <a:pt x="38" y="150"/>
                    </a:lnTo>
                    <a:lnTo>
                      <a:pt x="41" y="157"/>
                    </a:lnTo>
                    <a:lnTo>
                      <a:pt x="44" y="155"/>
                    </a:lnTo>
                    <a:lnTo>
                      <a:pt x="45" y="137"/>
                    </a:lnTo>
                    <a:lnTo>
                      <a:pt x="50" y="130"/>
                    </a:lnTo>
                    <a:lnTo>
                      <a:pt x="54" y="133"/>
                    </a:lnTo>
                    <a:lnTo>
                      <a:pt x="59" y="133"/>
                    </a:lnTo>
                    <a:lnTo>
                      <a:pt x="65" y="133"/>
                    </a:lnTo>
                    <a:lnTo>
                      <a:pt x="69" y="132"/>
                    </a:lnTo>
                    <a:lnTo>
                      <a:pt x="76" y="137"/>
                    </a:lnTo>
                    <a:lnTo>
                      <a:pt x="83" y="139"/>
                    </a:lnTo>
                    <a:lnTo>
                      <a:pt x="93" y="139"/>
                    </a:lnTo>
                    <a:lnTo>
                      <a:pt x="96" y="140"/>
                    </a:lnTo>
                    <a:lnTo>
                      <a:pt x="100" y="148"/>
                    </a:lnTo>
                    <a:lnTo>
                      <a:pt x="103" y="146"/>
                    </a:lnTo>
                    <a:lnTo>
                      <a:pt x="108" y="146"/>
                    </a:lnTo>
                    <a:lnTo>
                      <a:pt x="118" y="137"/>
                    </a:lnTo>
                    <a:lnTo>
                      <a:pt x="119" y="134"/>
                    </a:lnTo>
                    <a:lnTo>
                      <a:pt x="118" y="130"/>
                    </a:lnTo>
                    <a:lnTo>
                      <a:pt x="115" y="127"/>
                    </a:lnTo>
                    <a:lnTo>
                      <a:pt x="110" y="124"/>
                    </a:lnTo>
                    <a:lnTo>
                      <a:pt x="109" y="114"/>
                    </a:lnTo>
                    <a:lnTo>
                      <a:pt x="105" y="112"/>
                    </a:lnTo>
                    <a:lnTo>
                      <a:pt x="116" y="87"/>
                    </a:lnTo>
                    <a:lnTo>
                      <a:pt x="122" y="83"/>
                    </a:lnTo>
                    <a:lnTo>
                      <a:pt x="126" y="76"/>
                    </a:lnTo>
                    <a:lnTo>
                      <a:pt x="131" y="75"/>
                    </a:lnTo>
                    <a:lnTo>
                      <a:pt x="144" y="73"/>
                    </a:lnTo>
                    <a:lnTo>
                      <a:pt x="147" y="75"/>
                    </a:lnTo>
                    <a:lnTo>
                      <a:pt x="148" y="78"/>
                    </a:lnTo>
                    <a:lnTo>
                      <a:pt x="145" y="98"/>
                    </a:lnTo>
                    <a:lnTo>
                      <a:pt x="156" y="110"/>
                    </a:lnTo>
                    <a:lnTo>
                      <a:pt x="161" y="127"/>
                    </a:lnTo>
                    <a:lnTo>
                      <a:pt x="165" y="130"/>
                    </a:lnTo>
                    <a:lnTo>
                      <a:pt x="168" y="130"/>
                    </a:lnTo>
                    <a:lnTo>
                      <a:pt x="168" y="126"/>
                    </a:lnTo>
                    <a:lnTo>
                      <a:pt x="169" y="121"/>
                    </a:lnTo>
                    <a:lnTo>
                      <a:pt x="173" y="129"/>
                    </a:lnTo>
                    <a:lnTo>
                      <a:pt x="171" y="132"/>
                    </a:lnTo>
                    <a:lnTo>
                      <a:pt x="173" y="139"/>
                    </a:lnTo>
                    <a:lnTo>
                      <a:pt x="176" y="137"/>
                    </a:lnTo>
                    <a:lnTo>
                      <a:pt x="177" y="128"/>
                    </a:lnTo>
                    <a:lnTo>
                      <a:pt x="178" y="124"/>
                    </a:lnTo>
                    <a:lnTo>
                      <a:pt x="183" y="119"/>
                    </a:lnTo>
                    <a:lnTo>
                      <a:pt x="188" y="114"/>
                    </a:lnTo>
                    <a:lnTo>
                      <a:pt x="191" y="113"/>
                    </a:lnTo>
                    <a:lnTo>
                      <a:pt x="197" y="107"/>
                    </a:lnTo>
                    <a:lnTo>
                      <a:pt x="202" y="105"/>
                    </a:lnTo>
                    <a:lnTo>
                      <a:pt x="208" y="101"/>
                    </a:lnTo>
                    <a:lnTo>
                      <a:pt x="216" y="100"/>
                    </a:lnTo>
                    <a:lnTo>
                      <a:pt x="218" y="98"/>
                    </a:lnTo>
                    <a:lnTo>
                      <a:pt x="224" y="96"/>
                    </a:lnTo>
                    <a:lnTo>
                      <a:pt x="227" y="98"/>
                    </a:lnTo>
                    <a:lnTo>
                      <a:pt x="234" y="103"/>
                    </a:lnTo>
                    <a:lnTo>
                      <a:pt x="240" y="105"/>
                    </a:lnTo>
                    <a:lnTo>
                      <a:pt x="244" y="105"/>
                    </a:lnTo>
                    <a:lnTo>
                      <a:pt x="249" y="99"/>
                    </a:lnTo>
                    <a:lnTo>
                      <a:pt x="255" y="93"/>
                    </a:lnTo>
                    <a:lnTo>
                      <a:pt x="263" y="87"/>
                    </a:lnTo>
                    <a:lnTo>
                      <a:pt x="272" y="86"/>
                    </a:lnTo>
                    <a:lnTo>
                      <a:pt x="274" y="87"/>
                    </a:lnTo>
                    <a:lnTo>
                      <a:pt x="279" y="83"/>
                    </a:lnTo>
                    <a:lnTo>
                      <a:pt x="282" y="81"/>
                    </a:lnTo>
                    <a:lnTo>
                      <a:pt x="284" y="80"/>
                    </a:lnTo>
                    <a:lnTo>
                      <a:pt x="290" y="64"/>
                    </a:lnTo>
                    <a:lnTo>
                      <a:pt x="293" y="64"/>
                    </a:lnTo>
                    <a:lnTo>
                      <a:pt x="295" y="59"/>
                    </a:lnTo>
                    <a:lnTo>
                      <a:pt x="298" y="54"/>
                    </a:lnTo>
                    <a:lnTo>
                      <a:pt x="303" y="51"/>
                    </a:lnTo>
                    <a:lnTo>
                      <a:pt x="306" y="51"/>
                    </a:lnTo>
                    <a:lnTo>
                      <a:pt x="308" y="47"/>
                    </a:lnTo>
                    <a:lnTo>
                      <a:pt x="310" y="41"/>
                    </a:lnTo>
                    <a:lnTo>
                      <a:pt x="319" y="24"/>
                    </a:lnTo>
                    <a:lnTo>
                      <a:pt x="319" y="18"/>
                    </a:lnTo>
                    <a:lnTo>
                      <a:pt x="317" y="12"/>
                    </a:lnTo>
                    <a:lnTo>
                      <a:pt x="316" y="0"/>
                    </a:lnTo>
                    <a:lnTo>
                      <a:pt x="322" y="0"/>
                    </a:lnTo>
                    <a:lnTo>
                      <a:pt x="325" y="1"/>
                    </a:lnTo>
                    <a:lnTo>
                      <a:pt x="334" y="9"/>
                    </a:lnTo>
                    <a:lnTo>
                      <a:pt x="337" y="9"/>
                    </a:lnTo>
                    <a:lnTo>
                      <a:pt x="346" y="13"/>
                    </a:lnTo>
                    <a:lnTo>
                      <a:pt x="352" y="18"/>
                    </a:lnTo>
                    <a:lnTo>
                      <a:pt x="360" y="21"/>
                    </a:lnTo>
                    <a:lnTo>
                      <a:pt x="363" y="23"/>
                    </a:lnTo>
                    <a:lnTo>
                      <a:pt x="373" y="28"/>
                    </a:lnTo>
                    <a:lnTo>
                      <a:pt x="375" y="31"/>
                    </a:lnTo>
                    <a:lnTo>
                      <a:pt x="380" y="42"/>
                    </a:lnTo>
                    <a:lnTo>
                      <a:pt x="380" y="46"/>
                    </a:lnTo>
                    <a:lnTo>
                      <a:pt x="381" y="47"/>
                    </a:lnTo>
                    <a:lnTo>
                      <a:pt x="383" y="53"/>
                    </a:lnTo>
                    <a:lnTo>
                      <a:pt x="382" y="64"/>
                    </a:lnTo>
                    <a:lnTo>
                      <a:pt x="384" y="67"/>
                    </a:lnTo>
                    <a:lnTo>
                      <a:pt x="387" y="71"/>
                    </a:lnTo>
                    <a:lnTo>
                      <a:pt x="398" y="75"/>
                    </a:lnTo>
                    <a:lnTo>
                      <a:pt x="399" y="78"/>
                    </a:lnTo>
                    <a:lnTo>
                      <a:pt x="399" y="85"/>
                    </a:lnTo>
                    <a:lnTo>
                      <a:pt x="398" y="86"/>
                    </a:lnTo>
                    <a:lnTo>
                      <a:pt x="399" y="88"/>
                    </a:lnTo>
                    <a:lnTo>
                      <a:pt x="401" y="89"/>
                    </a:lnTo>
                    <a:lnTo>
                      <a:pt x="404" y="98"/>
                    </a:lnTo>
                    <a:lnTo>
                      <a:pt x="409" y="99"/>
                    </a:lnTo>
                    <a:lnTo>
                      <a:pt x="418" y="96"/>
                    </a:lnTo>
                    <a:lnTo>
                      <a:pt x="428" y="99"/>
                    </a:lnTo>
                    <a:lnTo>
                      <a:pt x="440" y="96"/>
                    </a:lnTo>
                    <a:lnTo>
                      <a:pt x="446" y="98"/>
                    </a:lnTo>
                    <a:lnTo>
                      <a:pt x="456" y="107"/>
                    </a:lnTo>
                    <a:lnTo>
                      <a:pt x="461" y="121"/>
                    </a:lnTo>
                    <a:lnTo>
                      <a:pt x="464" y="134"/>
                    </a:lnTo>
                    <a:lnTo>
                      <a:pt x="464" y="149"/>
                    </a:lnTo>
                    <a:lnTo>
                      <a:pt x="459" y="160"/>
                    </a:lnTo>
                    <a:lnTo>
                      <a:pt x="448" y="173"/>
                    </a:lnTo>
                    <a:lnTo>
                      <a:pt x="447" y="175"/>
                    </a:lnTo>
                    <a:lnTo>
                      <a:pt x="456" y="208"/>
                    </a:lnTo>
                    <a:lnTo>
                      <a:pt x="461" y="221"/>
                    </a:lnTo>
                    <a:lnTo>
                      <a:pt x="469" y="224"/>
                    </a:lnTo>
                    <a:lnTo>
                      <a:pt x="478" y="224"/>
                    </a:lnTo>
                    <a:lnTo>
                      <a:pt x="488" y="228"/>
                    </a:lnTo>
                    <a:lnTo>
                      <a:pt x="500" y="225"/>
                    </a:lnTo>
                    <a:lnTo>
                      <a:pt x="515" y="212"/>
                    </a:lnTo>
                    <a:lnTo>
                      <a:pt x="519" y="204"/>
                    </a:lnTo>
                    <a:lnTo>
                      <a:pt x="533" y="202"/>
                    </a:lnTo>
                    <a:lnTo>
                      <a:pt x="555" y="188"/>
                    </a:lnTo>
                    <a:lnTo>
                      <a:pt x="556" y="182"/>
                    </a:lnTo>
                    <a:lnTo>
                      <a:pt x="558" y="185"/>
                    </a:lnTo>
                    <a:lnTo>
                      <a:pt x="563" y="185"/>
                    </a:lnTo>
                    <a:lnTo>
                      <a:pt x="570" y="191"/>
                    </a:lnTo>
                    <a:lnTo>
                      <a:pt x="578" y="195"/>
                    </a:lnTo>
                    <a:lnTo>
                      <a:pt x="577" y="204"/>
                    </a:lnTo>
                    <a:lnTo>
                      <a:pt x="572" y="204"/>
                    </a:lnTo>
                    <a:lnTo>
                      <a:pt x="568" y="208"/>
                    </a:lnTo>
                    <a:lnTo>
                      <a:pt x="566" y="208"/>
                    </a:lnTo>
                    <a:lnTo>
                      <a:pt x="565" y="210"/>
                    </a:lnTo>
                    <a:lnTo>
                      <a:pt x="562" y="210"/>
                    </a:lnTo>
                    <a:lnTo>
                      <a:pt x="561" y="211"/>
                    </a:lnTo>
                    <a:lnTo>
                      <a:pt x="564" y="215"/>
                    </a:lnTo>
                    <a:lnTo>
                      <a:pt x="565" y="219"/>
                    </a:lnTo>
                    <a:lnTo>
                      <a:pt x="570" y="224"/>
                    </a:lnTo>
                    <a:lnTo>
                      <a:pt x="578" y="239"/>
                    </a:lnTo>
                    <a:lnTo>
                      <a:pt x="588" y="253"/>
                    </a:lnTo>
                    <a:lnTo>
                      <a:pt x="611" y="266"/>
                    </a:lnTo>
                    <a:lnTo>
                      <a:pt x="613" y="269"/>
                    </a:lnTo>
                    <a:lnTo>
                      <a:pt x="615" y="270"/>
                    </a:lnTo>
                    <a:lnTo>
                      <a:pt x="619" y="267"/>
                    </a:lnTo>
                    <a:lnTo>
                      <a:pt x="620" y="288"/>
                    </a:lnTo>
                    <a:lnTo>
                      <a:pt x="635" y="291"/>
                    </a:lnTo>
                    <a:lnTo>
                      <a:pt x="647" y="291"/>
                    </a:lnTo>
                    <a:lnTo>
                      <a:pt x="658" y="288"/>
                    </a:lnTo>
                    <a:lnTo>
                      <a:pt x="673" y="291"/>
                    </a:lnTo>
                    <a:lnTo>
                      <a:pt x="681" y="288"/>
                    </a:lnTo>
                    <a:lnTo>
                      <a:pt x="710" y="291"/>
                    </a:lnTo>
                    <a:lnTo>
                      <a:pt x="756" y="293"/>
                    </a:lnTo>
                    <a:lnTo>
                      <a:pt x="783" y="292"/>
                    </a:lnTo>
                    <a:lnTo>
                      <a:pt x="794" y="294"/>
                    </a:lnTo>
                    <a:lnTo>
                      <a:pt x="764" y="386"/>
                    </a:lnTo>
                    <a:lnTo>
                      <a:pt x="748" y="436"/>
                    </a:lnTo>
                    <a:lnTo>
                      <a:pt x="758" y="466"/>
                    </a:lnTo>
                    <a:lnTo>
                      <a:pt x="758" y="499"/>
                    </a:lnTo>
                    <a:lnTo>
                      <a:pt x="756" y="500"/>
                    </a:lnTo>
                    <a:lnTo>
                      <a:pt x="750" y="498"/>
                    </a:lnTo>
                    <a:lnTo>
                      <a:pt x="748" y="498"/>
                    </a:lnTo>
                    <a:lnTo>
                      <a:pt x="734" y="492"/>
                    </a:lnTo>
                    <a:lnTo>
                      <a:pt x="731" y="491"/>
                    </a:lnTo>
                    <a:lnTo>
                      <a:pt x="714" y="484"/>
                    </a:lnTo>
                    <a:lnTo>
                      <a:pt x="704" y="481"/>
                    </a:lnTo>
                    <a:lnTo>
                      <a:pt x="689" y="479"/>
                    </a:lnTo>
                    <a:lnTo>
                      <a:pt x="673" y="477"/>
                    </a:lnTo>
                    <a:lnTo>
                      <a:pt x="657" y="476"/>
                    </a:lnTo>
                    <a:lnTo>
                      <a:pt x="656" y="477"/>
                    </a:lnTo>
                    <a:lnTo>
                      <a:pt x="653" y="474"/>
                    </a:lnTo>
                    <a:lnTo>
                      <a:pt x="660" y="470"/>
                    </a:lnTo>
                    <a:lnTo>
                      <a:pt x="665" y="469"/>
                    </a:lnTo>
                    <a:lnTo>
                      <a:pt x="674" y="465"/>
                    </a:lnTo>
                    <a:lnTo>
                      <a:pt x="674" y="463"/>
                    </a:lnTo>
                    <a:lnTo>
                      <a:pt x="676" y="461"/>
                    </a:lnTo>
                    <a:lnTo>
                      <a:pt x="680" y="454"/>
                    </a:lnTo>
                    <a:lnTo>
                      <a:pt x="679" y="451"/>
                    </a:lnTo>
                    <a:lnTo>
                      <a:pt x="676" y="447"/>
                    </a:lnTo>
                    <a:lnTo>
                      <a:pt x="670" y="444"/>
                    </a:lnTo>
                    <a:lnTo>
                      <a:pt x="663" y="444"/>
                    </a:lnTo>
                    <a:lnTo>
                      <a:pt x="659" y="448"/>
                    </a:lnTo>
                    <a:lnTo>
                      <a:pt x="657" y="449"/>
                    </a:lnTo>
                    <a:lnTo>
                      <a:pt x="655" y="454"/>
                    </a:lnTo>
                    <a:lnTo>
                      <a:pt x="655" y="456"/>
                    </a:lnTo>
                    <a:lnTo>
                      <a:pt x="653" y="457"/>
                    </a:lnTo>
                    <a:lnTo>
                      <a:pt x="648" y="457"/>
                    </a:lnTo>
                    <a:lnTo>
                      <a:pt x="644" y="463"/>
                    </a:lnTo>
                    <a:lnTo>
                      <a:pt x="641" y="461"/>
                    </a:lnTo>
                    <a:lnTo>
                      <a:pt x="641" y="458"/>
                    </a:lnTo>
                    <a:lnTo>
                      <a:pt x="647" y="455"/>
                    </a:lnTo>
                    <a:lnTo>
                      <a:pt x="648" y="451"/>
                    </a:lnTo>
                    <a:lnTo>
                      <a:pt x="646" y="450"/>
                    </a:lnTo>
                    <a:lnTo>
                      <a:pt x="644" y="449"/>
                    </a:lnTo>
                    <a:lnTo>
                      <a:pt x="641" y="444"/>
                    </a:lnTo>
                    <a:lnTo>
                      <a:pt x="640" y="444"/>
                    </a:lnTo>
                    <a:lnTo>
                      <a:pt x="640" y="442"/>
                    </a:lnTo>
                    <a:lnTo>
                      <a:pt x="641" y="441"/>
                    </a:lnTo>
                    <a:lnTo>
                      <a:pt x="641" y="438"/>
                    </a:lnTo>
                    <a:lnTo>
                      <a:pt x="637" y="436"/>
                    </a:lnTo>
                    <a:lnTo>
                      <a:pt x="635" y="433"/>
                    </a:lnTo>
                    <a:lnTo>
                      <a:pt x="632" y="431"/>
                    </a:lnTo>
                    <a:lnTo>
                      <a:pt x="630" y="431"/>
                    </a:lnTo>
                    <a:lnTo>
                      <a:pt x="629" y="433"/>
                    </a:lnTo>
                    <a:lnTo>
                      <a:pt x="623" y="434"/>
                    </a:lnTo>
                    <a:lnTo>
                      <a:pt x="622" y="434"/>
                    </a:lnTo>
                    <a:lnTo>
                      <a:pt x="617" y="441"/>
                    </a:lnTo>
                    <a:lnTo>
                      <a:pt x="614" y="451"/>
                    </a:lnTo>
                    <a:lnTo>
                      <a:pt x="612" y="454"/>
                    </a:lnTo>
                    <a:lnTo>
                      <a:pt x="606" y="454"/>
                    </a:lnTo>
                    <a:lnTo>
                      <a:pt x="602" y="456"/>
                    </a:lnTo>
                    <a:lnTo>
                      <a:pt x="600" y="459"/>
                    </a:lnTo>
                    <a:lnTo>
                      <a:pt x="599" y="459"/>
                    </a:lnTo>
                    <a:lnTo>
                      <a:pt x="597" y="461"/>
                    </a:lnTo>
                    <a:lnTo>
                      <a:pt x="598" y="465"/>
                    </a:lnTo>
                    <a:lnTo>
                      <a:pt x="600" y="466"/>
                    </a:lnTo>
                    <a:lnTo>
                      <a:pt x="603" y="468"/>
                    </a:lnTo>
                    <a:lnTo>
                      <a:pt x="609" y="469"/>
                    </a:lnTo>
                    <a:lnTo>
                      <a:pt x="609" y="471"/>
                    </a:lnTo>
                    <a:lnTo>
                      <a:pt x="609" y="478"/>
                    </a:lnTo>
                    <a:lnTo>
                      <a:pt x="602" y="481"/>
                    </a:lnTo>
                    <a:lnTo>
                      <a:pt x="592" y="482"/>
                    </a:lnTo>
                    <a:lnTo>
                      <a:pt x="588" y="481"/>
                    </a:lnTo>
                    <a:lnTo>
                      <a:pt x="588" y="479"/>
                    </a:lnTo>
                    <a:lnTo>
                      <a:pt x="586" y="479"/>
                    </a:lnTo>
                    <a:lnTo>
                      <a:pt x="585" y="482"/>
                    </a:lnTo>
                    <a:lnTo>
                      <a:pt x="585" y="484"/>
                    </a:lnTo>
                    <a:lnTo>
                      <a:pt x="584" y="486"/>
                    </a:lnTo>
                    <a:lnTo>
                      <a:pt x="581" y="486"/>
                    </a:lnTo>
                    <a:lnTo>
                      <a:pt x="578" y="485"/>
                    </a:lnTo>
                    <a:lnTo>
                      <a:pt x="577" y="485"/>
                    </a:lnTo>
                    <a:lnTo>
                      <a:pt x="577" y="488"/>
                    </a:lnTo>
                    <a:lnTo>
                      <a:pt x="573" y="488"/>
                    </a:lnTo>
                    <a:lnTo>
                      <a:pt x="569" y="490"/>
                    </a:lnTo>
                    <a:lnTo>
                      <a:pt x="569" y="493"/>
                    </a:lnTo>
                    <a:lnTo>
                      <a:pt x="567" y="493"/>
                    </a:lnTo>
                    <a:lnTo>
                      <a:pt x="565" y="496"/>
                    </a:lnTo>
                    <a:lnTo>
                      <a:pt x="564" y="499"/>
                    </a:lnTo>
                    <a:lnTo>
                      <a:pt x="560" y="502"/>
                    </a:lnTo>
                    <a:lnTo>
                      <a:pt x="552" y="505"/>
                    </a:lnTo>
                    <a:lnTo>
                      <a:pt x="550" y="506"/>
                    </a:lnTo>
                    <a:lnTo>
                      <a:pt x="547" y="512"/>
                    </a:lnTo>
                    <a:lnTo>
                      <a:pt x="547" y="516"/>
                    </a:lnTo>
                    <a:lnTo>
                      <a:pt x="548" y="518"/>
                    </a:lnTo>
                    <a:lnTo>
                      <a:pt x="547" y="519"/>
                    </a:lnTo>
                    <a:lnTo>
                      <a:pt x="542" y="520"/>
                    </a:lnTo>
                    <a:lnTo>
                      <a:pt x="537" y="523"/>
                    </a:lnTo>
                    <a:lnTo>
                      <a:pt x="535" y="527"/>
                    </a:lnTo>
                    <a:lnTo>
                      <a:pt x="532" y="527"/>
                    </a:lnTo>
                    <a:lnTo>
                      <a:pt x="528" y="527"/>
                    </a:lnTo>
                    <a:lnTo>
                      <a:pt x="526" y="530"/>
                    </a:lnTo>
                    <a:lnTo>
                      <a:pt x="515" y="531"/>
                    </a:lnTo>
                    <a:lnTo>
                      <a:pt x="512" y="532"/>
                    </a:lnTo>
                    <a:lnTo>
                      <a:pt x="508" y="534"/>
                    </a:lnTo>
                    <a:lnTo>
                      <a:pt x="507" y="536"/>
                    </a:lnTo>
                    <a:lnTo>
                      <a:pt x="506" y="536"/>
                    </a:lnTo>
                    <a:lnTo>
                      <a:pt x="503" y="536"/>
                    </a:lnTo>
                    <a:lnTo>
                      <a:pt x="500" y="539"/>
                    </a:lnTo>
                    <a:lnTo>
                      <a:pt x="491" y="540"/>
                    </a:lnTo>
                    <a:lnTo>
                      <a:pt x="484" y="543"/>
                    </a:lnTo>
                    <a:lnTo>
                      <a:pt x="481" y="545"/>
                    </a:lnTo>
                    <a:lnTo>
                      <a:pt x="481" y="547"/>
                    </a:lnTo>
                    <a:lnTo>
                      <a:pt x="466" y="553"/>
                    </a:lnTo>
                    <a:lnTo>
                      <a:pt x="464" y="556"/>
                    </a:lnTo>
                    <a:lnTo>
                      <a:pt x="453" y="559"/>
                    </a:lnTo>
                    <a:lnTo>
                      <a:pt x="450" y="563"/>
                    </a:lnTo>
                    <a:lnTo>
                      <a:pt x="444" y="564"/>
                    </a:lnTo>
                    <a:lnTo>
                      <a:pt x="437" y="570"/>
                    </a:lnTo>
                    <a:lnTo>
                      <a:pt x="435" y="570"/>
                    </a:lnTo>
                    <a:lnTo>
                      <a:pt x="434" y="571"/>
                    </a:lnTo>
                    <a:lnTo>
                      <a:pt x="432" y="572"/>
                    </a:lnTo>
                    <a:lnTo>
                      <a:pt x="432" y="574"/>
                    </a:lnTo>
                    <a:lnTo>
                      <a:pt x="429" y="572"/>
                    </a:lnTo>
                    <a:lnTo>
                      <a:pt x="428" y="573"/>
                    </a:lnTo>
                    <a:lnTo>
                      <a:pt x="429" y="574"/>
                    </a:lnTo>
                    <a:lnTo>
                      <a:pt x="427" y="575"/>
                    </a:lnTo>
                    <a:lnTo>
                      <a:pt x="425" y="574"/>
                    </a:lnTo>
                    <a:lnTo>
                      <a:pt x="424" y="577"/>
                    </a:lnTo>
                    <a:lnTo>
                      <a:pt x="423" y="577"/>
                    </a:lnTo>
                    <a:lnTo>
                      <a:pt x="423" y="579"/>
                    </a:lnTo>
                    <a:lnTo>
                      <a:pt x="421" y="580"/>
                    </a:lnTo>
                    <a:lnTo>
                      <a:pt x="419" y="579"/>
                    </a:lnTo>
                    <a:lnTo>
                      <a:pt x="418" y="581"/>
                    </a:lnTo>
                    <a:lnTo>
                      <a:pt x="416" y="582"/>
                    </a:lnTo>
                    <a:lnTo>
                      <a:pt x="411" y="585"/>
                    </a:lnTo>
                    <a:lnTo>
                      <a:pt x="409" y="584"/>
                    </a:lnTo>
                    <a:lnTo>
                      <a:pt x="409" y="587"/>
                    </a:lnTo>
                    <a:lnTo>
                      <a:pt x="406" y="587"/>
                    </a:lnTo>
                    <a:lnTo>
                      <a:pt x="404" y="589"/>
                    </a:lnTo>
                    <a:lnTo>
                      <a:pt x="402" y="589"/>
                    </a:lnTo>
                    <a:lnTo>
                      <a:pt x="398" y="588"/>
                    </a:lnTo>
                    <a:lnTo>
                      <a:pt x="395" y="589"/>
                    </a:lnTo>
                    <a:lnTo>
                      <a:pt x="388" y="589"/>
                    </a:lnTo>
                    <a:lnTo>
                      <a:pt x="385" y="589"/>
                    </a:lnTo>
                    <a:lnTo>
                      <a:pt x="384" y="588"/>
                    </a:lnTo>
                    <a:lnTo>
                      <a:pt x="382" y="589"/>
                    </a:lnTo>
                    <a:lnTo>
                      <a:pt x="371" y="588"/>
                    </a:lnTo>
                    <a:lnTo>
                      <a:pt x="368" y="591"/>
                    </a:lnTo>
                    <a:lnTo>
                      <a:pt x="366" y="591"/>
                    </a:lnTo>
                    <a:lnTo>
                      <a:pt x="365" y="592"/>
                    </a:lnTo>
                    <a:lnTo>
                      <a:pt x="364" y="594"/>
                    </a:lnTo>
                    <a:lnTo>
                      <a:pt x="363" y="594"/>
                    </a:lnTo>
                    <a:lnTo>
                      <a:pt x="361" y="595"/>
                    </a:lnTo>
                    <a:lnTo>
                      <a:pt x="350" y="594"/>
                    </a:lnTo>
                    <a:lnTo>
                      <a:pt x="348" y="595"/>
                    </a:lnTo>
                    <a:lnTo>
                      <a:pt x="345" y="593"/>
                    </a:lnTo>
                    <a:lnTo>
                      <a:pt x="337" y="591"/>
                    </a:lnTo>
                    <a:lnTo>
                      <a:pt x="332" y="587"/>
                    </a:lnTo>
                    <a:lnTo>
                      <a:pt x="326" y="586"/>
                    </a:lnTo>
                    <a:lnTo>
                      <a:pt x="323" y="584"/>
                    </a:lnTo>
                    <a:lnTo>
                      <a:pt x="306" y="581"/>
                    </a:lnTo>
                    <a:lnTo>
                      <a:pt x="300" y="581"/>
                    </a:lnTo>
                    <a:lnTo>
                      <a:pt x="284" y="572"/>
                    </a:lnTo>
                    <a:lnTo>
                      <a:pt x="278" y="570"/>
                    </a:lnTo>
                    <a:lnTo>
                      <a:pt x="274" y="570"/>
                    </a:lnTo>
                    <a:lnTo>
                      <a:pt x="267" y="565"/>
                    </a:lnTo>
                    <a:lnTo>
                      <a:pt x="267" y="563"/>
                    </a:lnTo>
                    <a:lnTo>
                      <a:pt x="265" y="561"/>
                    </a:lnTo>
                    <a:lnTo>
                      <a:pt x="264" y="559"/>
                    </a:lnTo>
                    <a:lnTo>
                      <a:pt x="263" y="558"/>
                    </a:lnTo>
                    <a:lnTo>
                      <a:pt x="260" y="557"/>
                    </a:lnTo>
                    <a:lnTo>
                      <a:pt x="253" y="552"/>
                    </a:lnTo>
                    <a:lnTo>
                      <a:pt x="244" y="547"/>
                    </a:lnTo>
                    <a:lnTo>
                      <a:pt x="228" y="544"/>
                    </a:lnTo>
                    <a:lnTo>
                      <a:pt x="224" y="545"/>
                    </a:lnTo>
                    <a:lnTo>
                      <a:pt x="221" y="544"/>
                    </a:lnTo>
                    <a:lnTo>
                      <a:pt x="216" y="544"/>
                    </a:lnTo>
                    <a:lnTo>
                      <a:pt x="213" y="545"/>
                    </a:lnTo>
                    <a:lnTo>
                      <a:pt x="203" y="545"/>
                    </a:lnTo>
                    <a:lnTo>
                      <a:pt x="193" y="543"/>
                    </a:lnTo>
                    <a:lnTo>
                      <a:pt x="190" y="541"/>
                    </a:lnTo>
                    <a:lnTo>
                      <a:pt x="184" y="539"/>
                    </a:lnTo>
                    <a:lnTo>
                      <a:pt x="180" y="540"/>
                    </a:lnTo>
                    <a:lnTo>
                      <a:pt x="176" y="540"/>
                    </a:lnTo>
                    <a:lnTo>
                      <a:pt x="165" y="538"/>
                    </a:lnTo>
                    <a:lnTo>
                      <a:pt x="162" y="537"/>
                    </a:lnTo>
                    <a:lnTo>
                      <a:pt x="156" y="540"/>
                    </a:lnTo>
                    <a:lnTo>
                      <a:pt x="145" y="538"/>
                    </a:lnTo>
                    <a:lnTo>
                      <a:pt x="139" y="537"/>
                    </a:lnTo>
                    <a:lnTo>
                      <a:pt x="135" y="532"/>
                    </a:lnTo>
                    <a:lnTo>
                      <a:pt x="124" y="523"/>
                    </a:lnTo>
                    <a:lnTo>
                      <a:pt x="121" y="519"/>
                    </a:lnTo>
                    <a:lnTo>
                      <a:pt x="116" y="515"/>
                    </a:lnTo>
                    <a:lnTo>
                      <a:pt x="109" y="512"/>
                    </a:lnTo>
                    <a:lnTo>
                      <a:pt x="108" y="510"/>
                    </a:lnTo>
                    <a:lnTo>
                      <a:pt x="105" y="509"/>
                    </a:lnTo>
                    <a:lnTo>
                      <a:pt x="103" y="507"/>
                    </a:lnTo>
                    <a:lnTo>
                      <a:pt x="102" y="507"/>
                    </a:lnTo>
                    <a:lnTo>
                      <a:pt x="99" y="504"/>
                    </a:lnTo>
                    <a:lnTo>
                      <a:pt x="91" y="499"/>
                    </a:lnTo>
                    <a:lnTo>
                      <a:pt x="89" y="497"/>
                    </a:lnTo>
                    <a:lnTo>
                      <a:pt x="73" y="491"/>
                    </a:lnTo>
                    <a:lnTo>
                      <a:pt x="68" y="485"/>
                    </a:lnTo>
                    <a:lnTo>
                      <a:pt x="63" y="485"/>
                    </a:lnTo>
                    <a:lnTo>
                      <a:pt x="55" y="482"/>
                    </a:lnTo>
                    <a:lnTo>
                      <a:pt x="46" y="481"/>
                    </a:lnTo>
                    <a:lnTo>
                      <a:pt x="39" y="478"/>
                    </a:lnTo>
                    <a:lnTo>
                      <a:pt x="32" y="478"/>
                    </a:lnTo>
                    <a:lnTo>
                      <a:pt x="26" y="475"/>
                    </a:lnTo>
                    <a:lnTo>
                      <a:pt x="11" y="470"/>
                    </a:lnTo>
                    <a:lnTo>
                      <a:pt x="7" y="466"/>
                    </a:lnTo>
                    <a:lnTo>
                      <a:pt x="8" y="465"/>
                    </a:lnTo>
                    <a:lnTo>
                      <a:pt x="0" y="455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56" name="Freeform 32"/>
              <p:cNvSpPr>
                <a:spLocks/>
              </p:cNvSpPr>
              <p:nvPr>
                <p:custDataLst>
                  <p:tags r:id="rId21"/>
                </p:custDataLst>
              </p:nvPr>
            </p:nvSpPr>
            <p:spPr bwMode="gray">
              <a:xfrm>
                <a:off x="4912" y="2514"/>
                <a:ext cx="318" cy="299"/>
              </a:xfrm>
              <a:custGeom>
                <a:avLst/>
                <a:gdLst/>
                <a:ahLst/>
                <a:cxnLst>
                  <a:cxn ang="0">
                    <a:pos x="47" y="564"/>
                  </a:cxn>
                  <a:cxn ang="0">
                    <a:pos x="56" y="575"/>
                  </a:cxn>
                  <a:cxn ang="0">
                    <a:pos x="66" y="576"/>
                  </a:cxn>
                  <a:cxn ang="0">
                    <a:pos x="70" y="582"/>
                  </a:cxn>
                  <a:cxn ang="0">
                    <a:pos x="78" y="583"/>
                  </a:cxn>
                  <a:cxn ang="0">
                    <a:pos x="84" y="589"/>
                  </a:cxn>
                  <a:cxn ang="0">
                    <a:pos x="96" y="603"/>
                  </a:cxn>
                  <a:cxn ang="0">
                    <a:pos x="134" y="604"/>
                  </a:cxn>
                  <a:cxn ang="0">
                    <a:pos x="138" y="600"/>
                  </a:cxn>
                  <a:cxn ang="0">
                    <a:pos x="148" y="576"/>
                  </a:cxn>
                  <a:cxn ang="0">
                    <a:pos x="161" y="564"/>
                  </a:cxn>
                  <a:cxn ang="0">
                    <a:pos x="181" y="571"/>
                  </a:cxn>
                  <a:cxn ang="0">
                    <a:pos x="219" y="589"/>
                  </a:cxn>
                  <a:cxn ang="0">
                    <a:pos x="252" y="617"/>
                  </a:cxn>
                  <a:cxn ang="0">
                    <a:pos x="527" y="596"/>
                  </a:cxn>
                  <a:cxn ang="0">
                    <a:pos x="556" y="568"/>
                  </a:cxn>
                  <a:cxn ang="0">
                    <a:pos x="539" y="308"/>
                  </a:cxn>
                  <a:cxn ang="0">
                    <a:pos x="383" y="74"/>
                  </a:cxn>
                  <a:cxn ang="0">
                    <a:pos x="362" y="76"/>
                  </a:cxn>
                  <a:cxn ang="0">
                    <a:pos x="346" y="70"/>
                  </a:cxn>
                  <a:cxn ang="0">
                    <a:pos x="329" y="1"/>
                  </a:cxn>
                  <a:cxn ang="0">
                    <a:pos x="315" y="23"/>
                  </a:cxn>
                  <a:cxn ang="0">
                    <a:pos x="315" y="169"/>
                  </a:cxn>
                  <a:cxn ang="0">
                    <a:pos x="319" y="194"/>
                  </a:cxn>
                  <a:cxn ang="0">
                    <a:pos x="303" y="208"/>
                  </a:cxn>
                  <a:cxn ang="0">
                    <a:pos x="285" y="224"/>
                  </a:cxn>
                  <a:cxn ang="0">
                    <a:pos x="281" y="265"/>
                  </a:cxn>
                  <a:cxn ang="0">
                    <a:pos x="280" y="300"/>
                  </a:cxn>
                  <a:cxn ang="0">
                    <a:pos x="264" y="330"/>
                  </a:cxn>
                  <a:cxn ang="0">
                    <a:pos x="159" y="425"/>
                  </a:cxn>
                  <a:cxn ang="0">
                    <a:pos x="139" y="436"/>
                  </a:cxn>
                  <a:cxn ang="0">
                    <a:pos x="131" y="439"/>
                  </a:cxn>
                  <a:cxn ang="0">
                    <a:pos x="119" y="447"/>
                  </a:cxn>
                  <a:cxn ang="0">
                    <a:pos x="111" y="452"/>
                  </a:cxn>
                  <a:cxn ang="0">
                    <a:pos x="0" y="465"/>
                  </a:cxn>
                  <a:cxn ang="0">
                    <a:pos x="44" y="501"/>
                  </a:cxn>
                  <a:cxn ang="0">
                    <a:pos x="46" y="552"/>
                  </a:cxn>
                </a:cxnLst>
                <a:rect l="0" t="0" r="r" b="b"/>
                <a:pathLst>
                  <a:path w="558" h="617">
                    <a:moveTo>
                      <a:pt x="46" y="552"/>
                    </a:moveTo>
                    <a:lnTo>
                      <a:pt x="47" y="564"/>
                    </a:lnTo>
                    <a:lnTo>
                      <a:pt x="54" y="564"/>
                    </a:lnTo>
                    <a:lnTo>
                      <a:pt x="56" y="575"/>
                    </a:lnTo>
                    <a:lnTo>
                      <a:pt x="61" y="576"/>
                    </a:lnTo>
                    <a:lnTo>
                      <a:pt x="66" y="576"/>
                    </a:lnTo>
                    <a:lnTo>
                      <a:pt x="68" y="577"/>
                    </a:lnTo>
                    <a:lnTo>
                      <a:pt x="70" y="582"/>
                    </a:lnTo>
                    <a:lnTo>
                      <a:pt x="75" y="583"/>
                    </a:lnTo>
                    <a:lnTo>
                      <a:pt x="78" y="583"/>
                    </a:lnTo>
                    <a:lnTo>
                      <a:pt x="81" y="583"/>
                    </a:lnTo>
                    <a:lnTo>
                      <a:pt x="84" y="589"/>
                    </a:lnTo>
                    <a:lnTo>
                      <a:pt x="95" y="598"/>
                    </a:lnTo>
                    <a:lnTo>
                      <a:pt x="96" y="603"/>
                    </a:lnTo>
                    <a:lnTo>
                      <a:pt x="98" y="604"/>
                    </a:lnTo>
                    <a:lnTo>
                      <a:pt x="134" y="604"/>
                    </a:lnTo>
                    <a:lnTo>
                      <a:pt x="139" y="605"/>
                    </a:lnTo>
                    <a:lnTo>
                      <a:pt x="138" y="600"/>
                    </a:lnTo>
                    <a:lnTo>
                      <a:pt x="149" y="597"/>
                    </a:lnTo>
                    <a:lnTo>
                      <a:pt x="148" y="576"/>
                    </a:lnTo>
                    <a:lnTo>
                      <a:pt x="153" y="567"/>
                    </a:lnTo>
                    <a:lnTo>
                      <a:pt x="161" y="564"/>
                    </a:lnTo>
                    <a:lnTo>
                      <a:pt x="173" y="567"/>
                    </a:lnTo>
                    <a:lnTo>
                      <a:pt x="181" y="571"/>
                    </a:lnTo>
                    <a:lnTo>
                      <a:pt x="190" y="573"/>
                    </a:lnTo>
                    <a:lnTo>
                      <a:pt x="219" y="589"/>
                    </a:lnTo>
                    <a:lnTo>
                      <a:pt x="248" y="589"/>
                    </a:lnTo>
                    <a:lnTo>
                      <a:pt x="252" y="617"/>
                    </a:lnTo>
                    <a:lnTo>
                      <a:pt x="329" y="611"/>
                    </a:lnTo>
                    <a:lnTo>
                      <a:pt x="527" y="596"/>
                    </a:lnTo>
                    <a:lnTo>
                      <a:pt x="558" y="595"/>
                    </a:lnTo>
                    <a:lnTo>
                      <a:pt x="556" y="568"/>
                    </a:lnTo>
                    <a:lnTo>
                      <a:pt x="542" y="361"/>
                    </a:lnTo>
                    <a:lnTo>
                      <a:pt x="539" y="308"/>
                    </a:lnTo>
                    <a:lnTo>
                      <a:pt x="408" y="110"/>
                    </a:lnTo>
                    <a:lnTo>
                      <a:pt x="383" y="74"/>
                    </a:lnTo>
                    <a:lnTo>
                      <a:pt x="377" y="82"/>
                    </a:lnTo>
                    <a:lnTo>
                      <a:pt x="362" y="76"/>
                    </a:lnTo>
                    <a:lnTo>
                      <a:pt x="355" y="72"/>
                    </a:lnTo>
                    <a:lnTo>
                      <a:pt x="346" y="70"/>
                    </a:lnTo>
                    <a:lnTo>
                      <a:pt x="332" y="71"/>
                    </a:lnTo>
                    <a:lnTo>
                      <a:pt x="329" y="1"/>
                    </a:lnTo>
                    <a:lnTo>
                      <a:pt x="323" y="0"/>
                    </a:lnTo>
                    <a:lnTo>
                      <a:pt x="315" y="23"/>
                    </a:lnTo>
                    <a:lnTo>
                      <a:pt x="307" y="72"/>
                    </a:lnTo>
                    <a:lnTo>
                      <a:pt x="315" y="169"/>
                    </a:lnTo>
                    <a:lnTo>
                      <a:pt x="319" y="187"/>
                    </a:lnTo>
                    <a:lnTo>
                      <a:pt x="319" y="194"/>
                    </a:lnTo>
                    <a:lnTo>
                      <a:pt x="309" y="204"/>
                    </a:lnTo>
                    <a:lnTo>
                      <a:pt x="303" y="208"/>
                    </a:lnTo>
                    <a:lnTo>
                      <a:pt x="290" y="222"/>
                    </a:lnTo>
                    <a:lnTo>
                      <a:pt x="285" y="224"/>
                    </a:lnTo>
                    <a:lnTo>
                      <a:pt x="283" y="228"/>
                    </a:lnTo>
                    <a:lnTo>
                      <a:pt x="281" y="265"/>
                    </a:lnTo>
                    <a:lnTo>
                      <a:pt x="282" y="286"/>
                    </a:lnTo>
                    <a:lnTo>
                      <a:pt x="280" y="300"/>
                    </a:lnTo>
                    <a:lnTo>
                      <a:pt x="274" y="317"/>
                    </a:lnTo>
                    <a:lnTo>
                      <a:pt x="264" y="330"/>
                    </a:lnTo>
                    <a:lnTo>
                      <a:pt x="253" y="344"/>
                    </a:lnTo>
                    <a:lnTo>
                      <a:pt x="159" y="425"/>
                    </a:lnTo>
                    <a:lnTo>
                      <a:pt x="155" y="430"/>
                    </a:lnTo>
                    <a:lnTo>
                      <a:pt x="139" y="436"/>
                    </a:lnTo>
                    <a:lnTo>
                      <a:pt x="137" y="438"/>
                    </a:lnTo>
                    <a:lnTo>
                      <a:pt x="131" y="439"/>
                    </a:lnTo>
                    <a:lnTo>
                      <a:pt x="129" y="440"/>
                    </a:lnTo>
                    <a:lnTo>
                      <a:pt x="119" y="447"/>
                    </a:lnTo>
                    <a:lnTo>
                      <a:pt x="117" y="447"/>
                    </a:lnTo>
                    <a:lnTo>
                      <a:pt x="111" y="452"/>
                    </a:lnTo>
                    <a:lnTo>
                      <a:pt x="104" y="452"/>
                    </a:lnTo>
                    <a:lnTo>
                      <a:pt x="0" y="465"/>
                    </a:lnTo>
                    <a:lnTo>
                      <a:pt x="17" y="494"/>
                    </a:lnTo>
                    <a:lnTo>
                      <a:pt x="44" y="501"/>
                    </a:lnTo>
                    <a:lnTo>
                      <a:pt x="45" y="532"/>
                    </a:lnTo>
                    <a:lnTo>
                      <a:pt x="46" y="552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57" name="Freeform 33"/>
              <p:cNvSpPr>
                <a:spLocks/>
              </p:cNvSpPr>
              <p:nvPr>
                <p:custDataLst>
                  <p:tags r:id="rId22"/>
                </p:custDataLst>
              </p:nvPr>
            </p:nvSpPr>
            <p:spPr bwMode="gray">
              <a:xfrm>
                <a:off x="4757" y="2811"/>
                <a:ext cx="371" cy="325"/>
              </a:xfrm>
              <a:custGeom>
                <a:avLst/>
                <a:gdLst/>
                <a:ahLst/>
                <a:cxnLst>
                  <a:cxn ang="0">
                    <a:pos x="46" y="175"/>
                  </a:cxn>
                  <a:cxn ang="0">
                    <a:pos x="71" y="155"/>
                  </a:cxn>
                  <a:cxn ang="0">
                    <a:pos x="81" y="146"/>
                  </a:cxn>
                  <a:cxn ang="0">
                    <a:pos x="101" y="90"/>
                  </a:cxn>
                  <a:cxn ang="0">
                    <a:pos x="109" y="79"/>
                  </a:cxn>
                  <a:cxn ang="0">
                    <a:pos x="119" y="23"/>
                  </a:cxn>
                  <a:cxn ang="0">
                    <a:pos x="135" y="5"/>
                  </a:cxn>
                  <a:cxn ang="0">
                    <a:pos x="166" y="22"/>
                  </a:cxn>
                  <a:cxn ang="0">
                    <a:pos x="173" y="50"/>
                  </a:cxn>
                  <a:cxn ang="0">
                    <a:pos x="182" y="93"/>
                  </a:cxn>
                  <a:cxn ang="0">
                    <a:pos x="210" y="102"/>
                  </a:cxn>
                  <a:cxn ang="0">
                    <a:pos x="234" y="119"/>
                  </a:cxn>
                  <a:cxn ang="0">
                    <a:pos x="284" y="49"/>
                  </a:cxn>
                  <a:cxn ang="0">
                    <a:pos x="292" y="38"/>
                  </a:cxn>
                  <a:cxn ang="0">
                    <a:pos x="310" y="25"/>
                  </a:cxn>
                  <a:cxn ang="0">
                    <a:pos x="325" y="23"/>
                  </a:cxn>
                  <a:cxn ang="0">
                    <a:pos x="334" y="5"/>
                  </a:cxn>
                  <a:cxn ang="0">
                    <a:pos x="348" y="9"/>
                  </a:cxn>
                  <a:cxn ang="0">
                    <a:pos x="356" y="8"/>
                  </a:cxn>
                  <a:cxn ang="0">
                    <a:pos x="369" y="16"/>
                  </a:cxn>
                  <a:cxn ang="0">
                    <a:pos x="379" y="16"/>
                  </a:cxn>
                  <a:cxn ang="0">
                    <a:pos x="389" y="43"/>
                  </a:cxn>
                  <a:cxn ang="0">
                    <a:pos x="411" y="61"/>
                  </a:cxn>
                  <a:cxn ang="0">
                    <a:pos x="405" y="85"/>
                  </a:cxn>
                  <a:cxn ang="0">
                    <a:pos x="435" y="93"/>
                  </a:cxn>
                  <a:cxn ang="0">
                    <a:pos x="451" y="99"/>
                  </a:cxn>
                  <a:cxn ang="0">
                    <a:pos x="456" y="112"/>
                  </a:cxn>
                  <a:cxn ang="0">
                    <a:pos x="449" y="123"/>
                  </a:cxn>
                  <a:cxn ang="0">
                    <a:pos x="474" y="135"/>
                  </a:cxn>
                  <a:cxn ang="0">
                    <a:pos x="572" y="214"/>
                  </a:cxn>
                  <a:cxn ang="0">
                    <a:pos x="631" y="269"/>
                  </a:cxn>
                  <a:cxn ang="0">
                    <a:pos x="622" y="346"/>
                  </a:cxn>
                  <a:cxn ang="0">
                    <a:pos x="396" y="415"/>
                  </a:cxn>
                  <a:cxn ang="0">
                    <a:pos x="346" y="500"/>
                  </a:cxn>
                  <a:cxn ang="0">
                    <a:pos x="353" y="508"/>
                  </a:cxn>
                  <a:cxn ang="0">
                    <a:pos x="353" y="549"/>
                  </a:cxn>
                  <a:cxn ang="0">
                    <a:pos x="362" y="589"/>
                  </a:cxn>
                  <a:cxn ang="0">
                    <a:pos x="356" y="630"/>
                  </a:cxn>
                  <a:cxn ang="0">
                    <a:pos x="342" y="667"/>
                  </a:cxn>
                  <a:cxn ang="0">
                    <a:pos x="339" y="661"/>
                  </a:cxn>
                  <a:cxn ang="0">
                    <a:pos x="271" y="595"/>
                  </a:cxn>
                  <a:cxn ang="0">
                    <a:pos x="269" y="592"/>
                  </a:cxn>
                  <a:cxn ang="0">
                    <a:pos x="251" y="568"/>
                  </a:cxn>
                  <a:cxn ang="0">
                    <a:pos x="227" y="544"/>
                  </a:cxn>
                  <a:cxn ang="0">
                    <a:pos x="223" y="538"/>
                  </a:cxn>
                  <a:cxn ang="0">
                    <a:pos x="218" y="534"/>
                  </a:cxn>
                  <a:cxn ang="0">
                    <a:pos x="207" y="527"/>
                  </a:cxn>
                  <a:cxn ang="0">
                    <a:pos x="206" y="526"/>
                  </a:cxn>
                  <a:cxn ang="0">
                    <a:pos x="196" y="517"/>
                  </a:cxn>
                  <a:cxn ang="0">
                    <a:pos x="169" y="488"/>
                  </a:cxn>
                  <a:cxn ang="0">
                    <a:pos x="135" y="459"/>
                  </a:cxn>
                  <a:cxn ang="0">
                    <a:pos x="101" y="432"/>
                  </a:cxn>
                  <a:cxn ang="0">
                    <a:pos x="81" y="415"/>
                  </a:cxn>
                  <a:cxn ang="0">
                    <a:pos x="62" y="403"/>
                  </a:cxn>
                  <a:cxn ang="0">
                    <a:pos x="42" y="394"/>
                  </a:cxn>
                  <a:cxn ang="0">
                    <a:pos x="35" y="386"/>
                  </a:cxn>
                  <a:cxn ang="0">
                    <a:pos x="12" y="381"/>
                  </a:cxn>
                  <a:cxn ang="0">
                    <a:pos x="0" y="317"/>
                  </a:cxn>
                </a:cxnLst>
                <a:rect l="0" t="0" r="r" b="b"/>
                <a:pathLst>
                  <a:path w="645" h="671">
                    <a:moveTo>
                      <a:pt x="0" y="317"/>
                    </a:moveTo>
                    <a:lnTo>
                      <a:pt x="16" y="267"/>
                    </a:lnTo>
                    <a:lnTo>
                      <a:pt x="46" y="175"/>
                    </a:lnTo>
                    <a:lnTo>
                      <a:pt x="52" y="168"/>
                    </a:lnTo>
                    <a:lnTo>
                      <a:pt x="65" y="157"/>
                    </a:lnTo>
                    <a:lnTo>
                      <a:pt x="71" y="155"/>
                    </a:lnTo>
                    <a:lnTo>
                      <a:pt x="70" y="154"/>
                    </a:lnTo>
                    <a:lnTo>
                      <a:pt x="77" y="147"/>
                    </a:lnTo>
                    <a:lnTo>
                      <a:pt x="81" y="146"/>
                    </a:lnTo>
                    <a:lnTo>
                      <a:pt x="82" y="138"/>
                    </a:lnTo>
                    <a:lnTo>
                      <a:pt x="98" y="90"/>
                    </a:lnTo>
                    <a:lnTo>
                      <a:pt x="101" y="90"/>
                    </a:lnTo>
                    <a:lnTo>
                      <a:pt x="105" y="87"/>
                    </a:lnTo>
                    <a:lnTo>
                      <a:pt x="105" y="84"/>
                    </a:lnTo>
                    <a:lnTo>
                      <a:pt x="109" y="79"/>
                    </a:lnTo>
                    <a:lnTo>
                      <a:pt x="109" y="77"/>
                    </a:lnTo>
                    <a:lnTo>
                      <a:pt x="116" y="69"/>
                    </a:lnTo>
                    <a:lnTo>
                      <a:pt x="119" y="23"/>
                    </a:lnTo>
                    <a:lnTo>
                      <a:pt x="128" y="5"/>
                    </a:lnTo>
                    <a:lnTo>
                      <a:pt x="132" y="4"/>
                    </a:lnTo>
                    <a:lnTo>
                      <a:pt x="135" y="5"/>
                    </a:lnTo>
                    <a:lnTo>
                      <a:pt x="151" y="5"/>
                    </a:lnTo>
                    <a:lnTo>
                      <a:pt x="156" y="9"/>
                    </a:lnTo>
                    <a:lnTo>
                      <a:pt x="166" y="22"/>
                    </a:lnTo>
                    <a:lnTo>
                      <a:pt x="174" y="28"/>
                    </a:lnTo>
                    <a:lnTo>
                      <a:pt x="175" y="37"/>
                    </a:lnTo>
                    <a:lnTo>
                      <a:pt x="173" y="50"/>
                    </a:lnTo>
                    <a:lnTo>
                      <a:pt x="174" y="65"/>
                    </a:lnTo>
                    <a:lnTo>
                      <a:pt x="177" y="70"/>
                    </a:lnTo>
                    <a:lnTo>
                      <a:pt x="182" y="93"/>
                    </a:lnTo>
                    <a:lnTo>
                      <a:pt x="186" y="97"/>
                    </a:lnTo>
                    <a:lnTo>
                      <a:pt x="202" y="97"/>
                    </a:lnTo>
                    <a:lnTo>
                      <a:pt x="210" y="102"/>
                    </a:lnTo>
                    <a:lnTo>
                      <a:pt x="219" y="117"/>
                    </a:lnTo>
                    <a:lnTo>
                      <a:pt x="224" y="118"/>
                    </a:lnTo>
                    <a:lnTo>
                      <a:pt x="234" y="119"/>
                    </a:lnTo>
                    <a:lnTo>
                      <a:pt x="236" y="117"/>
                    </a:lnTo>
                    <a:lnTo>
                      <a:pt x="258" y="83"/>
                    </a:lnTo>
                    <a:lnTo>
                      <a:pt x="284" y="49"/>
                    </a:lnTo>
                    <a:lnTo>
                      <a:pt x="285" y="43"/>
                    </a:lnTo>
                    <a:lnTo>
                      <a:pt x="288" y="41"/>
                    </a:lnTo>
                    <a:lnTo>
                      <a:pt x="292" y="38"/>
                    </a:lnTo>
                    <a:lnTo>
                      <a:pt x="296" y="34"/>
                    </a:lnTo>
                    <a:lnTo>
                      <a:pt x="305" y="28"/>
                    </a:lnTo>
                    <a:lnTo>
                      <a:pt x="310" y="25"/>
                    </a:lnTo>
                    <a:lnTo>
                      <a:pt x="313" y="22"/>
                    </a:lnTo>
                    <a:lnTo>
                      <a:pt x="323" y="22"/>
                    </a:lnTo>
                    <a:lnTo>
                      <a:pt x="325" y="23"/>
                    </a:lnTo>
                    <a:lnTo>
                      <a:pt x="329" y="20"/>
                    </a:lnTo>
                    <a:lnTo>
                      <a:pt x="332" y="4"/>
                    </a:lnTo>
                    <a:lnTo>
                      <a:pt x="334" y="5"/>
                    </a:lnTo>
                    <a:lnTo>
                      <a:pt x="345" y="0"/>
                    </a:lnTo>
                    <a:lnTo>
                      <a:pt x="347" y="3"/>
                    </a:lnTo>
                    <a:lnTo>
                      <a:pt x="348" y="9"/>
                    </a:lnTo>
                    <a:lnTo>
                      <a:pt x="351" y="10"/>
                    </a:lnTo>
                    <a:lnTo>
                      <a:pt x="353" y="9"/>
                    </a:lnTo>
                    <a:lnTo>
                      <a:pt x="356" y="8"/>
                    </a:lnTo>
                    <a:lnTo>
                      <a:pt x="363" y="13"/>
                    </a:lnTo>
                    <a:lnTo>
                      <a:pt x="364" y="15"/>
                    </a:lnTo>
                    <a:lnTo>
                      <a:pt x="369" y="16"/>
                    </a:lnTo>
                    <a:lnTo>
                      <a:pt x="374" y="13"/>
                    </a:lnTo>
                    <a:lnTo>
                      <a:pt x="378" y="13"/>
                    </a:lnTo>
                    <a:lnTo>
                      <a:pt x="379" y="16"/>
                    </a:lnTo>
                    <a:lnTo>
                      <a:pt x="382" y="27"/>
                    </a:lnTo>
                    <a:lnTo>
                      <a:pt x="386" y="42"/>
                    </a:lnTo>
                    <a:lnTo>
                      <a:pt x="389" y="43"/>
                    </a:lnTo>
                    <a:lnTo>
                      <a:pt x="399" y="44"/>
                    </a:lnTo>
                    <a:lnTo>
                      <a:pt x="404" y="48"/>
                    </a:lnTo>
                    <a:lnTo>
                      <a:pt x="411" y="61"/>
                    </a:lnTo>
                    <a:lnTo>
                      <a:pt x="409" y="66"/>
                    </a:lnTo>
                    <a:lnTo>
                      <a:pt x="405" y="77"/>
                    </a:lnTo>
                    <a:lnTo>
                      <a:pt x="405" y="85"/>
                    </a:lnTo>
                    <a:lnTo>
                      <a:pt x="408" y="89"/>
                    </a:lnTo>
                    <a:lnTo>
                      <a:pt x="427" y="90"/>
                    </a:lnTo>
                    <a:lnTo>
                      <a:pt x="435" y="93"/>
                    </a:lnTo>
                    <a:lnTo>
                      <a:pt x="435" y="99"/>
                    </a:lnTo>
                    <a:lnTo>
                      <a:pt x="438" y="99"/>
                    </a:lnTo>
                    <a:lnTo>
                      <a:pt x="451" y="99"/>
                    </a:lnTo>
                    <a:lnTo>
                      <a:pt x="452" y="106"/>
                    </a:lnTo>
                    <a:lnTo>
                      <a:pt x="456" y="107"/>
                    </a:lnTo>
                    <a:lnTo>
                      <a:pt x="456" y="112"/>
                    </a:lnTo>
                    <a:lnTo>
                      <a:pt x="454" y="113"/>
                    </a:lnTo>
                    <a:lnTo>
                      <a:pt x="452" y="120"/>
                    </a:lnTo>
                    <a:lnTo>
                      <a:pt x="449" y="123"/>
                    </a:lnTo>
                    <a:lnTo>
                      <a:pt x="448" y="125"/>
                    </a:lnTo>
                    <a:lnTo>
                      <a:pt x="452" y="125"/>
                    </a:lnTo>
                    <a:lnTo>
                      <a:pt x="474" y="135"/>
                    </a:lnTo>
                    <a:lnTo>
                      <a:pt x="517" y="178"/>
                    </a:lnTo>
                    <a:lnTo>
                      <a:pt x="543" y="196"/>
                    </a:lnTo>
                    <a:lnTo>
                      <a:pt x="572" y="214"/>
                    </a:lnTo>
                    <a:lnTo>
                      <a:pt x="596" y="235"/>
                    </a:lnTo>
                    <a:lnTo>
                      <a:pt x="614" y="263"/>
                    </a:lnTo>
                    <a:lnTo>
                      <a:pt x="631" y="269"/>
                    </a:lnTo>
                    <a:lnTo>
                      <a:pt x="645" y="276"/>
                    </a:lnTo>
                    <a:lnTo>
                      <a:pt x="639" y="311"/>
                    </a:lnTo>
                    <a:lnTo>
                      <a:pt x="622" y="346"/>
                    </a:lnTo>
                    <a:lnTo>
                      <a:pt x="425" y="366"/>
                    </a:lnTo>
                    <a:lnTo>
                      <a:pt x="406" y="393"/>
                    </a:lnTo>
                    <a:lnTo>
                      <a:pt x="396" y="415"/>
                    </a:lnTo>
                    <a:lnTo>
                      <a:pt x="359" y="490"/>
                    </a:lnTo>
                    <a:lnTo>
                      <a:pt x="350" y="496"/>
                    </a:lnTo>
                    <a:lnTo>
                      <a:pt x="346" y="500"/>
                    </a:lnTo>
                    <a:lnTo>
                      <a:pt x="346" y="503"/>
                    </a:lnTo>
                    <a:lnTo>
                      <a:pt x="346" y="506"/>
                    </a:lnTo>
                    <a:lnTo>
                      <a:pt x="353" y="508"/>
                    </a:lnTo>
                    <a:lnTo>
                      <a:pt x="353" y="529"/>
                    </a:lnTo>
                    <a:lnTo>
                      <a:pt x="348" y="542"/>
                    </a:lnTo>
                    <a:lnTo>
                      <a:pt x="353" y="549"/>
                    </a:lnTo>
                    <a:lnTo>
                      <a:pt x="368" y="552"/>
                    </a:lnTo>
                    <a:lnTo>
                      <a:pt x="368" y="581"/>
                    </a:lnTo>
                    <a:lnTo>
                      <a:pt x="362" y="589"/>
                    </a:lnTo>
                    <a:lnTo>
                      <a:pt x="355" y="595"/>
                    </a:lnTo>
                    <a:lnTo>
                      <a:pt x="357" y="623"/>
                    </a:lnTo>
                    <a:lnTo>
                      <a:pt x="356" y="630"/>
                    </a:lnTo>
                    <a:lnTo>
                      <a:pt x="359" y="650"/>
                    </a:lnTo>
                    <a:lnTo>
                      <a:pt x="347" y="671"/>
                    </a:lnTo>
                    <a:lnTo>
                      <a:pt x="342" y="667"/>
                    </a:lnTo>
                    <a:lnTo>
                      <a:pt x="341" y="665"/>
                    </a:lnTo>
                    <a:lnTo>
                      <a:pt x="342" y="665"/>
                    </a:lnTo>
                    <a:lnTo>
                      <a:pt x="339" y="661"/>
                    </a:lnTo>
                    <a:lnTo>
                      <a:pt x="338" y="663"/>
                    </a:lnTo>
                    <a:lnTo>
                      <a:pt x="292" y="616"/>
                    </a:lnTo>
                    <a:lnTo>
                      <a:pt x="271" y="595"/>
                    </a:lnTo>
                    <a:lnTo>
                      <a:pt x="272" y="593"/>
                    </a:lnTo>
                    <a:lnTo>
                      <a:pt x="268" y="590"/>
                    </a:lnTo>
                    <a:lnTo>
                      <a:pt x="269" y="592"/>
                    </a:lnTo>
                    <a:lnTo>
                      <a:pt x="265" y="588"/>
                    </a:lnTo>
                    <a:lnTo>
                      <a:pt x="252" y="574"/>
                    </a:lnTo>
                    <a:lnTo>
                      <a:pt x="251" y="568"/>
                    </a:lnTo>
                    <a:lnTo>
                      <a:pt x="249" y="564"/>
                    </a:lnTo>
                    <a:lnTo>
                      <a:pt x="245" y="567"/>
                    </a:lnTo>
                    <a:lnTo>
                      <a:pt x="227" y="544"/>
                    </a:lnTo>
                    <a:lnTo>
                      <a:pt x="229" y="545"/>
                    </a:lnTo>
                    <a:lnTo>
                      <a:pt x="229" y="543"/>
                    </a:lnTo>
                    <a:lnTo>
                      <a:pt x="223" y="538"/>
                    </a:lnTo>
                    <a:lnTo>
                      <a:pt x="221" y="535"/>
                    </a:lnTo>
                    <a:lnTo>
                      <a:pt x="218" y="535"/>
                    </a:lnTo>
                    <a:lnTo>
                      <a:pt x="218" y="534"/>
                    </a:lnTo>
                    <a:lnTo>
                      <a:pt x="213" y="531"/>
                    </a:lnTo>
                    <a:lnTo>
                      <a:pt x="208" y="527"/>
                    </a:lnTo>
                    <a:lnTo>
                      <a:pt x="207" y="527"/>
                    </a:lnTo>
                    <a:lnTo>
                      <a:pt x="211" y="530"/>
                    </a:lnTo>
                    <a:lnTo>
                      <a:pt x="210" y="531"/>
                    </a:lnTo>
                    <a:lnTo>
                      <a:pt x="206" y="526"/>
                    </a:lnTo>
                    <a:lnTo>
                      <a:pt x="203" y="524"/>
                    </a:lnTo>
                    <a:lnTo>
                      <a:pt x="199" y="520"/>
                    </a:lnTo>
                    <a:lnTo>
                      <a:pt x="196" y="517"/>
                    </a:lnTo>
                    <a:lnTo>
                      <a:pt x="175" y="495"/>
                    </a:lnTo>
                    <a:lnTo>
                      <a:pt x="170" y="492"/>
                    </a:lnTo>
                    <a:lnTo>
                      <a:pt x="169" y="488"/>
                    </a:lnTo>
                    <a:lnTo>
                      <a:pt x="147" y="470"/>
                    </a:lnTo>
                    <a:lnTo>
                      <a:pt x="144" y="468"/>
                    </a:lnTo>
                    <a:lnTo>
                      <a:pt x="135" y="459"/>
                    </a:lnTo>
                    <a:lnTo>
                      <a:pt x="119" y="445"/>
                    </a:lnTo>
                    <a:lnTo>
                      <a:pt x="104" y="434"/>
                    </a:lnTo>
                    <a:lnTo>
                      <a:pt x="101" y="432"/>
                    </a:lnTo>
                    <a:lnTo>
                      <a:pt x="98" y="431"/>
                    </a:lnTo>
                    <a:lnTo>
                      <a:pt x="86" y="419"/>
                    </a:lnTo>
                    <a:lnTo>
                      <a:pt x="81" y="415"/>
                    </a:lnTo>
                    <a:lnTo>
                      <a:pt x="70" y="408"/>
                    </a:lnTo>
                    <a:lnTo>
                      <a:pt x="66" y="406"/>
                    </a:lnTo>
                    <a:lnTo>
                      <a:pt x="62" y="403"/>
                    </a:lnTo>
                    <a:lnTo>
                      <a:pt x="53" y="397"/>
                    </a:lnTo>
                    <a:lnTo>
                      <a:pt x="45" y="394"/>
                    </a:lnTo>
                    <a:lnTo>
                      <a:pt x="42" y="394"/>
                    </a:lnTo>
                    <a:lnTo>
                      <a:pt x="38" y="391"/>
                    </a:lnTo>
                    <a:lnTo>
                      <a:pt x="37" y="388"/>
                    </a:lnTo>
                    <a:lnTo>
                      <a:pt x="35" y="386"/>
                    </a:lnTo>
                    <a:lnTo>
                      <a:pt x="26" y="386"/>
                    </a:lnTo>
                    <a:lnTo>
                      <a:pt x="21" y="387"/>
                    </a:lnTo>
                    <a:lnTo>
                      <a:pt x="12" y="381"/>
                    </a:lnTo>
                    <a:lnTo>
                      <a:pt x="10" y="380"/>
                    </a:lnTo>
                    <a:lnTo>
                      <a:pt x="10" y="347"/>
                    </a:lnTo>
                    <a:lnTo>
                      <a:pt x="0" y="317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58" name="Freeform 34"/>
              <p:cNvSpPr>
                <a:spLocks/>
              </p:cNvSpPr>
              <p:nvPr>
                <p:custDataLst>
                  <p:tags r:id="rId23"/>
                </p:custDataLst>
              </p:nvPr>
            </p:nvSpPr>
            <p:spPr bwMode="gray">
              <a:xfrm>
                <a:off x="5219" y="2421"/>
                <a:ext cx="211" cy="374"/>
              </a:xfrm>
              <a:custGeom>
                <a:avLst/>
                <a:gdLst/>
                <a:ahLst/>
                <a:cxnLst>
                  <a:cxn ang="0">
                    <a:pos x="21" y="753"/>
                  </a:cxn>
                  <a:cxn ang="0">
                    <a:pos x="42" y="749"/>
                  </a:cxn>
                  <a:cxn ang="0">
                    <a:pos x="56" y="759"/>
                  </a:cxn>
                  <a:cxn ang="0">
                    <a:pos x="74" y="753"/>
                  </a:cxn>
                  <a:cxn ang="0">
                    <a:pos x="82" y="735"/>
                  </a:cxn>
                  <a:cxn ang="0">
                    <a:pos x="95" y="713"/>
                  </a:cxn>
                  <a:cxn ang="0">
                    <a:pos x="105" y="681"/>
                  </a:cxn>
                  <a:cxn ang="0">
                    <a:pos x="122" y="640"/>
                  </a:cxn>
                  <a:cxn ang="0">
                    <a:pos x="139" y="640"/>
                  </a:cxn>
                  <a:cxn ang="0">
                    <a:pos x="159" y="629"/>
                  </a:cxn>
                  <a:cxn ang="0">
                    <a:pos x="168" y="603"/>
                  </a:cxn>
                  <a:cxn ang="0">
                    <a:pos x="177" y="589"/>
                  </a:cxn>
                  <a:cxn ang="0">
                    <a:pos x="180" y="571"/>
                  </a:cxn>
                  <a:cxn ang="0">
                    <a:pos x="191" y="561"/>
                  </a:cxn>
                  <a:cxn ang="0">
                    <a:pos x="197" y="583"/>
                  </a:cxn>
                  <a:cxn ang="0">
                    <a:pos x="194" y="608"/>
                  </a:cxn>
                  <a:cxn ang="0">
                    <a:pos x="192" y="623"/>
                  </a:cxn>
                  <a:cxn ang="0">
                    <a:pos x="192" y="635"/>
                  </a:cxn>
                  <a:cxn ang="0">
                    <a:pos x="212" y="650"/>
                  </a:cxn>
                  <a:cxn ang="0">
                    <a:pos x="219" y="658"/>
                  </a:cxn>
                  <a:cxn ang="0">
                    <a:pos x="219" y="669"/>
                  </a:cxn>
                  <a:cxn ang="0">
                    <a:pos x="225" y="681"/>
                  </a:cxn>
                  <a:cxn ang="0">
                    <a:pos x="228" y="686"/>
                  </a:cxn>
                  <a:cxn ang="0">
                    <a:pos x="231" y="692"/>
                  </a:cxn>
                  <a:cxn ang="0">
                    <a:pos x="236" y="660"/>
                  </a:cxn>
                  <a:cxn ang="0">
                    <a:pos x="242" y="626"/>
                  </a:cxn>
                  <a:cxn ang="0">
                    <a:pos x="251" y="580"/>
                  </a:cxn>
                  <a:cxn ang="0">
                    <a:pos x="258" y="537"/>
                  </a:cxn>
                  <a:cxn ang="0">
                    <a:pos x="263" y="515"/>
                  </a:cxn>
                  <a:cxn ang="0">
                    <a:pos x="278" y="462"/>
                  </a:cxn>
                  <a:cxn ang="0">
                    <a:pos x="270" y="458"/>
                  </a:cxn>
                  <a:cxn ang="0">
                    <a:pos x="244" y="479"/>
                  </a:cxn>
                  <a:cxn ang="0">
                    <a:pos x="244" y="466"/>
                  </a:cxn>
                  <a:cxn ang="0">
                    <a:pos x="249" y="450"/>
                  </a:cxn>
                  <a:cxn ang="0">
                    <a:pos x="266" y="446"/>
                  </a:cxn>
                  <a:cxn ang="0">
                    <a:pos x="282" y="405"/>
                  </a:cxn>
                  <a:cxn ang="0">
                    <a:pos x="277" y="403"/>
                  </a:cxn>
                  <a:cxn ang="0">
                    <a:pos x="268" y="409"/>
                  </a:cxn>
                  <a:cxn ang="0">
                    <a:pos x="252" y="417"/>
                  </a:cxn>
                  <a:cxn ang="0">
                    <a:pos x="237" y="417"/>
                  </a:cxn>
                  <a:cxn ang="0">
                    <a:pos x="243" y="390"/>
                  </a:cxn>
                  <a:cxn ang="0">
                    <a:pos x="263" y="366"/>
                  </a:cxn>
                  <a:cxn ang="0">
                    <a:pos x="273" y="356"/>
                  </a:cxn>
                  <a:cxn ang="0">
                    <a:pos x="266" y="322"/>
                  </a:cxn>
                  <a:cxn ang="0">
                    <a:pos x="277" y="267"/>
                  </a:cxn>
                  <a:cxn ang="0">
                    <a:pos x="297" y="227"/>
                  </a:cxn>
                  <a:cxn ang="0">
                    <a:pos x="330" y="182"/>
                  </a:cxn>
                  <a:cxn ang="0">
                    <a:pos x="351" y="150"/>
                  </a:cxn>
                  <a:cxn ang="0">
                    <a:pos x="358" y="113"/>
                  </a:cxn>
                  <a:cxn ang="0">
                    <a:pos x="365" y="95"/>
                  </a:cxn>
                  <a:cxn ang="0">
                    <a:pos x="356" y="68"/>
                  </a:cxn>
                  <a:cxn ang="0">
                    <a:pos x="354" y="38"/>
                  </a:cxn>
                  <a:cxn ang="0">
                    <a:pos x="344" y="29"/>
                  </a:cxn>
                  <a:cxn ang="0">
                    <a:pos x="335" y="24"/>
                  </a:cxn>
                  <a:cxn ang="0">
                    <a:pos x="319" y="5"/>
                  </a:cxn>
                  <a:cxn ang="0">
                    <a:pos x="279" y="15"/>
                  </a:cxn>
                  <a:cxn ang="0">
                    <a:pos x="259" y="18"/>
                  </a:cxn>
                  <a:cxn ang="0">
                    <a:pos x="246" y="26"/>
                  </a:cxn>
                  <a:cxn ang="0">
                    <a:pos x="230" y="163"/>
                  </a:cxn>
                </a:cxnLst>
                <a:rect l="0" t="0" r="r" b="b"/>
                <a:pathLst>
                  <a:path w="368" h="770">
                    <a:moveTo>
                      <a:pt x="0" y="498"/>
                    </a:moveTo>
                    <a:lnTo>
                      <a:pt x="3" y="551"/>
                    </a:lnTo>
                    <a:lnTo>
                      <a:pt x="17" y="758"/>
                    </a:lnTo>
                    <a:lnTo>
                      <a:pt x="19" y="757"/>
                    </a:lnTo>
                    <a:lnTo>
                      <a:pt x="21" y="753"/>
                    </a:lnTo>
                    <a:lnTo>
                      <a:pt x="24" y="752"/>
                    </a:lnTo>
                    <a:lnTo>
                      <a:pt x="26" y="750"/>
                    </a:lnTo>
                    <a:lnTo>
                      <a:pt x="36" y="745"/>
                    </a:lnTo>
                    <a:lnTo>
                      <a:pt x="37" y="745"/>
                    </a:lnTo>
                    <a:lnTo>
                      <a:pt x="42" y="749"/>
                    </a:lnTo>
                    <a:lnTo>
                      <a:pt x="45" y="753"/>
                    </a:lnTo>
                    <a:lnTo>
                      <a:pt x="46" y="753"/>
                    </a:lnTo>
                    <a:lnTo>
                      <a:pt x="48" y="753"/>
                    </a:lnTo>
                    <a:lnTo>
                      <a:pt x="52" y="753"/>
                    </a:lnTo>
                    <a:lnTo>
                      <a:pt x="56" y="759"/>
                    </a:lnTo>
                    <a:lnTo>
                      <a:pt x="62" y="763"/>
                    </a:lnTo>
                    <a:lnTo>
                      <a:pt x="70" y="770"/>
                    </a:lnTo>
                    <a:lnTo>
                      <a:pt x="68" y="758"/>
                    </a:lnTo>
                    <a:lnTo>
                      <a:pt x="70" y="756"/>
                    </a:lnTo>
                    <a:lnTo>
                      <a:pt x="74" y="753"/>
                    </a:lnTo>
                    <a:lnTo>
                      <a:pt x="76" y="749"/>
                    </a:lnTo>
                    <a:lnTo>
                      <a:pt x="78" y="746"/>
                    </a:lnTo>
                    <a:lnTo>
                      <a:pt x="78" y="744"/>
                    </a:lnTo>
                    <a:lnTo>
                      <a:pt x="80" y="740"/>
                    </a:lnTo>
                    <a:lnTo>
                      <a:pt x="82" y="735"/>
                    </a:lnTo>
                    <a:lnTo>
                      <a:pt x="84" y="732"/>
                    </a:lnTo>
                    <a:lnTo>
                      <a:pt x="90" y="729"/>
                    </a:lnTo>
                    <a:lnTo>
                      <a:pt x="91" y="726"/>
                    </a:lnTo>
                    <a:lnTo>
                      <a:pt x="92" y="720"/>
                    </a:lnTo>
                    <a:lnTo>
                      <a:pt x="95" y="713"/>
                    </a:lnTo>
                    <a:lnTo>
                      <a:pt x="96" y="705"/>
                    </a:lnTo>
                    <a:lnTo>
                      <a:pt x="101" y="697"/>
                    </a:lnTo>
                    <a:lnTo>
                      <a:pt x="103" y="696"/>
                    </a:lnTo>
                    <a:lnTo>
                      <a:pt x="104" y="694"/>
                    </a:lnTo>
                    <a:lnTo>
                      <a:pt x="105" y="681"/>
                    </a:lnTo>
                    <a:lnTo>
                      <a:pt x="112" y="669"/>
                    </a:lnTo>
                    <a:lnTo>
                      <a:pt x="112" y="665"/>
                    </a:lnTo>
                    <a:lnTo>
                      <a:pt x="114" y="657"/>
                    </a:lnTo>
                    <a:lnTo>
                      <a:pt x="116" y="647"/>
                    </a:lnTo>
                    <a:lnTo>
                      <a:pt x="122" y="640"/>
                    </a:lnTo>
                    <a:lnTo>
                      <a:pt x="125" y="640"/>
                    </a:lnTo>
                    <a:lnTo>
                      <a:pt x="126" y="642"/>
                    </a:lnTo>
                    <a:lnTo>
                      <a:pt x="128" y="642"/>
                    </a:lnTo>
                    <a:lnTo>
                      <a:pt x="136" y="638"/>
                    </a:lnTo>
                    <a:lnTo>
                      <a:pt x="139" y="640"/>
                    </a:lnTo>
                    <a:lnTo>
                      <a:pt x="146" y="638"/>
                    </a:lnTo>
                    <a:lnTo>
                      <a:pt x="150" y="638"/>
                    </a:lnTo>
                    <a:lnTo>
                      <a:pt x="153" y="638"/>
                    </a:lnTo>
                    <a:lnTo>
                      <a:pt x="157" y="633"/>
                    </a:lnTo>
                    <a:lnTo>
                      <a:pt x="159" y="629"/>
                    </a:lnTo>
                    <a:lnTo>
                      <a:pt x="164" y="617"/>
                    </a:lnTo>
                    <a:lnTo>
                      <a:pt x="163" y="615"/>
                    </a:lnTo>
                    <a:lnTo>
                      <a:pt x="165" y="613"/>
                    </a:lnTo>
                    <a:lnTo>
                      <a:pt x="167" y="608"/>
                    </a:lnTo>
                    <a:lnTo>
                      <a:pt x="168" y="603"/>
                    </a:lnTo>
                    <a:lnTo>
                      <a:pt x="170" y="599"/>
                    </a:lnTo>
                    <a:lnTo>
                      <a:pt x="174" y="596"/>
                    </a:lnTo>
                    <a:lnTo>
                      <a:pt x="175" y="592"/>
                    </a:lnTo>
                    <a:lnTo>
                      <a:pt x="176" y="592"/>
                    </a:lnTo>
                    <a:lnTo>
                      <a:pt x="177" y="589"/>
                    </a:lnTo>
                    <a:lnTo>
                      <a:pt x="176" y="588"/>
                    </a:lnTo>
                    <a:lnTo>
                      <a:pt x="178" y="582"/>
                    </a:lnTo>
                    <a:lnTo>
                      <a:pt x="178" y="580"/>
                    </a:lnTo>
                    <a:lnTo>
                      <a:pt x="181" y="573"/>
                    </a:lnTo>
                    <a:lnTo>
                      <a:pt x="180" y="571"/>
                    </a:lnTo>
                    <a:lnTo>
                      <a:pt x="181" y="569"/>
                    </a:lnTo>
                    <a:lnTo>
                      <a:pt x="184" y="566"/>
                    </a:lnTo>
                    <a:lnTo>
                      <a:pt x="185" y="560"/>
                    </a:lnTo>
                    <a:lnTo>
                      <a:pt x="190" y="560"/>
                    </a:lnTo>
                    <a:lnTo>
                      <a:pt x="191" y="561"/>
                    </a:lnTo>
                    <a:lnTo>
                      <a:pt x="192" y="568"/>
                    </a:lnTo>
                    <a:lnTo>
                      <a:pt x="194" y="569"/>
                    </a:lnTo>
                    <a:lnTo>
                      <a:pt x="196" y="575"/>
                    </a:lnTo>
                    <a:lnTo>
                      <a:pt x="196" y="579"/>
                    </a:lnTo>
                    <a:lnTo>
                      <a:pt x="197" y="583"/>
                    </a:lnTo>
                    <a:lnTo>
                      <a:pt x="196" y="589"/>
                    </a:lnTo>
                    <a:lnTo>
                      <a:pt x="196" y="590"/>
                    </a:lnTo>
                    <a:lnTo>
                      <a:pt x="198" y="594"/>
                    </a:lnTo>
                    <a:lnTo>
                      <a:pt x="197" y="605"/>
                    </a:lnTo>
                    <a:lnTo>
                      <a:pt x="194" y="608"/>
                    </a:lnTo>
                    <a:lnTo>
                      <a:pt x="192" y="614"/>
                    </a:lnTo>
                    <a:lnTo>
                      <a:pt x="193" y="615"/>
                    </a:lnTo>
                    <a:lnTo>
                      <a:pt x="192" y="616"/>
                    </a:lnTo>
                    <a:lnTo>
                      <a:pt x="193" y="622"/>
                    </a:lnTo>
                    <a:lnTo>
                      <a:pt x="192" y="623"/>
                    </a:lnTo>
                    <a:lnTo>
                      <a:pt x="187" y="627"/>
                    </a:lnTo>
                    <a:lnTo>
                      <a:pt x="187" y="628"/>
                    </a:lnTo>
                    <a:lnTo>
                      <a:pt x="188" y="630"/>
                    </a:lnTo>
                    <a:lnTo>
                      <a:pt x="188" y="635"/>
                    </a:lnTo>
                    <a:lnTo>
                      <a:pt x="192" y="635"/>
                    </a:lnTo>
                    <a:lnTo>
                      <a:pt x="205" y="641"/>
                    </a:lnTo>
                    <a:lnTo>
                      <a:pt x="211" y="642"/>
                    </a:lnTo>
                    <a:lnTo>
                      <a:pt x="212" y="644"/>
                    </a:lnTo>
                    <a:lnTo>
                      <a:pt x="211" y="649"/>
                    </a:lnTo>
                    <a:lnTo>
                      <a:pt x="212" y="650"/>
                    </a:lnTo>
                    <a:lnTo>
                      <a:pt x="214" y="653"/>
                    </a:lnTo>
                    <a:lnTo>
                      <a:pt x="215" y="653"/>
                    </a:lnTo>
                    <a:lnTo>
                      <a:pt x="217" y="653"/>
                    </a:lnTo>
                    <a:lnTo>
                      <a:pt x="218" y="655"/>
                    </a:lnTo>
                    <a:lnTo>
                      <a:pt x="219" y="658"/>
                    </a:lnTo>
                    <a:lnTo>
                      <a:pt x="223" y="660"/>
                    </a:lnTo>
                    <a:lnTo>
                      <a:pt x="223" y="664"/>
                    </a:lnTo>
                    <a:lnTo>
                      <a:pt x="222" y="669"/>
                    </a:lnTo>
                    <a:lnTo>
                      <a:pt x="221" y="669"/>
                    </a:lnTo>
                    <a:lnTo>
                      <a:pt x="219" y="669"/>
                    </a:lnTo>
                    <a:lnTo>
                      <a:pt x="221" y="674"/>
                    </a:lnTo>
                    <a:lnTo>
                      <a:pt x="222" y="675"/>
                    </a:lnTo>
                    <a:lnTo>
                      <a:pt x="223" y="674"/>
                    </a:lnTo>
                    <a:lnTo>
                      <a:pt x="224" y="674"/>
                    </a:lnTo>
                    <a:lnTo>
                      <a:pt x="225" y="681"/>
                    </a:lnTo>
                    <a:lnTo>
                      <a:pt x="223" y="683"/>
                    </a:lnTo>
                    <a:lnTo>
                      <a:pt x="223" y="686"/>
                    </a:lnTo>
                    <a:lnTo>
                      <a:pt x="226" y="689"/>
                    </a:lnTo>
                    <a:lnTo>
                      <a:pt x="227" y="686"/>
                    </a:lnTo>
                    <a:lnTo>
                      <a:pt x="228" y="686"/>
                    </a:lnTo>
                    <a:lnTo>
                      <a:pt x="227" y="685"/>
                    </a:lnTo>
                    <a:lnTo>
                      <a:pt x="229" y="683"/>
                    </a:lnTo>
                    <a:lnTo>
                      <a:pt x="229" y="688"/>
                    </a:lnTo>
                    <a:lnTo>
                      <a:pt x="230" y="689"/>
                    </a:lnTo>
                    <a:lnTo>
                      <a:pt x="231" y="692"/>
                    </a:lnTo>
                    <a:lnTo>
                      <a:pt x="232" y="692"/>
                    </a:lnTo>
                    <a:lnTo>
                      <a:pt x="233" y="685"/>
                    </a:lnTo>
                    <a:lnTo>
                      <a:pt x="233" y="669"/>
                    </a:lnTo>
                    <a:lnTo>
                      <a:pt x="235" y="662"/>
                    </a:lnTo>
                    <a:lnTo>
                      <a:pt x="236" y="660"/>
                    </a:lnTo>
                    <a:lnTo>
                      <a:pt x="237" y="655"/>
                    </a:lnTo>
                    <a:lnTo>
                      <a:pt x="242" y="644"/>
                    </a:lnTo>
                    <a:lnTo>
                      <a:pt x="242" y="638"/>
                    </a:lnTo>
                    <a:lnTo>
                      <a:pt x="242" y="637"/>
                    </a:lnTo>
                    <a:lnTo>
                      <a:pt x="242" y="626"/>
                    </a:lnTo>
                    <a:lnTo>
                      <a:pt x="245" y="619"/>
                    </a:lnTo>
                    <a:lnTo>
                      <a:pt x="243" y="605"/>
                    </a:lnTo>
                    <a:lnTo>
                      <a:pt x="244" y="592"/>
                    </a:lnTo>
                    <a:lnTo>
                      <a:pt x="246" y="585"/>
                    </a:lnTo>
                    <a:lnTo>
                      <a:pt x="251" y="580"/>
                    </a:lnTo>
                    <a:lnTo>
                      <a:pt x="254" y="575"/>
                    </a:lnTo>
                    <a:lnTo>
                      <a:pt x="255" y="569"/>
                    </a:lnTo>
                    <a:lnTo>
                      <a:pt x="256" y="559"/>
                    </a:lnTo>
                    <a:lnTo>
                      <a:pt x="258" y="553"/>
                    </a:lnTo>
                    <a:lnTo>
                      <a:pt x="258" y="537"/>
                    </a:lnTo>
                    <a:lnTo>
                      <a:pt x="260" y="527"/>
                    </a:lnTo>
                    <a:lnTo>
                      <a:pt x="260" y="525"/>
                    </a:lnTo>
                    <a:lnTo>
                      <a:pt x="262" y="519"/>
                    </a:lnTo>
                    <a:lnTo>
                      <a:pt x="262" y="518"/>
                    </a:lnTo>
                    <a:lnTo>
                      <a:pt x="263" y="515"/>
                    </a:lnTo>
                    <a:lnTo>
                      <a:pt x="264" y="511"/>
                    </a:lnTo>
                    <a:lnTo>
                      <a:pt x="266" y="505"/>
                    </a:lnTo>
                    <a:lnTo>
                      <a:pt x="265" y="497"/>
                    </a:lnTo>
                    <a:lnTo>
                      <a:pt x="268" y="479"/>
                    </a:lnTo>
                    <a:lnTo>
                      <a:pt x="278" y="462"/>
                    </a:lnTo>
                    <a:lnTo>
                      <a:pt x="278" y="458"/>
                    </a:lnTo>
                    <a:lnTo>
                      <a:pt x="276" y="463"/>
                    </a:lnTo>
                    <a:lnTo>
                      <a:pt x="273" y="464"/>
                    </a:lnTo>
                    <a:lnTo>
                      <a:pt x="271" y="459"/>
                    </a:lnTo>
                    <a:lnTo>
                      <a:pt x="270" y="458"/>
                    </a:lnTo>
                    <a:lnTo>
                      <a:pt x="268" y="462"/>
                    </a:lnTo>
                    <a:lnTo>
                      <a:pt x="264" y="463"/>
                    </a:lnTo>
                    <a:lnTo>
                      <a:pt x="253" y="477"/>
                    </a:lnTo>
                    <a:lnTo>
                      <a:pt x="248" y="480"/>
                    </a:lnTo>
                    <a:lnTo>
                      <a:pt x="244" y="479"/>
                    </a:lnTo>
                    <a:lnTo>
                      <a:pt x="244" y="474"/>
                    </a:lnTo>
                    <a:lnTo>
                      <a:pt x="246" y="470"/>
                    </a:lnTo>
                    <a:lnTo>
                      <a:pt x="246" y="469"/>
                    </a:lnTo>
                    <a:lnTo>
                      <a:pt x="244" y="467"/>
                    </a:lnTo>
                    <a:lnTo>
                      <a:pt x="244" y="466"/>
                    </a:lnTo>
                    <a:lnTo>
                      <a:pt x="245" y="464"/>
                    </a:lnTo>
                    <a:lnTo>
                      <a:pt x="245" y="458"/>
                    </a:lnTo>
                    <a:lnTo>
                      <a:pt x="244" y="457"/>
                    </a:lnTo>
                    <a:lnTo>
                      <a:pt x="246" y="452"/>
                    </a:lnTo>
                    <a:lnTo>
                      <a:pt x="249" y="450"/>
                    </a:lnTo>
                    <a:lnTo>
                      <a:pt x="253" y="449"/>
                    </a:lnTo>
                    <a:lnTo>
                      <a:pt x="257" y="445"/>
                    </a:lnTo>
                    <a:lnTo>
                      <a:pt x="259" y="448"/>
                    </a:lnTo>
                    <a:lnTo>
                      <a:pt x="262" y="448"/>
                    </a:lnTo>
                    <a:lnTo>
                      <a:pt x="266" y="446"/>
                    </a:lnTo>
                    <a:lnTo>
                      <a:pt x="271" y="438"/>
                    </a:lnTo>
                    <a:lnTo>
                      <a:pt x="277" y="432"/>
                    </a:lnTo>
                    <a:lnTo>
                      <a:pt x="278" y="431"/>
                    </a:lnTo>
                    <a:lnTo>
                      <a:pt x="283" y="409"/>
                    </a:lnTo>
                    <a:lnTo>
                      <a:pt x="282" y="405"/>
                    </a:lnTo>
                    <a:lnTo>
                      <a:pt x="278" y="402"/>
                    </a:lnTo>
                    <a:lnTo>
                      <a:pt x="276" y="398"/>
                    </a:lnTo>
                    <a:lnTo>
                      <a:pt x="275" y="398"/>
                    </a:lnTo>
                    <a:lnTo>
                      <a:pt x="275" y="400"/>
                    </a:lnTo>
                    <a:lnTo>
                      <a:pt x="277" y="403"/>
                    </a:lnTo>
                    <a:lnTo>
                      <a:pt x="276" y="403"/>
                    </a:lnTo>
                    <a:lnTo>
                      <a:pt x="274" y="404"/>
                    </a:lnTo>
                    <a:lnTo>
                      <a:pt x="274" y="407"/>
                    </a:lnTo>
                    <a:lnTo>
                      <a:pt x="271" y="407"/>
                    </a:lnTo>
                    <a:lnTo>
                      <a:pt x="268" y="409"/>
                    </a:lnTo>
                    <a:lnTo>
                      <a:pt x="263" y="409"/>
                    </a:lnTo>
                    <a:lnTo>
                      <a:pt x="261" y="411"/>
                    </a:lnTo>
                    <a:lnTo>
                      <a:pt x="260" y="410"/>
                    </a:lnTo>
                    <a:lnTo>
                      <a:pt x="256" y="416"/>
                    </a:lnTo>
                    <a:lnTo>
                      <a:pt x="252" y="417"/>
                    </a:lnTo>
                    <a:lnTo>
                      <a:pt x="248" y="419"/>
                    </a:lnTo>
                    <a:lnTo>
                      <a:pt x="243" y="417"/>
                    </a:lnTo>
                    <a:lnTo>
                      <a:pt x="242" y="416"/>
                    </a:lnTo>
                    <a:lnTo>
                      <a:pt x="240" y="416"/>
                    </a:lnTo>
                    <a:lnTo>
                      <a:pt x="237" y="417"/>
                    </a:lnTo>
                    <a:lnTo>
                      <a:pt x="236" y="416"/>
                    </a:lnTo>
                    <a:lnTo>
                      <a:pt x="235" y="414"/>
                    </a:lnTo>
                    <a:lnTo>
                      <a:pt x="239" y="405"/>
                    </a:lnTo>
                    <a:lnTo>
                      <a:pt x="241" y="404"/>
                    </a:lnTo>
                    <a:lnTo>
                      <a:pt x="243" y="390"/>
                    </a:lnTo>
                    <a:lnTo>
                      <a:pt x="246" y="383"/>
                    </a:lnTo>
                    <a:lnTo>
                      <a:pt x="253" y="369"/>
                    </a:lnTo>
                    <a:lnTo>
                      <a:pt x="255" y="366"/>
                    </a:lnTo>
                    <a:lnTo>
                      <a:pt x="257" y="367"/>
                    </a:lnTo>
                    <a:lnTo>
                      <a:pt x="263" y="366"/>
                    </a:lnTo>
                    <a:lnTo>
                      <a:pt x="267" y="363"/>
                    </a:lnTo>
                    <a:lnTo>
                      <a:pt x="269" y="369"/>
                    </a:lnTo>
                    <a:lnTo>
                      <a:pt x="270" y="369"/>
                    </a:lnTo>
                    <a:lnTo>
                      <a:pt x="270" y="361"/>
                    </a:lnTo>
                    <a:lnTo>
                      <a:pt x="273" y="356"/>
                    </a:lnTo>
                    <a:lnTo>
                      <a:pt x="275" y="347"/>
                    </a:lnTo>
                    <a:lnTo>
                      <a:pt x="273" y="337"/>
                    </a:lnTo>
                    <a:lnTo>
                      <a:pt x="271" y="337"/>
                    </a:lnTo>
                    <a:lnTo>
                      <a:pt x="268" y="333"/>
                    </a:lnTo>
                    <a:lnTo>
                      <a:pt x="266" y="322"/>
                    </a:lnTo>
                    <a:lnTo>
                      <a:pt x="265" y="301"/>
                    </a:lnTo>
                    <a:lnTo>
                      <a:pt x="271" y="280"/>
                    </a:lnTo>
                    <a:lnTo>
                      <a:pt x="275" y="271"/>
                    </a:lnTo>
                    <a:lnTo>
                      <a:pt x="277" y="270"/>
                    </a:lnTo>
                    <a:lnTo>
                      <a:pt x="277" y="267"/>
                    </a:lnTo>
                    <a:lnTo>
                      <a:pt x="279" y="267"/>
                    </a:lnTo>
                    <a:lnTo>
                      <a:pt x="282" y="258"/>
                    </a:lnTo>
                    <a:lnTo>
                      <a:pt x="292" y="233"/>
                    </a:lnTo>
                    <a:lnTo>
                      <a:pt x="296" y="227"/>
                    </a:lnTo>
                    <a:lnTo>
                      <a:pt x="297" y="227"/>
                    </a:lnTo>
                    <a:lnTo>
                      <a:pt x="297" y="225"/>
                    </a:lnTo>
                    <a:lnTo>
                      <a:pt x="311" y="209"/>
                    </a:lnTo>
                    <a:lnTo>
                      <a:pt x="313" y="207"/>
                    </a:lnTo>
                    <a:lnTo>
                      <a:pt x="327" y="189"/>
                    </a:lnTo>
                    <a:lnTo>
                      <a:pt x="330" y="182"/>
                    </a:lnTo>
                    <a:lnTo>
                      <a:pt x="336" y="176"/>
                    </a:lnTo>
                    <a:lnTo>
                      <a:pt x="337" y="172"/>
                    </a:lnTo>
                    <a:lnTo>
                      <a:pt x="344" y="161"/>
                    </a:lnTo>
                    <a:lnTo>
                      <a:pt x="348" y="156"/>
                    </a:lnTo>
                    <a:lnTo>
                      <a:pt x="351" y="150"/>
                    </a:lnTo>
                    <a:lnTo>
                      <a:pt x="351" y="143"/>
                    </a:lnTo>
                    <a:lnTo>
                      <a:pt x="353" y="138"/>
                    </a:lnTo>
                    <a:lnTo>
                      <a:pt x="354" y="136"/>
                    </a:lnTo>
                    <a:lnTo>
                      <a:pt x="356" y="118"/>
                    </a:lnTo>
                    <a:lnTo>
                      <a:pt x="358" y="113"/>
                    </a:lnTo>
                    <a:lnTo>
                      <a:pt x="360" y="110"/>
                    </a:lnTo>
                    <a:lnTo>
                      <a:pt x="362" y="110"/>
                    </a:lnTo>
                    <a:lnTo>
                      <a:pt x="364" y="110"/>
                    </a:lnTo>
                    <a:lnTo>
                      <a:pt x="363" y="107"/>
                    </a:lnTo>
                    <a:lnTo>
                      <a:pt x="365" y="95"/>
                    </a:lnTo>
                    <a:lnTo>
                      <a:pt x="368" y="87"/>
                    </a:lnTo>
                    <a:lnTo>
                      <a:pt x="360" y="87"/>
                    </a:lnTo>
                    <a:lnTo>
                      <a:pt x="359" y="86"/>
                    </a:lnTo>
                    <a:lnTo>
                      <a:pt x="356" y="80"/>
                    </a:lnTo>
                    <a:lnTo>
                      <a:pt x="356" y="68"/>
                    </a:lnTo>
                    <a:lnTo>
                      <a:pt x="353" y="60"/>
                    </a:lnTo>
                    <a:lnTo>
                      <a:pt x="353" y="55"/>
                    </a:lnTo>
                    <a:lnTo>
                      <a:pt x="355" y="48"/>
                    </a:lnTo>
                    <a:lnTo>
                      <a:pt x="356" y="45"/>
                    </a:lnTo>
                    <a:lnTo>
                      <a:pt x="354" y="38"/>
                    </a:lnTo>
                    <a:lnTo>
                      <a:pt x="352" y="33"/>
                    </a:lnTo>
                    <a:lnTo>
                      <a:pt x="349" y="32"/>
                    </a:lnTo>
                    <a:lnTo>
                      <a:pt x="349" y="33"/>
                    </a:lnTo>
                    <a:lnTo>
                      <a:pt x="346" y="32"/>
                    </a:lnTo>
                    <a:lnTo>
                      <a:pt x="344" y="29"/>
                    </a:lnTo>
                    <a:lnTo>
                      <a:pt x="341" y="31"/>
                    </a:lnTo>
                    <a:lnTo>
                      <a:pt x="338" y="31"/>
                    </a:lnTo>
                    <a:lnTo>
                      <a:pt x="335" y="28"/>
                    </a:lnTo>
                    <a:lnTo>
                      <a:pt x="336" y="26"/>
                    </a:lnTo>
                    <a:lnTo>
                      <a:pt x="335" y="24"/>
                    </a:lnTo>
                    <a:lnTo>
                      <a:pt x="332" y="22"/>
                    </a:lnTo>
                    <a:lnTo>
                      <a:pt x="331" y="21"/>
                    </a:lnTo>
                    <a:lnTo>
                      <a:pt x="329" y="19"/>
                    </a:lnTo>
                    <a:lnTo>
                      <a:pt x="321" y="7"/>
                    </a:lnTo>
                    <a:lnTo>
                      <a:pt x="319" y="5"/>
                    </a:lnTo>
                    <a:lnTo>
                      <a:pt x="303" y="0"/>
                    </a:lnTo>
                    <a:lnTo>
                      <a:pt x="301" y="0"/>
                    </a:lnTo>
                    <a:lnTo>
                      <a:pt x="296" y="6"/>
                    </a:lnTo>
                    <a:lnTo>
                      <a:pt x="286" y="13"/>
                    </a:lnTo>
                    <a:lnTo>
                      <a:pt x="279" y="15"/>
                    </a:lnTo>
                    <a:lnTo>
                      <a:pt x="273" y="15"/>
                    </a:lnTo>
                    <a:lnTo>
                      <a:pt x="268" y="14"/>
                    </a:lnTo>
                    <a:lnTo>
                      <a:pt x="265" y="12"/>
                    </a:lnTo>
                    <a:lnTo>
                      <a:pt x="263" y="12"/>
                    </a:lnTo>
                    <a:lnTo>
                      <a:pt x="259" y="18"/>
                    </a:lnTo>
                    <a:lnTo>
                      <a:pt x="255" y="22"/>
                    </a:lnTo>
                    <a:lnTo>
                      <a:pt x="255" y="21"/>
                    </a:lnTo>
                    <a:lnTo>
                      <a:pt x="254" y="22"/>
                    </a:lnTo>
                    <a:lnTo>
                      <a:pt x="252" y="25"/>
                    </a:lnTo>
                    <a:lnTo>
                      <a:pt x="246" y="26"/>
                    </a:lnTo>
                    <a:lnTo>
                      <a:pt x="244" y="29"/>
                    </a:lnTo>
                    <a:lnTo>
                      <a:pt x="242" y="29"/>
                    </a:lnTo>
                    <a:lnTo>
                      <a:pt x="237" y="29"/>
                    </a:lnTo>
                    <a:lnTo>
                      <a:pt x="243" y="100"/>
                    </a:lnTo>
                    <a:lnTo>
                      <a:pt x="230" y="163"/>
                    </a:lnTo>
                    <a:lnTo>
                      <a:pt x="183" y="231"/>
                    </a:lnTo>
                    <a:lnTo>
                      <a:pt x="0" y="498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59" name="Freeform 35"/>
              <p:cNvSpPr>
                <a:spLocks/>
              </p:cNvSpPr>
              <p:nvPr>
                <p:custDataLst>
                  <p:tags r:id="rId24"/>
                </p:custDataLst>
              </p:nvPr>
            </p:nvSpPr>
            <p:spPr bwMode="gray">
              <a:xfrm>
                <a:off x="4757" y="2739"/>
                <a:ext cx="302" cy="140"/>
              </a:xfrm>
              <a:custGeom>
                <a:avLst/>
                <a:gdLst/>
                <a:ahLst/>
                <a:cxnLst>
                  <a:cxn ang="0">
                    <a:pos x="0" y="128"/>
                  </a:cxn>
                  <a:cxn ang="0">
                    <a:pos x="6" y="146"/>
                  </a:cxn>
                  <a:cxn ang="0">
                    <a:pos x="6" y="177"/>
                  </a:cxn>
                  <a:cxn ang="0">
                    <a:pos x="11" y="183"/>
                  </a:cxn>
                  <a:cxn ang="0">
                    <a:pos x="25" y="195"/>
                  </a:cxn>
                  <a:cxn ang="0">
                    <a:pos x="44" y="213"/>
                  </a:cxn>
                  <a:cxn ang="0">
                    <a:pos x="56" y="218"/>
                  </a:cxn>
                  <a:cxn ang="0">
                    <a:pos x="65" y="238"/>
                  </a:cxn>
                  <a:cxn ang="0">
                    <a:pos x="76" y="279"/>
                  </a:cxn>
                  <a:cxn ang="0">
                    <a:pos x="100" y="239"/>
                  </a:cxn>
                  <a:cxn ang="0">
                    <a:pos x="107" y="233"/>
                  </a:cxn>
                  <a:cxn ang="0">
                    <a:pos x="118" y="218"/>
                  </a:cxn>
                  <a:cxn ang="0">
                    <a:pos x="134" y="153"/>
                  </a:cxn>
                  <a:cxn ang="0">
                    <a:pos x="158" y="158"/>
                  </a:cxn>
                  <a:cxn ang="0">
                    <a:pos x="177" y="186"/>
                  </a:cxn>
                  <a:cxn ang="0">
                    <a:pos x="179" y="219"/>
                  </a:cxn>
                  <a:cxn ang="0">
                    <a:pos x="204" y="246"/>
                  </a:cxn>
                  <a:cxn ang="0">
                    <a:pos x="226" y="267"/>
                  </a:cxn>
                  <a:cxn ang="0">
                    <a:pos x="260" y="232"/>
                  </a:cxn>
                  <a:cxn ang="0">
                    <a:pos x="290" y="190"/>
                  </a:cxn>
                  <a:cxn ang="0">
                    <a:pos x="307" y="177"/>
                  </a:cxn>
                  <a:cxn ang="0">
                    <a:pos x="325" y="171"/>
                  </a:cxn>
                  <a:cxn ang="0">
                    <a:pos x="334" y="153"/>
                  </a:cxn>
                  <a:cxn ang="0">
                    <a:pos x="349" y="152"/>
                  </a:cxn>
                  <a:cxn ang="0">
                    <a:pos x="355" y="158"/>
                  </a:cxn>
                  <a:cxn ang="0">
                    <a:pos x="366" y="164"/>
                  </a:cxn>
                  <a:cxn ang="0">
                    <a:pos x="380" y="162"/>
                  </a:cxn>
                  <a:cxn ang="0">
                    <a:pos x="388" y="191"/>
                  </a:cxn>
                  <a:cxn ang="0">
                    <a:pos x="406" y="197"/>
                  </a:cxn>
                  <a:cxn ang="0">
                    <a:pos x="407" y="226"/>
                  </a:cxn>
                  <a:cxn ang="0">
                    <a:pos x="429" y="239"/>
                  </a:cxn>
                  <a:cxn ang="0">
                    <a:pos x="440" y="248"/>
                  </a:cxn>
                  <a:cxn ang="0">
                    <a:pos x="458" y="256"/>
                  </a:cxn>
                  <a:cxn ang="0">
                    <a:pos x="454" y="268"/>
                  </a:cxn>
                  <a:cxn ang="0">
                    <a:pos x="521" y="152"/>
                  </a:cxn>
                  <a:cxn ang="0">
                    <a:pos x="459" y="108"/>
                  </a:cxn>
                  <a:cxn ang="0">
                    <a:pos x="430" y="99"/>
                  </a:cxn>
                  <a:cxn ang="0">
                    <a:pos x="418" y="132"/>
                  </a:cxn>
                  <a:cxn ang="0">
                    <a:pos x="403" y="139"/>
                  </a:cxn>
                  <a:cxn ang="0">
                    <a:pos x="364" y="133"/>
                  </a:cxn>
                  <a:cxn ang="0">
                    <a:pos x="347" y="118"/>
                  </a:cxn>
                  <a:cxn ang="0">
                    <a:pos x="337" y="112"/>
                  </a:cxn>
                  <a:cxn ang="0">
                    <a:pos x="325" y="110"/>
                  </a:cxn>
                  <a:cxn ang="0">
                    <a:pos x="315" y="87"/>
                  </a:cxn>
                  <a:cxn ang="0">
                    <a:pos x="286" y="29"/>
                  </a:cxn>
                  <a:cxn ang="0">
                    <a:pos x="267" y="1"/>
                  </a:cxn>
                  <a:cxn ang="0">
                    <a:pos x="234" y="10"/>
                  </a:cxn>
                  <a:cxn ang="0">
                    <a:pos x="231" y="16"/>
                  </a:cxn>
                  <a:cxn ang="0">
                    <a:pos x="217" y="33"/>
                  </a:cxn>
                  <a:cxn ang="0">
                    <a:pos x="185" y="49"/>
                  </a:cxn>
                  <a:cxn ang="0">
                    <a:pos x="167" y="49"/>
                  </a:cxn>
                  <a:cxn ang="0">
                    <a:pos x="160" y="49"/>
                  </a:cxn>
                  <a:cxn ang="0">
                    <a:pos x="115" y="49"/>
                  </a:cxn>
                  <a:cxn ang="0">
                    <a:pos x="103" y="51"/>
                  </a:cxn>
                  <a:cxn ang="0">
                    <a:pos x="55" y="74"/>
                  </a:cxn>
                  <a:cxn ang="0">
                    <a:pos x="41" y="81"/>
                  </a:cxn>
                </a:cxnLst>
                <a:rect l="0" t="0" r="r" b="b"/>
                <a:pathLst>
                  <a:path w="527" h="287">
                    <a:moveTo>
                      <a:pt x="1" y="101"/>
                    </a:moveTo>
                    <a:lnTo>
                      <a:pt x="0" y="123"/>
                    </a:lnTo>
                    <a:lnTo>
                      <a:pt x="0" y="128"/>
                    </a:lnTo>
                    <a:lnTo>
                      <a:pt x="3" y="135"/>
                    </a:lnTo>
                    <a:lnTo>
                      <a:pt x="4" y="142"/>
                    </a:lnTo>
                    <a:lnTo>
                      <a:pt x="6" y="146"/>
                    </a:lnTo>
                    <a:lnTo>
                      <a:pt x="8" y="147"/>
                    </a:lnTo>
                    <a:lnTo>
                      <a:pt x="4" y="156"/>
                    </a:lnTo>
                    <a:lnTo>
                      <a:pt x="6" y="177"/>
                    </a:lnTo>
                    <a:lnTo>
                      <a:pt x="8" y="179"/>
                    </a:lnTo>
                    <a:lnTo>
                      <a:pt x="11" y="180"/>
                    </a:lnTo>
                    <a:lnTo>
                      <a:pt x="11" y="183"/>
                    </a:lnTo>
                    <a:lnTo>
                      <a:pt x="17" y="178"/>
                    </a:lnTo>
                    <a:lnTo>
                      <a:pt x="19" y="179"/>
                    </a:lnTo>
                    <a:lnTo>
                      <a:pt x="25" y="195"/>
                    </a:lnTo>
                    <a:lnTo>
                      <a:pt x="31" y="198"/>
                    </a:lnTo>
                    <a:lnTo>
                      <a:pt x="37" y="207"/>
                    </a:lnTo>
                    <a:lnTo>
                      <a:pt x="44" y="213"/>
                    </a:lnTo>
                    <a:lnTo>
                      <a:pt x="48" y="211"/>
                    </a:lnTo>
                    <a:lnTo>
                      <a:pt x="51" y="214"/>
                    </a:lnTo>
                    <a:lnTo>
                      <a:pt x="56" y="218"/>
                    </a:lnTo>
                    <a:lnTo>
                      <a:pt x="59" y="226"/>
                    </a:lnTo>
                    <a:lnTo>
                      <a:pt x="61" y="227"/>
                    </a:lnTo>
                    <a:lnTo>
                      <a:pt x="65" y="238"/>
                    </a:lnTo>
                    <a:lnTo>
                      <a:pt x="67" y="241"/>
                    </a:lnTo>
                    <a:lnTo>
                      <a:pt x="73" y="245"/>
                    </a:lnTo>
                    <a:lnTo>
                      <a:pt x="76" y="279"/>
                    </a:lnTo>
                    <a:lnTo>
                      <a:pt x="81" y="286"/>
                    </a:lnTo>
                    <a:lnTo>
                      <a:pt x="84" y="287"/>
                    </a:lnTo>
                    <a:lnTo>
                      <a:pt x="100" y="239"/>
                    </a:lnTo>
                    <a:lnTo>
                      <a:pt x="103" y="239"/>
                    </a:lnTo>
                    <a:lnTo>
                      <a:pt x="107" y="236"/>
                    </a:lnTo>
                    <a:lnTo>
                      <a:pt x="107" y="233"/>
                    </a:lnTo>
                    <a:lnTo>
                      <a:pt x="111" y="228"/>
                    </a:lnTo>
                    <a:lnTo>
                      <a:pt x="111" y="226"/>
                    </a:lnTo>
                    <a:lnTo>
                      <a:pt x="118" y="218"/>
                    </a:lnTo>
                    <a:lnTo>
                      <a:pt x="121" y="172"/>
                    </a:lnTo>
                    <a:lnTo>
                      <a:pt x="130" y="154"/>
                    </a:lnTo>
                    <a:lnTo>
                      <a:pt x="134" y="153"/>
                    </a:lnTo>
                    <a:lnTo>
                      <a:pt x="137" y="154"/>
                    </a:lnTo>
                    <a:lnTo>
                      <a:pt x="153" y="154"/>
                    </a:lnTo>
                    <a:lnTo>
                      <a:pt x="158" y="158"/>
                    </a:lnTo>
                    <a:lnTo>
                      <a:pt x="168" y="171"/>
                    </a:lnTo>
                    <a:lnTo>
                      <a:pt x="176" y="177"/>
                    </a:lnTo>
                    <a:lnTo>
                      <a:pt x="177" y="186"/>
                    </a:lnTo>
                    <a:lnTo>
                      <a:pt x="175" y="199"/>
                    </a:lnTo>
                    <a:lnTo>
                      <a:pt x="176" y="214"/>
                    </a:lnTo>
                    <a:lnTo>
                      <a:pt x="179" y="219"/>
                    </a:lnTo>
                    <a:lnTo>
                      <a:pt x="184" y="242"/>
                    </a:lnTo>
                    <a:lnTo>
                      <a:pt x="188" y="246"/>
                    </a:lnTo>
                    <a:lnTo>
                      <a:pt x="204" y="246"/>
                    </a:lnTo>
                    <a:lnTo>
                      <a:pt x="212" y="251"/>
                    </a:lnTo>
                    <a:lnTo>
                      <a:pt x="221" y="266"/>
                    </a:lnTo>
                    <a:lnTo>
                      <a:pt x="226" y="267"/>
                    </a:lnTo>
                    <a:lnTo>
                      <a:pt x="236" y="268"/>
                    </a:lnTo>
                    <a:lnTo>
                      <a:pt x="238" y="266"/>
                    </a:lnTo>
                    <a:lnTo>
                      <a:pt x="260" y="232"/>
                    </a:lnTo>
                    <a:lnTo>
                      <a:pt x="286" y="198"/>
                    </a:lnTo>
                    <a:lnTo>
                      <a:pt x="287" y="192"/>
                    </a:lnTo>
                    <a:lnTo>
                      <a:pt x="290" y="190"/>
                    </a:lnTo>
                    <a:lnTo>
                      <a:pt x="294" y="187"/>
                    </a:lnTo>
                    <a:lnTo>
                      <a:pt x="298" y="183"/>
                    </a:lnTo>
                    <a:lnTo>
                      <a:pt x="307" y="177"/>
                    </a:lnTo>
                    <a:lnTo>
                      <a:pt x="312" y="174"/>
                    </a:lnTo>
                    <a:lnTo>
                      <a:pt x="315" y="171"/>
                    </a:lnTo>
                    <a:lnTo>
                      <a:pt x="325" y="171"/>
                    </a:lnTo>
                    <a:lnTo>
                      <a:pt x="327" y="172"/>
                    </a:lnTo>
                    <a:lnTo>
                      <a:pt x="331" y="169"/>
                    </a:lnTo>
                    <a:lnTo>
                      <a:pt x="334" y="153"/>
                    </a:lnTo>
                    <a:lnTo>
                      <a:pt x="336" y="154"/>
                    </a:lnTo>
                    <a:lnTo>
                      <a:pt x="347" y="149"/>
                    </a:lnTo>
                    <a:lnTo>
                      <a:pt x="349" y="152"/>
                    </a:lnTo>
                    <a:lnTo>
                      <a:pt x="350" y="158"/>
                    </a:lnTo>
                    <a:lnTo>
                      <a:pt x="353" y="159"/>
                    </a:lnTo>
                    <a:lnTo>
                      <a:pt x="355" y="158"/>
                    </a:lnTo>
                    <a:lnTo>
                      <a:pt x="358" y="157"/>
                    </a:lnTo>
                    <a:lnTo>
                      <a:pt x="365" y="162"/>
                    </a:lnTo>
                    <a:lnTo>
                      <a:pt x="366" y="164"/>
                    </a:lnTo>
                    <a:lnTo>
                      <a:pt x="371" y="165"/>
                    </a:lnTo>
                    <a:lnTo>
                      <a:pt x="376" y="162"/>
                    </a:lnTo>
                    <a:lnTo>
                      <a:pt x="380" y="162"/>
                    </a:lnTo>
                    <a:lnTo>
                      <a:pt x="381" y="165"/>
                    </a:lnTo>
                    <a:lnTo>
                      <a:pt x="384" y="176"/>
                    </a:lnTo>
                    <a:lnTo>
                      <a:pt x="388" y="191"/>
                    </a:lnTo>
                    <a:lnTo>
                      <a:pt x="391" y="192"/>
                    </a:lnTo>
                    <a:lnTo>
                      <a:pt x="401" y="193"/>
                    </a:lnTo>
                    <a:lnTo>
                      <a:pt x="406" y="197"/>
                    </a:lnTo>
                    <a:lnTo>
                      <a:pt x="413" y="210"/>
                    </a:lnTo>
                    <a:lnTo>
                      <a:pt x="411" y="215"/>
                    </a:lnTo>
                    <a:lnTo>
                      <a:pt x="407" y="226"/>
                    </a:lnTo>
                    <a:lnTo>
                      <a:pt x="407" y="234"/>
                    </a:lnTo>
                    <a:lnTo>
                      <a:pt x="410" y="238"/>
                    </a:lnTo>
                    <a:lnTo>
                      <a:pt x="429" y="239"/>
                    </a:lnTo>
                    <a:lnTo>
                      <a:pt x="437" y="242"/>
                    </a:lnTo>
                    <a:lnTo>
                      <a:pt x="437" y="248"/>
                    </a:lnTo>
                    <a:lnTo>
                      <a:pt x="440" y="248"/>
                    </a:lnTo>
                    <a:lnTo>
                      <a:pt x="453" y="248"/>
                    </a:lnTo>
                    <a:lnTo>
                      <a:pt x="454" y="255"/>
                    </a:lnTo>
                    <a:lnTo>
                      <a:pt x="458" y="256"/>
                    </a:lnTo>
                    <a:lnTo>
                      <a:pt x="458" y="261"/>
                    </a:lnTo>
                    <a:lnTo>
                      <a:pt x="456" y="262"/>
                    </a:lnTo>
                    <a:lnTo>
                      <a:pt x="454" y="268"/>
                    </a:lnTo>
                    <a:lnTo>
                      <a:pt x="527" y="262"/>
                    </a:lnTo>
                    <a:lnTo>
                      <a:pt x="522" y="152"/>
                    </a:lnTo>
                    <a:lnTo>
                      <a:pt x="521" y="152"/>
                    </a:lnTo>
                    <a:lnTo>
                      <a:pt x="517" y="124"/>
                    </a:lnTo>
                    <a:lnTo>
                      <a:pt x="488" y="124"/>
                    </a:lnTo>
                    <a:lnTo>
                      <a:pt x="459" y="108"/>
                    </a:lnTo>
                    <a:lnTo>
                      <a:pt x="450" y="106"/>
                    </a:lnTo>
                    <a:lnTo>
                      <a:pt x="442" y="102"/>
                    </a:lnTo>
                    <a:lnTo>
                      <a:pt x="430" y="99"/>
                    </a:lnTo>
                    <a:lnTo>
                      <a:pt x="422" y="102"/>
                    </a:lnTo>
                    <a:lnTo>
                      <a:pt x="417" y="111"/>
                    </a:lnTo>
                    <a:lnTo>
                      <a:pt x="418" y="132"/>
                    </a:lnTo>
                    <a:lnTo>
                      <a:pt x="407" y="135"/>
                    </a:lnTo>
                    <a:lnTo>
                      <a:pt x="408" y="140"/>
                    </a:lnTo>
                    <a:lnTo>
                      <a:pt x="403" y="139"/>
                    </a:lnTo>
                    <a:lnTo>
                      <a:pt x="367" y="139"/>
                    </a:lnTo>
                    <a:lnTo>
                      <a:pt x="365" y="138"/>
                    </a:lnTo>
                    <a:lnTo>
                      <a:pt x="364" y="133"/>
                    </a:lnTo>
                    <a:lnTo>
                      <a:pt x="353" y="124"/>
                    </a:lnTo>
                    <a:lnTo>
                      <a:pt x="350" y="118"/>
                    </a:lnTo>
                    <a:lnTo>
                      <a:pt x="347" y="118"/>
                    </a:lnTo>
                    <a:lnTo>
                      <a:pt x="344" y="118"/>
                    </a:lnTo>
                    <a:lnTo>
                      <a:pt x="339" y="117"/>
                    </a:lnTo>
                    <a:lnTo>
                      <a:pt x="337" y="112"/>
                    </a:lnTo>
                    <a:lnTo>
                      <a:pt x="335" y="111"/>
                    </a:lnTo>
                    <a:lnTo>
                      <a:pt x="330" y="111"/>
                    </a:lnTo>
                    <a:lnTo>
                      <a:pt x="325" y="110"/>
                    </a:lnTo>
                    <a:lnTo>
                      <a:pt x="323" y="99"/>
                    </a:lnTo>
                    <a:lnTo>
                      <a:pt x="316" y="99"/>
                    </a:lnTo>
                    <a:lnTo>
                      <a:pt x="315" y="87"/>
                    </a:lnTo>
                    <a:lnTo>
                      <a:pt x="314" y="67"/>
                    </a:lnTo>
                    <a:lnTo>
                      <a:pt x="313" y="36"/>
                    </a:lnTo>
                    <a:lnTo>
                      <a:pt x="286" y="29"/>
                    </a:lnTo>
                    <a:lnTo>
                      <a:pt x="269" y="0"/>
                    </a:lnTo>
                    <a:lnTo>
                      <a:pt x="268" y="2"/>
                    </a:lnTo>
                    <a:lnTo>
                      <a:pt x="267" y="1"/>
                    </a:lnTo>
                    <a:lnTo>
                      <a:pt x="248" y="9"/>
                    </a:lnTo>
                    <a:lnTo>
                      <a:pt x="239" y="12"/>
                    </a:lnTo>
                    <a:lnTo>
                      <a:pt x="234" y="10"/>
                    </a:lnTo>
                    <a:lnTo>
                      <a:pt x="234" y="12"/>
                    </a:lnTo>
                    <a:lnTo>
                      <a:pt x="230" y="14"/>
                    </a:lnTo>
                    <a:lnTo>
                      <a:pt x="231" y="16"/>
                    </a:lnTo>
                    <a:lnTo>
                      <a:pt x="229" y="19"/>
                    </a:lnTo>
                    <a:lnTo>
                      <a:pt x="227" y="23"/>
                    </a:lnTo>
                    <a:lnTo>
                      <a:pt x="217" y="33"/>
                    </a:lnTo>
                    <a:lnTo>
                      <a:pt x="204" y="41"/>
                    </a:lnTo>
                    <a:lnTo>
                      <a:pt x="192" y="47"/>
                    </a:lnTo>
                    <a:lnTo>
                      <a:pt x="185" y="49"/>
                    </a:lnTo>
                    <a:lnTo>
                      <a:pt x="168" y="48"/>
                    </a:lnTo>
                    <a:lnTo>
                      <a:pt x="168" y="49"/>
                    </a:lnTo>
                    <a:lnTo>
                      <a:pt x="167" y="49"/>
                    </a:lnTo>
                    <a:lnTo>
                      <a:pt x="165" y="48"/>
                    </a:lnTo>
                    <a:lnTo>
                      <a:pt x="160" y="48"/>
                    </a:lnTo>
                    <a:lnTo>
                      <a:pt x="160" y="49"/>
                    </a:lnTo>
                    <a:lnTo>
                      <a:pt x="156" y="48"/>
                    </a:lnTo>
                    <a:lnTo>
                      <a:pt x="137" y="49"/>
                    </a:lnTo>
                    <a:lnTo>
                      <a:pt x="115" y="49"/>
                    </a:lnTo>
                    <a:lnTo>
                      <a:pt x="115" y="50"/>
                    </a:lnTo>
                    <a:lnTo>
                      <a:pt x="114" y="49"/>
                    </a:lnTo>
                    <a:lnTo>
                      <a:pt x="103" y="51"/>
                    </a:lnTo>
                    <a:lnTo>
                      <a:pt x="82" y="60"/>
                    </a:lnTo>
                    <a:lnTo>
                      <a:pt x="60" y="72"/>
                    </a:lnTo>
                    <a:lnTo>
                      <a:pt x="55" y="74"/>
                    </a:lnTo>
                    <a:lnTo>
                      <a:pt x="44" y="81"/>
                    </a:lnTo>
                    <a:lnTo>
                      <a:pt x="42" y="82"/>
                    </a:lnTo>
                    <a:lnTo>
                      <a:pt x="41" y="81"/>
                    </a:lnTo>
                    <a:lnTo>
                      <a:pt x="2" y="99"/>
                    </a:lnTo>
                    <a:lnTo>
                      <a:pt x="1" y="101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60" name="Freeform 36"/>
              <p:cNvSpPr>
                <a:spLocks/>
              </p:cNvSpPr>
              <p:nvPr>
                <p:custDataLst>
                  <p:tags r:id="rId25"/>
                </p:custDataLst>
              </p:nvPr>
            </p:nvSpPr>
            <p:spPr bwMode="gray">
              <a:xfrm>
                <a:off x="4336" y="2392"/>
                <a:ext cx="470" cy="504"/>
              </a:xfrm>
              <a:custGeom>
                <a:avLst/>
                <a:gdLst/>
                <a:ahLst/>
                <a:cxnLst>
                  <a:cxn ang="0">
                    <a:pos x="34" y="125"/>
                  </a:cxn>
                  <a:cxn ang="0">
                    <a:pos x="18" y="183"/>
                  </a:cxn>
                  <a:cxn ang="0">
                    <a:pos x="26" y="223"/>
                  </a:cxn>
                  <a:cxn ang="0">
                    <a:pos x="61" y="255"/>
                  </a:cxn>
                  <a:cxn ang="0">
                    <a:pos x="74" y="289"/>
                  </a:cxn>
                  <a:cxn ang="0">
                    <a:pos x="49" y="316"/>
                  </a:cxn>
                  <a:cxn ang="0">
                    <a:pos x="14" y="342"/>
                  </a:cxn>
                  <a:cxn ang="0">
                    <a:pos x="28" y="356"/>
                  </a:cxn>
                  <a:cxn ang="0">
                    <a:pos x="33" y="417"/>
                  </a:cxn>
                  <a:cxn ang="0">
                    <a:pos x="98" y="358"/>
                  </a:cxn>
                  <a:cxn ang="0">
                    <a:pos x="127" y="346"/>
                  </a:cxn>
                  <a:cxn ang="0">
                    <a:pos x="155" y="341"/>
                  </a:cxn>
                  <a:cxn ang="0">
                    <a:pos x="181" y="385"/>
                  </a:cxn>
                  <a:cxn ang="0">
                    <a:pos x="154" y="405"/>
                  </a:cxn>
                  <a:cxn ang="0">
                    <a:pos x="169" y="485"/>
                  </a:cxn>
                  <a:cxn ang="0">
                    <a:pos x="197" y="457"/>
                  </a:cxn>
                  <a:cxn ang="0">
                    <a:pos x="236" y="481"/>
                  </a:cxn>
                  <a:cxn ang="0">
                    <a:pos x="227" y="506"/>
                  </a:cxn>
                  <a:cxn ang="0">
                    <a:pos x="199" y="572"/>
                  </a:cxn>
                  <a:cxn ang="0">
                    <a:pos x="199" y="602"/>
                  </a:cxn>
                  <a:cxn ang="0">
                    <a:pos x="209" y="627"/>
                  </a:cxn>
                  <a:cxn ang="0">
                    <a:pos x="252" y="643"/>
                  </a:cxn>
                  <a:cxn ang="0">
                    <a:pos x="212" y="669"/>
                  </a:cxn>
                  <a:cxn ang="0">
                    <a:pos x="191" y="729"/>
                  </a:cxn>
                  <a:cxn ang="0">
                    <a:pos x="205" y="761"/>
                  </a:cxn>
                  <a:cxn ang="0">
                    <a:pos x="227" y="801"/>
                  </a:cxn>
                  <a:cxn ang="0">
                    <a:pos x="262" y="791"/>
                  </a:cxn>
                  <a:cxn ang="0">
                    <a:pos x="287" y="801"/>
                  </a:cxn>
                  <a:cxn ang="0">
                    <a:pos x="305" y="747"/>
                  </a:cxn>
                  <a:cxn ang="0">
                    <a:pos x="352" y="770"/>
                  </a:cxn>
                  <a:cxn ang="0">
                    <a:pos x="373" y="814"/>
                  </a:cxn>
                  <a:cxn ang="0">
                    <a:pos x="393" y="845"/>
                  </a:cxn>
                  <a:cxn ang="0">
                    <a:pos x="453" y="881"/>
                  </a:cxn>
                  <a:cxn ang="0">
                    <a:pos x="467" y="971"/>
                  </a:cxn>
                  <a:cxn ang="0">
                    <a:pos x="547" y="932"/>
                  </a:cxn>
                  <a:cxn ang="0">
                    <a:pos x="554" y="957"/>
                  </a:cxn>
                  <a:cxn ang="0">
                    <a:pos x="600" y="1013"/>
                  </a:cxn>
                  <a:cxn ang="0">
                    <a:pos x="662" y="1038"/>
                  </a:cxn>
                  <a:cxn ang="0">
                    <a:pos x="808" y="1021"/>
                  </a:cxn>
                  <a:cxn ang="0">
                    <a:pos x="802" y="958"/>
                  </a:cxn>
                  <a:cxn ang="0">
                    <a:pos x="772" y="924"/>
                  </a:cxn>
                  <a:cxn ang="0">
                    <a:pos x="741" y="894"/>
                  </a:cxn>
                  <a:cxn ang="0">
                    <a:pos x="736" y="818"/>
                  </a:cxn>
                  <a:cxn ang="0">
                    <a:pos x="681" y="832"/>
                  </a:cxn>
                  <a:cxn ang="0">
                    <a:pos x="651" y="820"/>
                  </a:cxn>
                  <a:cxn ang="0">
                    <a:pos x="592" y="761"/>
                  </a:cxn>
                  <a:cxn ang="0">
                    <a:pos x="571" y="737"/>
                  </a:cxn>
                  <a:cxn ang="0">
                    <a:pos x="535" y="726"/>
                  </a:cxn>
                  <a:cxn ang="0">
                    <a:pos x="456" y="710"/>
                  </a:cxn>
                  <a:cxn ang="0">
                    <a:pos x="413" y="670"/>
                  </a:cxn>
                  <a:cxn ang="0">
                    <a:pos x="390" y="627"/>
                  </a:cxn>
                  <a:cxn ang="0">
                    <a:pos x="353" y="529"/>
                  </a:cxn>
                  <a:cxn ang="0">
                    <a:pos x="283" y="402"/>
                  </a:cxn>
                  <a:cxn ang="0">
                    <a:pos x="238" y="343"/>
                  </a:cxn>
                  <a:cxn ang="0">
                    <a:pos x="219" y="170"/>
                  </a:cxn>
                  <a:cxn ang="0">
                    <a:pos x="116" y="41"/>
                  </a:cxn>
                  <a:cxn ang="0">
                    <a:pos x="74" y="1"/>
                  </a:cxn>
                  <a:cxn ang="0">
                    <a:pos x="35" y="12"/>
                  </a:cxn>
                  <a:cxn ang="0">
                    <a:pos x="15" y="61"/>
                  </a:cxn>
                </a:cxnLst>
                <a:rect l="0" t="0" r="r" b="b"/>
                <a:pathLst>
                  <a:path w="819" h="1041">
                    <a:moveTo>
                      <a:pt x="0" y="93"/>
                    </a:moveTo>
                    <a:lnTo>
                      <a:pt x="24" y="97"/>
                    </a:lnTo>
                    <a:lnTo>
                      <a:pt x="30" y="101"/>
                    </a:lnTo>
                    <a:lnTo>
                      <a:pt x="31" y="104"/>
                    </a:lnTo>
                    <a:lnTo>
                      <a:pt x="29" y="108"/>
                    </a:lnTo>
                    <a:lnTo>
                      <a:pt x="29" y="117"/>
                    </a:lnTo>
                    <a:lnTo>
                      <a:pt x="30" y="121"/>
                    </a:lnTo>
                    <a:lnTo>
                      <a:pt x="34" y="125"/>
                    </a:lnTo>
                    <a:lnTo>
                      <a:pt x="34" y="135"/>
                    </a:lnTo>
                    <a:lnTo>
                      <a:pt x="33" y="141"/>
                    </a:lnTo>
                    <a:lnTo>
                      <a:pt x="26" y="145"/>
                    </a:lnTo>
                    <a:lnTo>
                      <a:pt x="18" y="155"/>
                    </a:lnTo>
                    <a:lnTo>
                      <a:pt x="13" y="169"/>
                    </a:lnTo>
                    <a:lnTo>
                      <a:pt x="15" y="171"/>
                    </a:lnTo>
                    <a:lnTo>
                      <a:pt x="16" y="178"/>
                    </a:lnTo>
                    <a:lnTo>
                      <a:pt x="18" y="183"/>
                    </a:lnTo>
                    <a:lnTo>
                      <a:pt x="25" y="189"/>
                    </a:lnTo>
                    <a:lnTo>
                      <a:pt x="26" y="193"/>
                    </a:lnTo>
                    <a:lnTo>
                      <a:pt x="24" y="198"/>
                    </a:lnTo>
                    <a:lnTo>
                      <a:pt x="21" y="200"/>
                    </a:lnTo>
                    <a:lnTo>
                      <a:pt x="25" y="203"/>
                    </a:lnTo>
                    <a:lnTo>
                      <a:pt x="29" y="207"/>
                    </a:lnTo>
                    <a:lnTo>
                      <a:pt x="31" y="212"/>
                    </a:lnTo>
                    <a:lnTo>
                      <a:pt x="26" y="223"/>
                    </a:lnTo>
                    <a:lnTo>
                      <a:pt x="25" y="227"/>
                    </a:lnTo>
                    <a:lnTo>
                      <a:pt x="27" y="233"/>
                    </a:lnTo>
                    <a:lnTo>
                      <a:pt x="44" y="254"/>
                    </a:lnTo>
                    <a:lnTo>
                      <a:pt x="54" y="248"/>
                    </a:lnTo>
                    <a:lnTo>
                      <a:pt x="57" y="246"/>
                    </a:lnTo>
                    <a:lnTo>
                      <a:pt x="60" y="246"/>
                    </a:lnTo>
                    <a:lnTo>
                      <a:pt x="63" y="247"/>
                    </a:lnTo>
                    <a:lnTo>
                      <a:pt x="61" y="255"/>
                    </a:lnTo>
                    <a:lnTo>
                      <a:pt x="62" y="260"/>
                    </a:lnTo>
                    <a:lnTo>
                      <a:pt x="68" y="261"/>
                    </a:lnTo>
                    <a:lnTo>
                      <a:pt x="72" y="260"/>
                    </a:lnTo>
                    <a:lnTo>
                      <a:pt x="74" y="262"/>
                    </a:lnTo>
                    <a:lnTo>
                      <a:pt x="75" y="265"/>
                    </a:lnTo>
                    <a:lnTo>
                      <a:pt x="81" y="268"/>
                    </a:lnTo>
                    <a:lnTo>
                      <a:pt x="80" y="276"/>
                    </a:lnTo>
                    <a:lnTo>
                      <a:pt x="74" y="289"/>
                    </a:lnTo>
                    <a:lnTo>
                      <a:pt x="68" y="298"/>
                    </a:lnTo>
                    <a:lnTo>
                      <a:pt x="67" y="307"/>
                    </a:lnTo>
                    <a:lnTo>
                      <a:pt x="68" y="323"/>
                    </a:lnTo>
                    <a:lnTo>
                      <a:pt x="66" y="326"/>
                    </a:lnTo>
                    <a:lnTo>
                      <a:pt x="62" y="324"/>
                    </a:lnTo>
                    <a:lnTo>
                      <a:pt x="58" y="322"/>
                    </a:lnTo>
                    <a:lnTo>
                      <a:pt x="53" y="319"/>
                    </a:lnTo>
                    <a:lnTo>
                      <a:pt x="49" y="316"/>
                    </a:lnTo>
                    <a:lnTo>
                      <a:pt x="48" y="315"/>
                    </a:lnTo>
                    <a:lnTo>
                      <a:pt x="45" y="314"/>
                    </a:lnTo>
                    <a:lnTo>
                      <a:pt x="39" y="316"/>
                    </a:lnTo>
                    <a:lnTo>
                      <a:pt x="38" y="319"/>
                    </a:lnTo>
                    <a:lnTo>
                      <a:pt x="32" y="335"/>
                    </a:lnTo>
                    <a:lnTo>
                      <a:pt x="29" y="337"/>
                    </a:lnTo>
                    <a:lnTo>
                      <a:pt x="20" y="337"/>
                    </a:lnTo>
                    <a:lnTo>
                      <a:pt x="14" y="342"/>
                    </a:lnTo>
                    <a:lnTo>
                      <a:pt x="12" y="344"/>
                    </a:lnTo>
                    <a:lnTo>
                      <a:pt x="12" y="348"/>
                    </a:lnTo>
                    <a:lnTo>
                      <a:pt x="15" y="349"/>
                    </a:lnTo>
                    <a:lnTo>
                      <a:pt x="20" y="350"/>
                    </a:lnTo>
                    <a:lnTo>
                      <a:pt x="24" y="348"/>
                    </a:lnTo>
                    <a:lnTo>
                      <a:pt x="32" y="344"/>
                    </a:lnTo>
                    <a:lnTo>
                      <a:pt x="33" y="349"/>
                    </a:lnTo>
                    <a:lnTo>
                      <a:pt x="28" y="356"/>
                    </a:lnTo>
                    <a:lnTo>
                      <a:pt x="20" y="365"/>
                    </a:lnTo>
                    <a:lnTo>
                      <a:pt x="21" y="370"/>
                    </a:lnTo>
                    <a:lnTo>
                      <a:pt x="18" y="376"/>
                    </a:lnTo>
                    <a:lnTo>
                      <a:pt x="20" y="419"/>
                    </a:lnTo>
                    <a:lnTo>
                      <a:pt x="24" y="421"/>
                    </a:lnTo>
                    <a:lnTo>
                      <a:pt x="27" y="419"/>
                    </a:lnTo>
                    <a:lnTo>
                      <a:pt x="31" y="419"/>
                    </a:lnTo>
                    <a:lnTo>
                      <a:pt x="33" y="417"/>
                    </a:lnTo>
                    <a:lnTo>
                      <a:pt x="45" y="411"/>
                    </a:lnTo>
                    <a:lnTo>
                      <a:pt x="52" y="404"/>
                    </a:lnTo>
                    <a:lnTo>
                      <a:pt x="65" y="389"/>
                    </a:lnTo>
                    <a:lnTo>
                      <a:pt x="84" y="370"/>
                    </a:lnTo>
                    <a:lnTo>
                      <a:pt x="87" y="363"/>
                    </a:lnTo>
                    <a:lnTo>
                      <a:pt x="93" y="360"/>
                    </a:lnTo>
                    <a:lnTo>
                      <a:pt x="95" y="360"/>
                    </a:lnTo>
                    <a:lnTo>
                      <a:pt x="98" y="358"/>
                    </a:lnTo>
                    <a:lnTo>
                      <a:pt x="105" y="365"/>
                    </a:lnTo>
                    <a:lnTo>
                      <a:pt x="111" y="378"/>
                    </a:lnTo>
                    <a:lnTo>
                      <a:pt x="115" y="373"/>
                    </a:lnTo>
                    <a:lnTo>
                      <a:pt x="120" y="360"/>
                    </a:lnTo>
                    <a:lnTo>
                      <a:pt x="115" y="354"/>
                    </a:lnTo>
                    <a:lnTo>
                      <a:pt x="114" y="348"/>
                    </a:lnTo>
                    <a:lnTo>
                      <a:pt x="116" y="347"/>
                    </a:lnTo>
                    <a:lnTo>
                      <a:pt x="127" y="346"/>
                    </a:lnTo>
                    <a:lnTo>
                      <a:pt x="130" y="342"/>
                    </a:lnTo>
                    <a:lnTo>
                      <a:pt x="129" y="332"/>
                    </a:lnTo>
                    <a:lnTo>
                      <a:pt x="131" y="333"/>
                    </a:lnTo>
                    <a:lnTo>
                      <a:pt x="136" y="332"/>
                    </a:lnTo>
                    <a:lnTo>
                      <a:pt x="144" y="333"/>
                    </a:lnTo>
                    <a:lnTo>
                      <a:pt x="147" y="329"/>
                    </a:lnTo>
                    <a:lnTo>
                      <a:pt x="151" y="329"/>
                    </a:lnTo>
                    <a:lnTo>
                      <a:pt x="155" y="341"/>
                    </a:lnTo>
                    <a:lnTo>
                      <a:pt x="151" y="358"/>
                    </a:lnTo>
                    <a:lnTo>
                      <a:pt x="154" y="364"/>
                    </a:lnTo>
                    <a:lnTo>
                      <a:pt x="158" y="368"/>
                    </a:lnTo>
                    <a:lnTo>
                      <a:pt x="160" y="375"/>
                    </a:lnTo>
                    <a:lnTo>
                      <a:pt x="165" y="376"/>
                    </a:lnTo>
                    <a:lnTo>
                      <a:pt x="170" y="376"/>
                    </a:lnTo>
                    <a:lnTo>
                      <a:pt x="173" y="380"/>
                    </a:lnTo>
                    <a:lnTo>
                      <a:pt x="181" y="385"/>
                    </a:lnTo>
                    <a:lnTo>
                      <a:pt x="181" y="397"/>
                    </a:lnTo>
                    <a:lnTo>
                      <a:pt x="178" y="401"/>
                    </a:lnTo>
                    <a:lnTo>
                      <a:pt x="170" y="404"/>
                    </a:lnTo>
                    <a:lnTo>
                      <a:pt x="164" y="411"/>
                    </a:lnTo>
                    <a:lnTo>
                      <a:pt x="160" y="409"/>
                    </a:lnTo>
                    <a:lnTo>
                      <a:pt x="160" y="405"/>
                    </a:lnTo>
                    <a:lnTo>
                      <a:pt x="157" y="404"/>
                    </a:lnTo>
                    <a:lnTo>
                      <a:pt x="154" y="405"/>
                    </a:lnTo>
                    <a:lnTo>
                      <a:pt x="148" y="411"/>
                    </a:lnTo>
                    <a:lnTo>
                      <a:pt x="144" y="460"/>
                    </a:lnTo>
                    <a:lnTo>
                      <a:pt x="152" y="467"/>
                    </a:lnTo>
                    <a:lnTo>
                      <a:pt x="154" y="471"/>
                    </a:lnTo>
                    <a:lnTo>
                      <a:pt x="157" y="472"/>
                    </a:lnTo>
                    <a:lnTo>
                      <a:pt x="165" y="472"/>
                    </a:lnTo>
                    <a:lnTo>
                      <a:pt x="165" y="477"/>
                    </a:lnTo>
                    <a:lnTo>
                      <a:pt x="169" y="485"/>
                    </a:lnTo>
                    <a:lnTo>
                      <a:pt x="171" y="486"/>
                    </a:lnTo>
                    <a:lnTo>
                      <a:pt x="175" y="485"/>
                    </a:lnTo>
                    <a:lnTo>
                      <a:pt x="178" y="483"/>
                    </a:lnTo>
                    <a:lnTo>
                      <a:pt x="182" y="477"/>
                    </a:lnTo>
                    <a:lnTo>
                      <a:pt x="187" y="472"/>
                    </a:lnTo>
                    <a:lnTo>
                      <a:pt x="189" y="467"/>
                    </a:lnTo>
                    <a:lnTo>
                      <a:pt x="191" y="459"/>
                    </a:lnTo>
                    <a:lnTo>
                      <a:pt x="197" y="457"/>
                    </a:lnTo>
                    <a:lnTo>
                      <a:pt x="198" y="459"/>
                    </a:lnTo>
                    <a:lnTo>
                      <a:pt x="200" y="459"/>
                    </a:lnTo>
                    <a:lnTo>
                      <a:pt x="202" y="458"/>
                    </a:lnTo>
                    <a:lnTo>
                      <a:pt x="205" y="458"/>
                    </a:lnTo>
                    <a:lnTo>
                      <a:pt x="208" y="460"/>
                    </a:lnTo>
                    <a:lnTo>
                      <a:pt x="210" y="466"/>
                    </a:lnTo>
                    <a:lnTo>
                      <a:pt x="213" y="469"/>
                    </a:lnTo>
                    <a:lnTo>
                      <a:pt x="236" y="481"/>
                    </a:lnTo>
                    <a:lnTo>
                      <a:pt x="241" y="481"/>
                    </a:lnTo>
                    <a:lnTo>
                      <a:pt x="243" y="481"/>
                    </a:lnTo>
                    <a:lnTo>
                      <a:pt x="242" y="490"/>
                    </a:lnTo>
                    <a:lnTo>
                      <a:pt x="240" y="490"/>
                    </a:lnTo>
                    <a:lnTo>
                      <a:pt x="238" y="491"/>
                    </a:lnTo>
                    <a:lnTo>
                      <a:pt x="235" y="497"/>
                    </a:lnTo>
                    <a:lnTo>
                      <a:pt x="232" y="499"/>
                    </a:lnTo>
                    <a:lnTo>
                      <a:pt x="227" y="506"/>
                    </a:lnTo>
                    <a:lnTo>
                      <a:pt x="224" y="511"/>
                    </a:lnTo>
                    <a:lnTo>
                      <a:pt x="222" y="511"/>
                    </a:lnTo>
                    <a:lnTo>
                      <a:pt x="218" y="517"/>
                    </a:lnTo>
                    <a:lnTo>
                      <a:pt x="218" y="520"/>
                    </a:lnTo>
                    <a:lnTo>
                      <a:pt x="212" y="534"/>
                    </a:lnTo>
                    <a:lnTo>
                      <a:pt x="209" y="549"/>
                    </a:lnTo>
                    <a:lnTo>
                      <a:pt x="206" y="558"/>
                    </a:lnTo>
                    <a:lnTo>
                      <a:pt x="199" y="572"/>
                    </a:lnTo>
                    <a:lnTo>
                      <a:pt x="200" y="576"/>
                    </a:lnTo>
                    <a:lnTo>
                      <a:pt x="198" y="579"/>
                    </a:lnTo>
                    <a:lnTo>
                      <a:pt x="195" y="580"/>
                    </a:lnTo>
                    <a:lnTo>
                      <a:pt x="190" y="588"/>
                    </a:lnTo>
                    <a:lnTo>
                      <a:pt x="189" y="592"/>
                    </a:lnTo>
                    <a:lnTo>
                      <a:pt x="190" y="594"/>
                    </a:lnTo>
                    <a:lnTo>
                      <a:pt x="193" y="596"/>
                    </a:lnTo>
                    <a:lnTo>
                      <a:pt x="199" y="602"/>
                    </a:lnTo>
                    <a:lnTo>
                      <a:pt x="198" y="606"/>
                    </a:lnTo>
                    <a:lnTo>
                      <a:pt x="193" y="613"/>
                    </a:lnTo>
                    <a:lnTo>
                      <a:pt x="193" y="615"/>
                    </a:lnTo>
                    <a:lnTo>
                      <a:pt x="195" y="618"/>
                    </a:lnTo>
                    <a:lnTo>
                      <a:pt x="197" y="621"/>
                    </a:lnTo>
                    <a:lnTo>
                      <a:pt x="205" y="626"/>
                    </a:lnTo>
                    <a:lnTo>
                      <a:pt x="208" y="626"/>
                    </a:lnTo>
                    <a:lnTo>
                      <a:pt x="209" y="627"/>
                    </a:lnTo>
                    <a:lnTo>
                      <a:pt x="213" y="630"/>
                    </a:lnTo>
                    <a:lnTo>
                      <a:pt x="220" y="633"/>
                    </a:lnTo>
                    <a:lnTo>
                      <a:pt x="223" y="633"/>
                    </a:lnTo>
                    <a:lnTo>
                      <a:pt x="230" y="637"/>
                    </a:lnTo>
                    <a:lnTo>
                      <a:pt x="237" y="637"/>
                    </a:lnTo>
                    <a:lnTo>
                      <a:pt x="245" y="638"/>
                    </a:lnTo>
                    <a:lnTo>
                      <a:pt x="251" y="642"/>
                    </a:lnTo>
                    <a:lnTo>
                      <a:pt x="252" y="643"/>
                    </a:lnTo>
                    <a:lnTo>
                      <a:pt x="254" y="644"/>
                    </a:lnTo>
                    <a:lnTo>
                      <a:pt x="251" y="652"/>
                    </a:lnTo>
                    <a:lnTo>
                      <a:pt x="248" y="657"/>
                    </a:lnTo>
                    <a:lnTo>
                      <a:pt x="241" y="662"/>
                    </a:lnTo>
                    <a:lnTo>
                      <a:pt x="228" y="665"/>
                    </a:lnTo>
                    <a:lnTo>
                      <a:pt x="223" y="664"/>
                    </a:lnTo>
                    <a:lnTo>
                      <a:pt x="219" y="668"/>
                    </a:lnTo>
                    <a:lnTo>
                      <a:pt x="212" y="669"/>
                    </a:lnTo>
                    <a:lnTo>
                      <a:pt x="210" y="667"/>
                    </a:lnTo>
                    <a:lnTo>
                      <a:pt x="208" y="669"/>
                    </a:lnTo>
                    <a:lnTo>
                      <a:pt x="207" y="674"/>
                    </a:lnTo>
                    <a:lnTo>
                      <a:pt x="205" y="710"/>
                    </a:lnTo>
                    <a:lnTo>
                      <a:pt x="202" y="716"/>
                    </a:lnTo>
                    <a:lnTo>
                      <a:pt x="200" y="716"/>
                    </a:lnTo>
                    <a:lnTo>
                      <a:pt x="195" y="720"/>
                    </a:lnTo>
                    <a:lnTo>
                      <a:pt x="191" y="729"/>
                    </a:lnTo>
                    <a:lnTo>
                      <a:pt x="188" y="730"/>
                    </a:lnTo>
                    <a:lnTo>
                      <a:pt x="187" y="733"/>
                    </a:lnTo>
                    <a:lnTo>
                      <a:pt x="185" y="737"/>
                    </a:lnTo>
                    <a:lnTo>
                      <a:pt x="186" y="752"/>
                    </a:lnTo>
                    <a:lnTo>
                      <a:pt x="191" y="757"/>
                    </a:lnTo>
                    <a:lnTo>
                      <a:pt x="196" y="758"/>
                    </a:lnTo>
                    <a:lnTo>
                      <a:pt x="203" y="759"/>
                    </a:lnTo>
                    <a:lnTo>
                      <a:pt x="205" y="761"/>
                    </a:lnTo>
                    <a:lnTo>
                      <a:pt x="210" y="761"/>
                    </a:lnTo>
                    <a:lnTo>
                      <a:pt x="216" y="764"/>
                    </a:lnTo>
                    <a:lnTo>
                      <a:pt x="220" y="768"/>
                    </a:lnTo>
                    <a:lnTo>
                      <a:pt x="220" y="771"/>
                    </a:lnTo>
                    <a:lnTo>
                      <a:pt x="219" y="778"/>
                    </a:lnTo>
                    <a:lnTo>
                      <a:pt x="220" y="784"/>
                    </a:lnTo>
                    <a:lnTo>
                      <a:pt x="222" y="788"/>
                    </a:lnTo>
                    <a:lnTo>
                      <a:pt x="227" y="801"/>
                    </a:lnTo>
                    <a:lnTo>
                      <a:pt x="237" y="802"/>
                    </a:lnTo>
                    <a:lnTo>
                      <a:pt x="238" y="799"/>
                    </a:lnTo>
                    <a:lnTo>
                      <a:pt x="240" y="799"/>
                    </a:lnTo>
                    <a:lnTo>
                      <a:pt x="242" y="798"/>
                    </a:lnTo>
                    <a:lnTo>
                      <a:pt x="244" y="798"/>
                    </a:lnTo>
                    <a:lnTo>
                      <a:pt x="248" y="799"/>
                    </a:lnTo>
                    <a:lnTo>
                      <a:pt x="254" y="797"/>
                    </a:lnTo>
                    <a:lnTo>
                      <a:pt x="262" y="791"/>
                    </a:lnTo>
                    <a:lnTo>
                      <a:pt x="267" y="791"/>
                    </a:lnTo>
                    <a:lnTo>
                      <a:pt x="270" y="794"/>
                    </a:lnTo>
                    <a:lnTo>
                      <a:pt x="274" y="805"/>
                    </a:lnTo>
                    <a:lnTo>
                      <a:pt x="275" y="808"/>
                    </a:lnTo>
                    <a:lnTo>
                      <a:pt x="279" y="811"/>
                    </a:lnTo>
                    <a:lnTo>
                      <a:pt x="282" y="811"/>
                    </a:lnTo>
                    <a:lnTo>
                      <a:pt x="284" y="806"/>
                    </a:lnTo>
                    <a:lnTo>
                      <a:pt x="287" y="801"/>
                    </a:lnTo>
                    <a:lnTo>
                      <a:pt x="292" y="798"/>
                    </a:lnTo>
                    <a:lnTo>
                      <a:pt x="295" y="798"/>
                    </a:lnTo>
                    <a:lnTo>
                      <a:pt x="297" y="794"/>
                    </a:lnTo>
                    <a:lnTo>
                      <a:pt x="299" y="788"/>
                    </a:lnTo>
                    <a:lnTo>
                      <a:pt x="308" y="771"/>
                    </a:lnTo>
                    <a:lnTo>
                      <a:pt x="308" y="765"/>
                    </a:lnTo>
                    <a:lnTo>
                      <a:pt x="306" y="759"/>
                    </a:lnTo>
                    <a:lnTo>
                      <a:pt x="305" y="747"/>
                    </a:lnTo>
                    <a:lnTo>
                      <a:pt x="311" y="747"/>
                    </a:lnTo>
                    <a:lnTo>
                      <a:pt x="314" y="748"/>
                    </a:lnTo>
                    <a:lnTo>
                      <a:pt x="323" y="756"/>
                    </a:lnTo>
                    <a:lnTo>
                      <a:pt x="326" y="756"/>
                    </a:lnTo>
                    <a:lnTo>
                      <a:pt x="335" y="760"/>
                    </a:lnTo>
                    <a:lnTo>
                      <a:pt x="341" y="765"/>
                    </a:lnTo>
                    <a:lnTo>
                      <a:pt x="349" y="768"/>
                    </a:lnTo>
                    <a:lnTo>
                      <a:pt x="352" y="770"/>
                    </a:lnTo>
                    <a:lnTo>
                      <a:pt x="362" y="775"/>
                    </a:lnTo>
                    <a:lnTo>
                      <a:pt x="364" y="778"/>
                    </a:lnTo>
                    <a:lnTo>
                      <a:pt x="369" y="789"/>
                    </a:lnTo>
                    <a:lnTo>
                      <a:pt x="369" y="793"/>
                    </a:lnTo>
                    <a:lnTo>
                      <a:pt x="370" y="794"/>
                    </a:lnTo>
                    <a:lnTo>
                      <a:pt x="372" y="800"/>
                    </a:lnTo>
                    <a:lnTo>
                      <a:pt x="371" y="811"/>
                    </a:lnTo>
                    <a:lnTo>
                      <a:pt x="373" y="814"/>
                    </a:lnTo>
                    <a:lnTo>
                      <a:pt x="376" y="818"/>
                    </a:lnTo>
                    <a:lnTo>
                      <a:pt x="387" y="822"/>
                    </a:lnTo>
                    <a:lnTo>
                      <a:pt x="388" y="825"/>
                    </a:lnTo>
                    <a:lnTo>
                      <a:pt x="388" y="832"/>
                    </a:lnTo>
                    <a:lnTo>
                      <a:pt x="387" y="833"/>
                    </a:lnTo>
                    <a:lnTo>
                      <a:pt x="388" y="835"/>
                    </a:lnTo>
                    <a:lnTo>
                      <a:pt x="390" y="836"/>
                    </a:lnTo>
                    <a:lnTo>
                      <a:pt x="393" y="845"/>
                    </a:lnTo>
                    <a:lnTo>
                      <a:pt x="398" y="846"/>
                    </a:lnTo>
                    <a:lnTo>
                      <a:pt x="407" y="843"/>
                    </a:lnTo>
                    <a:lnTo>
                      <a:pt x="417" y="846"/>
                    </a:lnTo>
                    <a:lnTo>
                      <a:pt x="429" y="843"/>
                    </a:lnTo>
                    <a:lnTo>
                      <a:pt x="435" y="845"/>
                    </a:lnTo>
                    <a:lnTo>
                      <a:pt x="445" y="854"/>
                    </a:lnTo>
                    <a:lnTo>
                      <a:pt x="450" y="868"/>
                    </a:lnTo>
                    <a:lnTo>
                      <a:pt x="453" y="881"/>
                    </a:lnTo>
                    <a:lnTo>
                      <a:pt x="453" y="896"/>
                    </a:lnTo>
                    <a:lnTo>
                      <a:pt x="448" y="907"/>
                    </a:lnTo>
                    <a:lnTo>
                      <a:pt x="437" y="920"/>
                    </a:lnTo>
                    <a:lnTo>
                      <a:pt x="436" y="922"/>
                    </a:lnTo>
                    <a:lnTo>
                      <a:pt x="445" y="955"/>
                    </a:lnTo>
                    <a:lnTo>
                      <a:pt x="450" y="968"/>
                    </a:lnTo>
                    <a:lnTo>
                      <a:pt x="458" y="971"/>
                    </a:lnTo>
                    <a:lnTo>
                      <a:pt x="467" y="971"/>
                    </a:lnTo>
                    <a:lnTo>
                      <a:pt x="477" y="975"/>
                    </a:lnTo>
                    <a:lnTo>
                      <a:pt x="489" y="972"/>
                    </a:lnTo>
                    <a:lnTo>
                      <a:pt x="504" y="959"/>
                    </a:lnTo>
                    <a:lnTo>
                      <a:pt x="508" y="951"/>
                    </a:lnTo>
                    <a:lnTo>
                      <a:pt x="522" y="949"/>
                    </a:lnTo>
                    <a:lnTo>
                      <a:pt x="544" y="935"/>
                    </a:lnTo>
                    <a:lnTo>
                      <a:pt x="545" y="929"/>
                    </a:lnTo>
                    <a:lnTo>
                      <a:pt x="547" y="932"/>
                    </a:lnTo>
                    <a:lnTo>
                      <a:pt x="552" y="932"/>
                    </a:lnTo>
                    <a:lnTo>
                      <a:pt x="559" y="938"/>
                    </a:lnTo>
                    <a:lnTo>
                      <a:pt x="567" y="942"/>
                    </a:lnTo>
                    <a:lnTo>
                      <a:pt x="566" y="951"/>
                    </a:lnTo>
                    <a:lnTo>
                      <a:pt x="561" y="951"/>
                    </a:lnTo>
                    <a:lnTo>
                      <a:pt x="557" y="955"/>
                    </a:lnTo>
                    <a:lnTo>
                      <a:pt x="555" y="955"/>
                    </a:lnTo>
                    <a:lnTo>
                      <a:pt x="554" y="957"/>
                    </a:lnTo>
                    <a:lnTo>
                      <a:pt x="551" y="957"/>
                    </a:lnTo>
                    <a:lnTo>
                      <a:pt x="550" y="958"/>
                    </a:lnTo>
                    <a:lnTo>
                      <a:pt x="553" y="962"/>
                    </a:lnTo>
                    <a:lnTo>
                      <a:pt x="554" y="966"/>
                    </a:lnTo>
                    <a:lnTo>
                      <a:pt x="559" y="971"/>
                    </a:lnTo>
                    <a:lnTo>
                      <a:pt x="567" y="986"/>
                    </a:lnTo>
                    <a:lnTo>
                      <a:pt x="577" y="1000"/>
                    </a:lnTo>
                    <a:lnTo>
                      <a:pt x="600" y="1013"/>
                    </a:lnTo>
                    <a:lnTo>
                      <a:pt x="602" y="1016"/>
                    </a:lnTo>
                    <a:lnTo>
                      <a:pt x="604" y="1017"/>
                    </a:lnTo>
                    <a:lnTo>
                      <a:pt x="608" y="1014"/>
                    </a:lnTo>
                    <a:lnTo>
                      <a:pt x="609" y="1035"/>
                    </a:lnTo>
                    <a:lnTo>
                      <a:pt x="624" y="1038"/>
                    </a:lnTo>
                    <a:lnTo>
                      <a:pt x="636" y="1038"/>
                    </a:lnTo>
                    <a:lnTo>
                      <a:pt x="647" y="1035"/>
                    </a:lnTo>
                    <a:lnTo>
                      <a:pt x="662" y="1038"/>
                    </a:lnTo>
                    <a:lnTo>
                      <a:pt x="670" y="1035"/>
                    </a:lnTo>
                    <a:lnTo>
                      <a:pt x="699" y="1038"/>
                    </a:lnTo>
                    <a:lnTo>
                      <a:pt x="745" y="1040"/>
                    </a:lnTo>
                    <a:lnTo>
                      <a:pt x="772" y="1039"/>
                    </a:lnTo>
                    <a:lnTo>
                      <a:pt x="783" y="1041"/>
                    </a:lnTo>
                    <a:lnTo>
                      <a:pt x="789" y="1034"/>
                    </a:lnTo>
                    <a:lnTo>
                      <a:pt x="802" y="1023"/>
                    </a:lnTo>
                    <a:lnTo>
                      <a:pt x="808" y="1021"/>
                    </a:lnTo>
                    <a:lnTo>
                      <a:pt x="807" y="1020"/>
                    </a:lnTo>
                    <a:lnTo>
                      <a:pt x="814" y="1013"/>
                    </a:lnTo>
                    <a:lnTo>
                      <a:pt x="818" y="1012"/>
                    </a:lnTo>
                    <a:lnTo>
                      <a:pt x="819" y="1004"/>
                    </a:lnTo>
                    <a:lnTo>
                      <a:pt x="816" y="1003"/>
                    </a:lnTo>
                    <a:lnTo>
                      <a:pt x="811" y="996"/>
                    </a:lnTo>
                    <a:lnTo>
                      <a:pt x="808" y="962"/>
                    </a:lnTo>
                    <a:lnTo>
                      <a:pt x="802" y="958"/>
                    </a:lnTo>
                    <a:lnTo>
                      <a:pt x="800" y="955"/>
                    </a:lnTo>
                    <a:lnTo>
                      <a:pt x="796" y="944"/>
                    </a:lnTo>
                    <a:lnTo>
                      <a:pt x="794" y="943"/>
                    </a:lnTo>
                    <a:lnTo>
                      <a:pt x="791" y="935"/>
                    </a:lnTo>
                    <a:lnTo>
                      <a:pt x="786" y="931"/>
                    </a:lnTo>
                    <a:lnTo>
                      <a:pt x="783" y="928"/>
                    </a:lnTo>
                    <a:lnTo>
                      <a:pt x="779" y="930"/>
                    </a:lnTo>
                    <a:lnTo>
                      <a:pt x="772" y="924"/>
                    </a:lnTo>
                    <a:lnTo>
                      <a:pt x="766" y="915"/>
                    </a:lnTo>
                    <a:lnTo>
                      <a:pt x="760" y="912"/>
                    </a:lnTo>
                    <a:lnTo>
                      <a:pt x="754" y="896"/>
                    </a:lnTo>
                    <a:lnTo>
                      <a:pt x="752" y="895"/>
                    </a:lnTo>
                    <a:lnTo>
                      <a:pt x="746" y="900"/>
                    </a:lnTo>
                    <a:lnTo>
                      <a:pt x="746" y="897"/>
                    </a:lnTo>
                    <a:lnTo>
                      <a:pt x="743" y="896"/>
                    </a:lnTo>
                    <a:lnTo>
                      <a:pt x="741" y="894"/>
                    </a:lnTo>
                    <a:lnTo>
                      <a:pt x="739" y="873"/>
                    </a:lnTo>
                    <a:lnTo>
                      <a:pt x="743" y="864"/>
                    </a:lnTo>
                    <a:lnTo>
                      <a:pt x="741" y="863"/>
                    </a:lnTo>
                    <a:lnTo>
                      <a:pt x="739" y="859"/>
                    </a:lnTo>
                    <a:lnTo>
                      <a:pt x="738" y="852"/>
                    </a:lnTo>
                    <a:lnTo>
                      <a:pt x="735" y="845"/>
                    </a:lnTo>
                    <a:lnTo>
                      <a:pt x="735" y="840"/>
                    </a:lnTo>
                    <a:lnTo>
                      <a:pt x="736" y="818"/>
                    </a:lnTo>
                    <a:lnTo>
                      <a:pt x="732" y="823"/>
                    </a:lnTo>
                    <a:lnTo>
                      <a:pt x="730" y="823"/>
                    </a:lnTo>
                    <a:lnTo>
                      <a:pt x="722" y="826"/>
                    </a:lnTo>
                    <a:lnTo>
                      <a:pt x="709" y="828"/>
                    </a:lnTo>
                    <a:lnTo>
                      <a:pt x="698" y="829"/>
                    </a:lnTo>
                    <a:lnTo>
                      <a:pt x="695" y="830"/>
                    </a:lnTo>
                    <a:lnTo>
                      <a:pt x="683" y="830"/>
                    </a:lnTo>
                    <a:lnTo>
                      <a:pt x="681" y="832"/>
                    </a:lnTo>
                    <a:lnTo>
                      <a:pt x="682" y="834"/>
                    </a:lnTo>
                    <a:lnTo>
                      <a:pt x="680" y="839"/>
                    </a:lnTo>
                    <a:lnTo>
                      <a:pt x="677" y="838"/>
                    </a:lnTo>
                    <a:lnTo>
                      <a:pt x="678" y="834"/>
                    </a:lnTo>
                    <a:lnTo>
                      <a:pt x="677" y="830"/>
                    </a:lnTo>
                    <a:lnTo>
                      <a:pt x="665" y="832"/>
                    </a:lnTo>
                    <a:lnTo>
                      <a:pt x="659" y="828"/>
                    </a:lnTo>
                    <a:lnTo>
                      <a:pt x="651" y="820"/>
                    </a:lnTo>
                    <a:lnTo>
                      <a:pt x="636" y="805"/>
                    </a:lnTo>
                    <a:lnTo>
                      <a:pt x="635" y="802"/>
                    </a:lnTo>
                    <a:lnTo>
                      <a:pt x="630" y="794"/>
                    </a:lnTo>
                    <a:lnTo>
                      <a:pt x="623" y="788"/>
                    </a:lnTo>
                    <a:lnTo>
                      <a:pt x="613" y="771"/>
                    </a:lnTo>
                    <a:lnTo>
                      <a:pt x="608" y="765"/>
                    </a:lnTo>
                    <a:lnTo>
                      <a:pt x="601" y="761"/>
                    </a:lnTo>
                    <a:lnTo>
                      <a:pt x="592" y="761"/>
                    </a:lnTo>
                    <a:lnTo>
                      <a:pt x="590" y="763"/>
                    </a:lnTo>
                    <a:lnTo>
                      <a:pt x="590" y="760"/>
                    </a:lnTo>
                    <a:lnTo>
                      <a:pt x="581" y="756"/>
                    </a:lnTo>
                    <a:lnTo>
                      <a:pt x="576" y="748"/>
                    </a:lnTo>
                    <a:lnTo>
                      <a:pt x="574" y="743"/>
                    </a:lnTo>
                    <a:lnTo>
                      <a:pt x="572" y="740"/>
                    </a:lnTo>
                    <a:lnTo>
                      <a:pt x="572" y="738"/>
                    </a:lnTo>
                    <a:lnTo>
                      <a:pt x="571" y="737"/>
                    </a:lnTo>
                    <a:lnTo>
                      <a:pt x="569" y="736"/>
                    </a:lnTo>
                    <a:lnTo>
                      <a:pt x="567" y="737"/>
                    </a:lnTo>
                    <a:lnTo>
                      <a:pt x="557" y="726"/>
                    </a:lnTo>
                    <a:lnTo>
                      <a:pt x="552" y="726"/>
                    </a:lnTo>
                    <a:lnTo>
                      <a:pt x="547" y="729"/>
                    </a:lnTo>
                    <a:lnTo>
                      <a:pt x="541" y="729"/>
                    </a:lnTo>
                    <a:lnTo>
                      <a:pt x="537" y="726"/>
                    </a:lnTo>
                    <a:lnTo>
                      <a:pt x="535" y="726"/>
                    </a:lnTo>
                    <a:lnTo>
                      <a:pt x="529" y="729"/>
                    </a:lnTo>
                    <a:lnTo>
                      <a:pt x="529" y="725"/>
                    </a:lnTo>
                    <a:lnTo>
                      <a:pt x="524" y="726"/>
                    </a:lnTo>
                    <a:lnTo>
                      <a:pt x="520" y="726"/>
                    </a:lnTo>
                    <a:lnTo>
                      <a:pt x="514" y="727"/>
                    </a:lnTo>
                    <a:lnTo>
                      <a:pt x="498" y="725"/>
                    </a:lnTo>
                    <a:lnTo>
                      <a:pt x="478" y="720"/>
                    </a:lnTo>
                    <a:lnTo>
                      <a:pt x="456" y="710"/>
                    </a:lnTo>
                    <a:lnTo>
                      <a:pt x="454" y="708"/>
                    </a:lnTo>
                    <a:lnTo>
                      <a:pt x="441" y="704"/>
                    </a:lnTo>
                    <a:lnTo>
                      <a:pt x="436" y="702"/>
                    </a:lnTo>
                    <a:lnTo>
                      <a:pt x="433" y="689"/>
                    </a:lnTo>
                    <a:lnTo>
                      <a:pt x="423" y="684"/>
                    </a:lnTo>
                    <a:lnTo>
                      <a:pt x="420" y="682"/>
                    </a:lnTo>
                    <a:lnTo>
                      <a:pt x="415" y="675"/>
                    </a:lnTo>
                    <a:lnTo>
                      <a:pt x="413" y="670"/>
                    </a:lnTo>
                    <a:lnTo>
                      <a:pt x="414" y="664"/>
                    </a:lnTo>
                    <a:lnTo>
                      <a:pt x="415" y="659"/>
                    </a:lnTo>
                    <a:lnTo>
                      <a:pt x="408" y="651"/>
                    </a:lnTo>
                    <a:lnTo>
                      <a:pt x="407" y="649"/>
                    </a:lnTo>
                    <a:lnTo>
                      <a:pt x="404" y="643"/>
                    </a:lnTo>
                    <a:lnTo>
                      <a:pt x="399" y="641"/>
                    </a:lnTo>
                    <a:lnTo>
                      <a:pt x="396" y="634"/>
                    </a:lnTo>
                    <a:lnTo>
                      <a:pt x="390" y="627"/>
                    </a:lnTo>
                    <a:lnTo>
                      <a:pt x="376" y="617"/>
                    </a:lnTo>
                    <a:lnTo>
                      <a:pt x="363" y="602"/>
                    </a:lnTo>
                    <a:lnTo>
                      <a:pt x="359" y="586"/>
                    </a:lnTo>
                    <a:lnTo>
                      <a:pt x="361" y="579"/>
                    </a:lnTo>
                    <a:lnTo>
                      <a:pt x="362" y="558"/>
                    </a:lnTo>
                    <a:lnTo>
                      <a:pt x="358" y="547"/>
                    </a:lnTo>
                    <a:lnTo>
                      <a:pt x="356" y="536"/>
                    </a:lnTo>
                    <a:lnTo>
                      <a:pt x="353" y="529"/>
                    </a:lnTo>
                    <a:lnTo>
                      <a:pt x="349" y="525"/>
                    </a:lnTo>
                    <a:lnTo>
                      <a:pt x="350" y="524"/>
                    </a:lnTo>
                    <a:lnTo>
                      <a:pt x="344" y="518"/>
                    </a:lnTo>
                    <a:lnTo>
                      <a:pt x="336" y="499"/>
                    </a:lnTo>
                    <a:lnTo>
                      <a:pt x="336" y="495"/>
                    </a:lnTo>
                    <a:lnTo>
                      <a:pt x="331" y="491"/>
                    </a:lnTo>
                    <a:lnTo>
                      <a:pt x="327" y="479"/>
                    </a:lnTo>
                    <a:lnTo>
                      <a:pt x="283" y="402"/>
                    </a:lnTo>
                    <a:lnTo>
                      <a:pt x="279" y="401"/>
                    </a:lnTo>
                    <a:lnTo>
                      <a:pt x="273" y="396"/>
                    </a:lnTo>
                    <a:lnTo>
                      <a:pt x="245" y="362"/>
                    </a:lnTo>
                    <a:lnTo>
                      <a:pt x="243" y="362"/>
                    </a:lnTo>
                    <a:lnTo>
                      <a:pt x="242" y="351"/>
                    </a:lnTo>
                    <a:lnTo>
                      <a:pt x="240" y="348"/>
                    </a:lnTo>
                    <a:lnTo>
                      <a:pt x="236" y="346"/>
                    </a:lnTo>
                    <a:lnTo>
                      <a:pt x="238" y="343"/>
                    </a:lnTo>
                    <a:lnTo>
                      <a:pt x="234" y="334"/>
                    </a:lnTo>
                    <a:lnTo>
                      <a:pt x="213" y="266"/>
                    </a:lnTo>
                    <a:lnTo>
                      <a:pt x="209" y="230"/>
                    </a:lnTo>
                    <a:lnTo>
                      <a:pt x="212" y="218"/>
                    </a:lnTo>
                    <a:lnTo>
                      <a:pt x="211" y="213"/>
                    </a:lnTo>
                    <a:lnTo>
                      <a:pt x="219" y="187"/>
                    </a:lnTo>
                    <a:lnTo>
                      <a:pt x="221" y="172"/>
                    </a:lnTo>
                    <a:lnTo>
                      <a:pt x="219" y="170"/>
                    </a:lnTo>
                    <a:lnTo>
                      <a:pt x="216" y="168"/>
                    </a:lnTo>
                    <a:lnTo>
                      <a:pt x="204" y="156"/>
                    </a:lnTo>
                    <a:lnTo>
                      <a:pt x="191" y="146"/>
                    </a:lnTo>
                    <a:lnTo>
                      <a:pt x="183" y="137"/>
                    </a:lnTo>
                    <a:lnTo>
                      <a:pt x="170" y="116"/>
                    </a:lnTo>
                    <a:lnTo>
                      <a:pt x="133" y="45"/>
                    </a:lnTo>
                    <a:lnTo>
                      <a:pt x="124" y="47"/>
                    </a:lnTo>
                    <a:lnTo>
                      <a:pt x="116" y="41"/>
                    </a:lnTo>
                    <a:lnTo>
                      <a:pt x="103" y="27"/>
                    </a:lnTo>
                    <a:lnTo>
                      <a:pt x="96" y="19"/>
                    </a:lnTo>
                    <a:lnTo>
                      <a:pt x="92" y="16"/>
                    </a:lnTo>
                    <a:lnTo>
                      <a:pt x="87" y="7"/>
                    </a:lnTo>
                    <a:lnTo>
                      <a:pt x="84" y="5"/>
                    </a:lnTo>
                    <a:lnTo>
                      <a:pt x="79" y="4"/>
                    </a:lnTo>
                    <a:lnTo>
                      <a:pt x="76" y="0"/>
                    </a:lnTo>
                    <a:lnTo>
                      <a:pt x="74" y="1"/>
                    </a:lnTo>
                    <a:lnTo>
                      <a:pt x="66" y="7"/>
                    </a:lnTo>
                    <a:lnTo>
                      <a:pt x="64" y="13"/>
                    </a:lnTo>
                    <a:lnTo>
                      <a:pt x="57" y="12"/>
                    </a:lnTo>
                    <a:lnTo>
                      <a:pt x="53" y="11"/>
                    </a:lnTo>
                    <a:lnTo>
                      <a:pt x="45" y="11"/>
                    </a:lnTo>
                    <a:lnTo>
                      <a:pt x="39" y="13"/>
                    </a:lnTo>
                    <a:lnTo>
                      <a:pt x="41" y="9"/>
                    </a:lnTo>
                    <a:lnTo>
                      <a:pt x="35" y="12"/>
                    </a:lnTo>
                    <a:lnTo>
                      <a:pt x="35" y="9"/>
                    </a:lnTo>
                    <a:lnTo>
                      <a:pt x="26" y="9"/>
                    </a:lnTo>
                    <a:lnTo>
                      <a:pt x="24" y="11"/>
                    </a:lnTo>
                    <a:lnTo>
                      <a:pt x="22" y="11"/>
                    </a:lnTo>
                    <a:lnTo>
                      <a:pt x="12" y="30"/>
                    </a:lnTo>
                    <a:lnTo>
                      <a:pt x="27" y="42"/>
                    </a:lnTo>
                    <a:lnTo>
                      <a:pt x="28" y="49"/>
                    </a:lnTo>
                    <a:lnTo>
                      <a:pt x="15" y="61"/>
                    </a:lnTo>
                    <a:lnTo>
                      <a:pt x="17" y="74"/>
                    </a:lnTo>
                    <a:lnTo>
                      <a:pt x="12" y="91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61" name="Freeform 37"/>
              <p:cNvSpPr>
                <a:spLocks/>
              </p:cNvSpPr>
              <p:nvPr>
                <p:custDataLst>
                  <p:tags r:id="rId26"/>
                </p:custDataLst>
              </p:nvPr>
            </p:nvSpPr>
            <p:spPr bwMode="gray">
              <a:xfrm>
                <a:off x="5094" y="2428"/>
                <a:ext cx="265" cy="235"/>
              </a:xfrm>
              <a:custGeom>
                <a:avLst/>
                <a:gdLst/>
                <a:ahLst/>
                <a:cxnLst>
                  <a:cxn ang="0">
                    <a:pos x="3" y="152"/>
                  </a:cxn>
                  <a:cxn ang="0">
                    <a:pos x="24" y="134"/>
                  </a:cxn>
                  <a:cxn ang="0">
                    <a:pos x="43" y="117"/>
                  </a:cxn>
                  <a:cxn ang="0">
                    <a:pos x="54" y="113"/>
                  </a:cxn>
                  <a:cxn ang="0">
                    <a:pos x="63" y="108"/>
                  </a:cxn>
                  <a:cxn ang="0">
                    <a:pos x="86" y="93"/>
                  </a:cxn>
                  <a:cxn ang="0">
                    <a:pos x="113" y="85"/>
                  </a:cxn>
                  <a:cxn ang="0">
                    <a:pos x="129" y="80"/>
                  </a:cxn>
                  <a:cxn ang="0">
                    <a:pos x="163" y="74"/>
                  </a:cxn>
                  <a:cxn ang="0">
                    <a:pos x="176" y="70"/>
                  </a:cxn>
                  <a:cxn ang="0">
                    <a:pos x="203" y="63"/>
                  </a:cxn>
                  <a:cxn ang="0">
                    <a:pos x="225" y="58"/>
                  </a:cxn>
                  <a:cxn ang="0">
                    <a:pos x="242" y="53"/>
                  </a:cxn>
                  <a:cxn ang="0">
                    <a:pos x="255" y="46"/>
                  </a:cxn>
                  <a:cxn ang="0">
                    <a:pos x="262" y="42"/>
                  </a:cxn>
                  <a:cxn ang="0">
                    <a:pos x="276" y="26"/>
                  </a:cxn>
                  <a:cxn ang="0">
                    <a:pos x="280" y="22"/>
                  </a:cxn>
                  <a:cxn ang="0">
                    <a:pos x="293" y="20"/>
                  </a:cxn>
                  <a:cxn ang="0">
                    <a:pos x="303" y="15"/>
                  </a:cxn>
                  <a:cxn ang="0">
                    <a:pos x="313" y="13"/>
                  </a:cxn>
                  <a:cxn ang="0">
                    <a:pos x="319" y="14"/>
                  </a:cxn>
                  <a:cxn ang="0">
                    <a:pos x="329" y="17"/>
                  </a:cxn>
                  <a:cxn ang="0">
                    <a:pos x="334" y="15"/>
                  </a:cxn>
                  <a:cxn ang="0">
                    <a:pos x="335" y="14"/>
                  </a:cxn>
                  <a:cxn ang="0">
                    <a:pos x="351" y="1"/>
                  </a:cxn>
                  <a:cxn ang="0">
                    <a:pos x="367" y="3"/>
                  </a:cxn>
                  <a:cxn ang="0">
                    <a:pos x="398" y="6"/>
                  </a:cxn>
                  <a:cxn ang="0">
                    <a:pos x="426" y="11"/>
                  </a:cxn>
                  <a:cxn ang="0">
                    <a:pos x="456" y="15"/>
                  </a:cxn>
                  <a:cxn ang="0">
                    <a:pos x="449" y="149"/>
                  </a:cxn>
                  <a:cxn ang="0">
                    <a:pos x="219" y="484"/>
                  </a:cxn>
                  <a:cxn ang="0">
                    <a:pos x="63" y="250"/>
                  </a:cxn>
                  <a:cxn ang="0">
                    <a:pos x="42" y="252"/>
                  </a:cxn>
                  <a:cxn ang="0">
                    <a:pos x="26" y="246"/>
                  </a:cxn>
                  <a:cxn ang="0">
                    <a:pos x="9" y="177"/>
                  </a:cxn>
                  <a:cxn ang="0">
                    <a:pos x="0" y="163"/>
                  </a:cxn>
                </a:cxnLst>
                <a:rect l="0" t="0" r="r" b="b"/>
                <a:pathLst>
                  <a:path w="462" h="484">
                    <a:moveTo>
                      <a:pt x="0" y="163"/>
                    </a:moveTo>
                    <a:lnTo>
                      <a:pt x="3" y="152"/>
                    </a:lnTo>
                    <a:lnTo>
                      <a:pt x="7" y="147"/>
                    </a:lnTo>
                    <a:lnTo>
                      <a:pt x="24" y="134"/>
                    </a:lnTo>
                    <a:lnTo>
                      <a:pt x="30" y="128"/>
                    </a:lnTo>
                    <a:lnTo>
                      <a:pt x="43" y="117"/>
                    </a:lnTo>
                    <a:lnTo>
                      <a:pt x="49" y="115"/>
                    </a:lnTo>
                    <a:lnTo>
                      <a:pt x="54" y="113"/>
                    </a:lnTo>
                    <a:lnTo>
                      <a:pt x="56" y="113"/>
                    </a:lnTo>
                    <a:lnTo>
                      <a:pt x="63" y="108"/>
                    </a:lnTo>
                    <a:lnTo>
                      <a:pt x="72" y="101"/>
                    </a:lnTo>
                    <a:lnTo>
                      <a:pt x="86" y="93"/>
                    </a:lnTo>
                    <a:lnTo>
                      <a:pt x="93" y="90"/>
                    </a:lnTo>
                    <a:lnTo>
                      <a:pt x="113" y="85"/>
                    </a:lnTo>
                    <a:lnTo>
                      <a:pt x="117" y="83"/>
                    </a:lnTo>
                    <a:lnTo>
                      <a:pt x="129" y="80"/>
                    </a:lnTo>
                    <a:lnTo>
                      <a:pt x="148" y="76"/>
                    </a:lnTo>
                    <a:lnTo>
                      <a:pt x="163" y="74"/>
                    </a:lnTo>
                    <a:lnTo>
                      <a:pt x="167" y="72"/>
                    </a:lnTo>
                    <a:lnTo>
                      <a:pt x="176" y="70"/>
                    </a:lnTo>
                    <a:lnTo>
                      <a:pt x="181" y="68"/>
                    </a:lnTo>
                    <a:lnTo>
                      <a:pt x="203" y="63"/>
                    </a:lnTo>
                    <a:lnTo>
                      <a:pt x="214" y="60"/>
                    </a:lnTo>
                    <a:lnTo>
                      <a:pt x="225" y="58"/>
                    </a:lnTo>
                    <a:lnTo>
                      <a:pt x="234" y="55"/>
                    </a:lnTo>
                    <a:lnTo>
                      <a:pt x="242" y="53"/>
                    </a:lnTo>
                    <a:lnTo>
                      <a:pt x="245" y="49"/>
                    </a:lnTo>
                    <a:lnTo>
                      <a:pt x="255" y="46"/>
                    </a:lnTo>
                    <a:lnTo>
                      <a:pt x="257" y="46"/>
                    </a:lnTo>
                    <a:lnTo>
                      <a:pt x="262" y="42"/>
                    </a:lnTo>
                    <a:lnTo>
                      <a:pt x="274" y="29"/>
                    </a:lnTo>
                    <a:lnTo>
                      <a:pt x="276" y="26"/>
                    </a:lnTo>
                    <a:lnTo>
                      <a:pt x="278" y="24"/>
                    </a:lnTo>
                    <a:lnTo>
                      <a:pt x="280" y="22"/>
                    </a:lnTo>
                    <a:lnTo>
                      <a:pt x="286" y="21"/>
                    </a:lnTo>
                    <a:lnTo>
                      <a:pt x="293" y="20"/>
                    </a:lnTo>
                    <a:lnTo>
                      <a:pt x="300" y="17"/>
                    </a:lnTo>
                    <a:lnTo>
                      <a:pt x="303" y="15"/>
                    </a:lnTo>
                    <a:lnTo>
                      <a:pt x="310" y="15"/>
                    </a:lnTo>
                    <a:lnTo>
                      <a:pt x="313" y="13"/>
                    </a:lnTo>
                    <a:lnTo>
                      <a:pt x="318" y="14"/>
                    </a:lnTo>
                    <a:lnTo>
                      <a:pt x="319" y="14"/>
                    </a:lnTo>
                    <a:lnTo>
                      <a:pt x="328" y="17"/>
                    </a:lnTo>
                    <a:lnTo>
                      <a:pt x="329" y="17"/>
                    </a:lnTo>
                    <a:lnTo>
                      <a:pt x="332" y="15"/>
                    </a:lnTo>
                    <a:lnTo>
                      <a:pt x="334" y="15"/>
                    </a:lnTo>
                    <a:lnTo>
                      <a:pt x="336" y="14"/>
                    </a:lnTo>
                    <a:lnTo>
                      <a:pt x="335" y="14"/>
                    </a:lnTo>
                    <a:lnTo>
                      <a:pt x="345" y="5"/>
                    </a:lnTo>
                    <a:lnTo>
                      <a:pt x="351" y="1"/>
                    </a:lnTo>
                    <a:lnTo>
                      <a:pt x="355" y="0"/>
                    </a:lnTo>
                    <a:lnTo>
                      <a:pt x="367" y="3"/>
                    </a:lnTo>
                    <a:lnTo>
                      <a:pt x="379" y="1"/>
                    </a:lnTo>
                    <a:lnTo>
                      <a:pt x="398" y="6"/>
                    </a:lnTo>
                    <a:lnTo>
                      <a:pt x="407" y="10"/>
                    </a:lnTo>
                    <a:lnTo>
                      <a:pt x="426" y="11"/>
                    </a:lnTo>
                    <a:lnTo>
                      <a:pt x="451" y="15"/>
                    </a:lnTo>
                    <a:lnTo>
                      <a:pt x="456" y="15"/>
                    </a:lnTo>
                    <a:lnTo>
                      <a:pt x="462" y="86"/>
                    </a:lnTo>
                    <a:lnTo>
                      <a:pt x="449" y="149"/>
                    </a:lnTo>
                    <a:lnTo>
                      <a:pt x="402" y="217"/>
                    </a:lnTo>
                    <a:lnTo>
                      <a:pt x="219" y="484"/>
                    </a:lnTo>
                    <a:lnTo>
                      <a:pt x="88" y="286"/>
                    </a:lnTo>
                    <a:lnTo>
                      <a:pt x="63" y="250"/>
                    </a:lnTo>
                    <a:lnTo>
                      <a:pt x="57" y="258"/>
                    </a:lnTo>
                    <a:lnTo>
                      <a:pt x="42" y="252"/>
                    </a:lnTo>
                    <a:lnTo>
                      <a:pt x="35" y="248"/>
                    </a:lnTo>
                    <a:lnTo>
                      <a:pt x="26" y="246"/>
                    </a:lnTo>
                    <a:lnTo>
                      <a:pt x="12" y="247"/>
                    </a:lnTo>
                    <a:lnTo>
                      <a:pt x="9" y="177"/>
                    </a:lnTo>
                    <a:lnTo>
                      <a:pt x="3" y="176"/>
                    </a:lnTo>
                    <a:lnTo>
                      <a:pt x="0" y="163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62" name="Freeform 38"/>
              <p:cNvSpPr>
                <a:spLocks/>
              </p:cNvSpPr>
              <p:nvPr>
                <p:custDataLst>
                  <p:tags r:id="rId27"/>
                </p:custDataLst>
              </p:nvPr>
            </p:nvSpPr>
            <p:spPr bwMode="gray">
              <a:xfrm>
                <a:off x="2737" y="1336"/>
                <a:ext cx="337" cy="472"/>
              </a:xfrm>
              <a:custGeom>
                <a:avLst/>
                <a:gdLst/>
                <a:ahLst/>
                <a:cxnLst>
                  <a:cxn ang="0">
                    <a:pos x="153" y="2"/>
                  </a:cxn>
                  <a:cxn ang="0">
                    <a:pos x="344" y="32"/>
                  </a:cxn>
                  <a:cxn ang="0">
                    <a:pos x="306" y="104"/>
                  </a:cxn>
                  <a:cxn ang="0">
                    <a:pos x="298" y="139"/>
                  </a:cxn>
                  <a:cxn ang="0">
                    <a:pos x="297" y="160"/>
                  </a:cxn>
                  <a:cxn ang="0">
                    <a:pos x="321" y="189"/>
                  </a:cxn>
                  <a:cxn ang="0">
                    <a:pos x="324" y="220"/>
                  </a:cxn>
                  <a:cxn ang="0">
                    <a:pos x="314" y="248"/>
                  </a:cxn>
                  <a:cxn ang="0">
                    <a:pos x="309" y="322"/>
                  </a:cxn>
                  <a:cxn ang="0">
                    <a:pos x="328" y="360"/>
                  </a:cxn>
                  <a:cxn ang="0">
                    <a:pos x="335" y="479"/>
                  </a:cxn>
                  <a:cxn ang="0">
                    <a:pos x="351" y="554"/>
                  </a:cxn>
                  <a:cxn ang="0">
                    <a:pos x="370" y="604"/>
                  </a:cxn>
                  <a:cxn ang="0">
                    <a:pos x="400" y="618"/>
                  </a:cxn>
                  <a:cxn ang="0">
                    <a:pos x="464" y="721"/>
                  </a:cxn>
                  <a:cxn ang="0">
                    <a:pos x="479" y="766"/>
                  </a:cxn>
                  <a:cxn ang="0">
                    <a:pos x="497" y="775"/>
                  </a:cxn>
                  <a:cxn ang="0">
                    <a:pos x="525" y="805"/>
                  </a:cxn>
                  <a:cxn ang="0">
                    <a:pos x="555" y="880"/>
                  </a:cxn>
                  <a:cxn ang="0">
                    <a:pos x="568" y="914"/>
                  </a:cxn>
                  <a:cxn ang="0">
                    <a:pos x="579" y="960"/>
                  </a:cxn>
                  <a:cxn ang="0">
                    <a:pos x="526" y="966"/>
                  </a:cxn>
                  <a:cxn ang="0">
                    <a:pos x="375" y="939"/>
                  </a:cxn>
                  <a:cxn ang="0">
                    <a:pos x="390" y="920"/>
                  </a:cxn>
                  <a:cxn ang="0">
                    <a:pos x="383" y="892"/>
                  </a:cxn>
                  <a:cxn ang="0">
                    <a:pos x="390" y="837"/>
                  </a:cxn>
                  <a:cxn ang="0">
                    <a:pos x="367" y="801"/>
                  </a:cxn>
                  <a:cxn ang="0">
                    <a:pos x="343" y="759"/>
                  </a:cxn>
                  <a:cxn ang="0">
                    <a:pos x="325" y="738"/>
                  </a:cxn>
                  <a:cxn ang="0">
                    <a:pos x="303" y="707"/>
                  </a:cxn>
                  <a:cxn ang="0">
                    <a:pos x="270" y="660"/>
                  </a:cxn>
                  <a:cxn ang="0">
                    <a:pos x="228" y="629"/>
                  </a:cxn>
                  <a:cxn ang="0">
                    <a:pos x="199" y="600"/>
                  </a:cxn>
                  <a:cxn ang="0">
                    <a:pos x="178" y="542"/>
                  </a:cxn>
                  <a:cxn ang="0">
                    <a:pos x="166" y="461"/>
                  </a:cxn>
                  <a:cxn ang="0">
                    <a:pos x="140" y="437"/>
                  </a:cxn>
                  <a:cxn ang="0">
                    <a:pos x="142" y="380"/>
                  </a:cxn>
                  <a:cxn ang="0">
                    <a:pos x="110" y="324"/>
                  </a:cxn>
                  <a:cxn ang="0">
                    <a:pos x="106" y="277"/>
                  </a:cxn>
                  <a:cxn ang="0">
                    <a:pos x="49" y="201"/>
                  </a:cxn>
                  <a:cxn ang="0">
                    <a:pos x="61" y="168"/>
                  </a:cxn>
                  <a:cxn ang="0">
                    <a:pos x="33" y="114"/>
                  </a:cxn>
                  <a:cxn ang="0">
                    <a:pos x="37" y="62"/>
                  </a:cxn>
                  <a:cxn ang="0">
                    <a:pos x="27" y="52"/>
                  </a:cxn>
                  <a:cxn ang="0">
                    <a:pos x="17" y="21"/>
                  </a:cxn>
                </a:cxnLst>
                <a:rect l="0" t="0" r="r" b="b"/>
                <a:pathLst>
                  <a:path w="588" h="971">
                    <a:moveTo>
                      <a:pt x="17" y="21"/>
                    </a:moveTo>
                    <a:lnTo>
                      <a:pt x="0" y="0"/>
                    </a:lnTo>
                    <a:lnTo>
                      <a:pt x="153" y="2"/>
                    </a:lnTo>
                    <a:lnTo>
                      <a:pt x="356" y="7"/>
                    </a:lnTo>
                    <a:lnTo>
                      <a:pt x="361" y="7"/>
                    </a:lnTo>
                    <a:lnTo>
                      <a:pt x="344" y="32"/>
                    </a:lnTo>
                    <a:lnTo>
                      <a:pt x="324" y="56"/>
                    </a:lnTo>
                    <a:lnTo>
                      <a:pt x="308" y="80"/>
                    </a:lnTo>
                    <a:lnTo>
                      <a:pt x="306" y="104"/>
                    </a:lnTo>
                    <a:lnTo>
                      <a:pt x="303" y="100"/>
                    </a:lnTo>
                    <a:lnTo>
                      <a:pt x="297" y="104"/>
                    </a:lnTo>
                    <a:lnTo>
                      <a:pt x="298" y="139"/>
                    </a:lnTo>
                    <a:lnTo>
                      <a:pt x="296" y="147"/>
                    </a:lnTo>
                    <a:lnTo>
                      <a:pt x="290" y="147"/>
                    </a:lnTo>
                    <a:lnTo>
                      <a:pt x="297" y="160"/>
                    </a:lnTo>
                    <a:lnTo>
                      <a:pt x="303" y="164"/>
                    </a:lnTo>
                    <a:lnTo>
                      <a:pt x="318" y="182"/>
                    </a:lnTo>
                    <a:lnTo>
                      <a:pt x="321" y="189"/>
                    </a:lnTo>
                    <a:lnTo>
                      <a:pt x="321" y="201"/>
                    </a:lnTo>
                    <a:lnTo>
                      <a:pt x="325" y="209"/>
                    </a:lnTo>
                    <a:lnTo>
                      <a:pt x="324" y="220"/>
                    </a:lnTo>
                    <a:lnTo>
                      <a:pt x="320" y="224"/>
                    </a:lnTo>
                    <a:lnTo>
                      <a:pt x="314" y="233"/>
                    </a:lnTo>
                    <a:lnTo>
                      <a:pt x="314" y="248"/>
                    </a:lnTo>
                    <a:lnTo>
                      <a:pt x="311" y="258"/>
                    </a:lnTo>
                    <a:lnTo>
                      <a:pt x="306" y="305"/>
                    </a:lnTo>
                    <a:lnTo>
                      <a:pt x="309" y="322"/>
                    </a:lnTo>
                    <a:lnTo>
                      <a:pt x="314" y="331"/>
                    </a:lnTo>
                    <a:lnTo>
                      <a:pt x="314" y="347"/>
                    </a:lnTo>
                    <a:lnTo>
                      <a:pt x="328" y="360"/>
                    </a:lnTo>
                    <a:lnTo>
                      <a:pt x="331" y="428"/>
                    </a:lnTo>
                    <a:lnTo>
                      <a:pt x="335" y="453"/>
                    </a:lnTo>
                    <a:lnTo>
                      <a:pt x="335" y="479"/>
                    </a:lnTo>
                    <a:lnTo>
                      <a:pt x="330" y="515"/>
                    </a:lnTo>
                    <a:lnTo>
                      <a:pt x="338" y="537"/>
                    </a:lnTo>
                    <a:lnTo>
                      <a:pt x="351" y="554"/>
                    </a:lnTo>
                    <a:lnTo>
                      <a:pt x="363" y="569"/>
                    </a:lnTo>
                    <a:lnTo>
                      <a:pt x="363" y="593"/>
                    </a:lnTo>
                    <a:lnTo>
                      <a:pt x="370" y="604"/>
                    </a:lnTo>
                    <a:lnTo>
                      <a:pt x="379" y="592"/>
                    </a:lnTo>
                    <a:lnTo>
                      <a:pt x="389" y="600"/>
                    </a:lnTo>
                    <a:lnTo>
                      <a:pt x="400" y="618"/>
                    </a:lnTo>
                    <a:lnTo>
                      <a:pt x="441" y="670"/>
                    </a:lnTo>
                    <a:lnTo>
                      <a:pt x="454" y="688"/>
                    </a:lnTo>
                    <a:lnTo>
                      <a:pt x="464" y="721"/>
                    </a:lnTo>
                    <a:lnTo>
                      <a:pt x="475" y="733"/>
                    </a:lnTo>
                    <a:lnTo>
                      <a:pt x="478" y="750"/>
                    </a:lnTo>
                    <a:lnTo>
                      <a:pt x="479" y="766"/>
                    </a:lnTo>
                    <a:lnTo>
                      <a:pt x="486" y="784"/>
                    </a:lnTo>
                    <a:lnTo>
                      <a:pt x="489" y="773"/>
                    </a:lnTo>
                    <a:lnTo>
                      <a:pt x="497" y="775"/>
                    </a:lnTo>
                    <a:lnTo>
                      <a:pt x="504" y="808"/>
                    </a:lnTo>
                    <a:lnTo>
                      <a:pt x="514" y="800"/>
                    </a:lnTo>
                    <a:lnTo>
                      <a:pt x="525" y="805"/>
                    </a:lnTo>
                    <a:lnTo>
                      <a:pt x="536" y="844"/>
                    </a:lnTo>
                    <a:lnTo>
                      <a:pt x="540" y="872"/>
                    </a:lnTo>
                    <a:lnTo>
                      <a:pt x="555" y="880"/>
                    </a:lnTo>
                    <a:lnTo>
                      <a:pt x="569" y="879"/>
                    </a:lnTo>
                    <a:lnTo>
                      <a:pt x="573" y="889"/>
                    </a:lnTo>
                    <a:lnTo>
                      <a:pt x="568" y="914"/>
                    </a:lnTo>
                    <a:lnTo>
                      <a:pt x="575" y="926"/>
                    </a:lnTo>
                    <a:lnTo>
                      <a:pt x="579" y="937"/>
                    </a:lnTo>
                    <a:lnTo>
                      <a:pt x="579" y="960"/>
                    </a:lnTo>
                    <a:lnTo>
                      <a:pt x="588" y="971"/>
                    </a:lnTo>
                    <a:lnTo>
                      <a:pt x="574" y="968"/>
                    </a:lnTo>
                    <a:lnTo>
                      <a:pt x="526" y="966"/>
                    </a:lnTo>
                    <a:lnTo>
                      <a:pt x="413" y="955"/>
                    </a:lnTo>
                    <a:lnTo>
                      <a:pt x="372" y="946"/>
                    </a:lnTo>
                    <a:lnTo>
                      <a:pt x="375" y="939"/>
                    </a:lnTo>
                    <a:lnTo>
                      <a:pt x="381" y="941"/>
                    </a:lnTo>
                    <a:lnTo>
                      <a:pt x="386" y="930"/>
                    </a:lnTo>
                    <a:lnTo>
                      <a:pt x="390" y="920"/>
                    </a:lnTo>
                    <a:lnTo>
                      <a:pt x="386" y="906"/>
                    </a:lnTo>
                    <a:lnTo>
                      <a:pt x="376" y="899"/>
                    </a:lnTo>
                    <a:lnTo>
                      <a:pt x="383" y="892"/>
                    </a:lnTo>
                    <a:lnTo>
                      <a:pt x="393" y="873"/>
                    </a:lnTo>
                    <a:lnTo>
                      <a:pt x="398" y="861"/>
                    </a:lnTo>
                    <a:lnTo>
                      <a:pt x="390" y="837"/>
                    </a:lnTo>
                    <a:lnTo>
                      <a:pt x="389" y="822"/>
                    </a:lnTo>
                    <a:lnTo>
                      <a:pt x="376" y="820"/>
                    </a:lnTo>
                    <a:lnTo>
                      <a:pt x="367" y="801"/>
                    </a:lnTo>
                    <a:lnTo>
                      <a:pt x="359" y="787"/>
                    </a:lnTo>
                    <a:lnTo>
                      <a:pt x="354" y="771"/>
                    </a:lnTo>
                    <a:lnTo>
                      <a:pt x="343" y="759"/>
                    </a:lnTo>
                    <a:lnTo>
                      <a:pt x="331" y="762"/>
                    </a:lnTo>
                    <a:lnTo>
                      <a:pt x="328" y="753"/>
                    </a:lnTo>
                    <a:lnTo>
                      <a:pt x="325" y="738"/>
                    </a:lnTo>
                    <a:lnTo>
                      <a:pt x="317" y="726"/>
                    </a:lnTo>
                    <a:lnTo>
                      <a:pt x="311" y="714"/>
                    </a:lnTo>
                    <a:lnTo>
                      <a:pt x="303" y="707"/>
                    </a:lnTo>
                    <a:lnTo>
                      <a:pt x="291" y="687"/>
                    </a:lnTo>
                    <a:lnTo>
                      <a:pt x="281" y="673"/>
                    </a:lnTo>
                    <a:lnTo>
                      <a:pt x="270" y="660"/>
                    </a:lnTo>
                    <a:lnTo>
                      <a:pt x="246" y="651"/>
                    </a:lnTo>
                    <a:lnTo>
                      <a:pt x="240" y="637"/>
                    </a:lnTo>
                    <a:lnTo>
                      <a:pt x="228" y="629"/>
                    </a:lnTo>
                    <a:lnTo>
                      <a:pt x="217" y="615"/>
                    </a:lnTo>
                    <a:lnTo>
                      <a:pt x="203" y="609"/>
                    </a:lnTo>
                    <a:lnTo>
                      <a:pt x="199" y="600"/>
                    </a:lnTo>
                    <a:lnTo>
                      <a:pt x="186" y="592"/>
                    </a:lnTo>
                    <a:lnTo>
                      <a:pt x="176" y="578"/>
                    </a:lnTo>
                    <a:lnTo>
                      <a:pt x="178" y="542"/>
                    </a:lnTo>
                    <a:lnTo>
                      <a:pt x="168" y="534"/>
                    </a:lnTo>
                    <a:lnTo>
                      <a:pt x="169" y="493"/>
                    </a:lnTo>
                    <a:lnTo>
                      <a:pt x="166" y="461"/>
                    </a:lnTo>
                    <a:lnTo>
                      <a:pt x="151" y="437"/>
                    </a:lnTo>
                    <a:lnTo>
                      <a:pt x="140" y="440"/>
                    </a:lnTo>
                    <a:lnTo>
                      <a:pt x="140" y="437"/>
                    </a:lnTo>
                    <a:lnTo>
                      <a:pt x="136" y="427"/>
                    </a:lnTo>
                    <a:lnTo>
                      <a:pt x="141" y="400"/>
                    </a:lnTo>
                    <a:lnTo>
                      <a:pt x="142" y="380"/>
                    </a:lnTo>
                    <a:lnTo>
                      <a:pt x="128" y="351"/>
                    </a:lnTo>
                    <a:lnTo>
                      <a:pt x="120" y="338"/>
                    </a:lnTo>
                    <a:lnTo>
                      <a:pt x="110" y="324"/>
                    </a:lnTo>
                    <a:lnTo>
                      <a:pt x="103" y="321"/>
                    </a:lnTo>
                    <a:lnTo>
                      <a:pt x="104" y="297"/>
                    </a:lnTo>
                    <a:lnTo>
                      <a:pt x="106" y="277"/>
                    </a:lnTo>
                    <a:lnTo>
                      <a:pt x="97" y="263"/>
                    </a:lnTo>
                    <a:lnTo>
                      <a:pt x="72" y="224"/>
                    </a:lnTo>
                    <a:lnTo>
                      <a:pt x="49" y="201"/>
                    </a:lnTo>
                    <a:lnTo>
                      <a:pt x="54" y="179"/>
                    </a:lnTo>
                    <a:lnTo>
                      <a:pt x="46" y="160"/>
                    </a:lnTo>
                    <a:lnTo>
                      <a:pt x="61" y="168"/>
                    </a:lnTo>
                    <a:lnTo>
                      <a:pt x="63" y="153"/>
                    </a:lnTo>
                    <a:lnTo>
                      <a:pt x="56" y="141"/>
                    </a:lnTo>
                    <a:lnTo>
                      <a:pt x="33" y="114"/>
                    </a:lnTo>
                    <a:lnTo>
                      <a:pt x="30" y="90"/>
                    </a:lnTo>
                    <a:lnTo>
                      <a:pt x="37" y="75"/>
                    </a:lnTo>
                    <a:lnTo>
                      <a:pt x="37" y="62"/>
                    </a:lnTo>
                    <a:lnTo>
                      <a:pt x="35" y="57"/>
                    </a:lnTo>
                    <a:lnTo>
                      <a:pt x="32" y="55"/>
                    </a:lnTo>
                    <a:lnTo>
                      <a:pt x="27" y="52"/>
                    </a:lnTo>
                    <a:lnTo>
                      <a:pt x="24" y="50"/>
                    </a:lnTo>
                    <a:lnTo>
                      <a:pt x="19" y="30"/>
                    </a:lnTo>
                    <a:lnTo>
                      <a:pt x="17" y="21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63" name="Freeform 39"/>
              <p:cNvSpPr>
                <a:spLocks/>
              </p:cNvSpPr>
              <p:nvPr>
                <p:custDataLst>
                  <p:tags r:id="rId28"/>
                </p:custDataLst>
              </p:nvPr>
            </p:nvSpPr>
            <p:spPr bwMode="gray">
              <a:xfrm>
                <a:off x="2866" y="1788"/>
                <a:ext cx="463" cy="532"/>
              </a:xfrm>
              <a:custGeom>
                <a:avLst/>
                <a:gdLst/>
                <a:ahLst/>
                <a:cxnLst>
                  <a:cxn ang="0">
                    <a:pos x="19" y="26"/>
                  </a:cxn>
                  <a:cxn ang="0">
                    <a:pos x="43" y="19"/>
                  </a:cxn>
                  <a:cxn ang="0">
                    <a:pos x="109" y="20"/>
                  </a:cxn>
                  <a:cxn ang="0">
                    <a:pos x="135" y="0"/>
                  </a:cxn>
                  <a:cxn ang="0">
                    <a:pos x="188" y="23"/>
                  </a:cxn>
                  <a:cxn ang="0">
                    <a:pos x="363" y="39"/>
                  </a:cxn>
                  <a:cxn ang="0">
                    <a:pos x="407" y="144"/>
                  </a:cxn>
                  <a:cxn ang="0">
                    <a:pos x="422" y="187"/>
                  </a:cxn>
                  <a:cxn ang="0">
                    <a:pos x="450" y="244"/>
                  </a:cxn>
                  <a:cxn ang="0">
                    <a:pos x="473" y="263"/>
                  </a:cxn>
                  <a:cxn ang="0">
                    <a:pos x="521" y="356"/>
                  </a:cxn>
                  <a:cxn ang="0">
                    <a:pos x="527" y="381"/>
                  </a:cxn>
                  <a:cxn ang="0">
                    <a:pos x="539" y="424"/>
                  </a:cxn>
                  <a:cxn ang="0">
                    <a:pos x="542" y="484"/>
                  </a:cxn>
                  <a:cxn ang="0">
                    <a:pos x="580" y="561"/>
                  </a:cxn>
                  <a:cxn ang="0">
                    <a:pos x="584" y="622"/>
                  </a:cxn>
                  <a:cxn ang="0">
                    <a:pos x="625" y="695"/>
                  </a:cxn>
                  <a:cxn ang="0">
                    <a:pos x="611" y="768"/>
                  </a:cxn>
                  <a:cxn ang="0">
                    <a:pos x="627" y="819"/>
                  </a:cxn>
                  <a:cxn ang="0">
                    <a:pos x="679" y="810"/>
                  </a:cxn>
                  <a:cxn ang="0">
                    <a:pos x="699" y="805"/>
                  </a:cxn>
                  <a:cxn ang="0">
                    <a:pos x="728" y="837"/>
                  </a:cxn>
                  <a:cxn ang="0">
                    <a:pos x="761" y="904"/>
                  </a:cxn>
                  <a:cxn ang="0">
                    <a:pos x="769" y="926"/>
                  </a:cxn>
                  <a:cxn ang="0">
                    <a:pos x="782" y="958"/>
                  </a:cxn>
                  <a:cxn ang="0">
                    <a:pos x="807" y="973"/>
                  </a:cxn>
                  <a:cxn ang="0">
                    <a:pos x="809" y="1019"/>
                  </a:cxn>
                  <a:cxn ang="0">
                    <a:pos x="782" y="1063"/>
                  </a:cxn>
                  <a:cxn ang="0">
                    <a:pos x="731" y="1090"/>
                  </a:cxn>
                  <a:cxn ang="0">
                    <a:pos x="709" y="1090"/>
                  </a:cxn>
                  <a:cxn ang="0">
                    <a:pos x="689" y="1040"/>
                  </a:cxn>
                  <a:cxn ang="0">
                    <a:pos x="689" y="1021"/>
                  </a:cxn>
                  <a:cxn ang="0">
                    <a:pos x="668" y="973"/>
                  </a:cxn>
                  <a:cxn ang="0">
                    <a:pos x="624" y="933"/>
                  </a:cxn>
                  <a:cxn ang="0">
                    <a:pos x="581" y="868"/>
                  </a:cxn>
                  <a:cxn ang="0">
                    <a:pos x="529" y="810"/>
                  </a:cxn>
                  <a:cxn ang="0">
                    <a:pos x="435" y="748"/>
                  </a:cxn>
                  <a:cxn ang="0">
                    <a:pos x="397" y="707"/>
                  </a:cxn>
                  <a:cxn ang="0">
                    <a:pos x="388" y="666"/>
                  </a:cxn>
                  <a:cxn ang="0">
                    <a:pos x="411" y="566"/>
                  </a:cxn>
                  <a:cxn ang="0">
                    <a:pos x="412" y="531"/>
                  </a:cxn>
                  <a:cxn ang="0">
                    <a:pos x="396" y="425"/>
                  </a:cxn>
                  <a:cxn ang="0">
                    <a:pos x="356" y="386"/>
                  </a:cxn>
                  <a:cxn ang="0">
                    <a:pos x="340" y="368"/>
                  </a:cxn>
                  <a:cxn ang="0">
                    <a:pos x="311" y="354"/>
                  </a:cxn>
                  <a:cxn ang="0">
                    <a:pos x="315" y="336"/>
                  </a:cxn>
                  <a:cxn ang="0">
                    <a:pos x="287" y="310"/>
                  </a:cxn>
                  <a:cxn ang="0">
                    <a:pos x="242" y="255"/>
                  </a:cxn>
                  <a:cxn ang="0">
                    <a:pos x="190" y="261"/>
                  </a:cxn>
                  <a:cxn ang="0">
                    <a:pos x="172" y="220"/>
                  </a:cxn>
                  <a:cxn ang="0">
                    <a:pos x="115" y="167"/>
                  </a:cxn>
                  <a:cxn ang="0">
                    <a:pos x="81" y="156"/>
                  </a:cxn>
                  <a:cxn ang="0">
                    <a:pos x="70" y="103"/>
                  </a:cxn>
                  <a:cxn ang="0">
                    <a:pos x="29" y="61"/>
                  </a:cxn>
                  <a:cxn ang="0">
                    <a:pos x="13" y="49"/>
                  </a:cxn>
                </a:cxnLst>
                <a:rect l="0" t="0" r="r" b="b"/>
                <a:pathLst>
                  <a:path w="810" h="1097">
                    <a:moveTo>
                      <a:pt x="0" y="25"/>
                    </a:moveTo>
                    <a:lnTo>
                      <a:pt x="10" y="25"/>
                    </a:lnTo>
                    <a:lnTo>
                      <a:pt x="19" y="26"/>
                    </a:lnTo>
                    <a:lnTo>
                      <a:pt x="27" y="21"/>
                    </a:lnTo>
                    <a:lnTo>
                      <a:pt x="34" y="23"/>
                    </a:lnTo>
                    <a:lnTo>
                      <a:pt x="43" y="19"/>
                    </a:lnTo>
                    <a:lnTo>
                      <a:pt x="54" y="27"/>
                    </a:lnTo>
                    <a:lnTo>
                      <a:pt x="87" y="28"/>
                    </a:lnTo>
                    <a:lnTo>
                      <a:pt x="109" y="20"/>
                    </a:lnTo>
                    <a:lnTo>
                      <a:pt x="116" y="15"/>
                    </a:lnTo>
                    <a:lnTo>
                      <a:pt x="116" y="7"/>
                    </a:lnTo>
                    <a:lnTo>
                      <a:pt x="135" y="0"/>
                    </a:lnTo>
                    <a:lnTo>
                      <a:pt x="143" y="2"/>
                    </a:lnTo>
                    <a:lnTo>
                      <a:pt x="147" y="14"/>
                    </a:lnTo>
                    <a:lnTo>
                      <a:pt x="188" y="23"/>
                    </a:lnTo>
                    <a:lnTo>
                      <a:pt x="301" y="34"/>
                    </a:lnTo>
                    <a:lnTo>
                      <a:pt x="349" y="36"/>
                    </a:lnTo>
                    <a:lnTo>
                      <a:pt x="363" y="39"/>
                    </a:lnTo>
                    <a:lnTo>
                      <a:pt x="382" y="71"/>
                    </a:lnTo>
                    <a:lnTo>
                      <a:pt x="389" y="103"/>
                    </a:lnTo>
                    <a:lnTo>
                      <a:pt x="407" y="144"/>
                    </a:lnTo>
                    <a:lnTo>
                      <a:pt x="407" y="153"/>
                    </a:lnTo>
                    <a:lnTo>
                      <a:pt x="417" y="189"/>
                    </a:lnTo>
                    <a:lnTo>
                      <a:pt x="422" y="187"/>
                    </a:lnTo>
                    <a:lnTo>
                      <a:pt x="421" y="198"/>
                    </a:lnTo>
                    <a:lnTo>
                      <a:pt x="455" y="227"/>
                    </a:lnTo>
                    <a:lnTo>
                      <a:pt x="450" y="244"/>
                    </a:lnTo>
                    <a:lnTo>
                      <a:pt x="457" y="271"/>
                    </a:lnTo>
                    <a:lnTo>
                      <a:pt x="467" y="267"/>
                    </a:lnTo>
                    <a:lnTo>
                      <a:pt x="473" y="263"/>
                    </a:lnTo>
                    <a:lnTo>
                      <a:pt x="509" y="300"/>
                    </a:lnTo>
                    <a:lnTo>
                      <a:pt x="509" y="321"/>
                    </a:lnTo>
                    <a:lnTo>
                      <a:pt x="521" y="356"/>
                    </a:lnTo>
                    <a:lnTo>
                      <a:pt x="527" y="353"/>
                    </a:lnTo>
                    <a:lnTo>
                      <a:pt x="529" y="356"/>
                    </a:lnTo>
                    <a:lnTo>
                      <a:pt x="527" y="381"/>
                    </a:lnTo>
                    <a:lnTo>
                      <a:pt x="532" y="394"/>
                    </a:lnTo>
                    <a:lnTo>
                      <a:pt x="533" y="424"/>
                    </a:lnTo>
                    <a:lnTo>
                      <a:pt x="539" y="424"/>
                    </a:lnTo>
                    <a:lnTo>
                      <a:pt x="541" y="443"/>
                    </a:lnTo>
                    <a:lnTo>
                      <a:pt x="534" y="472"/>
                    </a:lnTo>
                    <a:lnTo>
                      <a:pt x="542" y="484"/>
                    </a:lnTo>
                    <a:lnTo>
                      <a:pt x="540" y="487"/>
                    </a:lnTo>
                    <a:lnTo>
                      <a:pt x="561" y="547"/>
                    </a:lnTo>
                    <a:lnTo>
                      <a:pt x="580" y="561"/>
                    </a:lnTo>
                    <a:lnTo>
                      <a:pt x="578" y="575"/>
                    </a:lnTo>
                    <a:lnTo>
                      <a:pt x="584" y="582"/>
                    </a:lnTo>
                    <a:lnTo>
                      <a:pt x="584" y="622"/>
                    </a:lnTo>
                    <a:lnTo>
                      <a:pt x="594" y="638"/>
                    </a:lnTo>
                    <a:lnTo>
                      <a:pt x="610" y="654"/>
                    </a:lnTo>
                    <a:lnTo>
                      <a:pt x="625" y="695"/>
                    </a:lnTo>
                    <a:lnTo>
                      <a:pt x="624" y="716"/>
                    </a:lnTo>
                    <a:lnTo>
                      <a:pt x="612" y="737"/>
                    </a:lnTo>
                    <a:lnTo>
                      <a:pt x="611" y="768"/>
                    </a:lnTo>
                    <a:lnTo>
                      <a:pt x="619" y="782"/>
                    </a:lnTo>
                    <a:lnTo>
                      <a:pt x="618" y="795"/>
                    </a:lnTo>
                    <a:lnTo>
                      <a:pt x="627" y="819"/>
                    </a:lnTo>
                    <a:lnTo>
                      <a:pt x="650" y="829"/>
                    </a:lnTo>
                    <a:lnTo>
                      <a:pt x="670" y="825"/>
                    </a:lnTo>
                    <a:lnTo>
                      <a:pt x="679" y="810"/>
                    </a:lnTo>
                    <a:lnTo>
                      <a:pt x="687" y="796"/>
                    </a:lnTo>
                    <a:lnTo>
                      <a:pt x="698" y="800"/>
                    </a:lnTo>
                    <a:lnTo>
                      <a:pt x="699" y="805"/>
                    </a:lnTo>
                    <a:lnTo>
                      <a:pt x="707" y="808"/>
                    </a:lnTo>
                    <a:lnTo>
                      <a:pt x="712" y="832"/>
                    </a:lnTo>
                    <a:lnTo>
                      <a:pt x="728" y="837"/>
                    </a:lnTo>
                    <a:lnTo>
                      <a:pt x="733" y="866"/>
                    </a:lnTo>
                    <a:lnTo>
                      <a:pt x="755" y="866"/>
                    </a:lnTo>
                    <a:lnTo>
                      <a:pt x="761" y="904"/>
                    </a:lnTo>
                    <a:lnTo>
                      <a:pt x="765" y="912"/>
                    </a:lnTo>
                    <a:lnTo>
                      <a:pt x="770" y="917"/>
                    </a:lnTo>
                    <a:lnTo>
                      <a:pt x="769" y="926"/>
                    </a:lnTo>
                    <a:lnTo>
                      <a:pt x="763" y="938"/>
                    </a:lnTo>
                    <a:lnTo>
                      <a:pt x="770" y="941"/>
                    </a:lnTo>
                    <a:lnTo>
                      <a:pt x="782" y="958"/>
                    </a:lnTo>
                    <a:lnTo>
                      <a:pt x="793" y="959"/>
                    </a:lnTo>
                    <a:lnTo>
                      <a:pt x="797" y="969"/>
                    </a:lnTo>
                    <a:lnTo>
                      <a:pt x="807" y="973"/>
                    </a:lnTo>
                    <a:lnTo>
                      <a:pt x="806" y="990"/>
                    </a:lnTo>
                    <a:lnTo>
                      <a:pt x="810" y="1003"/>
                    </a:lnTo>
                    <a:lnTo>
                      <a:pt x="809" y="1019"/>
                    </a:lnTo>
                    <a:lnTo>
                      <a:pt x="800" y="1044"/>
                    </a:lnTo>
                    <a:lnTo>
                      <a:pt x="789" y="1058"/>
                    </a:lnTo>
                    <a:lnTo>
                      <a:pt x="782" y="1063"/>
                    </a:lnTo>
                    <a:lnTo>
                      <a:pt x="763" y="1071"/>
                    </a:lnTo>
                    <a:lnTo>
                      <a:pt x="739" y="1090"/>
                    </a:lnTo>
                    <a:lnTo>
                      <a:pt x="731" y="1090"/>
                    </a:lnTo>
                    <a:lnTo>
                      <a:pt x="730" y="1095"/>
                    </a:lnTo>
                    <a:lnTo>
                      <a:pt x="719" y="1097"/>
                    </a:lnTo>
                    <a:lnTo>
                      <a:pt x="709" y="1090"/>
                    </a:lnTo>
                    <a:lnTo>
                      <a:pt x="694" y="1065"/>
                    </a:lnTo>
                    <a:lnTo>
                      <a:pt x="693" y="1055"/>
                    </a:lnTo>
                    <a:lnTo>
                      <a:pt x="689" y="1040"/>
                    </a:lnTo>
                    <a:lnTo>
                      <a:pt x="691" y="1034"/>
                    </a:lnTo>
                    <a:lnTo>
                      <a:pt x="688" y="1026"/>
                    </a:lnTo>
                    <a:lnTo>
                      <a:pt x="689" y="1021"/>
                    </a:lnTo>
                    <a:lnTo>
                      <a:pt x="687" y="1017"/>
                    </a:lnTo>
                    <a:lnTo>
                      <a:pt x="682" y="1001"/>
                    </a:lnTo>
                    <a:lnTo>
                      <a:pt x="668" y="973"/>
                    </a:lnTo>
                    <a:lnTo>
                      <a:pt x="658" y="945"/>
                    </a:lnTo>
                    <a:lnTo>
                      <a:pt x="633" y="933"/>
                    </a:lnTo>
                    <a:lnTo>
                      <a:pt x="624" y="933"/>
                    </a:lnTo>
                    <a:lnTo>
                      <a:pt x="597" y="894"/>
                    </a:lnTo>
                    <a:lnTo>
                      <a:pt x="597" y="882"/>
                    </a:lnTo>
                    <a:lnTo>
                      <a:pt x="581" y="868"/>
                    </a:lnTo>
                    <a:lnTo>
                      <a:pt x="535" y="818"/>
                    </a:lnTo>
                    <a:lnTo>
                      <a:pt x="537" y="812"/>
                    </a:lnTo>
                    <a:lnTo>
                      <a:pt x="529" y="810"/>
                    </a:lnTo>
                    <a:lnTo>
                      <a:pt x="464" y="784"/>
                    </a:lnTo>
                    <a:lnTo>
                      <a:pt x="447" y="752"/>
                    </a:lnTo>
                    <a:lnTo>
                      <a:pt x="435" y="748"/>
                    </a:lnTo>
                    <a:lnTo>
                      <a:pt x="436" y="720"/>
                    </a:lnTo>
                    <a:lnTo>
                      <a:pt x="414" y="702"/>
                    </a:lnTo>
                    <a:lnTo>
                      <a:pt x="397" y="707"/>
                    </a:lnTo>
                    <a:lnTo>
                      <a:pt x="393" y="705"/>
                    </a:lnTo>
                    <a:lnTo>
                      <a:pt x="394" y="686"/>
                    </a:lnTo>
                    <a:lnTo>
                      <a:pt x="388" y="666"/>
                    </a:lnTo>
                    <a:lnTo>
                      <a:pt x="392" y="631"/>
                    </a:lnTo>
                    <a:lnTo>
                      <a:pt x="408" y="595"/>
                    </a:lnTo>
                    <a:lnTo>
                      <a:pt x="411" y="566"/>
                    </a:lnTo>
                    <a:lnTo>
                      <a:pt x="420" y="559"/>
                    </a:lnTo>
                    <a:lnTo>
                      <a:pt x="416" y="548"/>
                    </a:lnTo>
                    <a:lnTo>
                      <a:pt x="412" y="531"/>
                    </a:lnTo>
                    <a:lnTo>
                      <a:pt x="409" y="457"/>
                    </a:lnTo>
                    <a:lnTo>
                      <a:pt x="404" y="432"/>
                    </a:lnTo>
                    <a:lnTo>
                      <a:pt x="396" y="425"/>
                    </a:lnTo>
                    <a:lnTo>
                      <a:pt x="377" y="390"/>
                    </a:lnTo>
                    <a:lnTo>
                      <a:pt x="367" y="381"/>
                    </a:lnTo>
                    <a:lnTo>
                      <a:pt x="356" y="386"/>
                    </a:lnTo>
                    <a:lnTo>
                      <a:pt x="343" y="378"/>
                    </a:lnTo>
                    <a:lnTo>
                      <a:pt x="344" y="371"/>
                    </a:lnTo>
                    <a:lnTo>
                      <a:pt x="340" y="368"/>
                    </a:lnTo>
                    <a:lnTo>
                      <a:pt x="331" y="370"/>
                    </a:lnTo>
                    <a:lnTo>
                      <a:pt x="326" y="361"/>
                    </a:lnTo>
                    <a:lnTo>
                      <a:pt x="311" y="354"/>
                    </a:lnTo>
                    <a:lnTo>
                      <a:pt x="310" y="345"/>
                    </a:lnTo>
                    <a:lnTo>
                      <a:pt x="317" y="341"/>
                    </a:lnTo>
                    <a:lnTo>
                      <a:pt x="315" y="336"/>
                    </a:lnTo>
                    <a:lnTo>
                      <a:pt x="292" y="327"/>
                    </a:lnTo>
                    <a:lnTo>
                      <a:pt x="287" y="320"/>
                    </a:lnTo>
                    <a:lnTo>
                      <a:pt x="287" y="310"/>
                    </a:lnTo>
                    <a:lnTo>
                      <a:pt x="277" y="265"/>
                    </a:lnTo>
                    <a:lnTo>
                      <a:pt x="267" y="258"/>
                    </a:lnTo>
                    <a:lnTo>
                      <a:pt x="242" y="255"/>
                    </a:lnTo>
                    <a:lnTo>
                      <a:pt x="213" y="254"/>
                    </a:lnTo>
                    <a:lnTo>
                      <a:pt x="196" y="262"/>
                    </a:lnTo>
                    <a:lnTo>
                      <a:pt x="190" y="261"/>
                    </a:lnTo>
                    <a:lnTo>
                      <a:pt x="190" y="251"/>
                    </a:lnTo>
                    <a:lnTo>
                      <a:pt x="179" y="242"/>
                    </a:lnTo>
                    <a:lnTo>
                      <a:pt x="172" y="220"/>
                    </a:lnTo>
                    <a:lnTo>
                      <a:pt x="154" y="208"/>
                    </a:lnTo>
                    <a:lnTo>
                      <a:pt x="136" y="207"/>
                    </a:lnTo>
                    <a:lnTo>
                      <a:pt x="115" y="167"/>
                    </a:lnTo>
                    <a:lnTo>
                      <a:pt x="97" y="164"/>
                    </a:lnTo>
                    <a:lnTo>
                      <a:pt x="90" y="169"/>
                    </a:lnTo>
                    <a:lnTo>
                      <a:pt x="81" y="156"/>
                    </a:lnTo>
                    <a:lnTo>
                      <a:pt x="73" y="155"/>
                    </a:lnTo>
                    <a:lnTo>
                      <a:pt x="70" y="145"/>
                    </a:lnTo>
                    <a:lnTo>
                      <a:pt x="70" y="103"/>
                    </a:lnTo>
                    <a:lnTo>
                      <a:pt x="48" y="85"/>
                    </a:lnTo>
                    <a:lnTo>
                      <a:pt x="40" y="85"/>
                    </a:lnTo>
                    <a:lnTo>
                      <a:pt x="29" y="61"/>
                    </a:lnTo>
                    <a:lnTo>
                      <a:pt x="29" y="44"/>
                    </a:lnTo>
                    <a:lnTo>
                      <a:pt x="23" y="49"/>
                    </a:lnTo>
                    <a:lnTo>
                      <a:pt x="13" y="49"/>
                    </a:lnTo>
                    <a:lnTo>
                      <a:pt x="10" y="51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64" name="Freeform 40"/>
              <p:cNvSpPr>
                <a:spLocks/>
              </p:cNvSpPr>
              <p:nvPr>
                <p:custDataLst>
                  <p:tags r:id="rId29"/>
                </p:custDataLst>
              </p:nvPr>
            </p:nvSpPr>
            <p:spPr bwMode="gray">
              <a:xfrm>
                <a:off x="3390" y="1470"/>
                <a:ext cx="530" cy="599"/>
              </a:xfrm>
              <a:custGeom>
                <a:avLst/>
                <a:gdLst/>
                <a:ahLst/>
                <a:cxnLst>
                  <a:cxn ang="0">
                    <a:pos x="177" y="0"/>
                  </a:cxn>
                  <a:cxn ang="0">
                    <a:pos x="62" y="103"/>
                  </a:cxn>
                  <a:cxn ang="0">
                    <a:pos x="86" y="220"/>
                  </a:cxn>
                  <a:cxn ang="0">
                    <a:pos x="94" y="466"/>
                  </a:cxn>
                  <a:cxn ang="0">
                    <a:pos x="87" y="535"/>
                  </a:cxn>
                  <a:cxn ang="0">
                    <a:pos x="85" y="615"/>
                  </a:cxn>
                  <a:cxn ang="0">
                    <a:pos x="89" y="664"/>
                  </a:cxn>
                  <a:cxn ang="0">
                    <a:pos x="78" y="697"/>
                  </a:cxn>
                  <a:cxn ang="0">
                    <a:pos x="31" y="685"/>
                  </a:cxn>
                  <a:cxn ang="0">
                    <a:pos x="16" y="678"/>
                  </a:cxn>
                  <a:cxn ang="0">
                    <a:pos x="3" y="689"/>
                  </a:cxn>
                  <a:cxn ang="0">
                    <a:pos x="0" y="708"/>
                  </a:cxn>
                  <a:cxn ang="0">
                    <a:pos x="13" y="740"/>
                  </a:cxn>
                  <a:cxn ang="0">
                    <a:pos x="28" y="755"/>
                  </a:cxn>
                  <a:cxn ang="0">
                    <a:pos x="54" y="816"/>
                  </a:cxn>
                  <a:cxn ang="0">
                    <a:pos x="71" y="851"/>
                  </a:cxn>
                  <a:cxn ang="0">
                    <a:pos x="61" y="891"/>
                  </a:cxn>
                  <a:cxn ang="0">
                    <a:pos x="67" y="924"/>
                  </a:cxn>
                  <a:cxn ang="0">
                    <a:pos x="102" y="929"/>
                  </a:cxn>
                  <a:cxn ang="0">
                    <a:pos x="116" y="931"/>
                  </a:cxn>
                  <a:cxn ang="0">
                    <a:pos x="146" y="950"/>
                  </a:cxn>
                  <a:cxn ang="0">
                    <a:pos x="161" y="990"/>
                  </a:cxn>
                  <a:cxn ang="0">
                    <a:pos x="178" y="1067"/>
                  </a:cxn>
                  <a:cxn ang="0">
                    <a:pos x="187" y="1115"/>
                  </a:cxn>
                  <a:cxn ang="0">
                    <a:pos x="202" y="1124"/>
                  </a:cxn>
                  <a:cxn ang="0">
                    <a:pos x="241" y="1131"/>
                  </a:cxn>
                  <a:cxn ang="0">
                    <a:pos x="253" y="1168"/>
                  </a:cxn>
                  <a:cxn ang="0">
                    <a:pos x="282" y="1202"/>
                  </a:cxn>
                  <a:cxn ang="0">
                    <a:pos x="317" y="1234"/>
                  </a:cxn>
                  <a:cxn ang="0">
                    <a:pos x="343" y="1237"/>
                  </a:cxn>
                  <a:cxn ang="0">
                    <a:pos x="382" y="1166"/>
                  </a:cxn>
                  <a:cxn ang="0">
                    <a:pos x="398" y="1142"/>
                  </a:cxn>
                  <a:cxn ang="0">
                    <a:pos x="394" y="1102"/>
                  </a:cxn>
                  <a:cxn ang="0">
                    <a:pos x="410" y="1097"/>
                  </a:cxn>
                  <a:cxn ang="0">
                    <a:pos x="433" y="1080"/>
                  </a:cxn>
                  <a:cxn ang="0">
                    <a:pos x="449" y="1026"/>
                  </a:cxn>
                  <a:cxn ang="0">
                    <a:pos x="464" y="1019"/>
                  </a:cxn>
                  <a:cxn ang="0">
                    <a:pos x="478" y="1017"/>
                  </a:cxn>
                  <a:cxn ang="0">
                    <a:pos x="515" y="1051"/>
                  </a:cxn>
                  <a:cxn ang="0">
                    <a:pos x="556" y="1086"/>
                  </a:cxn>
                  <a:cxn ang="0">
                    <a:pos x="589" y="1097"/>
                  </a:cxn>
                  <a:cxn ang="0">
                    <a:pos x="609" y="1087"/>
                  </a:cxn>
                  <a:cxn ang="0">
                    <a:pos x="645" y="1090"/>
                  </a:cxn>
                  <a:cxn ang="0">
                    <a:pos x="681" y="1101"/>
                  </a:cxn>
                  <a:cxn ang="0">
                    <a:pos x="726" y="1088"/>
                  </a:cxn>
                  <a:cxn ang="0">
                    <a:pos x="787" y="1048"/>
                  </a:cxn>
                  <a:cxn ang="0">
                    <a:pos x="839" y="1038"/>
                  </a:cxn>
                  <a:cxn ang="0">
                    <a:pos x="927" y="589"/>
                  </a:cxn>
                  <a:cxn ang="0">
                    <a:pos x="837" y="537"/>
                  </a:cxn>
                  <a:cxn ang="0">
                    <a:pos x="780" y="505"/>
                  </a:cxn>
                  <a:cxn ang="0">
                    <a:pos x="697" y="378"/>
                  </a:cxn>
                  <a:cxn ang="0">
                    <a:pos x="656" y="252"/>
                  </a:cxn>
                  <a:cxn ang="0">
                    <a:pos x="561" y="156"/>
                  </a:cxn>
                  <a:cxn ang="0">
                    <a:pos x="488" y="88"/>
                  </a:cxn>
                  <a:cxn ang="0">
                    <a:pos x="433" y="19"/>
                  </a:cxn>
                </a:cxnLst>
                <a:rect l="0" t="0" r="r" b="b"/>
                <a:pathLst>
                  <a:path w="927" h="1237">
                    <a:moveTo>
                      <a:pt x="429" y="14"/>
                    </a:moveTo>
                    <a:lnTo>
                      <a:pt x="315" y="7"/>
                    </a:lnTo>
                    <a:lnTo>
                      <a:pt x="177" y="0"/>
                    </a:lnTo>
                    <a:lnTo>
                      <a:pt x="173" y="88"/>
                    </a:lnTo>
                    <a:lnTo>
                      <a:pt x="74" y="82"/>
                    </a:lnTo>
                    <a:lnTo>
                      <a:pt x="62" y="103"/>
                    </a:lnTo>
                    <a:lnTo>
                      <a:pt x="71" y="101"/>
                    </a:lnTo>
                    <a:lnTo>
                      <a:pt x="74" y="133"/>
                    </a:lnTo>
                    <a:lnTo>
                      <a:pt x="86" y="220"/>
                    </a:lnTo>
                    <a:lnTo>
                      <a:pt x="101" y="265"/>
                    </a:lnTo>
                    <a:lnTo>
                      <a:pt x="107" y="325"/>
                    </a:lnTo>
                    <a:lnTo>
                      <a:pt x="94" y="466"/>
                    </a:lnTo>
                    <a:lnTo>
                      <a:pt x="81" y="464"/>
                    </a:lnTo>
                    <a:lnTo>
                      <a:pt x="85" y="493"/>
                    </a:lnTo>
                    <a:lnTo>
                      <a:pt x="87" y="535"/>
                    </a:lnTo>
                    <a:lnTo>
                      <a:pt x="94" y="574"/>
                    </a:lnTo>
                    <a:lnTo>
                      <a:pt x="90" y="595"/>
                    </a:lnTo>
                    <a:lnTo>
                      <a:pt x="85" y="615"/>
                    </a:lnTo>
                    <a:lnTo>
                      <a:pt x="90" y="636"/>
                    </a:lnTo>
                    <a:lnTo>
                      <a:pt x="89" y="652"/>
                    </a:lnTo>
                    <a:lnTo>
                      <a:pt x="89" y="664"/>
                    </a:lnTo>
                    <a:lnTo>
                      <a:pt x="92" y="678"/>
                    </a:lnTo>
                    <a:lnTo>
                      <a:pt x="93" y="684"/>
                    </a:lnTo>
                    <a:lnTo>
                      <a:pt x="78" y="697"/>
                    </a:lnTo>
                    <a:lnTo>
                      <a:pt x="59" y="686"/>
                    </a:lnTo>
                    <a:lnTo>
                      <a:pt x="51" y="684"/>
                    </a:lnTo>
                    <a:lnTo>
                      <a:pt x="31" y="685"/>
                    </a:lnTo>
                    <a:lnTo>
                      <a:pt x="25" y="684"/>
                    </a:lnTo>
                    <a:lnTo>
                      <a:pt x="20" y="680"/>
                    </a:lnTo>
                    <a:lnTo>
                      <a:pt x="16" y="678"/>
                    </a:lnTo>
                    <a:lnTo>
                      <a:pt x="13" y="680"/>
                    </a:lnTo>
                    <a:lnTo>
                      <a:pt x="12" y="683"/>
                    </a:lnTo>
                    <a:lnTo>
                      <a:pt x="3" y="689"/>
                    </a:lnTo>
                    <a:lnTo>
                      <a:pt x="0" y="693"/>
                    </a:lnTo>
                    <a:lnTo>
                      <a:pt x="0" y="699"/>
                    </a:lnTo>
                    <a:lnTo>
                      <a:pt x="0" y="708"/>
                    </a:lnTo>
                    <a:lnTo>
                      <a:pt x="8" y="728"/>
                    </a:lnTo>
                    <a:lnTo>
                      <a:pt x="12" y="735"/>
                    </a:lnTo>
                    <a:lnTo>
                      <a:pt x="13" y="740"/>
                    </a:lnTo>
                    <a:lnTo>
                      <a:pt x="19" y="741"/>
                    </a:lnTo>
                    <a:lnTo>
                      <a:pt x="23" y="745"/>
                    </a:lnTo>
                    <a:lnTo>
                      <a:pt x="28" y="755"/>
                    </a:lnTo>
                    <a:lnTo>
                      <a:pt x="38" y="783"/>
                    </a:lnTo>
                    <a:lnTo>
                      <a:pt x="54" y="806"/>
                    </a:lnTo>
                    <a:lnTo>
                      <a:pt x="54" y="816"/>
                    </a:lnTo>
                    <a:lnTo>
                      <a:pt x="56" y="823"/>
                    </a:lnTo>
                    <a:lnTo>
                      <a:pt x="68" y="833"/>
                    </a:lnTo>
                    <a:lnTo>
                      <a:pt x="71" y="851"/>
                    </a:lnTo>
                    <a:lnTo>
                      <a:pt x="79" y="874"/>
                    </a:lnTo>
                    <a:lnTo>
                      <a:pt x="68" y="883"/>
                    </a:lnTo>
                    <a:lnTo>
                      <a:pt x="61" y="891"/>
                    </a:lnTo>
                    <a:lnTo>
                      <a:pt x="60" y="898"/>
                    </a:lnTo>
                    <a:lnTo>
                      <a:pt x="60" y="912"/>
                    </a:lnTo>
                    <a:lnTo>
                      <a:pt x="67" y="924"/>
                    </a:lnTo>
                    <a:lnTo>
                      <a:pt x="77" y="930"/>
                    </a:lnTo>
                    <a:lnTo>
                      <a:pt x="85" y="942"/>
                    </a:lnTo>
                    <a:lnTo>
                      <a:pt x="102" y="929"/>
                    </a:lnTo>
                    <a:lnTo>
                      <a:pt x="107" y="931"/>
                    </a:lnTo>
                    <a:lnTo>
                      <a:pt x="111" y="931"/>
                    </a:lnTo>
                    <a:lnTo>
                      <a:pt x="116" y="931"/>
                    </a:lnTo>
                    <a:lnTo>
                      <a:pt x="122" y="933"/>
                    </a:lnTo>
                    <a:lnTo>
                      <a:pt x="133" y="943"/>
                    </a:lnTo>
                    <a:lnTo>
                      <a:pt x="146" y="950"/>
                    </a:lnTo>
                    <a:lnTo>
                      <a:pt x="153" y="965"/>
                    </a:lnTo>
                    <a:lnTo>
                      <a:pt x="154" y="976"/>
                    </a:lnTo>
                    <a:lnTo>
                      <a:pt x="161" y="990"/>
                    </a:lnTo>
                    <a:lnTo>
                      <a:pt x="165" y="1014"/>
                    </a:lnTo>
                    <a:lnTo>
                      <a:pt x="172" y="1032"/>
                    </a:lnTo>
                    <a:lnTo>
                      <a:pt x="178" y="1067"/>
                    </a:lnTo>
                    <a:lnTo>
                      <a:pt x="178" y="1083"/>
                    </a:lnTo>
                    <a:lnTo>
                      <a:pt x="181" y="1110"/>
                    </a:lnTo>
                    <a:lnTo>
                      <a:pt x="187" y="1115"/>
                    </a:lnTo>
                    <a:lnTo>
                      <a:pt x="189" y="1118"/>
                    </a:lnTo>
                    <a:lnTo>
                      <a:pt x="196" y="1124"/>
                    </a:lnTo>
                    <a:lnTo>
                      <a:pt x="202" y="1124"/>
                    </a:lnTo>
                    <a:lnTo>
                      <a:pt x="221" y="1130"/>
                    </a:lnTo>
                    <a:lnTo>
                      <a:pt x="234" y="1131"/>
                    </a:lnTo>
                    <a:lnTo>
                      <a:pt x="241" y="1131"/>
                    </a:lnTo>
                    <a:lnTo>
                      <a:pt x="249" y="1136"/>
                    </a:lnTo>
                    <a:lnTo>
                      <a:pt x="252" y="1145"/>
                    </a:lnTo>
                    <a:lnTo>
                      <a:pt x="253" y="1168"/>
                    </a:lnTo>
                    <a:lnTo>
                      <a:pt x="257" y="1177"/>
                    </a:lnTo>
                    <a:lnTo>
                      <a:pt x="267" y="1181"/>
                    </a:lnTo>
                    <a:lnTo>
                      <a:pt x="282" y="1202"/>
                    </a:lnTo>
                    <a:lnTo>
                      <a:pt x="289" y="1213"/>
                    </a:lnTo>
                    <a:lnTo>
                      <a:pt x="291" y="1233"/>
                    </a:lnTo>
                    <a:lnTo>
                      <a:pt x="317" y="1234"/>
                    </a:lnTo>
                    <a:lnTo>
                      <a:pt x="328" y="1233"/>
                    </a:lnTo>
                    <a:lnTo>
                      <a:pt x="334" y="1237"/>
                    </a:lnTo>
                    <a:lnTo>
                      <a:pt x="343" y="1237"/>
                    </a:lnTo>
                    <a:lnTo>
                      <a:pt x="364" y="1230"/>
                    </a:lnTo>
                    <a:lnTo>
                      <a:pt x="378" y="1220"/>
                    </a:lnTo>
                    <a:lnTo>
                      <a:pt x="382" y="1166"/>
                    </a:lnTo>
                    <a:lnTo>
                      <a:pt x="385" y="1158"/>
                    </a:lnTo>
                    <a:lnTo>
                      <a:pt x="395" y="1149"/>
                    </a:lnTo>
                    <a:lnTo>
                      <a:pt x="398" y="1142"/>
                    </a:lnTo>
                    <a:lnTo>
                      <a:pt x="398" y="1133"/>
                    </a:lnTo>
                    <a:lnTo>
                      <a:pt x="394" y="1110"/>
                    </a:lnTo>
                    <a:lnTo>
                      <a:pt x="394" y="1102"/>
                    </a:lnTo>
                    <a:lnTo>
                      <a:pt x="397" y="1099"/>
                    </a:lnTo>
                    <a:lnTo>
                      <a:pt x="401" y="1097"/>
                    </a:lnTo>
                    <a:lnTo>
                      <a:pt x="410" y="1097"/>
                    </a:lnTo>
                    <a:lnTo>
                      <a:pt x="423" y="1095"/>
                    </a:lnTo>
                    <a:lnTo>
                      <a:pt x="431" y="1092"/>
                    </a:lnTo>
                    <a:lnTo>
                      <a:pt x="433" y="1080"/>
                    </a:lnTo>
                    <a:lnTo>
                      <a:pt x="431" y="1051"/>
                    </a:lnTo>
                    <a:lnTo>
                      <a:pt x="443" y="1036"/>
                    </a:lnTo>
                    <a:lnTo>
                      <a:pt x="449" y="1026"/>
                    </a:lnTo>
                    <a:lnTo>
                      <a:pt x="452" y="1032"/>
                    </a:lnTo>
                    <a:lnTo>
                      <a:pt x="458" y="1032"/>
                    </a:lnTo>
                    <a:lnTo>
                      <a:pt x="464" y="1019"/>
                    </a:lnTo>
                    <a:lnTo>
                      <a:pt x="469" y="1014"/>
                    </a:lnTo>
                    <a:lnTo>
                      <a:pt x="472" y="1013"/>
                    </a:lnTo>
                    <a:lnTo>
                      <a:pt x="478" y="1017"/>
                    </a:lnTo>
                    <a:lnTo>
                      <a:pt x="493" y="1036"/>
                    </a:lnTo>
                    <a:lnTo>
                      <a:pt x="498" y="1040"/>
                    </a:lnTo>
                    <a:lnTo>
                      <a:pt x="515" y="1051"/>
                    </a:lnTo>
                    <a:lnTo>
                      <a:pt x="525" y="1053"/>
                    </a:lnTo>
                    <a:lnTo>
                      <a:pt x="532" y="1058"/>
                    </a:lnTo>
                    <a:lnTo>
                      <a:pt x="556" y="1086"/>
                    </a:lnTo>
                    <a:lnTo>
                      <a:pt x="567" y="1094"/>
                    </a:lnTo>
                    <a:lnTo>
                      <a:pt x="584" y="1101"/>
                    </a:lnTo>
                    <a:lnTo>
                      <a:pt x="589" y="1097"/>
                    </a:lnTo>
                    <a:lnTo>
                      <a:pt x="592" y="1090"/>
                    </a:lnTo>
                    <a:lnTo>
                      <a:pt x="598" y="1088"/>
                    </a:lnTo>
                    <a:lnTo>
                      <a:pt x="609" y="1087"/>
                    </a:lnTo>
                    <a:lnTo>
                      <a:pt x="615" y="1090"/>
                    </a:lnTo>
                    <a:lnTo>
                      <a:pt x="626" y="1100"/>
                    </a:lnTo>
                    <a:lnTo>
                      <a:pt x="645" y="1090"/>
                    </a:lnTo>
                    <a:lnTo>
                      <a:pt x="652" y="1089"/>
                    </a:lnTo>
                    <a:lnTo>
                      <a:pt x="678" y="1100"/>
                    </a:lnTo>
                    <a:lnTo>
                      <a:pt x="681" y="1101"/>
                    </a:lnTo>
                    <a:lnTo>
                      <a:pt x="689" y="1118"/>
                    </a:lnTo>
                    <a:lnTo>
                      <a:pt x="705" y="1120"/>
                    </a:lnTo>
                    <a:lnTo>
                      <a:pt x="726" y="1088"/>
                    </a:lnTo>
                    <a:lnTo>
                      <a:pt x="736" y="1067"/>
                    </a:lnTo>
                    <a:lnTo>
                      <a:pt x="756" y="1049"/>
                    </a:lnTo>
                    <a:lnTo>
                      <a:pt x="787" y="1048"/>
                    </a:lnTo>
                    <a:lnTo>
                      <a:pt x="798" y="1054"/>
                    </a:lnTo>
                    <a:lnTo>
                      <a:pt x="843" y="1063"/>
                    </a:lnTo>
                    <a:lnTo>
                      <a:pt x="839" y="1038"/>
                    </a:lnTo>
                    <a:lnTo>
                      <a:pt x="805" y="877"/>
                    </a:lnTo>
                    <a:lnTo>
                      <a:pt x="797" y="833"/>
                    </a:lnTo>
                    <a:lnTo>
                      <a:pt x="927" y="589"/>
                    </a:lnTo>
                    <a:lnTo>
                      <a:pt x="892" y="578"/>
                    </a:lnTo>
                    <a:lnTo>
                      <a:pt x="871" y="556"/>
                    </a:lnTo>
                    <a:lnTo>
                      <a:pt x="837" y="537"/>
                    </a:lnTo>
                    <a:lnTo>
                      <a:pt x="829" y="529"/>
                    </a:lnTo>
                    <a:lnTo>
                      <a:pt x="798" y="519"/>
                    </a:lnTo>
                    <a:lnTo>
                      <a:pt x="780" y="505"/>
                    </a:lnTo>
                    <a:lnTo>
                      <a:pt x="761" y="479"/>
                    </a:lnTo>
                    <a:lnTo>
                      <a:pt x="723" y="452"/>
                    </a:lnTo>
                    <a:lnTo>
                      <a:pt x="697" y="378"/>
                    </a:lnTo>
                    <a:lnTo>
                      <a:pt x="693" y="328"/>
                    </a:lnTo>
                    <a:lnTo>
                      <a:pt x="670" y="273"/>
                    </a:lnTo>
                    <a:lnTo>
                      <a:pt x="656" y="252"/>
                    </a:lnTo>
                    <a:lnTo>
                      <a:pt x="653" y="243"/>
                    </a:lnTo>
                    <a:lnTo>
                      <a:pt x="597" y="206"/>
                    </a:lnTo>
                    <a:lnTo>
                      <a:pt x="561" y="156"/>
                    </a:lnTo>
                    <a:lnTo>
                      <a:pt x="541" y="142"/>
                    </a:lnTo>
                    <a:lnTo>
                      <a:pt x="507" y="96"/>
                    </a:lnTo>
                    <a:lnTo>
                      <a:pt x="488" y="88"/>
                    </a:lnTo>
                    <a:lnTo>
                      <a:pt x="474" y="71"/>
                    </a:lnTo>
                    <a:lnTo>
                      <a:pt x="447" y="21"/>
                    </a:lnTo>
                    <a:lnTo>
                      <a:pt x="433" y="19"/>
                    </a:lnTo>
                    <a:lnTo>
                      <a:pt x="429" y="14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65" name="Freeform 41"/>
              <p:cNvSpPr>
                <a:spLocks/>
              </p:cNvSpPr>
              <p:nvPr>
                <p:custDataLst>
                  <p:tags r:id="rId30"/>
                </p:custDataLst>
              </p:nvPr>
            </p:nvSpPr>
            <p:spPr bwMode="gray">
              <a:xfrm>
                <a:off x="3553" y="1960"/>
                <a:ext cx="423" cy="450"/>
              </a:xfrm>
              <a:custGeom>
                <a:avLst/>
                <a:gdLst/>
                <a:ahLst/>
                <a:cxnLst>
                  <a:cxn ang="0">
                    <a:pos x="9" y="351"/>
                  </a:cxn>
                  <a:cxn ang="0">
                    <a:pos x="29" y="384"/>
                  </a:cxn>
                  <a:cxn ang="0">
                    <a:pos x="53" y="419"/>
                  </a:cxn>
                  <a:cxn ang="0">
                    <a:pos x="73" y="467"/>
                  </a:cxn>
                  <a:cxn ang="0">
                    <a:pos x="105" y="486"/>
                  </a:cxn>
                  <a:cxn ang="0">
                    <a:pos x="131" y="478"/>
                  </a:cxn>
                  <a:cxn ang="0">
                    <a:pos x="157" y="510"/>
                  </a:cxn>
                  <a:cxn ang="0">
                    <a:pos x="172" y="581"/>
                  </a:cxn>
                  <a:cxn ang="0">
                    <a:pos x="194" y="659"/>
                  </a:cxn>
                  <a:cxn ang="0">
                    <a:pos x="207" y="682"/>
                  </a:cxn>
                  <a:cxn ang="0">
                    <a:pos x="221" y="720"/>
                  </a:cxn>
                  <a:cxn ang="0">
                    <a:pos x="252" y="736"/>
                  </a:cxn>
                  <a:cxn ang="0">
                    <a:pos x="306" y="781"/>
                  </a:cxn>
                  <a:cxn ang="0">
                    <a:pos x="311" y="833"/>
                  </a:cxn>
                  <a:cxn ang="0">
                    <a:pos x="322" y="849"/>
                  </a:cxn>
                  <a:cxn ang="0">
                    <a:pos x="357" y="833"/>
                  </a:cxn>
                  <a:cxn ang="0">
                    <a:pos x="384" y="874"/>
                  </a:cxn>
                  <a:cxn ang="0">
                    <a:pos x="416" y="881"/>
                  </a:cxn>
                  <a:cxn ang="0">
                    <a:pos x="448" y="889"/>
                  </a:cxn>
                  <a:cxn ang="0">
                    <a:pos x="459" y="734"/>
                  </a:cxn>
                  <a:cxn ang="0">
                    <a:pos x="470" y="672"/>
                  </a:cxn>
                  <a:cxn ang="0">
                    <a:pos x="508" y="648"/>
                  </a:cxn>
                  <a:cxn ang="0">
                    <a:pos x="504" y="603"/>
                  </a:cxn>
                  <a:cxn ang="0">
                    <a:pos x="539" y="559"/>
                  </a:cxn>
                  <a:cxn ang="0">
                    <a:pos x="575" y="515"/>
                  </a:cxn>
                  <a:cxn ang="0">
                    <a:pos x="614" y="497"/>
                  </a:cxn>
                  <a:cxn ang="0">
                    <a:pos x="683" y="510"/>
                  </a:cxn>
                  <a:cxn ang="0">
                    <a:pos x="725" y="500"/>
                  </a:cxn>
                  <a:cxn ang="0">
                    <a:pos x="738" y="435"/>
                  </a:cxn>
                  <a:cxn ang="0">
                    <a:pos x="701" y="361"/>
                  </a:cxn>
                  <a:cxn ang="0">
                    <a:pos x="683" y="416"/>
                  </a:cxn>
                  <a:cxn ang="0">
                    <a:pos x="652" y="413"/>
                  </a:cxn>
                  <a:cxn ang="0">
                    <a:pos x="615" y="413"/>
                  </a:cxn>
                  <a:cxn ang="0">
                    <a:pos x="589" y="363"/>
                  </a:cxn>
                  <a:cxn ang="0">
                    <a:pos x="566" y="333"/>
                  </a:cxn>
                  <a:cxn ang="0">
                    <a:pos x="583" y="312"/>
                  </a:cxn>
                  <a:cxn ang="0">
                    <a:pos x="574" y="283"/>
                  </a:cxn>
                  <a:cxn ang="0">
                    <a:pos x="591" y="233"/>
                  </a:cxn>
                  <a:cxn ang="0">
                    <a:pos x="592" y="165"/>
                  </a:cxn>
                  <a:cxn ang="0">
                    <a:pos x="572" y="63"/>
                  </a:cxn>
                  <a:cxn ang="0">
                    <a:pos x="472" y="36"/>
                  </a:cxn>
                  <a:cxn ang="0">
                    <a:pos x="405" y="105"/>
                  </a:cxn>
                  <a:cxn ang="0">
                    <a:pos x="361" y="77"/>
                  </a:cxn>
                  <a:cxn ang="0">
                    <a:pos x="314" y="75"/>
                  </a:cxn>
                  <a:cxn ang="0">
                    <a:pos x="283" y="81"/>
                  </a:cxn>
                  <a:cxn ang="0">
                    <a:pos x="231" y="38"/>
                  </a:cxn>
                  <a:cxn ang="0">
                    <a:pos x="188" y="0"/>
                  </a:cxn>
                  <a:cxn ang="0">
                    <a:pos x="168" y="19"/>
                  </a:cxn>
                  <a:cxn ang="0">
                    <a:pos x="149" y="67"/>
                  </a:cxn>
                  <a:cxn ang="0">
                    <a:pos x="117" y="84"/>
                  </a:cxn>
                  <a:cxn ang="0">
                    <a:pos x="114" y="120"/>
                  </a:cxn>
                  <a:cxn ang="0">
                    <a:pos x="98" y="153"/>
                  </a:cxn>
                  <a:cxn ang="0">
                    <a:pos x="50" y="224"/>
                  </a:cxn>
                  <a:cxn ang="0">
                    <a:pos x="7" y="228"/>
                  </a:cxn>
                  <a:cxn ang="0">
                    <a:pos x="0" y="280"/>
                  </a:cxn>
                </a:cxnLst>
                <a:rect l="0" t="0" r="r" b="b"/>
                <a:pathLst>
                  <a:path w="741" h="927">
                    <a:moveTo>
                      <a:pt x="0" y="298"/>
                    </a:moveTo>
                    <a:lnTo>
                      <a:pt x="1" y="314"/>
                    </a:lnTo>
                    <a:lnTo>
                      <a:pt x="2" y="333"/>
                    </a:lnTo>
                    <a:lnTo>
                      <a:pt x="9" y="351"/>
                    </a:lnTo>
                    <a:lnTo>
                      <a:pt x="14" y="371"/>
                    </a:lnTo>
                    <a:lnTo>
                      <a:pt x="22" y="381"/>
                    </a:lnTo>
                    <a:lnTo>
                      <a:pt x="25" y="384"/>
                    </a:lnTo>
                    <a:lnTo>
                      <a:pt x="29" y="384"/>
                    </a:lnTo>
                    <a:lnTo>
                      <a:pt x="35" y="385"/>
                    </a:lnTo>
                    <a:lnTo>
                      <a:pt x="42" y="398"/>
                    </a:lnTo>
                    <a:lnTo>
                      <a:pt x="49" y="406"/>
                    </a:lnTo>
                    <a:lnTo>
                      <a:pt x="53" y="419"/>
                    </a:lnTo>
                    <a:lnTo>
                      <a:pt x="62" y="433"/>
                    </a:lnTo>
                    <a:lnTo>
                      <a:pt x="67" y="449"/>
                    </a:lnTo>
                    <a:lnTo>
                      <a:pt x="69" y="456"/>
                    </a:lnTo>
                    <a:lnTo>
                      <a:pt x="73" y="467"/>
                    </a:lnTo>
                    <a:lnTo>
                      <a:pt x="80" y="486"/>
                    </a:lnTo>
                    <a:lnTo>
                      <a:pt x="88" y="493"/>
                    </a:lnTo>
                    <a:lnTo>
                      <a:pt x="98" y="491"/>
                    </a:lnTo>
                    <a:lnTo>
                      <a:pt x="105" y="486"/>
                    </a:lnTo>
                    <a:lnTo>
                      <a:pt x="112" y="486"/>
                    </a:lnTo>
                    <a:lnTo>
                      <a:pt x="115" y="484"/>
                    </a:lnTo>
                    <a:lnTo>
                      <a:pt x="124" y="481"/>
                    </a:lnTo>
                    <a:lnTo>
                      <a:pt x="131" y="478"/>
                    </a:lnTo>
                    <a:lnTo>
                      <a:pt x="140" y="487"/>
                    </a:lnTo>
                    <a:lnTo>
                      <a:pt x="143" y="488"/>
                    </a:lnTo>
                    <a:lnTo>
                      <a:pt x="153" y="506"/>
                    </a:lnTo>
                    <a:lnTo>
                      <a:pt x="157" y="510"/>
                    </a:lnTo>
                    <a:lnTo>
                      <a:pt x="171" y="545"/>
                    </a:lnTo>
                    <a:lnTo>
                      <a:pt x="170" y="556"/>
                    </a:lnTo>
                    <a:lnTo>
                      <a:pt x="174" y="567"/>
                    </a:lnTo>
                    <a:lnTo>
                      <a:pt x="172" y="581"/>
                    </a:lnTo>
                    <a:lnTo>
                      <a:pt x="177" y="606"/>
                    </a:lnTo>
                    <a:lnTo>
                      <a:pt x="183" y="617"/>
                    </a:lnTo>
                    <a:lnTo>
                      <a:pt x="192" y="635"/>
                    </a:lnTo>
                    <a:lnTo>
                      <a:pt x="194" y="659"/>
                    </a:lnTo>
                    <a:lnTo>
                      <a:pt x="197" y="665"/>
                    </a:lnTo>
                    <a:lnTo>
                      <a:pt x="202" y="671"/>
                    </a:lnTo>
                    <a:lnTo>
                      <a:pt x="204" y="679"/>
                    </a:lnTo>
                    <a:lnTo>
                      <a:pt x="207" y="682"/>
                    </a:lnTo>
                    <a:lnTo>
                      <a:pt x="214" y="698"/>
                    </a:lnTo>
                    <a:lnTo>
                      <a:pt x="217" y="709"/>
                    </a:lnTo>
                    <a:lnTo>
                      <a:pt x="223" y="717"/>
                    </a:lnTo>
                    <a:lnTo>
                      <a:pt x="221" y="720"/>
                    </a:lnTo>
                    <a:lnTo>
                      <a:pt x="225" y="723"/>
                    </a:lnTo>
                    <a:lnTo>
                      <a:pt x="233" y="723"/>
                    </a:lnTo>
                    <a:lnTo>
                      <a:pt x="247" y="725"/>
                    </a:lnTo>
                    <a:lnTo>
                      <a:pt x="252" y="736"/>
                    </a:lnTo>
                    <a:lnTo>
                      <a:pt x="253" y="747"/>
                    </a:lnTo>
                    <a:lnTo>
                      <a:pt x="250" y="768"/>
                    </a:lnTo>
                    <a:lnTo>
                      <a:pt x="253" y="772"/>
                    </a:lnTo>
                    <a:lnTo>
                      <a:pt x="306" y="781"/>
                    </a:lnTo>
                    <a:lnTo>
                      <a:pt x="305" y="788"/>
                    </a:lnTo>
                    <a:lnTo>
                      <a:pt x="307" y="792"/>
                    </a:lnTo>
                    <a:lnTo>
                      <a:pt x="319" y="823"/>
                    </a:lnTo>
                    <a:lnTo>
                      <a:pt x="311" y="833"/>
                    </a:lnTo>
                    <a:lnTo>
                      <a:pt x="307" y="839"/>
                    </a:lnTo>
                    <a:lnTo>
                      <a:pt x="307" y="845"/>
                    </a:lnTo>
                    <a:lnTo>
                      <a:pt x="311" y="848"/>
                    </a:lnTo>
                    <a:lnTo>
                      <a:pt x="322" y="849"/>
                    </a:lnTo>
                    <a:lnTo>
                      <a:pt x="327" y="848"/>
                    </a:lnTo>
                    <a:lnTo>
                      <a:pt x="332" y="843"/>
                    </a:lnTo>
                    <a:lnTo>
                      <a:pt x="345" y="835"/>
                    </a:lnTo>
                    <a:lnTo>
                      <a:pt x="357" y="833"/>
                    </a:lnTo>
                    <a:lnTo>
                      <a:pt x="368" y="835"/>
                    </a:lnTo>
                    <a:lnTo>
                      <a:pt x="375" y="845"/>
                    </a:lnTo>
                    <a:lnTo>
                      <a:pt x="378" y="866"/>
                    </a:lnTo>
                    <a:lnTo>
                      <a:pt x="384" y="874"/>
                    </a:lnTo>
                    <a:lnTo>
                      <a:pt x="391" y="878"/>
                    </a:lnTo>
                    <a:lnTo>
                      <a:pt x="402" y="882"/>
                    </a:lnTo>
                    <a:lnTo>
                      <a:pt x="415" y="882"/>
                    </a:lnTo>
                    <a:lnTo>
                      <a:pt x="416" y="881"/>
                    </a:lnTo>
                    <a:lnTo>
                      <a:pt x="419" y="882"/>
                    </a:lnTo>
                    <a:lnTo>
                      <a:pt x="424" y="880"/>
                    </a:lnTo>
                    <a:lnTo>
                      <a:pt x="432" y="927"/>
                    </a:lnTo>
                    <a:lnTo>
                      <a:pt x="448" y="889"/>
                    </a:lnTo>
                    <a:lnTo>
                      <a:pt x="446" y="866"/>
                    </a:lnTo>
                    <a:lnTo>
                      <a:pt x="445" y="848"/>
                    </a:lnTo>
                    <a:lnTo>
                      <a:pt x="450" y="746"/>
                    </a:lnTo>
                    <a:lnTo>
                      <a:pt x="459" y="734"/>
                    </a:lnTo>
                    <a:lnTo>
                      <a:pt x="460" y="727"/>
                    </a:lnTo>
                    <a:lnTo>
                      <a:pt x="460" y="704"/>
                    </a:lnTo>
                    <a:lnTo>
                      <a:pt x="467" y="676"/>
                    </a:lnTo>
                    <a:lnTo>
                      <a:pt x="470" y="672"/>
                    </a:lnTo>
                    <a:lnTo>
                      <a:pt x="485" y="664"/>
                    </a:lnTo>
                    <a:lnTo>
                      <a:pt x="485" y="655"/>
                    </a:lnTo>
                    <a:lnTo>
                      <a:pt x="491" y="649"/>
                    </a:lnTo>
                    <a:lnTo>
                      <a:pt x="508" y="648"/>
                    </a:lnTo>
                    <a:lnTo>
                      <a:pt x="509" y="645"/>
                    </a:lnTo>
                    <a:lnTo>
                      <a:pt x="503" y="635"/>
                    </a:lnTo>
                    <a:lnTo>
                      <a:pt x="506" y="620"/>
                    </a:lnTo>
                    <a:lnTo>
                      <a:pt x="504" y="603"/>
                    </a:lnTo>
                    <a:lnTo>
                      <a:pt x="512" y="575"/>
                    </a:lnTo>
                    <a:lnTo>
                      <a:pt x="515" y="568"/>
                    </a:lnTo>
                    <a:lnTo>
                      <a:pt x="534" y="559"/>
                    </a:lnTo>
                    <a:lnTo>
                      <a:pt x="539" y="559"/>
                    </a:lnTo>
                    <a:lnTo>
                      <a:pt x="548" y="542"/>
                    </a:lnTo>
                    <a:lnTo>
                      <a:pt x="552" y="535"/>
                    </a:lnTo>
                    <a:lnTo>
                      <a:pt x="571" y="520"/>
                    </a:lnTo>
                    <a:lnTo>
                      <a:pt x="575" y="515"/>
                    </a:lnTo>
                    <a:lnTo>
                      <a:pt x="575" y="503"/>
                    </a:lnTo>
                    <a:lnTo>
                      <a:pt x="579" y="497"/>
                    </a:lnTo>
                    <a:lnTo>
                      <a:pt x="596" y="493"/>
                    </a:lnTo>
                    <a:lnTo>
                      <a:pt x="614" y="497"/>
                    </a:lnTo>
                    <a:lnTo>
                      <a:pt x="629" y="498"/>
                    </a:lnTo>
                    <a:lnTo>
                      <a:pt x="646" y="504"/>
                    </a:lnTo>
                    <a:lnTo>
                      <a:pt x="671" y="504"/>
                    </a:lnTo>
                    <a:lnTo>
                      <a:pt x="683" y="510"/>
                    </a:lnTo>
                    <a:lnTo>
                      <a:pt x="691" y="505"/>
                    </a:lnTo>
                    <a:lnTo>
                      <a:pt x="701" y="503"/>
                    </a:lnTo>
                    <a:lnTo>
                      <a:pt x="712" y="504"/>
                    </a:lnTo>
                    <a:lnTo>
                      <a:pt x="725" y="500"/>
                    </a:lnTo>
                    <a:lnTo>
                      <a:pt x="733" y="503"/>
                    </a:lnTo>
                    <a:lnTo>
                      <a:pt x="740" y="498"/>
                    </a:lnTo>
                    <a:lnTo>
                      <a:pt x="741" y="470"/>
                    </a:lnTo>
                    <a:lnTo>
                      <a:pt x="738" y="435"/>
                    </a:lnTo>
                    <a:lnTo>
                      <a:pt x="727" y="408"/>
                    </a:lnTo>
                    <a:lnTo>
                      <a:pt x="718" y="395"/>
                    </a:lnTo>
                    <a:lnTo>
                      <a:pt x="709" y="371"/>
                    </a:lnTo>
                    <a:lnTo>
                      <a:pt x="701" y="361"/>
                    </a:lnTo>
                    <a:lnTo>
                      <a:pt x="695" y="377"/>
                    </a:lnTo>
                    <a:lnTo>
                      <a:pt x="694" y="384"/>
                    </a:lnTo>
                    <a:lnTo>
                      <a:pt x="690" y="398"/>
                    </a:lnTo>
                    <a:lnTo>
                      <a:pt x="683" y="416"/>
                    </a:lnTo>
                    <a:lnTo>
                      <a:pt x="675" y="430"/>
                    </a:lnTo>
                    <a:lnTo>
                      <a:pt x="670" y="422"/>
                    </a:lnTo>
                    <a:lnTo>
                      <a:pt x="663" y="421"/>
                    </a:lnTo>
                    <a:lnTo>
                      <a:pt x="652" y="413"/>
                    </a:lnTo>
                    <a:lnTo>
                      <a:pt x="640" y="417"/>
                    </a:lnTo>
                    <a:lnTo>
                      <a:pt x="621" y="417"/>
                    </a:lnTo>
                    <a:lnTo>
                      <a:pt x="617" y="418"/>
                    </a:lnTo>
                    <a:lnTo>
                      <a:pt x="615" y="413"/>
                    </a:lnTo>
                    <a:lnTo>
                      <a:pt x="604" y="402"/>
                    </a:lnTo>
                    <a:lnTo>
                      <a:pt x="597" y="381"/>
                    </a:lnTo>
                    <a:lnTo>
                      <a:pt x="593" y="374"/>
                    </a:lnTo>
                    <a:lnTo>
                      <a:pt x="589" y="363"/>
                    </a:lnTo>
                    <a:lnTo>
                      <a:pt x="580" y="356"/>
                    </a:lnTo>
                    <a:lnTo>
                      <a:pt x="573" y="343"/>
                    </a:lnTo>
                    <a:lnTo>
                      <a:pt x="568" y="337"/>
                    </a:lnTo>
                    <a:lnTo>
                      <a:pt x="566" y="333"/>
                    </a:lnTo>
                    <a:lnTo>
                      <a:pt x="566" y="326"/>
                    </a:lnTo>
                    <a:lnTo>
                      <a:pt x="568" y="319"/>
                    </a:lnTo>
                    <a:lnTo>
                      <a:pt x="573" y="312"/>
                    </a:lnTo>
                    <a:lnTo>
                      <a:pt x="583" y="312"/>
                    </a:lnTo>
                    <a:lnTo>
                      <a:pt x="586" y="310"/>
                    </a:lnTo>
                    <a:lnTo>
                      <a:pt x="586" y="305"/>
                    </a:lnTo>
                    <a:lnTo>
                      <a:pt x="576" y="286"/>
                    </a:lnTo>
                    <a:lnTo>
                      <a:pt x="574" y="283"/>
                    </a:lnTo>
                    <a:lnTo>
                      <a:pt x="572" y="279"/>
                    </a:lnTo>
                    <a:lnTo>
                      <a:pt x="572" y="273"/>
                    </a:lnTo>
                    <a:lnTo>
                      <a:pt x="586" y="242"/>
                    </a:lnTo>
                    <a:lnTo>
                      <a:pt x="591" y="233"/>
                    </a:lnTo>
                    <a:lnTo>
                      <a:pt x="596" y="220"/>
                    </a:lnTo>
                    <a:lnTo>
                      <a:pt x="594" y="209"/>
                    </a:lnTo>
                    <a:lnTo>
                      <a:pt x="594" y="194"/>
                    </a:lnTo>
                    <a:lnTo>
                      <a:pt x="592" y="165"/>
                    </a:lnTo>
                    <a:lnTo>
                      <a:pt x="603" y="134"/>
                    </a:lnTo>
                    <a:lnTo>
                      <a:pt x="604" y="118"/>
                    </a:lnTo>
                    <a:lnTo>
                      <a:pt x="580" y="79"/>
                    </a:lnTo>
                    <a:lnTo>
                      <a:pt x="572" y="63"/>
                    </a:lnTo>
                    <a:lnTo>
                      <a:pt x="559" y="50"/>
                    </a:lnTo>
                    <a:lnTo>
                      <a:pt x="514" y="41"/>
                    </a:lnTo>
                    <a:lnTo>
                      <a:pt x="503" y="35"/>
                    </a:lnTo>
                    <a:lnTo>
                      <a:pt x="472" y="36"/>
                    </a:lnTo>
                    <a:lnTo>
                      <a:pt x="452" y="54"/>
                    </a:lnTo>
                    <a:lnTo>
                      <a:pt x="442" y="75"/>
                    </a:lnTo>
                    <a:lnTo>
                      <a:pt x="421" y="107"/>
                    </a:lnTo>
                    <a:lnTo>
                      <a:pt x="405" y="105"/>
                    </a:lnTo>
                    <a:lnTo>
                      <a:pt x="397" y="88"/>
                    </a:lnTo>
                    <a:lnTo>
                      <a:pt x="394" y="87"/>
                    </a:lnTo>
                    <a:lnTo>
                      <a:pt x="368" y="76"/>
                    </a:lnTo>
                    <a:lnTo>
                      <a:pt x="361" y="77"/>
                    </a:lnTo>
                    <a:lnTo>
                      <a:pt x="342" y="87"/>
                    </a:lnTo>
                    <a:lnTo>
                      <a:pt x="331" y="77"/>
                    </a:lnTo>
                    <a:lnTo>
                      <a:pt x="325" y="74"/>
                    </a:lnTo>
                    <a:lnTo>
                      <a:pt x="314" y="75"/>
                    </a:lnTo>
                    <a:lnTo>
                      <a:pt x="308" y="77"/>
                    </a:lnTo>
                    <a:lnTo>
                      <a:pt x="305" y="84"/>
                    </a:lnTo>
                    <a:lnTo>
                      <a:pt x="300" y="88"/>
                    </a:lnTo>
                    <a:lnTo>
                      <a:pt x="283" y="81"/>
                    </a:lnTo>
                    <a:lnTo>
                      <a:pt x="272" y="73"/>
                    </a:lnTo>
                    <a:lnTo>
                      <a:pt x="248" y="45"/>
                    </a:lnTo>
                    <a:lnTo>
                      <a:pt x="241" y="40"/>
                    </a:lnTo>
                    <a:lnTo>
                      <a:pt x="231" y="38"/>
                    </a:lnTo>
                    <a:lnTo>
                      <a:pt x="214" y="27"/>
                    </a:lnTo>
                    <a:lnTo>
                      <a:pt x="209" y="23"/>
                    </a:lnTo>
                    <a:lnTo>
                      <a:pt x="194" y="4"/>
                    </a:lnTo>
                    <a:lnTo>
                      <a:pt x="188" y="0"/>
                    </a:lnTo>
                    <a:lnTo>
                      <a:pt x="185" y="1"/>
                    </a:lnTo>
                    <a:lnTo>
                      <a:pt x="180" y="6"/>
                    </a:lnTo>
                    <a:lnTo>
                      <a:pt x="174" y="19"/>
                    </a:lnTo>
                    <a:lnTo>
                      <a:pt x="168" y="19"/>
                    </a:lnTo>
                    <a:lnTo>
                      <a:pt x="165" y="13"/>
                    </a:lnTo>
                    <a:lnTo>
                      <a:pt x="159" y="23"/>
                    </a:lnTo>
                    <a:lnTo>
                      <a:pt x="147" y="38"/>
                    </a:lnTo>
                    <a:lnTo>
                      <a:pt x="149" y="67"/>
                    </a:lnTo>
                    <a:lnTo>
                      <a:pt x="147" y="79"/>
                    </a:lnTo>
                    <a:lnTo>
                      <a:pt x="139" y="82"/>
                    </a:lnTo>
                    <a:lnTo>
                      <a:pt x="126" y="84"/>
                    </a:lnTo>
                    <a:lnTo>
                      <a:pt x="117" y="84"/>
                    </a:lnTo>
                    <a:lnTo>
                      <a:pt x="113" y="86"/>
                    </a:lnTo>
                    <a:lnTo>
                      <a:pt x="110" y="89"/>
                    </a:lnTo>
                    <a:lnTo>
                      <a:pt x="110" y="97"/>
                    </a:lnTo>
                    <a:lnTo>
                      <a:pt x="114" y="120"/>
                    </a:lnTo>
                    <a:lnTo>
                      <a:pt x="114" y="129"/>
                    </a:lnTo>
                    <a:lnTo>
                      <a:pt x="111" y="136"/>
                    </a:lnTo>
                    <a:lnTo>
                      <a:pt x="101" y="145"/>
                    </a:lnTo>
                    <a:lnTo>
                      <a:pt x="98" y="153"/>
                    </a:lnTo>
                    <a:lnTo>
                      <a:pt x="94" y="207"/>
                    </a:lnTo>
                    <a:lnTo>
                      <a:pt x="80" y="217"/>
                    </a:lnTo>
                    <a:lnTo>
                      <a:pt x="59" y="224"/>
                    </a:lnTo>
                    <a:lnTo>
                      <a:pt x="50" y="224"/>
                    </a:lnTo>
                    <a:lnTo>
                      <a:pt x="44" y="220"/>
                    </a:lnTo>
                    <a:lnTo>
                      <a:pt x="33" y="221"/>
                    </a:lnTo>
                    <a:lnTo>
                      <a:pt x="7" y="220"/>
                    </a:lnTo>
                    <a:lnTo>
                      <a:pt x="7" y="228"/>
                    </a:lnTo>
                    <a:lnTo>
                      <a:pt x="7" y="242"/>
                    </a:lnTo>
                    <a:lnTo>
                      <a:pt x="6" y="260"/>
                    </a:lnTo>
                    <a:lnTo>
                      <a:pt x="3" y="268"/>
                    </a:lnTo>
                    <a:lnTo>
                      <a:pt x="0" y="280"/>
                    </a:lnTo>
                    <a:lnTo>
                      <a:pt x="0" y="298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66" name="Freeform 42"/>
              <p:cNvSpPr>
                <a:spLocks/>
              </p:cNvSpPr>
              <p:nvPr>
                <p:custDataLst>
                  <p:tags r:id="rId31"/>
                </p:custDataLst>
              </p:nvPr>
            </p:nvSpPr>
            <p:spPr bwMode="gray">
              <a:xfrm>
                <a:off x="3665" y="2360"/>
                <a:ext cx="413" cy="361"/>
              </a:xfrm>
              <a:custGeom>
                <a:avLst/>
                <a:gdLst/>
                <a:ahLst/>
                <a:cxnLst>
                  <a:cxn ang="0">
                    <a:pos x="20" y="510"/>
                  </a:cxn>
                  <a:cxn ang="0">
                    <a:pos x="65" y="595"/>
                  </a:cxn>
                  <a:cxn ang="0">
                    <a:pos x="83" y="613"/>
                  </a:cxn>
                  <a:cxn ang="0">
                    <a:pos x="94" y="626"/>
                  </a:cxn>
                  <a:cxn ang="0">
                    <a:pos x="97" y="641"/>
                  </a:cxn>
                  <a:cxn ang="0">
                    <a:pos x="104" y="653"/>
                  </a:cxn>
                  <a:cxn ang="0">
                    <a:pos x="125" y="677"/>
                  </a:cxn>
                  <a:cxn ang="0">
                    <a:pos x="139" y="675"/>
                  </a:cxn>
                  <a:cxn ang="0">
                    <a:pos x="145" y="688"/>
                  </a:cxn>
                  <a:cxn ang="0">
                    <a:pos x="151" y="692"/>
                  </a:cxn>
                  <a:cxn ang="0">
                    <a:pos x="160" y="699"/>
                  </a:cxn>
                  <a:cxn ang="0">
                    <a:pos x="204" y="682"/>
                  </a:cxn>
                  <a:cxn ang="0">
                    <a:pos x="229" y="687"/>
                  </a:cxn>
                  <a:cxn ang="0">
                    <a:pos x="247" y="682"/>
                  </a:cxn>
                  <a:cxn ang="0">
                    <a:pos x="282" y="661"/>
                  </a:cxn>
                  <a:cxn ang="0">
                    <a:pos x="331" y="656"/>
                  </a:cxn>
                  <a:cxn ang="0">
                    <a:pos x="360" y="636"/>
                  </a:cxn>
                  <a:cxn ang="0">
                    <a:pos x="382" y="685"/>
                  </a:cxn>
                  <a:cxn ang="0">
                    <a:pos x="385" y="736"/>
                  </a:cxn>
                  <a:cxn ang="0">
                    <a:pos x="441" y="738"/>
                  </a:cxn>
                  <a:cxn ang="0">
                    <a:pos x="485" y="705"/>
                  </a:cxn>
                  <a:cxn ang="0">
                    <a:pos x="530" y="687"/>
                  </a:cxn>
                  <a:cxn ang="0">
                    <a:pos x="544" y="659"/>
                  </a:cxn>
                  <a:cxn ang="0">
                    <a:pos x="528" y="643"/>
                  </a:cxn>
                  <a:cxn ang="0">
                    <a:pos x="514" y="610"/>
                  </a:cxn>
                  <a:cxn ang="0">
                    <a:pos x="514" y="563"/>
                  </a:cxn>
                  <a:cxn ang="0">
                    <a:pos x="466" y="549"/>
                  </a:cxn>
                  <a:cxn ang="0">
                    <a:pos x="481" y="504"/>
                  </a:cxn>
                  <a:cxn ang="0">
                    <a:pos x="494" y="502"/>
                  </a:cxn>
                  <a:cxn ang="0">
                    <a:pos x="520" y="501"/>
                  </a:cxn>
                  <a:cxn ang="0">
                    <a:pos x="548" y="483"/>
                  </a:cxn>
                  <a:cxn ang="0">
                    <a:pos x="622" y="468"/>
                  </a:cxn>
                  <a:cxn ang="0">
                    <a:pos x="628" y="385"/>
                  </a:cxn>
                  <a:cxn ang="0">
                    <a:pos x="676" y="310"/>
                  </a:cxn>
                  <a:cxn ang="0">
                    <a:pos x="694" y="244"/>
                  </a:cxn>
                  <a:cxn ang="0">
                    <a:pos x="720" y="188"/>
                  </a:cxn>
                  <a:cxn ang="0">
                    <a:pos x="667" y="152"/>
                  </a:cxn>
                  <a:cxn ang="0">
                    <a:pos x="618" y="198"/>
                  </a:cxn>
                  <a:cxn ang="0">
                    <a:pos x="500" y="223"/>
                  </a:cxn>
                  <a:cxn ang="0">
                    <a:pos x="517" y="288"/>
                  </a:cxn>
                  <a:cxn ang="0">
                    <a:pos x="464" y="301"/>
                  </a:cxn>
                  <a:cxn ang="0">
                    <a:pos x="399" y="335"/>
                  </a:cxn>
                  <a:cxn ang="0">
                    <a:pos x="323" y="276"/>
                  </a:cxn>
                  <a:cxn ang="0">
                    <a:pos x="349" y="236"/>
                  </a:cxn>
                  <a:cxn ang="0">
                    <a:pos x="357" y="207"/>
                  </a:cxn>
                  <a:cxn ang="0">
                    <a:pos x="405" y="166"/>
                  </a:cxn>
                  <a:cxn ang="0">
                    <a:pos x="436" y="92"/>
                  </a:cxn>
                  <a:cxn ang="0">
                    <a:pos x="378" y="96"/>
                  </a:cxn>
                  <a:cxn ang="0">
                    <a:pos x="345" y="103"/>
                  </a:cxn>
                  <a:cxn ang="0">
                    <a:pos x="329" y="66"/>
                  </a:cxn>
                  <a:cxn ang="0">
                    <a:pos x="318" y="58"/>
                  </a:cxn>
                  <a:cxn ang="0">
                    <a:pos x="305" y="66"/>
                  </a:cxn>
                  <a:cxn ang="0">
                    <a:pos x="257" y="235"/>
                  </a:cxn>
                  <a:cxn ang="0">
                    <a:pos x="252" y="335"/>
                  </a:cxn>
                  <a:cxn ang="0">
                    <a:pos x="216" y="377"/>
                  </a:cxn>
                  <a:cxn ang="0">
                    <a:pos x="124" y="351"/>
                  </a:cxn>
                  <a:cxn ang="0">
                    <a:pos x="76" y="394"/>
                  </a:cxn>
                  <a:cxn ang="0">
                    <a:pos x="58" y="426"/>
                  </a:cxn>
                  <a:cxn ang="0">
                    <a:pos x="36" y="429"/>
                  </a:cxn>
                  <a:cxn ang="0">
                    <a:pos x="12" y="435"/>
                  </a:cxn>
                  <a:cxn ang="0">
                    <a:pos x="0" y="447"/>
                  </a:cxn>
                </a:cxnLst>
                <a:rect l="0" t="0" r="r" b="b"/>
                <a:pathLst>
                  <a:path w="722" h="743">
                    <a:moveTo>
                      <a:pt x="0" y="447"/>
                    </a:moveTo>
                    <a:lnTo>
                      <a:pt x="3" y="460"/>
                    </a:lnTo>
                    <a:lnTo>
                      <a:pt x="8" y="467"/>
                    </a:lnTo>
                    <a:lnTo>
                      <a:pt x="15" y="476"/>
                    </a:lnTo>
                    <a:lnTo>
                      <a:pt x="16" y="481"/>
                    </a:lnTo>
                    <a:lnTo>
                      <a:pt x="18" y="480"/>
                    </a:lnTo>
                    <a:lnTo>
                      <a:pt x="20" y="482"/>
                    </a:lnTo>
                    <a:lnTo>
                      <a:pt x="20" y="510"/>
                    </a:lnTo>
                    <a:lnTo>
                      <a:pt x="27" y="528"/>
                    </a:lnTo>
                    <a:lnTo>
                      <a:pt x="37" y="548"/>
                    </a:lnTo>
                    <a:lnTo>
                      <a:pt x="48" y="564"/>
                    </a:lnTo>
                    <a:lnTo>
                      <a:pt x="53" y="571"/>
                    </a:lnTo>
                    <a:lnTo>
                      <a:pt x="55" y="578"/>
                    </a:lnTo>
                    <a:lnTo>
                      <a:pt x="57" y="579"/>
                    </a:lnTo>
                    <a:lnTo>
                      <a:pt x="64" y="591"/>
                    </a:lnTo>
                    <a:lnTo>
                      <a:pt x="65" y="595"/>
                    </a:lnTo>
                    <a:lnTo>
                      <a:pt x="66" y="596"/>
                    </a:lnTo>
                    <a:lnTo>
                      <a:pt x="74" y="606"/>
                    </a:lnTo>
                    <a:lnTo>
                      <a:pt x="74" y="609"/>
                    </a:lnTo>
                    <a:lnTo>
                      <a:pt x="75" y="608"/>
                    </a:lnTo>
                    <a:lnTo>
                      <a:pt x="81" y="609"/>
                    </a:lnTo>
                    <a:lnTo>
                      <a:pt x="82" y="611"/>
                    </a:lnTo>
                    <a:lnTo>
                      <a:pt x="84" y="612"/>
                    </a:lnTo>
                    <a:lnTo>
                      <a:pt x="83" y="613"/>
                    </a:lnTo>
                    <a:lnTo>
                      <a:pt x="84" y="615"/>
                    </a:lnTo>
                    <a:lnTo>
                      <a:pt x="83" y="615"/>
                    </a:lnTo>
                    <a:lnTo>
                      <a:pt x="86" y="617"/>
                    </a:lnTo>
                    <a:lnTo>
                      <a:pt x="87" y="616"/>
                    </a:lnTo>
                    <a:lnTo>
                      <a:pt x="89" y="616"/>
                    </a:lnTo>
                    <a:lnTo>
                      <a:pt x="90" y="617"/>
                    </a:lnTo>
                    <a:lnTo>
                      <a:pt x="93" y="622"/>
                    </a:lnTo>
                    <a:lnTo>
                      <a:pt x="94" y="626"/>
                    </a:lnTo>
                    <a:lnTo>
                      <a:pt x="94" y="631"/>
                    </a:lnTo>
                    <a:lnTo>
                      <a:pt x="95" y="633"/>
                    </a:lnTo>
                    <a:lnTo>
                      <a:pt x="96" y="633"/>
                    </a:lnTo>
                    <a:lnTo>
                      <a:pt x="97" y="634"/>
                    </a:lnTo>
                    <a:lnTo>
                      <a:pt x="96" y="636"/>
                    </a:lnTo>
                    <a:lnTo>
                      <a:pt x="97" y="638"/>
                    </a:lnTo>
                    <a:lnTo>
                      <a:pt x="94" y="641"/>
                    </a:lnTo>
                    <a:lnTo>
                      <a:pt x="97" y="641"/>
                    </a:lnTo>
                    <a:lnTo>
                      <a:pt x="98" y="643"/>
                    </a:lnTo>
                    <a:lnTo>
                      <a:pt x="99" y="643"/>
                    </a:lnTo>
                    <a:lnTo>
                      <a:pt x="101" y="646"/>
                    </a:lnTo>
                    <a:lnTo>
                      <a:pt x="101" y="645"/>
                    </a:lnTo>
                    <a:lnTo>
                      <a:pt x="103" y="649"/>
                    </a:lnTo>
                    <a:lnTo>
                      <a:pt x="102" y="650"/>
                    </a:lnTo>
                    <a:lnTo>
                      <a:pt x="104" y="651"/>
                    </a:lnTo>
                    <a:lnTo>
                      <a:pt x="104" y="653"/>
                    </a:lnTo>
                    <a:lnTo>
                      <a:pt x="103" y="657"/>
                    </a:lnTo>
                    <a:lnTo>
                      <a:pt x="114" y="667"/>
                    </a:lnTo>
                    <a:lnTo>
                      <a:pt x="114" y="668"/>
                    </a:lnTo>
                    <a:lnTo>
                      <a:pt x="118" y="672"/>
                    </a:lnTo>
                    <a:lnTo>
                      <a:pt x="120" y="673"/>
                    </a:lnTo>
                    <a:lnTo>
                      <a:pt x="122" y="675"/>
                    </a:lnTo>
                    <a:lnTo>
                      <a:pt x="122" y="674"/>
                    </a:lnTo>
                    <a:lnTo>
                      <a:pt x="125" y="677"/>
                    </a:lnTo>
                    <a:lnTo>
                      <a:pt x="127" y="679"/>
                    </a:lnTo>
                    <a:lnTo>
                      <a:pt x="127" y="678"/>
                    </a:lnTo>
                    <a:lnTo>
                      <a:pt x="128" y="677"/>
                    </a:lnTo>
                    <a:lnTo>
                      <a:pt x="133" y="678"/>
                    </a:lnTo>
                    <a:lnTo>
                      <a:pt x="133" y="677"/>
                    </a:lnTo>
                    <a:lnTo>
                      <a:pt x="133" y="675"/>
                    </a:lnTo>
                    <a:lnTo>
                      <a:pt x="135" y="674"/>
                    </a:lnTo>
                    <a:lnTo>
                      <a:pt x="139" y="675"/>
                    </a:lnTo>
                    <a:lnTo>
                      <a:pt x="141" y="677"/>
                    </a:lnTo>
                    <a:lnTo>
                      <a:pt x="141" y="679"/>
                    </a:lnTo>
                    <a:lnTo>
                      <a:pt x="138" y="684"/>
                    </a:lnTo>
                    <a:lnTo>
                      <a:pt x="137" y="684"/>
                    </a:lnTo>
                    <a:lnTo>
                      <a:pt x="137" y="688"/>
                    </a:lnTo>
                    <a:lnTo>
                      <a:pt x="141" y="691"/>
                    </a:lnTo>
                    <a:lnTo>
                      <a:pt x="142" y="690"/>
                    </a:lnTo>
                    <a:lnTo>
                      <a:pt x="145" y="688"/>
                    </a:lnTo>
                    <a:lnTo>
                      <a:pt x="146" y="690"/>
                    </a:lnTo>
                    <a:lnTo>
                      <a:pt x="147" y="690"/>
                    </a:lnTo>
                    <a:lnTo>
                      <a:pt x="148" y="688"/>
                    </a:lnTo>
                    <a:lnTo>
                      <a:pt x="149" y="688"/>
                    </a:lnTo>
                    <a:lnTo>
                      <a:pt x="151" y="687"/>
                    </a:lnTo>
                    <a:lnTo>
                      <a:pt x="152" y="690"/>
                    </a:lnTo>
                    <a:lnTo>
                      <a:pt x="151" y="691"/>
                    </a:lnTo>
                    <a:lnTo>
                      <a:pt x="151" y="692"/>
                    </a:lnTo>
                    <a:lnTo>
                      <a:pt x="153" y="692"/>
                    </a:lnTo>
                    <a:lnTo>
                      <a:pt x="155" y="692"/>
                    </a:lnTo>
                    <a:lnTo>
                      <a:pt x="156" y="691"/>
                    </a:lnTo>
                    <a:lnTo>
                      <a:pt x="159" y="694"/>
                    </a:lnTo>
                    <a:lnTo>
                      <a:pt x="156" y="698"/>
                    </a:lnTo>
                    <a:lnTo>
                      <a:pt x="157" y="700"/>
                    </a:lnTo>
                    <a:lnTo>
                      <a:pt x="158" y="699"/>
                    </a:lnTo>
                    <a:lnTo>
                      <a:pt x="160" y="699"/>
                    </a:lnTo>
                    <a:lnTo>
                      <a:pt x="164" y="702"/>
                    </a:lnTo>
                    <a:lnTo>
                      <a:pt x="171" y="705"/>
                    </a:lnTo>
                    <a:lnTo>
                      <a:pt x="174" y="705"/>
                    </a:lnTo>
                    <a:lnTo>
                      <a:pt x="179" y="706"/>
                    </a:lnTo>
                    <a:lnTo>
                      <a:pt x="194" y="695"/>
                    </a:lnTo>
                    <a:lnTo>
                      <a:pt x="198" y="685"/>
                    </a:lnTo>
                    <a:lnTo>
                      <a:pt x="200" y="682"/>
                    </a:lnTo>
                    <a:lnTo>
                      <a:pt x="204" y="682"/>
                    </a:lnTo>
                    <a:lnTo>
                      <a:pt x="207" y="685"/>
                    </a:lnTo>
                    <a:lnTo>
                      <a:pt x="212" y="687"/>
                    </a:lnTo>
                    <a:lnTo>
                      <a:pt x="217" y="687"/>
                    </a:lnTo>
                    <a:lnTo>
                      <a:pt x="223" y="690"/>
                    </a:lnTo>
                    <a:lnTo>
                      <a:pt x="225" y="692"/>
                    </a:lnTo>
                    <a:lnTo>
                      <a:pt x="228" y="692"/>
                    </a:lnTo>
                    <a:lnTo>
                      <a:pt x="229" y="690"/>
                    </a:lnTo>
                    <a:lnTo>
                      <a:pt x="229" y="687"/>
                    </a:lnTo>
                    <a:lnTo>
                      <a:pt x="231" y="685"/>
                    </a:lnTo>
                    <a:lnTo>
                      <a:pt x="233" y="677"/>
                    </a:lnTo>
                    <a:lnTo>
                      <a:pt x="237" y="681"/>
                    </a:lnTo>
                    <a:lnTo>
                      <a:pt x="238" y="684"/>
                    </a:lnTo>
                    <a:lnTo>
                      <a:pt x="240" y="685"/>
                    </a:lnTo>
                    <a:lnTo>
                      <a:pt x="242" y="684"/>
                    </a:lnTo>
                    <a:lnTo>
                      <a:pt x="245" y="685"/>
                    </a:lnTo>
                    <a:lnTo>
                      <a:pt x="247" y="682"/>
                    </a:lnTo>
                    <a:lnTo>
                      <a:pt x="252" y="682"/>
                    </a:lnTo>
                    <a:lnTo>
                      <a:pt x="254" y="680"/>
                    </a:lnTo>
                    <a:lnTo>
                      <a:pt x="257" y="679"/>
                    </a:lnTo>
                    <a:lnTo>
                      <a:pt x="259" y="679"/>
                    </a:lnTo>
                    <a:lnTo>
                      <a:pt x="262" y="678"/>
                    </a:lnTo>
                    <a:lnTo>
                      <a:pt x="264" y="677"/>
                    </a:lnTo>
                    <a:lnTo>
                      <a:pt x="271" y="671"/>
                    </a:lnTo>
                    <a:lnTo>
                      <a:pt x="282" y="661"/>
                    </a:lnTo>
                    <a:lnTo>
                      <a:pt x="285" y="652"/>
                    </a:lnTo>
                    <a:lnTo>
                      <a:pt x="286" y="650"/>
                    </a:lnTo>
                    <a:lnTo>
                      <a:pt x="291" y="649"/>
                    </a:lnTo>
                    <a:lnTo>
                      <a:pt x="295" y="649"/>
                    </a:lnTo>
                    <a:lnTo>
                      <a:pt x="308" y="653"/>
                    </a:lnTo>
                    <a:lnTo>
                      <a:pt x="326" y="656"/>
                    </a:lnTo>
                    <a:lnTo>
                      <a:pt x="330" y="658"/>
                    </a:lnTo>
                    <a:lnTo>
                      <a:pt x="331" y="656"/>
                    </a:lnTo>
                    <a:lnTo>
                      <a:pt x="338" y="654"/>
                    </a:lnTo>
                    <a:lnTo>
                      <a:pt x="340" y="652"/>
                    </a:lnTo>
                    <a:lnTo>
                      <a:pt x="343" y="652"/>
                    </a:lnTo>
                    <a:lnTo>
                      <a:pt x="346" y="650"/>
                    </a:lnTo>
                    <a:lnTo>
                      <a:pt x="347" y="645"/>
                    </a:lnTo>
                    <a:lnTo>
                      <a:pt x="357" y="639"/>
                    </a:lnTo>
                    <a:lnTo>
                      <a:pt x="358" y="637"/>
                    </a:lnTo>
                    <a:lnTo>
                      <a:pt x="360" y="636"/>
                    </a:lnTo>
                    <a:lnTo>
                      <a:pt x="362" y="637"/>
                    </a:lnTo>
                    <a:lnTo>
                      <a:pt x="363" y="639"/>
                    </a:lnTo>
                    <a:lnTo>
                      <a:pt x="363" y="641"/>
                    </a:lnTo>
                    <a:lnTo>
                      <a:pt x="366" y="649"/>
                    </a:lnTo>
                    <a:lnTo>
                      <a:pt x="367" y="650"/>
                    </a:lnTo>
                    <a:lnTo>
                      <a:pt x="387" y="673"/>
                    </a:lnTo>
                    <a:lnTo>
                      <a:pt x="383" y="678"/>
                    </a:lnTo>
                    <a:lnTo>
                      <a:pt x="382" y="685"/>
                    </a:lnTo>
                    <a:lnTo>
                      <a:pt x="381" y="695"/>
                    </a:lnTo>
                    <a:lnTo>
                      <a:pt x="382" y="699"/>
                    </a:lnTo>
                    <a:lnTo>
                      <a:pt x="383" y="705"/>
                    </a:lnTo>
                    <a:lnTo>
                      <a:pt x="381" y="709"/>
                    </a:lnTo>
                    <a:lnTo>
                      <a:pt x="380" y="715"/>
                    </a:lnTo>
                    <a:lnTo>
                      <a:pt x="380" y="723"/>
                    </a:lnTo>
                    <a:lnTo>
                      <a:pt x="385" y="731"/>
                    </a:lnTo>
                    <a:lnTo>
                      <a:pt x="385" y="736"/>
                    </a:lnTo>
                    <a:lnTo>
                      <a:pt x="400" y="741"/>
                    </a:lnTo>
                    <a:lnTo>
                      <a:pt x="405" y="740"/>
                    </a:lnTo>
                    <a:lnTo>
                      <a:pt x="413" y="734"/>
                    </a:lnTo>
                    <a:lnTo>
                      <a:pt x="420" y="727"/>
                    </a:lnTo>
                    <a:lnTo>
                      <a:pt x="420" y="729"/>
                    </a:lnTo>
                    <a:lnTo>
                      <a:pt x="427" y="743"/>
                    </a:lnTo>
                    <a:lnTo>
                      <a:pt x="436" y="743"/>
                    </a:lnTo>
                    <a:lnTo>
                      <a:pt x="441" y="738"/>
                    </a:lnTo>
                    <a:lnTo>
                      <a:pt x="443" y="736"/>
                    </a:lnTo>
                    <a:lnTo>
                      <a:pt x="444" y="733"/>
                    </a:lnTo>
                    <a:lnTo>
                      <a:pt x="448" y="734"/>
                    </a:lnTo>
                    <a:lnTo>
                      <a:pt x="463" y="726"/>
                    </a:lnTo>
                    <a:lnTo>
                      <a:pt x="467" y="722"/>
                    </a:lnTo>
                    <a:lnTo>
                      <a:pt x="476" y="718"/>
                    </a:lnTo>
                    <a:lnTo>
                      <a:pt x="479" y="709"/>
                    </a:lnTo>
                    <a:lnTo>
                      <a:pt x="485" y="705"/>
                    </a:lnTo>
                    <a:lnTo>
                      <a:pt x="495" y="694"/>
                    </a:lnTo>
                    <a:lnTo>
                      <a:pt x="505" y="690"/>
                    </a:lnTo>
                    <a:lnTo>
                      <a:pt x="506" y="687"/>
                    </a:lnTo>
                    <a:lnTo>
                      <a:pt x="515" y="685"/>
                    </a:lnTo>
                    <a:lnTo>
                      <a:pt x="519" y="688"/>
                    </a:lnTo>
                    <a:lnTo>
                      <a:pt x="522" y="688"/>
                    </a:lnTo>
                    <a:lnTo>
                      <a:pt x="525" y="692"/>
                    </a:lnTo>
                    <a:lnTo>
                      <a:pt x="530" y="687"/>
                    </a:lnTo>
                    <a:lnTo>
                      <a:pt x="529" y="681"/>
                    </a:lnTo>
                    <a:lnTo>
                      <a:pt x="530" y="678"/>
                    </a:lnTo>
                    <a:lnTo>
                      <a:pt x="534" y="672"/>
                    </a:lnTo>
                    <a:lnTo>
                      <a:pt x="536" y="671"/>
                    </a:lnTo>
                    <a:lnTo>
                      <a:pt x="538" y="666"/>
                    </a:lnTo>
                    <a:lnTo>
                      <a:pt x="541" y="664"/>
                    </a:lnTo>
                    <a:lnTo>
                      <a:pt x="542" y="661"/>
                    </a:lnTo>
                    <a:lnTo>
                      <a:pt x="544" y="659"/>
                    </a:lnTo>
                    <a:lnTo>
                      <a:pt x="545" y="653"/>
                    </a:lnTo>
                    <a:lnTo>
                      <a:pt x="545" y="647"/>
                    </a:lnTo>
                    <a:lnTo>
                      <a:pt x="548" y="644"/>
                    </a:lnTo>
                    <a:lnTo>
                      <a:pt x="548" y="643"/>
                    </a:lnTo>
                    <a:lnTo>
                      <a:pt x="543" y="636"/>
                    </a:lnTo>
                    <a:lnTo>
                      <a:pt x="539" y="636"/>
                    </a:lnTo>
                    <a:lnTo>
                      <a:pt x="534" y="639"/>
                    </a:lnTo>
                    <a:lnTo>
                      <a:pt x="528" y="643"/>
                    </a:lnTo>
                    <a:lnTo>
                      <a:pt x="527" y="639"/>
                    </a:lnTo>
                    <a:lnTo>
                      <a:pt x="518" y="644"/>
                    </a:lnTo>
                    <a:lnTo>
                      <a:pt x="518" y="640"/>
                    </a:lnTo>
                    <a:lnTo>
                      <a:pt x="520" y="637"/>
                    </a:lnTo>
                    <a:lnTo>
                      <a:pt x="521" y="633"/>
                    </a:lnTo>
                    <a:lnTo>
                      <a:pt x="519" y="625"/>
                    </a:lnTo>
                    <a:lnTo>
                      <a:pt x="521" y="617"/>
                    </a:lnTo>
                    <a:lnTo>
                      <a:pt x="514" y="610"/>
                    </a:lnTo>
                    <a:lnTo>
                      <a:pt x="511" y="609"/>
                    </a:lnTo>
                    <a:lnTo>
                      <a:pt x="508" y="600"/>
                    </a:lnTo>
                    <a:lnTo>
                      <a:pt x="499" y="596"/>
                    </a:lnTo>
                    <a:lnTo>
                      <a:pt x="499" y="589"/>
                    </a:lnTo>
                    <a:lnTo>
                      <a:pt x="504" y="582"/>
                    </a:lnTo>
                    <a:lnTo>
                      <a:pt x="511" y="581"/>
                    </a:lnTo>
                    <a:lnTo>
                      <a:pt x="514" y="571"/>
                    </a:lnTo>
                    <a:lnTo>
                      <a:pt x="514" y="563"/>
                    </a:lnTo>
                    <a:lnTo>
                      <a:pt x="508" y="558"/>
                    </a:lnTo>
                    <a:lnTo>
                      <a:pt x="501" y="551"/>
                    </a:lnTo>
                    <a:lnTo>
                      <a:pt x="494" y="550"/>
                    </a:lnTo>
                    <a:lnTo>
                      <a:pt x="487" y="541"/>
                    </a:lnTo>
                    <a:lnTo>
                      <a:pt x="482" y="549"/>
                    </a:lnTo>
                    <a:lnTo>
                      <a:pt x="475" y="544"/>
                    </a:lnTo>
                    <a:lnTo>
                      <a:pt x="470" y="544"/>
                    </a:lnTo>
                    <a:lnTo>
                      <a:pt x="466" y="549"/>
                    </a:lnTo>
                    <a:lnTo>
                      <a:pt x="460" y="545"/>
                    </a:lnTo>
                    <a:lnTo>
                      <a:pt x="465" y="535"/>
                    </a:lnTo>
                    <a:lnTo>
                      <a:pt x="463" y="526"/>
                    </a:lnTo>
                    <a:lnTo>
                      <a:pt x="466" y="516"/>
                    </a:lnTo>
                    <a:lnTo>
                      <a:pt x="468" y="503"/>
                    </a:lnTo>
                    <a:lnTo>
                      <a:pt x="472" y="502"/>
                    </a:lnTo>
                    <a:lnTo>
                      <a:pt x="474" y="504"/>
                    </a:lnTo>
                    <a:lnTo>
                      <a:pt x="481" y="504"/>
                    </a:lnTo>
                    <a:lnTo>
                      <a:pt x="484" y="508"/>
                    </a:lnTo>
                    <a:lnTo>
                      <a:pt x="487" y="508"/>
                    </a:lnTo>
                    <a:lnTo>
                      <a:pt x="486" y="503"/>
                    </a:lnTo>
                    <a:lnTo>
                      <a:pt x="484" y="503"/>
                    </a:lnTo>
                    <a:lnTo>
                      <a:pt x="482" y="501"/>
                    </a:lnTo>
                    <a:lnTo>
                      <a:pt x="482" y="497"/>
                    </a:lnTo>
                    <a:lnTo>
                      <a:pt x="488" y="500"/>
                    </a:lnTo>
                    <a:lnTo>
                      <a:pt x="494" y="502"/>
                    </a:lnTo>
                    <a:lnTo>
                      <a:pt x="497" y="507"/>
                    </a:lnTo>
                    <a:lnTo>
                      <a:pt x="498" y="513"/>
                    </a:lnTo>
                    <a:lnTo>
                      <a:pt x="500" y="514"/>
                    </a:lnTo>
                    <a:lnTo>
                      <a:pt x="502" y="514"/>
                    </a:lnTo>
                    <a:lnTo>
                      <a:pt x="502" y="508"/>
                    </a:lnTo>
                    <a:lnTo>
                      <a:pt x="505" y="509"/>
                    </a:lnTo>
                    <a:lnTo>
                      <a:pt x="512" y="508"/>
                    </a:lnTo>
                    <a:lnTo>
                      <a:pt x="520" y="501"/>
                    </a:lnTo>
                    <a:lnTo>
                      <a:pt x="522" y="496"/>
                    </a:lnTo>
                    <a:lnTo>
                      <a:pt x="528" y="494"/>
                    </a:lnTo>
                    <a:lnTo>
                      <a:pt x="529" y="493"/>
                    </a:lnTo>
                    <a:lnTo>
                      <a:pt x="531" y="493"/>
                    </a:lnTo>
                    <a:lnTo>
                      <a:pt x="533" y="490"/>
                    </a:lnTo>
                    <a:lnTo>
                      <a:pt x="534" y="486"/>
                    </a:lnTo>
                    <a:lnTo>
                      <a:pt x="546" y="485"/>
                    </a:lnTo>
                    <a:lnTo>
                      <a:pt x="548" y="483"/>
                    </a:lnTo>
                    <a:lnTo>
                      <a:pt x="552" y="485"/>
                    </a:lnTo>
                    <a:lnTo>
                      <a:pt x="564" y="481"/>
                    </a:lnTo>
                    <a:lnTo>
                      <a:pt x="574" y="483"/>
                    </a:lnTo>
                    <a:lnTo>
                      <a:pt x="579" y="478"/>
                    </a:lnTo>
                    <a:lnTo>
                      <a:pt x="584" y="479"/>
                    </a:lnTo>
                    <a:lnTo>
                      <a:pt x="593" y="482"/>
                    </a:lnTo>
                    <a:lnTo>
                      <a:pt x="600" y="478"/>
                    </a:lnTo>
                    <a:lnTo>
                      <a:pt x="622" y="468"/>
                    </a:lnTo>
                    <a:lnTo>
                      <a:pt x="626" y="466"/>
                    </a:lnTo>
                    <a:lnTo>
                      <a:pt x="642" y="440"/>
                    </a:lnTo>
                    <a:lnTo>
                      <a:pt x="647" y="433"/>
                    </a:lnTo>
                    <a:lnTo>
                      <a:pt x="646" y="417"/>
                    </a:lnTo>
                    <a:lnTo>
                      <a:pt x="641" y="415"/>
                    </a:lnTo>
                    <a:lnTo>
                      <a:pt x="634" y="407"/>
                    </a:lnTo>
                    <a:lnTo>
                      <a:pt x="625" y="391"/>
                    </a:lnTo>
                    <a:lnTo>
                      <a:pt x="628" y="385"/>
                    </a:lnTo>
                    <a:lnTo>
                      <a:pt x="634" y="377"/>
                    </a:lnTo>
                    <a:lnTo>
                      <a:pt x="649" y="353"/>
                    </a:lnTo>
                    <a:lnTo>
                      <a:pt x="649" y="346"/>
                    </a:lnTo>
                    <a:lnTo>
                      <a:pt x="653" y="343"/>
                    </a:lnTo>
                    <a:lnTo>
                      <a:pt x="662" y="332"/>
                    </a:lnTo>
                    <a:lnTo>
                      <a:pt x="669" y="321"/>
                    </a:lnTo>
                    <a:lnTo>
                      <a:pt x="671" y="315"/>
                    </a:lnTo>
                    <a:lnTo>
                      <a:pt x="676" y="310"/>
                    </a:lnTo>
                    <a:lnTo>
                      <a:pt x="675" y="298"/>
                    </a:lnTo>
                    <a:lnTo>
                      <a:pt x="680" y="294"/>
                    </a:lnTo>
                    <a:lnTo>
                      <a:pt x="688" y="298"/>
                    </a:lnTo>
                    <a:lnTo>
                      <a:pt x="689" y="294"/>
                    </a:lnTo>
                    <a:lnTo>
                      <a:pt x="696" y="292"/>
                    </a:lnTo>
                    <a:lnTo>
                      <a:pt x="710" y="270"/>
                    </a:lnTo>
                    <a:lnTo>
                      <a:pt x="700" y="256"/>
                    </a:lnTo>
                    <a:lnTo>
                      <a:pt x="694" y="244"/>
                    </a:lnTo>
                    <a:lnTo>
                      <a:pt x="697" y="235"/>
                    </a:lnTo>
                    <a:lnTo>
                      <a:pt x="700" y="228"/>
                    </a:lnTo>
                    <a:lnTo>
                      <a:pt x="706" y="221"/>
                    </a:lnTo>
                    <a:lnTo>
                      <a:pt x="710" y="215"/>
                    </a:lnTo>
                    <a:lnTo>
                      <a:pt x="711" y="212"/>
                    </a:lnTo>
                    <a:lnTo>
                      <a:pt x="703" y="205"/>
                    </a:lnTo>
                    <a:lnTo>
                      <a:pt x="704" y="202"/>
                    </a:lnTo>
                    <a:lnTo>
                      <a:pt x="720" y="188"/>
                    </a:lnTo>
                    <a:lnTo>
                      <a:pt x="722" y="180"/>
                    </a:lnTo>
                    <a:lnTo>
                      <a:pt x="711" y="180"/>
                    </a:lnTo>
                    <a:lnTo>
                      <a:pt x="703" y="176"/>
                    </a:lnTo>
                    <a:lnTo>
                      <a:pt x="696" y="164"/>
                    </a:lnTo>
                    <a:lnTo>
                      <a:pt x="684" y="158"/>
                    </a:lnTo>
                    <a:lnTo>
                      <a:pt x="676" y="152"/>
                    </a:lnTo>
                    <a:lnTo>
                      <a:pt x="671" y="151"/>
                    </a:lnTo>
                    <a:lnTo>
                      <a:pt x="667" y="152"/>
                    </a:lnTo>
                    <a:lnTo>
                      <a:pt x="657" y="158"/>
                    </a:lnTo>
                    <a:lnTo>
                      <a:pt x="654" y="155"/>
                    </a:lnTo>
                    <a:lnTo>
                      <a:pt x="650" y="161"/>
                    </a:lnTo>
                    <a:lnTo>
                      <a:pt x="650" y="171"/>
                    </a:lnTo>
                    <a:lnTo>
                      <a:pt x="639" y="179"/>
                    </a:lnTo>
                    <a:lnTo>
                      <a:pt x="621" y="187"/>
                    </a:lnTo>
                    <a:lnTo>
                      <a:pt x="621" y="193"/>
                    </a:lnTo>
                    <a:lnTo>
                      <a:pt x="618" y="198"/>
                    </a:lnTo>
                    <a:lnTo>
                      <a:pt x="591" y="225"/>
                    </a:lnTo>
                    <a:lnTo>
                      <a:pt x="566" y="222"/>
                    </a:lnTo>
                    <a:lnTo>
                      <a:pt x="558" y="217"/>
                    </a:lnTo>
                    <a:lnTo>
                      <a:pt x="534" y="207"/>
                    </a:lnTo>
                    <a:lnTo>
                      <a:pt x="524" y="203"/>
                    </a:lnTo>
                    <a:lnTo>
                      <a:pt x="513" y="202"/>
                    </a:lnTo>
                    <a:lnTo>
                      <a:pt x="504" y="208"/>
                    </a:lnTo>
                    <a:lnTo>
                      <a:pt x="500" y="223"/>
                    </a:lnTo>
                    <a:lnTo>
                      <a:pt x="500" y="233"/>
                    </a:lnTo>
                    <a:lnTo>
                      <a:pt x="503" y="240"/>
                    </a:lnTo>
                    <a:lnTo>
                      <a:pt x="513" y="249"/>
                    </a:lnTo>
                    <a:lnTo>
                      <a:pt x="518" y="251"/>
                    </a:lnTo>
                    <a:lnTo>
                      <a:pt x="522" y="257"/>
                    </a:lnTo>
                    <a:lnTo>
                      <a:pt x="521" y="274"/>
                    </a:lnTo>
                    <a:lnTo>
                      <a:pt x="519" y="287"/>
                    </a:lnTo>
                    <a:lnTo>
                      <a:pt x="517" y="288"/>
                    </a:lnTo>
                    <a:lnTo>
                      <a:pt x="516" y="277"/>
                    </a:lnTo>
                    <a:lnTo>
                      <a:pt x="512" y="274"/>
                    </a:lnTo>
                    <a:lnTo>
                      <a:pt x="507" y="276"/>
                    </a:lnTo>
                    <a:lnTo>
                      <a:pt x="505" y="288"/>
                    </a:lnTo>
                    <a:lnTo>
                      <a:pt x="490" y="291"/>
                    </a:lnTo>
                    <a:lnTo>
                      <a:pt x="487" y="299"/>
                    </a:lnTo>
                    <a:lnTo>
                      <a:pt x="479" y="302"/>
                    </a:lnTo>
                    <a:lnTo>
                      <a:pt x="464" y="301"/>
                    </a:lnTo>
                    <a:lnTo>
                      <a:pt x="454" y="296"/>
                    </a:lnTo>
                    <a:lnTo>
                      <a:pt x="448" y="305"/>
                    </a:lnTo>
                    <a:lnTo>
                      <a:pt x="451" y="325"/>
                    </a:lnTo>
                    <a:lnTo>
                      <a:pt x="451" y="336"/>
                    </a:lnTo>
                    <a:lnTo>
                      <a:pt x="441" y="336"/>
                    </a:lnTo>
                    <a:lnTo>
                      <a:pt x="426" y="330"/>
                    </a:lnTo>
                    <a:lnTo>
                      <a:pt x="416" y="333"/>
                    </a:lnTo>
                    <a:lnTo>
                      <a:pt x="399" y="335"/>
                    </a:lnTo>
                    <a:lnTo>
                      <a:pt x="393" y="323"/>
                    </a:lnTo>
                    <a:lnTo>
                      <a:pt x="354" y="317"/>
                    </a:lnTo>
                    <a:lnTo>
                      <a:pt x="352" y="314"/>
                    </a:lnTo>
                    <a:lnTo>
                      <a:pt x="351" y="304"/>
                    </a:lnTo>
                    <a:lnTo>
                      <a:pt x="329" y="306"/>
                    </a:lnTo>
                    <a:lnTo>
                      <a:pt x="316" y="303"/>
                    </a:lnTo>
                    <a:lnTo>
                      <a:pt x="319" y="297"/>
                    </a:lnTo>
                    <a:lnTo>
                      <a:pt x="323" y="276"/>
                    </a:lnTo>
                    <a:lnTo>
                      <a:pt x="329" y="264"/>
                    </a:lnTo>
                    <a:lnTo>
                      <a:pt x="329" y="257"/>
                    </a:lnTo>
                    <a:lnTo>
                      <a:pt x="335" y="251"/>
                    </a:lnTo>
                    <a:lnTo>
                      <a:pt x="339" y="254"/>
                    </a:lnTo>
                    <a:lnTo>
                      <a:pt x="341" y="244"/>
                    </a:lnTo>
                    <a:lnTo>
                      <a:pt x="346" y="250"/>
                    </a:lnTo>
                    <a:lnTo>
                      <a:pt x="354" y="240"/>
                    </a:lnTo>
                    <a:lnTo>
                      <a:pt x="349" y="236"/>
                    </a:lnTo>
                    <a:lnTo>
                      <a:pt x="347" y="233"/>
                    </a:lnTo>
                    <a:lnTo>
                      <a:pt x="349" y="230"/>
                    </a:lnTo>
                    <a:lnTo>
                      <a:pt x="350" y="221"/>
                    </a:lnTo>
                    <a:lnTo>
                      <a:pt x="348" y="213"/>
                    </a:lnTo>
                    <a:lnTo>
                      <a:pt x="349" y="209"/>
                    </a:lnTo>
                    <a:lnTo>
                      <a:pt x="351" y="214"/>
                    </a:lnTo>
                    <a:lnTo>
                      <a:pt x="356" y="215"/>
                    </a:lnTo>
                    <a:lnTo>
                      <a:pt x="357" y="207"/>
                    </a:lnTo>
                    <a:lnTo>
                      <a:pt x="353" y="194"/>
                    </a:lnTo>
                    <a:lnTo>
                      <a:pt x="358" y="188"/>
                    </a:lnTo>
                    <a:lnTo>
                      <a:pt x="362" y="193"/>
                    </a:lnTo>
                    <a:lnTo>
                      <a:pt x="369" y="192"/>
                    </a:lnTo>
                    <a:lnTo>
                      <a:pt x="376" y="193"/>
                    </a:lnTo>
                    <a:lnTo>
                      <a:pt x="391" y="173"/>
                    </a:lnTo>
                    <a:lnTo>
                      <a:pt x="404" y="166"/>
                    </a:lnTo>
                    <a:lnTo>
                      <a:pt x="405" y="166"/>
                    </a:lnTo>
                    <a:lnTo>
                      <a:pt x="410" y="166"/>
                    </a:lnTo>
                    <a:lnTo>
                      <a:pt x="413" y="165"/>
                    </a:lnTo>
                    <a:lnTo>
                      <a:pt x="418" y="155"/>
                    </a:lnTo>
                    <a:lnTo>
                      <a:pt x="416" y="146"/>
                    </a:lnTo>
                    <a:lnTo>
                      <a:pt x="419" y="140"/>
                    </a:lnTo>
                    <a:lnTo>
                      <a:pt x="424" y="121"/>
                    </a:lnTo>
                    <a:lnTo>
                      <a:pt x="434" y="102"/>
                    </a:lnTo>
                    <a:lnTo>
                      <a:pt x="436" y="92"/>
                    </a:lnTo>
                    <a:lnTo>
                      <a:pt x="435" y="80"/>
                    </a:lnTo>
                    <a:lnTo>
                      <a:pt x="427" y="73"/>
                    </a:lnTo>
                    <a:lnTo>
                      <a:pt x="422" y="73"/>
                    </a:lnTo>
                    <a:lnTo>
                      <a:pt x="413" y="70"/>
                    </a:lnTo>
                    <a:lnTo>
                      <a:pt x="395" y="69"/>
                    </a:lnTo>
                    <a:lnTo>
                      <a:pt x="390" y="71"/>
                    </a:lnTo>
                    <a:lnTo>
                      <a:pt x="378" y="85"/>
                    </a:lnTo>
                    <a:lnTo>
                      <a:pt x="378" y="96"/>
                    </a:lnTo>
                    <a:lnTo>
                      <a:pt x="380" y="105"/>
                    </a:lnTo>
                    <a:lnTo>
                      <a:pt x="380" y="112"/>
                    </a:lnTo>
                    <a:lnTo>
                      <a:pt x="375" y="123"/>
                    </a:lnTo>
                    <a:lnTo>
                      <a:pt x="371" y="127"/>
                    </a:lnTo>
                    <a:lnTo>
                      <a:pt x="370" y="131"/>
                    </a:lnTo>
                    <a:lnTo>
                      <a:pt x="364" y="132"/>
                    </a:lnTo>
                    <a:lnTo>
                      <a:pt x="346" y="130"/>
                    </a:lnTo>
                    <a:lnTo>
                      <a:pt x="345" y="103"/>
                    </a:lnTo>
                    <a:lnTo>
                      <a:pt x="354" y="72"/>
                    </a:lnTo>
                    <a:lnTo>
                      <a:pt x="360" y="50"/>
                    </a:lnTo>
                    <a:lnTo>
                      <a:pt x="353" y="46"/>
                    </a:lnTo>
                    <a:lnTo>
                      <a:pt x="354" y="43"/>
                    </a:lnTo>
                    <a:lnTo>
                      <a:pt x="340" y="42"/>
                    </a:lnTo>
                    <a:lnTo>
                      <a:pt x="335" y="38"/>
                    </a:lnTo>
                    <a:lnTo>
                      <a:pt x="333" y="39"/>
                    </a:lnTo>
                    <a:lnTo>
                      <a:pt x="329" y="66"/>
                    </a:lnTo>
                    <a:lnTo>
                      <a:pt x="326" y="82"/>
                    </a:lnTo>
                    <a:lnTo>
                      <a:pt x="326" y="86"/>
                    </a:lnTo>
                    <a:lnTo>
                      <a:pt x="321" y="105"/>
                    </a:lnTo>
                    <a:lnTo>
                      <a:pt x="314" y="110"/>
                    </a:lnTo>
                    <a:lnTo>
                      <a:pt x="315" y="69"/>
                    </a:lnTo>
                    <a:lnTo>
                      <a:pt x="313" y="61"/>
                    </a:lnTo>
                    <a:lnTo>
                      <a:pt x="314" y="59"/>
                    </a:lnTo>
                    <a:lnTo>
                      <a:pt x="318" y="58"/>
                    </a:lnTo>
                    <a:lnTo>
                      <a:pt x="315" y="42"/>
                    </a:lnTo>
                    <a:lnTo>
                      <a:pt x="330" y="34"/>
                    </a:lnTo>
                    <a:lnTo>
                      <a:pt x="331" y="11"/>
                    </a:lnTo>
                    <a:lnTo>
                      <a:pt x="291" y="0"/>
                    </a:lnTo>
                    <a:lnTo>
                      <a:pt x="289" y="2"/>
                    </a:lnTo>
                    <a:lnTo>
                      <a:pt x="289" y="44"/>
                    </a:lnTo>
                    <a:lnTo>
                      <a:pt x="305" y="52"/>
                    </a:lnTo>
                    <a:lnTo>
                      <a:pt x="305" y="66"/>
                    </a:lnTo>
                    <a:lnTo>
                      <a:pt x="297" y="65"/>
                    </a:lnTo>
                    <a:lnTo>
                      <a:pt x="253" y="64"/>
                    </a:lnTo>
                    <a:lnTo>
                      <a:pt x="237" y="102"/>
                    </a:lnTo>
                    <a:lnTo>
                      <a:pt x="228" y="134"/>
                    </a:lnTo>
                    <a:lnTo>
                      <a:pt x="243" y="167"/>
                    </a:lnTo>
                    <a:lnTo>
                      <a:pt x="258" y="179"/>
                    </a:lnTo>
                    <a:lnTo>
                      <a:pt x="265" y="222"/>
                    </a:lnTo>
                    <a:lnTo>
                      <a:pt x="257" y="235"/>
                    </a:lnTo>
                    <a:lnTo>
                      <a:pt x="298" y="270"/>
                    </a:lnTo>
                    <a:lnTo>
                      <a:pt x="292" y="292"/>
                    </a:lnTo>
                    <a:lnTo>
                      <a:pt x="279" y="303"/>
                    </a:lnTo>
                    <a:lnTo>
                      <a:pt x="256" y="304"/>
                    </a:lnTo>
                    <a:lnTo>
                      <a:pt x="251" y="309"/>
                    </a:lnTo>
                    <a:lnTo>
                      <a:pt x="250" y="317"/>
                    </a:lnTo>
                    <a:lnTo>
                      <a:pt x="256" y="323"/>
                    </a:lnTo>
                    <a:lnTo>
                      <a:pt x="252" y="335"/>
                    </a:lnTo>
                    <a:lnTo>
                      <a:pt x="254" y="346"/>
                    </a:lnTo>
                    <a:lnTo>
                      <a:pt x="249" y="371"/>
                    </a:lnTo>
                    <a:lnTo>
                      <a:pt x="244" y="385"/>
                    </a:lnTo>
                    <a:lnTo>
                      <a:pt x="245" y="403"/>
                    </a:lnTo>
                    <a:lnTo>
                      <a:pt x="242" y="403"/>
                    </a:lnTo>
                    <a:lnTo>
                      <a:pt x="228" y="390"/>
                    </a:lnTo>
                    <a:lnTo>
                      <a:pt x="223" y="379"/>
                    </a:lnTo>
                    <a:lnTo>
                      <a:pt x="216" y="377"/>
                    </a:lnTo>
                    <a:lnTo>
                      <a:pt x="195" y="352"/>
                    </a:lnTo>
                    <a:lnTo>
                      <a:pt x="186" y="353"/>
                    </a:lnTo>
                    <a:lnTo>
                      <a:pt x="174" y="344"/>
                    </a:lnTo>
                    <a:lnTo>
                      <a:pt x="165" y="336"/>
                    </a:lnTo>
                    <a:lnTo>
                      <a:pt x="156" y="333"/>
                    </a:lnTo>
                    <a:lnTo>
                      <a:pt x="148" y="333"/>
                    </a:lnTo>
                    <a:lnTo>
                      <a:pt x="136" y="345"/>
                    </a:lnTo>
                    <a:lnTo>
                      <a:pt x="124" y="351"/>
                    </a:lnTo>
                    <a:lnTo>
                      <a:pt x="116" y="351"/>
                    </a:lnTo>
                    <a:lnTo>
                      <a:pt x="108" y="349"/>
                    </a:lnTo>
                    <a:lnTo>
                      <a:pt x="106" y="351"/>
                    </a:lnTo>
                    <a:lnTo>
                      <a:pt x="101" y="351"/>
                    </a:lnTo>
                    <a:lnTo>
                      <a:pt x="96" y="358"/>
                    </a:lnTo>
                    <a:lnTo>
                      <a:pt x="88" y="373"/>
                    </a:lnTo>
                    <a:lnTo>
                      <a:pt x="81" y="383"/>
                    </a:lnTo>
                    <a:lnTo>
                      <a:pt x="76" y="394"/>
                    </a:lnTo>
                    <a:lnTo>
                      <a:pt x="74" y="397"/>
                    </a:lnTo>
                    <a:lnTo>
                      <a:pt x="71" y="397"/>
                    </a:lnTo>
                    <a:lnTo>
                      <a:pt x="75" y="400"/>
                    </a:lnTo>
                    <a:lnTo>
                      <a:pt x="75" y="404"/>
                    </a:lnTo>
                    <a:lnTo>
                      <a:pt x="72" y="418"/>
                    </a:lnTo>
                    <a:lnTo>
                      <a:pt x="65" y="419"/>
                    </a:lnTo>
                    <a:lnTo>
                      <a:pt x="63" y="421"/>
                    </a:lnTo>
                    <a:lnTo>
                      <a:pt x="58" y="426"/>
                    </a:lnTo>
                    <a:lnTo>
                      <a:pt x="51" y="428"/>
                    </a:lnTo>
                    <a:lnTo>
                      <a:pt x="49" y="427"/>
                    </a:lnTo>
                    <a:lnTo>
                      <a:pt x="46" y="428"/>
                    </a:lnTo>
                    <a:lnTo>
                      <a:pt x="44" y="428"/>
                    </a:lnTo>
                    <a:lnTo>
                      <a:pt x="42" y="429"/>
                    </a:lnTo>
                    <a:lnTo>
                      <a:pt x="40" y="429"/>
                    </a:lnTo>
                    <a:lnTo>
                      <a:pt x="40" y="432"/>
                    </a:lnTo>
                    <a:lnTo>
                      <a:pt x="36" y="429"/>
                    </a:lnTo>
                    <a:lnTo>
                      <a:pt x="32" y="431"/>
                    </a:lnTo>
                    <a:lnTo>
                      <a:pt x="28" y="429"/>
                    </a:lnTo>
                    <a:lnTo>
                      <a:pt x="25" y="431"/>
                    </a:lnTo>
                    <a:lnTo>
                      <a:pt x="23" y="431"/>
                    </a:lnTo>
                    <a:lnTo>
                      <a:pt x="20" y="432"/>
                    </a:lnTo>
                    <a:lnTo>
                      <a:pt x="19" y="432"/>
                    </a:lnTo>
                    <a:lnTo>
                      <a:pt x="18" y="433"/>
                    </a:lnTo>
                    <a:lnTo>
                      <a:pt x="12" y="435"/>
                    </a:lnTo>
                    <a:lnTo>
                      <a:pt x="11" y="434"/>
                    </a:lnTo>
                    <a:lnTo>
                      <a:pt x="8" y="439"/>
                    </a:lnTo>
                    <a:lnTo>
                      <a:pt x="7" y="439"/>
                    </a:lnTo>
                    <a:lnTo>
                      <a:pt x="5" y="442"/>
                    </a:lnTo>
                    <a:lnTo>
                      <a:pt x="4" y="442"/>
                    </a:lnTo>
                    <a:lnTo>
                      <a:pt x="3" y="446"/>
                    </a:lnTo>
                    <a:lnTo>
                      <a:pt x="0" y="446"/>
                    </a:lnTo>
                    <a:lnTo>
                      <a:pt x="0" y="447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67" name="Freeform 43"/>
              <p:cNvSpPr>
                <a:spLocks/>
              </p:cNvSpPr>
              <p:nvPr>
                <p:custDataLst>
                  <p:tags r:id="rId32"/>
                </p:custDataLst>
              </p:nvPr>
            </p:nvSpPr>
            <p:spPr bwMode="gray">
              <a:xfrm>
                <a:off x="3666" y="2332"/>
                <a:ext cx="169" cy="223"/>
              </a:xfrm>
              <a:custGeom>
                <a:avLst/>
                <a:gdLst/>
                <a:ahLst/>
                <a:cxnLst>
                  <a:cxn ang="0">
                    <a:pos x="18" y="146"/>
                  </a:cxn>
                  <a:cxn ang="0">
                    <a:pos x="16" y="171"/>
                  </a:cxn>
                  <a:cxn ang="0">
                    <a:pos x="18" y="197"/>
                  </a:cxn>
                  <a:cxn ang="0">
                    <a:pos x="30" y="222"/>
                  </a:cxn>
                  <a:cxn ang="0">
                    <a:pos x="33" y="225"/>
                  </a:cxn>
                  <a:cxn ang="0">
                    <a:pos x="37" y="234"/>
                  </a:cxn>
                  <a:cxn ang="0">
                    <a:pos x="46" y="259"/>
                  </a:cxn>
                  <a:cxn ang="0">
                    <a:pos x="51" y="272"/>
                  </a:cxn>
                  <a:cxn ang="0">
                    <a:pos x="69" y="283"/>
                  </a:cxn>
                  <a:cxn ang="0">
                    <a:pos x="78" y="288"/>
                  </a:cxn>
                  <a:cxn ang="0">
                    <a:pos x="85" y="295"/>
                  </a:cxn>
                  <a:cxn ang="0">
                    <a:pos x="84" y="307"/>
                  </a:cxn>
                  <a:cxn ang="0">
                    <a:pos x="78" y="322"/>
                  </a:cxn>
                  <a:cxn ang="0">
                    <a:pos x="80" y="345"/>
                  </a:cxn>
                  <a:cxn ang="0">
                    <a:pos x="79" y="355"/>
                  </a:cxn>
                  <a:cxn ang="0">
                    <a:pos x="77" y="363"/>
                  </a:cxn>
                  <a:cxn ang="0">
                    <a:pos x="77" y="379"/>
                  </a:cxn>
                  <a:cxn ang="0">
                    <a:pos x="67" y="384"/>
                  </a:cxn>
                  <a:cxn ang="0">
                    <a:pos x="61" y="392"/>
                  </a:cxn>
                  <a:cxn ang="0">
                    <a:pos x="51" y="402"/>
                  </a:cxn>
                  <a:cxn ang="0">
                    <a:pos x="39" y="417"/>
                  </a:cxn>
                  <a:cxn ang="0">
                    <a:pos x="27" y="429"/>
                  </a:cxn>
                  <a:cxn ang="0">
                    <a:pos x="30" y="431"/>
                  </a:cxn>
                  <a:cxn ang="0">
                    <a:pos x="40" y="436"/>
                  </a:cxn>
                  <a:cxn ang="0">
                    <a:pos x="58" y="437"/>
                  </a:cxn>
                  <a:cxn ang="0">
                    <a:pos x="66" y="454"/>
                  </a:cxn>
                  <a:cxn ang="0">
                    <a:pos x="79" y="443"/>
                  </a:cxn>
                  <a:cxn ang="0">
                    <a:pos x="104" y="411"/>
                  </a:cxn>
                  <a:cxn ang="0">
                    <a:pos x="122" y="411"/>
                  </a:cxn>
                  <a:cxn ang="0">
                    <a:pos x="163" y="396"/>
                  </a:cxn>
                  <a:cxn ang="0">
                    <a:pos x="214" y="437"/>
                  </a:cxn>
                  <a:cxn ang="0">
                    <a:pos x="243" y="463"/>
                  </a:cxn>
                  <a:cxn ang="0">
                    <a:pos x="250" y="395"/>
                  </a:cxn>
                  <a:cxn ang="0">
                    <a:pos x="254" y="364"/>
                  </a:cxn>
                  <a:cxn ang="0">
                    <a:pos x="255" y="295"/>
                  </a:cxn>
                  <a:cxn ang="0">
                    <a:pos x="226" y="194"/>
                  </a:cxn>
                  <a:cxn ang="0">
                    <a:pos x="219" y="116"/>
                  </a:cxn>
                  <a:cxn ang="0">
                    <a:pos x="187" y="109"/>
                  </a:cxn>
                  <a:cxn ang="0">
                    <a:pos x="160" y="68"/>
                  </a:cxn>
                  <a:cxn ang="0">
                    <a:pos x="125" y="84"/>
                  </a:cxn>
                  <a:cxn ang="0">
                    <a:pos x="114" y="68"/>
                  </a:cxn>
                  <a:cxn ang="0">
                    <a:pos x="109" y="16"/>
                  </a:cxn>
                  <a:cxn ang="0">
                    <a:pos x="35" y="5"/>
                  </a:cxn>
                  <a:cxn ang="0">
                    <a:pos x="35" y="22"/>
                  </a:cxn>
                  <a:cxn ang="0">
                    <a:pos x="36" y="81"/>
                  </a:cxn>
                  <a:cxn ang="0">
                    <a:pos x="20" y="92"/>
                  </a:cxn>
                  <a:cxn ang="0">
                    <a:pos x="12" y="82"/>
                  </a:cxn>
                  <a:cxn ang="0">
                    <a:pos x="0" y="80"/>
                  </a:cxn>
                </a:cxnLst>
                <a:rect l="0" t="0" r="r" b="b"/>
                <a:pathLst>
                  <a:path w="296" h="463">
                    <a:moveTo>
                      <a:pt x="0" y="80"/>
                    </a:moveTo>
                    <a:lnTo>
                      <a:pt x="5" y="90"/>
                    </a:lnTo>
                    <a:lnTo>
                      <a:pt x="13" y="113"/>
                    </a:lnTo>
                    <a:lnTo>
                      <a:pt x="18" y="146"/>
                    </a:lnTo>
                    <a:lnTo>
                      <a:pt x="17" y="150"/>
                    </a:lnTo>
                    <a:lnTo>
                      <a:pt x="18" y="158"/>
                    </a:lnTo>
                    <a:lnTo>
                      <a:pt x="17" y="166"/>
                    </a:lnTo>
                    <a:lnTo>
                      <a:pt x="16" y="171"/>
                    </a:lnTo>
                    <a:lnTo>
                      <a:pt x="13" y="185"/>
                    </a:lnTo>
                    <a:lnTo>
                      <a:pt x="16" y="191"/>
                    </a:lnTo>
                    <a:lnTo>
                      <a:pt x="18" y="193"/>
                    </a:lnTo>
                    <a:lnTo>
                      <a:pt x="18" y="197"/>
                    </a:lnTo>
                    <a:lnTo>
                      <a:pt x="21" y="201"/>
                    </a:lnTo>
                    <a:lnTo>
                      <a:pt x="24" y="210"/>
                    </a:lnTo>
                    <a:lnTo>
                      <a:pt x="26" y="211"/>
                    </a:lnTo>
                    <a:lnTo>
                      <a:pt x="30" y="222"/>
                    </a:lnTo>
                    <a:lnTo>
                      <a:pt x="31" y="224"/>
                    </a:lnTo>
                    <a:lnTo>
                      <a:pt x="32" y="224"/>
                    </a:lnTo>
                    <a:lnTo>
                      <a:pt x="33" y="224"/>
                    </a:lnTo>
                    <a:lnTo>
                      <a:pt x="33" y="225"/>
                    </a:lnTo>
                    <a:lnTo>
                      <a:pt x="32" y="225"/>
                    </a:lnTo>
                    <a:lnTo>
                      <a:pt x="36" y="232"/>
                    </a:lnTo>
                    <a:lnTo>
                      <a:pt x="36" y="233"/>
                    </a:lnTo>
                    <a:lnTo>
                      <a:pt x="37" y="234"/>
                    </a:lnTo>
                    <a:lnTo>
                      <a:pt x="38" y="238"/>
                    </a:lnTo>
                    <a:lnTo>
                      <a:pt x="39" y="238"/>
                    </a:lnTo>
                    <a:lnTo>
                      <a:pt x="44" y="254"/>
                    </a:lnTo>
                    <a:lnTo>
                      <a:pt x="46" y="259"/>
                    </a:lnTo>
                    <a:lnTo>
                      <a:pt x="44" y="263"/>
                    </a:lnTo>
                    <a:lnTo>
                      <a:pt x="46" y="265"/>
                    </a:lnTo>
                    <a:lnTo>
                      <a:pt x="46" y="266"/>
                    </a:lnTo>
                    <a:lnTo>
                      <a:pt x="51" y="272"/>
                    </a:lnTo>
                    <a:lnTo>
                      <a:pt x="55" y="273"/>
                    </a:lnTo>
                    <a:lnTo>
                      <a:pt x="64" y="280"/>
                    </a:lnTo>
                    <a:lnTo>
                      <a:pt x="68" y="285"/>
                    </a:lnTo>
                    <a:lnTo>
                      <a:pt x="69" y="283"/>
                    </a:lnTo>
                    <a:lnTo>
                      <a:pt x="70" y="285"/>
                    </a:lnTo>
                    <a:lnTo>
                      <a:pt x="72" y="287"/>
                    </a:lnTo>
                    <a:lnTo>
                      <a:pt x="74" y="288"/>
                    </a:lnTo>
                    <a:lnTo>
                      <a:pt x="78" y="288"/>
                    </a:lnTo>
                    <a:lnTo>
                      <a:pt x="77" y="287"/>
                    </a:lnTo>
                    <a:lnTo>
                      <a:pt x="78" y="286"/>
                    </a:lnTo>
                    <a:lnTo>
                      <a:pt x="81" y="287"/>
                    </a:lnTo>
                    <a:lnTo>
                      <a:pt x="85" y="295"/>
                    </a:lnTo>
                    <a:lnTo>
                      <a:pt x="85" y="297"/>
                    </a:lnTo>
                    <a:lnTo>
                      <a:pt x="87" y="300"/>
                    </a:lnTo>
                    <a:lnTo>
                      <a:pt x="86" y="303"/>
                    </a:lnTo>
                    <a:lnTo>
                      <a:pt x="84" y="307"/>
                    </a:lnTo>
                    <a:lnTo>
                      <a:pt x="84" y="309"/>
                    </a:lnTo>
                    <a:lnTo>
                      <a:pt x="83" y="309"/>
                    </a:lnTo>
                    <a:lnTo>
                      <a:pt x="78" y="318"/>
                    </a:lnTo>
                    <a:lnTo>
                      <a:pt x="78" y="322"/>
                    </a:lnTo>
                    <a:lnTo>
                      <a:pt x="77" y="323"/>
                    </a:lnTo>
                    <a:lnTo>
                      <a:pt x="80" y="331"/>
                    </a:lnTo>
                    <a:lnTo>
                      <a:pt x="81" y="340"/>
                    </a:lnTo>
                    <a:lnTo>
                      <a:pt x="80" y="345"/>
                    </a:lnTo>
                    <a:lnTo>
                      <a:pt x="82" y="347"/>
                    </a:lnTo>
                    <a:lnTo>
                      <a:pt x="81" y="348"/>
                    </a:lnTo>
                    <a:lnTo>
                      <a:pt x="81" y="350"/>
                    </a:lnTo>
                    <a:lnTo>
                      <a:pt x="79" y="355"/>
                    </a:lnTo>
                    <a:lnTo>
                      <a:pt x="78" y="358"/>
                    </a:lnTo>
                    <a:lnTo>
                      <a:pt x="80" y="358"/>
                    </a:lnTo>
                    <a:lnTo>
                      <a:pt x="79" y="362"/>
                    </a:lnTo>
                    <a:lnTo>
                      <a:pt x="77" y="363"/>
                    </a:lnTo>
                    <a:lnTo>
                      <a:pt x="78" y="365"/>
                    </a:lnTo>
                    <a:lnTo>
                      <a:pt x="77" y="365"/>
                    </a:lnTo>
                    <a:lnTo>
                      <a:pt x="79" y="370"/>
                    </a:lnTo>
                    <a:lnTo>
                      <a:pt x="77" y="379"/>
                    </a:lnTo>
                    <a:lnTo>
                      <a:pt x="72" y="385"/>
                    </a:lnTo>
                    <a:lnTo>
                      <a:pt x="70" y="384"/>
                    </a:lnTo>
                    <a:lnTo>
                      <a:pt x="69" y="385"/>
                    </a:lnTo>
                    <a:lnTo>
                      <a:pt x="67" y="384"/>
                    </a:lnTo>
                    <a:lnTo>
                      <a:pt x="65" y="383"/>
                    </a:lnTo>
                    <a:lnTo>
                      <a:pt x="64" y="388"/>
                    </a:lnTo>
                    <a:lnTo>
                      <a:pt x="62" y="389"/>
                    </a:lnTo>
                    <a:lnTo>
                      <a:pt x="61" y="392"/>
                    </a:lnTo>
                    <a:lnTo>
                      <a:pt x="59" y="393"/>
                    </a:lnTo>
                    <a:lnTo>
                      <a:pt x="58" y="396"/>
                    </a:lnTo>
                    <a:lnTo>
                      <a:pt x="52" y="402"/>
                    </a:lnTo>
                    <a:lnTo>
                      <a:pt x="51" y="402"/>
                    </a:lnTo>
                    <a:lnTo>
                      <a:pt x="43" y="412"/>
                    </a:lnTo>
                    <a:lnTo>
                      <a:pt x="42" y="412"/>
                    </a:lnTo>
                    <a:lnTo>
                      <a:pt x="39" y="416"/>
                    </a:lnTo>
                    <a:lnTo>
                      <a:pt x="39" y="417"/>
                    </a:lnTo>
                    <a:lnTo>
                      <a:pt x="33" y="427"/>
                    </a:lnTo>
                    <a:lnTo>
                      <a:pt x="30" y="429"/>
                    </a:lnTo>
                    <a:lnTo>
                      <a:pt x="30" y="425"/>
                    </a:lnTo>
                    <a:lnTo>
                      <a:pt x="27" y="429"/>
                    </a:lnTo>
                    <a:lnTo>
                      <a:pt x="25" y="430"/>
                    </a:lnTo>
                    <a:lnTo>
                      <a:pt x="27" y="433"/>
                    </a:lnTo>
                    <a:lnTo>
                      <a:pt x="28" y="431"/>
                    </a:lnTo>
                    <a:lnTo>
                      <a:pt x="30" y="431"/>
                    </a:lnTo>
                    <a:lnTo>
                      <a:pt x="36" y="436"/>
                    </a:lnTo>
                    <a:lnTo>
                      <a:pt x="37" y="436"/>
                    </a:lnTo>
                    <a:lnTo>
                      <a:pt x="39" y="437"/>
                    </a:lnTo>
                    <a:lnTo>
                      <a:pt x="40" y="436"/>
                    </a:lnTo>
                    <a:lnTo>
                      <a:pt x="47" y="439"/>
                    </a:lnTo>
                    <a:lnTo>
                      <a:pt x="49" y="439"/>
                    </a:lnTo>
                    <a:lnTo>
                      <a:pt x="55" y="436"/>
                    </a:lnTo>
                    <a:lnTo>
                      <a:pt x="58" y="437"/>
                    </a:lnTo>
                    <a:lnTo>
                      <a:pt x="61" y="441"/>
                    </a:lnTo>
                    <a:lnTo>
                      <a:pt x="65" y="452"/>
                    </a:lnTo>
                    <a:lnTo>
                      <a:pt x="66" y="451"/>
                    </a:lnTo>
                    <a:lnTo>
                      <a:pt x="66" y="454"/>
                    </a:lnTo>
                    <a:lnTo>
                      <a:pt x="69" y="457"/>
                    </a:lnTo>
                    <a:lnTo>
                      <a:pt x="72" y="457"/>
                    </a:lnTo>
                    <a:lnTo>
                      <a:pt x="74" y="454"/>
                    </a:lnTo>
                    <a:lnTo>
                      <a:pt x="79" y="443"/>
                    </a:lnTo>
                    <a:lnTo>
                      <a:pt x="86" y="433"/>
                    </a:lnTo>
                    <a:lnTo>
                      <a:pt x="94" y="418"/>
                    </a:lnTo>
                    <a:lnTo>
                      <a:pt x="99" y="411"/>
                    </a:lnTo>
                    <a:lnTo>
                      <a:pt x="104" y="411"/>
                    </a:lnTo>
                    <a:lnTo>
                      <a:pt x="106" y="409"/>
                    </a:lnTo>
                    <a:lnTo>
                      <a:pt x="114" y="411"/>
                    </a:lnTo>
                    <a:lnTo>
                      <a:pt x="115" y="411"/>
                    </a:lnTo>
                    <a:lnTo>
                      <a:pt x="122" y="411"/>
                    </a:lnTo>
                    <a:lnTo>
                      <a:pt x="134" y="405"/>
                    </a:lnTo>
                    <a:lnTo>
                      <a:pt x="146" y="393"/>
                    </a:lnTo>
                    <a:lnTo>
                      <a:pt x="154" y="393"/>
                    </a:lnTo>
                    <a:lnTo>
                      <a:pt x="163" y="396"/>
                    </a:lnTo>
                    <a:lnTo>
                      <a:pt x="172" y="404"/>
                    </a:lnTo>
                    <a:lnTo>
                      <a:pt x="184" y="413"/>
                    </a:lnTo>
                    <a:lnTo>
                      <a:pt x="193" y="412"/>
                    </a:lnTo>
                    <a:lnTo>
                      <a:pt x="214" y="437"/>
                    </a:lnTo>
                    <a:lnTo>
                      <a:pt x="221" y="439"/>
                    </a:lnTo>
                    <a:lnTo>
                      <a:pt x="226" y="450"/>
                    </a:lnTo>
                    <a:lnTo>
                      <a:pt x="240" y="463"/>
                    </a:lnTo>
                    <a:lnTo>
                      <a:pt x="243" y="463"/>
                    </a:lnTo>
                    <a:lnTo>
                      <a:pt x="242" y="445"/>
                    </a:lnTo>
                    <a:lnTo>
                      <a:pt x="247" y="431"/>
                    </a:lnTo>
                    <a:lnTo>
                      <a:pt x="252" y="406"/>
                    </a:lnTo>
                    <a:lnTo>
                      <a:pt x="250" y="395"/>
                    </a:lnTo>
                    <a:lnTo>
                      <a:pt x="254" y="383"/>
                    </a:lnTo>
                    <a:lnTo>
                      <a:pt x="248" y="377"/>
                    </a:lnTo>
                    <a:lnTo>
                      <a:pt x="249" y="369"/>
                    </a:lnTo>
                    <a:lnTo>
                      <a:pt x="254" y="364"/>
                    </a:lnTo>
                    <a:lnTo>
                      <a:pt x="277" y="363"/>
                    </a:lnTo>
                    <a:lnTo>
                      <a:pt x="290" y="352"/>
                    </a:lnTo>
                    <a:lnTo>
                      <a:pt x="296" y="330"/>
                    </a:lnTo>
                    <a:lnTo>
                      <a:pt x="255" y="295"/>
                    </a:lnTo>
                    <a:lnTo>
                      <a:pt x="263" y="282"/>
                    </a:lnTo>
                    <a:lnTo>
                      <a:pt x="256" y="239"/>
                    </a:lnTo>
                    <a:lnTo>
                      <a:pt x="241" y="227"/>
                    </a:lnTo>
                    <a:lnTo>
                      <a:pt x="226" y="194"/>
                    </a:lnTo>
                    <a:lnTo>
                      <a:pt x="235" y="162"/>
                    </a:lnTo>
                    <a:lnTo>
                      <a:pt x="227" y="115"/>
                    </a:lnTo>
                    <a:lnTo>
                      <a:pt x="222" y="117"/>
                    </a:lnTo>
                    <a:lnTo>
                      <a:pt x="219" y="116"/>
                    </a:lnTo>
                    <a:lnTo>
                      <a:pt x="218" y="117"/>
                    </a:lnTo>
                    <a:lnTo>
                      <a:pt x="205" y="117"/>
                    </a:lnTo>
                    <a:lnTo>
                      <a:pt x="194" y="113"/>
                    </a:lnTo>
                    <a:lnTo>
                      <a:pt x="187" y="109"/>
                    </a:lnTo>
                    <a:lnTo>
                      <a:pt x="181" y="101"/>
                    </a:lnTo>
                    <a:lnTo>
                      <a:pt x="178" y="80"/>
                    </a:lnTo>
                    <a:lnTo>
                      <a:pt x="171" y="70"/>
                    </a:lnTo>
                    <a:lnTo>
                      <a:pt x="160" y="68"/>
                    </a:lnTo>
                    <a:lnTo>
                      <a:pt x="148" y="70"/>
                    </a:lnTo>
                    <a:lnTo>
                      <a:pt x="135" y="78"/>
                    </a:lnTo>
                    <a:lnTo>
                      <a:pt x="130" y="83"/>
                    </a:lnTo>
                    <a:lnTo>
                      <a:pt x="125" y="84"/>
                    </a:lnTo>
                    <a:lnTo>
                      <a:pt x="114" y="83"/>
                    </a:lnTo>
                    <a:lnTo>
                      <a:pt x="110" y="80"/>
                    </a:lnTo>
                    <a:lnTo>
                      <a:pt x="110" y="74"/>
                    </a:lnTo>
                    <a:lnTo>
                      <a:pt x="114" y="68"/>
                    </a:lnTo>
                    <a:lnTo>
                      <a:pt x="122" y="58"/>
                    </a:lnTo>
                    <a:lnTo>
                      <a:pt x="110" y="27"/>
                    </a:lnTo>
                    <a:lnTo>
                      <a:pt x="108" y="23"/>
                    </a:lnTo>
                    <a:lnTo>
                      <a:pt x="109" y="16"/>
                    </a:lnTo>
                    <a:lnTo>
                      <a:pt x="56" y="7"/>
                    </a:lnTo>
                    <a:lnTo>
                      <a:pt x="53" y="3"/>
                    </a:lnTo>
                    <a:lnTo>
                      <a:pt x="44" y="0"/>
                    </a:lnTo>
                    <a:lnTo>
                      <a:pt x="35" y="5"/>
                    </a:lnTo>
                    <a:lnTo>
                      <a:pt x="31" y="9"/>
                    </a:lnTo>
                    <a:lnTo>
                      <a:pt x="31" y="14"/>
                    </a:lnTo>
                    <a:lnTo>
                      <a:pt x="33" y="21"/>
                    </a:lnTo>
                    <a:lnTo>
                      <a:pt x="35" y="22"/>
                    </a:lnTo>
                    <a:lnTo>
                      <a:pt x="30" y="64"/>
                    </a:lnTo>
                    <a:lnTo>
                      <a:pt x="32" y="69"/>
                    </a:lnTo>
                    <a:lnTo>
                      <a:pt x="32" y="73"/>
                    </a:lnTo>
                    <a:lnTo>
                      <a:pt x="36" y="81"/>
                    </a:lnTo>
                    <a:lnTo>
                      <a:pt x="38" y="90"/>
                    </a:lnTo>
                    <a:lnTo>
                      <a:pt x="35" y="91"/>
                    </a:lnTo>
                    <a:lnTo>
                      <a:pt x="22" y="91"/>
                    </a:lnTo>
                    <a:lnTo>
                      <a:pt x="20" y="92"/>
                    </a:lnTo>
                    <a:lnTo>
                      <a:pt x="19" y="91"/>
                    </a:lnTo>
                    <a:lnTo>
                      <a:pt x="19" y="87"/>
                    </a:lnTo>
                    <a:lnTo>
                      <a:pt x="13" y="84"/>
                    </a:lnTo>
                    <a:lnTo>
                      <a:pt x="12" y="82"/>
                    </a:lnTo>
                    <a:lnTo>
                      <a:pt x="6" y="80"/>
                    </a:lnTo>
                    <a:lnTo>
                      <a:pt x="5" y="77"/>
                    </a:lnTo>
                    <a:lnTo>
                      <a:pt x="1" y="78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68" name="Freeform 44"/>
              <p:cNvSpPr>
                <a:spLocks/>
              </p:cNvSpPr>
              <p:nvPr>
                <p:custDataLst>
                  <p:tags r:id="rId33"/>
                </p:custDataLst>
              </p:nvPr>
            </p:nvSpPr>
            <p:spPr bwMode="gray">
              <a:xfrm>
                <a:off x="3348" y="1920"/>
                <a:ext cx="349" cy="456"/>
              </a:xfrm>
              <a:custGeom>
                <a:avLst/>
                <a:gdLst/>
                <a:ahLst/>
                <a:cxnLst>
                  <a:cxn ang="0">
                    <a:pos x="1" y="242"/>
                  </a:cxn>
                  <a:cxn ang="0">
                    <a:pos x="5" y="277"/>
                  </a:cxn>
                  <a:cxn ang="0">
                    <a:pos x="31" y="281"/>
                  </a:cxn>
                  <a:cxn ang="0">
                    <a:pos x="42" y="295"/>
                  </a:cxn>
                  <a:cxn ang="0">
                    <a:pos x="51" y="293"/>
                  </a:cxn>
                  <a:cxn ang="0">
                    <a:pos x="59" y="316"/>
                  </a:cxn>
                  <a:cxn ang="0">
                    <a:pos x="63" y="312"/>
                  </a:cxn>
                  <a:cxn ang="0">
                    <a:pos x="70" y="309"/>
                  </a:cxn>
                  <a:cxn ang="0">
                    <a:pos x="82" y="315"/>
                  </a:cxn>
                  <a:cxn ang="0">
                    <a:pos x="87" y="298"/>
                  </a:cxn>
                  <a:cxn ang="0">
                    <a:pos x="94" y="303"/>
                  </a:cxn>
                  <a:cxn ang="0">
                    <a:pos x="99" y="319"/>
                  </a:cxn>
                  <a:cxn ang="0">
                    <a:pos x="97" y="332"/>
                  </a:cxn>
                  <a:cxn ang="0">
                    <a:pos x="135" y="352"/>
                  </a:cxn>
                  <a:cxn ang="0">
                    <a:pos x="150" y="364"/>
                  </a:cxn>
                  <a:cxn ang="0">
                    <a:pos x="183" y="384"/>
                  </a:cxn>
                  <a:cxn ang="0">
                    <a:pos x="207" y="401"/>
                  </a:cxn>
                  <a:cxn ang="0">
                    <a:pos x="213" y="421"/>
                  </a:cxn>
                  <a:cxn ang="0">
                    <a:pos x="215" y="441"/>
                  </a:cxn>
                  <a:cxn ang="0">
                    <a:pos x="213" y="472"/>
                  </a:cxn>
                  <a:cxn ang="0">
                    <a:pos x="225" y="500"/>
                  </a:cxn>
                  <a:cxn ang="0">
                    <a:pos x="248" y="524"/>
                  </a:cxn>
                  <a:cxn ang="0">
                    <a:pos x="317" y="588"/>
                  </a:cxn>
                  <a:cxn ang="0">
                    <a:pos x="386" y="670"/>
                  </a:cxn>
                  <a:cxn ang="0">
                    <a:pos x="398" y="699"/>
                  </a:cxn>
                  <a:cxn ang="0">
                    <a:pos x="412" y="715"/>
                  </a:cxn>
                  <a:cxn ang="0">
                    <a:pos x="431" y="743"/>
                  </a:cxn>
                  <a:cxn ang="0">
                    <a:pos x="447" y="773"/>
                  </a:cxn>
                  <a:cxn ang="0">
                    <a:pos x="456" y="797"/>
                  </a:cxn>
                  <a:cxn ang="0">
                    <a:pos x="477" y="813"/>
                  </a:cxn>
                  <a:cxn ang="0">
                    <a:pos x="494" y="840"/>
                  </a:cxn>
                  <a:cxn ang="0">
                    <a:pos x="514" y="871"/>
                  </a:cxn>
                  <a:cxn ang="0">
                    <a:pos x="532" y="886"/>
                  </a:cxn>
                  <a:cxn ang="0">
                    <a:pos x="555" y="927"/>
                  </a:cxn>
                  <a:cxn ang="0">
                    <a:pos x="573" y="936"/>
                  </a:cxn>
                  <a:cxn ang="0">
                    <a:pos x="592" y="939"/>
                  </a:cxn>
                  <a:cxn ang="0">
                    <a:pos x="589" y="871"/>
                  </a:cxn>
                  <a:cxn ang="0">
                    <a:pos x="598" y="849"/>
                  </a:cxn>
                  <a:cxn ang="0">
                    <a:pos x="590" y="807"/>
                  </a:cxn>
                  <a:cxn ang="0">
                    <a:pos x="571" y="782"/>
                  </a:cxn>
                  <a:cxn ang="0">
                    <a:pos x="551" y="743"/>
                  </a:cxn>
                  <a:cxn ang="0">
                    <a:pos x="531" y="651"/>
                  </a:cxn>
                  <a:cxn ang="0">
                    <a:pos x="500" y="572"/>
                  </a:cxn>
                  <a:cxn ang="0">
                    <a:pos x="469" y="570"/>
                  </a:cxn>
                  <a:cxn ang="0">
                    <a:pos x="430" y="551"/>
                  </a:cxn>
                  <a:cxn ang="0">
                    <a:pos x="406" y="490"/>
                  </a:cxn>
                  <a:cxn ang="0">
                    <a:pos x="379" y="465"/>
                  </a:cxn>
                  <a:cxn ang="0">
                    <a:pos x="357" y="382"/>
                  </a:cxn>
                  <a:cxn ang="0">
                    <a:pos x="364" y="312"/>
                  </a:cxn>
                  <a:cxn ang="0">
                    <a:pos x="330" y="248"/>
                  </a:cxn>
                  <a:cxn ang="0">
                    <a:pos x="307" y="202"/>
                  </a:cxn>
                  <a:cxn ang="0">
                    <a:pos x="260" y="186"/>
                  </a:cxn>
                  <a:cxn ang="0">
                    <a:pos x="238" y="85"/>
                  </a:cxn>
                  <a:cxn ang="0">
                    <a:pos x="206" y="14"/>
                  </a:cxn>
                  <a:cxn ang="0">
                    <a:pos x="175" y="0"/>
                  </a:cxn>
                  <a:cxn ang="0">
                    <a:pos x="143" y="75"/>
                  </a:cxn>
                  <a:cxn ang="0">
                    <a:pos x="36" y="134"/>
                  </a:cxn>
                  <a:cxn ang="0">
                    <a:pos x="13" y="186"/>
                  </a:cxn>
                </a:cxnLst>
                <a:rect l="0" t="0" r="r" b="b"/>
                <a:pathLst>
                  <a:path w="610" h="941">
                    <a:moveTo>
                      <a:pt x="0" y="216"/>
                    </a:moveTo>
                    <a:lnTo>
                      <a:pt x="1" y="221"/>
                    </a:lnTo>
                    <a:lnTo>
                      <a:pt x="4" y="226"/>
                    </a:lnTo>
                    <a:lnTo>
                      <a:pt x="5" y="228"/>
                    </a:lnTo>
                    <a:lnTo>
                      <a:pt x="1" y="242"/>
                    </a:lnTo>
                    <a:lnTo>
                      <a:pt x="0" y="243"/>
                    </a:lnTo>
                    <a:lnTo>
                      <a:pt x="0" y="247"/>
                    </a:lnTo>
                    <a:lnTo>
                      <a:pt x="4" y="253"/>
                    </a:lnTo>
                    <a:lnTo>
                      <a:pt x="5" y="269"/>
                    </a:lnTo>
                    <a:lnTo>
                      <a:pt x="5" y="277"/>
                    </a:lnTo>
                    <a:lnTo>
                      <a:pt x="8" y="278"/>
                    </a:lnTo>
                    <a:lnTo>
                      <a:pt x="11" y="278"/>
                    </a:lnTo>
                    <a:lnTo>
                      <a:pt x="17" y="277"/>
                    </a:lnTo>
                    <a:lnTo>
                      <a:pt x="24" y="278"/>
                    </a:lnTo>
                    <a:lnTo>
                      <a:pt x="31" y="281"/>
                    </a:lnTo>
                    <a:lnTo>
                      <a:pt x="37" y="287"/>
                    </a:lnTo>
                    <a:lnTo>
                      <a:pt x="40" y="291"/>
                    </a:lnTo>
                    <a:lnTo>
                      <a:pt x="40" y="294"/>
                    </a:lnTo>
                    <a:lnTo>
                      <a:pt x="41" y="296"/>
                    </a:lnTo>
                    <a:lnTo>
                      <a:pt x="42" y="295"/>
                    </a:lnTo>
                    <a:lnTo>
                      <a:pt x="41" y="294"/>
                    </a:lnTo>
                    <a:lnTo>
                      <a:pt x="41" y="291"/>
                    </a:lnTo>
                    <a:lnTo>
                      <a:pt x="42" y="290"/>
                    </a:lnTo>
                    <a:lnTo>
                      <a:pt x="49" y="291"/>
                    </a:lnTo>
                    <a:lnTo>
                      <a:pt x="51" y="293"/>
                    </a:lnTo>
                    <a:lnTo>
                      <a:pt x="49" y="298"/>
                    </a:lnTo>
                    <a:lnTo>
                      <a:pt x="54" y="308"/>
                    </a:lnTo>
                    <a:lnTo>
                      <a:pt x="55" y="310"/>
                    </a:lnTo>
                    <a:lnTo>
                      <a:pt x="57" y="312"/>
                    </a:lnTo>
                    <a:lnTo>
                      <a:pt x="59" y="316"/>
                    </a:lnTo>
                    <a:lnTo>
                      <a:pt x="60" y="316"/>
                    </a:lnTo>
                    <a:lnTo>
                      <a:pt x="63" y="316"/>
                    </a:lnTo>
                    <a:lnTo>
                      <a:pt x="65" y="316"/>
                    </a:lnTo>
                    <a:lnTo>
                      <a:pt x="64" y="314"/>
                    </a:lnTo>
                    <a:lnTo>
                      <a:pt x="63" y="312"/>
                    </a:lnTo>
                    <a:lnTo>
                      <a:pt x="63" y="310"/>
                    </a:lnTo>
                    <a:lnTo>
                      <a:pt x="64" y="308"/>
                    </a:lnTo>
                    <a:lnTo>
                      <a:pt x="66" y="309"/>
                    </a:lnTo>
                    <a:lnTo>
                      <a:pt x="68" y="309"/>
                    </a:lnTo>
                    <a:lnTo>
                      <a:pt x="70" y="309"/>
                    </a:lnTo>
                    <a:lnTo>
                      <a:pt x="72" y="311"/>
                    </a:lnTo>
                    <a:lnTo>
                      <a:pt x="75" y="311"/>
                    </a:lnTo>
                    <a:lnTo>
                      <a:pt x="78" y="316"/>
                    </a:lnTo>
                    <a:lnTo>
                      <a:pt x="81" y="315"/>
                    </a:lnTo>
                    <a:lnTo>
                      <a:pt x="82" y="315"/>
                    </a:lnTo>
                    <a:lnTo>
                      <a:pt x="83" y="312"/>
                    </a:lnTo>
                    <a:lnTo>
                      <a:pt x="84" y="310"/>
                    </a:lnTo>
                    <a:lnTo>
                      <a:pt x="83" y="305"/>
                    </a:lnTo>
                    <a:lnTo>
                      <a:pt x="83" y="303"/>
                    </a:lnTo>
                    <a:lnTo>
                      <a:pt x="87" y="298"/>
                    </a:lnTo>
                    <a:lnTo>
                      <a:pt x="89" y="298"/>
                    </a:lnTo>
                    <a:lnTo>
                      <a:pt x="92" y="298"/>
                    </a:lnTo>
                    <a:lnTo>
                      <a:pt x="92" y="300"/>
                    </a:lnTo>
                    <a:lnTo>
                      <a:pt x="92" y="302"/>
                    </a:lnTo>
                    <a:lnTo>
                      <a:pt x="94" y="303"/>
                    </a:lnTo>
                    <a:lnTo>
                      <a:pt x="94" y="307"/>
                    </a:lnTo>
                    <a:lnTo>
                      <a:pt x="95" y="308"/>
                    </a:lnTo>
                    <a:lnTo>
                      <a:pt x="101" y="311"/>
                    </a:lnTo>
                    <a:lnTo>
                      <a:pt x="101" y="315"/>
                    </a:lnTo>
                    <a:lnTo>
                      <a:pt x="99" y="319"/>
                    </a:lnTo>
                    <a:lnTo>
                      <a:pt x="100" y="321"/>
                    </a:lnTo>
                    <a:lnTo>
                      <a:pt x="100" y="322"/>
                    </a:lnTo>
                    <a:lnTo>
                      <a:pt x="97" y="328"/>
                    </a:lnTo>
                    <a:lnTo>
                      <a:pt x="98" y="328"/>
                    </a:lnTo>
                    <a:lnTo>
                      <a:pt x="97" y="332"/>
                    </a:lnTo>
                    <a:lnTo>
                      <a:pt x="98" y="336"/>
                    </a:lnTo>
                    <a:lnTo>
                      <a:pt x="100" y="338"/>
                    </a:lnTo>
                    <a:lnTo>
                      <a:pt x="103" y="338"/>
                    </a:lnTo>
                    <a:lnTo>
                      <a:pt x="117" y="343"/>
                    </a:lnTo>
                    <a:lnTo>
                      <a:pt x="135" y="352"/>
                    </a:lnTo>
                    <a:lnTo>
                      <a:pt x="136" y="353"/>
                    </a:lnTo>
                    <a:lnTo>
                      <a:pt x="137" y="355"/>
                    </a:lnTo>
                    <a:lnTo>
                      <a:pt x="142" y="357"/>
                    </a:lnTo>
                    <a:lnTo>
                      <a:pt x="143" y="358"/>
                    </a:lnTo>
                    <a:lnTo>
                      <a:pt x="150" y="364"/>
                    </a:lnTo>
                    <a:lnTo>
                      <a:pt x="152" y="366"/>
                    </a:lnTo>
                    <a:lnTo>
                      <a:pt x="159" y="379"/>
                    </a:lnTo>
                    <a:lnTo>
                      <a:pt x="175" y="380"/>
                    </a:lnTo>
                    <a:lnTo>
                      <a:pt x="176" y="382"/>
                    </a:lnTo>
                    <a:lnTo>
                      <a:pt x="183" y="384"/>
                    </a:lnTo>
                    <a:lnTo>
                      <a:pt x="185" y="385"/>
                    </a:lnTo>
                    <a:lnTo>
                      <a:pt x="194" y="397"/>
                    </a:lnTo>
                    <a:lnTo>
                      <a:pt x="199" y="398"/>
                    </a:lnTo>
                    <a:lnTo>
                      <a:pt x="206" y="400"/>
                    </a:lnTo>
                    <a:lnTo>
                      <a:pt x="207" y="401"/>
                    </a:lnTo>
                    <a:lnTo>
                      <a:pt x="212" y="406"/>
                    </a:lnTo>
                    <a:lnTo>
                      <a:pt x="215" y="413"/>
                    </a:lnTo>
                    <a:lnTo>
                      <a:pt x="212" y="419"/>
                    </a:lnTo>
                    <a:lnTo>
                      <a:pt x="212" y="420"/>
                    </a:lnTo>
                    <a:lnTo>
                      <a:pt x="213" y="421"/>
                    </a:lnTo>
                    <a:lnTo>
                      <a:pt x="217" y="425"/>
                    </a:lnTo>
                    <a:lnTo>
                      <a:pt x="218" y="433"/>
                    </a:lnTo>
                    <a:lnTo>
                      <a:pt x="215" y="437"/>
                    </a:lnTo>
                    <a:lnTo>
                      <a:pt x="214" y="440"/>
                    </a:lnTo>
                    <a:lnTo>
                      <a:pt x="215" y="441"/>
                    </a:lnTo>
                    <a:lnTo>
                      <a:pt x="216" y="447"/>
                    </a:lnTo>
                    <a:lnTo>
                      <a:pt x="214" y="451"/>
                    </a:lnTo>
                    <a:lnTo>
                      <a:pt x="210" y="461"/>
                    </a:lnTo>
                    <a:lnTo>
                      <a:pt x="206" y="462"/>
                    </a:lnTo>
                    <a:lnTo>
                      <a:pt x="213" y="472"/>
                    </a:lnTo>
                    <a:lnTo>
                      <a:pt x="215" y="476"/>
                    </a:lnTo>
                    <a:lnTo>
                      <a:pt x="213" y="483"/>
                    </a:lnTo>
                    <a:lnTo>
                      <a:pt x="213" y="486"/>
                    </a:lnTo>
                    <a:lnTo>
                      <a:pt x="217" y="492"/>
                    </a:lnTo>
                    <a:lnTo>
                      <a:pt x="225" y="500"/>
                    </a:lnTo>
                    <a:lnTo>
                      <a:pt x="244" y="516"/>
                    </a:lnTo>
                    <a:lnTo>
                      <a:pt x="245" y="515"/>
                    </a:lnTo>
                    <a:lnTo>
                      <a:pt x="247" y="517"/>
                    </a:lnTo>
                    <a:lnTo>
                      <a:pt x="246" y="521"/>
                    </a:lnTo>
                    <a:lnTo>
                      <a:pt x="248" y="524"/>
                    </a:lnTo>
                    <a:lnTo>
                      <a:pt x="289" y="561"/>
                    </a:lnTo>
                    <a:lnTo>
                      <a:pt x="306" y="578"/>
                    </a:lnTo>
                    <a:lnTo>
                      <a:pt x="307" y="578"/>
                    </a:lnTo>
                    <a:lnTo>
                      <a:pt x="309" y="582"/>
                    </a:lnTo>
                    <a:lnTo>
                      <a:pt x="317" y="588"/>
                    </a:lnTo>
                    <a:lnTo>
                      <a:pt x="325" y="594"/>
                    </a:lnTo>
                    <a:lnTo>
                      <a:pt x="340" y="610"/>
                    </a:lnTo>
                    <a:lnTo>
                      <a:pt x="370" y="642"/>
                    </a:lnTo>
                    <a:lnTo>
                      <a:pt x="383" y="660"/>
                    </a:lnTo>
                    <a:lnTo>
                      <a:pt x="386" y="670"/>
                    </a:lnTo>
                    <a:lnTo>
                      <a:pt x="391" y="679"/>
                    </a:lnTo>
                    <a:lnTo>
                      <a:pt x="392" y="681"/>
                    </a:lnTo>
                    <a:lnTo>
                      <a:pt x="396" y="688"/>
                    </a:lnTo>
                    <a:lnTo>
                      <a:pt x="396" y="698"/>
                    </a:lnTo>
                    <a:lnTo>
                      <a:pt x="398" y="699"/>
                    </a:lnTo>
                    <a:lnTo>
                      <a:pt x="403" y="707"/>
                    </a:lnTo>
                    <a:lnTo>
                      <a:pt x="405" y="708"/>
                    </a:lnTo>
                    <a:lnTo>
                      <a:pt x="407" y="711"/>
                    </a:lnTo>
                    <a:lnTo>
                      <a:pt x="409" y="712"/>
                    </a:lnTo>
                    <a:lnTo>
                      <a:pt x="412" y="715"/>
                    </a:lnTo>
                    <a:lnTo>
                      <a:pt x="417" y="725"/>
                    </a:lnTo>
                    <a:lnTo>
                      <a:pt x="422" y="728"/>
                    </a:lnTo>
                    <a:lnTo>
                      <a:pt x="426" y="736"/>
                    </a:lnTo>
                    <a:lnTo>
                      <a:pt x="427" y="736"/>
                    </a:lnTo>
                    <a:lnTo>
                      <a:pt x="431" y="743"/>
                    </a:lnTo>
                    <a:lnTo>
                      <a:pt x="434" y="746"/>
                    </a:lnTo>
                    <a:lnTo>
                      <a:pt x="443" y="762"/>
                    </a:lnTo>
                    <a:lnTo>
                      <a:pt x="445" y="769"/>
                    </a:lnTo>
                    <a:lnTo>
                      <a:pt x="444" y="769"/>
                    </a:lnTo>
                    <a:lnTo>
                      <a:pt x="447" y="773"/>
                    </a:lnTo>
                    <a:lnTo>
                      <a:pt x="449" y="782"/>
                    </a:lnTo>
                    <a:lnTo>
                      <a:pt x="454" y="787"/>
                    </a:lnTo>
                    <a:lnTo>
                      <a:pt x="454" y="797"/>
                    </a:lnTo>
                    <a:lnTo>
                      <a:pt x="456" y="795"/>
                    </a:lnTo>
                    <a:lnTo>
                      <a:pt x="456" y="797"/>
                    </a:lnTo>
                    <a:lnTo>
                      <a:pt x="457" y="794"/>
                    </a:lnTo>
                    <a:lnTo>
                      <a:pt x="467" y="803"/>
                    </a:lnTo>
                    <a:lnTo>
                      <a:pt x="474" y="814"/>
                    </a:lnTo>
                    <a:lnTo>
                      <a:pt x="475" y="813"/>
                    </a:lnTo>
                    <a:lnTo>
                      <a:pt x="477" y="813"/>
                    </a:lnTo>
                    <a:lnTo>
                      <a:pt x="477" y="816"/>
                    </a:lnTo>
                    <a:lnTo>
                      <a:pt x="481" y="821"/>
                    </a:lnTo>
                    <a:lnTo>
                      <a:pt x="485" y="827"/>
                    </a:lnTo>
                    <a:lnTo>
                      <a:pt x="491" y="834"/>
                    </a:lnTo>
                    <a:lnTo>
                      <a:pt x="494" y="840"/>
                    </a:lnTo>
                    <a:lnTo>
                      <a:pt x="502" y="850"/>
                    </a:lnTo>
                    <a:lnTo>
                      <a:pt x="504" y="856"/>
                    </a:lnTo>
                    <a:lnTo>
                      <a:pt x="511" y="863"/>
                    </a:lnTo>
                    <a:lnTo>
                      <a:pt x="513" y="870"/>
                    </a:lnTo>
                    <a:lnTo>
                      <a:pt x="514" y="871"/>
                    </a:lnTo>
                    <a:lnTo>
                      <a:pt x="514" y="868"/>
                    </a:lnTo>
                    <a:lnTo>
                      <a:pt x="516" y="870"/>
                    </a:lnTo>
                    <a:lnTo>
                      <a:pt x="527" y="881"/>
                    </a:lnTo>
                    <a:lnTo>
                      <a:pt x="530" y="885"/>
                    </a:lnTo>
                    <a:lnTo>
                      <a:pt x="532" y="886"/>
                    </a:lnTo>
                    <a:lnTo>
                      <a:pt x="533" y="889"/>
                    </a:lnTo>
                    <a:lnTo>
                      <a:pt x="545" y="902"/>
                    </a:lnTo>
                    <a:lnTo>
                      <a:pt x="554" y="919"/>
                    </a:lnTo>
                    <a:lnTo>
                      <a:pt x="555" y="924"/>
                    </a:lnTo>
                    <a:lnTo>
                      <a:pt x="555" y="927"/>
                    </a:lnTo>
                    <a:lnTo>
                      <a:pt x="559" y="926"/>
                    </a:lnTo>
                    <a:lnTo>
                      <a:pt x="560" y="929"/>
                    </a:lnTo>
                    <a:lnTo>
                      <a:pt x="566" y="931"/>
                    </a:lnTo>
                    <a:lnTo>
                      <a:pt x="567" y="933"/>
                    </a:lnTo>
                    <a:lnTo>
                      <a:pt x="573" y="936"/>
                    </a:lnTo>
                    <a:lnTo>
                      <a:pt x="573" y="940"/>
                    </a:lnTo>
                    <a:lnTo>
                      <a:pt x="574" y="941"/>
                    </a:lnTo>
                    <a:lnTo>
                      <a:pt x="576" y="940"/>
                    </a:lnTo>
                    <a:lnTo>
                      <a:pt x="589" y="940"/>
                    </a:lnTo>
                    <a:lnTo>
                      <a:pt x="592" y="939"/>
                    </a:lnTo>
                    <a:lnTo>
                      <a:pt x="590" y="930"/>
                    </a:lnTo>
                    <a:lnTo>
                      <a:pt x="586" y="922"/>
                    </a:lnTo>
                    <a:lnTo>
                      <a:pt x="586" y="918"/>
                    </a:lnTo>
                    <a:lnTo>
                      <a:pt x="584" y="913"/>
                    </a:lnTo>
                    <a:lnTo>
                      <a:pt x="589" y="871"/>
                    </a:lnTo>
                    <a:lnTo>
                      <a:pt x="587" y="870"/>
                    </a:lnTo>
                    <a:lnTo>
                      <a:pt x="585" y="863"/>
                    </a:lnTo>
                    <a:lnTo>
                      <a:pt x="585" y="858"/>
                    </a:lnTo>
                    <a:lnTo>
                      <a:pt x="589" y="854"/>
                    </a:lnTo>
                    <a:lnTo>
                      <a:pt x="598" y="849"/>
                    </a:lnTo>
                    <a:lnTo>
                      <a:pt x="607" y="852"/>
                    </a:lnTo>
                    <a:lnTo>
                      <a:pt x="610" y="831"/>
                    </a:lnTo>
                    <a:lnTo>
                      <a:pt x="609" y="820"/>
                    </a:lnTo>
                    <a:lnTo>
                      <a:pt x="604" y="809"/>
                    </a:lnTo>
                    <a:lnTo>
                      <a:pt x="590" y="807"/>
                    </a:lnTo>
                    <a:lnTo>
                      <a:pt x="582" y="807"/>
                    </a:lnTo>
                    <a:lnTo>
                      <a:pt x="578" y="804"/>
                    </a:lnTo>
                    <a:lnTo>
                      <a:pt x="580" y="801"/>
                    </a:lnTo>
                    <a:lnTo>
                      <a:pt x="574" y="793"/>
                    </a:lnTo>
                    <a:lnTo>
                      <a:pt x="571" y="782"/>
                    </a:lnTo>
                    <a:lnTo>
                      <a:pt x="564" y="766"/>
                    </a:lnTo>
                    <a:lnTo>
                      <a:pt x="561" y="763"/>
                    </a:lnTo>
                    <a:lnTo>
                      <a:pt x="559" y="755"/>
                    </a:lnTo>
                    <a:lnTo>
                      <a:pt x="554" y="749"/>
                    </a:lnTo>
                    <a:lnTo>
                      <a:pt x="551" y="743"/>
                    </a:lnTo>
                    <a:lnTo>
                      <a:pt x="549" y="719"/>
                    </a:lnTo>
                    <a:lnTo>
                      <a:pt x="540" y="701"/>
                    </a:lnTo>
                    <a:lnTo>
                      <a:pt x="534" y="690"/>
                    </a:lnTo>
                    <a:lnTo>
                      <a:pt x="529" y="665"/>
                    </a:lnTo>
                    <a:lnTo>
                      <a:pt x="531" y="651"/>
                    </a:lnTo>
                    <a:lnTo>
                      <a:pt x="527" y="640"/>
                    </a:lnTo>
                    <a:lnTo>
                      <a:pt x="528" y="629"/>
                    </a:lnTo>
                    <a:lnTo>
                      <a:pt x="514" y="594"/>
                    </a:lnTo>
                    <a:lnTo>
                      <a:pt x="510" y="590"/>
                    </a:lnTo>
                    <a:lnTo>
                      <a:pt x="500" y="572"/>
                    </a:lnTo>
                    <a:lnTo>
                      <a:pt x="497" y="571"/>
                    </a:lnTo>
                    <a:lnTo>
                      <a:pt x="488" y="562"/>
                    </a:lnTo>
                    <a:lnTo>
                      <a:pt x="481" y="565"/>
                    </a:lnTo>
                    <a:lnTo>
                      <a:pt x="472" y="568"/>
                    </a:lnTo>
                    <a:lnTo>
                      <a:pt x="469" y="570"/>
                    </a:lnTo>
                    <a:lnTo>
                      <a:pt x="462" y="570"/>
                    </a:lnTo>
                    <a:lnTo>
                      <a:pt x="455" y="575"/>
                    </a:lnTo>
                    <a:lnTo>
                      <a:pt x="445" y="577"/>
                    </a:lnTo>
                    <a:lnTo>
                      <a:pt x="437" y="570"/>
                    </a:lnTo>
                    <a:lnTo>
                      <a:pt x="430" y="551"/>
                    </a:lnTo>
                    <a:lnTo>
                      <a:pt x="426" y="540"/>
                    </a:lnTo>
                    <a:lnTo>
                      <a:pt x="424" y="533"/>
                    </a:lnTo>
                    <a:lnTo>
                      <a:pt x="419" y="517"/>
                    </a:lnTo>
                    <a:lnTo>
                      <a:pt x="410" y="503"/>
                    </a:lnTo>
                    <a:lnTo>
                      <a:pt x="406" y="490"/>
                    </a:lnTo>
                    <a:lnTo>
                      <a:pt x="399" y="482"/>
                    </a:lnTo>
                    <a:lnTo>
                      <a:pt x="392" y="469"/>
                    </a:lnTo>
                    <a:lnTo>
                      <a:pt x="386" y="468"/>
                    </a:lnTo>
                    <a:lnTo>
                      <a:pt x="382" y="468"/>
                    </a:lnTo>
                    <a:lnTo>
                      <a:pt x="379" y="465"/>
                    </a:lnTo>
                    <a:lnTo>
                      <a:pt x="371" y="455"/>
                    </a:lnTo>
                    <a:lnTo>
                      <a:pt x="366" y="435"/>
                    </a:lnTo>
                    <a:lnTo>
                      <a:pt x="359" y="417"/>
                    </a:lnTo>
                    <a:lnTo>
                      <a:pt x="358" y="398"/>
                    </a:lnTo>
                    <a:lnTo>
                      <a:pt x="357" y="382"/>
                    </a:lnTo>
                    <a:lnTo>
                      <a:pt x="357" y="364"/>
                    </a:lnTo>
                    <a:lnTo>
                      <a:pt x="360" y="352"/>
                    </a:lnTo>
                    <a:lnTo>
                      <a:pt x="363" y="344"/>
                    </a:lnTo>
                    <a:lnTo>
                      <a:pt x="364" y="326"/>
                    </a:lnTo>
                    <a:lnTo>
                      <a:pt x="364" y="312"/>
                    </a:lnTo>
                    <a:lnTo>
                      <a:pt x="364" y="304"/>
                    </a:lnTo>
                    <a:lnTo>
                      <a:pt x="362" y="284"/>
                    </a:lnTo>
                    <a:lnTo>
                      <a:pt x="355" y="273"/>
                    </a:lnTo>
                    <a:lnTo>
                      <a:pt x="340" y="252"/>
                    </a:lnTo>
                    <a:lnTo>
                      <a:pt x="330" y="248"/>
                    </a:lnTo>
                    <a:lnTo>
                      <a:pt x="326" y="239"/>
                    </a:lnTo>
                    <a:lnTo>
                      <a:pt x="325" y="216"/>
                    </a:lnTo>
                    <a:lnTo>
                      <a:pt x="322" y="207"/>
                    </a:lnTo>
                    <a:lnTo>
                      <a:pt x="314" y="202"/>
                    </a:lnTo>
                    <a:lnTo>
                      <a:pt x="307" y="202"/>
                    </a:lnTo>
                    <a:lnTo>
                      <a:pt x="294" y="201"/>
                    </a:lnTo>
                    <a:lnTo>
                      <a:pt x="275" y="195"/>
                    </a:lnTo>
                    <a:lnTo>
                      <a:pt x="269" y="195"/>
                    </a:lnTo>
                    <a:lnTo>
                      <a:pt x="262" y="189"/>
                    </a:lnTo>
                    <a:lnTo>
                      <a:pt x="260" y="186"/>
                    </a:lnTo>
                    <a:lnTo>
                      <a:pt x="254" y="181"/>
                    </a:lnTo>
                    <a:lnTo>
                      <a:pt x="251" y="154"/>
                    </a:lnTo>
                    <a:lnTo>
                      <a:pt x="251" y="138"/>
                    </a:lnTo>
                    <a:lnTo>
                      <a:pt x="245" y="103"/>
                    </a:lnTo>
                    <a:lnTo>
                      <a:pt x="238" y="85"/>
                    </a:lnTo>
                    <a:lnTo>
                      <a:pt x="234" y="61"/>
                    </a:lnTo>
                    <a:lnTo>
                      <a:pt x="227" y="47"/>
                    </a:lnTo>
                    <a:lnTo>
                      <a:pt x="226" y="36"/>
                    </a:lnTo>
                    <a:lnTo>
                      <a:pt x="219" y="21"/>
                    </a:lnTo>
                    <a:lnTo>
                      <a:pt x="206" y="14"/>
                    </a:lnTo>
                    <a:lnTo>
                      <a:pt x="195" y="4"/>
                    </a:lnTo>
                    <a:lnTo>
                      <a:pt x="189" y="2"/>
                    </a:lnTo>
                    <a:lnTo>
                      <a:pt x="184" y="2"/>
                    </a:lnTo>
                    <a:lnTo>
                      <a:pt x="180" y="2"/>
                    </a:lnTo>
                    <a:lnTo>
                      <a:pt x="175" y="0"/>
                    </a:lnTo>
                    <a:lnTo>
                      <a:pt x="158" y="13"/>
                    </a:lnTo>
                    <a:lnTo>
                      <a:pt x="159" y="34"/>
                    </a:lnTo>
                    <a:lnTo>
                      <a:pt x="161" y="44"/>
                    </a:lnTo>
                    <a:lnTo>
                      <a:pt x="159" y="50"/>
                    </a:lnTo>
                    <a:lnTo>
                      <a:pt x="143" y="75"/>
                    </a:lnTo>
                    <a:lnTo>
                      <a:pt x="120" y="96"/>
                    </a:lnTo>
                    <a:lnTo>
                      <a:pt x="68" y="131"/>
                    </a:lnTo>
                    <a:lnTo>
                      <a:pt x="45" y="152"/>
                    </a:lnTo>
                    <a:lnTo>
                      <a:pt x="39" y="134"/>
                    </a:lnTo>
                    <a:lnTo>
                      <a:pt x="36" y="134"/>
                    </a:lnTo>
                    <a:lnTo>
                      <a:pt x="34" y="141"/>
                    </a:lnTo>
                    <a:lnTo>
                      <a:pt x="35" y="146"/>
                    </a:lnTo>
                    <a:lnTo>
                      <a:pt x="30" y="151"/>
                    </a:lnTo>
                    <a:lnTo>
                      <a:pt x="24" y="170"/>
                    </a:lnTo>
                    <a:lnTo>
                      <a:pt x="13" y="186"/>
                    </a:lnTo>
                    <a:lnTo>
                      <a:pt x="12" y="187"/>
                    </a:lnTo>
                    <a:lnTo>
                      <a:pt x="4" y="204"/>
                    </a:lnTo>
                    <a:lnTo>
                      <a:pt x="3" y="207"/>
                    </a:lnTo>
                    <a:lnTo>
                      <a:pt x="0" y="216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69" name="Freeform 45"/>
              <p:cNvSpPr>
                <a:spLocks/>
              </p:cNvSpPr>
              <p:nvPr>
                <p:custDataLst>
                  <p:tags r:id="rId34"/>
                </p:custDataLst>
              </p:nvPr>
            </p:nvSpPr>
            <p:spPr bwMode="gray">
              <a:xfrm>
                <a:off x="2902" y="1352"/>
                <a:ext cx="550" cy="642"/>
              </a:xfrm>
              <a:custGeom>
                <a:avLst/>
                <a:gdLst/>
                <a:ahLst/>
                <a:cxnLst>
                  <a:cxn ang="0">
                    <a:pos x="960" y="568"/>
                  </a:cxn>
                  <a:cxn ang="0">
                    <a:pos x="938" y="858"/>
                  </a:cxn>
                  <a:cxn ang="0">
                    <a:pos x="912" y="929"/>
                  </a:cxn>
                  <a:cxn ang="0">
                    <a:pos x="865" y="926"/>
                  </a:cxn>
                  <a:cxn ang="0">
                    <a:pos x="866" y="983"/>
                  </a:cxn>
                  <a:cxn ang="0">
                    <a:pos x="909" y="1066"/>
                  </a:cxn>
                  <a:cxn ang="0">
                    <a:pos x="913" y="1155"/>
                  </a:cxn>
                  <a:cxn ang="0">
                    <a:pos x="923" y="1247"/>
                  </a:cxn>
                  <a:cxn ang="0">
                    <a:pos x="809" y="1265"/>
                  </a:cxn>
                  <a:cxn ang="0">
                    <a:pos x="775" y="1240"/>
                  </a:cxn>
                  <a:cxn ang="0">
                    <a:pos x="745" y="1235"/>
                  </a:cxn>
                  <a:cxn ang="0">
                    <a:pos x="715" y="1172"/>
                  </a:cxn>
                  <a:cxn ang="0">
                    <a:pos x="691" y="1148"/>
                  </a:cxn>
                  <a:cxn ang="0">
                    <a:pos x="650" y="1124"/>
                  </a:cxn>
                  <a:cxn ang="0">
                    <a:pos x="635" y="1101"/>
                  </a:cxn>
                  <a:cxn ang="0">
                    <a:pos x="624" y="1092"/>
                  </a:cxn>
                  <a:cxn ang="0">
                    <a:pos x="620" y="1078"/>
                  </a:cxn>
                  <a:cxn ang="0">
                    <a:pos x="616" y="1042"/>
                  </a:cxn>
                  <a:cxn ang="0">
                    <a:pos x="621" y="1018"/>
                  </a:cxn>
                  <a:cxn ang="0">
                    <a:pos x="625" y="998"/>
                  </a:cxn>
                  <a:cxn ang="0">
                    <a:pos x="603" y="982"/>
                  </a:cxn>
                  <a:cxn ang="0">
                    <a:pos x="567" y="980"/>
                  </a:cxn>
                  <a:cxn ang="0">
                    <a:pos x="565" y="969"/>
                  </a:cxn>
                  <a:cxn ang="0">
                    <a:pos x="553" y="970"/>
                  </a:cxn>
                  <a:cxn ang="0">
                    <a:pos x="548" y="970"/>
                  </a:cxn>
                  <a:cxn ang="0">
                    <a:pos x="542" y="962"/>
                  </a:cxn>
                  <a:cxn ang="0">
                    <a:pos x="528" y="947"/>
                  </a:cxn>
                  <a:cxn ang="0">
                    <a:pos x="522" y="939"/>
                  </a:cxn>
                  <a:cxn ang="0">
                    <a:pos x="520" y="929"/>
                  </a:cxn>
                  <a:cxn ang="0">
                    <a:pos x="509" y="913"/>
                  </a:cxn>
                  <a:cxn ang="0">
                    <a:pos x="501" y="896"/>
                  </a:cxn>
                  <a:cxn ang="0">
                    <a:pos x="489" y="874"/>
                  </a:cxn>
                  <a:cxn ang="0">
                    <a:pos x="459" y="851"/>
                  </a:cxn>
                  <a:cxn ang="0">
                    <a:pos x="438" y="814"/>
                  </a:cxn>
                  <a:cxn ang="0">
                    <a:pos x="429" y="797"/>
                  </a:cxn>
                  <a:cxn ang="0">
                    <a:pos x="406" y="756"/>
                  </a:cxn>
                  <a:cxn ang="0">
                    <a:pos x="396" y="732"/>
                  </a:cxn>
                  <a:cxn ang="0">
                    <a:pos x="391" y="711"/>
                  </a:cxn>
                  <a:cxn ang="0">
                    <a:pos x="376" y="688"/>
                  </a:cxn>
                  <a:cxn ang="0">
                    <a:pos x="371" y="645"/>
                  </a:cxn>
                  <a:cxn ang="0">
                    <a:pos x="355" y="620"/>
                  </a:cxn>
                  <a:cxn ang="0">
                    <a:pos x="332" y="560"/>
                  </a:cxn>
                  <a:cxn ang="0">
                    <a:pos x="325" y="508"/>
                  </a:cxn>
                  <a:cxn ang="0">
                    <a:pos x="314" y="475"/>
                  </a:cxn>
                  <a:cxn ang="0">
                    <a:pos x="281" y="385"/>
                  </a:cxn>
                  <a:cxn ang="0">
                    <a:pos x="283" y="327"/>
                  </a:cxn>
                  <a:cxn ang="0">
                    <a:pos x="296" y="308"/>
                  </a:cxn>
                  <a:cxn ang="0">
                    <a:pos x="275" y="292"/>
                  </a:cxn>
                  <a:cxn ang="0">
                    <a:pos x="238" y="277"/>
                  </a:cxn>
                  <a:cxn ang="0">
                    <a:pos x="209" y="262"/>
                  </a:cxn>
                  <a:cxn ang="0">
                    <a:pos x="205" y="226"/>
                  </a:cxn>
                  <a:cxn ang="0">
                    <a:pos x="179" y="212"/>
                  </a:cxn>
                  <a:cxn ang="0">
                    <a:pos x="163" y="210"/>
                  </a:cxn>
                  <a:cxn ang="0">
                    <a:pos x="132" y="223"/>
                  </a:cxn>
                  <a:cxn ang="0">
                    <a:pos x="105" y="197"/>
                  </a:cxn>
                  <a:cxn ang="0">
                    <a:pos x="84" y="180"/>
                  </a:cxn>
                  <a:cxn ang="0">
                    <a:pos x="62" y="164"/>
                  </a:cxn>
                  <a:cxn ang="0">
                    <a:pos x="40" y="154"/>
                  </a:cxn>
                  <a:cxn ang="0">
                    <a:pos x="0" y="115"/>
                  </a:cxn>
                  <a:cxn ang="0">
                    <a:pos x="34" y="24"/>
                  </a:cxn>
                  <a:cxn ang="0">
                    <a:pos x="557" y="280"/>
                  </a:cxn>
                </a:cxnLst>
                <a:rect l="0" t="0" r="r" b="b"/>
                <a:pathLst>
                  <a:path w="960" h="1324">
                    <a:moveTo>
                      <a:pt x="927" y="325"/>
                    </a:moveTo>
                    <a:lnTo>
                      <a:pt x="915" y="346"/>
                    </a:lnTo>
                    <a:lnTo>
                      <a:pt x="924" y="344"/>
                    </a:lnTo>
                    <a:lnTo>
                      <a:pt x="927" y="376"/>
                    </a:lnTo>
                    <a:lnTo>
                      <a:pt x="939" y="463"/>
                    </a:lnTo>
                    <a:lnTo>
                      <a:pt x="954" y="508"/>
                    </a:lnTo>
                    <a:lnTo>
                      <a:pt x="960" y="568"/>
                    </a:lnTo>
                    <a:lnTo>
                      <a:pt x="947" y="709"/>
                    </a:lnTo>
                    <a:lnTo>
                      <a:pt x="934" y="707"/>
                    </a:lnTo>
                    <a:lnTo>
                      <a:pt x="938" y="736"/>
                    </a:lnTo>
                    <a:lnTo>
                      <a:pt x="940" y="778"/>
                    </a:lnTo>
                    <a:lnTo>
                      <a:pt x="947" y="817"/>
                    </a:lnTo>
                    <a:lnTo>
                      <a:pt x="943" y="838"/>
                    </a:lnTo>
                    <a:lnTo>
                      <a:pt x="938" y="858"/>
                    </a:lnTo>
                    <a:lnTo>
                      <a:pt x="943" y="879"/>
                    </a:lnTo>
                    <a:lnTo>
                      <a:pt x="942" y="895"/>
                    </a:lnTo>
                    <a:lnTo>
                      <a:pt x="942" y="907"/>
                    </a:lnTo>
                    <a:lnTo>
                      <a:pt x="945" y="921"/>
                    </a:lnTo>
                    <a:lnTo>
                      <a:pt x="946" y="927"/>
                    </a:lnTo>
                    <a:lnTo>
                      <a:pt x="931" y="940"/>
                    </a:lnTo>
                    <a:lnTo>
                      <a:pt x="912" y="929"/>
                    </a:lnTo>
                    <a:lnTo>
                      <a:pt x="904" y="927"/>
                    </a:lnTo>
                    <a:lnTo>
                      <a:pt x="884" y="928"/>
                    </a:lnTo>
                    <a:lnTo>
                      <a:pt x="878" y="927"/>
                    </a:lnTo>
                    <a:lnTo>
                      <a:pt x="873" y="923"/>
                    </a:lnTo>
                    <a:lnTo>
                      <a:pt x="869" y="921"/>
                    </a:lnTo>
                    <a:lnTo>
                      <a:pt x="866" y="923"/>
                    </a:lnTo>
                    <a:lnTo>
                      <a:pt x="865" y="926"/>
                    </a:lnTo>
                    <a:lnTo>
                      <a:pt x="856" y="932"/>
                    </a:lnTo>
                    <a:lnTo>
                      <a:pt x="853" y="936"/>
                    </a:lnTo>
                    <a:lnTo>
                      <a:pt x="853" y="942"/>
                    </a:lnTo>
                    <a:lnTo>
                      <a:pt x="853" y="951"/>
                    </a:lnTo>
                    <a:lnTo>
                      <a:pt x="861" y="971"/>
                    </a:lnTo>
                    <a:lnTo>
                      <a:pt x="865" y="978"/>
                    </a:lnTo>
                    <a:lnTo>
                      <a:pt x="866" y="983"/>
                    </a:lnTo>
                    <a:lnTo>
                      <a:pt x="872" y="984"/>
                    </a:lnTo>
                    <a:lnTo>
                      <a:pt x="876" y="988"/>
                    </a:lnTo>
                    <a:lnTo>
                      <a:pt x="881" y="998"/>
                    </a:lnTo>
                    <a:lnTo>
                      <a:pt x="891" y="1026"/>
                    </a:lnTo>
                    <a:lnTo>
                      <a:pt x="907" y="1049"/>
                    </a:lnTo>
                    <a:lnTo>
                      <a:pt x="907" y="1059"/>
                    </a:lnTo>
                    <a:lnTo>
                      <a:pt x="909" y="1066"/>
                    </a:lnTo>
                    <a:lnTo>
                      <a:pt x="921" y="1076"/>
                    </a:lnTo>
                    <a:lnTo>
                      <a:pt x="924" y="1094"/>
                    </a:lnTo>
                    <a:lnTo>
                      <a:pt x="932" y="1117"/>
                    </a:lnTo>
                    <a:lnTo>
                      <a:pt x="921" y="1126"/>
                    </a:lnTo>
                    <a:lnTo>
                      <a:pt x="914" y="1134"/>
                    </a:lnTo>
                    <a:lnTo>
                      <a:pt x="913" y="1141"/>
                    </a:lnTo>
                    <a:lnTo>
                      <a:pt x="913" y="1155"/>
                    </a:lnTo>
                    <a:lnTo>
                      <a:pt x="920" y="1167"/>
                    </a:lnTo>
                    <a:lnTo>
                      <a:pt x="930" y="1173"/>
                    </a:lnTo>
                    <a:lnTo>
                      <a:pt x="938" y="1185"/>
                    </a:lnTo>
                    <a:lnTo>
                      <a:pt x="939" y="1206"/>
                    </a:lnTo>
                    <a:lnTo>
                      <a:pt x="941" y="1216"/>
                    </a:lnTo>
                    <a:lnTo>
                      <a:pt x="939" y="1222"/>
                    </a:lnTo>
                    <a:lnTo>
                      <a:pt x="923" y="1247"/>
                    </a:lnTo>
                    <a:lnTo>
                      <a:pt x="900" y="1268"/>
                    </a:lnTo>
                    <a:lnTo>
                      <a:pt x="848" y="1303"/>
                    </a:lnTo>
                    <a:lnTo>
                      <a:pt x="825" y="1324"/>
                    </a:lnTo>
                    <a:lnTo>
                      <a:pt x="819" y="1306"/>
                    </a:lnTo>
                    <a:lnTo>
                      <a:pt x="816" y="1306"/>
                    </a:lnTo>
                    <a:lnTo>
                      <a:pt x="814" y="1277"/>
                    </a:lnTo>
                    <a:lnTo>
                      <a:pt x="809" y="1265"/>
                    </a:lnTo>
                    <a:lnTo>
                      <a:pt x="807" y="1262"/>
                    </a:lnTo>
                    <a:lnTo>
                      <a:pt x="801" y="1258"/>
                    </a:lnTo>
                    <a:lnTo>
                      <a:pt x="799" y="1250"/>
                    </a:lnTo>
                    <a:lnTo>
                      <a:pt x="792" y="1244"/>
                    </a:lnTo>
                    <a:lnTo>
                      <a:pt x="782" y="1241"/>
                    </a:lnTo>
                    <a:lnTo>
                      <a:pt x="780" y="1242"/>
                    </a:lnTo>
                    <a:lnTo>
                      <a:pt x="775" y="1240"/>
                    </a:lnTo>
                    <a:lnTo>
                      <a:pt x="772" y="1234"/>
                    </a:lnTo>
                    <a:lnTo>
                      <a:pt x="765" y="1236"/>
                    </a:lnTo>
                    <a:lnTo>
                      <a:pt x="757" y="1236"/>
                    </a:lnTo>
                    <a:lnTo>
                      <a:pt x="755" y="1237"/>
                    </a:lnTo>
                    <a:lnTo>
                      <a:pt x="753" y="1240"/>
                    </a:lnTo>
                    <a:lnTo>
                      <a:pt x="750" y="1240"/>
                    </a:lnTo>
                    <a:lnTo>
                      <a:pt x="745" y="1235"/>
                    </a:lnTo>
                    <a:lnTo>
                      <a:pt x="742" y="1234"/>
                    </a:lnTo>
                    <a:lnTo>
                      <a:pt x="740" y="1231"/>
                    </a:lnTo>
                    <a:lnTo>
                      <a:pt x="736" y="1229"/>
                    </a:lnTo>
                    <a:lnTo>
                      <a:pt x="728" y="1220"/>
                    </a:lnTo>
                    <a:lnTo>
                      <a:pt x="721" y="1188"/>
                    </a:lnTo>
                    <a:lnTo>
                      <a:pt x="714" y="1173"/>
                    </a:lnTo>
                    <a:lnTo>
                      <a:pt x="715" y="1172"/>
                    </a:lnTo>
                    <a:lnTo>
                      <a:pt x="720" y="1168"/>
                    </a:lnTo>
                    <a:lnTo>
                      <a:pt x="719" y="1159"/>
                    </a:lnTo>
                    <a:lnTo>
                      <a:pt x="714" y="1153"/>
                    </a:lnTo>
                    <a:lnTo>
                      <a:pt x="709" y="1149"/>
                    </a:lnTo>
                    <a:lnTo>
                      <a:pt x="697" y="1155"/>
                    </a:lnTo>
                    <a:lnTo>
                      <a:pt x="694" y="1151"/>
                    </a:lnTo>
                    <a:lnTo>
                      <a:pt x="691" y="1148"/>
                    </a:lnTo>
                    <a:lnTo>
                      <a:pt x="685" y="1147"/>
                    </a:lnTo>
                    <a:lnTo>
                      <a:pt x="674" y="1142"/>
                    </a:lnTo>
                    <a:lnTo>
                      <a:pt x="667" y="1140"/>
                    </a:lnTo>
                    <a:lnTo>
                      <a:pt x="662" y="1138"/>
                    </a:lnTo>
                    <a:lnTo>
                      <a:pt x="662" y="1139"/>
                    </a:lnTo>
                    <a:lnTo>
                      <a:pt x="657" y="1134"/>
                    </a:lnTo>
                    <a:lnTo>
                      <a:pt x="650" y="1124"/>
                    </a:lnTo>
                    <a:lnTo>
                      <a:pt x="649" y="1121"/>
                    </a:lnTo>
                    <a:lnTo>
                      <a:pt x="644" y="1114"/>
                    </a:lnTo>
                    <a:lnTo>
                      <a:pt x="635" y="1110"/>
                    </a:lnTo>
                    <a:lnTo>
                      <a:pt x="630" y="1107"/>
                    </a:lnTo>
                    <a:lnTo>
                      <a:pt x="628" y="1106"/>
                    </a:lnTo>
                    <a:lnTo>
                      <a:pt x="630" y="1106"/>
                    </a:lnTo>
                    <a:lnTo>
                      <a:pt x="635" y="1101"/>
                    </a:lnTo>
                    <a:lnTo>
                      <a:pt x="636" y="1094"/>
                    </a:lnTo>
                    <a:lnTo>
                      <a:pt x="637" y="1093"/>
                    </a:lnTo>
                    <a:lnTo>
                      <a:pt x="632" y="1089"/>
                    </a:lnTo>
                    <a:lnTo>
                      <a:pt x="628" y="1092"/>
                    </a:lnTo>
                    <a:lnTo>
                      <a:pt x="628" y="1091"/>
                    </a:lnTo>
                    <a:lnTo>
                      <a:pt x="626" y="1091"/>
                    </a:lnTo>
                    <a:lnTo>
                      <a:pt x="624" y="1092"/>
                    </a:lnTo>
                    <a:lnTo>
                      <a:pt x="625" y="1089"/>
                    </a:lnTo>
                    <a:lnTo>
                      <a:pt x="624" y="1083"/>
                    </a:lnTo>
                    <a:lnTo>
                      <a:pt x="625" y="1082"/>
                    </a:lnTo>
                    <a:lnTo>
                      <a:pt x="625" y="1078"/>
                    </a:lnTo>
                    <a:lnTo>
                      <a:pt x="623" y="1078"/>
                    </a:lnTo>
                    <a:lnTo>
                      <a:pt x="621" y="1077"/>
                    </a:lnTo>
                    <a:lnTo>
                      <a:pt x="620" y="1078"/>
                    </a:lnTo>
                    <a:lnTo>
                      <a:pt x="622" y="1065"/>
                    </a:lnTo>
                    <a:lnTo>
                      <a:pt x="621" y="1060"/>
                    </a:lnTo>
                    <a:lnTo>
                      <a:pt x="620" y="1051"/>
                    </a:lnTo>
                    <a:lnTo>
                      <a:pt x="618" y="1050"/>
                    </a:lnTo>
                    <a:lnTo>
                      <a:pt x="616" y="1046"/>
                    </a:lnTo>
                    <a:lnTo>
                      <a:pt x="616" y="1045"/>
                    </a:lnTo>
                    <a:lnTo>
                      <a:pt x="616" y="1042"/>
                    </a:lnTo>
                    <a:lnTo>
                      <a:pt x="617" y="1041"/>
                    </a:lnTo>
                    <a:lnTo>
                      <a:pt x="617" y="1032"/>
                    </a:lnTo>
                    <a:lnTo>
                      <a:pt x="618" y="1029"/>
                    </a:lnTo>
                    <a:lnTo>
                      <a:pt x="619" y="1031"/>
                    </a:lnTo>
                    <a:lnTo>
                      <a:pt x="621" y="1031"/>
                    </a:lnTo>
                    <a:lnTo>
                      <a:pt x="622" y="1026"/>
                    </a:lnTo>
                    <a:lnTo>
                      <a:pt x="621" y="1018"/>
                    </a:lnTo>
                    <a:lnTo>
                      <a:pt x="620" y="1016"/>
                    </a:lnTo>
                    <a:lnTo>
                      <a:pt x="620" y="1010"/>
                    </a:lnTo>
                    <a:lnTo>
                      <a:pt x="620" y="1008"/>
                    </a:lnTo>
                    <a:lnTo>
                      <a:pt x="621" y="1001"/>
                    </a:lnTo>
                    <a:lnTo>
                      <a:pt x="622" y="1001"/>
                    </a:lnTo>
                    <a:lnTo>
                      <a:pt x="625" y="1001"/>
                    </a:lnTo>
                    <a:lnTo>
                      <a:pt x="625" y="998"/>
                    </a:lnTo>
                    <a:lnTo>
                      <a:pt x="625" y="996"/>
                    </a:lnTo>
                    <a:lnTo>
                      <a:pt x="623" y="994"/>
                    </a:lnTo>
                    <a:lnTo>
                      <a:pt x="620" y="992"/>
                    </a:lnTo>
                    <a:lnTo>
                      <a:pt x="616" y="988"/>
                    </a:lnTo>
                    <a:lnTo>
                      <a:pt x="614" y="987"/>
                    </a:lnTo>
                    <a:lnTo>
                      <a:pt x="613" y="987"/>
                    </a:lnTo>
                    <a:lnTo>
                      <a:pt x="603" y="982"/>
                    </a:lnTo>
                    <a:lnTo>
                      <a:pt x="593" y="978"/>
                    </a:lnTo>
                    <a:lnTo>
                      <a:pt x="585" y="980"/>
                    </a:lnTo>
                    <a:lnTo>
                      <a:pt x="584" y="983"/>
                    </a:lnTo>
                    <a:lnTo>
                      <a:pt x="583" y="985"/>
                    </a:lnTo>
                    <a:lnTo>
                      <a:pt x="583" y="987"/>
                    </a:lnTo>
                    <a:lnTo>
                      <a:pt x="568" y="982"/>
                    </a:lnTo>
                    <a:lnTo>
                      <a:pt x="567" y="980"/>
                    </a:lnTo>
                    <a:lnTo>
                      <a:pt x="569" y="980"/>
                    </a:lnTo>
                    <a:lnTo>
                      <a:pt x="571" y="977"/>
                    </a:lnTo>
                    <a:lnTo>
                      <a:pt x="570" y="976"/>
                    </a:lnTo>
                    <a:lnTo>
                      <a:pt x="567" y="975"/>
                    </a:lnTo>
                    <a:lnTo>
                      <a:pt x="566" y="971"/>
                    </a:lnTo>
                    <a:lnTo>
                      <a:pt x="567" y="970"/>
                    </a:lnTo>
                    <a:lnTo>
                      <a:pt x="565" y="969"/>
                    </a:lnTo>
                    <a:lnTo>
                      <a:pt x="560" y="968"/>
                    </a:lnTo>
                    <a:lnTo>
                      <a:pt x="556" y="970"/>
                    </a:lnTo>
                    <a:lnTo>
                      <a:pt x="556" y="971"/>
                    </a:lnTo>
                    <a:lnTo>
                      <a:pt x="555" y="971"/>
                    </a:lnTo>
                    <a:lnTo>
                      <a:pt x="554" y="973"/>
                    </a:lnTo>
                    <a:lnTo>
                      <a:pt x="554" y="970"/>
                    </a:lnTo>
                    <a:lnTo>
                      <a:pt x="553" y="970"/>
                    </a:lnTo>
                    <a:lnTo>
                      <a:pt x="554" y="974"/>
                    </a:lnTo>
                    <a:lnTo>
                      <a:pt x="553" y="974"/>
                    </a:lnTo>
                    <a:lnTo>
                      <a:pt x="553" y="973"/>
                    </a:lnTo>
                    <a:lnTo>
                      <a:pt x="550" y="971"/>
                    </a:lnTo>
                    <a:lnTo>
                      <a:pt x="547" y="971"/>
                    </a:lnTo>
                    <a:lnTo>
                      <a:pt x="547" y="970"/>
                    </a:lnTo>
                    <a:lnTo>
                      <a:pt x="548" y="970"/>
                    </a:lnTo>
                    <a:lnTo>
                      <a:pt x="547" y="967"/>
                    </a:lnTo>
                    <a:lnTo>
                      <a:pt x="546" y="967"/>
                    </a:lnTo>
                    <a:lnTo>
                      <a:pt x="544" y="969"/>
                    </a:lnTo>
                    <a:lnTo>
                      <a:pt x="545" y="966"/>
                    </a:lnTo>
                    <a:lnTo>
                      <a:pt x="545" y="963"/>
                    </a:lnTo>
                    <a:lnTo>
                      <a:pt x="543" y="963"/>
                    </a:lnTo>
                    <a:lnTo>
                      <a:pt x="542" y="962"/>
                    </a:lnTo>
                    <a:lnTo>
                      <a:pt x="540" y="962"/>
                    </a:lnTo>
                    <a:lnTo>
                      <a:pt x="537" y="960"/>
                    </a:lnTo>
                    <a:lnTo>
                      <a:pt x="535" y="954"/>
                    </a:lnTo>
                    <a:lnTo>
                      <a:pt x="533" y="953"/>
                    </a:lnTo>
                    <a:lnTo>
                      <a:pt x="531" y="949"/>
                    </a:lnTo>
                    <a:lnTo>
                      <a:pt x="528" y="948"/>
                    </a:lnTo>
                    <a:lnTo>
                      <a:pt x="528" y="947"/>
                    </a:lnTo>
                    <a:lnTo>
                      <a:pt x="527" y="946"/>
                    </a:lnTo>
                    <a:lnTo>
                      <a:pt x="526" y="947"/>
                    </a:lnTo>
                    <a:lnTo>
                      <a:pt x="525" y="946"/>
                    </a:lnTo>
                    <a:lnTo>
                      <a:pt x="526" y="946"/>
                    </a:lnTo>
                    <a:lnTo>
                      <a:pt x="523" y="941"/>
                    </a:lnTo>
                    <a:lnTo>
                      <a:pt x="523" y="940"/>
                    </a:lnTo>
                    <a:lnTo>
                      <a:pt x="522" y="939"/>
                    </a:lnTo>
                    <a:lnTo>
                      <a:pt x="522" y="935"/>
                    </a:lnTo>
                    <a:lnTo>
                      <a:pt x="521" y="934"/>
                    </a:lnTo>
                    <a:lnTo>
                      <a:pt x="521" y="933"/>
                    </a:lnTo>
                    <a:lnTo>
                      <a:pt x="520" y="933"/>
                    </a:lnTo>
                    <a:lnTo>
                      <a:pt x="520" y="932"/>
                    </a:lnTo>
                    <a:lnTo>
                      <a:pt x="520" y="930"/>
                    </a:lnTo>
                    <a:lnTo>
                      <a:pt x="520" y="929"/>
                    </a:lnTo>
                    <a:lnTo>
                      <a:pt x="517" y="929"/>
                    </a:lnTo>
                    <a:lnTo>
                      <a:pt x="516" y="927"/>
                    </a:lnTo>
                    <a:lnTo>
                      <a:pt x="515" y="926"/>
                    </a:lnTo>
                    <a:lnTo>
                      <a:pt x="515" y="925"/>
                    </a:lnTo>
                    <a:lnTo>
                      <a:pt x="515" y="919"/>
                    </a:lnTo>
                    <a:lnTo>
                      <a:pt x="512" y="914"/>
                    </a:lnTo>
                    <a:lnTo>
                      <a:pt x="509" y="913"/>
                    </a:lnTo>
                    <a:lnTo>
                      <a:pt x="508" y="910"/>
                    </a:lnTo>
                    <a:lnTo>
                      <a:pt x="508" y="907"/>
                    </a:lnTo>
                    <a:lnTo>
                      <a:pt x="507" y="906"/>
                    </a:lnTo>
                    <a:lnTo>
                      <a:pt x="505" y="901"/>
                    </a:lnTo>
                    <a:lnTo>
                      <a:pt x="504" y="900"/>
                    </a:lnTo>
                    <a:lnTo>
                      <a:pt x="502" y="899"/>
                    </a:lnTo>
                    <a:lnTo>
                      <a:pt x="501" y="896"/>
                    </a:lnTo>
                    <a:lnTo>
                      <a:pt x="499" y="894"/>
                    </a:lnTo>
                    <a:lnTo>
                      <a:pt x="498" y="892"/>
                    </a:lnTo>
                    <a:lnTo>
                      <a:pt x="497" y="887"/>
                    </a:lnTo>
                    <a:lnTo>
                      <a:pt x="498" y="884"/>
                    </a:lnTo>
                    <a:lnTo>
                      <a:pt x="497" y="881"/>
                    </a:lnTo>
                    <a:lnTo>
                      <a:pt x="493" y="878"/>
                    </a:lnTo>
                    <a:lnTo>
                      <a:pt x="489" y="874"/>
                    </a:lnTo>
                    <a:lnTo>
                      <a:pt x="482" y="872"/>
                    </a:lnTo>
                    <a:lnTo>
                      <a:pt x="470" y="864"/>
                    </a:lnTo>
                    <a:lnTo>
                      <a:pt x="462" y="861"/>
                    </a:lnTo>
                    <a:lnTo>
                      <a:pt x="461" y="861"/>
                    </a:lnTo>
                    <a:lnTo>
                      <a:pt x="461" y="858"/>
                    </a:lnTo>
                    <a:lnTo>
                      <a:pt x="461" y="857"/>
                    </a:lnTo>
                    <a:lnTo>
                      <a:pt x="459" y="851"/>
                    </a:lnTo>
                    <a:lnTo>
                      <a:pt x="456" y="847"/>
                    </a:lnTo>
                    <a:lnTo>
                      <a:pt x="455" y="839"/>
                    </a:lnTo>
                    <a:lnTo>
                      <a:pt x="454" y="837"/>
                    </a:lnTo>
                    <a:lnTo>
                      <a:pt x="454" y="833"/>
                    </a:lnTo>
                    <a:lnTo>
                      <a:pt x="451" y="827"/>
                    </a:lnTo>
                    <a:lnTo>
                      <a:pt x="442" y="820"/>
                    </a:lnTo>
                    <a:lnTo>
                      <a:pt x="438" y="814"/>
                    </a:lnTo>
                    <a:lnTo>
                      <a:pt x="436" y="811"/>
                    </a:lnTo>
                    <a:lnTo>
                      <a:pt x="434" y="809"/>
                    </a:lnTo>
                    <a:lnTo>
                      <a:pt x="433" y="807"/>
                    </a:lnTo>
                    <a:lnTo>
                      <a:pt x="432" y="805"/>
                    </a:lnTo>
                    <a:lnTo>
                      <a:pt x="430" y="800"/>
                    </a:lnTo>
                    <a:lnTo>
                      <a:pt x="428" y="797"/>
                    </a:lnTo>
                    <a:lnTo>
                      <a:pt x="429" y="797"/>
                    </a:lnTo>
                    <a:lnTo>
                      <a:pt x="428" y="782"/>
                    </a:lnTo>
                    <a:lnTo>
                      <a:pt x="417" y="776"/>
                    </a:lnTo>
                    <a:lnTo>
                      <a:pt x="414" y="771"/>
                    </a:lnTo>
                    <a:lnTo>
                      <a:pt x="414" y="770"/>
                    </a:lnTo>
                    <a:lnTo>
                      <a:pt x="410" y="763"/>
                    </a:lnTo>
                    <a:lnTo>
                      <a:pt x="409" y="758"/>
                    </a:lnTo>
                    <a:lnTo>
                      <a:pt x="406" y="756"/>
                    </a:lnTo>
                    <a:lnTo>
                      <a:pt x="398" y="754"/>
                    </a:lnTo>
                    <a:lnTo>
                      <a:pt x="398" y="752"/>
                    </a:lnTo>
                    <a:lnTo>
                      <a:pt x="400" y="750"/>
                    </a:lnTo>
                    <a:lnTo>
                      <a:pt x="401" y="748"/>
                    </a:lnTo>
                    <a:lnTo>
                      <a:pt x="399" y="742"/>
                    </a:lnTo>
                    <a:lnTo>
                      <a:pt x="399" y="732"/>
                    </a:lnTo>
                    <a:lnTo>
                      <a:pt x="396" y="732"/>
                    </a:lnTo>
                    <a:lnTo>
                      <a:pt x="399" y="728"/>
                    </a:lnTo>
                    <a:lnTo>
                      <a:pt x="400" y="724"/>
                    </a:lnTo>
                    <a:lnTo>
                      <a:pt x="398" y="716"/>
                    </a:lnTo>
                    <a:lnTo>
                      <a:pt x="396" y="715"/>
                    </a:lnTo>
                    <a:lnTo>
                      <a:pt x="397" y="714"/>
                    </a:lnTo>
                    <a:lnTo>
                      <a:pt x="394" y="711"/>
                    </a:lnTo>
                    <a:lnTo>
                      <a:pt x="391" y="711"/>
                    </a:lnTo>
                    <a:lnTo>
                      <a:pt x="396" y="698"/>
                    </a:lnTo>
                    <a:lnTo>
                      <a:pt x="394" y="691"/>
                    </a:lnTo>
                    <a:lnTo>
                      <a:pt x="392" y="686"/>
                    </a:lnTo>
                    <a:lnTo>
                      <a:pt x="388" y="681"/>
                    </a:lnTo>
                    <a:lnTo>
                      <a:pt x="384" y="680"/>
                    </a:lnTo>
                    <a:lnTo>
                      <a:pt x="378" y="682"/>
                    </a:lnTo>
                    <a:lnTo>
                      <a:pt x="376" y="688"/>
                    </a:lnTo>
                    <a:lnTo>
                      <a:pt x="374" y="681"/>
                    </a:lnTo>
                    <a:lnTo>
                      <a:pt x="367" y="677"/>
                    </a:lnTo>
                    <a:lnTo>
                      <a:pt x="366" y="675"/>
                    </a:lnTo>
                    <a:lnTo>
                      <a:pt x="365" y="669"/>
                    </a:lnTo>
                    <a:lnTo>
                      <a:pt x="372" y="653"/>
                    </a:lnTo>
                    <a:lnTo>
                      <a:pt x="372" y="646"/>
                    </a:lnTo>
                    <a:lnTo>
                      <a:pt x="371" y="645"/>
                    </a:lnTo>
                    <a:lnTo>
                      <a:pt x="370" y="645"/>
                    </a:lnTo>
                    <a:lnTo>
                      <a:pt x="366" y="641"/>
                    </a:lnTo>
                    <a:lnTo>
                      <a:pt x="366" y="634"/>
                    </a:lnTo>
                    <a:lnTo>
                      <a:pt x="361" y="628"/>
                    </a:lnTo>
                    <a:lnTo>
                      <a:pt x="358" y="626"/>
                    </a:lnTo>
                    <a:lnTo>
                      <a:pt x="356" y="620"/>
                    </a:lnTo>
                    <a:lnTo>
                      <a:pt x="355" y="620"/>
                    </a:lnTo>
                    <a:lnTo>
                      <a:pt x="350" y="606"/>
                    </a:lnTo>
                    <a:lnTo>
                      <a:pt x="349" y="604"/>
                    </a:lnTo>
                    <a:lnTo>
                      <a:pt x="346" y="602"/>
                    </a:lnTo>
                    <a:lnTo>
                      <a:pt x="341" y="585"/>
                    </a:lnTo>
                    <a:lnTo>
                      <a:pt x="336" y="574"/>
                    </a:lnTo>
                    <a:lnTo>
                      <a:pt x="335" y="564"/>
                    </a:lnTo>
                    <a:lnTo>
                      <a:pt x="332" y="560"/>
                    </a:lnTo>
                    <a:lnTo>
                      <a:pt x="330" y="561"/>
                    </a:lnTo>
                    <a:lnTo>
                      <a:pt x="328" y="559"/>
                    </a:lnTo>
                    <a:lnTo>
                      <a:pt x="325" y="560"/>
                    </a:lnTo>
                    <a:lnTo>
                      <a:pt x="323" y="558"/>
                    </a:lnTo>
                    <a:lnTo>
                      <a:pt x="325" y="533"/>
                    </a:lnTo>
                    <a:lnTo>
                      <a:pt x="322" y="527"/>
                    </a:lnTo>
                    <a:lnTo>
                      <a:pt x="325" y="508"/>
                    </a:lnTo>
                    <a:lnTo>
                      <a:pt x="322" y="495"/>
                    </a:lnTo>
                    <a:lnTo>
                      <a:pt x="318" y="489"/>
                    </a:lnTo>
                    <a:lnTo>
                      <a:pt x="315" y="486"/>
                    </a:lnTo>
                    <a:lnTo>
                      <a:pt x="312" y="485"/>
                    </a:lnTo>
                    <a:lnTo>
                      <a:pt x="311" y="486"/>
                    </a:lnTo>
                    <a:lnTo>
                      <a:pt x="310" y="485"/>
                    </a:lnTo>
                    <a:lnTo>
                      <a:pt x="314" y="475"/>
                    </a:lnTo>
                    <a:lnTo>
                      <a:pt x="313" y="462"/>
                    </a:lnTo>
                    <a:lnTo>
                      <a:pt x="308" y="448"/>
                    </a:lnTo>
                    <a:lnTo>
                      <a:pt x="296" y="431"/>
                    </a:lnTo>
                    <a:lnTo>
                      <a:pt x="295" y="431"/>
                    </a:lnTo>
                    <a:lnTo>
                      <a:pt x="284" y="406"/>
                    </a:lnTo>
                    <a:lnTo>
                      <a:pt x="282" y="396"/>
                    </a:lnTo>
                    <a:lnTo>
                      <a:pt x="281" y="385"/>
                    </a:lnTo>
                    <a:lnTo>
                      <a:pt x="279" y="374"/>
                    </a:lnTo>
                    <a:lnTo>
                      <a:pt x="281" y="372"/>
                    </a:lnTo>
                    <a:lnTo>
                      <a:pt x="283" y="361"/>
                    </a:lnTo>
                    <a:lnTo>
                      <a:pt x="285" y="345"/>
                    </a:lnTo>
                    <a:lnTo>
                      <a:pt x="286" y="345"/>
                    </a:lnTo>
                    <a:lnTo>
                      <a:pt x="285" y="338"/>
                    </a:lnTo>
                    <a:lnTo>
                      <a:pt x="283" y="327"/>
                    </a:lnTo>
                    <a:lnTo>
                      <a:pt x="283" y="325"/>
                    </a:lnTo>
                    <a:lnTo>
                      <a:pt x="284" y="326"/>
                    </a:lnTo>
                    <a:lnTo>
                      <a:pt x="294" y="324"/>
                    </a:lnTo>
                    <a:lnTo>
                      <a:pt x="296" y="317"/>
                    </a:lnTo>
                    <a:lnTo>
                      <a:pt x="295" y="315"/>
                    </a:lnTo>
                    <a:lnTo>
                      <a:pt x="296" y="311"/>
                    </a:lnTo>
                    <a:lnTo>
                      <a:pt x="296" y="308"/>
                    </a:lnTo>
                    <a:lnTo>
                      <a:pt x="294" y="305"/>
                    </a:lnTo>
                    <a:lnTo>
                      <a:pt x="292" y="304"/>
                    </a:lnTo>
                    <a:lnTo>
                      <a:pt x="293" y="303"/>
                    </a:lnTo>
                    <a:lnTo>
                      <a:pt x="292" y="301"/>
                    </a:lnTo>
                    <a:lnTo>
                      <a:pt x="287" y="300"/>
                    </a:lnTo>
                    <a:lnTo>
                      <a:pt x="285" y="300"/>
                    </a:lnTo>
                    <a:lnTo>
                      <a:pt x="275" y="292"/>
                    </a:lnTo>
                    <a:lnTo>
                      <a:pt x="273" y="290"/>
                    </a:lnTo>
                    <a:lnTo>
                      <a:pt x="273" y="289"/>
                    </a:lnTo>
                    <a:lnTo>
                      <a:pt x="268" y="289"/>
                    </a:lnTo>
                    <a:lnTo>
                      <a:pt x="262" y="286"/>
                    </a:lnTo>
                    <a:lnTo>
                      <a:pt x="248" y="280"/>
                    </a:lnTo>
                    <a:lnTo>
                      <a:pt x="240" y="278"/>
                    </a:lnTo>
                    <a:lnTo>
                      <a:pt x="238" y="277"/>
                    </a:lnTo>
                    <a:lnTo>
                      <a:pt x="237" y="278"/>
                    </a:lnTo>
                    <a:lnTo>
                      <a:pt x="223" y="272"/>
                    </a:lnTo>
                    <a:lnTo>
                      <a:pt x="223" y="271"/>
                    </a:lnTo>
                    <a:lnTo>
                      <a:pt x="219" y="267"/>
                    </a:lnTo>
                    <a:lnTo>
                      <a:pt x="212" y="265"/>
                    </a:lnTo>
                    <a:lnTo>
                      <a:pt x="209" y="263"/>
                    </a:lnTo>
                    <a:lnTo>
                      <a:pt x="209" y="262"/>
                    </a:lnTo>
                    <a:lnTo>
                      <a:pt x="214" y="255"/>
                    </a:lnTo>
                    <a:lnTo>
                      <a:pt x="214" y="252"/>
                    </a:lnTo>
                    <a:lnTo>
                      <a:pt x="213" y="246"/>
                    </a:lnTo>
                    <a:lnTo>
                      <a:pt x="213" y="241"/>
                    </a:lnTo>
                    <a:lnTo>
                      <a:pt x="210" y="233"/>
                    </a:lnTo>
                    <a:lnTo>
                      <a:pt x="207" y="229"/>
                    </a:lnTo>
                    <a:lnTo>
                      <a:pt x="205" y="226"/>
                    </a:lnTo>
                    <a:lnTo>
                      <a:pt x="194" y="219"/>
                    </a:lnTo>
                    <a:lnTo>
                      <a:pt x="192" y="218"/>
                    </a:lnTo>
                    <a:lnTo>
                      <a:pt x="190" y="217"/>
                    </a:lnTo>
                    <a:lnTo>
                      <a:pt x="188" y="217"/>
                    </a:lnTo>
                    <a:lnTo>
                      <a:pt x="184" y="212"/>
                    </a:lnTo>
                    <a:lnTo>
                      <a:pt x="181" y="211"/>
                    </a:lnTo>
                    <a:lnTo>
                      <a:pt x="179" y="212"/>
                    </a:lnTo>
                    <a:lnTo>
                      <a:pt x="176" y="211"/>
                    </a:lnTo>
                    <a:lnTo>
                      <a:pt x="175" y="210"/>
                    </a:lnTo>
                    <a:lnTo>
                      <a:pt x="173" y="208"/>
                    </a:lnTo>
                    <a:lnTo>
                      <a:pt x="172" y="208"/>
                    </a:lnTo>
                    <a:lnTo>
                      <a:pt x="170" y="208"/>
                    </a:lnTo>
                    <a:lnTo>
                      <a:pt x="164" y="209"/>
                    </a:lnTo>
                    <a:lnTo>
                      <a:pt x="163" y="210"/>
                    </a:lnTo>
                    <a:lnTo>
                      <a:pt x="162" y="211"/>
                    </a:lnTo>
                    <a:lnTo>
                      <a:pt x="160" y="212"/>
                    </a:lnTo>
                    <a:lnTo>
                      <a:pt x="156" y="209"/>
                    </a:lnTo>
                    <a:lnTo>
                      <a:pt x="144" y="215"/>
                    </a:lnTo>
                    <a:lnTo>
                      <a:pt x="144" y="222"/>
                    </a:lnTo>
                    <a:lnTo>
                      <a:pt x="139" y="225"/>
                    </a:lnTo>
                    <a:lnTo>
                      <a:pt x="132" y="223"/>
                    </a:lnTo>
                    <a:lnTo>
                      <a:pt x="127" y="219"/>
                    </a:lnTo>
                    <a:lnTo>
                      <a:pt x="122" y="215"/>
                    </a:lnTo>
                    <a:lnTo>
                      <a:pt x="116" y="211"/>
                    </a:lnTo>
                    <a:lnTo>
                      <a:pt x="114" y="209"/>
                    </a:lnTo>
                    <a:lnTo>
                      <a:pt x="110" y="204"/>
                    </a:lnTo>
                    <a:lnTo>
                      <a:pt x="110" y="203"/>
                    </a:lnTo>
                    <a:lnTo>
                      <a:pt x="105" y="197"/>
                    </a:lnTo>
                    <a:lnTo>
                      <a:pt x="95" y="190"/>
                    </a:lnTo>
                    <a:lnTo>
                      <a:pt x="94" y="190"/>
                    </a:lnTo>
                    <a:lnTo>
                      <a:pt x="94" y="189"/>
                    </a:lnTo>
                    <a:lnTo>
                      <a:pt x="92" y="185"/>
                    </a:lnTo>
                    <a:lnTo>
                      <a:pt x="86" y="183"/>
                    </a:lnTo>
                    <a:lnTo>
                      <a:pt x="85" y="182"/>
                    </a:lnTo>
                    <a:lnTo>
                      <a:pt x="84" y="180"/>
                    </a:lnTo>
                    <a:lnTo>
                      <a:pt x="83" y="178"/>
                    </a:lnTo>
                    <a:lnTo>
                      <a:pt x="80" y="174"/>
                    </a:lnTo>
                    <a:lnTo>
                      <a:pt x="80" y="171"/>
                    </a:lnTo>
                    <a:lnTo>
                      <a:pt x="75" y="168"/>
                    </a:lnTo>
                    <a:lnTo>
                      <a:pt x="72" y="166"/>
                    </a:lnTo>
                    <a:lnTo>
                      <a:pt x="65" y="164"/>
                    </a:lnTo>
                    <a:lnTo>
                      <a:pt x="62" y="164"/>
                    </a:lnTo>
                    <a:lnTo>
                      <a:pt x="59" y="162"/>
                    </a:lnTo>
                    <a:lnTo>
                      <a:pt x="53" y="157"/>
                    </a:lnTo>
                    <a:lnTo>
                      <a:pt x="50" y="152"/>
                    </a:lnTo>
                    <a:lnTo>
                      <a:pt x="47" y="150"/>
                    </a:lnTo>
                    <a:lnTo>
                      <a:pt x="45" y="150"/>
                    </a:lnTo>
                    <a:lnTo>
                      <a:pt x="42" y="149"/>
                    </a:lnTo>
                    <a:lnTo>
                      <a:pt x="40" y="154"/>
                    </a:lnTo>
                    <a:lnTo>
                      <a:pt x="40" y="157"/>
                    </a:lnTo>
                    <a:lnTo>
                      <a:pt x="40" y="161"/>
                    </a:lnTo>
                    <a:lnTo>
                      <a:pt x="31" y="157"/>
                    </a:lnTo>
                    <a:lnTo>
                      <a:pt x="28" y="150"/>
                    </a:lnTo>
                    <a:lnTo>
                      <a:pt x="13" y="132"/>
                    </a:lnTo>
                    <a:lnTo>
                      <a:pt x="7" y="128"/>
                    </a:lnTo>
                    <a:lnTo>
                      <a:pt x="0" y="115"/>
                    </a:lnTo>
                    <a:lnTo>
                      <a:pt x="6" y="115"/>
                    </a:lnTo>
                    <a:lnTo>
                      <a:pt x="8" y="107"/>
                    </a:lnTo>
                    <a:lnTo>
                      <a:pt x="7" y="72"/>
                    </a:lnTo>
                    <a:lnTo>
                      <a:pt x="13" y="68"/>
                    </a:lnTo>
                    <a:lnTo>
                      <a:pt x="16" y="72"/>
                    </a:lnTo>
                    <a:lnTo>
                      <a:pt x="18" y="48"/>
                    </a:lnTo>
                    <a:lnTo>
                      <a:pt x="34" y="24"/>
                    </a:lnTo>
                    <a:lnTo>
                      <a:pt x="54" y="0"/>
                    </a:lnTo>
                    <a:lnTo>
                      <a:pt x="74" y="29"/>
                    </a:lnTo>
                    <a:lnTo>
                      <a:pt x="266" y="130"/>
                    </a:lnTo>
                    <a:lnTo>
                      <a:pt x="532" y="267"/>
                    </a:lnTo>
                    <a:lnTo>
                      <a:pt x="533" y="267"/>
                    </a:lnTo>
                    <a:lnTo>
                      <a:pt x="553" y="278"/>
                    </a:lnTo>
                    <a:lnTo>
                      <a:pt x="557" y="280"/>
                    </a:lnTo>
                    <a:lnTo>
                      <a:pt x="594" y="300"/>
                    </a:lnTo>
                    <a:lnTo>
                      <a:pt x="687" y="307"/>
                    </a:lnTo>
                    <a:lnTo>
                      <a:pt x="900" y="324"/>
                    </a:lnTo>
                    <a:lnTo>
                      <a:pt x="927" y="325"/>
                    </a:lnTo>
                    <a:close/>
                  </a:path>
                </a:pathLst>
              </a:custGeom>
              <a:solidFill>
                <a:srgbClr val="003300"/>
              </a:solidFill>
              <a:ln w="9525" cmpd="sng">
                <a:solidFill>
                  <a:sysClr val="window" lastClr="FFFFFF"/>
                </a:solidFill>
                <a:prstDash val="solid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_tradnl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</p:grpSp>
        <p:cxnSp>
          <p:nvCxnSpPr>
            <p:cNvPr id="125" name="Straight Connector 35"/>
            <p:cNvCxnSpPr/>
            <p:nvPr/>
          </p:nvCxnSpPr>
          <p:spPr>
            <a:xfrm rot="5400000" flipH="1" flipV="1">
              <a:off x="4372579" y="5513100"/>
              <a:ext cx="914970" cy="794440"/>
            </a:xfrm>
            <a:prstGeom prst="line">
              <a:avLst/>
            </a:prstGeom>
            <a:noFill/>
            <a:ln w="25400" cap="flat" cmpd="sng" algn="ctr">
              <a:noFill/>
              <a:prstDash val="solid"/>
              <a:headEnd type="none" w="sm" len="sm"/>
              <a:tailEnd type="oval" w="sm" len="sm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cxnSp>
        <p:cxnSp>
          <p:nvCxnSpPr>
            <p:cNvPr id="126" name="Straight Connector 36"/>
            <p:cNvCxnSpPr/>
            <p:nvPr/>
          </p:nvCxnSpPr>
          <p:spPr>
            <a:xfrm rot="16200000" flipH="1">
              <a:off x="4901235" y="5921326"/>
              <a:ext cx="879459" cy="227360"/>
            </a:xfrm>
            <a:prstGeom prst="line">
              <a:avLst/>
            </a:prstGeom>
            <a:noFill/>
            <a:ln w="25400" cap="flat" cmpd="sng" algn="ctr">
              <a:noFill/>
              <a:prstDash val="solid"/>
              <a:headEnd type="oval" w="sm" len="sm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cxnSp>
        <p:cxnSp>
          <p:nvCxnSpPr>
            <p:cNvPr id="127" name="Straight Connector 37"/>
            <p:cNvCxnSpPr/>
            <p:nvPr/>
          </p:nvCxnSpPr>
          <p:spPr>
            <a:xfrm flipV="1">
              <a:off x="5500284" y="5096496"/>
              <a:ext cx="512787" cy="285117"/>
            </a:xfrm>
            <a:prstGeom prst="line">
              <a:avLst/>
            </a:prstGeom>
            <a:noFill/>
            <a:ln w="25400" cap="flat" cmpd="sng" algn="ctr">
              <a:noFill/>
              <a:prstDash val="solid"/>
              <a:headEnd type="oval" w="sm" len="sm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cxnSp>
        <p:cxnSp>
          <p:nvCxnSpPr>
            <p:cNvPr id="128" name="Straight Connector 38"/>
            <p:cNvCxnSpPr/>
            <p:nvPr/>
          </p:nvCxnSpPr>
          <p:spPr>
            <a:xfrm flipV="1">
              <a:off x="5049241" y="4645004"/>
              <a:ext cx="785608" cy="309283"/>
            </a:xfrm>
            <a:prstGeom prst="line">
              <a:avLst/>
            </a:prstGeom>
            <a:noFill/>
            <a:ln w="25400" cap="flat" cmpd="sng" algn="ctr">
              <a:noFill/>
              <a:prstDash val="solid"/>
              <a:headEnd type="oval" w="sm" len="sm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cxnSp>
        <p:cxnSp>
          <p:nvCxnSpPr>
            <p:cNvPr id="129" name="Straight Connector 39"/>
            <p:cNvCxnSpPr/>
            <p:nvPr/>
          </p:nvCxnSpPr>
          <p:spPr>
            <a:xfrm flipV="1">
              <a:off x="4123929" y="5452936"/>
              <a:ext cx="974274" cy="546544"/>
            </a:xfrm>
            <a:prstGeom prst="line">
              <a:avLst/>
            </a:prstGeom>
            <a:noFill/>
            <a:ln w="25400" cap="flat" cmpd="sng" algn="ctr">
              <a:noFill/>
              <a:prstDash val="solid"/>
              <a:headEnd type="none" w="sm" len="sm"/>
              <a:tailEnd type="oval" w="sm" len="sm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cxnSp>
        <p:cxnSp>
          <p:nvCxnSpPr>
            <p:cNvPr id="130" name="Straight Connector 40"/>
            <p:cNvCxnSpPr/>
            <p:nvPr/>
          </p:nvCxnSpPr>
          <p:spPr>
            <a:xfrm rot="10800000" flipV="1">
              <a:off x="3506097" y="5488445"/>
              <a:ext cx="439276" cy="107068"/>
            </a:xfrm>
            <a:prstGeom prst="line">
              <a:avLst/>
            </a:prstGeom>
            <a:noFill/>
            <a:ln w="25400" cap="flat" cmpd="sng" algn="ctr">
              <a:noFill/>
              <a:prstDash val="solid"/>
              <a:headEnd type="oval" w="sm" len="sm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cxnSp>
      </p:grpSp>
      <p:sp>
        <p:nvSpPr>
          <p:cNvPr id="52" name="51 Rectángulo redondeado"/>
          <p:cNvSpPr/>
          <p:nvPr/>
        </p:nvSpPr>
        <p:spPr>
          <a:xfrm>
            <a:off x="601399" y="4465109"/>
            <a:ext cx="3697657" cy="1533342"/>
          </a:xfrm>
          <a:prstGeom prst="roundRect">
            <a:avLst/>
          </a:prstGeom>
          <a:solidFill>
            <a:srgbClr val="006600">
              <a:alpha val="53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1600" dirty="0" smtClean="0">
                <a:latin typeface="Calibri" pitchFamily="34" charset="0"/>
              </a:rPr>
              <a:t>Realización de cursos-taller teóricos y prácticos en materia de </a:t>
            </a:r>
            <a:r>
              <a:rPr lang="es-MX" sz="1600" dirty="0" err="1" smtClean="0">
                <a:latin typeface="Calibri" pitchFamily="34" charset="0"/>
              </a:rPr>
              <a:t>GpR</a:t>
            </a:r>
            <a:r>
              <a:rPr lang="es-MX" sz="1600" dirty="0" smtClean="0">
                <a:latin typeface="Calibri" pitchFamily="34" charset="0"/>
              </a:rPr>
              <a:t>, </a:t>
            </a:r>
            <a:r>
              <a:rPr lang="es-MX" sz="1600" dirty="0" err="1" smtClean="0">
                <a:latin typeface="Calibri" pitchFamily="34" charset="0"/>
              </a:rPr>
              <a:t>PbR</a:t>
            </a:r>
            <a:r>
              <a:rPr lang="es-MX" sz="1600" dirty="0" smtClean="0">
                <a:latin typeface="Calibri" pitchFamily="34" charset="0"/>
              </a:rPr>
              <a:t>, SED, MML y MIR.</a:t>
            </a:r>
            <a:endParaRPr lang="es-MX" sz="1200" dirty="0">
              <a:solidFill>
                <a:srgbClr val="FFFF00"/>
              </a:solidFill>
              <a:latin typeface="Calibri" pitchFamily="34" charset="0"/>
            </a:endParaRPr>
          </a:p>
        </p:txBody>
      </p:sp>
      <p:pic>
        <p:nvPicPr>
          <p:cNvPr id="54" name="53 Imagen" descr="MC900433953.PNG"/>
          <p:cNvPicPr>
            <a:picLocks noChangeAspect="1"/>
          </p:cNvPicPr>
          <p:nvPr/>
        </p:nvPicPr>
        <p:blipFill>
          <a:blip r:embed="rId37" cstate="print"/>
          <a:stretch>
            <a:fillRect/>
          </a:stretch>
        </p:blipFill>
        <p:spPr>
          <a:xfrm>
            <a:off x="3685264" y="5489071"/>
            <a:ext cx="792088" cy="792088"/>
          </a:xfrm>
          <a:prstGeom prst="rect">
            <a:avLst/>
          </a:prstGeom>
        </p:spPr>
      </p:pic>
      <p:sp>
        <p:nvSpPr>
          <p:cNvPr id="55" name="54 Rectángulo redondeado"/>
          <p:cNvSpPr/>
          <p:nvPr/>
        </p:nvSpPr>
        <p:spPr>
          <a:xfrm>
            <a:off x="5065248" y="4465109"/>
            <a:ext cx="3328762" cy="1547037"/>
          </a:xfrm>
          <a:prstGeom prst="roundRect">
            <a:avLst/>
          </a:prstGeom>
          <a:solidFill>
            <a:srgbClr val="006600">
              <a:alpha val="53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1600" dirty="0" smtClean="0">
                <a:latin typeface="Calibri" pitchFamily="34" charset="0"/>
              </a:rPr>
              <a:t>Vía internet se ofrece: </a:t>
            </a:r>
          </a:p>
          <a:p>
            <a:pPr lvl="1" algn="just">
              <a:buFont typeface="Arial" pitchFamily="34" charset="0"/>
              <a:buChar char="•"/>
            </a:pPr>
            <a:r>
              <a:rPr lang="es-MX" sz="1600" dirty="0" smtClean="0">
                <a:latin typeface="Calibri" pitchFamily="34" charset="0"/>
              </a:rPr>
              <a:t>Diplomado </a:t>
            </a:r>
            <a:r>
              <a:rPr lang="es-MX" sz="1600" dirty="0" err="1" smtClean="0">
                <a:latin typeface="Calibri" pitchFamily="34" charset="0"/>
              </a:rPr>
              <a:t>PbR</a:t>
            </a:r>
            <a:endParaRPr lang="es-MX" sz="1600" dirty="0" smtClean="0">
              <a:latin typeface="Calibri" pitchFamily="34" charset="0"/>
            </a:endParaRPr>
          </a:p>
          <a:p>
            <a:pPr lvl="1" algn="just">
              <a:buFont typeface="Arial" pitchFamily="34" charset="0"/>
              <a:buChar char="•"/>
            </a:pPr>
            <a:r>
              <a:rPr lang="es-MX" sz="1600" dirty="0" smtClean="0">
                <a:latin typeface="Calibri" pitchFamily="34" charset="0"/>
              </a:rPr>
              <a:t>Curso MIR</a:t>
            </a:r>
          </a:p>
          <a:p>
            <a:pPr lvl="1" algn="just">
              <a:buFont typeface="Arial" pitchFamily="34" charset="0"/>
              <a:buChar char="•"/>
            </a:pPr>
            <a:r>
              <a:rPr lang="es-MX" sz="1600" dirty="0" smtClean="0">
                <a:latin typeface="Calibri" pitchFamily="34" charset="0"/>
              </a:rPr>
              <a:t>Videoconferencias</a:t>
            </a:r>
            <a:endParaRPr lang="es-MX" sz="1600" dirty="0">
              <a:latin typeface="Calibri" pitchFamily="34" charset="0"/>
            </a:endParaRPr>
          </a:p>
        </p:txBody>
      </p:sp>
      <p:pic>
        <p:nvPicPr>
          <p:cNvPr id="56" name="55 Imagen" descr="MC900433942.PNG"/>
          <p:cNvPicPr>
            <a:picLocks noChangeAspect="1"/>
          </p:cNvPicPr>
          <p:nvPr/>
        </p:nvPicPr>
        <p:blipFill>
          <a:blip r:embed="rId38" cstate="print"/>
          <a:stretch>
            <a:fillRect/>
          </a:stretch>
        </p:blipFill>
        <p:spPr>
          <a:xfrm>
            <a:off x="7798985" y="5387406"/>
            <a:ext cx="893753" cy="893753"/>
          </a:xfrm>
          <a:prstGeom prst="rect">
            <a:avLst/>
          </a:prstGeom>
        </p:spPr>
      </p:pic>
      <p:sp>
        <p:nvSpPr>
          <p:cNvPr id="57" name="56 Rectángulo redondeado"/>
          <p:cNvSpPr/>
          <p:nvPr/>
        </p:nvSpPr>
        <p:spPr>
          <a:xfrm>
            <a:off x="1539325" y="3859335"/>
            <a:ext cx="1968913" cy="462233"/>
          </a:xfrm>
          <a:prstGeom prst="roundRect">
            <a:avLst/>
          </a:prstGeom>
          <a:solidFill>
            <a:srgbClr val="006600">
              <a:alpha val="53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700" b="1" i="1" dirty="0" smtClean="0">
                <a:solidFill>
                  <a:srgbClr val="BE0F34"/>
                </a:solidFill>
                <a:latin typeface="Calibri" pitchFamily="34" charset="0"/>
              </a:rPr>
              <a:t>PRESENCIALES:</a:t>
            </a:r>
          </a:p>
        </p:txBody>
      </p:sp>
      <p:sp>
        <p:nvSpPr>
          <p:cNvPr id="58" name="57 Rectángulo redondeado"/>
          <p:cNvSpPr/>
          <p:nvPr/>
        </p:nvSpPr>
        <p:spPr>
          <a:xfrm>
            <a:off x="5816095" y="3859335"/>
            <a:ext cx="1968913" cy="462233"/>
          </a:xfrm>
          <a:prstGeom prst="roundRect">
            <a:avLst/>
          </a:prstGeom>
          <a:solidFill>
            <a:srgbClr val="006600">
              <a:alpha val="53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700" b="1" i="1" dirty="0" smtClean="0">
                <a:solidFill>
                  <a:srgbClr val="BE0F34"/>
                </a:solidFill>
                <a:latin typeface="Calibri" pitchFamily="34" charset="0"/>
              </a:rPr>
              <a:t>A  DISTANCIA: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451262" y="192322"/>
            <a:ext cx="8241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 fontAlgn="b">
              <a:spcBef>
                <a:spcPct val="0"/>
              </a:spcBef>
            </a:pPr>
            <a:r>
              <a:rPr lang="es-MX" sz="20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Gasto Neto Total Programable PEF</a:t>
            </a:r>
          </a:p>
          <a:p>
            <a:pPr marL="0" lvl="1" algn="ctr" fontAlgn="b">
              <a:spcBef>
                <a:spcPct val="0"/>
              </a:spcBef>
            </a:pPr>
            <a:r>
              <a:rPr lang="es-MX" sz="20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(Millones de dólares corrientes) </a:t>
            </a:r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286605" y="1801504"/>
          <a:ext cx="8652678" cy="2858755"/>
        </p:xfrm>
        <a:graphic>
          <a:graphicData uri="http://schemas.openxmlformats.org/drawingml/2006/table">
            <a:tbl>
              <a:tblPr/>
              <a:tblGrid>
                <a:gridCol w="1185298"/>
                <a:gridCol w="971046"/>
                <a:gridCol w="214252"/>
                <a:gridCol w="850274"/>
                <a:gridCol w="335025"/>
                <a:gridCol w="797739"/>
                <a:gridCol w="387559"/>
                <a:gridCol w="704262"/>
                <a:gridCol w="481036"/>
                <a:gridCol w="569841"/>
                <a:gridCol w="1078173"/>
                <a:gridCol w="900378"/>
                <a:gridCol w="177795"/>
              </a:tblGrid>
              <a:tr h="22201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2008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2009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4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2010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4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2011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4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2012</a:t>
                      </a:r>
                      <a:endParaRPr lang="es-MX" sz="14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2013*</a:t>
                      </a:r>
                      <a:endParaRPr lang="es-MX" sz="14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BBB59"/>
                    </a:solidFill>
                  </a:tcPr>
                </a:tc>
              </a:tr>
              <a:tr h="434881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Gasto programable Neto asignado PEF</a:t>
                      </a: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137,352.3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400" b="0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177,588.4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400" b="0" i="0" u="none" strike="noStrike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196,407.4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400" b="0" i="0" u="none" strike="noStrike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188,027.2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400" b="0" i="0" u="none" strike="noStrike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221,319.4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252,232.7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34881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% Gasto Programable con Información de Desempeño</a:t>
                      </a: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61.2</a:t>
                      </a: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400" b="0" i="0" u="none" strike="noStrike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59.4</a:t>
                      </a: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400" b="0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61.5</a:t>
                      </a: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400" b="0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65.2</a:t>
                      </a: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400" b="0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74.5</a:t>
                      </a: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75.0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22016">
                <a:tc gridSpan="2">
                  <a:txBody>
                    <a:bodyPr/>
                    <a:lstStyle/>
                    <a:p>
                      <a:pPr algn="l" fontAlgn="t"/>
                      <a:r>
                        <a:rPr lang="es-MX" sz="14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4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4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22016">
                <a:tc gridSpan="2">
                  <a:txBody>
                    <a:bodyPr/>
                    <a:lstStyle/>
                    <a:p>
                      <a:pPr algn="l" fontAlgn="t"/>
                      <a:r>
                        <a:rPr lang="es-MX" sz="1400" b="1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Total de Pp</a:t>
                      </a:r>
                    </a:p>
                  </a:txBody>
                  <a:tcPr marL="7861" marR="7861" marT="7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1,183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400" b="1" i="0" u="none" strike="noStrike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1,151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400" b="1" i="0" u="none" strike="noStrike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1,187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400" b="1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1,185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MX" sz="1400" b="1" i="0" u="none" strike="noStrike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1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1,057</a:t>
                      </a:r>
                      <a:endParaRPr lang="es-MX" sz="1400" b="1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s-MX" sz="1400" b="1" i="0" u="none" strike="noStrike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887</a:t>
                      </a:r>
                      <a:endParaRPr lang="es-MX" sz="1400" b="1" i="0" u="none" strike="noStrike" kern="1200" dirty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434881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Programas presupuestarios con MIR (PEF</a:t>
                      </a:r>
                      <a:r>
                        <a:rPr lang="es-MX" sz="14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) %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334</a:t>
                      </a: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400" b="0" i="0" u="none" strike="noStrike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453</a:t>
                      </a: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400" b="0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521</a:t>
                      </a: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400" b="0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595</a:t>
                      </a: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MX" sz="1400" b="0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4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643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4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620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222016"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es-MX" sz="14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s-MX" sz="14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es-MX" sz="14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s-MX" sz="14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es-MX" sz="14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s-MX" sz="14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4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2016">
                <a:tc gridSpan="10">
                  <a:txBody>
                    <a:bodyPr/>
                    <a:lstStyle/>
                    <a:p>
                      <a:pPr algn="l" fontAlgn="b"/>
                      <a:r>
                        <a:rPr lang="es-MX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Fuente: Secretaría de Hacienda y Crédito Público</a:t>
                      </a: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2016">
                <a:tc gridSpan="10">
                  <a:txBody>
                    <a:bodyPr/>
                    <a:lstStyle/>
                    <a:p>
                      <a:pPr algn="l" fontAlgn="b">
                        <a:buFont typeface="Arial" charset="0"/>
                        <a:buNone/>
                      </a:pPr>
                      <a:r>
                        <a:rPr lang="es-MX" sz="10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*Cifras</a:t>
                      </a:r>
                      <a:r>
                        <a:rPr lang="es-MX" sz="10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preliminares.</a:t>
                      </a:r>
                      <a:endParaRPr lang="es-MX" sz="1000" b="0" i="0" u="none" strike="noStrike" dirty="0" smtClean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016"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s-MX" sz="1400" b="0" i="0" u="none" strike="noStrike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endParaRPr lang="es-MX" sz="1400" b="0" i="0" u="none" strike="noStrike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7861" marR="7861" marT="786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11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724791" y="272956"/>
            <a:ext cx="7807649" cy="7078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MX" sz="20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Modelo Sintético de Información del Desempeño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MX" sz="20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724791" y="1337481"/>
            <a:ext cx="7807649" cy="147395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MX" dirty="0" smtClean="0"/>
              <a:t>El </a:t>
            </a:r>
            <a:r>
              <a:rPr lang="es-MX" b="1" dirty="0" smtClean="0">
                <a:solidFill>
                  <a:srgbClr val="006600"/>
                </a:solidFill>
              </a:rPr>
              <a:t>Modelo Sintético de Información del Desempeño (MSD) </a:t>
            </a:r>
            <a:r>
              <a:rPr lang="es-MX" dirty="0" smtClean="0"/>
              <a:t>es un instrumento para la evaluación presupuestaria que recopila información del desempeño de los programas presupuestarios para conocer sus tendencias.</a:t>
            </a:r>
            <a:endParaRPr lang="es-MX" dirty="0"/>
          </a:p>
        </p:txBody>
      </p:sp>
      <p:sp>
        <p:nvSpPr>
          <p:cNvPr id="11" name="10 Rectángulo redondeado"/>
          <p:cNvSpPr/>
          <p:nvPr/>
        </p:nvSpPr>
        <p:spPr>
          <a:xfrm>
            <a:off x="902211" y="4107975"/>
            <a:ext cx="1922875" cy="518615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latin typeface="Calibri" pitchFamily="34" charset="0"/>
              </a:rPr>
              <a:t>Propósitos</a:t>
            </a:r>
            <a:endParaRPr lang="es-MX" b="1" dirty="0">
              <a:latin typeface="Calibri" pitchFamily="34" charset="0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3078715" y="3113441"/>
            <a:ext cx="5608085" cy="2809687"/>
          </a:xfrm>
          <a:prstGeom prst="roundRect">
            <a:avLst/>
          </a:prstGeom>
          <a:solidFill>
            <a:srgbClr val="006600">
              <a:alpha val="1200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buFont typeface="Wingdings" pitchFamily="2" charset="2"/>
              <a:buChar char="ü"/>
            </a:pPr>
            <a:r>
              <a:rPr lang="es-MX" sz="1600" dirty="0" smtClean="0">
                <a:latin typeface="Calibri" pitchFamily="34" charset="0"/>
              </a:rPr>
              <a:t>Tienen elementos para la </a:t>
            </a:r>
            <a:r>
              <a:rPr lang="es-MX" sz="1600" b="1" dirty="0" smtClean="0">
                <a:solidFill>
                  <a:srgbClr val="006600"/>
                </a:solidFill>
                <a:latin typeface="Calibri" pitchFamily="34" charset="0"/>
              </a:rPr>
              <a:t>toma de decisiones presupuestarias basadas en el desempeño </a:t>
            </a:r>
            <a:r>
              <a:rPr lang="es-MX" sz="1600" dirty="0" smtClean="0">
                <a:latin typeface="Calibri" pitchFamily="34" charset="0"/>
              </a:rPr>
              <a:t>de los programas. </a:t>
            </a:r>
          </a:p>
          <a:p>
            <a:pPr algn="just">
              <a:buFont typeface="Wingdings" pitchFamily="2" charset="2"/>
              <a:buChar char="ü"/>
            </a:pPr>
            <a:r>
              <a:rPr lang="es-MX" sz="1600" dirty="0" smtClean="0">
                <a:latin typeface="Calibri" pitchFamily="34" charset="0"/>
              </a:rPr>
              <a:t>Utilizan la información para </a:t>
            </a:r>
            <a:r>
              <a:rPr lang="es-MX" sz="1600" b="1" dirty="0" smtClean="0">
                <a:solidFill>
                  <a:srgbClr val="006600"/>
                </a:solidFill>
                <a:latin typeface="Calibri" pitchFamily="34" charset="0"/>
              </a:rPr>
              <a:t>mejorar sus objetivos, indicadores y metas. </a:t>
            </a:r>
          </a:p>
          <a:p>
            <a:pPr algn="just">
              <a:buFont typeface="Wingdings" pitchFamily="2" charset="2"/>
              <a:buChar char="ü"/>
            </a:pPr>
            <a:r>
              <a:rPr lang="es-MX" sz="1600" b="1" dirty="0" smtClean="0">
                <a:solidFill>
                  <a:srgbClr val="006600"/>
                </a:solidFill>
                <a:latin typeface="Calibri" pitchFamily="34" charset="0"/>
              </a:rPr>
              <a:t>Identifican las externalidades </a:t>
            </a:r>
            <a:r>
              <a:rPr lang="es-MX" sz="1600" dirty="0" smtClean="0">
                <a:latin typeface="Calibri" pitchFamily="34" charset="0"/>
              </a:rPr>
              <a:t>positivas, así como posibles </a:t>
            </a:r>
            <a:r>
              <a:rPr lang="es-MX" sz="1600" b="1" dirty="0" smtClean="0">
                <a:solidFill>
                  <a:srgbClr val="006600"/>
                </a:solidFill>
                <a:latin typeface="Calibri" pitchFamily="34" charset="0"/>
              </a:rPr>
              <a:t>duplicidades</a:t>
            </a:r>
            <a:r>
              <a:rPr lang="es-MX" sz="1600" dirty="0" smtClean="0">
                <a:latin typeface="Calibri" pitchFamily="34" charset="0"/>
              </a:rPr>
              <a:t> que puedan considerarse para el fortalecimiento de los programas. </a:t>
            </a:r>
          </a:p>
          <a:p>
            <a:pPr algn="just">
              <a:buFont typeface="Wingdings" pitchFamily="2" charset="2"/>
              <a:buChar char="ü"/>
            </a:pPr>
            <a:r>
              <a:rPr lang="es-MX" sz="1600" dirty="0" smtClean="0">
                <a:latin typeface="Calibri" pitchFamily="34" charset="0"/>
              </a:rPr>
              <a:t>Presentan información de manera clara y simple, con un lenguaje que le </a:t>
            </a:r>
            <a:r>
              <a:rPr lang="es-MX" sz="1600" b="1" dirty="0" smtClean="0">
                <a:solidFill>
                  <a:srgbClr val="006600"/>
                </a:solidFill>
                <a:latin typeface="Calibri" pitchFamily="34" charset="0"/>
              </a:rPr>
              <a:t>permita al ciudadano conocer y entender el desempeño de los programas. </a:t>
            </a:r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11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2266"/>
          </a:xfrm>
        </p:spPr>
        <p:txBody>
          <a:bodyPr/>
          <a:lstStyle/>
          <a:p>
            <a:pPr lvl="0" algn="ctr" fontAlgn="base">
              <a:spcAft>
                <a:spcPct val="0"/>
              </a:spcAft>
            </a:pPr>
            <a:r>
              <a:rPr lang="es-MX" b="1" dirty="0" smtClean="0">
                <a:solidFill>
                  <a:schemeClr val="tx1"/>
                </a:solidFill>
                <a:latin typeface="Calibri" pitchFamily="34" charset="0"/>
              </a:rPr>
              <a:t>Análisis comparativo de desempeño 2011 – 2012</a:t>
            </a:r>
            <a:endParaRPr lang="es-MX" dirty="0" smtClean="0">
              <a:solidFill>
                <a:schemeClr val="tx1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9" name="Picture 20"/>
          <p:cNvPicPr>
            <a:picLocks noChangeAspect="1" noChangeArrowheads="1"/>
          </p:cNvPicPr>
          <p:nvPr/>
        </p:nvPicPr>
        <p:blipFill>
          <a:blip r:embed="rId2"/>
          <a:srcRect t="931"/>
          <a:stretch>
            <a:fillRect/>
          </a:stretch>
        </p:blipFill>
        <p:spPr bwMode="auto">
          <a:xfrm>
            <a:off x="566057" y="1262743"/>
            <a:ext cx="8077199" cy="253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4452257" y="2754086"/>
            <a:ext cx="772886" cy="36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10 Rectángulo"/>
          <p:cNvSpPr/>
          <p:nvPr/>
        </p:nvSpPr>
        <p:spPr>
          <a:xfrm>
            <a:off x="5257796" y="2754086"/>
            <a:ext cx="576000" cy="36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11 Rectángulo"/>
          <p:cNvSpPr/>
          <p:nvPr/>
        </p:nvSpPr>
        <p:spPr>
          <a:xfrm>
            <a:off x="2960914" y="2002971"/>
            <a:ext cx="1001486" cy="36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12 Rectángulo"/>
          <p:cNvSpPr/>
          <p:nvPr/>
        </p:nvSpPr>
        <p:spPr>
          <a:xfrm>
            <a:off x="3984172" y="2002971"/>
            <a:ext cx="664036" cy="360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/>
          </a:p>
        </p:txBody>
      </p:sp>
      <p:graphicFrame>
        <p:nvGraphicFramePr>
          <p:cNvPr id="15" name="14 Tabla"/>
          <p:cNvGraphicFramePr>
            <a:graphicFrameLocks noGrp="1"/>
          </p:cNvGraphicFramePr>
          <p:nvPr/>
        </p:nvGraphicFramePr>
        <p:xfrm>
          <a:off x="2439306" y="4030582"/>
          <a:ext cx="4025901" cy="2270760"/>
        </p:xfrm>
        <a:graphic>
          <a:graphicData uri="http://schemas.openxmlformats.org/drawingml/2006/table">
            <a:tbl>
              <a:tblPr/>
              <a:tblGrid>
                <a:gridCol w="2191313"/>
                <a:gridCol w="917294"/>
                <a:gridCol w="917294"/>
              </a:tblGrid>
              <a:tr h="19050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6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Porcentaje de Desempeño de los Programas presupuestarios</a:t>
                      </a:r>
                      <a:endParaRPr lang="es-MX" sz="16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endParaRPr lang="es-MX" sz="14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2011</a:t>
                      </a:r>
                      <a:endParaRPr lang="es-MX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b="1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2012</a:t>
                      </a:r>
                      <a:endParaRPr lang="es-MX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4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Número de Programas presupuestarios</a:t>
                      </a:r>
                      <a:endParaRPr lang="es-MX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586</a:t>
                      </a:r>
                      <a:endParaRPr lang="es-MX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b="1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643</a:t>
                      </a:r>
                      <a:endParaRPr lang="es-MX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40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Alto</a:t>
                      </a:r>
                      <a:endParaRPr lang="es-MX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0.0%</a:t>
                      </a:r>
                      <a:endParaRPr lang="es-MX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3.6%</a:t>
                      </a:r>
                      <a:endParaRPr lang="es-MX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40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Medio Alto</a:t>
                      </a:r>
                      <a:endParaRPr lang="es-MX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9.0%</a:t>
                      </a:r>
                      <a:endParaRPr lang="es-MX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26.1%</a:t>
                      </a:r>
                      <a:endParaRPr lang="es-MX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40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Medio</a:t>
                      </a:r>
                      <a:endParaRPr lang="es-MX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31.1%</a:t>
                      </a:r>
                      <a:endParaRPr lang="es-MX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57.2%</a:t>
                      </a:r>
                      <a:endParaRPr lang="es-MX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40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Medio Bajo</a:t>
                      </a:r>
                      <a:endParaRPr lang="es-MX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49.5%</a:t>
                      </a:r>
                      <a:endParaRPr lang="es-MX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15.2%</a:t>
                      </a:r>
                      <a:endParaRPr lang="es-MX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40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Bajo</a:t>
                      </a:r>
                      <a:endParaRPr lang="es-MX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10.4%</a:t>
                      </a:r>
                      <a:endParaRPr lang="es-MX" sz="140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Times New Roman"/>
                        </a:rPr>
                        <a:t>7.7%</a:t>
                      </a:r>
                      <a:endParaRPr lang="es-MX" sz="1400" dirty="0"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2266"/>
          </a:xfrm>
        </p:spPr>
        <p:txBody>
          <a:bodyPr/>
          <a:lstStyle/>
          <a:p>
            <a:pPr lvl="0" algn="ctr" fontAlgn="base">
              <a:spcAft>
                <a:spcPct val="0"/>
              </a:spcAft>
            </a:pPr>
            <a:r>
              <a:rPr lang="es-MX" b="1" dirty="0" smtClean="0">
                <a:solidFill>
                  <a:schemeClr val="tx1"/>
                </a:solidFill>
                <a:latin typeface="Calibri" pitchFamily="34" charset="0"/>
              </a:rPr>
              <a:t>Conclusiones</a:t>
            </a:r>
            <a:endParaRPr lang="es-MX" dirty="0" smtClean="0">
              <a:solidFill>
                <a:schemeClr val="tx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>
          <a:xfrm>
            <a:off x="361243" y="1678675"/>
            <a:ext cx="8444089" cy="4285397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s-MX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itchFamily="34" charset="0"/>
            </a:endParaRPr>
          </a:p>
          <a:p>
            <a:pPr marL="355600" marR="0" lvl="1" indent="-3556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s-MX" dirty="0" smtClean="0">
                <a:latin typeface="Calibri" pitchFamily="34" charset="0"/>
                <a:cs typeface="Adobe Caslon Pro"/>
              </a:rPr>
              <a:t>Derivado de lo anterior, el Sistema de Evaluación del Desempeño en México se verá</a:t>
            </a:r>
          </a:p>
          <a:p>
            <a:pPr marL="355600" marR="0" lvl="1" indent="-3556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es-MX" dirty="0" smtClean="0">
                <a:latin typeface="Calibri" pitchFamily="34" charset="0"/>
                <a:cs typeface="Adobe Caslon Pro"/>
              </a:rPr>
              <a:t>fortalecido con la incorporación de los siguientes elementos:</a:t>
            </a:r>
          </a:p>
          <a:p>
            <a:pPr marL="355600" marR="0" lvl="1" indent="-3556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s-MX" sz="500" dirty="0" smtClean="0">
              <a:latin typeface="Calibri" pitchFamily="34" charset="0"/>
              <a:cs typeface="Adobe Caslon Pro"/>
            </a:endParaRPr>
          </a:p>
          <a:p>
            <a:pPr marL="355600" marR="0" lvl="1" indent="-3556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MX" dirty="0" smtClean="0">
                <a:latin typeface="Calibri" pitchFamily="34" charset="0"/>
                <a:cs typeface="Adobe Caslon Pro"/>
              </a:rPr>
              <a:t>Los </a:t>
            </a:r>
            <a:r>
              <a:rPr lang="es-MX" b="1" dirty="0" smtClean="0">
                <a:solidFill>
                  <a:srgbClr val="006600"/>
                </a:solidFill>
                <a:latin typeface="Calibri" pitchFamily="34" charset="0"/>
                <a:cs typeface="Adobe Caslon Pro"/>
              </a:rPr>
              <a:t>criterios y lineamientos de evaluación </a:t>
            </a:r>
            <a:r>
              <a:rPr lang="es-MX" dirty="0" smtClean="0">
                <a:latin typeface="Calibri" pitchFamily="34" charset="0"/>
                <a:cs typeface="Adobe Caslon Pro"/>
              </a:rPr>
              <a:t>que permiten homologar y estandarizar las evaluaciones y los indicadores que los gobiernos sub-nacionales lleven a cabo.</a:t>
            </a:r>
          </a:p>
          <a:p>
            <a:pPr marL="355600" marR="0" lvl="1" indent="-3556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MX" dirty="0" smtClean="0">
                <a:latin typeface="Calibri" pitchFamily="34" charset="0"/>
                <a:cs typeface="Adobe Caslon Pro"/>
              </a:rPr>
              <a:t>La </a:t>
            </a:r>
            <a:r>
              <a:rPr lang="es-MX" b="1" dirty="0" smtClean="0">
                <a:solidFill>
                  <a:srgbClr val="006600"/>
                </a:solidFill>
                <a:latin typeface="Calibri" pitchFamily="34" charset="0"/>
                <a:cs typeface="Adobe Caslon Pro"/>
              </a:rPr>
              <a:t>incorporación de mecanismos institucionales </a:t>
            </a:r>
            <a:r>
              <a:rPr lang="es-MX" dirty="0" smtClean="0">
                <a:latin typeface="Calibri" pitchFamily="34" charset="0"/>
                <a:cs typeface="Adobe Caslon Pro"/>
              </a:rPr>
              <a:t>que garanticen la utilización de la información de desempeño en el ciclo presupuestario.</a:t>
            </a:r>
          </a:p>
          <a:p>
            <a:pPr marL="355600" marR="0" lvl="1" indent="-3556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MX" dirty="0" smtClean="0">
                <a:latin typeface="Calibri" pitchFamily="34" charset="0"/>
                <a:cs typeface="Adobe Caslon Pro"/>
              </a:rPr>
              <a:t>La integración en los </a:t>
            </a:r>
            <a:r>
              <a:rPr lang="es-MX" b="1" dirty="0" smtClean="0">
                <a:solidFill>
                  <a:srgbClr val="006600"/>
                </a:solidFill>
                <a:latin typeface="Calibri" pitchFamily="34" charset="0"/>
                <a:cs typeface="Adobe Caslon Pro"/>
              </a:rPr>
              <a:t>Lineamientos de Austeridad </a:t>
            </a:r>
            <a:r>
              <a:rPr lang="es-MX" dirty="0" smtClean="0">
                <a:latin typeface="Calibri" pitchFamily="34" charset="0"/>
                <a:cs typeface="Adobe Caslon Pro"/>
              </a:rPr>
              <a:t>de elementos de reasignación de ahorros públicos con criterios de desempeño.</a:t>
            </a:r>
          </a:p>
          <a:p>
            <a:pPr marL="355600" marR="0" lvl="1" indent="-3556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MX" dirty="0" smtClean="0">
                <a:latin typeface="Calibri" pitchFamily="34" charset="0"/>
                <a:cs typeface="Adobe Caslon Pro"/>
              </a:rPr>
              <a:t>La estructuración del </a:t>
            </a:r>
            <a:r>
              <a:rPr lang="es-MX" b="1" dirty="0" smtClean="0">
                <a:solidFill>
                  <a:srgbClr val="006600"/>
                </a:solidFill>
                <a:latin typeface="Calibri" pitchFamily="34" charset="0"/>
                <a:cs typeface="Adobe Caslon Pro"/>
              </a:rPr>
              <a:t>Programa de Mediano Plazo </a:t>
            </a:r>
            <a:r>
              <a:rPr lang="es-MX" dirty="0" smtClean="0">
                <a:latin typeface="Calibri" pitchFamily="34" charset="0"/>
                <a:cs typeface="Adobe Caslon Pro"/>
              </a:rPr>
              <a:t>y la emisión de </a:t>
            </a:r>
            <a:r>
              <a:rPr lang="es-MX" b="1" dirty="0" smtClean="0">
                <a:solidFill>
                  <a:srgbClr val="006600"/>
                </a:solidFill>
                <a:latin typeface="Calibri" pitchFamily="34" charset="0"/>
                <a:cs typeface="Adobe Caslon Pro"/>
              </a:rPr>
              <a:t>convenios de desempeño</a:t>
            </a:r>
            <a:r>
              <a:rPr lang="es-MX" dirty="0" smtClean="0">
                <a:latin typeface="Calibri" pitchFamily="34" charset="0"/>
                <a:cs typeface="Adobe Caslon Pro"/>
              </a:rPr>
              <a:t> con los ejecutores del gasto.</a:t>
            </a:r>
          </a:p>
          <a:p>
            <a:pPr marL="355600" marR="0" lvl="1" indent="-355600" algn="just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s-MX" dirty="0">
              <a:latin typeface="Calibri" pitchFamily="34" charset="0"/>
              <a:cs typeface="Adobe Caslon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308758" y="1496066"/>
            <a:ext cx="83839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spcBef>
                <a:spcPct val="20000"/>
              </a:spcBef>
            </a:pPr>
            <a:r>
              <a:rPr lang="es-MX" sz="2000" dirty="0" smtClean="0">
                <a:latin typeface="Calibri" pitchFamily="34" charset="0"/>
                <a:cs typeface="Adobe Caslon Pro"/>
              </a:rPr>
              <a:t>El </a:t>
            </a:r>
            <a:r>
              <a:rPr lang="es-MX" sz="2000" b="1" dirty="0" smtClean="0">
                <a:solidFill>
                  <a:srgbClr val="006600"/>
                </a:solidFill>
                <a:latin typeface="Calibri" pitchFamily="34" charset="0"/>
                <a:cs typeface="Adobe Caslon Pro"/>
              </a:rPr>
              <a:t>Sistema de Evaluación del Desempeño</a:t>
            </a:r>
            <a:r>
              <a:rPr lang="es-MX" sz="2000" dirty="0" smtClean="0">
                <a:solidFill>
                  <a:srgbClr val="006600"/>
                </a:solidFill>
                <a:latin typeface="Calibri" pitchFamily="34" charset="0"/>
                <a:cs typeface="Adobe Caslon Pro"/>
              </a:rPr>
              <a:t> </a:t>
            </a:r>
            <a:r>
              <a:rPr lang="es-MX" sz="2000" dirty="0" smtClean="0">
                <a:latin typeface="Calibri" pitchFamily="34" charset="0"/>
                <a:cs typeface="Adobe Caslon Pro"/>
              </a:rPr>
              <a:t>(SED) de </a:t>
            </a:r>
            <a:r>
              <a:rPr lang="es-MX" sz="2000" b="1" dirty="0" smtClean="0">
                <a:solidFill>
                  <a:srgbClr val="006600"/>
                </a:solidFill>
                <a:latin typeface="Calibri" pitchFamily="34" charset="0"/>
                <a:cs typeface="Adobe Caslon Pro"/>
              </a:rPr>
              <a:t>México</a:t>
            </a:r>
            <a:r>
              <a:rPr lang="es-MX" sz="2000" dirty="0" smtClean="0">
                <a:latin typeface="Calibri" pitchFamily="34" charset="0"/>
                <a:cs typeface="Adobe Caslon Pro"/>
              </a:rPr>
              <a:t> tiene importantes antecedentes en la evolución y desarrollo del </a:t>
            </a:r>
            <a:r>
              <a:rPr lang="es-MX" sz="2000" b="1" dirty="0" smtClean="0">
                <a:solidFill>
                  <a:srgbClr val="006600"/>
                </a:solidFill>
                <a:latin typeface="Calibri" pitchFamily="34" charset="0"/>
                <a:cs typeface="Adobe Caslon Pro"/>
              </a:rPr>
              <a:t>Presupuesto de Egresos de la Federación</a:t>
            </a:r>
            <a:r>
              <a:rPr lang="es-MX" sz="2000" dirty="0" smtClean="0">
                <a:solidFill>
                  <a:srgbClr val="006600"/>
                </a:solidFill>
                <a:latin typeface="Calibri" pitchFamily="34" charset="0"/>
                <a:cs typeface="Adobe Caslon Pro"/>
              </a:rPr>
              <a:t> </a:t>
            </a:r>
            <a:r>
              <a:rPr lang="es-MX" sz="2000" dirty="0" smtClean="0">
                <a:latin typeface="Calibri" pitchFamily="34" charset="0"/>
                <a:cs typeface="Adobe Caslon Pro"/>
              </a:rPr>
              <a:t>(PEF):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451262" y="341545"/>
            <a:ext cx="8241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s-MX" sz="2000" b="1" dirty="0" smtClean="0">
                <a:latin typeface="Calibri" pitchFamily="34" charset="0"/>
                <a:ea typeface="+mj-ea"/>
                <a:cs typeface="Trajan Pro"/>
              </a:rPr>
              <a:t>Antecedentes</a:t>
            </a:r>
            <a:endParaRPr lang="es-MX" sz="2000" b="1" dirty="0">
              <a:latin typeface="Calibri" pitchFamily="34" charset="0"/>
              <a:ea typeface="+mj-ea"/>
              <a:cs typeface="Trajan Pro"/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406566" y="2835844"/>
            <a:ext cx="8280234" cy="3096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spcBef>
                <a:spcPct val="20000"/>
              </a:spcBef>
              <a:buFont typeface="Calibri" pitchFamily="34" charset="0"/>
              <a:buChar char="₪"/>
            </a:pPr>
            <a:r>
              <a:rPr lang="es-MX" u="sng" dirty="0" smtClean="0">
                <a:latin typeface="Calibri" pitchFamily="34" charset="0"/>
                <a:cs typeface="Adobe Caslon Pro"/>
              </a:rPr>
              <a:t>  1976</a:t>
            </a:r>
          </a:p>
          <a:p>
            <a:pPr marL="0" lvl="1" algn="just">
              <a:spcBef>
                <a:spcPct val="20000"/>
              </a:spcBef>
              <a:buFont typeface="Calibri" pitchFamily="34" charset="0"/>
              <a:buChar char="₪"/>
            </a:pPr>
            <a:endParaRPr lang="es-MX" sz="500" u="sng" dirty="0" smtClean="0">
              <a:latin typeface="Calibri" pitchFamily="34" charset="0"/>
              <a:cs typeface="Adobe Caslon Pro"/>
            </a:endParaRPr>
          </a:p>
          <a:p>
            <a:pPr marL="457200" lvl="2" algn="just">
              <a:spcBef>
                <a:spcPct val="20000"/>
              </a:spcBef>
              <a:buFont typeface="Wingdings" pitchFamily="2" charset="2"/>
              <a:buChar char="ü"/>
            </a:pPr>
            <a:r>
              <a:rPr lang="es-MX" sz="1600" dirty="0" smtClean="0">
                <a:latin typeface="Calibri" pitchFamily="34" charset="0"/>
                <a:cs typeface="Adobe Caslon Pro"/>
              </a:rPr>
              <a:t> </a:t>
            </a:r>
            <a:r>
              <a:rPr lang="es-MX" sz="1600" b="1" dirty="0" smtClean="0">
                <a:solidFill>
                  <a:srgbClr val="006600"/>
                </a:solidFill>
                <a:latin typeface="Calibri" pitchFamily="34" charset="0"/>
                <a:cs typeface="Adobe Caslon Pro"/>
              </a:rPr>
              <a:t>Implantación del Presupuesto Por Programas (PPP). </a:t>
            </a:r>
            <a:r>
              <a:rPr lang="es-MX" sz="1600" dirty="0" smtClean="0">
                <a:latin typeface="Calibri" pitchFamily="34" charset="0"/>
                <a:cs typeface="Adobe Caslon Pro"/>
              </a:rPr>
              <a:t>P</a:t>
            </a:r>
            <a:r>
              <a:rPr lang="es-MX" sz="1600" dirty="0" smtClean="0">
                <a:latin typeface="Calibri" pitchFamily="34" charset="0"/>
              </a:rPr>
              <a:t>rimer intento para orientar el Gasto Público hacia la consecución de objetivos.</a:t>
            </a:r>
          </a:p>
          <a:p>
            <a:pPr marL="0" lvl="1" algn="just">
              <a:spcBef>
                <a:spcPct val="20000"/>
              </a:spcBef>
            </a:pPr>
            <a:endParaRPr lang="es-MX" sz="1600" b="1" dirty="0" smtClean="0">
              <a:latin typeface="Calibri" pitchFamily="34" charset="0"/>
              <a:cs typeface="Adobe Caslon Pro"/>
            </a:endParaRPr>
          </a:p>
          <a:p>
            <a:pPr marL="0" lvl="1" algn="just">
              <a:spcBef>
                <a:spcPct val="20000"/>
              </a:spcBef>
              <a:buFont typeface="Calibri" pitchFamily="34" charset="0"/>
              <a:buChar char="₪"/>
            </a:pPr>
            <a:r>
              <a:rPr lang="es-MX" u="sng" dirty="0" smtClean="0">
                <a:latin typeface="Calibri" pitchFamily="34" charset="0"/>
                <a:cs typeface="Adobe Caslon Pro"/>
              </a:rPr>
              <a:t>  1998</a:t>
            </a:r>
          </a:p>
          <a:p>
            <a:pPr marL="0" lvl="1" algn="just">
              <a:spcBef>
                <a:spcPct val="20000"/>
              </a:spcBef>
              <a:buFont typeface="Calibri" pitchFamily="34" charset="0"/>
              <a:buChar char="₪"/>
            </a:pPr>
            <a:endParaRPr lang="es-MX" sz="500" u="sng" dirty="0" smtClean="0">
              <a:latin typeface="Calibri" pitchFamily="34" charset="0"/>
              <a:cs typeface="Adobe Caslon Pro"/>
            </a:endParaRPr>
          </a:p>
          <a:p>
            <a:pPr marL="800100" lvl="2" indent="-342900" algn="just">
              <a:spcBef>
                <a:spcPct val="20000"/>
              </a:spcBef>
              <a:buFont typeface="Wingdings" pitchFamily="2" charset="2"/>
              <a:buChar char="ü"/>
            </a:pPr>
            <a:r>
              <a:rPr lang="es-MX" sz="1600" b="1" dirty="0" smtClean="0">
                <a:solidFill>
                  <a:srgbClr val="006600"/>
                </a:solidFill>
                <a:latin typeface="Calibri" pitchFamily="34" charset="0"/>
                <a:cs typeface="Adobe Caslon Pro"/>
              </a:rPr>
              <a:t>Reforma al Sistema Presupuestario (RSP). </a:t>
            </a:r>
            <a:r>
              <a:rPr lang="es-MX" sz="1600" dirty="0" smtClean="0">
                <a:latin typeface="Calibri" pitchFamily="34" charset="0"/>
              </a:rPr>
              <a:t>Orientación del Gasto Público a eficiencia y efectividad.</a:t>
            </a:r>
          </a:p>
          <a:p>
            <a:pPr marL="457200" lvl="2" algn="just">
              <a:spcBef>
                <a:spcPct val="20000"/>
              </a:spcBef>
              <a:buFont typeface="Wingdings" pitchFamily="2" charset="2"/>
              <a:buChar char="§"/>
            </a:pPr>
            <a:endParaRPr lang="es-MX" sz="500" dirty="0" smtClean="0">
              <a:latin typeface="Calibri" pitchFamily="34" charset="0"/>
            </a:endParaRPr>
          </a:p>
          <a:p>
            <a:pPr lvl="4" algn="just">
              <a:buFont typeface="Arial" pitchFamily="34" charset="0"/>
              <a:buChar char="•"/>
            </a:pPr>
            <a:r>
              <a:rPr lang="es-MX" sz="1600" dirty="0" smtClean="0">
                <a:latin typeface="Calibri" pitchFamily="34" charset="0"/>
              </a:rPr>
              <a:t> Establecimiento de la </a:t>
            </a:r>
            <a:r>
              <a:rPr lang="es-MX" sz="1600" b="1" dirty="0" smtClean="0">
                <a:solidFill>
                  <a:srgbClr val="006600"/>
                </a:solidFill>
                <a:latin typeface="Calibri" pitchFamily="34" charset="0"/>
              </a:rPr>
              <a:t>Nueva Estructura Programática </a:t>
            </a:r>
            <a:r>
              <a:rPr lang="es-MX" sz="1600" dirty="0" smtClean="0">
                <a:latin typeface="Calibri" pitchFamily="34" charset="0"/>
              </a:rPr>
              <a:t>(NEP).</a:t>
            </a:r>
          </a:p>
          <a:p>
            <a:pPr lvl="4" algn="just">
              <a:buFont typeface="Arial" pitchFamily="34" charset="0"/>
              <a:buChar char="•"/>
            </a:pPr>
            <a:r>
              <a:rPr lang="es-MX" sz="1600" dirty="0" smtClean="0">
                <a:latin typeface="Calibri" pitchFamily="34" charset="0"/>
              </a:rPr>
              <a:t> Establecimiento del </a:t>
            </a:r>
            <a:r>
              <a:rPr lang="es-MX" sz="1600" b="1" dirty="0" smtClean="0">
                <a:solidFill>
                  <a:srgbClr val="006600"/>
                </a:solidFill>
                <a:latin typeface="Calibri" pitchFamily="34" charset="0"/>
              </a:rPr>
              <a:t>Sistema de Evaluación del Desempeño </a:t>
            </a:r>
            <a:r>
              <a:rPr lang="es-MX" sz="1600" dirty="0" smtClean="0">
                <a:latin typeface="Calibri" pitchFamily="34" charset="0"/>
              </a:rPr>
              <a:t>(SED).</a:t>
            </a:r>
          </a:p>
          <a:p>
            <a:pPr lvl="4" algn="just">
              <a:buFont typeface="Arial" pitchFamily="34" charset="0"/>
              <a:buChar char="•"/>
            </a:pPr>
            <a:r>
              <a:rPr lang="es-MX" sz="1600" dirty="0" smtClean="0">
                <a:latin typeface="Calibri" pitchFamily="34" charset="0"/>
              </a:rPr>
              <a:t> Implantación del </a:t>
            </a:r>
            <a:r>
              <a:rPr lang="es-MX" sz="1600" b="1" dirty="0" smtClean="0">
                <a:solidFill>
                  <a:srgbClr val="006600"/>
                </a:solidFill>
                <a:latin typeface="Calibri" pitchFamily="34" charset="0"/>
              </a:rPr>
              <a:t>Proceso Integral de Programación y Presupuesto </a:t>
            </a:r>
            <a:r>
              <a:rPr lang="es-MX" sz="1600" dirty="0" smtClean="0">
                <a:latin typeface="Calibri" pitchFamily="34" charset="0"/>
              </a:rPr>
              <a:t>(PIPP).</a:t>
            </a:r>
            <a:endParaRPr lang="es-MX" sz="1600" dirty="0" smtClean="0">
              <a:latin typeface="Calibri" pitchFamily="34" charset="0"/>
              <a:cs typeface="Adobe Caslon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451262" y="346210"/>
            <a:ext cx="8241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s-MX" sz="2000" b="1" dirty="0" smtClean="0">
                <a:latin typeface="Calibri" pitchFamily="34" charset="0"/>
                <a:ea typeface="+mj-ea"/>
                <a:cs typeface="Trajan Pro"/>
              </a:rPr>
              <a:t>Antecedentes</a:t>
            </a:r>
            <a:endParaRPr lang="es-MX" sz="2000" b="1" dirty="0">
              <a:latin typeface="Calibri" pitchFamily="34" charset="0"/>
              <a:ea typeface="+mj-ea"/>
              <a:cs typeface="Trajan Pro"/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308758" y="1610961"/>
            <a:ext cx="933188" cy="55288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2000" dirty="0" smtClean="0">
                <a:latin typeface="Calibri" pitchFamily="34" charset="0"/>
              </a:rPr>
              <a:t>2006</a:t>
            </a:r>
            <a:endParaRPr lang="es-MX" sz="2000" dirty="0"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569493" y="1610961"/>
            <a:ext cx="4094328" cy="80382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 algn="ctr"/>
            <a:r>
              <a:rPr lang="es-MX" sz="1600" b="1" dirty="0" smtClean="0">
                <a:latin typeface="Calibri" pitchFamily="34" charset="0"/>
                <a:cs typeface="Adobe Caslon Pro"/>
              </a:rPr>
              <a:t>Publicación de la Ley Federal de Presupuesto y Responsabilidad Hacendaria (LFPRH)</a:t>
            </a:r>
          </a:p>
        </p:txBody>
      </p:sp>
      <p:sp>
        <p:nvSpPr>
          <p:cNvPr id="8" name="7 Rectángulo redondeado"/>
          <p:cNvSpPr/>
          <p:nvPr/>
        </p:nvSpPr>
        <p:spPr>
          <a:xfrm>
            <a:off x="6073254" y="1564731"/>
            <a:ext cx="2619484" cy="1256941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MX" sz="1300" dirty="0" smtClean="0">
                <a:latin typeface="Calibri" pitchFamily="34" charset="0"/>
              </a:rPr>
              <a:t>I</a:t>
            </a:r>
            <a:r>
              <a:rPr lang="es-MX" sz="1400" dirty="0" smtClean="0">
                <a:latin typeface="Calibri" pitchFamily="34" charset="0"/>
                <a:cs typeface="Adobe Caslon Pro"/>
              </a:rPr>
              <a:t>nicia la construcción del Presupuesto basado en Resultados (</a:t>
            </a:r>
            <a:r>
              <a:rPr lang="es-MX" sz="1400" dirty="0" err="1" smtClean="0">
                <a:latin typeface="Calibri" pitchFamily="34" charset="0"/>
                <a:cs typeface="Adobe Caslon Pro"/>
              </a:rPr>
              <a:t>PbR</a:t>
            </a:r>
            <a:r>
              <a:rPr lang="es-MX" sz="1400" dirty="0" smtClean="0">
                <a:latin typeface="Calibri" pitchFamily="34" charset="0"/>
                <a:cs typeface="Adobe Caslon Pro"/>
              </a:rPr>
              <a:t>) en la Administración Pública Federal (APF)</a:t>
            </a:r>
            <a:endParaRPr lang="es-MX" sz="1300" dirty="0">
              <a:latin typeface="Calibri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820579" y="3125335"/>
            <a:ext cx="7258896" cy="955343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 algn="just"/>
            <a:r>
              <a:rPr lang="es-MX" sz="1600" b="1" dirty="0" smtClean="0">
                <a:latin typeface="Calibri" pitchFamily="34" charset="0"/>
                <a:cs typeface="Adobe Caslon Pro"/>
              </a:rPr>
              <a:t>Mejorar los impactos del gasto público </a:t>
            </a:r>
            <a:r>
              <a:rPr lang="es-MX" sz="1600" dirty="0" smtClean="0">
                <a:latin typeface="Calibri" pitchFamily="34" charset="0"/>
                <a:cs typeface="Adobe Caslon Pro"/>
              </a:rPr>
              <a:t>en beneficio de la sociedad mexicana, y como una </a:t>
            </a:r>
            <a:r>
              <a:rPr lang="es-MX" sz="1600" b="1" dirty="0" smtClean="0">
                <a:latin typeface="Calibri" pitchFamily="34" charset="0"/>
                <a:cs typeface="Adobe Caslon Pro"/>
              </a:rPr>
              <a:t>respuesta a la demanda de impulsar el desarrollo nacional</a:t>
            </a:r>
            <a:r>
              <a:rPr lang="es-MX" sz="1600" dirty="0" smtClean="0">
                <a:latin typeface="Calibri" pitchFamily="34" charset="0"/>
                <a:cs typeface="Adobe Caslon Pro"/>
              </a:rPr>
              <a:t>, considerando la escasez de recursos y las condiciones adversas de la economía mundial.</a:t>
            </a:r>
          </a:p>
        </p:txBody>
      </p:sp>
      <p:sp>
        <p:nvSpPr>
          <p:cNvPr id="11" name="10 Flecha abajo"/>
          <p:cNvSpPr/>
          <p:nvPr/>
        </p:nvSpPr>
        <p:spPr>
          <a:xfrm>
            <a:off x="3383512" y="2516872"/>
            <a:ext cx="478809" cy="423944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Calibri" pitchFamily="34" charset="0"/>
            </a:endParaRPr>
          </a:p>
        </p:txBody>
      </p:sp>
      <p:sp>
        <p:nvSpPr>
          <p:cNvPr id="14" name="13 Rectángulo"/>
          <p:cNvSpPr/>
          <p:nvPr/>
        </p:nvSpPr>
        <p:spPr>
          <a:xfrm>
            <a:off x="809203" y="4478759"/>
            <a:ext cx="7258896" cy="1120256"/>
          </a:xfrm>
          <a:prstGeom prst="rect">
            <a:avLst/>
          </a:prstGeom>
          <a:ln>
            <a:solidFill>
              <a:srgbClr val="C00000"/>
            </a:solidFill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lvl="1" algn="just"/>
            <a:r>
              <a:rPr lang="es-MX" sz="1600" dirty="0" smtClean="0">
                <a:latin typeface="Calibri" pitchFamily="34" charset="0"/>
                <a:cs typeface="Adobe Caslon Pro"/>
              </a:rPr>
              <a:t>El SED se encuentra definido en la LFPRH y es un componente clave del </a:t>
            </a:r>
            <a:r>
              <a:rPr lang="es-MX" sz="1600" dirty="0" err="1" smtClean="0">
                <a:latin typeface="Calibri" pitchFamily="34" charset="0"/>
                <a:cs typeface="Adobe Caslon Pro"/>
              </a:rPr>
              <a:t>PbR</a:t>
            </a:r>
            <a:r>
              <a:rPr lang="es-MX" sz="1600" dirty="0" smtClean="0">
                <a:latin typeface="Calibri" pitchFamily="34" charset="0"/>
                <a:cs typeface="Adobe Caslon Pro"/>
              </a:rPr>
              <a:t>; </a:t>
            </a:r>
            <a:r>
              <a:rPr lang="es-MX" sz="1600" b="1" dirty="0" smtClean="0">
                <a:latin typeface="Calibri" pitchFamily="34" charset="0"/>
                <a:cs typeface="Adobe Caslon Pro"/>
              </a:rPr>
              <a:t>permite la valoración objetiva del desempeño de los programas y las políticas públicas a través de la verificación del cumplimiento de metas y objetivos, con base en indicadores estratégicos y de gestión.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467182" y="346210"/>
            <a:ext cx="8241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spcBef>
                <a:spcPct val="0"/>
              </a:spcBef>
            </a:pPr>
            <a:r>
              <a:rPr lang="es-MX" sz="2000" b="1" dirty="0" smtClean="0">
                <a:latin typeface="Calibri" pitchFamily="34" charset="0"/>
                <a:cs typeface="Adobe Caslon Pro"/>
              </a:rPr>
              <a:t>Objetivos del Sistema de Evaluación del Desempeño (SED)</a:t>
            </a:r>
            <a:endParaRPr lang="es-MX" sz="2000" b="1" dirty="0">
              <a:latin typeface="Calibri" pitchFamily="34" charset="0"/>
              <a:ea typeface="+mj-ea"/>
              <a:cs typeface="Trajan Pro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451262" y="2047164"/>
            <a:ext cx="8241476" cy="32208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03288" lvl="1" indent="-630238" algn="just">
              <a:spcBef>
                <a:spcPct val="20000"/>
              </a:spcBef>
              <a:spcAft>
                <a:spcPts val="1200"/>
              </a:spcAft>
            </a:pPr>
            <a:endParaRPr lang="es-MX" sz="100" dirty="0" smtClean="0">
              <a:solidFill>
                <a:schemeClr val="tx1"/>
              </a:solidFill>
              <a:latin typeface="Calibri" pitchFamily="34" charset="0"/>
              <a:cs typeface="Adobe Caslon Pro"/>
            </a:endParaRPr>
          </a:p>
          <a:p>
            <a:pPr marL="903288" lvl="1" indent="-630238" algn="just">
              <a:spcBef>
                <a:spcPct val="200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Conocer los resultados de la aplicación de los recursos públicos federales y el impacto social de los programas y de los proyectos. </a:t>
            </a:r>
          </a:p>
          <a:p>
            <a:pPr marL="903288" lvl="1" indent="-630238" algn="just">
              <a:spcBef>
                <a:spcPct val="200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Identificar la eficiencia, economía, eficacia, cobertura, equidad y calidad de la APF.</a:t>
            </a:r>
          </a:p>
          <a:p>
            <a:pPr marL="903288" lvl="1" indent="-630238" algn="just">
              <a:spcBef>
                <a:spcPct val="200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Aplicar las medidas necesarias para mejorar la calidad del gasto público.</a:t>
            </a:r>
          </a:p>
          <a:p>
            <a:pPr marL="903288" lvl="1" indent="-630238" algn="just">
              <a:spcBef>
                <a:spcPct val="200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Vincular la planeación, programación, </a:t>
            </a:r>
            <a:r>
              <a:rPr lang="es-MX" sz="1600" dirty="0" err="1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presupuestación</a:t>
            </a: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, seguimiento, ejercicio de los recursos y la evaluación de las políticas públicas, los Programas presupuestarios (</a:t>
            </a:r>
            <a:r>
              <a:rPr lang="es-MX" sz="1600" dirty="0" err="1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Pp</a:t>
            </a: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) y el desempeño institucional.</a:t>
            </a:r>
          </a:p>
          <a:p>
            <a:pPr marL="903288" lvl="1" indent="-630238" algn="just">
              <a:spcBef>
                <a:spcPct val="20000"/>
              </a:spcBef>
              <a:spcAft>
                <a:spcPts val="1200"/>
              </a:spcAft>
              <a:buFont typeface="Wingdings" pitchFamily="2" charset="2"/>
              <a:buChar char="ü"/>
            </a:pP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Impulsar el Presupuesto basado en Resultados (</a:t>
            </a:r>
            <a:r>
              <a:rPr lang="es-MX" sz="1600" dirty="0" err="1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PbR</a:t>
            </a: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  <a:cs typeface="Adobe Caslon Pro"/>
              </a:rPr>
              <a:t>).</a:t>
            </a:r>
          </a:p>
          <a:p>
            <a:pPr algn="ctr"/>
            <a:endParaRPr lang="es-MX" sz="1500" dirty="0">
              <a:latin typeface="Calibri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19250" y="1381067"/>
            <a:ext cx="5021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s-MX" dirty="0" smtClean="0">
                <a:latin typeface="Calibri" pitchFamily="34" charset="0"/>
                <a:cs typeface="Adobe Caslon Pro"/>
              </a:rPr>
              <a:t>Los objetivos del SED son los siguientes: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451262" y="246009"/>
            <a:ext cx="8241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spcBef>
                <a:spcPct val="0"/>
              </a:spcBef>
            </a:pPr>
            <a:r>
              <a:rPr lang="es-MX" sz="2000" b="1" dirty="0" smtClean="0">
                <a:latin typeface="Calibri" pitchFamily="34" charset="0"/>
                <a:cs typeface="Trajan Pro"/>
              </a:rPr>
              <a:t>Apoyo del Banco Interamericano de Desarrollo (BID) en la Implantación del </a:t>
            </a:r>
            <a:r>
              <a:rPr lang="es-MX" sz="2000" b="1" dirty="0" err="1" smtClean="0">
                <a:latin typeface="Calibri" pitchFamily="34" charset="0"/>
                <a:cs typeface="Trajan Pro"/>
              </a:rPr>
              <a:t>PbR</a:t>
            </a:r>
            <a:r>
              <a:rPr lang="es-MX" sz="2000" b="1" dirty="0" smtClean="0">
                <a:latin typeface="Calibri" pitchFamily="34" charset="0"/>
                <a:cs typeface="Trajan Pro"/>
              </a:rPr>
              <a:t>-SED</a:t>
            </a:r>
            <a:endParaRPr lang="es-MX" sz="2000" b="1" dirty="0">
              <a:latin typeface="Calibri" pitchFamily="34" charset="0"/>
              <a:ea typeface="+mj-ea"/>
              <a:cs typeface="Trajan Pro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64659" y="1719619"/>
            <a:ext cx="1937096" cy="4913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  <a:latin typeface="Adobe Caslon Pro" pitchFamily="18" charset="0"/>
              </a:rPr>
              <a:t>Plan de acción:</a:t>
            </a:r>
            <a:endParaRPr lang="es-MX" sz="1600" dirty="0">
              <a:solidFill>
                <a:schemeClr val="tx1"/>
              </a:solidFill>
              <a:latin typeface="Adobe Caslon Pro" pitchFamily="18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206045" y="2839870"/>
            <a:ext cx="1937096" cy="10622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  <a:latin typeface="Adobe Caslon Pro" pitchFamily="18" charset="0"/>
              </a:rPr>
              <a:t>Modelo de Fortalecimiento del Sistema del </a:t>
            </a:r>
            <a:r>
              <a:rPr lang="es-MX" sz="1600" dirty="0" err="1" smtClean="0">
                <a:solidFill>
                  <a:schemeClr val="tx1"/>
                </a:solidFill>
                <a:latin typeface="Adobe Caslon Pro" pitchFamily="18" charset="0"/>
              </a:rPr>
              <a:t>PbR</a:t>
            </a:r>
            <a:r>
              <a:rPr lang="es-MX" sz="1600" dirty="0" smtClean="0">
                <a:solidFill>
                  <a:schemeClr val="tx1"/>
                </a:solidFill>
                <a:latin typeface="Adobe Caslon Pro" pitchFamily="18" charset="0"/>
              </a:rPr>
              <a:t> </a:t>
            </a:r>
            <a:endParaRPr lang="es-MX" sz="1600" dirty="0">
              <a:solidFill>
                <a:schemeClr val="tx1"/>
              </a:solidFill>
              <a:latin typeface="Adobe Caslon Pro" pitchFamily="18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2893325" y="1832212"/>
            <a:ext cx="2852382" cy="12658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SED</a:t>
            </a:r>
          </a:p>
          <a:p>
            <a:pPr algn="ctr"/>
            <a:endParaRPr lang="es-MX" sz="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ctr"/>
            <a:r>
              <a:rPr lang="es-MX" dirty="0" smtClean="0">
                <a:solidFill>
                  <a:schemeClr val="tx1"/>
                </a:solidFill>
                <a:latin typeface="Calibri" pitchFamily="34" charset="0"/>
              </a:rPr>
              <a:t>Propuesta a la Cámara de Diputados</a:t>
            </a:r>
            <a:endParaRPr lang="es-MX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6363017" y="2572603"/>
            <a:ext cx="2521676" cy="17059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i="1" dirty="0" smtClean="0">
                <a:solidFill>
                  <a:schemeClr val="tx1"/>
                </a:solidFill>
                <a:latin typeface="Calibri" pitchFamily="34" charset="0"/>
              </a:rPr>
              <a:t>Programa de Apoyo al Presupuesto Basado en Resultados</a:t>
            </a:r>
          </a:p>
          <a:p>
            <a:pPr algn="ctr"/>
            <a:endParaRPr lang="es-MX" sz="6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ctr"/>
            <a:r>
              <a:rPr lang="es-ES" sz="1600" dirty="0" smtClean="0">
                <a:solidFill>
                  <a:schemeClr val="tx1"/>
                </a:solidFill>
                <a:latin typeface="Calibri" pitchFamily="34" charset="0"/>
              </a:rPr>
              <a:t>Préstamo No. 2043/OC-ME</a:t>
            </a:r>
            <a:endParaRPr lang="es-MX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6363017" y="1719619"/>
            <a:ext cx="2521676" cy="6437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</a:rPr>
              <a:t>Financiamiento por parte del</a:t>
            </a:r>
            <a:r>
              <a:rPr lang="es-MX" sz="1600" b="1" dirty="0" smtClean="0">
                <a:solidFill>
                  <a:schemeClr val="tx1"/>
                </a:solidFill>
                <a:latin typeface="Calibri" pitchFamily="34" charset="0"/>
              </a:rPr>
              <a:t> BID</a:t>
            </a:r>
            <a:endParaRPr lang="es-MX" sz="1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1242833" y="4544704"/>
            <a:ext cx="6086015" cy="10235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  <a:prstDash val="sysDash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</a:rPr>
              <a:t>Resultados obtenidos con el Préstamos: </a:t>
            </a:r>
            <a:r>
              <a:rPr lang="es-MX" sz="1600" b="1" dirty="0" smtClean="0">
                <a:solidFill>
                  <a:srgbClr val="003300"/>
                </a:solidFill>
                <a:latin typeface="Calibri" pitchFamily="34" charset="0"/>
              </a:rPr>
              <a:t>mejorar la eficiencia, eficacia y calidad del gasto público a partir de</a:t>
            </a: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</a:rPr>
              <a:t> la implantación y consolidación de </a:t>
            </a:r>
            <a:r>
              <a:rPr lang="es-MX" sz="1600" b="1" dirty="0" smtClean="0">
                <a:solidFill>
                  <a:srgbClr val="003300"/>
                </a:solidFill>
                <a:latin typeface="Calibri" pitchFamily="34" charset="0"/>
              </a:rPr>
              <a:t>un Presupuesto Basado en Resultados (</a:t>
            </a:r>
            <a:r>
              <a:rPr lang="es-MX" sz="1600" b="1" dirty="0" err="1" smtClean="0">
                <a:solidFill>
                  <a:srgbClr val="003300"/>
                </a:solidFill>
                <a:latin typeface="Calibri" pitchFamily="34" charset="0"/>
              </a:rPr>
              <a:t>PbR</a:t>
            </a:r>
            <a:r>
              <a:rPr lang="es-MX" sz="1600" b="1" dirty="0" smtClean="0">
                <a:solidFill>
                  <a:srgbClr val="003300"/>
                </a:solidFill>
                <a:latin typeface="Calibri" pitchFamily="34" charset="0"/>
              </a:rPr>
              <a:t>).</a:t>
            </a:r>
            <a:endParaRPr lang="es-MX" sz="1400" b="1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16" name="15 Flecha izquierda y arriba"/>
          <p:cNvSpPr/>
          <p:nvPr/>
        </p:nvSpPr>
        <p:spPr>
          <a:xfrm>
            <a:off x="7696200" y="4495800"/>
            <a:ext cx="627797" cy="777923"/>
          </a:xfrm>
          <a:prstGeom prst="leftUp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Calibri" pitchFamily="34" charset="0"/>
            </a:endParaRPr>
          </a:p>
        </p:txBody>
      </p:sp>
      <p:sp>
        <p:nvSpPr>
          <p:cNvPr id="17" name="16 Flecha abajo"/>
          <p:cNvSpPr/>
          <p:nvPr/>
        </p:nvSpPr>
        <p:spPr>
          <a:xfrm>
            <a:off x="996287" y="2363337"/>
            <a:ext cx="451513" cy="379863"/>
          </a:xfrm>
          <a:prstGeom prst="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Calibri" pitchFamily="34" charset="0"/>
            </a:endParaRPr>
          </a:p>
        </p:txBody>
      </p:sp>
      <p:sp>
        <p:nvSpPr>
          <p:cNvPr id="18" name="17 Triángulo isósceles"/>
          <p:cNvSpPr/>
          <p:nvPr/>
        </p:nvSpPr>
        <p:spPr>
          <a:xfrm rot="5400000">
            <a:off x="1819985" y="2450627"/>
            <a:ext cx="1518313" cy="281487"/>
          </a:xfrm>
          <a:prstGeom prst="triangl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Calibri" pitchFamily="34" charset="0"/>
            </a:endParaRPr>
          </a:p>
        </p:txBody>
      </p:sp>
      <p:sp>
        <p:nvSpPr>
          <p:cNvPr id="20" name="19 Triángulo isósceles"/>
          <p:cNvSpPr/>
          <p:nvPr/>
        </p:nvSpPr>
        <p:spPr>
          <a:xfrm rot="5400000">
            <a:off x="5401387" y="2371013"/>
            <a:ext cx="1518313" cy="281487"/>
          </a:xfrm>
          <a:prstGeom prst="triangl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latin typeface="Calibri" pitchFamily="34" charset="0"/>
            </a:endParaRPr>
          </a:p>
        </p:txBody>
      </p: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DFE83-9961-4BA2-9D44-430DE5D26A09}" type="slidenum">
              <a:rPr lang="es-MX" smtClean="0"/>
              <a:pPr/>
              <a:t>6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4303059" y="-40341"/>
            <a:ext cx="45451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dirty="0" smtClean="0">
                <a:solidFill>
                  <a:schemeClr val="bg1"/>
                </a:solidFill>
                <a:latin typeface="+mj-lt"/>
              </a:rPr>
              <a:t>Convenios con Entidades Federativas</a:t>
            </a:r>
            <a:endParaRPr lang="es-MX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179690" y="395111"/>
            <a:ext cx="6784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err="1" smtClean="0">
                <a:latin typeface="Trajan Pro" pitchFamily="18" charset="0"/>
              </a:rPr>
              <a:t>PbR</a:t>
            </a:r>
            <a:r>
              <a:rPr lang="es-MX" sz="2000" b="1" dirty="0" smtClean="0">
                <a:latin typeface="Trajan Pro" pitchFamily="18" charset="0"/>
              </a:rPr>
              <a:t> SED en gobiernos sub-nacionales</a:t>
            </a:r>
            <a:endParaRPr lang="es-MX" sz="2000" b="1" dirty="0">
              <a:latin typeface="Trajan Pro" pitchFamily="18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57200" y="1524000"/>
            <a:ext cx="814454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s-MX" sz="1400" dirty="0" smtClean="0">
                <a:latin typeface="Adobe Caslon Pro"/>
                <a:cs typeface="Adobe Caslon Pro"/>
              </a:rPr>
              <a:t>Con el propósito de conocer los avances en la consolidación de la iniciativa del </a:t>
            </a:r>
            <a:r>
              <a:rPr lang="es-MX" sz="1400" dirty="0" err="1" smtClean="0">
                <a:latin typeface="Adobe Caslon Pro"/>
                <a:cs typeface="Adobe Caslon Pro"/>
              </a:rPr>
              <a:t>PbR</a:t>
            </a:r>
            <a:r>
              <a:rPr lang="es-MX" sz="1400" dirty="0" smtClean="0">
                <a:latin typeface="Adobe Caslon Pro"/>
                <a:cs typeface="Adobe Caslon Pro"/>
              </a:rPr>
              <a:t>-SED en las 32 EF se ha realizado un </a:t>
            </a:r>
            <a:r>
              <a:rPr lang="es-MX" sz="1400" b="1" dirty="0" smtClean="0">
                <a:solidFill>
                  <a:srgbClr val="006600"/>
                </a:solidFill>
                <a:latin typeface="Adobe Caslon Pro"/>
                <a:cs typeface="Adobe Caslon Pro"/>
              </a:rPr>
              <a:t>seguimiento permanente a las acciones relativas a ajustes jurídicos</a:t>
            </a:r>
            <a:r>
              <a:rPr lang="es-MX" sz="1400" dirty="0" smtClean="0">
                <a:latin typeface="Adobe Caslon Pro"/>
                <a:cs typeface="Adobe Caslon Pro"/>
              </a:rPr>
              <a:t>, mejoras al ciclo presupuestario, planeación, programación, presupuesto, armonización contable, evaluación al desempeño  y transparencia presupuestaria, entre otros temas.</a:t>
            </a:r>
          </a:p>
          <a:p>
            <a:endParaRPr lang="es-ES" sz="1400" dirty="0" smtClean="0">
              <a:latin typeface="Adobe Caslon Pro" pitchFamily="18" charset="0"/>
            </a:endParaRPr>
          </a:p>
          <a:p>
            <a:r>
              <a:rPr lang="es-ES" sz="1400" dirty="0" smtClean="0">
                <a:latin typeface="Adobe Caslon Pro" pitchFamily="18" charset="0"/>
              </a:rPr>
              <a:t>La </a:t>
            </a:r>
            <a:r>
              <a:rPr lang="es-ES" sz="1400" b="1" dirty="0" smtClean="0">
                <a:solidFill>
                  <a:srgbClr val="006600"/>
                </a:solidFill>
                <a:latin typeface="Adobe Caslon Pro" pitchFamily="18" charset="0"/>
              </a:rPr>
              <a:t>implementación</a:t>
            </a:r>
            <a:r>
              <a:rPr lang="es-ES" sz="1400" dirty="0" smtClean="0">
                <a:latin typeface="Adobe Caslon Pro" pitchFamily="18" charset="0"/>
              </a:rPr>
              <a:t> del modelo </a:t>
            </a:r>
            <a:r>
              <a:rPr lang="es-ES" sz="1400" dirty="0" err="1" smtClean="0">
                <a:latin typeface="Adobe Caslon Pro" pitchFamily="18" charset="0"/>
              </a:rPr>
              <a:t>PbR</a:t>
            </a:r>
            <a:r>
              <a:rPr lang="es-ES" sz="1400" dirty="0" smtClean="0">
                <a:latin typeface="Adobe Caslon Pro" pitchFamily="18" charset="0"/>
              </a:rPr>
              <a:t>-SED en cada una de </a:t>
            </a:r>
            <a:r>
              <a:rPr lang="es-ES" sz="1400" b="1" dirty="0" smtClean="0">
                <a:solidFill>
                  <a:srgbClr val="006600"/>
                </a:solidFill>
                <a:latin typeface="Adobe Caslon Pro" pitchFamily="18" charset="0"/>
              </a:rPr>
              <a:t>Entidades Federativas</a:t>
            </a:r>
            <a:r>
              <a:rPr lang="es-ES" sz="1400" dirty="0" smtClean="0">
                <a:latin typeface="Adobe Caslon Pro" pitchFamily="18" charset="0"/>
              </a:rPr>
              <a:t>, de manera general, integral e individual, </a:t>
            </a:r>
            <a:r>
              <a:rPr lang="es-ES" sz="1400" b="1" dirty="0" smtClean="0">
                <a:solidFill>
                  <a:srgbClr val="006600"/>
                </a:solidFill>
                <a:latin typeface="Adobe Caslon Pro" pitchFamily="18" charset="0"/>
              </a:rPr>
              <a:t>se consideraron tres grandes componentes</a:t>
            </a:r>
            <a:r>
              <a:rPr lang="es-ES" sz="1400" dirty="0" smtClean="0">
                <a:latin typeface="Adobe Caslon Pro" pitchFamily="18" charset="0"/>
              </a:rPr>
              <a:t>:</a:t>
            </a:r>
            <a:endParaRPr lang="es-MX" sz="1400" dirty="0" smtClean="0">
              <a:latin typeface="Adobe Caslon Pro" pitchFamily="18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723029" y="3342418"/>
            <a:ext cx="2041450" cy="56186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s-MX" sz="1400" b="1" dirty="0" smtClean="0">
                <a:solidFill>
                  <a:srgbClr val="BE0F34"/>
                </a:solidFill>
                <a:latin typeface="Adobe Caslon Pro" pitchFamily="18" charset="0"/>
              </a:rPr>
              <a:t>Presupuesto basado en Resultados</a:t>
            </a:r>
            <a:endParaRPr lang="es-MX" sz="1400" dirty="0" smtClean="0">
              <a:solidFill>
                <a:srgbClr val="BE0F34"/>
              </a:solidFill>
              <a:latin typeface="Adobe Caslon Pro" pitchFamily="18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3542845" y="3342418"/>
            <a:ext cx="2041450" cy="56186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400" b="1" dirty="0" smtClean="0">
                <a:solidFill>
                  <a:srgbClr val="BE0F34"/>
                </a:solidFill>
                <a:latin typeface="Adobe Caslon Pro" pitchFamily="18" charset="0"/>
              </a:rPr>
              <a:t>Sistema de Evaluación del Desempeño</a:t>
            </a:r>
          </a:p>
        </p:txBody>
      </p:sp>
      <p:sp>
        <p:nvSpPr>
          <p:cNvPr id="10" name="9 Rectángulo"/>
          <p:cNvSpPr/>
          <p:nvPr/>
        </p:nvSpPr>
        <p:spPr>
          <a:xfrm>
            <a:off x="6326911" y="3342418"/>
            <a:ext cx="2041450" cy="56186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s-MX" sz="1400" b="1" dirty="0" smtClean="0">
                <a:solidFill>
                  <a:srgbClr val="BE0F34"/>
                </a:solidFill>
                <a:latin typeface="Adobe Caslon Pro" pitchFamily="18" charset="0"/>
              </a:rPr>
              <a:t>Transparencia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723029" y="4037608"/>
            <a:ext cx="2041450" cy="191593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200" dirty="0" smtClean="0">
                <a:latin typeface="Adobe Caslon Pro" pitchFamily="18" charset="0"/>
              </a:rPr>
              <a:t>Marco Jurídico, </a:t>
            </a:r>
          </a:p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200" dirty="0" smtClean="0">
                <a:latin typeface="Adobe Caslon Pro" pitchFamily="18" charset="0"/>
              </a:rPr>
              <a:t>Planeación, </a:t>
            </a:r>
          </a:p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200" dirty="0" smtClean="0">
                <a:latin typeface="Adobe Caslon Pro" pitchFamily="18" charset="0"/>
              </a:rPr>
              <a:t>Programación, </a:t>
            </a:r>
          </a:p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200" dirty="0" err="1" smtClean="0">
                <a:latin typeface="Adobe Caslon Pro" pitchFamily="18" charset="0"/>
              </a:rPr>
              <a:t>Presupuestación</a:t>
            </a:r>
            <a:r>
              <a:rPr lang="es-MX" sz="1200" dirty="0" smtClean="0">
                <a:latin typeface="Adobe Caslon Pro" pitchFamily="18" charset="0"/>
              </a:rPr>
              <a:t>, </a:t>
            </a:r>
          </a:p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200" dirty="0" smtClean="0">
                <a:latin typeface="Adobe Caslon Pro" pitchFamily="18" charset="0"/>
              </a:rPr>
              <a:t>Ejercicio y Control,</a:t>
            </a:r>
          </a:p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200" dirty="0" smtClean="0">
                <a:latin typeface="Adobe Caslon Pro" pitchFamily="18" charset="0"/>
              </a:rPr>
              <a:t> Seguimiento y Capacitación.</a:t>
            </a:r>
            <a:endParaRPr lang="es-MX" sz="1200" dirty="0">
              <a:latin typeface="Adobe Caslon Pro" pitchFamily="18" charset="0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3542845" y="4037608"/>
            <a:ext cx="2041450" cy="191593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200" dirty="0" smtClean="0">
                <a:latin typeface="Adobe Caslon Pro" pitchFamily="18" charset="0"/>
              </a:rPr>
              <a:t>Evaluación, </a:t>
            </a:r>
          </a:p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200" dirty="0" smtClean="0">
                <a:latin typeface="Adobe Caslon Pro" pitchFamily="18" charset="0"/>
              </a:rPr>
              <a:t>Indicadores de Resultados, </a:t>
            </a:r>
          </a:p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200" dirty="0" smtClean="0">
                <a:latin typeface="Adobe Caslon Pro" pitchFamily="18" charset="0"/>
              </a:rPr>
              <a:t>Uso de la Información</a:t>
            </a:r>
          </a:p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endParaRPr lang="es-MX" sz="1200" dirty="0">
              <a:latin typeface="Adobe Caslon Pro" pitchFamily="18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6326911" y="4037608"/>
            <a:ext cx="2041450" cy="1915931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200" dirty="0" smtClean="0">
                <a:latin typeface="Adobe Caslon Pro" pitchFamily="18" charset="0"/>
              </a:rPr>
              <a:t>Transparencia en general,  </a:t>
            </a:r>
          </a:p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200" dirty="0" smtClean="0">
                <a:latin typeface="Adobe Caslon Pro" pitchFamily="18" charset="0"/>
              </a:rPr>
              <a:t>Lenguaje Ciudadano,  </a:t>
            </a:r>
          </a:p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200" dirty="0" smtClean="0">
                <a:latin typeface="Adobe Caslon Pro" pitchFamily="18" charset="0"/>
              </a:rPr>
              <a:t>Transparencia Presupuestaria.</a:t>
            </a:r>
          </a:p>
          <a:p>
            <a:pPr marL="180000" lvl="1">
              <a:spcAft>
                <a:spcPts val="600"/>
              </a:spcAft>
              <a:buFont typeface="Wingdings" pitchFamily="2" charset="2"/>
              <a:buChar char="ü"/>
            </a:pPr>
            <a:endParaRPr lang="es-MX" sz="1200" dirty="0">
              <a:latin typeface="Adobe Caslon Pro" pitchFamily="18" charset="0"/>
            </a:endParaRPr>
          </a:p>
        </p:txBody>
      </p:sp>
      <p:sp>
        <p:nvSpPr>
          <p:cNvPr id="14" name="3 Marcador de número de diapositiva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66355A-084C-D24E-9AD2-7E4FC41EA627}" type="slidenum">
              <a:rPr lang="en-US" sz="1200" smtClean="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rPr>
              <a:pPr marR="0" lvl="0" indent="0" algn="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lang="en-US" sz="1200" dirty="0">
              <a:solidFill>
                <a:schemeClr val="tx1">
                  <a:tint val="75000"/>
                </a:schemeClr>
              </a:solidFill>
              <a:latin typeface="Adobe Caslon Pro"/>
              <a:cs typeface="Adobe Caslon Pr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254858" y="1078173"/>
            <a:ext cx="8056629" cy="4479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spcBef>
                <a:spcPct val="20000"/>
              </a:spcBef>
              <a:buFont typeface="Wingdings" pitchFamily="2" charset="2"/>
              <a:buChar char="ü"/>
            </a:pPr>
            <a:endParaRPr lang="es-MX" dirty="0" smtClean="0">
              <a:latin typeface="Calibri" pitchFamily="34" charset="0"/>
              <a:cs typeface="Adobe Caslon Pro"/>
            </a:endParaRPr>
          </a:p>
          <a:p>
            <a:pPr marL="457200" lvl="2" algn="just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es-MX" dirty="0" smtClean="0">
                <a:latin typeface="Calibri" pitchFamily="34" charset="0"/>
                <a:cs typeface="Adobe Caslon Pro"/>
              </a:rPr>
              <a:t>Implantación (ejercicio fiscal 2007-2008):</a:t>
            </a:r>
          </a:p>
          <a:p>
            <a:pPr marL="0" lvl="1" algn="just">
              <a:lnSpc>
                <a:spcPct val="150000"/>
              </a:lnSpc>
              <a:spcBef>
                <a:spcPct val="20000"/>
              </a:spcBef>
            </a:pPr>
            <a:endParaRPr lang="es-MX" sz="400" dirty="0" smtClean="0">
              <a:latin typeface="Calibri" pitchFamily="34" charset="0"/>
              <a:cs typeface="Adobe Caslon Pro"/>
            </a:endParaRPr>
          </a:p>
          <a:p>
            <a:pPr marL="1081088" lvl="3" indent="-166688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s-MX" dirty="0" smtClean="0">
                <a:latin typeface="Calibri" pitchFamily="34" charset="0"/>
                <a:cs typeface="Adobe Caslon Pro"/>
              </a:rPr>
              <a:t>Definición y establecimiento del marco jurídico y normativo; </a:t>
            </a:r>
          </a:p>
          <a:p>
            <a:pPr marL="1081088" lvl="3" indent="-166688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s-MX" b="1" dirty="0" smtClean="0">
                <a:solidFill>
                  <a:srgbClr val="007836"/>
                </a:solidFill>
                <a:latin typeface="Calibri" pitchFamily="34" charset="0"/>
                <a:cs typeface="Adobe Caslon Pro"/>
              </a:rPr>
              <a:t>Adecuación de la estructura programática y desarrollo de Matriz de   Indicadores para Resultados </a:t>
            </a:r>
            <a:r>
              <a:rPr lang="es-MX" dirty="0" smtClean="0">
                <a:latin typeface="Calibri" pitchFamily="34" charset="0"/>
                <a:cs typeface="Adobe Caslon Pro"/>
              </a:rPr>
              <a:t>(MIR); </a:t>
            </a:r>
          </a:p>
          <a:p>
            <a:pPr marL="1081088" lvl="3" indent="-166688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s-MX" dirty="0" smtClean="0">
                <a:latin typeface="Calibri" pitchFamily="34" charset="0"/>
                <a:cs typeface="Adobe Caslon Pro"/>
              </a:rPr>
              <a:t>Emisión de disposiciones y desarrollo de las funcionalidades del Portal    aplicativo de la SHCP (PASH);</a:t>
            </a:r>
          </a:p>
          <a:p>
            <a:pPr marL="1081088" lvl="3" indent="-166688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s-MX" dirty="0" smtClean="0">
                <a:latin typeface="Calibri" pitchFamily="34" charset="0"/>
                <a:cs typeface="Adobe Caslon Pro"/>
              </a:rPr>
              <a:t>Puesta en operación disposiciones y mecanismos para realizar las    evaluaciones comprendidas en el Programa Anual de Evaluación (PAE)    y dar seguimiento a los aspectos susceptibles de mejora; y</a:t>
            </a:r>
          </a:p>
          <a:p>
            <a:pPr marL="1081088" lvl="3" indent="-166688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s-MX" dirty="0" smtClean="0">
                <a:latin typeface="Calibri" pitchFamily="34" charset="0"/>
                <a:cs typeface="Adobe Caslon Pro"/>
              </a:rPr>
              <a:t>Formación y capacitación de servidores públicos. </a:t>
            </a:r>
          </a:p>
          <a:p>
            <a:pPr marL="914400" lvl="3" algn="just">
              <a:lnSpc>
                <a:spcPct val="150000"/>
              </a:lnSpc>
              <a:spcBef>
                <a:spcPts val="300"/>
              </a:spcBef>
            </a:pPr>
            <a:endParaRPr lang="es-MX" sz="400" dirty="0" smtClean="0">
              <a:latin typeface="Calibri" pitchFamily="34" charset="0"/>
              <a:cs typeface="Adobe Caslon Pro"/>
            </a:endParaRPr>
          </a:p>
          <a:p>
            <a:pPr marL="457200" lvl="2" algn="just">
              <a:spcBef>
                <a:spcPct val="20000"/>
              </a:spcBef>
              <a:buFont typeface="Wingdings" pitchFamily="2" charset="2"/>
              <a:buChar char="ü"/>
            </a:pPr>
            <a:r>
              <a:rPr lang="es-MX" dirty="0" smtClean="0">
                <a:latin typeface="Calibri" pitchFamily="34" charset="0"/>
                <a:cs typeface="Adobe Caslon Pro"/>
              </a:rPr>
              <a:t>Consolidación a partir de 2009 del </a:t>
            </a:r>
            <a:r>
              <a:rPr lang="es-MX" dirty="0" err="1" smtClean="0">
                <a:latin typeface="Calibri" pitchFamily="34" charset="0"/>
                <a:cs typeface="Adobe Caslon Pro"/>
              </a:rPr>
              <a:t>PbR</a:t>
            </a:r>
            <a:r>
              <a:rPr lang="es-MX" dirty="0" smtClean="0">
                <a:latin typeface="Calibri" pitchFamily="34" charset="0"/>
                <a:cs typeface="Adobe Caslon Pro"/>
              </a:rPr>
              <a:t>-SED y apoyo a los Gobiernos Sub - nacionales.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451262" y="346210"/>
            <a:ext cx="8241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spcBef>
                <a:spcPct val="0"/>
              </a:spcBef>
            </a:pPr>
            <a:r>
              <a:rPr lang="es-MX" sz="2000" b="1" dirty="0" smtClean="0">
                <a:latin typeface="Calibri" pitchFamily="34" charset="0"/>
                <a:cs typeface="Adobe Caslon Pro"/>
              </a:rPr>
              <a:t>Fases del SED - Implantación</a:t>
            </a:r>
            <a:endParaRPr lang="es-MX" sz="2000" b="1" dirty="0">
              <a:latin typeface="Calibri" pitchFamily="34" charset="0"/>
              <a:ea typeface="+mj-ea"/>
              <a:cs typeface="Trajan Pro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DFE83-9961-4BA2-9D44-430DE5D26A09}" type="slidenum">
              <a:rPr lang="es-MX" smtClean="0"/>
              <a:pPr/>
              <a:t>8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254858" y="1257718"/>
            <a:ext cx="861601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spcBef>
                <a:spcPct val="20000"/>
              </a:spcBef>
            </a:pPr>
            <a:endParaRPr lang="es-MX" sz="1050" dirty="0" smtClean="0">
              <a:latin typeface="Calibri" pitchFamily="34" charset="0"/>
              <a:cs typeface="Adobe Caslon Pro"/>
            </a:endParaRPr>
          </a:p>
          <a:p>
            <a:pPr marL="0" lvl="1" algn="just">
              <a:spcBef>
                <a:spcPct val="20000"/>
              </a:spcBef>
            </a:pPr>
            <a:r>
              <a:rPr lang="es-MX" sz="2000" dirty="0" smtClean="0">
                <a:latin typeface="Calibri" pitchFamily="34" charset="0"/>
                <a:cs typeface="Adobe Caslon Pro"/>
              </a:rPr>
              <a:t>En su fase actual, el proceso de consolidación consiste en la </a:t>
            </a:r>
            <a:r>
              <a:rPr lang="es-MX" sz="2000" b="1" dirty="0" smtClean="0">
                <a:solidFill>
                  <a:srgbClr val="007836"/>
                </a:solidFill>
                <a:latin typeface="Calibri" pitchFamily="34" charset="0"/>
                <a:cs typeface="Adobe Caslon Pro"/>
              </a:rPr>
              <a:t>adopción</a:t>
            </a:r>
            <a:r>
              <a:rPr lang="es-MX" sz="2000" dirty="0" smtClean="0">
                <a:latin typeface="Calibri" pitchFamily="34" charset="0"/>
                <a:cs typeface="Adobe Caslon Pro"/>
              </a:rPr>
              <a:t> del SED </a:t>
            </a:r>
            <a:r>
              <a:rPr lang="es-MX" sz="2000" b="1" dirty="0" smtClean="0">
                <a:solidFill>
                  <a:srgbClr val="007836"/>
                </a:solidFill>
                <a:latin typeface="Calibri" pitchFamily="34" charset="0"/>
                <a:cs typeface="Adobe Caslon Pro"/>
              </a:rPr>
              <a:t>como una práctica común</a:t>
            </a:r>
            <a:r>
              <a:rPr lang="es-MX" sz="2000" dirty="0" smtClean="0">
                <a:latin typeface="Calibri" pitchFamily="34" charset="0"/>
                <a:cs typeface="Adobe Caslon Pro"/>
              </a:rPr>
              <a:t>, tanto en la APF como en los demás entes públicos del país, destacando los siguientes elementos:</a:t>
            </a:r>
            <a:endParaRPr lang="es-MX" sz="2000" dirty="0" smtClean="0">
              <a:solidFill>
                <a:srgbClr val="807F83"/>
              </a:solidFill>
              <a:latin typeface="Calibri" pitchFamily="34" charset="0"/>
              <a:cs typeface="Adobe Caslon Pro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445324" y="346210"/>
            <a:ext cx="8241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>
              <a:spcBef>
                <a:spcPct val="0"/>
              </a:spcBef>
            </a:pPr>
            <a:r>
              <a:rPr lang="es-MX" sz="2000" b="1" dirty="0" smtClean="0">
                <a:latin typeface="Calibri" pitchFamily="34" charset="0"/>
                <a:cs typeface="Adobe Caslon Pro"/>
              </a:rPr>
              <a:t>Fases del SED - Consolidación</a:t>
            </a:r>
            <a:endParaRPr lang="es-MX" sz="2000" b="1" dirty="0">
              <a:latin typeface="Calibri" pitchFamily="34" charset="0"/>
              <a:ea typeface="+mj-ea"/>
              <a:cs typeface="Trajan Pro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669320" y="2839192"/>
            <a:ext cx="6911163" cy="361507"/>
          </a:xfrm>
          <a:prstGeom prst="rect">
            <a:avLst/>
          </a:prstGeom>
          <a:solidFill>
            <a:srgbClr val="006600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 smtClean="0">
                <a:latin typeface="Calibri" pitchFamily="34" charset="0"/>
              </a:rPr>
              <a:t>Creación de la Unidad de Evaluación del Desempeño (UED)    </a:t>
            </a:r>
            <a:endParaRPr lang="es-MX" dirty="0"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672858" y="4068840"/>
            <a:ext cx="6911163" cy="361507"/>
          </a:xfrm>
          <a:prstGeom prst="rect">
            <a:avLst/>
          </a:prstGeom>
          <a:solidFill>
            <a:srgbClr val="006600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 smtClean="0">
                <a:latin typeface="Calibri" pitchFamily="34" charset="0"/>
              </a:rPr>
              <a:t>Reforma a la Ley General de Contabilidad Gubernamental.</a:t>
            </a:r>
            <a:endParaRPr lang="es-MX" dirty="0"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665763" y="4540230"/>
            <a:ext cx="6911163" cy="361507"/>
          </a:xfrm>
          <a:prstGeom prst="rect">
            <a:avLst/>
          </a:prstGeom>
          <a:solidFill>
            <a:srgbClr val="006600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 smtClean="0">
                <a:latin typeface="Calibri" pitchFamily="34" charset="0"/>
              </a:rPr>
              <a:t>Decreto de “Austeridad” publicado en diciembre de 2012.</a:t>
            </a:r>
            <a:endParaRPr lang="es-MX" dirty="0">
              <a:latin typeface="Calibri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1665763" y="5054137"/>
            <a:ext cx="6911163" cy="361507"/>
          </a:xfrm>
          <a:prstGeom prst="rect">
            <a:avLst/>
          </a:prstGeom>
          <a:solidFill>
            <a:srgbClr val="006600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 smtClean="0">
                <a:latin typeface="Calibri" pitchFamily="34" charset="0"/>
              </a:rPr>
              <a:t>Transparencia Presupuestaria.</a:t>
            </a:r>
            <a:endParaRPr lang="es-MX" dirty="0">
              <a:latin typeface="Calibri" pitchFamily="34" charset="0"/>
            </a:endParaRPr>
          </a:p>
        </p:txBody>
      </p:sp>
      <p:sp>
        <p:nvSpPr>
          <p:cNvPr id="10" name="9 Rectángulo redondeado"/>
          <p:cNvSpPr/>
          <p:nvPr/>
        </p:nvSpPr>
        <p:spPr>
          <a:xfrm>
            <a:off x="861237" y="2839192"/>
            <a:ext cx="623772" cy="361507"/>
          </a:xfrm>
          <a:prstGeom prst="roundRect">
            <a:avLst/>
          </a:prstGeom>
          <a:solidFill>
            <a:srgbClr val="006600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latin typeface="Calibri" pitchFamily="34" charset="0"/>
              </a:rPr>
              <a:t>1</a:t>
            </a:r>
          </a:p>
        </p:txBody>
      </p:sp>
      <p:sp>
        <p:nvSpPr>
          <p:cNvPr id="11" name="10 Rectángulo redondeado"/>
          <p:cNvSpPr/>
          <p:nvPr/>
        </p:nvSpPr>
        <p:spPr>
          <a:xfrm>
            <a:off x="854142" y="4058207"/>
            <a:ext cx="623772" cy="361507"/>
          </a:xfrm>
          <a:prstGeom prst="roundRect">
            <a:avLst/>
          </a:prstGeom>
          <a:solidFill>
            <a:srgbClr val="006600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latin typeface="Calibri" pitchFamily="34" charset="0"/>
              </a:rPr>
              <a:t>3</a:t>
            </a:r>
          </a:p>
        </p:txBody>
      </p:sp>
      <p:sp>
        <p:nvSpPr>
          <p:cNvPr id="12" name="11 Rectángulo redondeado"/>
          <p:cNvSpPr/>
          <p:nvPr/>
        </p:nvSpPr>
        <p:spPr>
          <a:xfrm>
            <a:off x="847047" y="4529597"/>
            <a:ext cx="623772" cy="361507"/>
          </a:xfrm>
          <a:prstGeom prst="roundRect">
            <a:avLst/>
          </a:prstGeom>
          <a:solidFill>
            <a:srgbClr val="006600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latin typeface="Calibri" pitchFamily="34" charset="0"/>
              </a:rPr>
              <a:t>4</a:t>
            </a:r>
          </a:p>
        </p:txBody>
      </p:sp>
      <p:sp>
        <p:nvSpPr>
          <p:cNvPr id="13" name="12 Rectángulo redondeado"/>
          <p:cNvSpPr/>
          <p:nvPr/>
        </p:nvSpPr>
        <p:spPr>
          <a:xfrm>
            <a:off x="829319" y="5043519"/>
            <a:ext cx="623772" cy="361507"/>
          </a:xfrm>
          <a:prstGeom prst="roundRect">
            <a:avLst/>
          </a:prstGeom>
          <a:solidFill>
            <a:srgbClr val="006600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latin typeface="Calibri" pitchFamily="34" charset="0"/>
              </a:rPr>
              <a:t>5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1675130" y="3320472"/>
            <a:ext cx="6911163" cy="655847"/>
          </a:xfrm>
          <a:prstGeom prst="rect">
            <a:avLst/>
          </a:prstGeom>
          <a:solidFill>
            <a:srgbClr val="006600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MX" dirty="0" smtClean="0">
                <a:latin typeface="Calibri" pitchFamily="34" charset="0"/>
              </a:rPr>
              <a:t>Mecanismo para utilizar la información del desempeño en el ciclo presupuestario.</a:t>
            </a:r>
            <a:endParaRPr lang="es-MX" dirty="0">
              <a:latin typeface="Calibri" pitchFamily="34" charset="0"/>
            </a:endParaRPr>
          </a:p>
        </p:txBody>
      </p:sp>
      <p:sp>
        <p:nvSpPr>
          <p:cNvPr id="16" name="15 Rectángulo redondeado"/>
          <p:cNvSpPr/>
          <p:nvPr/>
        </p:nvSpPr>
        <p:spPr>
          <a:xfrm>
            <a:off x="842766" y="3309839"/>
            <a:ext cx="623772" cy="666480"/>
          </a:xfrm>
          <a:prstGeom prst="roundRect">
            <a:avLst/>
          </a:prstGeom>
          <a:solidFill>
            <a:srgbClr val="006600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 dirty="0" smtClean="0">
                <a:latin typeface="Calibri" pitchFamily="34" charset="0"/>
              </a:rPr>
              <a:t>2</a:t>
            </a:r>
          </a:p>
        </p:txBody>
      </p:sp>
      <p:sp>
        <p:nvSpPr>
          <p:cNvPr id="17" name="1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DFE83-9961-4BA2-9D44-430DE5D26A09}" type="slidenum">
              <a:rPr lang="es-MX" smtClean="0"/>
              <a:pPr/>
              <a:t>9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p3atzV760K9Wj3WCrwGAQ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R_lg5TJ6ESp5pf0SZEeY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IJExNQOcEuHGYxfsZ5xP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M6mOAx2kmBMSj1M7jt.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X1sArbVD0WHqsy4xVWEX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ij7.Mk2N0KrNtSG8v1M1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d9gBeHckS5qyaugNYgB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wN6vaHWNUaeHoTVztmmB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evC9Pek.0KJgRmjZ_L.1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yngjY08NkyMdxFhkX6Zc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Zl3vAdVJkGget50rDFqj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MDzjW_tEkC0bcBLbNeED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cCmAwgxFk65hVMxtbFux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6BgBqYaAEm7gJ0yjtdR2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Dz3ukzFFEeupu6jvn5n6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cfUsZew9EGVr3j9wlgGU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WDHpJ9fp0.Lic9ohilYF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oDogVYYc0SFYyaC17CwG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arO2PWhM0mY06fRbwNCr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cRnUyZrj0eWomePwHRUJ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iHajESAxkC61AgcXnofC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VfIg.KZWEmVucU_HFpiR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dRSh3cgrE.k3G8DYEXx_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qO2cZEoKk2kfP0e60AEJ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KUpQoxDrE.MrPDRvdswC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9nMh7UCQUiEQ.rUXVM6C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qfk4KKde0ijEul3rZ.NG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SIeuj.saUSHH.0PfNNRq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6Y43HgTcEKFD142p.M0S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6Veebeiwkaj6CZW2FmTS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chPKTpnf0Kj8w9fnbqGE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AfOa8ewWUi7oCjisotoY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NVyaHTgekeIIJ2OkG_LUQ"/>
</p:tagLst>
</file>

<file path=ppt/theme/theme1.xml><?xml version="1.0" encoding="utf-8"?>
<a:theme xmlns:a="http://schemas.openxmlformats.org/drawingml/2006/main" name="Office Theme">
  <a:themeElements>
    <a:clrScheme name="Personalizado 1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3D6701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microsoft.com/office/2006/documentManagement/types"/>
    <ds:schemaRef ds:uri="http://schemas.microsoft.com/sharepoint/v3/field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5503</TotalTime>
  <Words>2431</Words>
  <Application>Microsoft Office PowerPoint</Application>
  <PresentationFormat>Presentación en pantalla (4:3)</PresentationFormat>
  <Paragraphs>332</Paragraphs>
  <Slides>24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5" baseType="lpstr">
      <vt:lpstr>Office Theme</vt:lpstr>
      <vt:lpstr>“El Sistema de Evaluación del Desempeño de México”  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Fases del SED – Consolidación Atribuciones de la UED</vt:lpstr>
      <vt:lpstr>Diapositiva 11</vt:lpstr>
      <vt:lpstr>Fases del SED – Consolidación  Decreto de “Austeridad” de diciembre de 2012</vt:lpstr>
      <vt:lpstr>Fases del SED – Consolidación  Decreto de “Austeridad” de diciembre de 2012</vt:lpstr>
      <vt:lpstr>Fases del SED – Consolidación  Transparencia en la Información presupuestaria</vt:lpstr>
      <vt:lpstr>Diapositiva 15</vt:lpstr>
      <vt:lpstr>Presupuesto Ciudadano y guía “Tu Dinero”</vt:lpstr>
      <vt:lpstr>Cuenta Pública Ciudadana </vt:lpstr>
      <vt:lpstr>Diapositiva 18</vt:lpstr>
      <vt:lpstr>Diapositiva 19</vt:lpstr>
      <vt:lpstr>Diapositiva 20</vt:lpstr>
      <vt:lpstr>Diapositiva 21</vt:lpstr>
      <vt:lpstr>Diapositiva 22</vt:lpstr>
      <vt:lpstr>Análisis comparativo de desempeño 2011 – 2012</vt:lpstr>
      <vt:lpstr>Conclusiones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capacitacion_egresos</cp:lastModifiedBy>
  <cp:revision>525</cp:revision>
  <dcterms:created xsi:type="dcterms:W3CDTF">2010-04-12T23:12:02Z</dcterms:created>
  <dcterms:modified xsi:type="dcterms:W3CDTF">2013-06-08T03:31:30Z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