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Override2.xml" ContentType="application/vnd.openxmlformats-officedocument.themeOverr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heme/themeOverride1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79" r:id="rId5"/>
    <p:sldMasterId id="2147493492" r:id="rId6"/>
  </p:sldMasterIdLst>
  <p:notesMasterIdLst>
    <p:notesMasterId r:id="rId42"/>
  </p:notesMasterIdLst>
  <p:sldIdLst>
    <p:sldId id="256" r:id="rId7"/>
    <p:sldId id="426" r:id="rId8"/>
    <p:sldId id="447" r:id="rId9"/>
    <p:sldId id="415" r:id="rId10"/>
    <p:sldId id="427" r:id="rId11"/>
    <p:sldId id="452" r:id="rId12"/>
    <p:sldId id="431" r:id="rId13"/>
    <p:sldId id="432" r:id="rId14"/>
    <p:sldId id="446" r:id="rId15"/>
    <p:sldId id="433" r:id="rId16"/>
    <p:sldId id="448" r:id="rId17"/>
    <p:sldId id="449" r:id="rId18"/>
    <p:sldId id="402" r:id="rId19"/>
    <p:sldId id="428" r:id="rId20"/>
    <p:sldId id="406" r:id="rId21"/>
    <p:sldId id="407" r:id="rId22"/>
    <p:sldId id="408" r:id="rId23"/>
    <p:sldId id="410" r:id="rId24"/>
    <p:sldId id="420" r:id="rId25"/>
    <p:sldId id="405" r:id="rId26"/>
    <p:sldId id="418" r:id="rId27"/>
    <p:sldId id="453" r:id="rId28"/>
    <p:sldId id="429" r:id="rId29"/>
    <p:sldId id="450" r:id="rId30"/>
    <p:sldId id="441" r:id="rId31"/>
    <p:sldId id="442" r:id="rId32"/>
    <p:sldId id="443" r:id="rId33"/>
    <p:sldId id="416" r:id="rId34"/>
    <p:sldId id="435" r:id="rId35"/>
    <p:sldId id="436" r:id="rId36"/>
    <p:sldId id="437" r:id="rId37"/>
    <p:sldId id="438" r:id="rId38"/>
    <p:sldId id="424" r:id="rId39"/>
    <p:sldId id="430" r:id="rId40"/>
    <p:sldId id="425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3F"/>
    <a:srgbClr val="B8CCE4"/>
    <a:srgbClr val="D8E476"/>
    <a:srgbClr val="D9D9D9"/>
    <a:srgbClr val="929296"/>
    <a:srgbClr val="007836"/>
    <a:srgbClr val="FFF3F3"/>
    <a:srgbClr val="FF8181"/>
    <a:srgbClr val="FFE5E5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Estilo medio 3 - Énfasis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1" autoAdjust="0"/>
    <p:restoredTop sz="86386" autoAdjust="0"/>
  </p:normalViewPr>
  <p:slideViewPr>
    <p:cSldViewPr snapToGrid="0" snapToObjects="1">
      <p:cViewPr>
        <p:scale>
          <a:sx n="110" d="100"/>
          <a:sy n="110" d="100"/>
        </p:scale>
        <p:origin x="-84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78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4EB2B3-BDCB-4BA3-A1D8-C26467F3F16B}" type="doc">
      <dgm:prSet loTypeId="urn:microsoft.com/office/officeart/2005/8/layout/radial6" loCatId="cycl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MX"/>
        </a:p>
      </dgm:t>
    </dgm:pt>
    <dgm:pt modelId="{E83C0CBD-0813-40BD-99E4-6134C682C88D}">
      <dgm:prSet phldrT="[Texto]" custT="1"/>
      <dgm:spPr>
        <a:solidFill>
          <a:srgbClr val="CE133E"/>
        </a:solidFill>
      </dgm:spPr>
      <dgm:t>
        <a:bodyPr/>
        <a:lstStyle/>
        <a:p>
          <a:r>
            <a:rPr lang="es-MX" sz="3200" b="1" dirty="0"/>
            <a:t>SFU</a:t>
          </a:r>
        </a:p>
      </dgm:t>
    </dgm:pt>
    <dgm:pt modelId="{493FEBDB-5DF2-43C8-A994-9513B0287077}" type="parTrans" cxnId="{5F12F8E9-F304-4D34-8F32-F5C69ED525F3}">
      <dgm:prSet/>
      <dgm:spPr/>
      <dgm:t>
        <a:bodyPr/>
        <a:lstStyle/>
        <a:p>
          <a:endParaRPr lang="es-MX" sz="600"/>
        </a:p>
      </dgm:t>
    </dgm:pt>
    <dgm:pt modelId="{B53140C6-4637-4E35-9A57-ED6318F020B3}" type="sibTrans" cxnId="{5F12F8E9-F304-4D34-8F32-F5C69ED525F3}">
      <dgm:prSet/>
      <dgm:spPr/>
      <dgm:t>
        <a:bodyPr/>
        <a:lstStyle/>
        <a:p>
          <a:endParaRPr lang="es-MX" sz="600"/>
        </a:p>
      </dgm:t>
    </dgm:pt>
    <dgm:pt modelId="{0B361753-BB00-45DE-A665-5611B1854A43}">
      <dgm:prSet phldrT="[Texto]" custT="1"/>
      <dgm:spPr>
        <a:solidFill>
          <a:srgbClr val="929296"/>
        </a:solidFill>
        <a:ln>
          <a:solidFill>
            <a:srgbClr val="929296"/>
          </a:solidFill>
        </a:ln>
      </dgm:spPr>
      <dgm:t>
        <a:bodyPr/>
        <a:lstStyle/>
        <a:p>
          <a:r>
            <a:rPr lang="es-MX" sz="1200" b="1" dirty="0" smtClean="0"/>
            <a:t>Gestión de Proyectos</a:t>
          </a:r>
          <a:endParaRPr lang="es-MX" sz="1200" b="1" dirty="0"/>
        </a:p>
      </dgm:t>
    </dgm:pt>
    <dgm:pt modelId="{BCF5A4AA-3C08-4059-A45C-4CA9009A90AF}" type="parTrans" cxnId="{06DF07A8-4DF8-4A5B-A17C-31A32F804406}">
      <dgm:prSet/>
      <dgm:spPr/>
      <dgm:t>
        <a:bodyPr/>
        <a:lstStyle/>
        <a:p>
          <a:endParaRPr lang="es-MX" sz="600"/>
        </a:p>
      </dgm:t>
    </dgm:pt>
    <dgm:pt modelId="{4944D4C2-D8F7-4437-9448-9640F0FC8EB0}" type="sibTrans" cxnId="{06DF07A8-4DF8-4A5B-A17C-31A32F804406}">
      <dgm:prSet/>
      <dgm:spPr>
        <a:solidFill>
          <a:srgbClr val="00853F"/>
        </a:solidFill>
      </dgm:spPr>
      <dgm:t>
        <a:bodyPr/>
        <a:lstStyle/>
        <a:p>
          <a:endParaRPr lang="es-MX" sz="600"/>
        </a:p>
      </dgm:t>
    </dgm:pt>
    <dgm:pt modelId="{DB97A947-F049-4D3C-8D2E-8478CD315F6A}">
      <dgm:prSet phldrT="[Texto]" custT="1"/>
      <dgm:spPr>
        <a:solidFill>
          <a:srgbClr val="929296"/>
        </a:solidFill>
        <a:ln>
          <a:solidFill>
            <a:srgbClr val="929296"/>
          </a:solidFill>
        </a:ln>
      </dgm:spPr>
      <dgm:t>
        <a:bodyPr/>
        <a:lstStyle/>
        <a:p>
          <a:r>
            <a:rPr lang="es-MX" sz="1200" b="1" dirty="0" smtClean="0"/>
            <a:t>Avance Financiero</a:t>
          </a:r>
          <a:endParaRPr lang="es-MX" sz="1200" b="1" dirty="0"/>
        </a:p>
      </dgm:t>
    </dgm:pt>
    <dgm:pt modelId="{C9DA7F95-BD9B-4592-8AEC-18B64671EE37}" type="parTrans" cxnId="{5EF74CF4-B5E6-4EB4-978E-7A93A3327AC6}">
      <dgm:prSet/>
      <dgm:spPr/>
      <dgm:t>
        <a:bodyPr/>
        <a:lstStyle/>
        <a:p>
          <a:endParaRPr lang="es-MX" sz="600"/>
        </a:p>
      </dgm:t>
    </dgm:pt>
    <dgm:pt modelId="{57B8D7CF-D5BF-408A-B5A3-BD1674493BCA}" type="sibTrans" cxnId="{5EF74CF4-B5E6-4EB4-978E-7A93A3327AC6}">
      <dgm:prSet/>
      <dgm:spPr>
        <a:solidFill>
          <a:srgbClr val="00853F"/>
        </a:solidFill>
      </dgm:spPr>
      <dgm:t>
        <a:bodyPr/>
        <a:lstStyle/>
        <a:p>
          <a:endParaRPr lang="es-MX" sz="600"/>
        </a:p>
      </dgm:t>
    </dgm:pt>
    <dgm:pt modelId="{8A2D04EA-A6BB-4519-8417-6C9EE175F32A}">
      <dgm:prSet phldrT="[Texto]" custT="1"/>
      <dgm:spPr>
        <a:solidFill>
          <a:srgbClr val="929296"/>
        </a:solidFill>
        <a:ln>
          <a:solidFill>
            <a:srgbClr val="929296"/>
          </a:solidFill>
        </a:ln>
      </dgm:spPr>
      <dgm:t>
        <a:bodyPr/>
        <a:lstStyle/>
        <a:p>
          <a:r>
            <a:rPr lang="es-MX" sz="1200" b="1" dirty="0" smtClean="0"/>
            <a:t>Indicadores</a:t>
          </a:r>
          <a:endParaRPr lang="es-MX" sz="1200" b="1" dirty="0"/>
        </a:p>
      </dgm:t>
    </dgm:pt>
    <dgm:pt modelId="{CC9A3B37-6DF8-4446-8B54-A4D0FE62A429}" type="parTrans" cxnId="{2B90D508-1A35-4F83-AF2A-027792A55328}">
      <dgm:prSet/>
      <dgm:spPr/>
      <dgm:t>
        <a:bodyPr/>
        <a:lstStyle/>
        <a:p>
          <a:endParaRPr lang="es-MX" sz="600"/>
        </a:p>
      </dgm:t>
    </dgm:pt>
    <dgm:pt modelId="{82CC9A5E-5E13-496E-A997-DC944AE5FAFF}" type="sibTrans" cxnId="{2B90D508-1A35-4F83-AF2A-027792A55328}">
      <dgm:prSet/>
      <dgm:spPr>
        <a:solidFill>
          <a:srgbClr val="00853F"/>
        </a:solidFill>
      </dgm:spPr>
      <dgm:t>
        <a:bodyPr/>
        <a:lstStyle/>
        <a:p>
          <a:endParaRPr lang="es-MX" sz="600"/>
        </a:p>
      </dgm:t>
    </dgm:pt>
    <dgm:pt modelId="{9315721E-7853-4F66-AD23-4B9560838929}">
      <dgm:prSet phldrT="[Texto]" custT="1"/>
      <dgm:spPr>
        <a:solidFill>
          <a:srgbClr val="929296"/>
        </a:solidFill>
        <a:ln>
          <a:solidFill>
            <a:srgbClr val="929296"/>
          </a:solidFill>
        </a:ln>
      </dgm:spPr>
      <dgm:t>
        <a:bodyPr/>
        <a:lstStyle/>
        <a:p>
          <a:r>
            <a:rPr lang="es-MX" sz="1200" b="1" dirty="0"/>
            <a:t>Evaluaciones</a:t>
          </a:r>
        </a:p>
      </dgm:t>
    </dgm:pt>
    <dgm:pt modelId="{A6B975A3-9854-48FD-B8DB-452A5DDA7EF7}" type="parTrans" cxnId="{7F66A73F-0484-4F5D-A3A5-D6E57EFD818B}">
      <dgm:prSet/>
      <dgm:spPr/>
      <dgm:t>
        <a:bodyPr/>
        <a:lstStyle/>
        <a:p>
          <a:endParaRPr lang="es-MX" sz="600"/>
        </a:p>
      </dgm:t>
    </dgm:pt>
    <dgm:pt modelId="{DD6B6CA1-4AE9-48E8-A620-342540A184D1}" type="sibTrans" cxnId="{7F66A73F-0484-4F5D-A3A5-D6E57EFD818B}">
      <dgm:prSet/>
      <dgm:spPr>
        <a:solidFill>
          <a:srgbClr val="00853F"/>
        </a:solidFill>
      </dgm:spPr>
      <dgm:t>
        <a:bodyPr/>
        <a:lstStyle/>
        <a:p>
          <a:endParaRPr lang="es-MX" sz="600"/>
        </a:p>
      </dgm:t>
    </dgm:pt>
    <dgm:pt modelId="{750E7949-7234-45F8-9830-9BC0535940F0}" type="pres">
      <dgm:prSet presAssocID="{764EB2B3-BDCB-4BA3-A1D8-C26467F3F16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05862612-42AD-4241-9322-217227DE2771}" type="pres">
      <dgm:prSet presAssocID="{E83C0CBD-0813-40BD-99E4-6134C682C88D}" presName="centerShape" presStyleLbl="node0" presStyleIdx="0" presStyleCnt="1"/>
      <dgm:spPr/>
      <dgm:t>
        <a:bodyPr/>
        <a:lstStyle/>
        <a:p>
          <a:endParaRPr lang="es-MX"/>
        </a:p>
      </dgm:t>
    </dgm:pt>
    <dgm:pt modelId="{84043CED-01B9-4D93-983E-E9D9A5E9F0DE}" type="pres">
      <dgm:prSet presAssocID="{0B361753-BB00-45DE-A665-5611B1854A43}" presName="node" presStyleLbl="node1" presStyleIdx="0" presStyleCnt="4" custScaleX="171983" custScaleY="126121" custRadScaleRad="93541" custRadScaleInc="267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5BD8B50-5DC7-40EF-8353-CB9C2388CBD6}" type="pres">
      <dgm:prSet presAssocID="{0B361753-BB00-45DE-A665-5611B1854A43}" presName="dummy" presStyleCnt="0"/>
      <dgm:spPr/>
    </dgm:pt>
    <dgm:pt modelId="{FB873647-2874-43BE-8999-0EAF8174B458}" type="pres">
      <dgm:prSet presAssocID="{4944D4C2-D8F7-4437-9448-9640F0FC8EB0}" presName="sibTrans" presStyleLbl="sibTrans2D1" presStyleIdx="0" presStyleCnt="4"/>
      <dgm:spPr/>
      <dgm:t>
        <a:bodyPr/>
        <a:lstStyle/>
        <a:p>
          <a:endParaRPr lang="es-MX"/>
        </a:p>
      </dgm:t>
    </dgm:pt>
    <dgm:pt modelId="{01ECD766-061C-468E-B2B7-2E3D9DEFAFB5}" type="pres">
      <dgm:prSet presAssocID="{DB97A947-F049-4D3C-8D2E-8478CD315F6A}" presName="node" presStyleLbl="node1" presStyleIdx="1" presStyleCnt="4" custScaleX="171983" custScaleY="126121" custRadScaleRad="10501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F825085-8035-42B4-AC31-FFCAADC1F474}" type="pres">
      <dgm:prSet presAssocID="{DB97A947-F049-4D3C-8D2E-8478CD315F6A}" presName="dummy" presStyleCnt="0"/>
      <dgm:spPr/>
    </dgm:pt>
    <dgm:pt modelId="{AE17F8F2-74F7-41AC-A66F-6E5570CBFFEB}" type="pres">
      <dgm:prSet presAssocID="{57B8D7CF-D5BF-408A-B5A3-BD1674493BCA}" presName="sibTrans" presStyleLbl="sibTrans2D1" presStyleIdx="1" presStyleCnt="4"/>
      <dgm:spPr/>
      <dgm:t>
        <a:bodyPr/>
        <a:lstStyle/>
        <a:p>
          <a:endParaRPr lang="es-MX"/>
        </a:p>
      </dgm:t>
    </dgm:pt>
    <dgm:pt modelId="{4B6273E9-EEEE-47E1-8FF8-EFFC10F8EF08}" type="pres">
      <dgm:prSet presAssocID="{8A2D04EA-A6BB-4519-8417-6C9EE175F32A}" presName="node" presStyleLbl="node1" presStyleIdx="2" presStyleCnt="4" custScaleX="171983" custScaleY="126121" custRadScaleRad="9359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3434228-149A-47C1-BF3C-121101AE4ED8}" type="pres">
      <dgm:prSet presAssocID="{8A2D04EA-A6BB-4519-8417-6C9EE175F32A}" presName="dummy" presStyleCnt="0"/>
      <dgm:spPr/>
    </dgm:pt>
    <dgm:pt modelId="{B531D43C-B8D6-4EAB-8B1B-D48D62D4FFA8}" type="pres">
      <dgm:prSet presAssocID="{82CC9A5E-5E13-496E-A997-DC944AE5FAFF}" presName="sibTrans" presStyleLbl="sibTrans2D1" presStyleIdx="2" presStyleCnt="4"/>
      <dgm:spPr/>
      <dgm:t>
        <a:bodyPr/>
        <a:lstStyle/>
        <a:p>
          <a:endParaRPr lang="es-MX"/>
        </a:p>
      </dgm:t>
    </dgm:pt>
    <dgm:pt modelId="{0AF40E8F-7B92-4FE6-8C96-EF1E32959990}" type="pres">
      <dgm:prSet presAssocID="{9315721E-7853-4F66-AD23-4B9560838929}" presName="node" presStyleLbl="node1" presStyleIdx="3" presStyleCnt="4" custScaleX="171983" custScaleY="126121" custRadScaleRad="105031" custRadScaleInc="3069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AA34822-A940-4F0B-B602-3C3F453B7A8B}" type="pres">
      <dgm:prSet presAssocID="{9315721E-7853-4F66-AD23-4B9560838929}" presName="dummy" presStyleCnt="0"/>
      <dgm:spPr/>
    </dgm:pt>
    <dgm:pt modelId="{84F14F65-EE80-467F-8875-2EEACEEB5BDA}" type="pres">
      <dgm:prSet presAssocID="{DD6B6CA1-4AE9-48E8-A620-342540A184D1}" presName="sibTrans" presStyleLbl="sibTrans2D1" presStyleIdx="3" presStyleCnt="4"/>
      <dgm:spPr/>
      <dgm:t>
        <a:bodyPr/>
        <a:lstStyle/>
        <a:p>
          <a:endParaRPr lang="es-MX"/>
        </a:p>
      </dgm:t>
    </dgm:pt>
  </dgm:ptLst>
  <dgm:cxnLst>
    <dgm:cxn modelId="{53518D9C-0557-4A35-8F38-31E3A7B045FB}" type="presOf" srcId="{0B361753-BB00-45DE-A665-5611B1854A43}" destId="{84043CED-01B9-4D93-983E-E9D9A5E9F0DE}" srcOrd="0" destOrd="0" presId="urn:microsoft.com/office/officeart/2005/8/layout/radial6"/>
    <dgm:cxn modelId="{A18EFA99-9FBF-4824-9996-EE2893CF7383}" type="presOf" srcId="{9315721E-7853-4F66-AD23-4B9560838929}" destId="{0AF40E8F-7B92-4FE6-8C96-EF1E32959990}" srcOrd="0" destOrd="0" presId="urn:microsoft.com/office/officeart/2005/8/layout/radial6"/>
    <dgm:cxn modelId="{06DF07A8-4DF8-4A5B-A17C-31A32F804406}" srcId="{E83C0CBD-0813-40BD-99E4-6134C682C88D}" destId="{0B361753-BB00-45DE-A665-5611B1854A43}" srcOrd="0" destOrd="0" parTransId="{BCF5A4AA-3C08-4059-A45C-4CA9009A90AF}" sibTransId="{4944D4C2-D8F7-4437-9448-9640F0FC8EB0}"/>
    <dgm:cxn modelId="{07A80D97-3BD5-4084-9207-53B5A695C47C}" type="presOf" srcId="{8A2D04EA-A6BB-4519-8417-6C9EE175F32A}" destId="{4B6273E9-EEEE-47E1-8FF8-EFFC10F8EF08}" srcOrd="0" destOrd="0" presId="urn:microsoft.com/office/officeart/2005/8/layout/radial6"/>
    <dgm:cxn modelId="{7096C711-350E-4A88-895E-EFB293B4B9FE}" type="presOf" srcId="{764EB2B3-BDCB-4BA3-A1D8-C26467F3F16B}" destId="{750E7949-7234-45F8-9830-9BC0535940F0}" srcOrd="0" destOrd="0" presId="urn:microsoft.com/office/officeart/2005/8/layout/radial6"/>
    <dgm:cxn modelId="{23F7F232-1CD1-4D73-93EC-9FF1C0D55EBE}" type="presOf" srcId="{4944D4C2-D8F7-4437-9448-9640F0FC8EB0}" destId="{FB873647-2874-43BE-8999-0EAF8174B458}" srcOrd="0" destOrd="0" presId="urn:microsoft.com/office/officeart/2005/8/layout/radial6"/>
    <dgm:cxn modelId="{7AF53043-971A-482A-80DA-0E2A5F651E7A}" type="presOf" srcId="{57B8D7CF-D5BF-408A-B5A3-BD1674493BCA}" destId="{AE17F8F2-74F7-41AC-A66F-6E5570CBFFEB}" srcOrd="0" destOrd="0" presId="urn:microsoft.com/office/officeart/2005/8/layout/radial6"/>
    <dgm:cxn modelId="{7F66A73F-0484-4F5D-A3A5-D6E57EFD818B}" srcId="{E83C0CBD-0813-40BD-99E4-6134C682C88D}" destId="{9315721E-7853-4F66-AD23-4B9560838929}" srcOrd="3" destOrd="0" parTransId="{A6B975A3-9854-48FD-B8DB-452A5DDA7EF7}" sibTransId="{DD6B6CA1-4AE9-48E8-A620-342540A184D1}"/>
    <dgm:cxn modelId="{5EF74CF4-B5E6-4EB4-978E-7A93A3327AC6}" srcId="{E83C0CBD-0813-40BD-99E4-6134C682C88D}" destId="{DB97A947-F049-4D3C-8D2E-8478CD315F6A}" srcOrd="1" destOrd="0" parTransId="{C9DA7F95-BD9B-4592-8AEC-18B64671EE37}" sibTransId="{57B8D7CF-D5BF-408A-B5A3-BD1674493BCA}"/>
    <dgm:cxn modelId="{2B90D508-1A35-4F83-AF2A-027792A55328}" srcId="{E83C0CBD-0813-40BD-99E4-6134C682C88D}" destId="{8A2D04EA-A6BB-4519-8417-6C9EE175F32A}" srcOrd="2" destOrd="0" parTransId="{CC9A3B37-6DF8-4446-8B54-A4D0FE62A429}" sibTransId="{82CC9A5E-5E13-496E-A997-DC944AE5FAFF}"/>
    <dgm:cxn modelId="{E701B454-B30C-444D-B6D0-447C8AF52741}" type="presOf" srcId="{82CC9A5E-5E13-496E-A997-DC944AE5FAFF}" destId="{B531D43C-B8D6-4EAB-8B1B-D48D62D4FFA8}" srcOrd="0" destOrd="0" presId="urn:microsoft.com/office/officeart/2005/8/layout/radial6"/>
    <dgm:cxn modelId="{FFD3E02A-FB56-4BF9-862F-7B22E423DC55}" type="presOf" srcId="{E83C0CBD-0813-40BD-99E4-6134C682C88D}" destId="{05862612-42AD-4241-9322-217227DE2771}" srcOrd="0" destOrd="0" presId="urn:microsoft.com/office/officeart/2005/8/layout/radial6"/>
    <dgm:cxn modelId="{FBE4CFFC-1AD2-484A-B102-354AC713BEF3}" type="presOf" srcId="{DD6B6CA1-4AE9-48E8-A620-342540A184D1}" destId="{84F14F65-EE80-467F-8875-2EEACEEB5BDA}" srcOrd="0" destOrd="0" presId="urn:microsoft.com/office/officeart/2005/8/layout/radial6"/>
    <dgm:cxn modelId="{5C758C43-89EB-4300-804D-4EEFB90283FA}" type="presOf" srcId="{DB97A947-F049-4D3C-8D2E-8478CD315F6A}" destId="{01ECD766-061C-468E-B2B7-2E3D9DEFAFB5}" srcOrd="0" destOrd="0" presId="urn:microsoft.com/office/officeart/2005/8/layout/radial6"/>
    <dgm:cxn modelId="{5F12F8E9-F304-4D34-8F32-F5C69ED525F3}" srcId="{764EB2B3-BDCB-4BA3-A1D8-C26467F3F16B}" destId="{E83C0CBD-0813-40BD-99E4-6134C682C88D}" srcOrd="0" destOrd="0" parTransId="{493FEBDB-5DF2-43C8-A994-9513B0287077}" sibTransId="{B53140C6-4637-4E35-9A57-ED6318F020B3}"/>
    <dgm:cxn modelId="{44C6EDDD-4373-4C09-90DB-DF0BA492B913}" type="presParOf" srcId="{750E7949-7234-45F8-9830-9BC0535940F0}" destId="{05862612-42AD-4241-9322-217227DE2771}" srcOrd="0" destOrd="0" presId="urn:microsoft.com/office/officeart/2005/8/layout/radial6"/>
    <dgm:cxn modelId="{056F12E2-8FF6-48E6-A6E3-FC78197E917B}" type="presParOf" srcId="{750E7949-7234-45F8-9830-9BC0535940F0}" destId="{84043CED-01B9-4D93-983E-E9D9A5E9F0DE}" srcOrd="1" destOrd="0" presId="urn:microsoft.com/office/officeart/2005/8/layout/radial6"/>
    <dgm:cxn modelId="{1A0A3A12-77CE-4EFA-ADBD-CC2C572BFF3A}" type="presParOf" srcId="{750E7949-7234-45F8-9830-9BC0535940F0}" destId="{05BD8B50-5DC7-40EF-8353-CB9C2388CBD6}" srcOrd="2" destOrd="0" presId="urn:microsoft.com/office/officeart/2005/8/layout/radial6"/>
    <dgm:cxn modelId="{7A851C84-D5AB-41EA-ACD1-43F1119E715E}" type="presParOf" srcId="{750E7949-7234-45F8-9830-9BC0535940F0}" destId="{FB873647-2874-43BE-8999-0EAF8174B458}" srcOrd="3" destOrd="0" presId="urn:microsoft.com/office/officeart/2005/8/layout/radial6"/>
    <dgm:cxn modelId="{A522DDA2-1B74-43B4-9E4C-A314FEE857EE}" type="presParOf" srcId="{750E7949-7234-45F8-9830-9BC0535940F0}" destId="{01ECD766-061C-468E-B2B7-2E3D9DEFAFB5}" srcOrd="4" destOrd="0" presId="urn:microsoft.com/office/officeart/2005/8/layout/radial6"/>
    <dgm:cxn modelId="{72301AFF-A385-440C-86B6-42D5972377BE}" type="presParOf" srcId="{750E7949-7234-45F8-9830-9BC0535940F0}" destId="{7F825085-8035-42B4-AC31-FFCAADC1F474}" srcOrd="5" destOrd="0" presId="urn:microsoft.com/office/officeart/2005/8/layout/radial6"/>
    <dgm:cxn modelId="{31E71BDB-7228-445C-B48F-293D447DA900}" type="presParOf" srcId="{750E7949-7234-45F8-9830-9BC0535940F0}" destId="{AE17F8F2-74F7-41AC-A66F-6E5570CBFFEB}" srcOrd="6" destOrd="0" presId="urn:microsoft.com/office/officeart/2005/8/layout/radial6"/>
    <dgm:cxn modelId="{B077008C-7FA5-4101-9996-7EB90CF832DF}" type="presParOf" srcId="{750E7949-7234-45F8-9830-9BC0535940F0}" destId="{4B6273E9-EEEE-47E1-8FF8-EFFC10F8EF08}" srcOrd="7" destOrd="0" presId="urn:microsoft.com/office/officeart/2005/8/layout/radial6"/>
    <dgm:cxn modelId="{5A222CA6-2896-4B0D-AC40-E98648A58D99}" type="presParOf" srcId="{750E7949-7234-45F8-9830-9BC0535940F0}" destId="{D3434228-149A-47C1-BF3C-121101AE4ED8}" srcOrd="8" destOrd="0" presId="urn:microsoft.com/office/officeart/2005/8/layout/radial6"/>
    <dgm:cxn modelId="{C55CAC08-DD60-4901-8CD6-4FD77B233E71}" type="presParOf" srcId="{750E7949-7234-45F8-9830-9BC0535940F0}" destId="{B531D43C-B8D6-4EAB-8B1B-D48D62D4FFA8}" srcOrd="9" destOrd="0" presId="urn:microsoft.com/office/officeart/2005/8/layout/radial6"/>
    <dgm:cxn modelId="{2F8DCC55-5F1A-440F-99B1-9FF814A92872}" type="presParOf" srcId="{750E7949-7234-45F8-9830-9BC0535940F0}" destId="{0AF40E8F-7B92-4FE6-8C96-EF1E32959990}" srcOrd="10" destOrd="0" presId="urn:microsoft.com/office/officeart/2005/8/layout/radial6"/>
    <dgm:cxn modelId="{CBA9A15C-0CDA-4494-B110-CBE42E791CAB}" type="presParOf" srcId="{750E7949-7234-45F8-9830-9BC0535940F0}" destId="{7AA34822-A940-4F0B-B602-3C3F453B7A8B}" srcOrd="11" destOrd="0" presId="urn:microsoft.com/office/officeart/2005/8/layout/radial6"/>
    <dgm:cxn modelId="{454022D9-E2AE-4FE8-8DDA-83B049862DB4}" type="presParOf" srcId="{750E7949-7234-45F8-9830-9BC0535940F0}" destId="{84F14F65-EE80-467F-8875-2EEACEEB5BDA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4EB2B3-BDCB-4BA3-A1D8-C26467F3F16B}" type="doc">
      <dgm:prSet loTypeId="urn:microsoft.com/office/officeart/2005/8/layout/radial6" loCatId="cycl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MX"/>
        </a:p>
      </dgm:t>
    </dgm:pt>
    <dgm:pt modelId="{E83C0CBD-0813-40BD-99E4-6134C682C88D}">
      <dgm:prSet phldrT="[Texto]" custT="1"/>
      <dgm:spPr>
        <a:solidFill>
          <a:srgbClr val="CE133E"/>
        </a:solidFill>
      </dgm:spPr>
      <dgm:t>
        <a:bodyPr/>
        <a:lstStyle/>
        <a:p>
          <a:r>
            <a:rPr lang="es-MX" sz="3200"/>
            <a:t>SFU</a:t>
          </a:r>
        </a:p>
      </dgm:t>
    </dgm:pt>
    <dgm:pt modelId="{493FEBDB-5DF2-43C8-A994-9513B0287077}" type="parTrans" cxnId="{5F12F8E9-F304-4D34-8F32-F5C69ED525F3}">
      <dgm:prSet/>
      <dgm:spPr/>
      <dgm:t>
        <a:bodyPr/>
        <a:lstStyle/>
        <a:p>
          <a:endParaRPr lang="es-MX" sz="800"/>
        </a:p>
      </dgm:t>
    </dgm:pt>
    <dgm:pt modelId="{B53140C6-4637-4E35-9A57-ED6318F020B3}" type="sibTrans" cxnId="{5F12F8E9-F304-4D34-8F32-F5C69ED525F3}">
      <dgm:prSet/>
      <dgm:spPr/>
      <dgm:t>
        <a:bodyPr/>
        <a:lstStyle/>
        <a:p>
          <a:endParaRPr lang="es-MX" sz="800"/>
        </a:p>
      </dgm:t>
    </dgm:pt>
    <dgm:pt modelId="{0B361753-BB00-45DE-A665-5611B1854A43}">
      <dgm:prSet phldrT="[Texto]" custT="1"/>
      <dgm:spPr>
        <a:solidFill>
          <a:srgbClr val="007836"/>
        </a:solidFill>
        <a:ln>
          <a:solidFill>
            <a:srgbClr val="929296"/>
          </a:solidFill>
        </a:ln>
      </dgm:spPr>
      <dgm:t>
        <a:bodyPr/>
        <a:lstStyle/>
        <a:p>
          <a:r>
            <a:rPr lang="es-MX" sz="1100" b="1" dirty="0" smtClean="0"/>
            <a:t>Gestión </a:t>
          </a:r>
          <a:r>
            <a:rPr lang="es-MX" sz="1100" b="1" dirty="0"/>
            <a:t>de </a:t>
          </a:r>
          <a:r>
            <a:rPr lang="es-MX" sz="1100" b="1" dirty="0" smtClean="0"/>
            <a:t>Proyectos</a:t>
          </a:r>
          <a:endParaRPr lang="es-MX" sz="1100" b="1" dirty="0"/>
        </a:p>
      </dgm:t>
    </dgm:pt>
    <dgm:pt modelId="{BCF5A4AA-3C08-4059-A45C-4CA9009A90AF}" type="parTrans" cxnId="{06DF07A8-4DF8-4A5B-A17C-31A32F804406}">
      <dgm:prSet/>
      <dgm:spPr/>
      <dgm:t>
        <a:bodyPr/>
        <a:lstStyle/>
        <a:p>
          <a:endParaRPr lang="es-MX" sz="800"/>
        </a:p>
      </dgm:t>
    </dgm:pt>
    <dgm:pt modelId="{4944D4C2-D8F7-4437-9448-9640F0FC8EB0}" type="sibTrans" cxnId="{06DF07A8-4DF8-4A5B-A17C-31A32F804406}">
      <dgm:prSet/>
      <dgm:spPr>
        <a:solidFill>
          <a:srgbClr val="00853F"/>
        </a:solidFill>
      </dgm:spPr>
      <dgm:t>
        <a:bodyPr/>
        <a:lstStyle/>
        <a:p>
          <a:endParaRPr lang="es-MX" sz="800"/>
        </a:p>
      </dgm:t>
    </dgm:pt>
    <dgm:pt modelId="{DB97A947-F049-4D3C-8D2E-8478CD315F6A}">
      <dgm:prSet phldrT="[Texto]" custT="1"/>
      <dgm:spPr>
        <a:solidFill>
          <a:srgbClr val="929296"/>
        </a:solidFill>
        <a:ln>
          <a:solidFill>
            <a:srgbClr val="929296"/>
          </a:solidFill>
        </a:ln>
      </dgm:spPr>
      <dgm:t>
        <a:bodyPr/>
        <a:lstStyle/>
        <a:p>
          <a:r>
            <a:rPr lang="es-MX" sz="1100" b="1" dirty="0" smtClean="0"/>
            <a:t>Avance Financiero</a:t>
          </a:r>
          <a:endParaRPr lang="es-MX" sz="1100" b="1" dirty="0"/>
        </a:p>
      </dgm:t>
    </dgm:pt>
    <dgm:pt modelId="{C9DA7F95-BD9B-4592-8AEC-18B64671EE37}" type="parTrans" cxnId="{5EF74CF4-B5E6-4EB4-978E-7A93A3327AC6}">
      <dgm:prSet/>
      <dgm:spPr/>
      <dgm:t>
        <a:bodyPr/>
        <a:lstStyle/>
        <a:p>
          <a:endParaRPr lang="es-MX" sz="800"/>
        </a:p>
      </dgm:t>
    </dgm:pt>
    <dgm:pt modelId="{57B8D7CF-D5BF-408A-B5A3-BD1674493BCA}" type="sibTrans" cxnId="{5EF74CF4-B5E6-4EB4-978E-7A93A3327AC6}">
      <dgm:prSet/>
      <dgm:spPr>
        <a:solidFill>
          <a:srgbClr val="00853F"/>
        </a:solidFill>
      </dgm:spPr>
      <dgm:t>
        <a:bodyPr/>
        <a:lstStyle/>
        <a:p>
          <a:endParaRPr lang="es-MX" sz="800"/>
        </a:p>
      </dgm:t>
    </dgm:pt>
    <dgm:pt modelId="{8A2D04EA-A6BB-4519-8417-6C9EE175F32A}">
      <dgm:prSet phldrT="[Texto]" custT="1"/>
      <dgm:spPr>
        <a:solidFill>
          <a:srgbClr val="929296"/>
        </a:solidFill>
        <a:ln>
          <a:solidFill>
            <a:srgbClr val="929296"/>
          </a:solidFill>
        </a:ln>
      </dgm:spPr>
      <dgm:t>
        <a:bodyPr/>
        <a:lstStyle/>
        <a:p>
          <a:r>
            <a:rPr lang="es-MX" sz="1100" b="1" dirty="0" smtClean="0"/>
            <a:t>Indicadores</a:t>
          </a:r>
          <a:endParaRPr lang="es-MX" sz="1100" b="1" dirty="0"/>
        </a:p>
      </dgm:t>
    </dgm:pt>
    <dgm:pt modelId="{CC9A3B37-6DF8-4446-8B54-A4D0FE62A429}" type="parTrans" cxnId="{2B90D508-1A35-4F83-AF2A-027792A55328}">
      <dgm:prSet/>
      <dgm:spPr/>
      <dgm:t>
        <a:bodyPr/>
        <a:lstStyle/>
        <a:p>
          <a:endParaRPr lang="es-MX" sz="800"/>
        </a:p>
      </dgm:t>
    </dgm:pt>
    <dgm:pt modelId="{82CC9A5E-5E13-496E-A997-DC944AE5FAFF}" type="sibTrans" cxnId="{2B90D508-1A35-4F83-AF2A-027792A55328}">
      <dgm:prSet/>
      <dgm:spPr>
        <a:solidFill>
          <a:srgbClr val="00853F"/>
        </a:solidFill>
      </dgm:spPr>
      <dgm:t>
        <a:bodyPr/>
        <a:lstStyle/>
        <a:p>
          <a:endParaRPr lang="es-MX" sz="800"/>
        </a:p>
      </dgm:t>
    </dgm:pt>
    <dgm:pt modelId="{9315721E-7853-4F66-AD23-4B9560838929}">
      <dgm:prSet phldrT="[Texto]" custT="1"/>
      <dgm:spPr>
        <a:solidFill>
          <a:srgbClr val="929296"/>
        </a:solidFill>
        <a:ln>
          <a:solidFill>
            <a:srgbClr val="929296"/>
          </a:solidFill>
        </a:ln>
      </dgm:spPr>
      <dgm:t>
        <a:bodyPr/>
        <a:lstStyle/>
        <a:p>
          <a:r>
            <a:rPr lang="es-MX" sz="1100" b="1" dirty="0"/>
            <a:t>Evaluaciones</a:t>
          </a:r>
        </a:p>
      </dgm:t>
    </dgm:pt>
    <dgm:pt modelId="{A6B975A3-9854-48FD-B8DB-452A5DDA7EF7}" type="parTrans" cxnId="{7F66A73F-0484-4F5D-A3A5-D6E57EFD818B}">
      <dgm:prSet/>
      <dgm:spPr/>
      <dgm:t>
        <a:bodyPr/>
        <a:lstStyle/>
        <a:p>
          <a:endParaRPr lang="es-MX" sz="800"/>
        </a:p>
      </dgm:t>
    </dgm:pt>
    <dgm:pt modelId="{DD6B6CA1-4AE9-48E8-A620-342540A184D1}" type="sibTrans" cxnId="{7F66A73F-0484-4F5D-A3A5-D6E57EFD818B}">
      <dgm:prSet/>
      <dgm:spPr>
        <a:solidFill>
          <a:srgbClr val="00853F"/>
        </a:solidFill>
      </dgm:spPr>
      <dgm:t>
        <a:bodyPr/>
        <a:lstStyle/>
        <a:p>
          <a:endParaRPr lang="es-MX" sz="800"/>
        </a:p>
      </dgm:t>
    </dgm:pt>
    <dgm:pt modelId="{750E7949-7234-45F8-9830-9BC0535940F0}" type="pres">
      <dgm:prSet presAssocID="{764EB2B3-BDCB-4BA3-A1D8-C26467F3F16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05862612-42AD-4241-9322-217227DE2771}" type="pres">
      <dgm:prSet presAssocID="{E83C0CBD-0813-40BD-99E4-6134C682C88D}" presName="centerShape" presStyleLbl="node0" presStyleIdx="0" presStyleCnt="1"/>
      <dgm:spPr/>
      <dgm:t>
        <a:bodyPr/>
        <a:lstStyle/>
        <a:p>
          <a:endParaRPr lang="es-MX"/>
        </a:p>
      </dgm:t>
    </dgm:pt>
    <dgm:pt modelId="{84043CED-01B9-4D93-983E-E9D9A5E9F0DE}" type="pres">
      <dgm:prSet presAssocID="{0B361753-BB00-45DE-A665-5611B1854A43}" presName="node" presStyleLbl="node1" presStyleIdx="0" presStyleCnt="4" custScaleX="144257" custScaleY="112062" custRadScaleRad="90231" custRadScaleInc="-329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5BD8B50-5DC7-40EF-8353-CB9C2388CBD6}" type="pres">
      <dgm:prSet presAssocID="{0B361753-BB00-45DE-A665-5611B1854A43}" presName="dummy" presStyleCnt="0"/>
      <dgm:spPr/>
    </dgm:pt>
    <dgm:pt modelId="{FB873647-2874-43BE-8999-0EAF8174B458}" type="pres">
      <dgm:prSet presAssocID="{4944D4C2-D8F7-4437-9448-9640F0FC8EB0}" presName="sibTrans" presStyleLbl="sibTrans2D1" presStyleIdx="0" presStyleCnt="4"/>
      <dgm:spPr/>
      <dgm:t>
        <a:bodyPr/>
        <a:lstStyle/>
        <a:p>
          <a:endParaRPr lang="es-MX"/>
        </a:p>
      </dgm:t>
    </dgm:pt>
    <dgm:pt modelId="{01ECD766-061C-468E-B2B7-2E3D9DEFAFB5}" type="pres">
      <dgm:prSet presAssocID="{DB97A947-F049-4D3C-8D2E-8478CD315F6A}" presName="node" presStyleLbl="node1" presStyleIdx="1" presStyleCnt="4" custScaleX="123363" custScaleY="11276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F825085-8035-42B4-AC31-FFCAADC1F474}" type="pres">
      <dgm:prSet presAssocID="{DB97A947-F049-4D3C-8D2E-8478CD315F6A}" presName="dummy" presStyleCnt="0"/>
      <dgm:spPr/>
    </dgm:pt>
    <dgm:pt modelId="{AE17F8F2-74F7-41AC-A66F-6E5570CBFFEB}" type="pres">
      <dgm:prSet presAssocID="{57B8D7CF-D5BF-408A-B5A3-BD1674493BCA}" presName="sibTrans" presStyleLbl="sibTrans2D1" presStyleIdx="1" presStyleCnt="4"/>
      <dgm:spPr/>
      <dgm:t>
        <a:bodyPr/>
        <a:lstStyle/>
        <a:p>
          <a:endParaRPr lang="es-MX"/>
        </a:p>
      </dgm:t>
    </dgm:pt>
    <dgm:pt modelId="{4B6273E9-EEEE-47E1-8FF8-EFFC10F8EF08}" type="pres">
      <dgm:prSet presAssocID="{8A2D04EA-A6BB-4519-8417-6C9EE175F32A}" presName="node" presStyleLbl="node1" presStyleIdx="2" presStyleCnt="4" custScaleX="133504" custScaleY="12161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3434228-149A-47C1-BF3C-121101AE4ED8}" type="pres">
      <dgm:prSet presAssocID="{8A2D04EA-A6BB-4519-8417-6C9EE175F32A}" presName="dummy" presStyleCnt="0"/>
      <dgm:spPr/>
    </dgm:pt>
    <dgm:pt modelId="{B531D43C-B8D6-4EAB-8B1B-D48D62D4FFA8}" type="pres">
      <dgm:prSet presAssocID="{82CC9A5E-5E13-496E-A997-DC944AE5FAFF}" presName="sibTrans" presStyleLbl="sibTrans2D1" presStyleIdx="2" presStyleCnt="4"/>
      <dgm:spPr/>
      <dgm:t>
        <a:bodyPr/>
        <a:lstStyle/>
        <a:p>
          <a:endParaRPr lang="es-MX"/>
        </a:p>
      </dgm:t>
    </dgm:pt>
    <dgm:pt modelId="{0AF40E8F-7B92-4FE6-8C96-EF1E32959990}" type="pres">
      <dgm:prSet presAssocID="{9315721E-7853-4F66-AD23-4B9560838929}" presName="node" presStyleLbl="node1" presStyleIdx="3" presStyleCnt="4" custScaleX="125749" custScaleY="11495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AA34822-A940-4F0B-B602-3C3F453B7A8B}" type="pres">
      <dgm:prSet presAssocID="{9315721E-7853-4F66-AD23-4B9560838929}" presName="dummy" presStyleCnt="0"/>
      <dgm:spPr/>
    </dgm:pt>
    <dgm:pt modelId="{84F14F65-EE80-467F-8875-2EEACEEB5BDA}" type="pres">
      <dgm:prSet presAssocID="{DD6B6CA1-4AE9-48E8-A620-342540A184D1}" presName="sibTrans" presStyleLbl="sibTrans2D1" presStyleIdx="3" presStyleCnt="4"/>
      <dgm:spPr/>
      <dgm:t>
        <a:bodyPr/>
        <a:lstStyle/>
        <a:p>
          <a:endParaRPr lang="es-MX"/>
        </a:p>
      </dgm:t>
    </dgm:pt>
  </dgm:ptLst>
  <dgm:cxnLst>
    <dgm:cxn modelId="{B4E11E57-0D49-4512-BDF5-47FC616C7B60}" type="presOf" srcId="{82CC9A5E-5E13-496E-A997-DC944AE5FAFF}" destId="{B531D43C-B8D6-4EAB-8B1B-D48D62D4FFA8}" srcOrd="0" destOrd="0" presId="urn:microsoft.com/office/officeart/2005/8/layout/radial6"/>
    <dgm:cxn modelId="{06DF07A8-4DF8-4A5B-A17C-31A32F804406}" srcId="{E83C0CBD-0813-40BD-99E4-6134C682C88D}" destId="{0B361753-BB00-45DE-A665-5611B1854A43}" srcOrd="0" destOrd="0" parTransId="{BCF5A4AA-3C08-4059-A45C-4CA9009A90AF}" sibTransId="{4944D4C2-D8F7-4437-9448-9640F0FC8EB0}"/>
    <dgm:cxn modelId="{998A4788-72C9-4874-8196-94A6A3265ACC}" type="presOf" srcId="{0B361753-BB00-45DE-A665-5611B1854A43}" destId="{84043CED-01B9-4D93-983E-E9D9A5E9F0DE}" srcOrd="0" destOrd="0" presId="urn:microsoft.com/office/officeart/2005/8/layout/radial6"/>
    <dgm:cxn modelId="{2015A52A-FCF7-47A6-8D57-C26B668A52B8}" type="presOf" srcId="{764EB2B3-BDCB-4BA3-A1D8-C26467F3F16B}" destId="{750E7949-7234-45F8-9830-9BC0535940F0}" srcOrd="0" destOrd="0" presId="urn:microsoft.com/office/officeart/2005/8/layout/radial6"/>
    <dgm:cxn modelId="{81222BDD-A284-4BF6-A0FB-F0B1A6742951}" type="presOf" srcId="{9315721E-7853-4F66-AD23-4B9560838929}" destId="{0AF40E8F-7B92-4FE6-8C96-EF1E32959990}" srcOrd="0" destOrd="0" presId="urn:microsoft.com/office/officeart/2005/8/layout/radial6"/>
    <dgm:cxn modelId="{BB911876-D390-4FD2-955D-F25E3E9B2F7E}" type="presOf" srcId="{8A2D04EA-A6BB-4519-8417-6C9EE175F32A}" destId="{4B6273E9-EEEE-47E1-8FF8-EFFC10F8EF08}" srcOrd="0" destOrd="0" presId="urn:microsoft.com/office/officeart/2005/8/layout/radial6"/>
    <dgm:cxn modelId="{309EB1A4-9F1C-4F76-9E47-717F3530666D}" type="presOf" srcId="{DB97A947-F049-4D3C-8D2E-8478CD315F6A}" destId="{01ECD766-061C-468E-B2B7-2E3D9DEFAFB5}" srcOrd="0" destOrd="0" presId="urn:microsoft.com/office/officeart/2005/8/layout/radial6"/>
    <dgm:cxn modelId="{923E32E0-D112-4DB9-AE00-81ECDF3CA2DB}" type="presOf" srcId="{DD6B6CA1-4AE9-48E8-A620-342540A184D1}" destId="{84F14F65-EE80-467F-8875-2EEACEEB5BDA}" srcOrd="0" destOrd="0" presId="urn:microsoft.com/office/officeart/2005/8/layout/radial6"/>
    <dgm:cxn modelId="{7F66A73F-0484-4F5D-A3A5-D6E57EFD818B}" srcId="{E83C0CBD-0813-40BD-99E4-6134C682C88D}" destId="{9315721E-7853-4F66-AD23-4B9560838929}" srcOrd="3" destOrd="0" parTransId="{A6B975A3-9854-48FD-B8DB-452A5DDA7EF7}" sibTransId="{DD6B6CA1-4AE9-48E8-A620-342540A184D1}"/>
    <dgm:cxn modelId="{F8C3FCB9-C2C6-4A01-A7DD-C4D6E1BF7802}" type="presOf" srcId="{4944D4C2-D8F7-4437-9448-9640F0FC8EB0}" destId="{FB873647-2874-43BE-8999-0EAF8174B458}" srcOrd="0" destOrd="0" presId="urn:microsoft.com/office/officeart/2005/8/layout/radial6"/>
    <dgm:cxn modelId="{3DDE2AE2-2C05-4127-AE09-93CC56E2B155}" type="presOf" srcId="{E83C0CBD-0813-40BD-99E4-6134C682C88D}" destId="{05862612-42AD-4241-9322-217227DE2771}" srcOrd="0" destOrd="0" presId="urn:microsoft.com/office/officeart/2005/8/layout/radial6"/>
    <dgm:cxn modelId="{5EF74CF4-B5E6-4EB4-978E-7A93A3327AC6}" srcId="{E83C0CBD-0813-40BD-99E4-6134C682C88D}" destId="{DB97A947-F049-4D3C-8D2E-8478CD315F6A}" srcOrd="1" destOrd="0" parTransId="{C9DA7F95-BD9B-4592-8AEC-18B64671EE37}" sibTransId="{57B8D7CF-D5BF-408A-B5A3-BD1674493BCA}"/>
    <dgm:cxn modelId="{2B90D508-1A35-4F83-AF2A-027792A55328}" srcId="{E83C0CBD-0813-40BD-99E4-6134C682C88D}" destId="{8A2D04EA-A6BB-4519-8417-6C9EE175F32A}" srcOrd="2" destOrd="0" parTransId="{CC9A3B37-6DF8-4446-8B54-A4D0FE62A429}" sibTransId="{82CC9A5E-5E13-496E-A997-DC944AE5FAFF}"/>
    <dgm:cxn modelId="{5F12F8E9-F304-4D34-8F32-F5C69ED525F3}" srcId="{764EB2B3-BDCB-4BA3-A1D8-C26467F3F16B}" destId="{E83C0CBD-0813-40BD-99E4-6134C682C88D}" srcOrd="0" destOrd="0" parTransId="{493FEBDB-5DF2-43C8-A994-9513B0287077}" sibTransId="{B53140C6-4637-4E35-9A57-ED6318F020B3}"/>
    <dgm:cxn modelId="{EB58232D-3D6B-45DB-8DBC-5FA1C0996C5A}" type="presOf" srcId="{57B8D7CF-D5BF-408A-B5A3-BD1674493BCA}" destId="{AE17F8F2-74F7-41AC-A66F-6E5570CBFFEB}" srcOrd="0" destOrd="0" presId="urn:microsoft.com/office/officeart/2005/8/layout/radial6"/>
    <dgm:cxn modelId="{CFEA42D4-F151-4248-9D1F-64701D5881DB}" type="presParOf" srcId="{750E7949-7234-45F8-9830-9BC0535940F0}" destId="{05862612-42AD-4241-9322-217227DE2771}" srcOrd="0" destOrd="0" presId="urn:microsoft.com/office/officeart/2005/8/layout/radial6"/>
    <dgm:cxn modelId="{280E4144-140A-45F4-AF09-1FCCFFF1C45E}" type="presParOf" srcId="{750E7949-7234-45F8-9830-9BC0535940F0}" destId="{84043CED-01B9-4D93-983E-E9D9A5E9F0DE}" srcOrd="1" destOrd="0" presId="urn:microsoft.com/office/officeart/2005/8/layout/radial6"/>
    <dgm:cxn modelId="{F3B5A874-BC28-43A2-8395-FD8DC5FE54D9}" type="presParOf" srcId="{750E7949-7234-45F8-9830-9BC0535940F0}" destId="{05BD8B50-5DC7-40EF-8353-CB9C2388CBD6}" srcOrd="2" destOrd="0" presId="urn:microsoft.com/office/officeart/2005/8/layout/radial6"/>
    <dgm:cxn modelId="{85094A16-CA90-4820-99B2-C0F4DA375853}" type="presParOf" srcId="{750E7949-7234-45F8-9830-9BC0535940F0}" destId="{FB873647-2874-43BE-8999-0EAF8174B458}" srcOrd="3" destOrd="0" presId="urn:microsoft.com/office/officeart/2005/8/layout/radial6"/>
    <dgm:cxn modelId="{778480AF-0FB8-4281-992E-4248B187CA4F}" type="presParOf" srcId="{750E7949-7234-45F8-9830-9BC0535940F0}" destId="{01ECD766-061C-468E-B2B7-2E3D9DEFAFB5}" srcOrd="4" destOrd="0" presId="urn:microsoft.com/office/officeart/2005/8/layout/radial6"/>
    <dgm:cxn modelId="{61926C33-34AD-462C-B378-9C213FB065B5}" type="presParOf" srcId="{750E7949-7234-45F8-9830-9BC0535940F0}" destId="{7F825085-8035-42B4-AC31-FFCAADC1F474}" srcOrd="5" destOrd="0" presId="urn:microsoft.com/office/officeart/2005/8/layout/radial6"/>
    <dgm:cxn modelId="{D9DFD66C-39B5-4033-90CE-08C15E02668D}" type="presParOf" srcId="{750E7949-7234-45F8-9830-9BC0535940F0}" destId="{AE17F8F2-74F7-41AC-A66F-6E5570CBFFEB}" srcOrd="6" destOrd="0" presId="urn:microsoft.com/office/officeart/2005/8/layout/radial6"/>
    <dgm:cxn modelId="{E515BEB2-400A-41AC-AD54-68F6A3AA072E}" type="presParOf" srcId="{750E7949-7234-45F8-9830-9BC0535940F0}" destId="{4B6273E9-EEEE-47E1-8FF8-EFFC10F8EF08}" srcOrd="7" destOrd="0" presId="urn:microsoft.com/office/officeart/2005/8/layout/radial6"/>
    <dgm:cxn modelId="{8DCDBEA5-E883-493D-9F62-50E2771994C6}" type="presParOf" srcId="{750E7949-7234-45F8-9830-9BC0535940F0}" destId="{D3434228-149A-47C1-BF3C-121101AE4ED8}" srcOrd="8" destOrd="0" presId="urn:microsoft.com/office/officeart/2005/8/layout/radial6"/>
    <dgm:cxn modelId="{220DEF36-8726-49A2-8251-45263CE15037}" type="presParOf" srcId="{750E7949-7234-45F8-9830-9BC0535940F0}" destId="{B531D43C-B8D6-4EAB-8B1B-D48D62D4FFA8}" srcOrd="9" destOrd="0" presId="urn:microsoft.com/office/officeart/2005/8/layout/radial6"/>
    <dgm:cxn modelId="{07023A7F-FE19-4F4E-A37A-B985F51FAE86}" type="presParOf" srcId="{750E7949-7234-45F8-9830-9BC0535940F0}" destId="{0AF40E8F-7B92-4FE6-8C96-EF1E32959990}" srcOrd="10" destOrd="0" presId="urn:microsoft.com/office/officeart/2005/8/layout/radial6"/>
    <dgm:cxn modelId="{26A7F766-9867-44F4-8766-32DFDF925C48}" type="presParOf" srcId="{750E7949-7234-45F8-9830-9BC0535940F0}" destId="{7AA34822-A940-4F0B-B602-3C3F453B7A8B}" srcOrd="11" destOrd="0" presId="urn:microsoft.com/office/officeart/2005/8/layout/radial6"/>
    <dgm:cxn modelId="{A9203FD6-15E9-4BF1-AEEF-BE049E21F231}" type="presParOf" srcId="{750E7949-7234-45F8-9830-9BC0535940F0}" destId="{84F14F65-EE80-467F-8875-2EEACEEB5BDA}" srcOrd="12" destOrd="0" presId="urn:microsoft.com/office/officeart/2005/8/layout/radial6"/>
  </dgm:cxnLst>
  <dgm:bg>
    <a:effectLst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4EB2B3-BDCB-4BA3-A1D8-C26467F3F16B}" type="doc">
      <dgm:prSet loTypeId="urn:microsoft.com/office/officeart/2005/8/layout/radial6" loCatId="cycl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MX"/>
        </a:p>
      </dgm:t>
    </dgm:pt>
    <dgm:pt modelId="{E83C0CBD-0813-40BD-99E4-6134C682C88D}">
      <dgm:prSet phldrT="[Texto]" custT="1"/>
      <dgm:spPr>
        <a:solidFill>
          <a:srgbClr val="CE133E"/>
        </a:solidFill>
      </dgm:spPr>
      <dgm:t>
        <a:bodyPr/>
        <a:lstStyle/>
        <a:p>
          <a:r>
            <a:rPr lang="es-MX" sz="3200"/>
            <a:t>SFU</a:t>
          </a:r>
        </a:p>
      </dgm:t>
    </dgm:pt>
    <dgm:pt modelId="{493FEBDB-5DF2-43C8-A994-9513B0287077}" type="parTrans" cxnId="{5F12F8E9-F304-4D34-8F32-F5C69ED525F3}">
      <dgm:prSet/>
      <dgm:spPr/>
      <dgm:t>
        <a:bodyPr/>
        <a:lstStyle/>
        <a:p>
          <a:endParaRPr lang="es-MX" sz="800"/>
        </a:p>
      </dgm:t>
    </dgm:pt>
    <dgm:pt modelId="{B53140C6-4637-4E35-9A57-ED6318F020B3}" type="sibTrans" cxnId="{5F12F8E9-F304-4D34-8F32-F5C69ED525F3}">
      <dgm:prSet/>
      <dgm:spPr/>
      <dgm:t>
        <a:bodyPr/>
        <a:lstStyle/>
        <a:p>
          <a:endParaRPr lang="es-MX" sz="800"/>
        </a:p>
      </dgm:t>
    </dgm:pt>
    <dgm:pt modelId="{0B361753-BB00-45DE-A665-5611B1854A43}">
      <dgm:prSet phldrT="[Texto]" custT="1"/>
      <dgm:spPr>
        <a:solidFill>
          <a:srgbClr val="929296"/>
        </a:solidFill>
        <a:ln>
          <a:solidFill>
            <a:srgbClr val="929296"/>
          </a:solidFill>
        </a:ln>
      </dgm:spPr>
      <dgm:t>
        <a:bodyPr/>
        <a:lstStyle/>
        <a:p>
          <a:r>
            <a:rPr lang="es-MX" sz="1100" b="1" dirty="0" smtClean="0"/>
            <a:t>Gestión de </a:t>
          </a:r>
          <a:r>
            <a:rPr lang="es-MX" sz="1100" b="1" dirty="0"/>
            <a:t>Proyectos</a:t>
          </a:r>
        </a:p>
      </dgm:t>
    </dgm:pt>
    <dgm:pt modelId="{BCF5A4AA-3C08-4059-A45C-4CA9009A90AF}" type="parTrans" cxnId="{06DF07A8-4DF8-4A5B-A17C-31A32F804406}">
      <dgm:prSet/>
      <dgm:spPr/>
      <dgm:t>
        <a:bodyPr/>
        <a:lstStyle/>
        <a:p>
          <a:endParaRPr lang="es-MX" sz="800"/>
        </a:p>
      </dgm:t>
    </dgm:pt>
    <dgm:pt modelId="{4944D4C2-D8F7-4437-9448-9640F0FC8EB0}" type="sibTrans" cxnId="{06DF07A8-4DF8-4A5B-A17C-31A32F804406}">
      <dgm:prSet/>
      <dgm:spPr>
        <a:solidFill>
          <a:srgbClr val="00853F"/>
        </a:solidFill>
      </dgm:spPr>
      <dgm:t>
        <a:bodyPr/>
        <a:lstStyle/>
        <a:p>
          <a:endParaRPr lang="es-MX" sz="800"/>
        </a:p>
      </dgm:t>
    </dgm:pt>
    <dgm:pt modelId="{DB97A947-F049-4D3C-8D2E-8478CD315F6A}">
      <dgm:prSet phldrT="[Texto]" custT="1"/>
      <dgm:spPr>
        <a:solidFill>
          <a:srgbClr val="007836"/>
        </a:solidFill>
        <a:ln>
          <a:solidFill>
            <a:srgbClr val="929296"/>
          </a:solidFill>
        </a:ln>
      </dgm:spPr>
      <dgm:t>
        <a:bodyPr/>
        <a:lstStyle/>
        <a:p>
          <a:r>
            <a:rPr lang="es-MX" sz="1100" b="1" dirty="0" smtClean="0"/>
            <a:t>Avance Financiero</a:t>
          </a:r>
          <a:endParaRPr lang="es-MX" sz="1100" b="1" dirty="0"/>
        </a:p>
      </dgm:t>
    </dgm:pt>
    <dgm:pt modelId="{C9DA7F95-BD9B-4592-8AEC-18B64671EE37}" type="parTrans" cxnId="{5EF74CF4-B5E6-4EB4-978E-7A93A3327AC6}">
      <dgm:prSet/>
      <dgm:spPr/>
      <dgm:t>
        <a:bodyPr/>
        <a:lstStyle/>
        <a:p>
          <a:endParaRPr lang="es-MX" sz="800"/>
        </a:p>
      </dgm:t>
    </dgm:pt>
    <dgm:pt modelId="{57B8D7CF-D5BF-408A-B5A3-BD1674493BCA}" type="sibTrans" cxnId="{5EF74CF4-B5E6-4EB4-978E-7A93A3327AC6}">
      <dgm:prSet/>
      <dgm:spPr>
        <a:solidFill>
          <a:srgbClr val="00853F"/>
        </a:solidFill>
      </dgm:spPr>
      <dgm:t>
        <a:bodyPr/>
        <a:lstStyle/>
        <a:p>
          <a:endParaRPr lang="es-MX" sz="800"/>
        </a:p>
      </dgm:t>
    </dgm:pt>
    <dgm:pt modelId="{8A2D04EA-A6BB-4519-8417-6C9EE175F32A}">
      <dgm:prSet phldrT="[Texto]" custT="1"/>
      <dgm:spPr>
        <a:solidFill>
          <a:srgbClr val="929296"/>
        </a:solidFill>
        <a:ln>
          <a:solidFill>
            <a:srgbClr val="929296"/>
          </a:solidFill>
        </a:ln>
      </dgm:spPr>
      <dgm:t>
        <a:bodyPr/>
        <a:lstStyle/>
        <a:p>
          <a:r>
            <a:rPr lang="es-MX" sz="1100" b="1" dirty="0" smtClean="0"/>
            <a:t>Indicadores</a:t>
          </a:r>
          <a:endParaRPr lang="es-MX" sz="1100" b="1" dirty="0"/>
        </a:p>
      </dgm:t>
    </dgm:pt>
    <dgm:pt modelId="{CC9A3B37-6DF8-4446-8B54-A4D0FE62A429}" type="parTrans" cxnId="{2B90D508-1A35-4F83-AF2A-027792A55328}">
      <dgm:prSet/>
      <dgm:spPr/>
      <dgm:t>
        <a:bodyPr/>
        <a:lstStyle/>
        <a:p>
          <a:endParaRPr lang="es-MX" sz="800"/>
        </a:p>
      </dgm:t>
    </dgm:pt>
    <dgm:pt modelId="{82CC9A5E-5E13-496E-A997-DC944AE5FAFF}" type="sibTrans" cxnId="{2B90D508-1A35-4F83-AF2A-027792A55328}">
      <dgm:prSet/>
      <dgm:spPr>
        <a:solidFill>
          <a:srgbClr val="00853F"/>
        </a:solidFill>
      </dgm:spPr>
      <dgm:t>
        <a:bodyPr/>
        <a:lstStyle/>
        <a:p>
          <a:endParaRPr lang="es-MX" sz="800"/>
        </a:p>
      </dgm:t>
    </dgm:pt>
    <dgm:pt modelId="{9315721E-7853-4F66-AD23-4B9560838929}">
      <dgm:prSet phldrT="[Texto]" custT="1"/>
      <dgm:spPr>
        <a:solidFill>
          <a:srgbClr val="929296"/>
        </a:solidFill>
        <a:ln>
          <a:solidFill>
            <a:srgbClr val="929296"/>
          </a:solidFill>
        </a:ln>
      </dgm:spPr>
      <dgm:t>
        <a:bodyPr/>
        <a:lstStyle/>
        <a:p>
          <a:r>
            <a:rPr lang="es-MX" sz="1100" b="1" dirty="0"/>
            <a:t>Evaluaciones</a:t>
          </a:r>
        </a:p>
      </dgm:t>
    </dgm:pt>
    <dgm:pt modelId="{A6B975A3-9854-48FD-B8DB-452A5DDA7EF7}" type="parTrans" cxnId="{7F66A73F-0484-4F5D-A3A5-D6E57EFD818B}">
      <dgm:prSet/>
      <dgm:spPr/>
      <dgm:t>
        <a:bodyPr/>
        <a:lstStyle/>
        <a:p>
          <a:endParaRPr lang="es-MX" sz="800"/>
        </a:p>
      </dgm:t>
    </dgm:pt>
    <dgm:pt modelId="{DD6B6CA1-4AE9-48E8-A620-342540A184D1}" type="sibTrans" cxnId="{7F66A73F-0484-4F5D-A3A5-D6E57EFD818B}">
      <dgm:prSet/>
      <dgm:spPr>
        <a:solidFill>
          <a:srgbClr val="00853F"/>
        </a:solidFill>
      </dgm:spPr>
      <dgm:t>
        <a:bodyPr/>
        <a:lstStyle/>
        <a:p>
          <a:endParaRPr lang="es-MX" sz="800"/>
        </a:p>
      </dgm:t>
    </dgm:pt>
    <dgm:pt modelId="{750E7949-7234-45F8-9830-9BC0535940F0}" type="pres">
      <dgm:prSet presAssocID="{764EB2B3-BDCB-4BA3-A1D8-C26467F3F16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05862612-42AD-4241-9322-217227DE2771}" type="pres">
      <dgm:prSet presAssocID="{E83C0CBD-0813-40BD-99E4-6134C682C88D}" presName="centerShape" presStyleLbl="node0" presStyleIdx="0" presStyleCnt="1"/>
      <dgm:spPr/>
      <dgm:t>
        <a:bodyPr/>
        <a:lstStyle/>
        <a:p>
          <a:endParaRPr lang="es-MX"/>
        </a:p>
      </dgm:t>
    </dgm:pt>
    <dgm:pt modelId="{84043CED-01B9-4D93-983E-E9D9A5E9F0DE}" type="pres">
      <dgm:prSet presAssocID="{0B361753-BB00-45DE-A665-5611B1854A43}" presName="node" presStyleLbl="node1" presStyleIdx="0" presStyleCnt="4" custScaleX="144257" custScaleY="112062" custRadScaleRad="90231" custRadScaleInc="-329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5BD8B50-5DC7-40EF-8353-CB9C2388CBD6}" type="pres">
      <dgm:prSet presAssocID="{0B361753-BB00-45DE-A665-5611B1854A43}" presName="dummy" presStyleCnt="0"/>
      <dgm:spPr/>
    </dgm:pt>
    <dgm:pt modelId="{FB873647-2874-43BE-8999-0EAF8174B458}" type="pres">
      <dgm:prSet presAssocID="{4944D4C2-D8F7-4437-9448-9640F0FC8EB0}" presName="sibTrans" presStyleLbl="sibTrans2D1" presStyleIdx="0" presStyleCnt="4"/>
      <dgm:spPr/>
      <dgm:t>
        <a:bodyPr/>
        <a:lstStyle/>
        <a:p>
          <a:endParaRPr lang="es-MX"/>
        </a:p>
      </dgm:t>
    </dgm:pt>
    <dgm:pt modelId="{01ECD766-061C-468E-B2B7-2E3D9DEFAFB5}" type="pres">
      <dgm:prSet presAssocID="{DB97A947-F049-4D3C-8D2E-8478CD315F6A}" presName="node" presStyleLbl="node1" presStyleIdx="1" presStyleCnt="4" custScaleX="123363" custScaleY="11276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F825085-8035-42B4-AC31-FFCAADC1F474}" type="pres">
      <dgm:prSet presAssocID="{DB97A947-F049-4D3C-8D2E-8478CD315F6A}" presName="dummy" presStyleCnt="0"/>
      <dgm:spPr/>
    </dgm:pt>
    <dgm:pt modelId="{AE17F8F2-74F7-41AC-A66F-6E5570CBFFEB}" type="pres">
      <dgm:prSet presAssocID="{57B8D7CF-D5BF-408A-B5A3-BD1674493BCA}" presName="sibTrans" presStyleLbl="sibTrans2D1" presStyleIdx="1" presStyleCnt="4"/>
      <dgm:spPr/>
      <dgm:t>
        <a:bodyPr/>
        <a:lstStyle/>
        <a:p>
          <a:endParaRPr lang="es-MX"/>
        </a:p>
      </dgm:t>
    </dgm:pt>
    <dgm:pt modelId="{4B6273E9-EEEE-47E1-8FF8-EFFC10F8EF08}" type="pres">
      <dgm:prSet presAssocID="{8A2D04EA-A6BB-4519-8417-6C9EE175F32A}" presName="node" presStyleLbl="node1" presStyleIdx="2" presStyleCnt="4" custScaleX="133504" custScaleY="12161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3434228-149A-47C1-BF3C-121101AE4ED8}" type="pres">
      <dgm:prSet presAssocID="{8A2D04EA-A6BB-4519-8417-6C9EE175F32A}" presName="dummy" presStyleCnt="0"/>
      <dgm:spPr/>
    </dgm:pt>
    <dgm:pt modelId="{B531D43C-B8D6-4EAB-8B1B-D48D62D4FFA8}" type="pres">
      <dgm:prSet presAssocID="{82CC9A5E-5E13-496E-A997-DC944AE5FAFF}" presName="sibTrans" presStyleLbl="sibTrans2D1" presStyleIdx="2" presStyleCnt="4"/>
      <dgm:spPr/>
      <dgm:t>
        <a:bodyPr/>
        <a:lstStyle/>
        <a:p>
          <a:endParaRPr lang="es-MX"/>
        </a:p>
      </dgm:t>
    </dgm:pt>
    <dgm:pt modelId="{0AF40E8F-7B92-4FE6-8C96-EF1E32959990}" type="pres">
      <dgm:prSet presAssocID="{9315721E-7853-4F66-AD23-4B9560838929}" presName="node" presStyleLbl="node1" presStyleIdx="3" presStyleCnt="4" custScaleX="125749" custScaleY="11495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AA34822-A940-4F0B-B602-3C3F453B7A8B}" type="pres">
      <dgm:prSet presAssocID="{9315721E-7853-4F66-AD23-4B9560838929}" presName="dummy" presStyleCnt="0"/>
      <dgm:spPr/>
    </dgm:pt>
    <dgm:pt modelId="{84F14F65-EE80-467F-8875-2EEACEEB5BDA}" type="pres">
      <dgm:prSet presAssocID="{DD6B6CA1-4AE9-48E8-A620-342540A184D1}" presName="sibTrans" presStyleLbl="sibTrans2D1" presStyleIdx="3" presStyleCnt="4"/>
      <dgm:spPr/>
      <dgm:t>
        <a:bodyPr/>
        <a:lstStyle/>
        <a:p>
          <a:endParaRPr lang="es-MX"/>
        </a:p>
      </dgm:t>
    </dgm:pt>
  </dgm:ptLst>
  <dgm:cxnLst>
    <dgm:cxn modelId="{F664F3FE-D62B-4718-8954-C3E4A0308A14}" type="presOf" srcId="{764EB2B3-BDCB-4BA3-A1D8-C26467F3F16B}" destId="{750E7949-7234-45F8-9830-9BC0535940F0}" srcOrd="0" destOrd="0" presId="urn:microsoft.com/office/officeart/2005/8/layout/radial6"/>
    <dgm:cxn modelId="{06DF07A8-4DF8-4A5B-A17C-31A32F804406}" srcId="{E83C0CBD-0813-40BD-99E4-6134C682C88D}" destId="{0B361753-BB00-45DE-A665-5611B1854A43}" srcOrd="0" destOrd="0" parTransId="{BCF5A4AA-3C08-4059-A45C-4CA9009A90AF}" sibTransId="{4944D4C2-D8F7-4437-9448-9640F0FC8EB0}"/>
    <dgm:cxn modelId="{CF6545F1-3570-404E-92A4-F4457EED20F9}" type="presOf" srcId="{57B8D7CF-D5BF-408A-B5A3-BD1674493BCA}" destId="{AE17F8F2-74F7-41AC-A66F-6E5570CBFFEB}" srcOrd="0" destOrd="0" presId="urn:microsoft.com/office/officeart/2005/8/layout/radial6"/>
    <dgm:cxn modelId="{C3BEDE5F-E09A-4F50-9279-4EFCCAC0562B}" type="presOf" srcId="{DD6B6CA1-4AE9-48E8-A620-342540A184D1}" destId="{84F14F65-EE80-467F-8875-2EEACEEB5BDA}" srcOrd="0" destOrd="0" presId="urn:microsoft.com/office/officeart/2005/8/layout/radial6"/>
    <dgm:cxn modelId="{319E05B3-635F-41B5-AFF7-97345679BDC7}" type="presOf" srcId="{DB97A947-F049-4D3C-8D2E-8478CD315F6A}" destId="{01ECD766-061C-468E-B2B7-2E3D9DEFAFB5}" srcOrd="0" destOrd="0" presId="urn:microsoft.com/office/officeart/2005/8/layout/radial6"/>
    <dgm:cxn modelId="{B17269F8-EAE3-4154-8DE1-59B67AA111C4}" type="presOf" srcId="{E83C0CBD-0813-40BD-99E4-6134C682C88D}" destId="{05862612-42AD-4241-9322-217227DE2771}" srcOrd="0" destOrd="0" presId="urn:microsoft.com/office/officeart/2005/8/layout/radial6"/>
    <dgm:cxn modelId="{7F66A73F-0484-4F5D-A3A5-D6E57EFD818B}" srcId="{E83C0CBD-0813-40BD-99E4-6134C682C88D}" destId="{9315721E-7853-4F66-AD23-4B9560838929}" srcOrd="3" destOrd="0" parTransId="{A6B975A3-9854-48FD-B8DB-452A5DDA7EF7}" sibTransId="{DD6B6CA1-4AE9-48E8-A620-342540A184D1}"/>
    <dgm:cxn modelId="{5EF74CF4-B5E6-4EB4-978E-7A93A3327AC6}" srcId="{E83C0CBD-0813-40BD-99E4-6134C682C88D}" destId="{DB97A947-F049-4D3C-8D2E-8478CD315F6A}" srcOrd="1" destOrd="0" parTransId="{C9DA7F95-BD9B-4592-8AEC-18B64671EE37}" sibTransId="{57B8D7CF-D5BF-408A-B5A3-BD1674493BCA}"/>
    <dgm:cxn modelId="{2B90D508-1A35-4F83-AF2A-027792A55328}" srcId="{E83C0CBD-0813-40BD-99E4-6134C682C88D}" destId="{8A2D04EA-A6BB-4519-8417-6C9EE175F32A}" srcOrd="2" destOrd="0" parTransId="{CC9A3B37-6DF8-4446-8B54-A4D0FE62A429}" sibTransId="{82CC9A5E-5E13-496E-A997-DC944AE5FAFF}"/>
    <dgm:cxn modelId="{E6A2AEC5-17D7-4B96-8635-91307C664B55}" type="presOf" srcId="{9315721E-7853-4F66-AD23-4B9560838929}" destId="{0AF40E8F-7B92-4FE6-8C96-EF1E32959990}" srcOrd="0" destOrd="0" presId="urn:microsoft.com/office/officeart/2005/8/layout/radial6"/>
    <dgm:cxn modelId="{989E02C2-F9F7-4CBE-AE4C-23B221415985}" type="presOf" srcId="{8A2D04EA-A6BB-4519-8417-6C9EE175F32A}" destId="{4B6273E9-EEEE-47E1-8FF8-EFFC10F8EF08}" srcOrd="0" destOrd="0" presId="urn:microsoft.com/office/officeart/2005/8/layout/radial6"/>
    <dgm:cxn modelId="{434BE37D-2593-46BF-8602-0BF525F87130}" type="presOf" srcId="{82CC9A5E-5E13-496E-A997-DC944AE5FAFF}" destId="{B531D43C-B8D6-4EAB-8B1B-D48D62D4FFA8}" srcOrd="0" destOrd="0" presId="urn:microsoft.com/office/officeart/2005/8/layout/radial6"/>
    <dgm:cxn modelId="{58051FB5-BEC7-4FE0-830D-B0CD8645B4B5}" type="presOf" srcId="{4944D4C2-D8F7-4437-9448-9640F0FC8EB0}" destId="{FB873647-2874-43BE-8999-0EAF8174B458}" srcOrd="0" destOrd="0" presId="urn:microsoft.com/office/officeart/2005/8/layout/radial6"/>
    <dgm:cxn modelId="{5F12F8E9-F304-4D34-8F32-F5C69ED525F3}" srcId="{764EB2B3-BDCB-4BA3-A1D8-C26467F3F16B}" destId="{E83C0CBD-0813-40BD-99E4-6134C682C88D}" srcOrd="0" destOrd="0" parTransId="{493FEBDB-5DF2-43C8-A994-9513B0287077}" sibTransId="{B53140C6-4637-4E35-9A57-ED6318F020B3}"/>
    <dgm:cxn modelId="{66034EB7-D0F1-4447-A386-14F6C2206F3F}" type="presOf" srcId="{0B361753-BB00-45DE-A665-5611B1854A43}" destId="{84043CED-01B9-4D93-983E-E9D9A5E9F0DE}" srcOrd="0" destOrd="0" presId="urn:microsoft.com/office/officeart/2005/8/layout/radial6"/>
    <dgm:cxn modelId="{504255F7-FBD6-4216-83CD-27C2FB31A0AE}" type="presParOf" srcId="{750E7949-7234-45F8-9830-9BC0535940F0}" destId="{05862612-42AD-4241-9322-217227DE2771}" srcOrd="0" destOrd="0" presId="urn:microsoft.com/office/officeart/2005/8/layout/radial6"/>
    <dgm:cxn modelId="{C7A8BA9D-DEB0-4DB9-AD28-C0F071284F67}" type="presParOf" srcId="{750E7949-7234-45F8-9830-9BC0535940F0}" destId="{84043CED-01B9-4D93-983E-E9D9A5E9F0DE}" srcOrd="1" destOrd="0" presId="urn:microsoft.com/office/officeart/2005/8/layout/radial6"/>
    <dgm:cxn modelId="{0FA68523-5C4B-47B7-B90C-A69242744CF9}" type="presParOf" srcId="{750E7949-7234-45F8-9830-9BC0535940F0}" destId="{05BD8B50-5DC7-40EF-8353-CB9C2388CBD6}" srcOrd="2" destOrd="0" presId="urn:microsoft.com/office/officeart/2005/8/layout/radial6"/>
    <dgm:cxn modelId="{D317EDB0-FEB4-43BF-BA88-0380F519F411}" type="presParOf" srcId="{750E7949-7234-45F8-9830-9BC0535940F0}" destId="{FB873647-2874-43BE-8999-0EAF8174B458}" srcOrd="3" destOrd="0" presId="urn:microsoft.com/office/officeart/2005/8/layout/radial6"/>
    <dgm:cxn modelId="{01813E49-3552-4CE8-894D-29EA13CE8B1C}" type="presParOf" srcId="{750E7949-7234-45F8-9830-9BC0535940F0}" destId="{01ECD766-061C-468E-B2B7-2E3D9DEFAFB5}" srcOrd="4" destOrd="0" presId="urn:microsoft.com/office/officeart/2005/8/layout/radial6"/>
    <dgm:cxn modelId="{2E90D943-BE5C-4233-8B40-38AED168925A}" type="presParOf" srcId="{750E7949-7234-45F8-9830-9BC0535940F0}" destId="{7F825085-8035-42B4-AC31-FFCAADC1F474}" srcOrd="5" destOrd="0" presId="urn:microsoft.com/office/officeart/2005/8/layout/radial6"/>
    <dgm:cxn modelId="{ACE18101-4A16-4808-B0E9-CD48E113A3D5}" type="presParOf" srcId="{750E7949-7234-45F8-9830-9BC0535940F0}" destId="{AE17F8F2-74F7-41AC-A66F-6E5570CBFFEB}" srcOrd="6" destOrd="0" presId="urn:microsoft.com/office/officeart/2005/8/layout/radial6"/>
    <dgm:cxn modelId="{4D2F54E1-4677-436F-9EDF-CD92F56B10F9}" type="presParOf" srcId="{750E7949-7234-45F8-9830-9BC0535940F0}" destId="{4B6273E9-EEEE-47E1-8FF8-EFFC10F8EF08}" srcOrd="7" destOrd="0" presId="urn:microsoft.com/office/officeart/2005/8/layout/radial6"/>
    <dgm:cxn modelId="{8798E1BB-B16A-424F-A071-44E37C160B9A}" type="presParOf" srcId="{750E7949-7234-45F8-9830-9BC0535940F0}" destId="{D3434228-149A-47C1-BF3C-121101AE4ED8}" srcOrd="8" destOrd="0" presId="urn:microsoft.com/office/officeart/2005/8/layout/radial6"/>
    <dgm:cxn modelId="{3C4F0571-E69F-4BFC-9DE0-2C953E18E353}" type="presParOf" srcId="{750E7949-7234-45F8-9830-9BC0535940F0}" destId="{B531D43C-B8D6-4EAB-8B1B-D48D62D4FFA8}" srcOrd="9" destOrd="0" presId="urn:microsoft.com/office/officeart/2005/8/layout/radial6"/>
    <dgm:cxn modelId="{0A5DE25D-FA8E-415C-B228-D1BDB97691C0}" type="presParOf" srcId="{750E7949-7234-45F8-9830-9BC0535940F0}" destId="{0AF40E8F-7B92-4FE6-8C96-EF1E32959990}" srcOrd="10" destOrd="0" presId="urn:microsoft.com/office/officeart/2005/8/layout/radial6"/>
    <dgm:cxn modelId="{EB204923-D296-4408-A2BC-7B022FFB31B8}" type="presParOf" srcId="{750E7949-7234-45F8-9830-9BC0535940F0}" destId="{7AA34822-A940-4F0B-B602-3C3F453B7A8B}" srcOrd="11" destOrd="0" presId="urn:microsoft.com/office/officeart/2005/8/layout/radial6"/>
    <dgm:cxn modelId="{52985E92-2D0D-4632-B173-0C699166E97E}" type="presParOf" srcId="{750E7949-7234-45F8-9830-9BC0535940F0}" destId="{84F14F65-EE80-467F-8875-2EEACEEB5BDA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64EB2B3-BDCB-4BA3-A1D8-C26467F3F16B}" type="doc">
      <dgm:prSet loTypeId="urn:microsoft.com/office/officeart/2005/8/layout/radial6" loCatId="cycl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MX"/>
        </a:p>
      </dgm:t>
    </dgm:pt>
    <dgm:pt modelId="{E83C0CBD-0813-40BD-99E4-6134C682C88D}">
      <dgm:prSet phldrT="[Texto]" custT="1"/>
      <dgm:spPr>
        <a:solidFill>
          <a:srgbClr val="CE133E"/>
        </a:solidFill>
      </dgm:spPr>
      <dgm:t>
        <a:bodyPr/>
        <a:lstStyle/>
        <a:p>
          <a:r>
            <a:rPr lang="es-MX" sz="3200" dirty="0"/>
            <a:t>SFU</a:t>
          </a:r>
        </a:p>
      </dgm:t>
    </dgm:pt>
    <dgm:pt modelId="{493FEBDB-5DF2-43C8-A994-9513B0287077}" type="parTrans" cxnId="{5F12F8E9-F304-4D34-8F32-F5C69ED525F3}">
      <dgm:prSet/>
      <dgm:spPr/>
      <dgm:t>
        <a:bodyPr/>
        <a:lstStyle/>
        <a:p>
          <a:endParaRPr lang="es-MX" sz="800"/>
        </a:p>
      </dgm:t>
    </dgm:pt>
    <dgm:pt modelId="{B53140C6-4637-4E35-9A57-ED6318F020B3}" type="sibTrans" cxnId="{5F12F8E9-F304-4D34-8F32-F5C69ED525F3}">
      <dgm:prSet/>
      <dgm:spPr/>
      <dgm:t>
        <a:bodyPr/>
        <a:lstStyle/>
        <a:p>
          <a:endParaRPr lang="es-MX" sz="800"/>
        </a:p>
      </dgm:t>
    </dgm:pt>
    <dgm:pt modelId="{0B361753-BB00-45DE-A665-5611B1854A43}">
      <dgm:prSet phldrT="[Texto]" custT="1"/>
      <dgm:spPr>
        <a:solidFill>
          <a:srgbClr val="929296"/>
        </a:solidFill>
        <a:ln>
          <a:solidFill>
            <a:srgbClr val="929296"/>
          </a:solidFill>
        </a:ln>
      </dgm:spPr>
      <dgm:t>
        <a:bodyPr/>
        <a:lstStyle/>
        <a:p>
          <a:r>
            <a:rPr lang="es-MX" sz="1100" b="1" dirty="0" smtClean="0"/>
            <a:t>Gestión </a:t>
          </a:r>
          <a:r>
            <a:rPr lang="es-MX" sz="1100" b="1" dirty="0"/>
            <a:t>de Proyectos</a:t>
          </a:r>
        </a:p>
      </dgm:t>
    </dgm:pt>
    <dgm:pt modelId="{BCF5A4AA-3C08-4059-A45C-4CA9009A90AF}" type="parTrans" cxnId="{06DF07A8-4DF8-4A5B-A17C-31A32F804406}">
      <dgm:prSet/>
      <dgm:spPr/>
      <dgm:t>
        <a:bodyPr/>
        <a:lstStyle/>
        <a:p>
          <a:endParaRPr lang="es-MX" sz="800"/>
        </a:p>
      </dgm:t>
    </dgm:pt>
    <dgm:pt modelId="{4944D4C2-D8F7-4437-9448-9640F0FC8EB0}" type="sibTrans" cxnId="{06DF07A8-4DF8-4A5B-A17C-31A32F804406}">
      <dgm:prSet/>
      <dgm:spPr>
        <a:solidFill>
          <a:srgbClr val="00853F"/>
        </a:solidFill>
      </dgm:spPr>
      <dgm:t>
        <a:bodyPr/>
        <a:lstStyle/>
        <a:p>
          <a:endParaRPr lang="es-MX" sz="800"/>
        </a:p>
      </dgm:t>
    </dgm:pt>
    <dgm:pt modelId="{DB97A947-F049-4D3C-8D2E-8478CD315F6A}">
      <dgm:prSet phldrT="[Texto]" custT="1"/>
      <dgm:spPr>
        <a:solidFill>
          <a:srgbClr val="929296"/>
        </a:solidFill>
        <a:ln>
          <a:solidFill>
            <a:srgbClr val="929296"/>
          </a:solidFill>
        </a:ln>
      </dgm:spPr>
      <dgm:t>
        <a:bodyPr/>
        <a:lstStyle/>
        <a:p>
          <a:r>
            <a:rPr lang="es-MX" sz="1100" b="1" dirty="0" smtClean="0"/>
            <a:t>Avance Financiero</a:t>
          </a:r>
          <a:endParaRPr lang="es-MX" sz="1100" b="1" dirty="0"/>
        </a:p>
      </dgm:t>
    </dgm:pt>
    <dgm:pt modelId="{C9DA7F95-BD9B-4592-8AEC-18B64671EE37}" type="parTrans" cxnId="{5EF74CF4-B5E6-4EB4-978E-7A93A3327AC6}">
      <dgm:prSet/>
      <dgm:spPr/>
      <dgm:t>
        <a:bodyPr/>
        <a:lstStyle/>
        <a:p>
          <a:endParaRPr lang="es-MX" sz="800"/>
        </a:p>
      </dgm:t>
    </dgm:pt>
    <dgm:pt modelId="{57B8D7CF-D5BF-408A-B5A3-BD1674493BCA}" type="sibTrans" cxnId="{5EF74CF4-B5E6-4EB4-978E-7A93A3327AC6}">
      <dgm:prSet/>
      <dgm:spPr>
        <a:solidFill>
          <a:srgbClr val="00853F"/>
        </a:solidFill>
      </dgm:spPr>
      <dgm:t>
        <a:bodyPr/>
        <a:lstStyle/>
        <a:p>
          <a:endParaRPr lang="es-MX" sz="800"/>
        </a:p>
      </dgm:t>
    </dgm:pt>
    <dgm:pt modelId="{8A2D04EA-A6BB-4519-8417-6C9EE175F32A}">
      <dgm:prSet phldrT="[Texto]" custT="1"/>
      <dgm:spPr>
        <a:solidFill>
          <a:srgbClr val="007836"/>
        </a:solidFill>
        <a:ln>
          <a:solidFill>
            <a:srgbClr val="929296"/>
          </a:solidFill>
        </a:ln>
      </dgm:spPr>
      <dgm:t>
        <a:bodyPr/>
        <a:lstStyle/>
        <a:p>
          <a:r>
            <a:rPr lang="es-MX" sz="1100" b="1" dirty="0" smtClean="0"/>
            <a:t>Indicadores</a:t>
          </a:r>
          <a:endParaRPr lang="es-MX" sz="1100" b="1" dirty="0"/>
        </a:p>
      </dgm:t>
    </dgm:pt>
    <dgm:pt modelId="{CC9A3B37-6DF8-4446-8B54-A4D0FE62A429}" type="parTrans" cxnId="{2B90D508-1A35-4F83-AF2A-027792A55328}">
      <dgm:prSet/>
      <dgm:spPr/>
      <dgm:t>
        <a:bodyPr/>
        <a:lstStyle/>
        <a:p>
          <a:endParaRPr lang="es-MX" sz="800"/>
        </a:p>
      </dgm:t>
    </dgm:pt>
    <dgm:pt modelId="{82CC9A5E-5E13-496E-A997-DC944AE5FAFF}" type="sibTrans" cxnId="{2B90D508-1A35-4F83-AF2A-027792A55328}">
      <dgm:prSet/>
      <dgm:spPr>
        <a:solidFill>
          <a:srgbClr val="00853F"/>
        </a:solidFill>
      </dgm:spPr>
      <dgm:t>
        <a:bodyPr/>
        <a:lstStyle/>
        <a:p>
          <a:endParaRPr lang="es-MX" sz="800"/>
        </a:p>
      </dgm:t>
    </dgm:pt>
    <dgm:pt modelId="{9315721E-7853-4F66-AD23-4B9560838929}">
      <dgm:prSet phldrT="[Texto]" custT="1"/>
      <dgm:spPr>
        <a:solidFill>
          <a:srgbClr val="929296"/>
        </a:solidFill>
        <a:ln>
          <a:solidFill>
            <a:srgbClr val="929296"/>
          </a:solidFill>
        </a:ln>
      </dgm:spPr>
      <dgm:t>
        <a:bodyPr/>
        <a:lstStyle/>
        <a:p>
          <a:r>
            <a:rPr lang="es-MX" sz="1100" b="1" dirty="0"/>
            <a:t>Evaluaciones</a:t>
          </a:r>
        </a:p>
      </dgm:t>
    </dgm:pt>
    <dgm:pt modelId="{A6B975A3-9854-48FD-B8DB-452A5DDA7EF7}" type="parTrans" cxnId="{7F66A73F-0484-4F5D-A3A5-D6E57EFD818B}">
      <dgm:prSet/>
      <dgm:spPr/>
      <dgm:t>
        <a:bodyPr/>
        <a:lstStyle/>
        <a:p>
          <a:endParaRPr lang="es-MX" sz="800"/>
        </a:p>
      </dgm:t>
    </dgm:pt>
    <dgm:pt modelId="{DD6B6CA1-4AE9-48E8-A620-342540A184D1}" type="sibTrans" cxnId="{7F66A73F-0484-4F5D-A3A5-D6E57EFD818B}">
      <dgm:prSet/>
      <dgm:spPr>
        <a:solidFill>
          <a:srgbClr val="00853F"/>
        </a:solidFill>
      </dgm:spPr>
      <dgm:t>
        <a:bodyPr/>
        <a:lstStyle/>
        <a:p>
          <a:endParaRPr lang="es-MX" sz="800"/>
        </a:p>
      </dgm:t>
    </dgm:pt>
    <dgm:pt modelId="{750E7949-7234-45F8-9830-9BC0535940F0}" type="pres">
      <dgm:prSet presAssocID="{764EB2B3-BDCB-4BA3-A1D8-C26467F3F16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05862612-42AD-4241-9322-217227DE2771}" type="pres">
      <dgm:prSet presAssocID="{E83C0CBD-0813-40BD-99E4-6134C682C88D}" presName="centerShape" presStyleLbl="node0" presStyleIdx="0" presStyleCnt="1"/>
      <dgm:spPr/>
      <dgm:t>
        <a:bodyPr/>
        <a:lstStyle/>
        <a:p>
          <a:endParaRPr lang="es-MX"/>
        </a:p>
      </dgm:t>
    </dgm:pt>
    <dgm:pt modelId="{84043CED-01B9-4D93-983E-E9D9A5E9F0DE}" type="pres">
      <dgm:prSet presAssocID="{0B361753-BB00-45DE-A665-5611B1854A43}" presName="node" presStyleLbl="node1" presStyleIdx="0" presStyleCnt="4" custScaleX="144257" custScaleY="112062" custRadScaleRad="90231" custRadScaleInc="-329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5BD8B50-5DC7-40EF-8353-CB9C2388CBD6}" type="pres">
      <dgm:prSet presAssocID="{0B361753-BB00-45DE-A665-5611B1854A43}" presName="dummy" presStyleCnt="0"/>
      <dgm:spPr/>
    </dgm:pt>
    <dgm:pt modelId="{FB873647-2874-43BE-8999-0EAF8174B458}" type="pres">
      <dgm:prSet presAssocID="{4944D4C2-D8F7-4437-9448-9640F0FC8EB0}" presName="sibTrans" presStyleLbl="sibTrans2D1" presStyleIdx="0" presStyleCnt="4"/>
      <dgm:spPr/>
      <dgm:t>
        <a:bodyPr/>
        <a:lstStyle/>
        <a:p>
          <a:endParaRPr lang="es-MX"/>
        </a:p>
      </dgm:t>
    </dgm:pt>
    <dgm:pt modelId="{01ECD766-061C-468E-B2B7-2E3D9DEFAFB5}" type="pres">
      <dgm:prSet presAssocID="{DB97A947-F049-4D3C-8D2E-8478CD315F6A}" presName="node" presStyleLbl="node1" presStyleIdx="1" presStyleCnt="4" custScaleX="123363" custScaleY="11276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F825085-8035-42B4-AC31-FFCAADC1F474}" type="pres">
      <dgm:prSet presAssocID="{DB97A947-F049-4D3C-8D2E-8478CD315F6A}" presName="dummy" presStyleCnt="0"/>
      <dgm:spPr/>
    </dgm:pt>
    <dgm:pt modelId="{AE17F8F2-74F7-41AC-A66F-6E5570CBFFEB}" type="pres">
      <dgm:prSet presAssocID="{57B8D7CF-D5BF-408A-B5A3-BD1674493BCA}" presName="sibTrans" presStyleLbl="sibTrans2D1" presStyleIdx="1" presStyleCnt="4"/>
      <dgm:spPr/>
      <dgm:t>
        <a:bodyPr/>
        <a:lstStyle/>
        <a:p>
          <a:endParaRPr lang="es-MX"/>
        </a:p>
      </dgm:t>
    </dgm:pt>
    <dgm:pt modelId="{4B6273E9-EEEE-47E1-8FF8-EFFC10F8EF08}" type="pres">
      <dgm:prSet presAssocID="{8A2D04EA-A6BB-4519-8417-6C9EE175F32A}" presName="node" presStyleLbl="node1" presStyleIdx="2" presStyleCnt="4" custScaleX="156213" custScaleY="12161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3434228-149A-47C1-BF3C-121101AE4ED8}" type="pres">
      <dgm:prSet presAssocID="{8A2D04EA-A6BB-4519-8417-6C9EE175F32A}" presName="dummy" presStyleCnt="0"/>
      <dgm:spPr/>
    </dgm:pt>
    <dgm:pt modelId="{B531D43C-B8D6-4EAB-8B1B-D48D62D4FFA8}" type="pres">
      <dgm:prSet presAssocID="{82CC9A5E-5E13-496E-A997-DC944AE5FAFF}" presName="sibTrans" presStyleLbl="sibTrans2D1" presStyleIdx="2" presStyleCnt="4"/>
      <dgm:spPr/>
      <dgm:t>
        <a:bodyPr/>
        <a:lstStyle/>
        <a:p>
          <a:endParaRPr lang="es-MX"/>
        </a:p>
      </dgm:t>
    </dgm:pt>
    <dgm:pt modelId="{0AF40E8F-7B92-4FE6-8C96-EF1E32959990}" type="pres">
      <dgm:prSet presAssocID="{9315721E-7853-4F66-AD23-4B9560838929}" presName="node" presStyleLbl="node1" presStyleIdx="3" presStyleCnt="4" custScaleX="125749" custScaleY="11495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AA34822-A940-4F0B-B602-3C3F453B7A8B}" type="pres">
      <dgm:prSet presAssocID="{9315721E-7853-4F66-AD23-4B9560838929}" presName="dummy" presStyleCnt="0"/>
      <dgm:spPr/>
    </dgm:pt>
    <dgm:pt modelId="{84F14F65-EE80-467F-8875-2EEACEEB5BDA}" type="pres">
      <dgm:prSet presAssocID="{DD6B6CA1-4AE9-48E8-A620-342540A184D1}" presName="sibTrans" presStyleLbl="sibTrans2D1" presStyleIdx="3" presStyleCnt="4"/>
      <dgm:spPr/>
      <dgm:t>
        <a:bodyPr/>
        <a:lstStyle/>
        <a:p>
          <a:endParaRPr lang="es-MX"/>
        </a:p>
      </dgm:t>
    </dgm:pt>
  </dgm:ptLst>
  <dgm:cxnLst>
    <dgm:cxn modelId="{C97A677E-EA59-43FA-8D1F-712E82AA9339}" type="presOf" srcId="{E83C0CBD-0813-40BD-99E4-6134C682C88D}" destId="{05862612-42AD-4241-9322-217227DE2771}" srcOrd="0" destOrd="0" presId="urn:microsoft.com/office/officeart/2005/8/layout/radial6"/>
    <dgm:cxn modelId="{9131EF1C-5807-49C0-B5E2-F1D0887EE3C5}" type="presOf" srcId="{764EB2B3-BDCB-4BA3-A1D8-C26467F3F16B}" destId="{750E7949-7234-45F8-9830-9BC0535940F0}" srcOrd="0" destOrd="0" presId="urn:microsoft.com/office/officeart/2005/8/layout/radial6"/>
    <dgm:cxn modelId="{9FC488CF-A487-43B8-B536-D214BDD2C568}" type="presOf" srcId="{0B361753-BB00-45DE-A665-5611B1854A43}" destId="{84043CED-01B9-4D93-983E-E9D9A5E9F0DE}" srcOrd="0" destOrd="0" presId="urn:microsoft.com/office/officeart/2005/8/layout/radial6"/>
    <dgm:cxn modelId="{EE0C47F1-6A39-4CD7-938E-463F74263E1B}" type="presOf" srcId="{8A2D04EA-A6BB-4519-8417-6C9EE175F32A}" destId="{4B6273E9-EEEE-47E1-8FF8-EFFC10F8EF08}" srcOrd="0" destOrd="0" presId="urn:microsoft.com/office/officeart/2005/8/layout/radial6"/>
    <dgm:cxn modelId="{D262E2C7-A257-4CC3-97B4-B92D3B6D54DB}" type="presOf" srcId="{57B8D7CF-D5BF-408A-B5A3-BD1674493BCA}" destId="{AE17F8F2-74F7-41AC-A66F-6E5570CBFFEB}" srcOrd="0" destOrd="0" presId="urn:microsoft.com/office/officeart/2005/8/layout/radial6"/>
    <dgm:cxn modelId="{06DF07A8-4DF8-4A5B-A17C-31A32F804406}" srcId="{E83C0CBD-0813-40BD-99E4-6134C682C88D}" destId="{0B361753-BB00-45DE-A665-5611B1854A43}" srcOrd="0" destOrd="0" parTransId="{BCF5A4AA-3C08-4059-A45C-4CA9009A90AF}" sibTransId="{4944D4C2-D8F7-4437-9448-9640F0FC8EB0}"/>
    <dgm:cxn modelId="{2CADFD92-A2CD-433E-B549-6CE8D2498071}" type="presOf" srcId="{82CC9A5E-5E13-496E-A997-DC944AE5FAFF}" destId="{B531D43C-B8D6-4EAB-8B1B-D48D62D4FFA8}" srcOrd="0" destOrd="0" presId="urn:microsoft.com/office/officeart/2005/8/layout/radial6"/>
    <dgm:cxn modelId="{648275ED-55D1-42DB-B407-A82CA06B34D2}" type="presOf" srcId="{4944D4C2-D8F7-4437-9448-9640F0FC8EB0}" destId="{FB873647-2874-43BE-8999-0EAF8174B458}" srcOrd="0" destOrd="0" presId="urn:microsoft.com/office/officeart/2005/8/layout/radial6"/>
    <dgm:cxn modelId="{7F66A73F-0484-4F5D-A3A5-D6E57EFD818B}" srcId="{E83C0CBD-0813-40BD-99E4-6134C682C88D}" destId="{9315721E-7853-4F66-AD23-4B9560838929}" srcOrd="3" destOrd="0" parTransId="{A6B975A3-9854-48FD-B8DB-452A5DDA7EF7}" sibTransId="{DD6B6CA1-4AE9-48E8-A620-342540A184D1}"/>
    <dgm:cxn modelId="{E121BF37-1773-472F-8BF8-7AAC792CBBEB}" type="presOf" srcId="{9315721E-7853-4F66-AD23-4B9560838929}" destId="{0AF40E8F-7B92-4FE6-8C96-EF1E32959990}" srcOrd="0" destOrd="0" presId="urn:microsoft.com/office/officeart/2005/8/layout/radial6"/>
    <dgm:cxn modelId="{5EF74CF4-B5E6-4EB4-978E-7A93A3327AC6}" srcId="{E83C0CBD-0813-40BD-99E4-6134C682C88D}" destId="{DB97A947-F049-4D3C-8D2E-8478CD315F6A}" srcOrd="1" destOrd="0" parTransId="{C9DA7F95-BD9B-4592-8AEC-18B64671EE37}" sibTransId="{57B8D7CF-D5BF-408A-B5A3-BD1674493BCA}"/>
    <dgm:cxn modelId="{E13BD176-EF6A-4C50-8B0E-BA8A39E2D635}" type="presOf" srcId="{DB97A947-F049-4D3C-8D2E-8478CD315F6A}" destId="{01ECD766-061C-468E-B2B7-2E3D9DEFAFB5}" srcOrd="0" destOrd="0" presId="urn:microsoft.com/office/officeart/2005/8/layout/radial6"/>
    <dgm:cxn modelId="{2B90D508-1A35-4F83-AF2A-027792A55328}" srcId="{E83C0CBD-0813-40BD-99E4-6134C682C88D}" destId="{8A2D04EA-A6BB-4519-8417-6C9EE175F32A}" srcOrd="2" destOrd="0" parTransId="{CC9A3B37-6DF8-4446-8B54-A4D0FE62A429}" sibTransId="{82CC9A5E-5E13-496E-A997-DC944AE5FAFF}"/>
    <dgm:cxn modelId="{5F12F8E9-F304-4D34-8F32-F5C69ED525F3}" srcId="{764EB2B3-BDCB-4BA3-A1D8-C26467F3F16B}" destId="{E83C0CBD-0813-40BD-99E4-6134C682C88D}" srcOrd="0" destOrd="0" parTransId="{493FEBDB-5DF2-43C8-A994-9513B0287077}" sibTransId="{B53140C6-4637-4E35-9A57-ED6318F020B3}"/>
    <dgm:cxn modelId="{1F41951A-D8AC-4C30-B80A-C6E903163D38}" type="presOf" srcId="{DD6B6CA1-4AE9-48E8-A620-342540A184D1}" destId="{84F14F65-EE80-467F-8875-2EEACEEB5BDA}" srcOrd="0" destOrd="0" presId="urn:microsoft.com/office/officeart/2005/8/layout/radial6"/>
    <dgm:cxn modelId="{636DF6D9-450B-4B89-AE07-75DB65DBFD17}" type="presParOf" srcId="{750E7949-7234-45F8-9830-9BC0535940F0}" destId="{05862612-42AD-4241-9322-217227DE2771}" srcOrd="0" destOrd="0" presId="urn:microsoft.com/office/officeart/2005/8/layout/radial6"/>
    <dgm:cxn modelId="{13273464-C0ED-41A5-BE7B-54803167B424}" type="presParOf" srcId="{750E7949-7234-45F8-9830-9BC0535940F0}" destId="{84043CED-01B9-4D93-983E-E9D9A5E9F0DE}" srcOrd="1" destOrd="0" presId="urn:microsoft.com/office/officeart/2005/8/layout/radial6"/>
    <dgm:cxn modelId="{0D3311F8-23EB-43FF-8BBB-100B16BB0BB3}" type="presParOf" srcId="{750E7949-7234-45F8-9830-9BC0535940F0}" destId="{05BD8B50-5DC7-40EF-8353-CB9C2388CBD6}" srcOrd="2" destOrd="0" presId="urn:microsoft.com/office/officeart/2005/8/layout/radial6"/>
    <dgm:cxn modelId="{778B8508-4497-4807-92F9-FE19BD878D21}" type="presParOf" srcId="{750E7949-7234-45F8-9830-9BC0535940F0}" destId="{FB873647-2874-43BE-8999-0EAF8174B458}" srcOrd="3" destOrd="0" presId="urn:microsoft.com/office/officeart/2005/8/layout/radial6"/>
    <dgm:cxn modelId="{26C2743B-3A77-4240-810E-6CE86CB86DFB}" type="presParOf" srcId="{750E7949-7234-45F8-9830-9BC0535940F0}" destId="{01ECD766-061C-468E-B2B7-2E3D9DEFAFB5}" srcOrd="4" destOrd="0" presId="urn:microsoft.com/office/officeart/2005/8/layout/radial6"/>
    <dgm:cxn modelId="{B3B07391-6CA4-4C6D-9490-3BCAEBAB2917}" type="presParOf" srcId="{750E7949-7234-45F8-9830-9BC0535940F0}" destId="{7F825085-8035-42B4-AC31-FFCAADC1F474}" srcOrd="5" destOrd="0" presId="urn:microsoft.com/office/officeart/2005/8/layout/radial6"/>
    <dgm:cxn modelId="{EC0C8C23-8734-4DC4-8A5C-5A82F796839A}" type="presParOf" srcId="{750E7949-7234-45F8-9830-9BC0535940F0}" destId="{AE17F8F2-74F7-41AC-A66F-6E5570CBFFEB}" srcOrd="6" destOrd="0" presId="urn:microsoft.com/office/officeart/2005/8/layout/radial6"/>
    <dgm:cxn modelId="{2264084F-0F0A-4EB3-BC68-5031C7A57AD8}" type="presParOf" srcId="{750E7949-7234-45F8-9830-9BC0535940F0}" destId="{4B6273E9-EEEE-47E1-8FF8-EFFC10F8EF08}" srcOrd="7" destOrd="0" presId="urn:microsoft.com/office/officeart/2005/8/layout/radial6"/>
    <dgm:cxn modelId="{0903A836-AD95-4AF3-9E8A-6564C07C5E78}" type="presParOf" srcId="{750E7949-7234-45F8-9830-9BC0535940F0}" destId="{D3434228-149A-47C1-BF3C-121101AE4ED8}" srcOrd="8" destOrd="0" presId="urn:microsoft.com/office/officeart/2005/8/layout/radial6"/>
    <dgm:cxn modelId="{614E9FC3-8207-4DA5-B1F3-D769200BED4B}" type="presParOf" srcId="{750E7949-7234-45F8-9830-9BC0535940F0}" destId="{B531D43C-B8D6-4EAB-8B1B-D48D62D4FFA8}" srcOrd="9" destOrd="0" presId="urn:microsoft.com/office/officeart/2005/8/layout/radial6"/>
    <dgm:cxn modelId="{EB623619-97F4-49D1-A1F2-F3289E185AA3}" type="presParOf" srcId="{750E7949-7234-45F8-9830-9BC0535940F0}" destId="{0AF40E8F-7B92-4FE6-8C96-EF1E32959990}" srcOrd="10" destOrd="0" presId="urn:microsoft.com/office/officeart/2005/8/layout/radial6"/>
    <dgm:cxn modelId="{C1480A03-E4DC-4C0A-8CF7-58C30A5DE60D}" type="presParOf" srcId="{750E7949-7234-45F8-9830-9BC0535940F0}" destId="{7AA34822-A940-4F0B-B602-3C3F453B7A8B}" srcOrd="11" destOrd="0" presId="urn:microsoft.com/office/officeart/2005/8/layout/radial6"/>
    <dgm:cxn modelId="{597A1F12-9374-40E1-9C3E-8623EE9DC31A}" type="presParOf" srcId="{750E7949-7234-45F8-9830-9BC0535940F0}" destId="{84F14F65-EE80-467F-8875-2EEACEEB5BDA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64EB2B3-BDCB-4BA3-A1D8-C26467F3F16B}" type="doc">
      <dgm:prSet loTypeId="urn:microsoft.com/office/officeart/2005/8/layout/radial6" loCatId="cycl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MX"/>
        </a:p>
      </dgm:t>
    </dgm:pt>
    <dgm:pt modelId="{E83C0CBD-0813-40BD-99E4-6134C682C88D}">
      <dgm:prSet phldrT="[Texto]" custT="1"/>
      <dgm:spPr>
        <a:solidFill>
          <a:srgbClr val="CE133E"/>
        </a:solidFill>
      </dgm:spPr>
      <dgm:t>
        <a:bodyPr/>
        <a:lstStyle/>
        <a:p>
          <a:r>
            <a:rPr lang="es-MX" sz="3200"/>
            <a:t>SFU</a:t>
          </a:r>
        </a:p>
      </dgm:t>
    </dgm:pt>
    <dgm:pt modelId="{493FEBDB-5DF2-43C8-A994-9513B0287077}" type="parTrans" cxnId="{5F12F8E9-F304-4D34-8F32-F5C69ED525F3}">
      <dgm:prSet/>
      <dgm:spPr/>
      <dgm:t>
        <a:bodyPr/>
        <a:lstStyle/>
        <a:p>
          <a:endParaRPr lang="es-MX" sz="800"/>
        </a:p>
      </dgm:t>
    </dgm:pt>
    <dgm:pt modelId="{B53140C6-4637-4E35-9A57-ED6318F020B3}" type="sibTrans" cxnId="{5F12F8E9-F304-4D34-8F32-F5C69ED525F3}">
      <dgm:prSet/>
      <dgm:spPr/>
      <dgm:t>
        <a:bodyPr/>
        <a:lstStyle/>
        <a:p>
          <a:endParaRPr lang="es-MX" sz="800"/>
        </a:p>
      </dgm:t>
    </dgm:pt>
    <dgm:pt modelId="{0B361753-BB00-45DE-A665-5611B1854A43}">
      <dgm:prSet phldrT="[Texto]" custT="1"/>
      <dgm:spPr>
        <a:solidFill>
          <a:srgbClr val="929296"/>
        </a:solidFill>
        <a:ln>
          <a:solidFill>
            <a:srgbClr val="929296"/>
          </a:solidFill>
        </a:ln>
      </dgm:spPr>
      <dgm:t>
        <a:bodyPr/>
        <a:lstStyle/>
        <a:p>
          <a:r>
            <a:rPr lang="es-MX" sz="1100" b="1" dirty="0" smtClean="0"/>
            <a:t>Gestión </a:t>
          </a:r>
          <a:r>
            <a:rPr lang="es-MX" sz="1100" b="1" dirty="0"/>
            <a:t>de Proyectos</a:t>
          </a:r>
        </a:p>
      </dgm:t>
    </dgm:pt>
    <dgm:pt modelId="{BCF5A4AA-3C08-4059-A45C-4CA9009A90AF}" type="parTrans" cxnId="{06DF07A8-4DF8-4A5B-A17C-31A32F804406}">
      <dgm:prSet/>
      <dgm:spPr/>
      <dgm:t>
        <a:bodyPr/>
        <a:lstStyle/>
        <a:p>
          <a:endParaRPr lang="es-MX" sz="800"/>
        </a:p>
      </dgm:t>
    </dgm:pt>
    <dgm:pt modelId="{4944D4C2-D8F7-4437-9448-9640F0FC8EB0}" type="sibTrans" cxnId="{06DF07A8-4DF8-4A5B-A17C-31A32F804406}">
      <dgm:prSet/>
      <dgm:spPr>
        <a:solidFill>
          <a:srgbClr val="00853F"/>
        </a:solidFill>
      </dgm:spPr>
      <dgm:t>
        <a:bodyPr/>
        <a:lstStyle/>
        <a:p>
          <a:endParaRPr lang="es-MX" sz="800"/>
        </a:p>
      </dgm:t>
    </dgm:pt>
    <dgm:pt modelId="{DB97A947-F049-4D3C-8D2E-8478CD315F6A}">
      <dgm:prSet phldrT="[Texto]" custT="1"/>
      <dgm:spPr>
        <a:solidFill>
          <a:srgbClr val="929296"/>
        </a:solidFill>
        <a:ln>
          <a:solidFill>
            <a:srgbClr val="929296"/>
          </a:solidFill>
        </a:ln>
      </dgm:spPr>
      <dgm:t>
        <a:bodyPr/>
        <a:lstStyle/>
        <a:p>
          <a:r>
            <a:rPr lang="es-MX" sz="1100" b="1" dirty="0" smtClean="0"/>
            <a:t>Avance Financiero</a:t>
          </a:r>
          <a:endParaRPr lang="es-MX" sz="1100" b="1" dirty="0"/>
        </a:p>
      </dgm:t>
    </dgm:pt>
    <dgm:pt modelId="{C9DA7F95-BD9B-4592-8AEC-18B64671EE37}" type="parTrans" cxnId="{5EF74CF4-B5E6-4EB4-978E-7A93A3327AC6}">
      <dgm:prSet/>
      <dgm:spPr/>
      <dgm:t>
        <a:bodyPr/>
        <a:lstStyle/>
        <a:p>
          <a:endParaRPr lang="es-MX" sz="800"/>
        </a:p>
      </dgm:t>
    </dgm:pt>
    <dgm:pt modelId="{57B8D7CF-D5BF-408A-B5A3-BD1674493BCA}" type="sibTrans" cxnId="{5EF74CF4-B5E6-4EB4-978E-7A93A3327AC6}">
      <dgm:prSet/>
      <dgm:spPr>
        <a:solidFill>
          <a:srgbClr val="00853F"/>
        </a:solidFill>
      </dgm:spPr>
      <dgm:t>
        <a:bodyPr/>
        <a:lstStyle/>
        <a:p>
          <a:endParaRPr lang="es-MX" sz="800"/>
        </a:p>
      </dgm:t>
    </dgm:pt>
    <dgm:pt modelId="{8A2D04EA-A6BB-4519-8417-6C9EE175F32A}">
      <dgm:prSet phldrT="[Texto]" custT="1"/>
      <dgm:spPr>
        <a:solidFill>
          <a:srgbClr val="929296"/>
        </a:solidFill>
        <a:ln>
          <a:solidFill>
            <a:srgbClr val="929296"/>
          </a:solidFill>
        </a:ln>
      </dgm:spPr>
      <dgm:t>
        <a:bodyPr/>
        <a:lstStyle/>
        <a:p>
          <a:r>
            <a:rPr lang="es-MX" sz="1100" b="1" dirty="0" smtClean="0"/>
            <a:t>Indicadores</a:t>
          </a:r>
          <a:endParaRPr lang="es-MX" sz="1100" b="1" dirty="0"/>
        </a:p>
      </dgm:t>
    </dgm:pt>
    <dgm:pt modelId="{CC9A3B37-6DF8-4446-8B54-A4D0FE62A429}" type="parTrans" cxnId="{2B90D508-1A35-4F83-AF2A-027792A55328}">
      <dgm:prSet/>
      <dgm:spPr/>
      <dgm:t>
        <a:bodyPr/>
        <a:lstStyle/>
        <a:p>
          <a:endParaRPr lang="es-MX" sz="800"/>
        </a:p>
      </dgm:t>
    </dgm:pt>
    <dgm:pt modelId="{82CC9A5E-5E13-496E-A997-DC944AE5FAFF}" type="sibTrans" cxnId="{2B90D508-1A35-4F83-AF2A-027792A55328}">
      <dgm:prSet/>
      <dgm:spPr>
        <a:solidFill>
          <a:srgbClr val="00853F"/>
        </a:solidFill>
      </dgm:spPr>
      <dgm:t>
        <a:bodyPr/>
        <a:lstStyle/>
        <a:p>
          <a:endParaRPr lang="es-MX" sz="800"/>
        </a:p>
      </dgm:t>
    </dgm:pt>
    <dgm:pt modelId="{9315721E-7853-4F66-AD23-4B9560838929}">
      <dgm:prSet phldrT="[Texto]" custT="1"/>
      <dgm:spPr>
        <a:solidFill>
          <a:srgbClr val="007836"/>
        </a:solidFill>
        <a:ln>
          <a:solidFill>
            <a:srgbClr val="929296"/>
          </a:solidFill>
        </a:ln>
      </dgm:spPr>
      <dgm:t>
        <a:bodyPr/>
        <a:lstStyle/>
        <a:p>
          <a:r>
            <a:rPr lang="es-MX" sz="1100" b="1" dirty="0"/>
            <a:t>Evaluaciones</a:t>
          </a:r>
        </a:p>
      </dgm:t>
    </dgm:pt>
    <dgm:pt modelId="{A6B975A3-9854-48FD-B8DB-452A5DDA7EF7}" type="parTrans" cxnId="{7F66A73F-0484-4F5D-A3A5-D6E57EFD818B}">
      <dgm:prSet/>
      <dgm:spPr/>
      <dgm:t>
        <a:bodyPr/>
        <a:lstStyle/>
        <a:p>
          <a:endParaRPr lang="es-MX" sz="800"/>
        </a:p>
      </dgm:t>
    </dgm:pt>
    <dgm:pt modelId="{DD6B6CA1-4AE9-48E8-A620-342540A184D1}" type="sibTrans" cxnId="{7F66A73F-0484-4F5D-A3A5-D6E57EFD818B}">
      <dgm:prSet/>
      <dgm:spPr>
        <a:solidFill>
          <a:srgbClr val="00853F"/>
        </a:solidFill>
      </dgm:spPr>
      <dgm:t>
        <a:bodyPr/>
        <a:lstStyle/>
        <a:p>
          <a:endParaRPr lang="es-MX" sz="800"/>
        </a:p>
      </dgm:t>
    </dgm:pt>
    <dgm:pt modelId="{750E7949-7234-45F8-9830-9BC0535940F0}" type="pres">
      <dgm:prSet presAssocID="{764EB2B3-BDCB-4BA3-A1D8-C26467F3F16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05862612-42AD-4241-9322-217227DE2771}" type="pres">
      <dgm:prSet presAssocID="{E83C0CBD-0813-40BD-99E4-6134C682C88D}" presName="centerShape" presStyleLbl="node0" presStyleIdx="0" presStyleCnt="1"/>
      <dgm:spPr/>
      <dgm:t>
        <a:bodyPr/>
        <a:lstStyle/>
        <a:p>
          <a:endParaRPr lang="es-MX"/>
        </a:p>
      </dgm:t>
    </dgm:pt>
    <dgm:pt modelId="{84043CED-01B9-4D93-983E-E9D9A5E9F0DE}" type="pres">
      <dgm:prSet presAssocID="{0B361753-BB00-45DE-A665-5611B1854A43}" presName="node" presStyleLbl="node1" presStyleIdx="0" presStyleCnt="4" custScaleX="144257" custScaleY="112062" custRadScaleRad="90231" custRadScaleInc="-329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5BD8B50-5DC7-40EF-8353-CB9C2388CBD6}" type="pres">
      <dgm:prSet presAssocID="{0B361753-BB00-45DE-A665-5611B1854A43}" presName="dummy" presStyleCnt="0"/>
      <dgm:spPr/>
    </dgm:pt>
    <dgm:pt modelId="{FB873647-2874-43BE-8999-0EAF8174B458}" type="pres">
      <dgm:prSet presAssocID="{4944D4C2-D8F7-4437-9448-9640F0FC8EB0}" presName="sibTrans" presStyleLbl="sibTrans2D1" presStyleIdx="0" presStyleCnt="4"/>
      <dgm:spPr/>
      <dgm:t>
        <a:bodyPr/>
        <a:lstStyle/>
        <a:p>
          <a:endParaRPr lang="es-MX"/>
        </a:p>
      </dgm:t>
    </dgm:pt>
    <dgm:pt modelId="{01ECD766-061C-468E-B2B7-2E3D9DEFAFB5}" type="pres">
      <dgm:prSet presAssocID="{DB97A947-F049-4D3C-8D2E-8478CD315F6A}" presName="node" presStyleLbl="node1" presStyleIdx="1" presStyleCnt="4" custScaleX="123363" custScaleY="11276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F825085-8035-42B4-AC31-FFCAADC1F474}" type="pres">
      <dgm:prSet presAssocID="{DB97A947-F049-4D3C-8D2E-8478CD315F6A}" presName="dummy" presStyleCnt="0"/>
      <dgm:spPr/>
    </dgm:pt>
    <dgm:pt modelId="{AE17F8F2-74F7-41AC-A66F-6E5570CBFFEB}" type="pres">
      <dgm:prSet presAssocID="{57B8D7CF-D5BF-408A-B5A3-BD1674493BCA}" presName="sibTrans" presStyleLbl="sibTrans2D1" presStyleIdx="1" presStyleCnt="4"/>
      <dgm:spPr/>
      <dgm:t>
        <a:bodyPr/>
        <a:lstStyle/>
        <a:p>
          <a:endParaRPr lang="es-MX"/>
        </a:p>
      </dgm:t>
    </dgm:pt>
    <dgm:pt modelId="{4B6273E9-EEEE-47E1-8FF8-EFFC10F8EF08}" type="pres">
      <dgm:prSet presAssocID="{8A2D04EA-A6BB-4519-8417-6C9EE175F32A}" presName="node" presStyleLbl="node1" presStyleIdx="2" presStyleCnt="4" custScaleX="133504" custScaleY="12161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3434228-149A-47C1-BF3C-121101AE4ED8}" type="pres">
      <dgm:prSet presAssocID="{8A2D04EA-A6BB-4519-8417-6C9EE175F32A}" presName="dummy" presStyleCnt="0"/>
      <dgm:spPr/>
    </dgm:pt>
    <dgm:pt modelId="{B531D43C-B8D6-4EAB-8B1B-D48D62D4FFA8}" type="pres">
      <dgm:prSet presAssocID="{82CC9A5E-5E13-496E-A997-DC944AE5FAFF}" presName="sibTrans" presStyleLbl="sibTrans2D1" presStyleIdx="2" presStyleCnt="4"/>
      <dgm:spPr/>
      <dgm:t>
        <a:bodyPr/>
        <a:lstStyle/>
        <a:p>
          <a:endParaRPr lang="es-MX"/>
        </a:p>
      </dgm:t>
    </dgm:pt>
    <dgm:pt modelId="{0AF40E8F-7B92-4FE6-8C96-EF1E32959990}" type="pres">
      <dgm:prSet presAssocID="{9315721E-7853-4F66-AD23-4B9560838929}" presName="node" presStyleLbl="node1" presStyleIdx="3" presStyleCnt="4" custScaleX="125749" custScaleY="11495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7AA34822-A940-4F0B-B602-3C3F453B7A8B}" type="pres">
      <dgm:prSet presAssocID="{9315721E-7853-4F66-AD23-4B9560838929}" presName="dummy" presStyleCnt="0"/>
      <dgm:spPr/>
    </dgm:pt>
    <dgm:pt modelId="{84F14F65-EE80-467F-8875-2EEACEEB5BDA}" type="pres">
      <dgm:prSet presAssocID="{DD6B6CA1-4AE9-48E8-A620-342540A184D1}" presName="sibTrans" presStyleLbl="sibTrans2D1" presStyleIdx="3" presStyleCnt="4"/>
      <dgm:spPr/>
      <dgm:t>
        <a:bodyPr/>
        <a:lstStyle/>
        <a:p>
          <a:endParaRPr lang="es-MX"/>
        </a:p>
      </dgm:t>
    </dgm:pt>
  </dgm:ptLst>
  <dgm:cxnLst>
    <dgm:cxn modelId="{6E7001DD-4AF0-42DF-831A-14C17F794263}" type="presOf" srcId="{9315721E-7853-4F66-AD23-4B9560838929}" destId="{0AF40E8F-7B92-4FE6-8C96-EF1E32959990}" srcOrd="0" destOrd="0" presId="urn:microsoft.com/office/officeart/2005/8/layout/radial6"/>
    <dgm:cxn modelId="{84CDC956-AB58-4879-AA89-08AD3152FCFD}" type="presOf" srcId="{764EB2B3-BDCB-4BA3-A1D8-C26467F3F16B}" destId="{750E7949-7234-45F8-9830-9BC0535940F0}" srcOrd="0" destOrd="0" presId="urn:microsoft.com/office/officeart/2005/8/layout/radial6"/>
    <dgm:cxn modelId="{515F0446-D1CC-4841-BDAE-FC0C5C94B37A}" type="presOf" srcId="{8A2D04EA-A6BB-4519-8417-6C9EE175F32A}" destId="{4B6273E9-EEEE-47E1-8FF8-EFFC10F8EF08}" srcOrd="0" destOrd="0" presId="urn:microsoft.com/office/officeart/2005/8/layout/radial6"/>
    <dgm:cxn modelId="{06DF07A8-4DF8-4A5B-A17C-31A32F804406}" srcId="{E83C0CBD-0813-40BD-99E4-6134C682C88D}" destId="{0B361753-BB00-45DE-A665-5611B1854A43}" srcOrd="0" destOrd="0" parTransId="{BCF5A4AA-3C08-4059-A45C-4CA9009A90AF}" sibTransId="{4944D4C2-D8F7-4437-9448-9640F0FC8EB0}"/>
    <dgm:cxn modelId="{CE9A925A-E1C7-433F-B332-E6BCC9847FBA}" type="presOf" srcId="{4944D4C2-D8F7-4437-9448-9640F0FC8EB0}" destId="{FB873647-2874-43BE-8999-0EAF8174B458}" srcOrd="0" destOrd="0" presId="urn:microsoft.com/office/officeart/2005/8/layout/radial6"/>
    <dgm:cxn modelId="{7F66A73F-0484-4F5D-A3A5-D6E57EFD818B}" srcId="{E83C0CBD-0813-40BD-99E4-6134C682C88D}" destId="{9315721E-7853-4F66-AD23-4B9560838929}" srcOrd="3" destOrd="0" parTransId="{A6B975A3-9854-48FD-B8DB-452A5DDA7EF7}" sibTransId="{DD6B6CA1-4AE9-48E8-A620-342540A184D1}"/>
    <dgm:cxn modelId="{5EF74CF4-B5E6-4EB4-978E-7A93A3327AC6}" srcId="{E83C0CBD-0813-40BD-99E4-6134C682C88D}" destId="{DB97A947-F049-4D3C-8D2E-8478CD315F6A}" srcOrd="1" destOrd="0" parTransId="{C9DA7F95-BD9B-4592-8AEC-18B64671EE37}" sibTransId="{57B8D7CF-D5BF-408A-B5A3-BD1674493BCA}"/>
    <dgm:cxn modelId="{C328E82A-966E-4CA7-B041-A38397FB6CA0}" type="presOf" srcId="{0B361753-BB00-45DE-A665-5611B1854A43}" destId="{84043CED-01B9-4D93-983E-E9D9A5E9F0DE}" srcOrd="0" destOrd="0" presId="urn:microsoft.com/office/officeart/2005/8/layout/radial6"/>
    <dgm:cxn modelId="{2B90D508-1A35-4F83-AF2A-027792A55328}" srcId="{E83C0CBD-0813-40BD-99E4-6134C682C88D}" destId="{8A2D04EA-A6BB-4519-8417-6C9EE175F32A}" srcOrd="2" destOrd="0" parTransId="{CC9A3B37-6DF8-4446-8B54-A4D0FE62A429}" sibTransId="{82CC9A5E-5E13-496E-A997-DC944AE5FAFF}"/>
    <dgm:cxn modelId="{2DBD78D9-7E3F-4F2D-A8A5-6753CA0C666B}" type="presOf" srcId="{DB97A947-F049-4D3C-8D2E-8478CD315F6A}" destId="{01ECD766-061C-468E-B2B7-2E3D9DEFAFB5}" srcOrd="0" destOrd="0" presId="urn:microsoft.com/office/officeart/2005/8/layout/radial6"/>
    <dgm:cxn modelId="{0EE54911-68A0-4375-9820-BA4A26EFB5AB}" type="presOf" srcId="{E83C0CBD-0813-40BD-99E4-6134C682C88D}" destId="{05862612-42AD-4241-9322-217227DE2771}" srcOrd="0" destOrd="0" presId="urn:microsoft.com/office/officeart/2005/8/layout/radial6"/>
    <dgm:cxn modelId="{A9092FEE-DFA9-42D7-8608-F883DC043635}" type="presOf" srcId="{82CC9A5E-5E13-496E-A997-DC944AE5FAFF}" destId="{B531D43C-B8D6-4EAB-8B1B-D48D62D4FFA8}" srcOrd="0" destOrd="0" presId="urn:microsoft.com/office/officeart/2005/8/layout/radial6"/>
    <dgm:cxn modelId="{8DE251D0-CD05-4FE6-9B9D-5130E8E0C82E}" type="presOf" srcId="{57B8D7CF-D5BF-408A-B5A3-BD1674493BCA}" destId="{AE17F8F2-74F7-41AC-A66F-6E5570CBFFEB}" srcOrd="0" destOrd="0" presId="urn:microsoft.com/office/officeart/2005/8/layout/radial6"/>
    <dgm:cxn modelId="{5F12F8E9-F304-4D34-8F32-F5C69ED525F3}" srcId="{764EB2B3-BDCB-4BA3-A1D8-C26467F3F16B}" destId="{E83C0CBD-0813-40BD-99E4-6134C682C88D}" srcOrd="0" destOrd="0" parTransId="{493FEBDB-5DF2-43C8-A994-9513B0287077}" sibTransId="{B53140C6-4637-4E35-9A57-ED6318F020B3}"/>
    <dgm:cxn modelId="{C0533B9E-A7C0-4875-A43E-A2C9F33FBB2F}" type="presOf" srcId="{DD6B6CA1-4AE9-48E8-A620-342540A184D1}" destId="{84F14F65-EE80-467F-8875-2EEACEEB5BDA}" srcOrd="0" destOrd="0" presId="urn:microsoft.com/office/officeart/2005/8/layout/radial6"/>
    <dgm:cxn modelId="{B4765468-BCAE-48C7-AB76-4B70D88B0A45}" type="presParOf" srcId="{750E7949-7234-45F8-9830-9BC0535940F0}" destId="{05862612-42AD-4241-9322-217227DE2771}" srcOrd="0" destOrd="0" presId="urn:microsoft.com/office/officeart/2005/8/layout/radial6"/>
    <dgm:cxn modelId="{7FBA2BDB-EDCD-4812-AA43-2B66DC6A0038}" type="presParOf" srcId="{750E7949-7234-45F8-9830-9BC0535940F0}" destId="{84043CED-01B9-4D93-983E-E9D9A5E9F0DE}" srcOrd="1" destOrd="0" presId="urn:microsoft.com/office/officeart/2005/8/layout/radial6"/>
    <dgm:cxn modelId="{5BC5E69D-587D-4EA7-B599-DE6F6A045574}" type="presParOf" srcId="{750E7949-7234-45F8-9830-9BC0535940F0}" destId="{05BD8B50-5DC7-40EF-8353-CB9C2388CBD6}" srcOrd="2" destOrd="0" presId="urn:microsoft.com/office/officeart/2005/8/layout/radial6"/>
    <dgm:cxn modelId="{C80619B9-8857-4E4B-87AE-1C031690A341}" type="presParOf" srcId="{750E7949-7234-45F8-9830-9BC0535940F0}" destId="{FB873647-2874-43BE-8999-0EAF8174B458}" srcOrd="3" destOrd="0" presId="urn:microsoft.com/office/officeart/2005/8/layout/radial6"/>
    <dgm:cxn modelId="{E7AABDD0-5F1C-426D-9D75-1455EBEDE9BD}" type="presParOf" srcId="{750E7949-7234-45F8-9830-9BC0535940F0}" destId="{01ECD766-061C-468E-B2B7-2E3D9DEFAFB5}" srcOrd="4" destOrd="0" presId="urn:microsoft.com/office/officeart/2005/8/layout/radial6"/>
    <dgm:cxn modelId="{23631454-B33E-4891-B8CD-05F7A02DF59D}" type="presParOf" srcId="{750E7949-7234-45F8-9830-9BC0535940F0}" destId="{7F825085-8035-42B4-AC31-FFCAADC1F474}" srcOrd="5" destOrd="0" presId="urn:microsoft.com/office/officeart/2005/8/layout/radial6"/>
    <dgm:cxn modelId="{C9246DA9-8F60-4A28-B331-D8B879142357}" type="presParOf" srcId="{750E7949-7234-45F8-9830-9BC0535940F0}" destId="{AE17F8F2-74F7-41AC-A66F-6E5570CBFFEB}" srcOrd="6" destOrd="0" presId="urn:microsoft.com/office/officeart/2005/8/layout/radial6"/>
    <dgm:cxn modelId="{D518A674-0C57-40F0-89BA-B608400D5D9F}" type="presParOf" srcId="{750E7949-7234-45F8-9830-9BC0535940F0}" destId="{4B6273E9-EEEE-47E1-8FF8-EFFC10F8EF08}" srcOrd="7" destOrd="0" presId="urn:microsoft.com/office/officeart/2005/8/layout/radial6"/>
    <dgm:cxn modelId="{A65A1E7D-93B0-4229-A531-C9FD7CF5CB1E}" type="presParOf" srcId="{750E7949-7234-45F8-9830-9BC0535940F0}" destId="{D3434228-149A-47C1-BF3C-121101AE4ED8}" srcOrd="8" destOrd="0" presId="urn:microsoft.com/office/officeart/2005/8/layout/radial6"/>
    <dgm:cxn modelId="{FEADF1F7-E3D3-4514-8FD7-35760C8AC0D3}" type="presParOf" srcId="{750E7949-7234-45F8-9830-9BC0535940F0}" destId="{B531D43C-B8D6-4EAB-8B1B-D48D62D4FFA8}" srcOrd="9" destOrd="0" presId="urn:microsoft.com/office/officeart/2005/8/layout/radial6"/>
    <dgm:cxn modelId="{1AAA3EF5-D1DC-47DC-9100-E0C89374A3F5}" type="presParOf" srcId="{750E7949-7234-45F8-9830-9BC0535940F0}" destId="{0AF40E8F-7B92-4FE6-8C96-EF1E32959990}" srcOrd="10" destOrd="0" presId="urn:microsoft.com/office/officeart/2005/8/layout/radial6"/>
    <dgm:cxn modelId="{48102D9D-3006-4DF0-8C65-10495FC913C6}" type="presParOf" srcId="{750E7949-7234-45F8-9830-9BC0535940F0}" destId="{7AA34822-A940-4F0B-B602-3C3F453B7A8B}" srcOrd="11" destOrd="0" presId="urn:microsoft.com/office/officeart/2005/8/layout/radial6"/>
    <dgm:cxn modelId="{3553F171-ECE4-486A-8134-66B4DDF50BA5}" type="presParOf" srcId="{750E7949-7234-45F8-9830-9BC0535940F0}" destId="{84F14F65-EE80-467F-8875-2EEACEEB5BDA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F14F65-EE80-467F-8875-2EEACEEB5BDA}">
      <dsp:nvSpPr>
        <dsp:cNvPr id="0" name=""/>
        <dsp:cNvSpPr/>
      </dsp:nvSpPr>
      <dsp:spPr>
        <a:xfrm>
          <a:off x="653653" y="448176"/>
          <a:ext cx="2479164" cy="2479164"/>
        </a:xfrm>
        <a:prstGeom prst="blockArc">
          <a:avLst>
            <a:gd name="adj1" fmla="val 11079097"/>
            <a:gd name="adj2" fmla="val 16304521"/>
            <a:gd name="adj3" fmla="val 4636"/>
          </a:avLst>
        </a:prstGeom>
        <a:solidFill>
          <a:srgbClr val="00853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31D43C-B8D6-4EAB-8B1B-D48D62D4FFA8}">
      <dsp:nvSpPr>
        <dsp:cNvPr id="0" name=""/>
        <dsp:cNvSpPr/>
      </dsp:nvSpPr>
      <dsp:spPr>
        <a:xfrm>
          <a:off x="656298" y="292963"/>
          <a:ext cx="2479164" cy="2479164"/>
        </a:xfrm>
        <a:prstGeom prst="blockArc">
          <a:avLst>
            <a:gd name="adj1" fmla="val 5348092"/>
            <a:gd name="adj2" fmla="val 10638060"/>
            <a:gd name="adj3" fmla="val 4636"/>
          </a:avLst>
        </a:prstGeom>
        <a:solidFill>
          <a:srgbClr val="00853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17F8F2-74F7-41AC-A66F-6E5570CBFFEB}">
      <dsp:nvSpPr>
        <dsp:cNvPr id="0" name=""/>
        <dsp:cNvSpPr/>
      </dsp:nvSpPr>
      <dsp:spPr>
        <a:xfrm>
          <a:off x="693998" y="292980"/>
          <a:ext cx="2479164" cy="2479164"/>
        </a:xfrm>
        <a:prstGeom prst="blockArc">
          <a:avLst>
            <a:gd name="adj1" fmla="val 219999"/>
            <a:gd name="adj2" fmla="val 5455132"/>
            <a:gd name="adj3" fmla="val 4636"/>
          </a:avLst>
        </a:prstGeom>
        <a:solidFill>
          <a:srgbClr val="00853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873647-2874-43BE-8999-0EAF8174B458}">
      <dsp:nvSpPr>
        <dsp:cNvPr id="0" name=""/>
        <dsp:cNvSpPr/>
      </dsp:nvSpPr>
      <dsp:spPr>
        <a:xfrm>
          <a:off x="694055" y="448730"/>
          <a:ext cx="2479164" cy="2479164"/>
        </a:xfrm>
        <a:prstGeom prst="blockArc">
          <a:avLst>
            <a:gd name="adj1" fmla="val 16189799"/>
            <a:gd name="adj2" fmla="val 21377500"/>
            <a:gd name="adj3" fmla="val 4636"/>
          </a:avLst>
        </a:prstGeom>
        <a:solidFill>
          <a:srgbClr val="00853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862612-42AD-4241-9322-217227DE2771}">
      <dsp:nvSpPr>
        <dsp:cNvPr id="0" name=""/>
        <dsp:cNvSpPr/>
      </dsp:nvSpPr>
      <dsp:spPr>
        <a:xfrm>
          <a:off x="1344026" y="1039862"/>
          <a:ext cx="1140272" cy="1140272"/>
        </a:xfrm>
        <a:prstGeom prst="ellipse">
          <a:avLst/>
        </a:prstGeom>
        <a:solidFill>
          <a:srgbClr val="CE133E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200" b="1" kern="1200" dirty="0"/>
            <a:t>SFU</a:t>
          </a:r>
        </a:p>
      </dsp:txBody>
      <dsp:txXfrm>
        <a:off x="1511015" y="1206851"/>
        <a:ext cx="806294" cy="806294"/>
      </dsp:txXfrm>
    </dsp:sp>
    <dsp:sp modelId="{84043CED-01B9-4D93-983E-E9D9A5E9F0DE}">
      <dsp:nvSpPr>
        <dsp:cNvPr id="0" name=""/>
        <dsp:cNvSpPr/>
      </dsp:nvSpPr>
      <dsp:spPr>
        <a:xfrm>
          <a:off x="1243667" y="-25872"/>
          <a:ext cx="1372752" cy="1006686"/>
        </a:xfrm>
        <a:prstGeom prst="ellipse">
          <a:avLst/>
        </a:prstGeom>
        <a:solidFill>
          <a:srgbClr val="929296"/>
        </a:solidFill>
        <a:ln w="25400" cap="flat" cmpd="sng" algn="ctr">
          <a:solidFill>
            <a:srgbClr val="92929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Gestión de Proyectos</a:t>
          </a:r>
          <a:endParaRPr lang="es-MX" sz="1200" b="1" kern="1200" dirty="0"/>
        </a:p>
      </dsp:txBody>
      <dsp:txXfrm>
        <a:off x="1444702" y="121554"/>
        <a:ext cx="970682" cy="711834"/>
      </dsp:txXfrm>
    </dsp:sp>
    <dsp:sp modelId="{01ECD766-061C-468E-B2B7-2E3D9DEFAFB5}">
      <dsp:nvSpPr>
        <dsp:cNvPr id="0" name=""/>
        <dsp:cNvSpPr/>
      </dsp:nvSpPr>
      <dsp:spPr>
        <a:xfrm>
          <a:off x="2455573" y="1106655"/>
          <a:ext cx="1372752" cy="1006686"/>
        </a:xfrm>
        <a:prstGeom prst="ellipse">
          <a:avLst/>
        </a:prstGeom>
        <a:solidFill>
          <a:srgbClr val="929296"/>
        </a:solidFill>
        <a:ln w="25400" cap="flat" cmpd="sng" algn="ctr">
          <a:solidFill>
            <a:srgbClr val="92929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Avance Financiero</a:t>
          </a:r>
          <a:endParaRPr lang="es-MX" sz="1200" b="1" kern="1200" dirty="0"/>
        </a:p>
      </dsp:txBody>
      <dsp:txXfrm>
        <a:off x="2656608" y="1254081"/>
        <a:ext cx="970682" cy="711834"/>
      </dsp:txXfrm>
    </dsp:sp>
    <dsp:sp modelId="{4B6273E9-EEEE-47E1-8FF8-EFFC10F8EF08}">
      <dsp:nvSpPr>
        <dsp:cNvPr id="0" name=""/>
        <dsp:cNvSpPr/>
      </dsp:nvSpPr>
      <dsp:spPr>
        <a:xfrm>
          <a:off x="1227786" y="2239911"/>
          <a:ext cx="1372752" cy="1006686"/>
        </a:xfrm>
        <a:prstGeom prst="ellipse">
          <a:avLst/>
        </a:prstGeom>
        <a:solidFill>
          <a:srgbClr val="929296"/>
        </a:solidFill>
        <a:ln w="25400" cap="flat" cmpd="sng" algn="ctr">
          <a:solidFill>
            <a:srgbClr val="92929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 smtClean="0"/>
            <a:t>Indicadores</a:t>
          </a:r>
          <a:endParaRPr lang="es-MX" sz="1200" b="1" kern="1200" dirty="0"/>
        </a:p>
      </dsp:txBody>
      <dsp:txXfrm>
        <a:off x="1428821" y="2387337"/>
        <a:ext cx="970682" cy="711834"/>
      </dsp:txXfrm>
    </dsp:sp>
    <dsp:sp modelId="{0AF40E8F-7B92-4FE6-8C96-EF1E32959990}">
      <dsp:nvSpPr>
        <dsp:cNvPr id="0" name=""/>
        <dsp:cNvSpPr/>
      </dsp:nvSpPr>
      <dsp:spPr>
        <a:xfrm>
          <a:off x="0" y="1086219"/>
          <a:ext cx="1372752" cy="1006686"/>
        </a:xfrm>
        <a:prstGeom prst="ellipse">
          <a:avLst/>
        </a:prstGeom>
        <a:solidFill>
          <a:srgbClr val="929296"/>
        </a:solidFill>
        <a:ln w="25400" cap="flat" cmpd="sng" algn="ctr">
          <a:solidFill>
            <a:srgbClr val="92929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/>
            <a:t>Evaluaciones</a:t>
          </a:r>
        </a:p>
      </dsp:txBody>
      <dsp:txXfrm>
        <a:off x="201035" y="1233645"/>
        <a:ext cx="970682" cy="7118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F14F65-EE80-467F-8875-2EEACEEB5BDA}">
      <dsp:nvSpPr>
        <dsp:cNvPr id="0" name=""/>
        <dsp:cNvSpPr/>
      </dsp:nvSpPr>
      <dsp:spPr>
        <a:xfrm>
          <a:off x="642498" y="517199"/>
          <a:ext cx="2722895" cy="2722895"/>
        </a:xfrm>
        <a:prstGeom prst="blockArc">
          <a:avLst>
            <a:gd name="adj1" fmla="val 11136633"/>
            <a:gd name="adj2" fmla="val 16163036"/>
            <a:gd name="adj3" fmla="val 4639"/>
          </a:avLst>
        </a:prstGeom>
        <a:solidFill>
          <a:srgbClr val="00853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31D43C-B8D6-4EAB-8B1B-D48D62D4FFA8}">
      <dsp:nvSpPr>
        <dsp:cNvPr id="0" name=""/>
        <dsp:cNvSpPr/>
      </dsp:nvSpPr>
      <dsp:spPr>
        <a:xfrm>
          <a:off x="648869" y="387183"/>
          <a:ext cx="2722895" cy="2722895"/>
        </a:xfrm>
        <a:prstGeom prst="blockArc">
          <a:avLst>
            <a:gd name="adj1" fmla="val 5400000"/>
            <a:gd name="adj2" fmla="val 10800000"/>
            <a:gd name="adj3" fmla="val 4639"/>
          </a:avLst>
        </a:prstGeom>
        <a:solidFill>
          <a:srgbClr val="00853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17F8F2-74F7-41AC-A66F-6E5570CBFFEB}">
      <dsp:nvSpPr>
        <dsp:cNvPr id="0" name=""/>
        <dsp:cNvSpPr/>
      </dsp:nvSpPr>
      <dsp:spPr>
        <a:xfrm>
          <a:off x="648869" y="387183"/>
          <a:ext cx="2722895" cy="2722895"/>
        </a:xfrm>
        <a:prstGeom prst="blockArc">
          <a:avLst>
            <a:gd name="adj1" fmla="val 0"/>
            <a:gd name="adj2" fmla="val 5400000"/>
            <a:gd name="adj3" fmla="val 4639"/>
          </a:avLst>
        </a:prstGeom>
        <a:solidFill>
          <a:srgbClr val="00853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873647-2874-43BE-8999-0EAF8174B458}">
      <dsp:nvSpPr>
        <dsp:cNvPr id="0" name=""/>
        <dsp:cNvSpPr/>
      </dsp:nvSpPr>
      <dsp:spPr>
        <a:xfrm>
          <a:off x="655220" y="517001"/>
          <a:ext cx="2722895" cy="2722895"/>
        </a:xfrm>
        <a:prstGeom prst="blockArc">
          <a:avLst>
            <a:gd name="adj1" fmla="val 16130144"/>
            <a:gd name="adj2" fmla="val 21263881"/>
            <a:gd name="adj3" fmla="val 4639"/>
          </a:avLst>
        </a:prstGeom>
        <a:solidFill>
          <a:srgbClr val="00853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862612-42AD-4241-9322-217227DE2771}">
      <dsp:nvSpPr>
        <dsp:cNvPr id="0" name=""/>
        <dsp:cNvSpPr/>
      </dsp:nvSpPr>
      <dsp:spPr>
        <a:xfrm>
          <a:off x="1383727" y="1122042"/>
          <a:ext cx="1253177" cy="1253177"/>
        </a:xfrm>
        <a:prstGeom prst="ellipse">
          <a:avLst/>
        </a:prstGeom>
        <a:solidFill>
          <a:srgbClr val="CE133E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200" kern="1200"/>
            <a:t>SFU</a:t>
          </a:r>
        </a:p>
      </dsp:txBody>
      <dsp:txXfrm>
        <a:off x="1567251" y="1305566"/>
        <a:ext cx="886129" cy="886129"/>
      </dsp:txXfrm>
    </dsp:sp>
    <dsp:sp modelId="{84043CED-01B9-4D93-983E-E9D9A5E9F0DE}">
      <dsp:nvSpPr>
        <dsp:cNvPr id="0" name=""/>
        <dsp:cNvSpPr/>
      </dsp:nvSpPr>
      <dsp:spPr>
        <a:xfrm>
          <a:off x="1356918" y="57338"/>
          <a:ext cx="1265457" cy="983035"/>
        </a:xfrm>
        <a:prstGeom prst="ellipse">
          <a:avLst/>
        </a:prstGeom>
        <a:solidFill>
          <a:srgbClr val="007836"/>
        </a:solidFill>
        <a:ln w="25400" cap="flat" cmpd="sng" algn="ctr">
          <a:solidFill>
            <a:srgbClr val="92929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 smtClean="0"/>
            <a:t>Gestión </a:t>
          </a:r>
          <a:r>
            <a:rPr lang="es-MX" sz="1100" b="1" kern="1200" dirty="0"/>
            <a:t>de </a:t>
          </a:r>
          <a:r>
            <a:rPr lang="es-MX" sz="1100" b="1" kern="1200" dirty="0" smtClean="0"/>
            <a:t>Proyectos</a:t>
          </a:r>
          <a:endParaRPr lang="es-MX" sz="1100" b="1" kern="1200" dirty="0"/>
        </a:p>
      </dsp:txBody>
      <dsp:txXfrm>
        <a:off x="1542240" y="201300"/>
        <a:ext cx="894813" cy="695111"/>
      </dsp:txXfrm>
    </dsp:sp>
    <dsp:sp modelId="{01ECD766-061C-468E-B2B7-2E3D9DEFAFB5}">
      <dsp:nvSpPr>
        <dsp:cNvPr id="0" name=""/>
        <dsp:cNvSpPr/>
      </dsp:nvSpPr>
      <dsp:spPr>
        <a:xfrm>
          <a:off x="2799099" y="1254021"/>
          <a:ext cx="1082170" cy="989219"/>
        </a:xfrm>
        <a:prstGeom prst="ellipse">
          <a:avLst/>
        </a:prstGeom>
        <a:solidFill>
          <a:srgbClr val="929296"/>
        </a:solidFill>
        <a:ln w="25400" cap="flat" cmpd="sng" algn="ctr">
          <a:solidFill>
            <a:srgbClr val="92929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 smtClean="0"/>
            <a:t>Avance Financiero</a:t>
          </a:r>
          <a:endParaRPr lang="es-MX" sz="1100" b="1" kern="1200" dirty="0"/>
        </a:p>
      </dsp:txBody>
      <dsp:txXfrm>
        <a:off x="2957579" y="1398889"/>
        <a:ext cx="765210" cy="699483"/>
      </dsp:txXfrm>
    </dsp:sp>
    <dsp:sp modelId="{4B6273E9-EEEE-47E1-8FF8-EFFC10F8EF08}">
      <dsp:nvSpPr>
        <dsp:cNvPr id="0" name=""/>
        <dsp:cNvSpPr/>
      </dsp:nvSpPr>
      <dsp:spPr>
        <a:xfrm>
          <a:off x="1424751" y="2545076"/>
          <a:ext cx="1171129" cy="1066845"/>
        </a:xfrm>
        <a:prstGeom prst="ellipse">
          <a:avLst/>
        </a:prstGeom>
        <a:solidFill>
          <a:srgbClr val="929296"/>
        </a:solidFill>
        <a:ln w="25400" cap="flat" cmpd="sng" algn="ctr">
          <a:solidFill>
            <a:srgbClr val="92929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 smtClean="0"/>
            <a:t>Indicadores</a:t>
          </a:r>
          <a:endParaRPr lang="es-MX" sz="1100" b="1" kern="1200" dirty="0"/>
        </a:p>
      </dsp:txBody>
      <dsp:txXfrm>
        <a:off x="1596259" y="2701312"/>
        <a:ext cx="828113" cy="754373"/>
      </dsp:txXfrm>
    </dsp:sp>
    <dsp:sp modelId="{0AF40E8F-7B92-4FE6-8C96-EF1E32959990}">
      <dsp:nvSpPr>
        <dsp:cNvPr id="0" name=""/>
        <dsp:cNvSpPr/>
      </dsp:nvSpPr>
      <dsp:spPr>
        <a:xfrm>
          <a:off x="128898" y="1244428"/>
          <a:ext cx="1103100" cy="1008404"/>
        </a:xfrm>
        <a:prstGeom prst="ellipse">
          <a:avLst/>
        </a:prstGeom>
        <a:solidFill>
          <a:srgbClr val="929296"/>
        </a:solidFill>
        <a:ln w="25400" cap="flat" cmpd="sng" algn="ctr">
          <a:solidFill>
            <a:srgbClr val="92929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/>
            <a:t>Evaluaciones</a:t>
          </a:r>
        </a:p>
      </dsp:txBody>
      <dsp:txXfrm>
        <a:off x="290443" y="1392105"/>
        <a:ext cx="780010" cy="7130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F14F65-EE80-467F-8875-2EEACEEB5BDA}">
      <dsp:nvSpPr>
        <dsp:cNvPr id="0" name=""/>
        <dsp:cNvSpPr/>
      </dsp:nvSpPr>
      <dsp:spPr>
        <a:xfrm>
          <a:off x="642498" y="517199"/>
          <a:ext cx="2722895" cy="2722895"/>
        </a:xfrm>
        <a:prstGeom prst="blockArc">
          <a:avLst>
            <a:gd name="adj1" fmla="val 11136633"/>
            <a:gd name="adj2" fmla="val 16163036"/>
            <a:gd name="adj3" fmla="val 4639"/>
          </a:avLst>
        </a:prstGeom>
        <a:solidFill>
          <a:srgbClr val="00853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31D43C-B8D6-4EAB-8B1B-D48D62D4FFA8}">
      <dsp:nvSpPr>
        <dsp:cNvPr id="0" name=""/>
        <dsp:cNvSpPr/>
      </dsp:nvSpPr>
      <dsp:spPr>
        <a:xfrm>
          <a:off x="648869" y="387183"/>
          <a:ext cx="2722895" cy="2722895"/>
        </a:xfrm>
        <a:prstGeom prst="blockArc">
          <a:avLst>
            <a:gd name="adj1" fmla="val 5400000"/>
            <a:gd name="adj2" fmla="val 10800000"/>
            <a:gd name="adj3" fmla="val 4639"/>
          </a:avLst>
        </a:prstGeom>
        <a:solidFill>
          <a:srgbClr val="00853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17F8F2-74F7-41AC-A66F-6E5570CBFFEB}">
      <dsp:nvSpPr>
        <dsp:cNvPr id="0" name=""/>
        <dsp:cNvSpPr/>
      </dsp:nvSpPr>
      <dsp:spPr>
        <a:xfrm>
          <a:off x="648869" y="387183"/>
          <a:ext cx="2722895" cy="2722895"/>
        </a:xfrm>
        <a:prstGeom prst="blockArc">
          <a:avLst>
            <a:gd name="adj1" fmla="val 0"/>
            <a:gd name="adj2" fmla="val 5400000"/>
            <a:gd name="adj3" fmla="val 4639"/>
          </a:avLst>
        </a:prstGeom>
        <a:solidFill>
          <a:srgbClr val="00853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873647-2874-43BE-8999-0EAF8174B458}">
      <dsp:nvSpPr>
        <dsp:cNvPr id="0" name=""/>
        <dsp:cNvSpPr/>
      </dsp:nvSpPr>
      <dsp:spPr>
        <a:xfrm>
          <a:off x="655220" y="517001"/>
          <a:ext cx="2722895" cy="2722895"/>
        </a:xfrm>
        <a:prstGeom prst="blockArc">
          <a:avLst>
            <a:gd name="adj1" fmla="val 16130144"/>
            <a:gd name="adj2" fmla="val 21263881"/>
            <a:gd name="adj3" fmla="val 4639"/>
          </a:avLst>
        </a:prstGeom>
        <a:solidFill>
          <a:srgbClr val="00853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862612-42AD-4241-9322-217227DE2771}">
      <dsp:nvSpPr>
        <dsp:cNvPr id="0" name=""/>
        <dsp:cNvSpPr/>
      </dsp:nvSpPr>
      <dsp:spPr>
        <a:xfrm>
          <a:off x="1383727" y="1122042"/>
          <a:ext cx="1253177" cy="1253177"/>
        </a:xfrm>
        <a:prstGeom prst="ellipse">
          <a:avLst/>
        </a:prstGeom>
        <a:solidFill>
          <a:srgbClr val="CE133E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200" kern="1200"/>
            <a:t>SFU</a:t>
          </a:r>
        </a:p>
      </dsp:txBody>
      <dsp:txXfrm>
        <a:off x="1567251" y="1305566"/>
        <a:ext cx="886129" cy="886129"/>
      </dsp:txXfrm>
    </dsp:sp>
    <dsp:sp modelId="{84043CED-01B9-4D93-983E-E9D9A5E9F0DE}">
      <dsp:nvSpPr>
        <dsp:cNvPr id="0" name=""/>
        <dsp:cNvSpPr/>
      </dsp:nvSpPr>
      <dsp:spPr>
        <a:xfrm>
          <a:off x="1356918" y="57338"/>
          <a:ext cx="1265457" cy="983035"/>
        </a:xfrm>
        <a:prstGeom prst="ellipse">
          <a:avLst/>
        </a:prstGeom>
        <a:solidFill>
          <a:srgbClr val="929296"/>
        </a:solidFill>
        <a:ln w="25400" cap="flat" cmpd="sng" algn="ctr">
          <a:solidFill>
            <a:srgbClr val="92929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 smtClean="0"/>
            <a:t>Gestión de </a:t>
          </a:r>
          <a:r>
            <a:rPr lang="es-MX" sz="1100" b="1" kern="1200" dirty="0"/>
            <a:t>Proyectos</a:t>
          </a:r>
        </a:p>
      </dsp:txBody>
      <dsp:txXfrm>
        <a:off x="1542240" y="201300"/>
        <a:ext cx="894813" cy="695111"/>
      </dsp:txXfrm>
    </dsp:sp>
    <dsp:sp modelId="{01ECD766-061C-468E-B2B7-2E3D9DEFAFB5}">
      <dsp:nvSpPr>
        <dsp:cNvPr id="0" name=""/>
        <dsp:cNvSpPr/>
      </dsp:nvSpPr>
      <dsp:spPr>
        <a:xfrm>
          <a:off x="2799099" y="1254021"/>
          <a:ext cx="1082170" cy="989219"/>
        </a:xfrm>
        <a:prstGeom prst="ellipse">
          <a:avLst/>
        </a:prstGeom>
        <a:solidFill>
          <a:srgbClr val="007836"/>
        </a:solidFill>
        <a:ln w="25400" cap="flat" cmpd="sng" algn="ctr">
          <a:solidFill>
            <a:srgbClr val="92929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 smtClean="0"/>
            <a:t>Avance Financiero</a:t>
          </a:r>
          <a:endParaRPr lang="es-MX" sz="1100" b="1" kern="1200" dirty="0"/>
        </a:p>
      </dsp:txBody>
      <dsp:txXfrm>
        <a:off x="2957579" y="1398889"/>
        <a:ext cx="765210" cy="699483"/>
      </dsp:txXfrm>
    </dsp:sp>
    <dsp:sp modelId="{4B6273E9-EEEE-47E1-8FF8-EFFC10F8EF08}">
      <dsp:nvSpPr>
        <dsp:cNvPr id="0" name=""/>
        <dsp:cNvSpPr/>
      </dsp:nvSpPr>
      <dsp:spPr>
        <a:xfrm>
          <a:off x="1424751" y="2545076"/>
          <a:ext cx="1171129" cy="1066845"/>
        </a:xfrm>
        <a:prstGeom prst="ellipse">
          <a:avLst/>
        </a:prstGeom>
        <a:solidFill>
          <a:srgbClr val="929296"/>
        </a:solidFill>
        <a:ln w="25400" cap="flat" cmpd="sng" algn="ctr">
          <a:solidFill>
            <a:srgbClr val="92929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 smtClean="0"/>
            <a:t>Indicadores</a:t>
          </a:r>
          <a:endParaRPr lang="es-MX" sz="1100" b="1" kern="1200" dirty="0"/>
        </a:p>
      </dsp:txBody>
      <dsp:txXfrm>
        <a:off x="1596259" y="2701312"/>
        <a:ext cx="828113" cy="754373"/>
      </dsp:txXfrm>
    </dsp:sp>
    <dsp:sp modelId="{0AF40E8F-7B92-4FE6-8C96-EF1E32959990}">
      <dsp:nvSpPr>
        <dsp:cNvPr id="0" name=""/>
        <dsp:cNvSpPr/>
      </dsp:nvSpPr>
      <dsp:spPr>
        <a:xfrm>
          <a:off x="128898" y="1244428"/>
          <a:ext cx="1103100" cy="1008404"/>
        </a:xfrm>
        <a:prstGeom prst="ellipse">
          <a:avLst/>
        </a:prstGeom>
        <a:solidFill>
          <a:srgbClr val="929296"/>
        </a:solidFill>
        <a:ln w="25400" cap="flat" cmpd="sng" algn="ctr">
          <a:solidFill>
            <a:srgbClr val="92929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/>
            <a:t>Evaluaciones</a:t>
          </a:r>
        </a:p>
      </dsp:txBody>
      <dsp:txXfrm>
        <a:off x="290443" y="1392105"/>
        <a:ext cx="780010" cy="7130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F14F65-EE80-467F-8875-2EEACEEB5BDA}">
      <dsp:nvSpPr>
        <dsp:cNvPr id="0" name=""/>
        <dsp:cNvSpPr/>
      </dsp:nvSpPr>
      <dsp:spPr>
        <a:xfrm>
          <a:off x="661516" y="538503"/>
          <a:ext cx="2837154" cy="2837154"/>
        </a:xfrm>
        <a:prstGeom prst="blockArc">
          <a:avLst>
            <a:gd name="adj1" fmla="val 11136633"/>
            <a:gd name="adj2" fmla="val 16163036"/>
            <a:gd name="adj3" fmla="val 4636"/>
          </a:avLst>
        </a:prstGeom>
        <a:solidFill>
          <a:srgbClr val="00853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31D43C-B8D6-4EAB-8B1B-D48D62D4FFA8}">
      <dsp:nvSpPr>
        <dsp:cNvPr id="0" name=""/>
        <dsp:cNvSpPr/>
      </dsp:nvSpPr>
      <dsp:spPr>
        <a:xfrm>
          <a:off x="668154" y="403029"/>
          <a:ext cx="2837154" cy="2837154"/>
        </a:xfrm>
        <a:prstGeom prst="blockArc">
          <a:avLst>
            <a:gd name="adj1" fmla="val 5400000"/>
            <a:gd name="adj2" fmla="val 10800000"/>
            <a:gd name="adj3" fmla="val 4636"/>
          </a:avLst>
        </a:prstGeom>
        <a:solidFill>
          <a:srgbClr val="00853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17F8F2-74F7-41AC-A66F-6E5570CBFFEB}">
      <dsp:nvSpPr>
        <dsp:cNvPr id="0" name=""/>
        <dsp:cNvSpPr/>
      </dsp:nvSpPr>
      <dsp:spPr>
        <a:xfrm>
          <a:off x="668154" y="403029"/>
          <a:ext cx="2837154" cy="2837154"/>
        </a:xfrm>
        <a:prstGeom prst="blockArc">
          <a:avLst>
            <a:gd name="adj1" fmla="val 0"/>
            <a:gd name="adj2" fmla="val 5400000"/>
            <a:gd name="adj3" fmla="val 4636"/>
          </a:avLst>
        </a:prstGeom>
        <a:solidFill>
          <a:srgbClr val="00853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873647-2874-43BE-8999-0EAF8174B458}">
      <dsp:nvSpPr>
        <dsp:cNvPr id="0" name=""/>
        <dsp:cNvSpPr/>
      </dsp:nvSpPr>
      <dsp:spPr>
        <a:xfrm>
          <a:off x="674772" y="538297"/>
          <a:ext cx="2837154" cy="2837154"/>
        </a:xfrm>
        <a:prstGeom prst="blockArc">
          <a:avLst>
            <a:gd name="adj1" fmla="val 16130144"/>
            <a:gd name="adj2" fmla="val 21263881"/>
            <a:gd name="adj3" fmla="val 4636"/>
          </a:avLst>
        </a:prstGeom>
        <a:solidFill>
          <a:srgbClr val="00853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862612-42AD-4241-9322-217227DE2771}">
      <dsp:nvSpPr>
        <dsp:cNvPr id="0" name=""/>
        <dsp:cNvSpPr/>
      </dsp:nvSpPr>
      <dsp:spPr>
        <a:xfrm>
          <a:off x="1434298" y="1169173"/>
          <a:ext cx="1304867" cy="1304867"/>
        </a:xfrm>
        <a:prstGeom prst="ellipse">
          <a:avLst/>
        </a:prstGeom>
        <a:solidFill>
          <a:srgbClr val="CE133E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200" kern="1200" dirty="0"/>
            <a:t>SFU</a:t>
          </a:r>
        </a:p>
      </dsp:txBody>
      <dsp:txXfrm>
        <a:off x="1625391" y="1360266"/>
        <a:ext cx="922681" cy="922681"/>
      </dsp:txXfrm>
    </dsp:sp>
    <dsp:sp modelId="{84043CED-01B9-4D93-983E-E9D9A5E9F0DE}">
      <dsp:nvSpPr>
        <dsp:cNvPr id="0" name=""/>
        <dsp:cNvSpPr/>
      </dsp:nvSpPr>
      <dsp:spPr>
        <a:xfrm>
          <a:off x="1406367" y="59675"/>
          <a:ext cx="1317653" cy="1023582"/>
        </a:xfrm>
        <a:prstGeom prst="ellipse">
          <a:avLst/>
        </a:prstGeom>
        <a:solidFill>
          <a:srgbClr val="929296"/>
        </a:solidFill>
        <a:ln w="25400" cap="flat" cmpd="sng" algn="ctr">
          <a:solidFill>
            <a:srgbClr val="92929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 smtClean="0"/>
            <a:t>Gestión </a:t>
          </a:r>
          <a:r>
            <a:rPr lang="es-MX" sz="1100" b="1" kern="1200" dirty="0"/>
            <a:t>de Proyectos</a:t>
          </a:r>
        </a:p>
      </dsp:txBody>
      <dsp:txXfrm>
        <a:off x="1599333" y="209575"/>
        <a:ext cx="931721" cy="723782"/>
      </dsp:txXfrm>
    </dsp:sp>
    <dsp:sp modelId="{01ECD766-061C-468E-B2B7-2E3D9DEFAFB5}">
      <dsp:nvSpPr>
        <dsp:cNvPr id="0" name=""/>
        <dsp:cNvSpPr/>
      </dsp:nvSpPr>
      <dsp:spPr>
        <a:xfrm>
          <a:off x="2909023" y="1306596"/>
          <a:ext cx="1126806" cy="1030021"/>
        </a:xfrm>
        <a:prstGeom prst="ellipse">
          <a:avLst/>
        </a:prstGeom>
        <a:solidFill>
          <a:srgbClr val="929296"/>
        </a:solidFill>
        <a:ln w="25400" cap="flat" cmpd="sng" algn="ctr">
          <a:solidFill>
            <a:srgbClr val="92929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 smtClean="0"/>
            <a:t>Avance Financiero</a:t>
          </a:r>
          <a:endParaRPr lang="es-MX" sz="1100" b="1" kern="1200" dirty="0"/>
        </a:p>
      </dsp:txBody>
      <dsp:txXfrm>
        <a:off x="3074040" y="1457439"/>
        <a:ext cx="796772" cy="728335"/>
      </dsp:txXfrm>
    </dsp:sp>
    <dsp:sp modelId="{4B6273E9-EEEE-47E1-8FF8-EFFC10F8EF08}">
      <dsp:nvSpPr>
        <dsp:cNvPr id="0" name=""/>
        <dsp:cNvSpPr/>
      </dsp:nvSpPr>
      <dsp:spPr>
        <a:xfrm>
          <a:off x="1373301" y="2651877"/>
          <a:ext cx="1426860" cy="1110849"/>
        </a:xfrm>
        <a:prstGeom prst="ellipse">
          <a:avLst/>
        </a:prstGeom>
        <a:solidFill>
          <a:srgbClr val="007836"/>
        </a:solidFill>
        <a:ln w="25400" cap="flat" cmpd="sng" algn="ctr">
          <a:solidFill>
            <a:srgbClr val="92929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 smtClean="0"/>
            <a:t>Indicadores</a:t>
          </a:r>
          <a:endParaRPr lang="es-MX" sz="1100" b="1" kern="1200" dirty="0"/>
        </a:p>
      </dsp:txBody>
      <dsp:txXfrm>
        <a:off x="1582260" y="2814557"/>
        <a:ext cx="1008942" cy="785489"/>
      </dsp:txXfrm>
    </dsp:sp>
    <dsp:sp modelId="{0AF40E8F-7B92-4FE6-8C96-EF1E32959990}">
      <dsp:nvSpPr>
        <dsp:cNvPr id="0" name=""/>
        <dsp:cNvSpPr/>
      </dsp:nvSpPr>
      <dsp:spPr>
        <a:xfrm>
          <a:off x="126737" y="1296608"/>
          <a:ext cx="1148600" cy="1049997"/>
        </a:xfrm>
        <a:prstGeom prst="ellipse">
          <a:avLst/>
        </a:prstGeom>
        <a:solidFill>
          <a:srgbClr val="929296"/>
        </a:solidFill>
        <a:ln w="25400" cap="flat" cmpd="sng" algn="ctr">
          <a:solidFill>
            <a:srgbClr val="92929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/>
            <a:t>Evaluaciones</a:t>
          </a:r>
        </a:p>
      </dsp:txBody>
      <dsp:txXfrm>
        <a:off x="294946" y="1450377"/>
        <a:ext cx="812182" cy="74245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F14F65-EE80-467F-8875-2EEACEEB5BDA}">
      <dsp:nvSpPr>
        <dsp:cNvPr id="0" name=""/>
        <dsp:cNvSpPr/>
      </dsp:nvSpPr>
      <dsp:spPr>
        <a:xfrm>
          <a:off x="642498" y="517199"/>
          <a:ext cx="2722895" cy="2722895"/>
        </a:xfrm>
        <a:prstGeom prst="blockArc">
          <a:avLst>
            <a:gd name="adj1" fmla="val 11136633"/>
            <a:gd name="adj2" fmla="val 16163036"/>
            <a:gd name="adj3" fmla="val 4639"/>
          </a:avLst>
        </a:prstGeom>
        <a:solidFill>
          <a:srgbClr val="00853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31D43C-B8D6-4EAB-8B1B-D48D62D4FFA8}">
      <dsp:nvSpPr>
        <dsp:cNvPr id="0" name=""/>
        <dsp:cNvSpPr/>
      </dsp:nvSpPr>
      <dsp:spPr>
        <a:xfrm>
          <a:off x="648869" y="387183"/>
          <a:ext cx="2722895" cy="2722895"/>
        </a:xfrm>
        <a:prstGeom prst="blockArc">
          <a:avLst>
            <a:gd name="adj1" fmla="val 5400000"/>
            <a:gd name="adj2" fmla="val 10800000"/>
            <a:gd name="adj3" fmla="val 4639"/>
          </a:avLst>
        </a:prstGeom>
        <a:solidFill>
          <a:srgbClr val="00853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17F8F2-74F7-41AC-A66F-6E5570CBFFEB}">
      <dsp:nvSpPr>
        <dsp:cNvPr id="0" name=""/>
        <dsp:cNvSpPr/>
      </dsp:nvSpPr>
      <dsp:spPr>
        <a:xfrm>
          <a:off x="648869" y="387183"/>
          <a:ext cx="2722895" cy="2722895"/>
        </a:xfrm>
        <a:prstGeom prst="blockArc">
          <a:avLst>
            <a:gd name="adj1" fmla="val 0"/>
            <a:gd name="adj2" fmla="val 5400000"/>
            <a:gd name="adj3" fmla="val 4639"/>
          </a:avLst>
        </a:prstGeom>
        <a:solidFill>
          <a:srgbClr val="00853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873647-2874-43BE-8999-0EAF8174B458}">
      <dsp:nvSpPr>
        <dsp:cNvPr id="0" name=""/>
        <dsp:cNvSpPr/>
      </dsp:nvSpPr>
      <dsp:spPr>
        <a:xfrm>
          <a:off x="655220" y="517001"/>
          <a:ext cx="2722895" cy="2722895"/>
        </a:xfrm>
        <a:prstGeom prst="blockArc">
          <a:avLst>
            <a:gd name="adj1" fmla="val 16130144"/>
            <a:gd name="adj2" fmla="val 21263881"/>
            <a:gd name="adj3" fmla="val 4639"/>
          </a:avLst>
        </a:prstGeom>
        <a:solidFill>
          <a:srgbClr val="00853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862612-42AD-4241-9322-217227DE2771}">
      <dsp:nvSpPr>
        <dsp:cNvPr id="0" name=""/>
        <dsp:cNvSpPr/>
      </dsp:nvSpPr>
      <dsp:spPr>
        <a:xfrm>
          <a:off x="1383727" y="1122042"/>
          <a:ext cx="1253177" cy="1253177"/>
        </a:xfrm>
        <a:prstGeom prst="ellipse">
          <a:avLst/>
        </a:prstGeom>
        <a:solidFill>
          <a:srgbClr val="CE133E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200" kern="1200"/>
            <a:t>SFU</a:t>
          </a:r>
        </a:p>
      </dsp:txBody>
      <dsp:txXfrm>
        <a:off x="1567251" y="1305566"/>
        <a:ext cx="886129" cy="886129"/>
      </dsp:txXfrm>
    </dsp:sp>
    <dsp:sp modelId="{84043CED-01B9-4D93-983E-E9D9A5E9F0DE}">
      <dsp:nvSpPr>
        <dsp:cNvPr id="0" name=""/>
        <dsp:cNvSpPr/>
      </dsp:nvSpPr>
      <dsp:spPr>
        <a:xfrm>
          <a:off x="1356918" y="57338"/>
          <a:ext cx="1265457" cy="983035"/>
        </a:xfrm>
        <a:prstGeom prst="ellipse">
          <a:avLst/>
        </a:prstGeom>
        <a:solidFill>
          <a:srgbClr val="929296"/>
        </a:solidFill>
        <a:ln w="25400" cap="flat" cmpd="sng" algn="ctr">
          <a:solidFill>
            <a:srgbClr val="92929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 smtClean="0"/>
            <a:t>Gestión </a:t>
          </a:r>
          <a:r>
            <a:rPr lang="es-MX" sz="1100" b="1" kern="1200" dirty="0"/>
            <a:t>de Proyectos</a:t>
          </a:r>
        </a:p>
      </dsp:txBody>
      <dsp:txXfrm>
        <a:off x="1542240" y="201300"/>
        <a:ext cx="894813" cy="695111"/>
      </dsp:txXfrm>
    </dsp:sp>
    <dsp:sp modelId="{01ECD766-061C-468E-B2B7-2E3D9DEFAFB5}">
      <dsp:nvSpPr>
        <dsp:cNvPr id="0" name=""/>
        <dsp:cNvSpPr/>
      </dsp:nvSpPr>
      <dsp:spPr>
        <a:xfrm>
          <a:off x="2799099" y="1254021"/>
          <a:ext cx="1082170" cy="989219"/>
        </a:xfrm>
        <a:prstGeom prst="ellipse">
          <a:avLst/>
        </a:prstGeom>
        <a:solidFill>
          <a:srgbClr val="929296"/>
        </a:solidFill>
        <a:ln w="25400" cap="flat" cmpd="sng" algn="ctr">
          <a:solidFill>
            <a:srgbClr val="92929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 smtClean="0"/>
            <a:t>Avance Financiero</a:t>
          </a:r>
          <a:endParaRPr lang="es-MX" sz="1100" b="1" kern="1200" dirty="0"/>
        </a:p>
      </dsp:txBody>
      <dsp:txXfrm>
        <a:off x="2957579" y="1398889"/>
        <a:ext cx="765210" cy="699483"/>
      </dsp:txXfrm>
    </dsp:sp>
    <dsp:sp modelId="{4B6273E9-EEEE-47E1-8FF8-EFFC10F8EF08}">
      <dsp:nvSpPr>
        <dsp:cNvPr id="0" name=""/>
        <dsp:cNvSpPr/>
      </dsp:nvSpPr>
      <dsp:spPr>
        <a:xfrm>
          <a:off x="1424751" y="2545076"/>
          <a:ext cx="1171129" cy="1066845"/>
        </a:xfrm>
        <a:prstGeom prst="ellipse">
          <a:avLst/>
        </a:prstGeom>
        <a:solidFill>
          <a:srgbClr val="929296"/>
        </a:solidFill>
        <a:ln w="25400" cap="flat" cmpd="sng" algn="ctr">
          <a:solidFill>
            <a:srgbClr val="92929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 smtClean="0"/>
            <a:t>Indicadores</a:t>
          </a:r>
          <a:endParaRPr lang="es-MX" sz="1100" b="1" kern="1200" dirty="0"/>
        </a:p>
      </dsp:txBody>
      <dsp:txXfrm>
        <a:off x="1596259" y="2701312"/>
        <a:ext cx="828113" cy="754373"/>
      </dsp:txXfrm>
    </dsp:sp>
    <dsp:sp modelId="{0AF40E8F-7B92-4FE6-8C96-EF1E32959990}">
      <dsp:nvSpPr>
        <dsp:cNvPr id="0" name=""/>
        <dsp:cNvSpPr/>
      </dsp:nvSpPr>
      <dsp:spPr>
        <a:xfrm>
          <a:off x="128898" y="1244428"/>
          <a:ext cx="1103100" cy="1008404"/>
        </a:xfrm>
        <a:prstGeom prst="ellipse">
          <a:avLst/>
        </a:prstGeom>
        <a:solidFill>
          <a:srgbClr val="007836"/>
        </a:solidFill>
        <a:ln w="25400" cap="flat" cmpd="sng" algn="ctr">
          <a:solidFill>
            <a:srgbClr val="92929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100" b="1" kern="1200" dirty="0"/>
            <a:t>Evaluaciones</a:t>
          </a:r>
        </a:p>
      </dsp:txBody>
      <dsp:txXfrm>
        <a:off x="290443" y="1392105"/>
        <a:ext cx="780010" cy="713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DA4738-C0F6-4F61-BEB8-7A5B3C45447D}" type="datetimeFigureOut">
              <a:rPr lang="es-MX" smtClean="0"/>
              <a:pPr/>
              <a:t>12/09/2014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8BC8E2-8905-4FBC-A635-CD3EB0D3AA95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92935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4AC7C-2879-4617-A985-7EB157D2FBF1}" type="datetime1">
              <a:rPr lang="en-US" smtClean="0"/>
              <a:pPr/>
              <a:t>9/12/2014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8485A-5567-4EB1-9679-2D058A6243C6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23622"/>
            <a:ext cx="2057400" cy="4502541"/>
          </a:xfrm>
        </p:spPr>
        <p:txBody>
          <a:bodyPr vert="eaVert"/>
          <a:lstStyle>
            <a:lvl1pPr>
              <a:defRPr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23622"/>
            <a:ext cx="6019800" cy="450254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51B4A-AA49-4E11-88DD-8C4ACF95CD75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34B-9550-4200-B362-13EE364C888E}" type="datetimeFigureOut">
              <a:rPr lang="es-MX" smtClean="0"/>
              <a:pPr/>
              <a:t>12/09/2014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AF537-D183-46F0-828C-2A27D705FC3B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41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982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4AC7C-2879-4617-A985-7EB157D2FBF1}" type="datetime1">
              <a:rPr lang="en-US" smtClean="0"/>
              <a:pPr/>
              <a:t>9/12/2014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C4F58-8C35-43E7-B080-31BD73EB35C1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0972E-87FE-4675-93CB-6C14463D39C1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C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84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0300" y="1600200"/>
            <a:ext cx="3746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577A1-719B-449A-874A-9936DC76F53D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8100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81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4900" y="1535113"/>
            <a:ext cx="37719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14900" y="2174875"/>
            <a:ext cx="37719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A5780-8620-47AC-9CB3-CEFABB79783B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8F34-AB4C-441B-8974-637A6DC6140E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6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23A69-6930-4FA9-B9F1-B88D6E4A249A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C4F58-8C35-43E7-B080-31BD73EB35C1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6900" y="1767944"/>
            <a:ext cx="4286250" cy="4358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67944"/>
            <a:ext cx="3784600" cy="4358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7126-6FAE-4DE6-AC64-EED5D26E78B2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‹Nº›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59703"/>
            <a:ext cx="5486400" cy="3067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17FA-CC4A-417F-A896-B47C7380DF7F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8485A-5567-4EB1-9679-2D058A6243C6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23622"/>
            <a:ext cx="2057400" cy="4502541"/>
          </a:xfrm>
        </p:spPr>
        <p:txBody>
          <a:bodyPr vert="eaVert"/>
          <a:lstStyle>
            <a:lvl1pPr>
              <a:defRPr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23622"/>
            <a:ext cx="6019800" cy="450254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51B4A-AA49-4E11-88DD-8C4ACF95CD75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4AC7C-2879-4617-A985-7EB157D2FBF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454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C4F58-8C35-43E7-B080-31BD73EB35C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6771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0972E-87FE-4675-93CB-6C14463D39C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0837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C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84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0300" y="1600200"/>
            <a:ext cx="3746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577A1-719B-449A-874A-9936DC76F53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2308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8100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81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4900" y="1535113"/>
            <a:ext cx="37719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14900" y="2174875"/>
            <a:ext cx="37719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A5780-8620-47AC-9CB3-CEFABB79783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5883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8F34-AB4C-441B-8974-637A6DC6140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6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207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0972E-87FE-4675-93CB-6C14463D39C1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23A69-6930-4FA9-B9F1-B88D6E4A249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91154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6900" y="1767944"/>
            <a:ext cx="4286250" cy="4358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67944"/>
            <a:ext cx="3784600" cy="4358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7126-6FAE-4DE6-AC64-EED5D26E78B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srgbClr val="FFBA00">
                  <a:shade val="75000"/>
                </a:srgb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98908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59703"/>
            <a:ext cx="5486400" cy="3067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17FA-CC4A-417F-A896-B47C7380DF7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7582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8485A-5567-4EB1-9679-2D058A6243C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3021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23622"/>
            <a:ext cx="2057400" cy="4502541"/>
          </a:xfrm>
        </p:spPr>
        <p:txBody>
          <a:bodyPr vert="eaVert"/>
          <a:lstStyle>
            <a:lvl1pPr>
              <a:defRPr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23622"/>
            <a:ext cx="6019800" cy="450254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51B4A-AA49-4E11-88DD-8C4ACF95CD7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975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C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84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0300" y="1600200"/>
            <a:ext cx="3746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577A1-719B-449A-874A-9936DC76F53D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8100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81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4900" y="1535113"/>
            <a:ext cx="37719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14900" y="2174875"/>
            <a:ext cx="37719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A5780-8620-47AC-9CB3-CEFABB79783B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8F34-AB4C-441B-8974-637A6DC6140E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6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23A69-6930-4FA9-B9F1-B88D6E4A249A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6900" y="1767944"/>
            <a:ext cx="4286250" cy="4358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67944"/>
            <a:ext cx="3784600" cy="4358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7126-6FAE-4DE6-AC64-EED5D26E78B2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‹Nº›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59703"/>
            <a:ext cx="5486400" cy="3067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17FA-CC4A-417F-A896-B47C7380DF7F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Imagen 7" descr="escudo nacional_negro.jpg"/>
          <p:cNvPicPr>
            <a:picLocks noChangeAspect="1"/>
          </p:cNvPicPr>
          <p:nvPr/>
        </p:nvPicPr>
        <p:blipFill>
          <a:blip r:embed="rId14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15">
              <a:lum bright="70000" contrast="-70000"/>
              <a:alphaModFix amt="28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3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50024"/>
            <a:ext cx="8229600" cy="5271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9CD41288-FB52-4BD0-A5AC-578772325A1C}" type="datetime1">
              <a:rPr lang="en-US" smtClean="0"/>
              <a:pPr/>
              <a:t>9/12/2014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3923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cxnSp>
        <p:nvCxnSpPr>
          <p:cNvPr id="21" name="Conector recto 20"/>
          <p:cNvCxnSpPr/>
          <p:nvPr/>
        </p:nvCxnSpPr>
        <p:spPr>
          <a:xfrm>
            <a:off x="457200" y="855023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ángulo 21"/>
          <p:cNvSpPr/>
          <p:nvPr/>
        </p:nvSpPr>
        <p:spPr>
          <a:xfrm>
            <a:off x="457200" y="6331903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  <p:sldLayoutId id="2147493491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Imagen 7" descr="escudo nacional_negro.jpg"/>
          <p:cNvPicPr>
            <a:picLocks noChangeAspect="1"/>
          </p:cNvPicPr>
          <p:nvPr/>
        </p:nvPicPr>
        <p:blipFill>
          <a:blip r:embed="rId13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14">
              <a:lum bright="70000" contrast="-70000"/>
              <a:alphaModFix amt="28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3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50024"/>
            <a:ext cx="8229600" cy="5271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9CD41288-FB52-4BD0-A5AC-578772325A1C}" type="datetime1">
              <a:rPr lang="en-US" smtClean="0"/>
              <a:pPr/>
              <a:t>9/12/2014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3923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cxnSp>
        <p:nvCxnSpPr>
          <p:cNvPr id="21" name="Conector recto 20"/>
          <p:cNvCxnSpPr/>
          <p:nvPr/>
        </p:nvCxnSpPr>
        <p:spPr>
          <a:xfrm>
            <a:off x="457200" y="855023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0" r:id="rId1"/>
    <p:sldLayoutId id="2147493481" r:id="rId2"/>
    <p:sldLayoutId id="2147493482" r:id="rId3"/>
    <p:sldLayoutId id="2147493483" r:id="rId4"/>
    <p:sldLayoutId id="2147493484" r:id="rId5"/>
    <p:sldLayoutId id="2147493485" r:id="rId6"/>
    <p:sldLayoutId id="2147493486" r:id="rId7"/>
    <p:sldLayoutId id="2147493487" r:id="rId8"/>
    <p:sldLayoutId id="2147493488" r:id="rId9"/>
    <p:sldLayoutId id="2147493489" r:id="rId10"/>
    <p:sldLayoutId id="2147493490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  <p:pic>
        <p:nvPicPr>
          <p:cNvPr id="8" name="Imagen 7" descr="escudo nacional_negro.jpg"/>
          <p:cNvPicPr>
            <a:picLocks noChangeAspect="1"/>
          </p:cNvPicPr>
          <p:nvPr/>
        </p:nvPicPr>
        <p:blipFill>
          <a:blip r:embed="rId13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14">
              <a:lum bright="70000" contrast="-70000"/>
              <a:alphaModFix amt="28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3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50024"/>
            <a:ext cx="8229600" cy="5271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9CD41288-FB52-4BD0-A5AC-578772325A1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9/12/2014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3923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1" name="Conector recto 20"/>
          <p:cNvCxnSpPr/>
          <p:nvPr/>
        </p:nvCxnSpPr>
        <p:spPr>
          <a:xfrm>
            <a:off x="457200" y="855023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ángulo 21"/>
          <p:cNvSpPr/>
          <p:nvPr/>
        </p:nvSpPr>
        <p:spPr>
          <a:xfrm>
            <a:off x="457200" y="6331903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156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3" r:id="rId1"/>
    <p:sldLayoutId id="2147493494" r:id="rId2"/>
    <p:sldLayoutId id="2147493495" r:id="rId3"/>
    <p:sldLayoutId id="2147493496" r:id="rId4"/>
    <p:sldLayoutId id="2147493497" r:id="rId5"/>
    <p:sldLayoutId id="2147493498" r:id="rId6"/>
    <p:sldLayoutId id="2147493499" r:id="rId7"/>
    <p:sldLayoutId id="2147493500" r:id="rId8"/>
    <p:sldLayoutId id="2147493501" r:id="rId9"/>
    <p:sldLayoutId id="2147493502" r:id="rId10"/>
    <p:sldLayoutId id="214749350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ransparenciapresupuestaria.gob.mx/ptp/contenidos/?id=61&amp;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mailto:jose.garcia@sep.gob.mx" TargetMode="Externa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6" Type="http://schemas.openxmlformats.org/officeDocument/2006/relationships/hyperlink" Target="http://www.sistemas.hacienda.gob.mx/" TargetMode="External"/><Relationship Id="rId5" Type="http://schemas.openxmlformats.org/officeDocument/2006/relationships/hyperlink" Target="http://www.transparenciapresupuestaria.gob.mx/ptp/contenidos/?id=61&amp;" TargetMode="Externa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0">
          <a:gsLst>
            <a:gs pos="0">
              <a:schemeClr val="bg1">
                <a:lumMod val="85000"/>
                <a:alpha val="70000"/>
              </a:schemeClr>
            </a:gs>
            <a:gs pos="100000">
              <a:schemeClr val="bg1">
                <a:lumMod val="75000"/>
                <a:alpha val="70000"/>
              </a:schemeClr>
            </a:gs>
            <a:gs pos="84000">
              <a:schemeClr val="bg1">
                <a:lumMod val="85000"/>
                <a:alpha val="20000"/>
              </a:schemeClr>
            </a:gs>
            <a:gs pos="19000">
              <a:schemeClr val="bg1">
                <a:lumMod val="85000"/>
                <a:alpha val="20000"/>
              </a:schemeClr>
            </a:gs>
            <a:gs pos="50000">
              <a:schemeClr val="bg1">
                <a:alpha val="88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2943225"/>
            <a:ext cx="9144000" cy="3914775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+mj-lt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33265" y="3430587"/>
            <a:ext cx="5773003" cy="1470025"/>
          </a:xfrm>
        </p:spPr>
        <p:txBody>
          <a:bodyPr/>
          <a:lstStyle/>
          <a:p>
            <a:pPr algn="ctr"/>
            <a:r>
              <a:rPr lang="es-MX" sz="40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es-MX" sz="4000" dirty="0" smtClean="0">
                <a:solidFill>
                  <a:schemeClr val="bg1"/>
                </a:solidFill>
                <a:latin typeface="+mj-lt"/>
              </a:rPr>
            </a:br>
            <a:r>
              <a:rPr lang="es-MX" sz="40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es-MX" sz="4000" dirty="0" smtClean="0">
                <a:solidFill>
                  <a:schemeClr val="bg1"/>
                </a:solidFill>
                <a:latin typeface="+mj-lt"/>
              </a:rPr>
            </a:br>
            <a:r>
              <a:rPr lang="es-MX" sz="40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es-MX" sz="4000" dirty="0" smtClean="0">
                <a:solidFill>
                  <a:schemeClr val="bg1"/>
                </a:solidFill>
                <a:latin typeface="+mj-lt"/>
              </a:rPr>
            </a:br>
            <a:r>
              <a:rPr lang="es-ES_tradnl" sz="4000" dirty="0" smtClean="0">
                <a:solidFill>
                  <a:schemeClr val="bg1"/>
                </a:solidFill>
                <a:latin typeface="+mj-lt"/>
              </a:rPr>
              <a:t>Sistema de Formato Único  </a:t>
            </a:r>
            <a:r>
              <a:rPr lang="es-ES_tradnl" sz="3200" dirty="0" smtClean="0">
                <a:solidFill>
                  <a:schemeClr val="bg1"/>
                </a:solidFill>
                <a:latin typeface="+mj-lt"/>
              </a:rPr>
              <a:t>Criterios de Captura</a:t>
            </a:r>
            <a:r>
              <a:rPr lang="es-MX" sz="40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es-MX" sz="4000" dirty="0" smtClean="0">
                <a:solidFill>
                  <a:schemeClr val="bg1"/>
                </a:solidFill>
                <a:latin typeface="+mj-lt"/>
              </a:rPr>
            </a:br>
            <a:r>
              <a:rPr lang="es-MX" sz="40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es-MX" sz="4000" dirty="0" smtClean="0">
                <a:solidFill>
                  <a:schemeClr val="bg1"/>
                </a:solidFill>
                <a:latin typeface="+mj-lt"/>
              </a:rPr>
            </a:br>
            <a:r>
              <a:rPr lang="es-MX" sz="40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es-MX" sz="4000" dirty="0" smtClean="0">
                <a:solidFill>
                  <a:schemeClr val="bg1"/>
                </a:solidFill>
                <a:latin typeface="+mj-lt"/>
              </a:rPr>
            </a:br>
            <a:endParaRPr lang="es-E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1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12" name="Imagen 11" descr="SHCP_Vertical_W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008" y="473328"/>
            <a:ext cx="2001190" cy="2314584"/>
          </a:xfrm>
          <a:prstGeom prst="rect">
            <a:avLst/>
          </a:prstGeom>
        </p:spPr>
      </p:pic>
      <p:sp>
        <p:nvSpPr>
          <p:cNvPr id="15" name="14 CuadroTexto"/>
          <p:cNvSpPr txBox="1"/>
          <p:nvPr/>
        </p:nvSpPr>
        <p:spPr>
          <a:xfrm>
            <a:off x="4552945" y="6016010"/>
            <a:ext cx="4438650" cy="5232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r">
              <a:spcBef>
                <a:spcPct val="20000"/>
              </a:spcBef>
            </a:pPr>
            <a:r>
              <a:rPr lang="es-MX" dirty="0" smtClean="0">
                <a:solidFill>
                  <a:schemeClr val="bg1"/>
                </a:solidFill>
                <a:latin typeface="+mj-lt"/>
                <a:cs typeface="Adobe Caslon Pro Bold"/>
              </a:rPr>
              <a:t>Subsecretaría de Egresos</a:t>
            </a:r>
          </a:p>
          <a:p>
            <a:pPr algn="r">
              <a:spcBef>
                <a:spcPct val="20000"/>
              </a:spcBef>
            </a:pPr>
            <a:r>
              <a:rPr lang="es-MX" dirty="0" smtClean="0">
                <a:solidFill>
                  <a:schemeClr val="bg1"/>
                </a:solidFill>
                <a:latin typeface="+mj-lt"/>
                <a:cs typeface="Adobe Caslon Pro Bold"/>
              </a:rPr>
              <a:t>Unidad de Evaluación del Desempeño</a:t>
            </a:r>
          </a:p>
          <a:p>
            <a:pPr algn="r">
              <a:spcBef>
                <a:spcPct val="20000"/>
              </a:spcBef>
            </a:pPr>
            <a:endParaRPr lang="es-MX" sz="1000" dirty="0" smtClean="0">
              <a:solidFill>
                <a:schemeClr val="bg1"/>
              </a:solidFill>
              <a:latin typeface="+mj-lt"/>
              <a:cs typeface="Adobe Caslon Pro Bold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747" y="5122627"/>
            <a:ext cx="1553711" cy="118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083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Seguimiento de avances físicos y financieros.</a:t>
            </a:r>
          </a:p>
          <a:p>
            <a:pPr algn="just"/>
            <a:endParaRPr lang="es-MX" sz="2000" dirty="0" smtClean="0">
              <a:solidFill>
                <a:schemeClr val="accent6"/>
              </a:solidFill>
              <a:latin typeface="+mn-lt"/>
            </a:endParaRPr>
          </a:p>
          <a:p>
            <a:pPr algn="just"/>
            <a:r>
              <a:rPr lang="es-MX" sz="2000" b="1" dirty="0" smtClean="0">
                <a:solidFill>
                  <a:schemeClr val="accent6"/>
                </a:solidFill>
                <a:latin typeface="+mn-lt"/>
              </a:rPr>
              <a:t>Localización</a:t>
            </a: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 del proyecto lo más </a:t>
            </a:r>
            <a:r>
              <a:rPr lang="es-MX" sz="2000" b="1" dirty="0" smtClean="0">
                <a:solidFill>
                  <a:schemeClr val="accent6"/>
                </a:solidFill>
                <a:latin typeface="+mn-lt"/>
              </a:rPr>
              <a:t>precisa</a:t>
            </a: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 posible:</a:t>
            </a:r>
          </a:p>
          <a:p>
            <a:pPr lvl="1" algn="just"/>
            <a:endParaRPr lang="es-MX" sz="1600" dirty="0" smtClean="0">
              <a:solidFill>
                <a:schemeClr val="accent6"/>
              </a:solidFill>
              <a:latin typeface="+mn-lt"/>
            </a:endParaRPr>
          </a:p>
          <a:p>
            <a:pPr lvl="1" algn="just"/>
            <a:r>
              <a:rPr lang="es-MX" sz="1600" dirty="0" smtClean="0">
                <a:solidFill>
                  <a:schemeClr val="accent6"/>
                </a:solidFill>
                <a:latin typeface="+mn-lt"/>
              </a:rPr>
              <a:t>Destino del Gasto</a:t>
            </a:r>
          </a:p>
          <a:p>
            <a:pPr lvl="1" algn="just"/>
            <a:endParaRPr lang="es-MX" sz="1600" dirty="0" smtClean="0">
              <a:solidFill>
                <a:schemeClr val="accent6"/>
              </a:solidFill>
              <a:latin typeface="+mn-lt"/>
            </a:endParaRPr>
          </a:p>
          <a:p>
            <a:pPr lvl="1" algn="just"/>
            <a:r>
              <a:rPr lang="es-MX" sz="1600" dirty="0" smtClean="0">
                <a:solidFill>
                  <a:schemeClr val="accent6"/>
                </a:solidFill>
                <a:latin typeface="+mn-lt"/>
              </a:rPr>
              <a:t>Dirección</a:t>
            </a:r>
          </a:p>
          <a:p>
            <a:pPr lvl="1" algn="just"/>
            <a:endParaRPr lang="es-MX" sz="1600" dirty="0">
              <a:solidFill>
                <a:schemeClr val="accent6"/>
              </a:solidFill>
              <a:latin typeface="+mn-lt"/>
            </a:endParaRPr>
          </a:p>
          <a:p>
            <a:pPr lvl="1" algn="just"/>
            <a:r>
              <a:rPr lang="es-MX" sz="1600" b="1" dirty="0" smtClean="0">
                <a:solidFill>
                  <a:schemeClr val="accent6"/>
                </a:solidFill>
                <a:latin typeface="+mn-lt"/>
              </a:rPr>
              <a:t>Cobertura estatal </a:t>
            </a:r>
            <a:r>
              <a:rPr lang="es-MX" sz="1600" dirty="0" smtClean="0">
                <a:solidFill>
                  <a:schemeClr val="accent6"/>
                </a:solidFill>
                <a:latin typeface="+mn-lt"/>
              </a:rPr>
              <a:t>sólo se utiliza cuando</a:t>
            </a:r>
          </a:p>
          <a:p>
            <a:pPr marL="457200" lvl="1" indent="0" algn="just">
              <a:buNone/>
            </a:pPr>
            <a:r>
              <a:rPr lang="es-MX" sz="1600" dirty="0" smtClean="0">
                <a:solidFill>
                  <a:schemeClr val="accent6"/>
                </a:solidFill>
                <a:latin typeface="+mn-lt"/>
              </a:rPr>
              <a:t>       </a:t>
            </a:r>
            <a:r>
              <a:rPr lang="es-MX" sz="1600" b="1" dirty="0" smtClean="0">
                <a:solidFill>
                  <a:schemeClr val="accent6"/>
                </a:solidFill>
                <a:latin typeface="+mn-lt"/>
              </a:rPr>
              <a:t>no</a:t>
            </a:r>
            <a:r>
              <a:rPr lang="es-MX" sz="1600" dirty="0" smtClean="0">
                <a:solidFill>
                  <a:schemeClr val="accent6"/>
                </a:solidFill>
                <a:latin typeface="+mn-lt"/>
              </a:rPr>
              <a:t> </a:t>
            </a:r>
            <a:r>
              <a:rPr lang="es-MX" sz="1600" b="1" dirty="0" smtClean="0">
                <a:solidFill>
                  <a:schemeClr val="accent6"/>
                </a:solidFill>
                <a:latin typeface="+mn-lt"/>
              </a:rPr>
              <a:t>es</a:t>
            </a:r>
            <a:r>
              <a:rPr lang="es-MX" sz="1600" dirty="0" smtClean="0">
                <a:solidFill>
                  <a:schemeClr val="accent6"/>
                </a:solidFill>
                <a:latin typeface="+mn-lt"/>
              </a:rPr>
              <a:t>  </a:t>
            </a:r>
            <a:r>
              <a:rPr lang="es-MX" sz="1600" b="1" dirty="0" smtClean="0">
                <a:solidFill>
                  <a:schemeClr val="accent6"/>
                </a:solidFill>
                <a:latin typeface="+mn-lt"/>
              </a:rPr>
              <a:t>localizable  geográficamente</a:t>
            </a:r>
            <a:r>
              <a:rPr lang="es-MX" sz="1600" dirty="0" smtClean="0">
                <a:solidFill>
                  <a:schemeClr val="accent6"/>
                </a:solidFill>
                <a:latin typeface="+mn-lt"/>
              </a:rPr>
              <a:t>. </a:t>
            </a:r>
          </a:p>
          <a:p>
            <a:pPr marL="457200" lvl="1" indent="0" algn="just">
              <a:buNone/>
            </a:pPr>
            <a:endParaRPr lang="es-MX" sz="1600" dirty="0">
              <a:solidFill>
                <a:schemeClr val="accent6"/>
              </a:solidFill>
              <a:latin typeface="+mn-lt"/>
            </a:endParaRPr>
          </a:p>
          <a:p>
            <a:pPr algn="just"/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Fichas de proyectos validadas ya no pueden modificarse.</a:t>
            </a:r>
          </a:p>
          <a:p>
            <a:pPr algn="just"/>
            <a:endParaRPr lang="es-MX" sz="2000" dirty="0" smtClean="0">
              <a:solidFill>
                <a:schemeClr val="accent6"/>
              </a:solidFill>
              <a:latin typeface="+mn-lt"/>
            </a:endParaRPr>
          </a:p>
          <a:p>
            <a:pPr algn="just"/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Si un proyecto cambia su naturaleza o ubicación, se trata de un </a:t>
            </a:r>
            <a:r>
              <a:rPr lang="es-MX" sz="2000" b="1" dirty="0" smtClean="0">
                <a:solidFill>
                  <a:schemeClr val="accent6"/>
                </a:solidFill>
                <a:latin typeface="+mn-lt"/>
              </a:rPr>
              <a:t>nuevo proyecto</a:t>
            </a: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, por lo que hay que hacer un </a:t>
            </a:r>
            <a:r>
              <a:rPr lang="es-MX" sz="2000" b="1" dirty="0" smtClean="0">
                <a:solidFill>
                  <a:schemeClr val="accent6"/>
                </a:solidFill>
                <a:latin typeface="+mn-lt"/>
              </a:rPr>
              <a:t>nuevo registro</a:t>
            </a: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. </a:t>
            </a:r>
            <a:endParaRPr lang="es-MX" sz="2000" dirty="0">
              <a:solidFill>
                <a:schemeClr val="accent6"/>
              </a:solidFill>
              <a:latin typeface="+mn-lt"/>
            </a:endParaRPr>
          </a:p>
          <a:p>
            <a:endParaRPr lang="es-MX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solidFill>
                  <a:prstClr val="black"/>
                </a:solidFill>
                <a:latin typeface="Calibri"/>
              </a:rPr>
              <a:t>Seguimiento a los proyectos</a:t>
            </a:r>
            <a:r>
              <a:rPr lang="es-ES" b="1" dirty="0">
                <a:solidFill>
                  <a:prstClr val="black"/>
                </a:solidFill>
                <a:latin typeface="Calibri"/>
              </a:rPr>
              <a:t/>
            </a:r>
            <a:br>
              <a:rPr lang="es-ES" b="1" dirty="0">
                <a:solidFill>
                  <a:prstClr val="black"/>
                </a:solidFill>
                <a:latin typeface="Calibri"/>
              </a:rPr>
            </a:br>
            <a:endParaRPr lang="es-MX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976" y="2286000"/>
            <a:ext cx="3973939" cy="1656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646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sz="2000" dirty="0">
                <a:solidFill>
                  <a:schemeClr val="accent6"/>
                </a:solidFill>
                <a:latin typeface="+mn-lt"/>
              </a:rPr>
              <a:t>Identificar el </a:t>
            </a:r>
            <a:r>
              <a:rPr lang="es-MX" sz="2000" b="1" dirty="0">
                <a:solidFill>
                  <a:schemeClr val="accent6"/>
                </a:solidFill>
                <a:latin typeface="+mn-lt"/>
              </a:rPr>
              <a:t>programa presupuestario federal </a:t>
            </a:r>
            <a:r>
              <a:rPr lang="es-MX" sz="2000" dirty="0">
                <a:solidFill>
                  <a:schemeClr val="accent6"/>
                </a:solidFill>
                <a:latin typeface="+mn-lt"/>
              </a:rPr>
              <a:t>del que se reciben los </a:t>
            </a: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recursos: subsidios, convenios o Fondos de Aportaciones.</a:t>
            </a:r>
          </a:p>
          <a:p>
            <a:pPr algn="just"/>
            <a:endParaRPr lang="es-MX" sz="2000" dirty="0">
              <a:solidFill>
                <a:schemeClr val="accent6"/>
              </a:solidFill>
              <a:latin typeface="+mn-lt"/>
            </a:endParaRPr>
          </a:p>
          <a:p>
            <a:pPr algn="just"/>
            <a:r>
              <a:rPr lang="es-MX" sz="2000" dirty="0">
                <a:solidFill>
                  <a:schemeClr val="accent6"/>
                </a:solidFill>
                <a:latin typeface="+mn-lt"/>
              </a:rPr>
              <a:t>Se puede registrar más </a:t>
            </a: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de </a:t>
            </a:r>
            <a:r>
              <a:rPr lang="es-MX" sz="2000" dirty="0">
                <a:solidFill>
                  <a:schemeClr val="accent6"/>
                </a:solidFill>
                <a:latin typeface="+mn-lt"/>
              </a:rPr>
              <a:t>una fuente de </a:t>
            </a: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financiamiento federal. </a:t>
            </a:r>
          </a:p>
          <a:p>
            <a:pPr algn="just"/>
            <a:endParaRPr lang="es-MX" sz="2000" dirty="0">
              <a:solidFill>
                <a:schemeClr val="accent6"/>
              </a:solidFill>
              <a:latin typeface="+mn-lt"/>
            </a:endParaRPr>
          </a:p>
          <a:p>
            <a:pPr algn="just"/>
            <a:endParaRPr lang="es-MX" sz="2000" dirty="0" smtClean="0">
              <a:solidFill>
                <a:schemeClr val="accent6"/>
              </a:solidFill>
              <a:latin typeface="+mn-lt"/>
            </a:endParaRPr>
          </a:p>
          <a:p>
            <a:pPr algn="just"/>
            <a:endParaRPr lang="es-MX" sz="2000" dirty="0">
              <a:solidFill>
                <a:schemeClr val="accent6"/>
              </a:solidFill>
              <a:latin typeface="+mn-lt"/>
            </a:endParaRPr>
          </a:p>
          <a:p>
            <a:pPr algn="just"/>
            <a:endParaRPr lang="es-MX" sz="2000" dirty="0" smtClean="0">
              <a:solidFill>
                <a:schemeClr val="accent6"/>
              </a:solidFill>
              <a:latin typeface="+mn-lt"/>
            </a:endParaRPr>
          </a:p>
          <a:p>
            <a:pPr algn="just"/>
            <a:endParaRPr lang="es-MX" sz="2000" dirty="0">
              <a:solidFill>
                <a:schemeClr val="accent6"/>
              </a:solidFill>
              <a:latin typeface="+mn-lt"/>
            </a:endParaRPr>
          </a:p>
          <a:p>
            <a:pPr algn="just"/>
            <a:endParaRPr lang="es-MX" sz="2000" dirty="0" smtClean="0">
              <a:solidFill>
                <a:schemeClr val="accent6"/>
              </a:solidFill>
              <a:latin typeface="+mn-lt"/>
            </a:endParaRPr>
          </a:p>
          <a:p>
            <a:pPr algn="just"/>
            <a:endParaRPr lang="es-MX" sz="2000" dirty="0">
              <a:solidFill>
                <a:schemeClr val="accent6"/>
              </a:solidFill>
              <a:latin typeface="+mn-lt"/>
            </a:endParaRPr>
          </a:p>
          <a:p>
            <a:pPr algn="just"/>
            <a:endParaRPr lang="es-MX" sz="2000" dirty="0" smtClean="0">
              <a:solidFill>
                <a:schemeClr val="accent6"/>
              </a:solidFill>
              <a:latin typeface="+mn-lt"/>
            </a:endParaRPr>
          </a:p>
          <a:p>
            <a:pPr algn="just"/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Al haber concurrencia de recursos, se registra el monto total del proyecto. Adecuaciones para identificar porcentajes.</a:t>
            </a:r>
          </a:p>
          <a:p>
            <a:pPr algn="just"/>
            <a:endParaRPr lang="es-MX" sz="2000" dirty="0">
              <a:solidFill>
                <a:schemeClr val="accent6"/>
              </a:solidFill>
              <a:latin typeface="+mn-lt"/>
            </a:endParaRPr>
          </a:p>
          <a:p>
            <a:pPr algn="just"/>
            <a:endParaRPr lang="es-MX" sz="2000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5386"/>
          </a:xfrm>
        </p:spPr>
        <p:txBody>
          <a:bodyPr/>
          <a:lstStyle/>
          <a:p>
            <a:r>
              <a:rPr lang="es-ES" b="1" dirty="0" smtClean="0">
                <a:solidFill>
                  <a:prstClr val="black"/>
                </a:solidFill>
                <a:latin typeface="Calibri"/>
              </a:rPr>
              <a:t>Fuentes de financiamiento</a:t>
            </a:r>
            <a:r>
              <a:rPr lang="es-ES" b="1" dirty="0">
                <a:solidFill>
                  <a:prstClr val="black"/>
                </a:solidFill>
                <a:latin typeface="Calibri"/>
              </a:rPr>
              <a:t/>
            </a:r>
            <a:br>
              <a:rPr lang="es-ES" b="1" dirty="0">
                <a:solidFill>
                  <a:prstClr val="black"/>
                </a:solidFill>
                <a:latin typeface="Calibri"/>
              </a:rPr>
            </a:br>
            <a:endParaRPr lang="es-MX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2830969"/>
            <a:ext cx="8391525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421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062168"/>
            <a:ext cx="8229600" cy="1059931"/>
          </a:xfrm>
        </p:spPr>
        <p:txBody>
          <a:bodyPr>
            <a:normAutofit/>
          </a:bodyPr>
          <a:lstStyle/>
          <a:p>
            <a:pPr algn="just"/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Existen </a:t>
            </a:r>
            <a:r>
              <a:rPr lang="es-MX" sz="2000" b="1" dirty="0" smtClean="0">
                <a:solidFill>
                  <a:schemeClr val="accent6"/>
                </a:solidFill>
                <a:latin typeface="+mn-lt"/>
              </a:rPr>
              <a:t>proyectos</a:t>
            </a: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 específicos que ya fueron </a:t>
            </a:r>
            <a:r>
              <a:rPr lang="es-MX" sz="2000" b="1" dirty="0" smtClean="0">
                <a:solidFill>
                  <a:schemeClr val="accent6"/>
                </a:solidFill>
                <a:latin typeface="+mn-lt"/>
              </a:rPr>
              <a:t>aprobados desde el Presupuesto de Egresos de la Federación o los Lineamientos</a:t>
            </a: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 de los fondos.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5386"/>
          </a:xfrm>
        </p:spPr>
        <p:txBody>
          <a:bodyPr/>
          <a:lstStyle/>
          <a:p>
            <a:r>
              <a:rPr lang="es-ES" b="1" dirty="0" smtClean="0">
                <a:solidFill>
                  <a:prstClr val="black"/>
                </a:solidFill>
                <a:latin typeface="Calibri"/>
              </a:rPr>
              <a:t>Ramo 23</a:t>
            </a:r>
            <a:r>
              <a:rPr lang="es-ES" b="1" dirty="0">
                <a:solidFill>
                  <a:prstClr val="black"/>
                </a:solidFill>
                <a:latin typeface="Calibri"/>
              </a:rPr>
              <a:t/>
            </a:r>
            <a:br>
              <a:rPr lang="es-ES" b="1" dirty="0">
                <a:solidFill>
                  <a:prstClr val="black"/>
                </a:solidFill>
                <a:latin typeface="Calibri"/>
              </a:rPr>
            </a:br>
            <a:endParaRPr lang="es-MX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2664" y="2009955"/>
            <a:ext cx="4508861" cy="3373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457200" y="2216989"/>
            <a:ext cx="3203154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ct val="20000"/>
              </a:spcBef>
              <a:buFont typeface="Arial"/>
              <a:buChar char="•"/>
            </a:pPr>
            <a:r>
              <a:rPr lang="es-MX" sz="2000" dirty="0">
                <a:solidFill>
                  <a:schemeClr val="accent6"/>
                </a:solidFill>
                <a:cs typeface="Adobe Caslon Pro"/>
              </a:rPr>
              <a:t>Se deberán dar de alta dichos proyectos en el SFU, con el </a:t>
            </a:r>
            <a:r>
              <a:rPr lang="es-MX" sz="2000" b="1" dirty="0">
                <a:solidFill>
                  <a:schemeClr val="accent6"/>
                </a:solidFill>
                <a:cs typeface="Adobe Caslon Pro"/>
              </a:rPr>
              <a:t>nombre, monto y localización en que fueron aprobados</a:t>
            </a:r>
            <a:r>
              <a:rPr lang="es-MX" sz="2000" dirty="0">
                <a:solidFill>
                  <a:schemeClr val="accent6"/>
                </a:solidFill>
                <a:cs typeface="Adobe Caslon Pro"/>
              </a:rPr>
              <a:t>. 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es-MX" sz="2000" dirty="0" smtClean="0">
              <a:solidFill>
                <a:schemeClr val="accent6"/>
              </a:solidFill>
            </a:endParaRPr>
          </a:p>
          <a:p>
            <a:pPr marL="342900" indent="-342900" algn="just">
              <a:spcBef>
                <a:spcPct val="20000"/>
              </a:spcBef>
              <a:buFont typeface="Arial"/>
              <a:buChar char="•"/>
            </a:pPr>
            <a:r>
              <a:rPr lang="es-MX" sz="2000" dirty="0">
                <a:solidFill>
                  <a:schemeClr val="accent6"/>
                </a:solidFill>
                <a:cs typeface="Adobe Caslon Pro"/>
              </a:rPr>
              <a:t>Seguimiento a los avances de dichos folios a través de la plataforma disponible </a:t>
            </a:r>
            <a:r>
              <a:rPr lang="es-MX" sz="2000" dirty="0" smtClean="0">
                <a:solidFill>
                  <a:schemeClr val="accent6"/>
                </a:solidFill>
                <a:cs typeface="Adobe Caslon Pro"/>
              </a:rPr>
              <a:t>en:</a:t>
            </a:r>
          </a:p>
          <a:p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854015" y="5641675"/>
            <a:ext cx="7375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accent6"/>
                </a:solidFill>
                <a:cs typeface="Adobe Caslon Pro"/>
              </a:rPr>
              <a:t>http://www.transparenciapresupuestaria.gob.mx/ptp/contenidos/?</a:t>
            </a:r>
            <a:r>
              <a:rPr lang="es-MX" dirty="0" smtClean="0">
                <a:solidFill>
                  <a:schemeClr val="accent6"/>
                </a:solidFill>
                <a:cs typeface="Adobe Caslon Pro"/>
              </a:rPr>
              <a:t>id=11</a:t>
            </a:r>
            <a:endParaRPr lang="es-MX" dirty="0">
              <a:solidFill>
                <a:schemeClr val="accent6"/>
              </a:solidFill>
              <a:cs typeface="Adobe Caslon Pro"/>
            </a:endParaRPr>
          </a:p>
        </p:txBody>
      </p:sp>
    </p:spTree>
    <p:extLst>
      <p:ext uri="{BB962C8B-B14F-4D97-AF65-F5344CB8AC3E}">
        <p14:creationId xmlns:p14="http://schemas.microsoft.com/office/powerpoint/2010/main" val="342837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701" y="2505090"/>
            <a:ext cx="1552575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7619"/>
          </a:xfrm>
        </p:spPr>
        <p:txBody>
          <a:bodyPr/>
          <a:lstStyle/>
          <a:p>
            <a:r>
              <a:rPr lang="es-MX" sz="2400" b="1" dirty="0">
                <a:solidFill>
                  <a:schemeClr val="tx1"/>
                </a:solidFill>
                <a:latin typeface="+mj-lt"/>
              </a:rPr>
              <a:t>Estructura de los folios</a:t>
            </a:r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430862"/>
              </p:ext>
            </p:extLst>
          </p:nvPr>
        </p:nvGraphicFramePr>
        <p:xfrm>
          <a:off x="1544637" y="1207698"/>
          <a:ext cx="6054725" cy="1097280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1210945"/>
                <a:gridCol w="1210945"/>
                <a:gridCol w="1210945"/>
                <a:gridCol w="1210945"/>
                <a:gridCol w="1210945"/>
              </a:tblGrid>
              <a:tr h="1146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200" dirty="0" smtClean="0">
                          <a:effectLst/>
                        </a:rPr>
                        <a:t>CHH</a:t>
                      </a:r>
                      <a:endParaRPr lang="es-MX" sz="1200" dirty="0">
                        <a:effectLst/>
                        <a:latin typeface="Soberana Sans"/>
                        <a:ea typeface="MS Mincho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200" dirty="0">
                          <a:effectLst/>
                        </a:rPr>
                        <a:t>11</a:t>
                      </a:r>
                      <a:endParaRPr lang="es-MX" sz="1200" dirty="0">
                        <a:effectLst/>
                        <a:latin typeface="Soberana Sans"/>
                        <a:ea typeface="MS Mincho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12</a:t>
                      </a:r>
                      <a:endParaRPr lang="es-MX" sz="1200">
                        <a:effectLst/>
                        <a:latin typeface="Soberana Sans"/>
                        <a:ea typeface="MS Mincho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01</a:t>
                      </a:r>
                      <a:endParaRPr lang="es-MX" sz="1200">
                        <a:effectLst/>
                        <a:latin typeface="Soberana Sans"/>
                        <a:ea typeface="MS Mincho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200">
                          <a:effectLst/>
                        </a:rPr>
                        <a:t>00000001</a:t>
                      </a:r>
                      <a:endParaRPr lang="es-MX" sz="1200">
                        <a:effectLst/>
                        <a:latin typeface="Soberana Sans"/>
                        <a:ea typeface="MS Mincho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  <a:tr h="7321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MX" sz="1200" dirty="0">
                          <a:effectLst/>
                        </a:rPr>
                        <a:t>Siglas de la entidad federativa</a:t>
                      </a:r>
                      <a:endParaRPr lang="es-MX" sz="1200" dirty="0">
                        <a:effectLst/>
                        <a:latin typeface="Soberana Sans"/>
                        <a:ea typeface="MS Mincho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 dirty="0">
                          <a:effectLst/>
                        </a:rPr>
                        <a:t>Dos últimos dígitos del ciclo de recursos con que inició el proyecto</a:t>
                      </a:r>
                      <a:endParaRPr lang="es-MX" sz="1200" dirty="0">
                        <a:effectLst/>
                        <a:latin typeface="Soberana Sans"/>
                        <a:ea typeface="MS Mincho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 dirty="0">
                          <a:effectLst/>
                        </a:rPr>
                        <a:t>Dos últimos dígitos del año en que se reporta por primera vez</a:t>
                      </a:r>
                      <a:endParaRPr lang="es-MX" sz="1200" dirty="0">
                        <a:effectLst/>
                        <a:latin typeface="Soberana Sans"/>
                        <a:ea typeface="MS Mincho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 dirty="0">
                          <a:effectLst/>
                        </a:rPr>
                        <a:t>Dos dígitos que representan el trimestre en que se reporta por primera vez.</a:t>
                      </a:r>
                      <a:endParaRPr lang="es-MX" sz="1200" dirty="0">
                        <a:effectLst/>
                        <a:latin typeface="Soberana Sans"/>
                        <a:ea typeface="MS Mincho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_tradnl" sz="1200" dirty="0">
                          <a:effectLst/>
                        </a:rPr>
                        <a:t>Ocho dígitos consecutivos</a:t>
                      </a:r>
                      <a:endParaRPr lang="es-MX" sz="1200" dirty="0">
                        <a:effectLst/>
                        <a:latin typeface="Soberana Sans"/>
                        <a:ea typeface="MS Mincho"/>
                        <a:cs typeface="Times New Roman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  <p:sp>
        <p:nvSpPr>
          <p:cNvPr id="7" name="6 CuadroTexto"/>
          <p:cNvSpPr txBox="1"/>
          <p:nvPr/>
        </p:nvSpPr>
        <p:spPr>
          <a:xfrm>
            <a:off x="1406105" y="5003321"/>
            <a:ext cx="6383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Los folios aquí presentados no han sido validados por lo cual no se ha integrado información del ciclo de recursos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5109237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457200" y="938968"/>
            <a:ext cx="8229602" cy="143329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ES" sz="2000" dirty="0">
                <a:solidFill>
                  <a:schemeClr val="accent6"/>
                </a:solidFill>
                <a:latin typeface="+mn-lt"/>
              </a:rPr>
              <a:t>En esta categoría del SFU se reporta la totalidad de los recursos de gasto federalizado ejercidos por </a:t>
            </a:r>
            <a:r>
              <a:rPr lang="es-ES" sz="2000" b="1" dirty="0">
                <a:solidFill>
                  <a:schemeClr val="accent6"/>
                </a:solidFill>
                <a:latin typeface="+mn-lt"/>
              </a:rPr>
              <a:t>fondo, convenio o subsidio</a:t>
            </a:r>
            <a:r>
              <a:rPr lang="es-ES" sz="2000" dirty="0">
                <a:solidFill>
                  <a:schemeClr val="accent6"/>
                </a:solidFill>
                <a:latin typeface="+mn-lt"/>
              </a:rPr>
              <a:t>, con una desagregación a nivel de </a:t>
            </a:r>
            <a:r>
              <a:rPr lang="es-ES" sz="2000" b="1" dirty="0">
                <a:solidFill>
                  <a:schemeClr val="accent6"/>
                </a:solidFill>
                <a:latin typeface="+mn-lt"/>
              </a:rPr>
              <a:t>Partida Genérica</a:t>
            </a:r>
            <a:r>
              <a:rPr lang="es-ES" sz="2000" dirty="0">
                <a:solidFill>
                  <a:schemeClr val="accent6"/>
                </a:solidFill>
                <a:latin typeface="+mn-lt"/>
              </a:rPr>
              <a:t>, de acuerdo con el Clasificador por Objeto del Gasto (</a:t>
            </a:r>
            <a:r>
              <a:rPr lang="es-ES" sz="2000" b="1" dirty="0">
                <a:solidFill>
                  <a:schemeClr val="accent6"/>
                </a:solidFill>
                <a:latin typeface="+mn-lt"/>
              </a:rPr>
              <a:t>COG</a:t>
            </a:r>
            <a:r>
              <a:rPr lang="es-ES" sz="2000" dirty="0">
                <a:solidFill>
                  <a:schemeClr val="accent6"/>
                </a:solidFill>
                <a:latin typeface="+mn-lt"/>
              </a:rPr>
              <a:t>) </a:t>
            </a:r>
            <a:r>
              <a:rPr lang="es-ES" sz="2000" dirty="0" smtClean="0">
                <a:solidFill>
                  <a:schemeClr val="accent6"/>
                </a:solidFill>
                <a:latin typeface="+mn-lt"/>
              </a:rPr>
              <a:t>.</a:t>
            </a:r>
          </a:p>
          <a:p>
            <a:pPr marL="0" indent="0">
              <a:buNone/>
            </a:pPr>
            <a:endParaRPr lang="es-ES" sz="2000" dirty="0">
              <a:solidFill>
                <a:schemeClr val="accent6"/>
              </a:solidFill>
              <a:latin typeface="+mn-lt"/>
            </a:endParaRPr>
          </a:p>
          <a:p>
            <a:pPr marL="0" indent="0">
              <a:buNone/>
            </a:pPr>
            <a:endParaRPr lang="es-ES" sz="2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4871"/>
          </a:xfrm>
        </p:spPr>
        <p:txBody>
          <a:bodyPr/>
          <a:lstStyle/>
          <a:p>
            <a:r>
              <a:rPr lang="es-ES" sz="2400" b="1" dirty="0" smtClean="0">
                <a:solidFill>
                  <a:schemeClr val="tx1"/>
                </a:solidFill>
                <a:latin typeface="+mj-lt"/>
              </a:rPr>
              <a:t>Avance Financiero</a:t>
            </a:r>
            <a:endParaRPr lang="es-ES" sz="2400" b="1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6" name="5 Diagrama"/>
          <p:cNvGraphicFramePr/>
          <p:nvPr>
            <p:extLst>
              <p:ext uri="{D42A27DB-BD31-4B8C-83A1-F6EECF244321}">
                <p14:modId xmlns:p14="http://schemas.microsoft.com/office/powerpoint/2010/main" val="1355323879"/>
              </p:ext>
            </p:extLst>
          </p:nvPr>
        </p:nvGraphicFramePr>
        <p:xfrm>
          <a:off x="2543032" y="2301835"/>
          <a:ext cx="4010168" cy="35391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4136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7619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Programa presupuestario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888519" y="1397480"/>
            <a:ext cx="749635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/>
              <a:t>Es una categoría que permite organizar, en forma representativa y homogénea, las asignaciones de recursos de los programas federales y del gasto federalizado a cargo de los ejecutores del mismo, para el cumplimiento de sus objetivos y metas</a:t>
            </a:r>
            <a:r>
              <a:rPr lang="es-MX" dirty="0" smtClean="0"/>
              <a:t>.</a:t>
            </a:r>
          </a:p>
          <a:p>
            <a:pPr algn="just"/>
            <a:endParaRPr lang="es-MX" dirty="0" smtClean="0"/>
          </a:p>
          <a:p>
            <a:pPr algn="just"/>
            <a:endParaRPr lang="es-MX" dirty="0" smtClean="0"/>
          </a:p>
          <a:p>
            <a:pPr algn="just"/>
            <a:endParaRPr lang="es-MX" dirty="0"/>
          </a:p>
          <a:p>
            <a:pPr algn="ctr"/>
            <a:r>
              <a:rPr lang="es-MX" dirty="0" smtClean="0"/>
              <a:t>Los </a:t>
            </a:r>
            <a:r>
              <a:rPr lang="es-MX" dirty="0" err="1" smtClean="0"/>
              <a:t>Pp</a:t>
            </a:r>
            <a:r>
              <a:rPr lang="es-MX" dirty="0" smtClean="0"/>
              <a:t> están identificados por una modalidad (letra) y 3 dígitos (numéricos) que identifican el programa:</a:t>
            </a:r>
          </a:p>
          <a:p>
            <a:pPr algn="just"/>
            <a:endParaRPr lang="es-MX" dirty="0"/>
          </a:p>
          <a:p>
            <a:pPr algn="just"/>
            <a:endParaRPr lang="es-MX" dirty="0" smtClean="0"/>
          </a:p>
          <a:p>
            <a:pPr algn="just"/>
            <a:endParaRPr lang="es-MX" dirty="0"/>
          </a:p>
          <a:p>
            <a:pPr algn="just"/>
            <a:endParaRPr lang="es-MX" dirty="0"/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122129"/>
              </p:ext>
            </p:extLst>
          </p:nvPr>
        </p:nvGraphicFramePr>
        <p:xfrm>
          <a:off x="1242202" y="4233858"/>
          <a:ext cx="7056409" cy="765480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216326"/>
                <a:gridCol w="1190445"/>
                <a:gridCol w="879895"/>
                <a:gridCol w="3769743"/>
              </a:tblGrid>
              <a:tr h="268275"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Definición</a:t>
                      </a:r>
                      <a:endParaRPr lang="es-MX" sz="16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Modalidad</a:t>
                      </a:r>
                      <a:endParaRPr lang="es-MX" sz="16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u="none" strike="noStrike">
                          <a:solidFill>
                            <a:schemeClr val="bg1"/>
                          </a:solidFill>
                          <a:effectLst/>
                        </a:rPr>
                        <a:t>Dígitos</a:t>
                      </a:r>
                      <a:endParaRPr lang="es-MX" sz="1600" b="0" i="0" u="none" strike="noStrike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Nombre</a:t>
                      </a:r>
                      <a:endParaRPr lang="es-MX" sz="16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53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u="none" strike="noStrike" dirty="0">
                          <a:effectLst/>
                        </a:rPr>
                        <a:t>Ejemplo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u="none" strike="noStrike" dirty="0">
                          <a:effectLst/>
                        </a:rPr>
                        <a:t>I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u="none" strike="noStrike" dirty="0">
                          <a:effectLst/>
                        </a:rPr>
                        <a:t>004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600" u="none" strike="noStrike" dirty="0">
                          <a:effectLst/>
                        </a:rPr>
                        <a:t>FAIS Municipal y de las demarcaciones territoriales del Distrito Federal</a:t>
                      </a:r>
                      <a:endParaRPr lang="es-MX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89602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7619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Tipo de Recurso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275177" y="1381605"/>
            <a:ext cx="42799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just" eaLnBrk="1" hangingPunct="1"/>
            <a:r>
              <a:rPr lang="es-MX" sz="1800" b="1" dirty="0">
                <a:solidFill>
                  <a:srgbClr val="595959"/>
                </a:solidFill>
                <a:latin typeface="+mn-lt"/>
              </a:rPr>
              <a:t>El gasto </a:t>
            </a:r>
            <a:r>
              <a:rPr lang="es-MX" sz="1800" b="1" dirty="0" smtClean="0">
                <a:solidFill>
                  <a:srgbClr val="595959"/>
                </a:solidFill>
                <a:latin typeface="+mn-lt"/>
              </a:rPr>
              <a:t>corriente (1) </a:t>
            </a:r>
            <a:r>
              <a:rPr lang="es-MX" sz="1800" dirty="0">
                <a:solidFill>
                  <a:srgbClr val="595959"/>
                </a:solidFill>
                <a:latin typeface="+mn-lt"/>
              </a:rPr>
              <a:t>no incrementa el patrimonio. Son erogaciones necesarias para que las instituciones funcionen y proporcionen los bienes o servicios públicos requeridos.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766542" y="1378850"/>
            <a:ext cx="4076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just" eaLnBrk="1" hangingPunct="1"/>
            <a:r>
              <a:rPr lang="es-MX" sz="1800" dirty="0">
                <a:solidFill>
                  <a:srgbClr val="595959"/>
                </a:solidFill>
                <a:latin typeface="+mn-lt"/>
              </a:rPr>
              <a:t>Por otro lado, el </a:t>
            </a:r>
            <a:r>
              <a:rPr lang="es-MX" sz="1800" b="1" dirty="0">
                <a:solidFill>
                  <a:srgbClr val="595959"/>
                </a:solidFill>
                <a:latin typeface="+mn-lt"/>
              </a:rPr>
              <a:t>gasto de </a:t>
            </a:r>
            <a:r>
              <a:rPr lang="es-MX" sz="1800" b="1" dirty="0" smtClean="0">
                <a:solidFill>
                  <a:srgbClr val="595959"/>
                </a:solidFill>
                <a:latin typeface="+mn-lt"/>
              </a:rPr>
              <a:t>inversión (2) </a:t>
            </a:r>
            <a:r>
              <a:rPr lang="es-MX" sz="1800" dirty="0">
                <a:solidFill>
                  <a:srgbClr val="595959"/>
                </a:solidFill>
                <a:latin typeface="+mn-lt"/>
              </a:rPr>
              <a:t>sí incrementa el patrimonio público. Se refiere al gasto de inversión, por ejemplo; construcción de carreteras.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389" y="2965150"/>
            <a:ext cx="3514725" cy="306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311" y="2965150"/>
            <a:ext cx="3476625" cy="306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9242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7619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Partida Genérica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968884"/>
            <a:ext cx="8229600" cy="3222625"/>
          </a:xfrm>
        </p:spPr>
        <p:txBody>
          <a:bodyPr/>
          <a:lstStyle/>
          <a:p>
            <a:pPr marL="0" indent="0" algn="just" eaLnBrk="1" hangingPunct="1">
              <a:lnSpc>
                <a:spcPct val="110000"/>
              </a:lnSpc>
              <a:buFont typeface="Arial" pitchFamily="34" charset="0"/>
              <a:buNone/>
            </a:pPr>
            <a:r>
              <a:rPr lang="es-MX" sz="2200" dirty="0" smtClean="0">
                <a:solidFill>
                  <a:schemeClr val="tx1"/>
                </a:solidFill>
                <a:latin typeface="+mn-lt"/>
              </a:rPr>
              <a:t>Se reporta la totalidad de los recursos de gasto federalizado ejercidos por </a:t>
            </a:r>
            <a:r>
              <a:rPr lang="es-MX" sz="2200" b="1" dirty="0" smtClean="0">
                <a:solidFill>
                  <a:schemeClr val="tx1"/>
                </a:solidFill>
                <a:latin typeface="+mn-lt"/>
              </a:rPr>
              <a:t>fondo, convenio o subsidio</a:t>
            </a:r>
            <a:r>
              <a:rPr lang="es-MX" sz="2200" dirty="0" smtClean="0">
                <a:solidFill>
                  <a:schemeClr val="tx1"/>
                </a:solidFill>
                <a:latin typeface="+mn-lt"/>
              </a:rPr>
              <a:t>, con una desagregación a nivel de </a:t>
            </a:r>
            <a:r>
              <a:rPr lang="es-MX" sz="2200" b="1" dirty="0" smtClean="0">
                <a:solidFill>
                  <a:schemeClr val="tx1"/>
                </a:solidFill>
                <a:latin typeface="+mn-lt"/>
              </a:rPr>
              <a:t>partida genérica</a:t>
            </a:r>
            <a:r>
              <a:rPr lang="es-MX" sz="2200" dirty="0" smtClean="0">
                <a:solidFill>
                  <a:schemeClr val="tx1"/>
                </a:solidFill>
                <a:latin typeface="+mn-lt"/>
              </a:rPr>
              <a:t>, de acuerdo con el Clasificador por Objeto del Gasto (COG) emitido por el Consejo Nacional de Armonización Contable (CONAC).</a:t>
            </a:r>
          </a:p>
          <a:p>
            <a:pPr marL="0" indent="0" algn="just" eaLnBrk="1" hangingPunct="1">
              <a:lnSpc>
                <a:spcPct val="110000"/>
              </a:lnSpc>
              <a:buFont typeface="Arial" pitchFamily="34" charset="0"/>
              <a:buNone/>
            </a:pPr>
            <a:endParaRPr lang="es-ES_tradnl" sz="1400" dirty="0" smtClean="0">
              <a:solidFill>
                <a:schemeClr val="tx1"/>
              </a:solidFill>
              <a:latin typeface="+mn-lt"/>
            </a:endParaRPr>
          </a:p>
          <a:p>
            <a:pPr marL="0" indent="0" algn="just" eaLnBrk="1" hangingPunct="1">
              <a:lnSpc>
                <a:spcPct val="110000"/>
              </a:lnSpc>
              <a:buFont typeface="Arial" pitchFamily="34" charset="0"/>
              <a:buNone/>
            </a:pPr>
            <a:r>
              <a:rPr lang="es-ES_tradnl" sz="2200" dirty="0" smtClean="0">
                <a:solidFill>
                  <a:schemeClr val="tx1"/>
                </a:solidFill>
                <a:latin typeface="+mn-lt"/>
              </a:rPr>
              <a:t>El COG permite obtener información para el análisis y seguimiento de la gestión financiera gubernamental.</a:t>
            </a:r>
          </a:p>
          <a:p>
            <a:pPr marL="0" indent="0" algn="just" eaLnBrk="1" hangingPunct="1">
              <a:lnSpc>
                <a:spcPct val="110000"/>
              </a:lnSpc>
              <a:buFont typeface="Arial" pitchFamily="34" charset="0"/>
              <a:buNone/>
            </a:pPr>
            <a:endParaRPr lang="es-ES_tradnl" sz="2200" dirty="0" smtClean="0">
              <a:solidFill>
                <a:srgbClr val="595959"/>
              </a:solidFill>
              <a:latin typeface="Soberana Sans Light" pitchFamily="50" charset="0"/>
            </a:endParaRPr>
          </a:p>
          <a:p>
            <a:pPr marL="0" indent="0" algn="just" eaLnBrk="1" hangingPunct="1">
              <a:buFont typeface="Arial" pitchFamily="34" charset="0"/>
              <a:buNone/>
            </a:pPr>
            <a:endParaRPr lang="es-ES_tradnl" sz="2200" dirty="0" smtClean="0">
              <a:solidFill>
                <a:srgbClr val="595959"/>
              </a:solidFill>
              <a:latin typeface="Soberana Sans Light" pitchFamily="50" charset="0"/>
            </a:endParaRPr>
          </a:p>
          <a:p>
            <a:pPr marL="0" indent="0" eaLnBrk="1" hangingPunct="1">
              <a:buFont typeface="Arial" pitchFamily="34" charset="0"/>
              <a:buNone/>
            </a:pPr>
            <a:endParaRPr lang="es-MX" sz="2200" dirty="0" smtClean="0">
              <a:latin typeface="Soberana Sans Light" pitchFamily="50" charset="0"/>
            </a:endParaRPr>
          </a:p>
        </p:txBody>
      </p:sp>
      <p:grpSp>
        <p:nvGrpSpPr>
          <p:cNvPr id="10" name="Group 1"/>
          <p:cNvGrpSpPr>
            <a:grpSpLocks/>
          </p:cNvGrpSpPr>
          <p:nvPr/>
        </p:nvGrpSpPr>
        <p:grpSpPr bwMode="auto">
          <a:xfrm>
            <a:off x="3365658" y="4191509"/>
            <a:ext cx="2246283" cy="1876006"/>
            <a:chOff x="5267325" y="2570163"/>
            <a:chExt cx="3833813" cy="3386137"/>
          </a:xfrm>
        </p:grpSpPr>
        <p:pic>
          <p:nvPicPr>
            <p:cNvPr id="11" name="Picture 5" descr="Captura de pantalla 2014-04-02 a la(s) 11.40.06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90" t="13667" r="21078" b="1176"/>
            <a:stretch>
              <a:fillRect/>
            </a:stretch>
          </p:blipFill>
          <p:spPr bwMode="auto">
            <a:xfrm>
              <a:off x="5324475" y="2570163"/>
              <a:ext cx="3776663" cy="3386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7"/>
            <p:cNvSpPr/>
            <p:nvPr/>
          </p:nvSpPr>
          <p:spPr>
            <a:xfrm>
              <a:off x="5267325" y="3330575"/>
              <a:ext cx="1176338" cy="501650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16550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7619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Plantilla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59126" y="1440165"/>
            <a:ext cx="7440282" cy="445847"/>
          </a:xfrm>
        </p:spPr>
        <p:txBody>
          <a:bodyPr>
            <a:normAutofit fontScale="92500"/>
          </a:bodyPr>
          <a:lstStyle/>
          <a:p>
            <a:pPr marL="0" indent="0" algn="just" eaLnBrk="1" hangingPunct="1">
              <a:lnSpc>
                <a:spcPct val="110000"/>
              </a:lnSpc>
              <a:buFont typeface="Arial" pitchFamily="34" charset="0"/>
              <a:buNone/>
            </a:pPr>
            <a:r>
              <a:rPr lang="es-MX" sz="1800" dirty="0" smtClean="0">
                <a:solidFill>
                  <a:schemeClr val="tx1"/>
                </a:solidFill>
                <a:latin typeface="+mn-lt"/>
              </a:rPr>
              <a:t>Las plantillas deben contener una fila de encabezado con la información del </a:t>
            </a:r>
            <a:r>
              <a:rPr lang="es-MX" sz="1800" dirty="0" err="1" smtClean="0">
                <a:solidFill>
                  <a:schemeClr val="tx1"/>
                </a:solidFill>
                <a:latin typeface="+mn-lt"/>
              </a:rPr>
              <a:t>Pp</a:t>
            </a:r>
            <a:r>
              <a:rPr lang="es-MX" sz="1800" dirty="0" smtClean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0" indent="0" algn="just" eaLnBrk="1" hangingPunct="1">
              <a:lnSpc>
                <a:spcPct val="110000"/>
              </a:lnSpc>
              <a:buFont typeface="Arial" pitchFamily="34" charset="0"/>
              <a:buNone/>
            </a:pPr>
            <a:endParaRPr lang="es-ES_tradnl" sz="2200" dirty="0" smtClean="0">
              <a:solidFill>
                <a:srgbClr val="595959"/>
              </a:solidFill>
              <a:latin typeface="Soberana Sans Light" pitchFamily="50" charset="0"/>
            </a:endParaRPr>
          </a:p>
          <a:p>
            <a:pPr marL="0" indent="0" algn="just" eaLnBrk="1" hangingPunct="1">
              <a:buFont typeface="Arial" pitchFamily="34" charset="0"/>
              <a:buNone/>
            </a:pPr>
            <a:endParaRPr lang="es-ES_tradnl" sz="2200" dirty="0" smtClean="0">
              <a:solidFill>
                <a:srgbClr val="595959"/>
              </a:solidFill>
              <a:latin typeface="Soberana Sans Light" pitchFamily="50" charset="0"/>
            </a:endParaRPr>
          </a:p>
          <a:p>
            <a:pPr marL="0" indent="0" eaLnBrk="1" hangingPunct="1">
              <a:buFont typeface="Arial" pitchFamily="34" charset="0"/>
              <a:buNone/>
            </a:pPr>
            <a:endParaRPr lang="es-MX" sz="2200" dirty="0" smtClean="0">
              <a:latin typeface="Soberana Sans Light" pitchFamily="50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646982" y="5315303"/>
            <a:ext cx="7824158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ct val="20000"/>
              </a:spcBef>
            </a:pPr>
            <a:r>
              <a:rPr lang="es-MX" dirty="0">
                <a:cs typeface="Adobe Caslon Pro"/>
              </a:rPr>
              <a:t>L</a:t>
            </a:r>
            <a:r>
              <a:rPr lang="es-MX" dirty="0" smtClean="0">
                <a:cs typeface="Adobe Caslon Pro"/>
              </a:rPr>
              <a:t>as </a:t>
            </a:r>
            <a:r>
              <a:rPr lang="es-MX" dirty="0">
                <a:cs typeface="Adobe Caslon Pro"/>
              </a:rPr>
              <a:t>filas subsecuentes </a:t>
            </a:r>
            <a:r>
              <a:rPr lang="es-MX" dirty="0" smtClean="0">
                <a:cs typeface="Adobe Caslon Pro"/>
              </a:rPr>
              <a:t>indican </a:t>
            </a:r>
            <a:r>
              <a:rPr lang="es-MX" dirty="0">
                <a:cs typeface="Adobe Caslon Pro"/>
              </a:rPr>
              <a:t>el tipo de gasto y las partidas genéricas en que se ejercieron recursos de dicho </a:t>
            </a:r>
            <a:r>
              <a:rPr lang="es-MX" dirty="0" smtClean="0">
                <a:cs typeface="Adobe Caslon Pro"/>
              </a:rPr>
              <a:t>Pp.</a:t>
            </a:r>
            <a:endParaRPr lang="es-ES_tradnl" dirty="0">
              <a:cs typeface="Adobe Caslon Pro"/>
            </a:endParaRPr>
          </a:p>
        </p:txBody>
      </p:sp>
      <p:pic>
        <p:nvPicPr>
          <p:cNvPr id="9" name="8 Imagen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992701"/>
            <a:ext cx="9144000" cy="30882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68013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0751"/>
          </a:xfrm>
        </p:spPr>
        <p:txBody>
          <a:bodyPr/>
          <a:lstStyle/>
          <a:p>
            <a:r>
              <a:rPr lang="es-MX" b="1" dirty="0" smtClean="0">
                <a:solidFill>
                  <a:schemeClr val="tx1"/>
                </a:solidFill>
                <a:latin typeface="+mj-lt"/>
              </a:rPr>
              <a:t>Catálogos del sistema</a:t>
            </a:r>
            <a:endParaRPr lang="es-MX" b="1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39323"/>
              </p:ext>
            </p:extLst>
          </p:nvPr>
        </p:nvGraphicFramePr>
        <p:xfrm>
          <a:off x="629728" y="1474879"/>
          <a:ext cx="7910423" cy="4603747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078302"/>
                <a:gridCol w="1570008"/>
                <a:gridCol w="5262113"/>
              </a:tblGrid>
              <a:tr h="295372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Tipo de registro</a:t>
                      </a:r>
                      <a:endParaRPr lang="es-MX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Columnas que se registran</a:t>
                      </a:r>
                      <a:endParaRPr lang="es-MX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Observaciones</a:t>
                      </a:r>
                      <a:endParaRPr lang="es-MX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45082">
                <a:tc rowSpan="10">
                  <a:txBody>
                    <a:bodyPr/>
                    <a:lstStyle/>
                    <a:p>
                      <a:pPr algn="ctr" fontAlgn="ctr"/>
                      <a:r>
                        <a:rPr lang="es-MX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1.  Programa Presupuestario</a:t>
                      </a:r>
                      <a:endParaRPr lang="es-MX" sz="11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Ciclo de recurso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>
                          <a:effectLst/>
                        </a:rPr>
                        <a:t>Sólo en caso de que sea distinto a 2014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539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Tipo de Recurso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1100" u="none" strike="noStrike" dirty="0" smtClean="0">
                          <a:effectLst/>
                        </a:rPr>
                        <a:t>1.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</a:t>
                      </a:r>
                      <a:r>
                        <a:rPr lang="es-MX" sz="1100" u="none" strike="noStrike" dirty="0" smtClean="0">
                          <a:effectLst/>
                        </a:rPr>
                        <a:t>Subsidios</a:t>
                      </a:r>
                      <a:r>
                        <a:rPr lang="es-MX" sz="1100" u="none" strike="noStrike" dirty="0">
                          <a:effectLst/>
                        </a:rPr>
                        <a:t/>
                      </a:r>
                      <a:br>
                        <a:rPr lang="es-MX" sz="1100" u="none" strike="noStrike" dirty="0">
                          <a:effectLst/>
                        </a:rPr>
                      </a:br>
                      <a:r>
                        <a:rPr lang="es-MX" sz="1100" u="none" strike="noStrike" dirty="0" smtClean="0">
                          <a:effectLst/>
                        </a:rPr>
                        <a:t>2.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</a:t>
                      </a:r>
                      <a:r>
                        <a:rPr lang="es-MX" sz="1100" u="none" strike="noStrike" dirty="0" smtClean="0">
                          <a:effectLst/>
                        </a:rPr>
                        <a:t>Aportaciones</a:t>
                      </a:r>
                      <a:r>
                        <a:rPr lang="es-MX" sz="1100" u="none" strike="noStrike" dirty="0">
                          <a:effectLst/>
                        </a:rPr>
                        <a:t/>
                      </a:r>
                      <a:br>
                        <a:rPr lang="es-MX" sz="1100" u="none" strike="noStrike" dirty="0">
                          <a:effectLst/>
                        </a:rPr>
                      </a:br>
                      <a:r>
                        <a:rPr lang="es-MX" sz="1100" u="none" strike="noStrike" dirty="0" smtClean="0">
                          <a:effectLst/>
                        </a:rPr>
                        <a:t>3.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</a:t>
                      </a:r>
                      <a:r>
                        <a:rPr lang="es-MX" sz="1100" u="none" strike="noStrike" dirty="0" smtClean="0">
                          <a:effectLst/>
                        </a:rPr>
                        <a:t>Convenios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Descripción del Ramo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Nombre del ramo de acuerdo al catálogo </a:t>
                      </a:r>
                      <a:r>
                        <a:rPr lang="es-MX" sz="1100" u="none" strike="noStrike" dirty="0" err="1">
                          <a:effectLst/>
                        </a:rPr>
                        <a:t>estabecido</a:t>
                      </a:r>
                      <a:r>
                        <a:rPr lang="es-MX" sz="1100" u="none" strike="noStrike" dirty="0">
                          <a:effectLst/>
                        </a:rPr>
                        <a:t> en el PEF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Clave de Ramo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Número que identifica el ramo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9798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Descripción del Programa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Nombre del Programa Presupuestario de acuerdo al catálogo </a:t>
                      </a:r>
                      <a:r>
                        <a:rPr lang="es-MX" sz="1100" u="none" strike="noStrike" dirty="0" err="1">
                          <a:effectLst/>
                        </a:rPr>
                        <a:t>estabecido</a:t>
                      </a:r>
                      <a:r>
                        <a:rPr lang="es-MX" sz="1100" u="none" strike="noStrike" dirty="0">
                          <a:effectLst/>
                        </a:rPr>
                        <a:t> en el PEF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Clave del Programa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Modalidad y tres </a:t>
                      </a:r>
                      <a:r>
                        <a:rPr lang="es-MX" sz="1100" u="none" strike="noStrike" dirty="0" err="1">
                          <a:effectLst/>
                        </a:rPr>
                        <a:t>digitos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783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Fondo Convenio Especifico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Esta casilla aplica solamente para los programas presupuestarios coordinados por el Secretariado Ejecutivo.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Dependencia ejecutora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Casilla abierta para escribir el nombre de la dependencia ejecutora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Rendimiento financiero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76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 smtClean="0">
                          <a:effectLst/>
                        </a:rPr>
                        <a:t>En </a:t>
                      </a:r>
                      <a:r>
                        <a:rPr lang="es-MX" sz="1100" u="none" strike="noStrike" dirty="0">
                          <a:effectLst/>
                        </a:rPr>
                        <a:t>caso de haberse generado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Reintegros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476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 smtClean="0">
                          <a:effectLst/>
                        </a:rPr>
                        <a:t>En caso </a:t>
                      </a:r>
                      <a:r>
                        <a:rPr lang="es-MX" sz="1100" u="none" strike="noStrike" dirty="0">
                          <a:effectLst/>
                        </a:rPr>
                        <a:t>de haberlos devuelto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 rowSpan="11">
                  <a:txBody>
                    <a:bodyPr/>
                    <a:lstStyle/>
                    <a:p>
                      <a:pPr algn="ctr" fontAlgn="ctr"/>
                      <a:r>
                        <a:rPr lang="es-MX" sz="1100" b="1" u="none" strike="noStrike">
                          <a:solidFill>
                            <a:schemeClr val="bg1"/>
                          </a:solidFill>
                          <a:effectLst/>
                        </a:rPr>
                        <a:t>2.  Partida Genérica</a:t>
                      </a:r>
                      <a:endParaRPr lang="es-MX" sz="11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Tipo de Gasto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1.  Gasto Corriente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>
                          <a:effectLst/>
                        </a:rPr>
                        <a:t>2.  Gasto de Inversión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Partida Genérica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Con base en el Clasificador por objeto del gasto (catálogo en la pestaña 3)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/>
                </a:tc>
              </a:tr>
              <a:tr h="117034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Aprobado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Monto en </a:t>
                      </a:r>
                      <a:r>
                        <a:rPr lang="es-MX" sz="1100" u="none" strike="noStrike" dirty="0" smtClean="0">
                          <a:effectLst/>
                        </a:rPr>
                        <a:t>pesos (sin comas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ni símbolos especiales)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/>
                </a:tc>
              </a:tr>
              <a:tr h="117034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Modificado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Monto en </a:t>
                      </a:r>
                      <a:r>
                        <a:rPr lang="es-MX" sz="1100" u="none" strike="noStrike" dirty="0" smtClean="0">
                          <a:effectLst/>
                        </a:rPr>
                        <a:t>pesos (sin comas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ni símbolos especiales)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/>
                </a:tc>
              </a:tr>
              <a:tr h="19505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Recaudado (ministrado)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Monto en </a:t>
                      </a:r>
                      <a:r>
                        <a:rPr lang="es-MX" sz="1100" u="none" strike="noStrike" dirty="0" smtClean="0">
                          <a:effectLst/>
                        </a:rPr>
                        <a:t>pesos (sin comas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ni símbolos especiales)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/>
                </a:tc>
              </a:tr>
              <a:tr h="195057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Comprometido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Monto en </a:t>
                      </a:r>
                      <a:r>
                        <a:rPr lang="es-MX" sz="1100" u="none" strike="noStrike" dirty="0" smtClean="0">
                          <a:effectLst/>
                        </a:rPr>
                        <a:t>pesos (sin comas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ni símbolos especiales)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/>
                </a:tc>
              </a:tr>
              <a:tr h="117034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Devengado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Monto en </a:t>
                      </a:r>
                      <a:r>
                        <a:rPr lang="es-MX" sz="1100" u="none" strike="noStrike" dirty="0" smtClean="0">
                          <a:effectLst/>
                        </a:rPr>
                        <a:t>pesos (sin comas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ni símbolos especiales)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/>
                </a:tc>
              </a:tr>
              <a:tr h="117034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Ejercido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Monto en </a:t>
                      </a:r>
                      <a:r>
                        <a:rPr lang="es-MX" sz="1100" u="none" strike="noStrike" dirty="0" smtClean="0">
                          <a:effectLst/>
                        </a:rPr>
                        <a:t>pesos (sin comas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ni símbolos especiales)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/>
                </a:tc>
              </a:tr>
              <a:tr h="117034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Pagado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Monto en </a:t>
                      </a:r>
                      <a:r>
                        <a:rPr lang="es-MX" sz="1100" u="none" strike="noStrike" dirty="0" smtClean="0">
                          <a:effectLst/>
                        </a:rPr>
                        <a:t>pesos (sin comas</a:t>
                      </a:r>
                      <a:r>
                        <a:rPr lang="es-MX" sz="1100" u="none" strike="noStrike" baseline="0" dirty="0" smtClean="0">
                          <a:effectLst/>
                        </a:rPr>
                        <a:t> ni símbolos especiales)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/>
                </a:tc>
              </a:tr>
              <a:tr h="11631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Observaciones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s-MX" sz="1100" u="none" strike="noStrike" dirty="0">
                          <a:effectLst/>
                        </a:rPr>
                        <a:t>Sólo en caso de considerarse pertinente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794" marR="5794" marT="5794" marB="0" anchor="ctr"/>
                </a:tc>
              </a:tr>
            </a:tbl>
          </a:graphicData>
        </a:graphic>
      </p:graphicFrame>
      <p:sp>
        <p:nvSpPr>
          <p:cNvPr id="7" name="6 CuadroTexto"/>
          <p:cNvSpPr txBox="1"/>
          <p:nvPr/>
        </p:nvSpPr>
        <p:spPr>
          <a:xfrm>
            <a:off x="1682152" y="1019283"/>
            <a:ext cx="6176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 smtClean="0"/>
              <a:t>Columnas plantilla</a:t>
            </a:r>
          </a:p>
        </p:txBody>
      </p:sp>
    </p:spTree>
    <p:extLst>
      <p:ext uri="{BB962C8B-B14F-4D97-AF65-F5344CB8AC3E}">
        <p14:creationId xmlns:p14="http://schemas.microsoft.com/office/powerpoint/2010/main" val="199004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962167"/>
            <a:ext cx="8229600" cy="115173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Con la finalidad de que el SFU constituya una herramienta integral del Sistema </a:t>
            </a:r>
            <a:r>
              <a:rPr lang="es-MX" sz="2000" dirty="0">
                <a:solidFill>
                  <a:schemeClr val="accent6"/>
                </a:solidFill>
                <a:latin typeface="+mn-lt"/>
              </a:rPr>
              <a:t>de </a:t>
            </a: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Evaluación </a:t>
            </a:r>
            <a:r>
              <a:rPr lang="es-MX" sz="2000" dirty="0">
                <a:solidFill>
                  <a:schemeClr val="accent6"/>
                </a:solidFill>
                <a:latin typeface="+mn-lt"/>
              </a:rPr>
              <a:t>del </a:t>
            </a: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Desempeño para </a:t>
            </a:r>
            <a:r>
              <a:rPr lang="es-MX" sz="2000" dirty="0">
                <a:solidFill>
                  <a:schemeClr val="accent6"/>
                </a:solidFill>
                <a:latin typeface="+mn-lt"/>
              </a:rPr>
              <a:t>el seguimiento y monitoreo</a:t>
            </a: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 del ejercicio de los recursos federales transferidos, es necesario que cuente con distintos componentes:  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10236"/>
            <a:ext cx="8229600" cy="1143000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Componentes del Sistema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6" name="5 Diagrama"/>
          <p:cNvGraphicFramePr/>
          <p:nvPr>
            <p:extLst>
              <p:ext uri="{D42A27DB-BD31-4B8C-83A1-F6EECF244321}">
                <p14:modId xmlns:p14="http://schemas.microsoft.com/office/powerpoint/2010/main" val="2064156411"/>
              </p:ext>
            </p:extLst>
          </p:nvPr>
        </p:nvGraphicFramePr>
        <p:xfrm>
          <a:off x="629728" y="2897952"/>
          <a:ext cx="3828326" cy="3219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5 Marcador de contenid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2303144"/>
              </p:ext>
            </p:extLst>
          </p:nvPr>
        </p:nvGraphicFramePr>
        <p:xfrm>
          <a:off x="4708963" y="3752490"/>
          <a:ext cx="3926079" cy="1462828"/>
        </p:xfrm>
        <a:graphic>
          <a:graphicData uri="http://schemas.openxmlformats.org/drawingml/2006/table">
            <a:tbl>
              <a:tblPr firstRow="1" firstCol="1" bandRow="1"/>
              <a:tblGrid>
                <a:gridCol w="1562441"/>
                <a:gridCol w="2363638"/>
              </a:tblGrid>
              <a:tr h="2708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  <a:latin typeface="Soberana Sans"/>
                          <a:ea typeface="Times New Roman"/>
                          <a:cs typeface="Calibri"/>
                        </a:rPr>
                        <a:t>Concepto</a:t>
                      </a:r>
                      <a:endParaRPr lang="es-MX" sz="1400" b="1" dirty="0">
                        <a:solidFill>
                          <a:schemeClr val="bg1"/>
                        </a:solidFill>
                        <a:effectLst/>
                        <a:latin typeface="Soberana San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100" b="1" dirty="0">
                          <a:solidFill>
                            <a:schemeClr val="bg1"/>
                          </a:solidFill>
                          <a:effectLst/>
                          <a:latin typeface="Soberana Sans"/>
                          <a:ea typeface="Times New Roman"/>
                          <a:cs typeface="Calibri"/>
                        </a:rPr>
                        <a:t>Categoría en SFU</a:t>
                      </a:r>
                      <a:endParaRPr lang="es-MX" sz="1400" b="1" dirty="0">
                        <a:solidFill>
                          <a:schemeClr val="bg1"/>
                        </a:solidFill>
                        <a:effectLst/>
                        <a:latin typeface="Soberana San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53F"/>
                    </a:solidFill>
                  </a:tcPr>
                </a:tc>
              </a:tr>
              <a:tr h="20665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100">
                          <a:effectLst/>
                          <a:latin typeface="Soberana Sans"/>
                          <a:ea typeface="Times New Roman"/>
                          <a:cs typeface="Calibri"/>
                        </a:rPr>
                        <a:t>Ejercicio</a:t>
                      </a:r>
                      <a:endParaRPr lang="es-MX" sz="1400">
                        <a:effectLst/>
                        <a:latin typeface="Soberana San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100" dirty="0" smtClean="0">
                          <a:effectLst/>
                          <a:latin typeface="Soberana Sans"/>
                          <a:ea typeface="Times New Roman"/>
                          <a:cs typeface="Calibri"/>
                        </a:rPr>
                        <a:t>Gestión de Proyectos</a:t>
                      </a:r>
                      <a:endParaRPr lang="es-MX" sz="1400" dirty="0">
                        <a:effectLst/>
                        <a:latin typeface="Soberana San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61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  <a:latin typeface="Soberana Sans"/>
                          <a:ea typeface="Times New Roman"/>
                          <a:cs typeface="Calibri"/>
                        </a:rPr>
                        <a:t>Avance Financiero</a:t>
                      </a:r>
                      <a:endParaRPr lang="es-MX" sz="1400" dirty="0">
                        <a:effectLst/>
                        <a:latin typeface="Soberana San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6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  <a:latin typeface="Soberana Sans"/>
                          <a:ea typeface="Times New Roman"/>
                          <a:cs typeface="Calibri"/>
                        </a:rPr>
                        <a:t>Destino</a:t>
                      </a:r>
                      <a:endParaRPr lang="es-MX" sz="1400" dirty="0">
                        <a:effectLst/>
                        <a:latin typeface="Soberana San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100" dirty="0" smtClean="0">
                          <a:effectLst/>
                          <a:latin typeface="Soberana Sans"/>
                          <a:ea typeface="Times New Roman"/>
                          <a:cs typeface="Calibri"/>
                        </a:rPr>
                        <a:t>Gestión de Proyectos</a:t>
                      </a:r>
                      <a:endParaRPr lang="es-MX" sz="1400" dirty="0">
                        <a:effectLst/>
                        <a:latin typeface="Soberana San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61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100">
                          <a:effectLst/>
                          <a:latin typeface="Soberana Sans"/>
                          <a:ea typeface="Times New Roman"/>
                          <a:cs typeface="Calibri"/>
                        </a:rPr>
                        <a:t>Avance Financiero</a:t>
                      </a:r>
                      <a:endParaRPr lang="es-MX" sz="1400">
                        <a:effectLst/>
                        <a:latin typeface="Soberana San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6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100">
                          <a:effectLst/>
                          <a:latin typeface="Soberana Sans"/>
                          <a:ea typeface="Times New Roman"/>
                          <a:cs typeface="Calibri"/>
                        </a:rPr>
                        <a:t>Resultados</a:t>
                      </a:r>
                      <a:endParaRPr lang="es-MX" sz="1400">
                        <a:effectLst/>
                        <a:latin typeface="Soberana San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100">
                          <a:effectLst/>
                          <a:latin typeface="Soberana Sans"/>
                          <a:ea typeface="Times New Roman"/>
                          <a:cs typeface="Calibri"/>
                        </a:rPr>
                        <a:t>Indicadores</a:t>
                      </a:r>
                      <a:endParaRPr lang="es-MX" sz="1400">
                        <a:effectLst/>
                        <a:latin typeface="Soberana San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61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100" dirty="0">
                          <a:effectLst/>
                          <a:latin typeface="Soberana Sans"/>
                          <a:ea typeface="Times New Roman"/>
                          <a:cs typeface="Calibri"/>
                        </a:rPr>
                        <a:t>Evaluaciones</a:t>
                      </a:r>
                      <a:endParaRPr lang="es-MX" sz="1400" dirty="0">
                        <a:effectLst/>
                        <a:latin typeface="Soberana Sans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6224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0751"/>
          </a:xfrm>
        </p:spPr>
        <p:txBody>
          <a:bodyPr/>
          <a:lstStyle/>
          <a:p>
            <a:r>
              <a:rPr lang="es-MX" b="1" dirty="0" smtClean="0">
                <a:solidFill>
                  <a:schemeClr val="tx1"/>
                </a:solidFill>
                <a:latin typeface="+mj-lt"/>
              </a:rPr>
              <a:t>Catálogos del sistema</a:t>
            </a:r>
            <a:endParaRPr lang="es-MX" b="1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122602"/>
              </p:ext>
            </p:extLst>
          </p:nvPr>
        </p:nvGraphicFramePr>
        <p:xfrm>
          <a:off x="3549529" y="1463804"/>
          <a:ext cx="1803400" cy="87630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803400"/>
              </a:tblGrid>
              <a:tr h="304800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s-MX" sz="11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Tipo de Recurso</a:t>
                      </a:r>
                    </a:p>
                  </a:txBody>
                  <a:tcPr marL="9525" marR="9525" marT="9525" marB="0" anchor="ctr">
                    <a:solidFill>
                      <a:srgbClr val="00853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>
                          <a:effectLst/>
                        </a:rPr>
                        <a:t>1-SUBSIDIOS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>
                          <a:effectLst/>
                        </a:rPr>
                        <a:t>2-APORTACIONES FEDERALES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>
                          <a:effectLst/>
                        </a:rPr>
                        <a:t>3-CONVENIOS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8" name="7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0887457"/>
              </p:ext>
            </p:extLst>
          </p:nvPr>
        </p:nvGraphicFramePr>
        <p:xfrm>
          <a:off x="6219646" y="1463804"/>
          <a:ext cx="1373037" cy="743259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373037"/>
              </a:tblGrid>
              <a:tr h="381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Tipo de Gasto</a:t>
                      </a:r>
                      <a:endParaRPr lang="es-MX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00853F"/>
                    </a:solidFill>
                  </a:tcPr>
                </a:tc>
              </a:tr>
              <a:tr h="185094"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100" u="none" strike="noStrike">
                          <a:effectLst/>
                        </a:rPr>
                        <a:t>1- Gasto Corriente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63901"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100" u="none" strike="noStrike" dirty="0">
                          <a:effectLst/>
                        </a:rPr>
                        <a:t>2- Gasto de Inversión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2854"/>
              </p:ext>
            </p:extLst>
          </p:nvPr>
        </p:nvGraphicFramePr>
        <p:xfrm>
          <a:off x="992038" y="1463804"/>
          <a:ext cx="1751161" cy="73533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751161"/>
              </a:tblGrid>
              <a:tr h="381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Tipo de Registro</a:t>
                      </a:r>
                      <a:endParaRPr lang="es-MX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00853F"/>
                    </a:solidFill>
                  </a:tcPr>
                </a:tc>
              </a:tr>
              <a:tr h="117894"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100" u="none" strike="noStrike" dirty="0">
                          <a:effectLst/>
                        </a:rPr>
                        <a:t>1- Programa Presupuestario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13258"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100" u="none" strike="noStrike" dirty="0">
                          <a:effectLst/>
                        </a:rPr>
                        <a:t>2- Partida Genérica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0" name="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437859"/>
              </p:ext>
            </p:extLst>
          </p:nvPr>
        </p:nvGraphicFramePr>
        <p:xfrm>
          <a:off x="879894" y="2845468"/>
          <a:ext cx="3157268" cy="2146816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715993"/>
                <a:gridCol w="2441275"/>
              </a:tblGrid>
              <a:tr h="198001"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Clave Ramo</a:t>
                      </a:r>
                      <a:endParaRPr lang="es-MX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Descripción Ramo</a:t>
                      </a:r>
                      <a:endParaRPr lang="es-MX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00853F"/>
                    </a:solidFill>
                  </a:tcPr>
                </a:tc>
              </a:tr>
              <a:tr h="105172"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23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Provisiones Salariales y Económicas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35041"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16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>
                          <a:effectLst/>
                        </a:rPr>
                        <a:t>Medio Ambiente y Recursos Naturales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21778"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19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Presidencia de la República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91262"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11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>
                          <a:effectLst/>
                        </a:rPr>
                        <a:t>Educación Pública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09393"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10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Economía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59626"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11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>
                          <a:effectLst/>
                        </a:rPr>
                        <a:t>Educación Pública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03231"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12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Salud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98594"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14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Trabajo y Previsión Social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02584"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15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Desarrollo Agrario, Territorial y Urbano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89321"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>
                          <a:effectLst/>
                        </a:rPr>
                        <a:t>16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Medio Ambiente y Recursos Naturales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09393">
                <a:tc>
                  <a:txBody>
                    <a:bodyPr/>
                    <a:lstStyle/>
                    <a:p>
                      <a:pPr algn="r" fontAlgn="b"/>
                      <a:r>
                        <a:rPr lang="es-MX" sz="1100" u="none" strike="noStrike" dirty="0">
                          <a:effectLst/>
                        </a:rPr>
                        <a:t>18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>
                          <a:effectLst/>
                        </a:rPr>
                        <a:t>Energía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1" name="10 CuadroTexto"/>
          <p:cNvSpPr txBox="1"/>
          <p:nvPr/>
        </p:nvSpPr>
        <p:spPr>
          <a:xfrm>
            <a:off x="1600199" y="5750822"/>
            <a:ext cx="5702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Nota: estas tablas completas pueden ser localizadas en:</a:t>
            </a:r>
          </a:p>
          <a:p>
            <a:r>
              <a:rPr lang="es-MX" sz="1400" i="1" dirty="0">
                <a:hlinkClick r:id="rId2"/>
              </a:rPr>
              <a:t>http://www.transparenciapresupuestaria.gob.mx/ptp/contenidos/?</a:t>
            </a:r>
            <a:r>
              <a:rPr lang="es-MX" sz="1400" i="1" dirty="0" smtClean="0">
                <a:hlinkClick r:id="rId2"/>
              </a:rPr>
              <a:t>id=61&amp;</a:t>
            </a:r>
            <a:r>
              <a:rPr lang="es-MX" sz="1400" i="1" dirty="0" smtClean="0"/>
              <a:t> </a:t>
            </a:r>
          </a:p>
        </p:txBody>
      </p:sp>
      <p:graphicFrame>
        <p:nvGraphicFramePr>
          <p:cNvPr id="15" name="1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749044"/>
              </p:ext>
            </p:extLst>
          </p:nvPr>
        </p:nvGraphicFramePr>
        <p:xfrm>
          <a:off x="4451229" y="2845468"/>
          <a:ext cx="4048664" cy="2594233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60075"/>
                <a:gridCol w="3588589"/>
              </a:tblGrid>
              <a:tr h="43012"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Pp</a:t>
                      </a:r>
                      <a:endParaRPr lang="es-MX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ctr"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Descripción del </a:t>
                      </a:r>
                      <a:r>
                        <a:rPr lang="es-MX" sz="11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Pp</a:t>
                      </a:r>
                      <a:endParaRPr lang="es-MX" sz="11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ctr">
                    <a:solidFill>
                      <a:srgbClr val="00853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I007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FAM Infraestructura Educativa Básica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b"/>
                </a:tc>
              </a:tr>
              <a:tr h="96915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I008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>
                          <a:effectLst/>
                        </a:rPr>
                        <a:t>FAM Infraestructura Educativa Media Superior y Superior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b"/>
                </a:tc>
              </a:tr>
              <a:tr h="76319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I011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FASP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b"/>
                </a:tc>
              </a:tr>
              <a:tr h="76319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I002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FASSA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b"/>
                </a:tc>
              </a:tr>
              <a:tr h="205297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>
                          <a:effectLst/>
                        </a:rPr>
                        <a:t>U033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Fondo de Apoyo a Migrantes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U023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Fondo de Apoyo para el Desarrollo Rural Sustentable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b"/>
                </a:tc>
              </a:tr>
              <a:tr h="59809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N001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Fondo de Desastres Naturales (FONDEN)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b"/>
                </a:tc>
              </a:tr>
              <a:tr h="270432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U058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Fondo de pavimentación, espacios deportivos, alumbrado público y rehabilitación de infraestructura educativa para municipios y demarcaciones territoriales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b"/>
                </a:tc>
              </a:tr>
              <a:tr h="106236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N002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Fondo de Prevención de Desastres Naturales (FOPREDEN)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b"/>
                </a:tc>
              </a:tr>
              <a:tr h="150441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U075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Fondo para la Accesibilidad en el Transporte Público para las Personas con discapacidad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b"/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>
                          <a:effectLst/>
                        </a:rPr>
                        <a:t>U019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MX" sz="1100" u="none" strike="noStrike" dirty="0">
                          <a:effectLst/>
                        </a:rPr>
                        <a:t>Fondo Regional - Chiapas, Guerrero y Oaxaca</a:t>
                      </a:r>
                      <a:endParaRPr lang="es-MX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816" marR="3816" marT="3816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906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7619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Carga de avance financiero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621097" y="960258"/>
            <a:ext cx="788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 smtClean="0"/>
              <a:t>La información con dicha desagregación puede ser obtenida de los estados del ejercicio del presupuesto.</a:t>
            </a:r>
            <a:endParaRPr lang="es-MX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473384"/>
            <a:ext cx="4114800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268" y="1673704"/>
            <a:ext cx="8458200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26443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268090"/>
            <a:ext cx="8229600" cy="4873918"/>
          </a:xfrm>
        </p:spPr>
        <p:txBody>
          <a:bodyPr>
            <a:normAutofit/>
          </a:bodyPr>
          <a:lstStyle/>
          <a:p>
            <a:pPr algn="just"/>
            <a:r>
              <a:rPr lang="es-MX" sz="2000" dirty="0">
                <a:solidFill>
                  <a:schemeClr val="tx1"/>
                </a:solidFill>
                <a:latin typeface="+mn-lt"/>
                <a:cs typeface="+mn-cs"/>
              </a:rPr>
              <a:t>Con base en lo anterior, </a:t>
            </a:r>
            <a:r>
              <a:rPr lang="es-MX" sz="2000" b="1" dirty="0">
                <a:solidFill>
                  <a:schemeClr val="tx1"/>
                </a:solidFill>
                <a:latin typeface="+mn-lt"/>
                <a:cs typeface="+mn-cs"/>
              </a:rPr>
              <a:t>la Secretaría de Finanzas será la encargada del  </a:t>
            </a:r>
            <a:r>
              <a:rPr lang="es-MX" sz="2000" b="1" dirty="0" smtClean="0">
                <a:solidFill>
                  <a:schemeClr val="tx1"/>
                </a:solidFill>
                <a:latin typeface="+mn-lt"/>
                <a:cs typeface="+mn-cs"/>
              </a:rPr>
              <a:t>    registro </a:t>
            </a:r>
            <a:r>
              <a:rPr lang="es-MX" sz="2000" b="1" dirty="0">
                <a:solidFill>
                  <a:schemeClr val="tx1"/>
                </a:solidFill>
                <a:latin typeface="+mn-lt"/>
                <a:cs typeface="+mn-cs"/>
              </a:rPr>
              <a:t>de Avance Financiero de sus Dependencias estatales</a:t>
            </a:r>
            <a:r>
              <a:rPr lang="es-MX" sz="2000" b="1" dirty="0" smtClean="0">
                <a:solidFill>
                  <a:schemeClr val="tx1"/>
                </a:solidFill>
                <a:latin typeface="+mn-lt"/>
                <a:cs typeface="+mn-cs"/>
              </a:rPr>
              <a:t>.</a:t>
            </a:r>
          </a:p>
          <a:p>
            <a:pPr algn="just"/>
            <a:endParaRPr lang="es-MX" sz="2000" dirty="0">
              <a:solidFill>
                <a:schemeClr val="tx1"/>
              </a:solidFill>
              <a:latin typeface="+mn-lt"/>
              <a:cs typeface="+mn-cs"/>
            </a:endParaRPr>
          </a:p>
          <a:p>
            <a:pPr algn="just"/>
            <a:r>
              <a:rPr lang="es-MX" sz="2000" dirty="0">
                <a:solidFill>
                  <a:schemeClr val="tx1"/>
                </a:solidFill>
                <a:latin typeface="+mn-lt"/>
                <a:cs typeface="+mn-cs"/>
              </a:rPr>
              <a:t>Para ello, podrá solicitar la </a:t>
            </a:r>
            <a:r>
              <a:rPr lang="es-MX" sz="2000" dirty="0" smtClean="0">
                <a:solidFill>
                  <a:schemeClr val="tx1"/>
                </a:solidFill>
                <a:latin typeface="+mn-lt"/>
                <a:cs typeface="+mn-cs"/>
              </a:rPr>
              <a:t>información a las Dependencias, </a:t>
            </a:r>
            <a:r>
              <a:rPr lang="es-MX" sz="2000" dirty="0">
                <a:solidFill>
                  <a:schemeClr val="tx1"/>
                </a:solidFill>
                <a:latin typeface="+mn-lt"/>
                <a:cs typeface="+mn-cs"/>
              </a:rPr>
              <a:t>en los tiempos que ella </a:t>
            </a:r>
            <a:r>
              <a:rPr lang="es-MX" sz="2000" dirty="0">
                <a:solidFill>
                  <a:schemeClr val="tx1"/>
                </a:solidFill>
                <a:latin typeface="+mn-lt"/>
                <a:cs typeface="+mn-cs"/>
              </a:rPr>
              <a:t>estipule para completar los registros consolidados por programa presupuestario</a:t>
            </a:r>
            <a:r>
              <a:rPr lang="es-MX" sz="2000" dirty="0" smtClean="0">
                <a:solidFill>
                  <a:schemeClr val="tx1"/>
                </a:solidFill>
                <a:latin typeface="+mn-lt"/>
                <a:cs typeface="+mn-cs"/>
              </a:rPr>
              <a:t>.</a:t>
            </a:r>
          </a:p>
          <a:p>
            <a:pPr algn="just"/>
            <a:endParaRPr lang="es-MX" sz="2000" dirty="0">
              <a:solidFill>
                <a:schemeClr val="tx1"/>
              </a:solidFill>
              <a:latin typeface="+mn-lt"/>
              <a:cs typeface="+mn-cs"/>
            </a:endParaRPr>
          </a:p>
          <a:p>
            <a:pPr algn="just"/>
            <a:r>
              <a:rPr lang="es-MX" sz="2000" dirty="0" smtClean="0">
                <a:solidFill>
                  <a:schemeClr val="tx1"/>
                </a:solidFill>
                <a:latin typeface="+mn-lt"/>
                <a:cs typeface="+mn-cs"/>
              </a:rPr>
              <a:t>Se incluirán registros de las transferencias a los municipios, únicamente en una partida.</a:t>
            </a:r>
          </a:p>
          <a:p>
            <a:pPr algn="just"/>
            <a:endParaRPr lang="es-MX" sz="2000" dirty="0">
              <a:solidFill>
                <a:schemeClr val="tx1"/>
              </a:solidFill>
              <a:latin typeface="+mn-lt"/>
              <a:cs typeface="+mn-cs"/>
            </a:endParaRPr>
          </a:p>
          <a:p>
            <a:pPr algn="just"/>
            <a:r>
              <a:rPr lang="es-MX" sz="2000" dirty="0" smtClean="0">
                <a:solidFill>
                  <a:schemeClr val="tx1"/>
                </a:solidFill>
                <a:latin typeface="+mn-lt"/>
                <a:cs typeface="+mn-cs"/>
              </a:rPr>
              <a:t>Los municipios deberán registrar su propia información.</a:t>
            </a:r>
            <a:endParaRPr lang="es-MX" sz="2000" dirty="0">
              <a:solidFill>
                <a:schemeClr val="tx1"/>
              </a:solidFill>
              <a:latin typeface="+mn-lt"/>
              <a:cs typeface="+mn-cs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7619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Carga de avance financiero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43954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950024"/>
            <a:ext cx="8229600" cy="2284495"/>
          </a:xfrm>
        </p:spPr>
        <p:txBody>
          <a:bodyPr>
            <a:noAutofit/>
          </a:bodyPr>
          <a:lstStyle/>
          <a:p>
            <a:pPr algn="just"/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Se informa sobre las </a:t>
            </a:r>
            <a:r>
              <a:rPr lang="es-MX" sz="2000" b="1" dirty="0" smtClean="0">
                <a:solidFill>
                  <a:schemeClr val="accent6"/>
                </a:solidFill>
                <a:latin typeface="+mn-lt"/>
              </a:rPr>
              <a:t>metas y los avances de los indicadores</a:t>
            </a: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 en las Matrices de Indicadores para Resultados que son concertadas por las Dependencias Coordinadoras de cada Fondo de Aportaciones Federales con las </a:t>
            </a:r>
            <a:r>
              <a:rPr lang="es-MX" sz="2000" dirty="0">
                <a:solidFill>
                  <a:schemeClr val="accent6"/>
                </a:solidFill>
                <a:latin typeface="+mn-lt"/>
              </a:rPr>
              <a:t>e</a:t>
            </a: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ntidades federativas.</a:t>
            </a:r>
            <a:endParaRPr lang="es-MX" sz="2000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5386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accent6"/>
                </a:solidFill>
                <a:latin typeface="+mn-lt"/>
              </a:rPr>
              <a:t>Indicadores </a:t>
            </a:r>
            <a:endParaRPr lang="es-MX" sz="2400" b="1" dirty="0">
              <a:solidFill>
                <a:schemeClr val="accent6"/>
              </a:solidFill>
              <a:latin typeface="+mn-lt"/>
            </a:endParaRPr>
          </a:p>
        </p:txBody>
      </p:sp>
      <p:graphicFrame>
        <p:nvGraphicFramePr>
          <p:cNvPr id="5" name="4 Diagrama"/>
          <p:cNvGraphicFramePr/>
          <p:nvPr>
            <p:extLst>
              <p:ext uri="{D42A27DB-BD31-4B8C-83A1-F6EECF244321}">
                <p14:modId xmlns:p14="http://schemas.microsoft.com/office/powerpoint/2010/main" val="1505433346"/>
              </p:ext>
            </p:extLst>
          </p:nvPr>
        </p:nvGraphicFramePr>
        <p:xfrm>
          <a:off x="2390633" y="2403809"/>
          <a:ext cx="4162567" cy="3686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4616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contenido"/>
          <p:cNvSpPr>
            <a:spLocks noGrp="1"/>
          </p:cNvSpPr>
          <p:nvPr>
            <p:ph idx="1"/>
          </p:nvPr>
        </p:nvSpPr>
        <p:spPr>
          <a:xfrm>
            <a:off x="457200" y="4858603"/>
            <a:ext cx="8229600" cy="1091820"/>
          </a:xfrm>
        </p:spPr>
        <p:txBody>
          <a:bodyPr>
            <a:noAutofit/>
          </a:bodyPr>
          <a:lstStyle/>
          <a:p>
            <a:pPr marL="0" lvl="2" indent="15875" algn="just">
              <a:buNone/>
            </a:pPr>
            <a:r>
              <a:rPr lang="es-MX" sz="1800" dirty="0" smtClean="0">
                <a:solidFill>
                  <a:schemeClr val="tx1"/>
                </a:solidFill>
                <a:latin typeface="+mj-lt"/>
              </a:rPr>
              <a:t>Las </a:t>
            </a:r>
            <a:r>
              <a:rPr lang="es-MX" sz="1800" dirty="0">
                <a:solidFill>
                  <a:schemeClr val="tx1"/>
                </a:solidFill>
                <a:latin typeface="+mj-lt"/>
              </a:rPr>
              <a:t>Dependencias Coordinadoras de los Fondos de Aportaciones asesorarán sobre los indicadores, metas y métodos de cálculo de los indicadores de cada uno de los Fondos.</a:t>
            </a:r>
          </a:p>
          <a:p>
            <a:pPr marL="714375" indent="-352425" algn="just">
              <a:buNone/>
            </a:pPr>
            <a:endParaRPr lang="es-MX" sz="900" dirty="0" smtClean="0">
              <a:solidFill>
                <a:schemeClr val="tx1"/>
              </a:solidFill>
              <a:latin typeface="+mj-lt"/>
            </a:endParaRPr>
          </a:p>
          <a:p>
            <a:pPr marL="714375" indent="-352425" algn="just"/>
            <a:endParaRPr lang="es-MX" sz="1600" dirty="0" smtClean="0">
              <a:solidFill>
                <a:schemeClr val="tx1"/>
              </a:solidFill>
              <a:latin typeface="Adobe Caslon Pro" pitchFamily="18" charset="0"/>
            </a:endParaRPr>
          </a:p>
          <a:p>
            <a:pPr marL="714375" indent="-352425" algn="just">
              <a:buNone/>
            </a:pPr>
            <a:endParaRPr lang="es-MX" sz="1600" dirty="0" smtClean="0">
              <a:solidFill>
                <a:schemeClr val="tx1"/>
              </a:solidFill>
              <a:latin typeface="Adobe Caslon Pro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57200" y="272955"/>
            <a:ext cx="8229600" cy="717853"/>
          </a:xfrm>
        </p:spPr>
        <p:txBody>
          <a:bodyPr/>
          <a:lstStyle/>
          <a:p>
            <a:r>
              <a:rPr lang="es-ES" sz="2400" b="1" dirty="0" smtClean="0">
                <a:solidFill>
                  <a:schemeClr val="tx1"/>
                </a:solidFill>
                <a:latin typeface="+mj-lt"/>
              </a:rPr>
              <a:t>¿Quiénes</a:t>
            </a:r>
            <a:r>
              <a:rPr lang="es-ES" sz="2400" b="1" baseline="0" dirty="0" smtClean="0">
                <a:solidFill>
                  <a:schemeClr val="tx1"/>
                </a:solidFill>
                <a:latin typeface="+mj-lt"/>
              </a:rPr>
              <a:t> Coordinan</a:t>
            </a:r>
            <a:r>
              <a:rPr lang="es-ES" sz="2400" b="1" baseline="0" dirty="0" smtClean="0">
                <a:solidFill>
                  <a:schemeClr val="tx1"/>
                </a:solidFill>
              </a:rPr>
              <a:t>?</a:t>
            </a:r>
            <a:endParaRPr lang="es-ES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696524"/>
              </p:ext>
            </p:extLst>
          </p:nvPr>
        </p:nvGraphicFramePr>
        <p:xfrm>
          <a:off x="702860" y="1269242"/>
          <a:ext cx="7799696" cy="3032760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4051559"/>
                <a:gridCol w="3748137"/>
              </a:tblGrid>
              <a:tr h="91440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800" kern="1200" dirty="0" smtClean="0">
                          <a:latin typeface="+mj-lt"/>
                        </a:rPr>
                        <a:t>Coordinadores de Fondo</a:t>
                      </a:r>
                    </a:p>
                  </a:txBody>
                  <a:tcPr anchor="ctr">
                    <a:solidFill>
                      <a:srgbClr val="0078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+mj-lt"/>
                        </a:rPr>
                        <a:t>Fondo</a:t>
                      </a:r>
                      <a:endParaRPr lang="es-MX" dirty="0">
                        <a:latin typeface="+mj-lt"/>
                      </a:endParaRPr>
                    </a:p>
                  </a:txBody>
                  <a:tcPr anchor="ctr">
                    <a:solidFill>
                      <a:srgbClr val="00783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800" dirty="0" smtClean="0">
                          <a:latin typeface="+mj-lt"/>
                        </a:rPr>
                        <a:t>Secretaría de Educación Pública</a:t>
                      </a:r>
                      <a:endParaRPr lang="es-MX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800" dirty="0" smtClean="0">
                          <a:latin typeface="+mj-lt"/>
                        </a:rPr>
                        <a:t>FAEB,   FAETA,   FAM (Infraestructura Educativa) </a:t>
                      </a:r>
                      <a:endParaRPr lang="es-MX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800" dirty="0" smtClean="0">
                          <a:latin typeface="+mj-lt"/>
                        </a:rPr>
                        <a:t>Secretaría de Salud </a:t>
                      </a:r>
                      <a:endParaRPr lang="es-MX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800" dirty="0" smtClean="0">
                          <a:latin typeface="+mj-lt"/>
                        </a:rPr>
                        <a:t>FASSA,   FAM (Asistencia Social- DIF) </a:t>
                      </a:r>
                      <a:endParaRPr lang="es-MX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800" dirty="0" smtClean="0"/>
                        <a:t>Secretaría de Desarrollo Social </a:t>
                      </a:r>
                      <a:endParaRPr lang="es-MX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800" dirty="0" smtClean="0">
                          <a:latin typeface="+mj-lt"/>
                        </a:rPr>
                        <a:t>FAIS (FISM y FISE) </a:t>
                      </a:r>
                      <a:endParaRPr lang="es-MX" dirty="0">
                        <a:latin typeface="+mj-lt"/>
                      </a:endParaRPr>
                    </a:p>
                  </a:txBody>
                  <a:tcPr/>
                </a:tc>
              </a:tr>
              <a:tr h="278414">
                <a:tc>
                  <a:txBody>
                    <a:bodyPr/>
                    <a:lstStyle/>
                    <a:p>
                      <a:r>
                        <a:rPr lang="es-MX" sz="1800" dirty="0" smtClean="0">
                          <a:latin typeface="+mj-lt"/>
                        </a:rPr>
                        <a:t>Secretaría de Hacienda y Crédito Público </a:t>
                      </a:r>
                      <a:endParaRPr lang="es-MX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800" dirty="0" smtClean="0">
                          <a:latin typeface="+mj-lt"/>
                        </a:rPr>
                        <a:t>FORTAMUN,   FAFEF </a:t>
                      </a:r>
                      <a:endParaRPr lang="es-MX" dirty="0">
                        <a:latin typeface="+mj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800" dirty="0" smtClean="0">
                          <a:latin typeface="+mj-lt"/>
                        </a:rPr>
                        <a:t>Secretaría de Gobernación</a:t>
                      </a:r>
                      <a:endParaRPr lang="es-MX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800" dirty="0" smtClean="0">
                          <a:latin typeface="+mj-lt"/>
                        </a:rPr>
                        <a:t>FASP (Secretariado Ejecutivo)</a:t>
                      </a:r>
                      <a:endParaRPr lang="es-MX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097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7222497"/>
              </p:ext>
            </p:extLst>
          </p:nvPr>
        </p:nvGraphicFramePr>
        <p:xfrm>
          <a:off x="457200" y="1281562"/>
          <a:ext cx="8229600" cy="3632200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900222"/>
                <a:gridCol w="632937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Calibri" pitchFamily="34" charset="0"/>
                          <a:cs typeface="Calibri" pitchFamily="34" charset="0"/>
                        </a:rPr>
                        <a:t>Fondo</a:t>
                      </a:r>
                      <a:endParaRPr lang="es-MX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Calibri" pitchFamily="34" charset="0"/>
                          <a:cs typeface="Calibri" pitchFamily="34" charset="0"/>
                        </a:rPr>
                        <a:t>Contacto</a:t>
                      </a:r>
                      <a:endParaRPr lang="es-MX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00853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FAEB/FAM Infraestructura Educativa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Lic. José Luis García Soto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Subdirector de Área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Dirección General de Presupuesto y Recursos Financieros (SEP)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3601-1000 Ext. 58858</a:t>
                      </a:r>
                      <a:r>
                        <a:rPr lang="es-MX" sz="1400" kern="1200" baseline="0" dirty="0" smtClean="0">
                          <a:solidFill>
                            <a:srgbClr val="0070C0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	</a:t>
                      </a:r>
                      <a:r>
                        <a:rPr lang="es-MX" sz="1400" kern="1200" baseline="0" dirty="0" smtClean="0">
                          <a:solidFill>
                            <a:srgbClr val="00487E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  <a:hlinkClick r:id="rId2"/>
                        </a:rPr>
                        <a:t>jose.garcia@sep.gob.mx</a:t>
                      </a:r>
                      <a:endParaRPr lang="es-MX" sz="1400" kern="1200" baseline="0" dirty="0" smtClean="0">
                        <a:solidFill>
                          <a:srgbClr val="00487E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  <a:p>
                      <a:endParaRPr lang="es-MX" sz="1400" kern="1200" baseline="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  <a:p>
                      <a:r>
                        <a:rPr lang="es-MX" sz="16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Lic. Hugo Fernando Huesca </a:t>
                      </a:r>
                      <a:r>
                        <a:rPr lang="es-MX" sz="1600" b="1" kern="1200" baseline="0" dirty="0" err="1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Granciano</a:t>
                      </a:r>
                      <a:endParaRPr lang="es-MX" sz="1600" b="1" kern="1200" baseline="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Director de Área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Dirección General de Presupuesto y Recursos Financieros (SEP)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3601-1000 ext. 59313	</a:t>
                      </a:r>
                      <a:r>
                        <a:rPr lang="es-MX" sz="1400" kern="1200" baseline="0" dirty="0" smtClean="0">
                          <a:solidFill>
                            <a:srgbClr val="0060A8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hugo.huesca@sep.gob.mx	</a:t>
                      </a:r>
                    </a:p>
                    <a:p>
                      <a:endParaRPr lang="es-MX" sz="1400" kern="1200" baseline="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FAIS Estatal / Municipal	</a:t>
                      </a:r>
                    </a:p>
                    <a:p>
                      <a:endParaRPr lang="es-MX" sz="1400" b="1" kern="1200" baseline="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Mtra. Cindy Olivares del Monte</a:t>
                      </a:r>
                      <a:r>
                        <a:rPr lang="es-MX" sz="14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Directora de Desarrollo Regional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Secretaría de Desarrollo Social 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53285000 Ext. 52650	</a:t>
                      </a:r>
                      <a:r>
                        <a:rPr lang="es-MX" sz="1400" kern="1200" baseline="0" dirty="0" smtClean="0">
                          <a:solidFill>
                            <a:srgbClr val="0060A8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cindy.olivares@sedesol.gob.mx	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Contactos de los coordinadores de Fondo</a:t>
            </a:r>
            <a:endParaRPr lang="es-MX" sz="22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83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057275"/>
          <a:ext cx="8229600" cy="5491480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900222"/>
                <a:gridCol w="632937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Calibri" pitchFamily="34" charset="0"/>
                          <a:cs typeface="Calibri" pitchFamily="34" charset="0"/>
                        </a:rPr>
                        <a:t>Fondo</a:t>
                      </a:r>
                      <a:endParaRPr lang="es-MX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Calibri" pitchFamily="34" charset="0"/>
                          <a:cs typeface="Calibri" pitchFamily="34" charset="0"/>
                        </a:rPr>
                        <a:t>Contacto</a:t>
                      </a:r>
                      <a:endParaRPr lang="es-MX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00853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FAM Asistencia Social	</a:t>
                      </a:r>
                    </a:p>
                    <a:p>
                      <a:endParaRPr lang="es-MX" sz="1400" b="1" kern="1200" baseline="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1" kern="1200" baseline="0" dirty="0" err="1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Iralda</a:t>
                      </a:r>
                      <a:r>
                        <a:rPr lang="es-MX" sz="16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Hernández López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Subdirector de Normatividad y Control de Programas Alimentarios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DIF Nacional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30032200 Ext. 1600 y 1601	</a:t>
                      </a:r>
                      <a:r>
                        <a:rPr lang="es-MX" sz="1400" kern="1200" baseline="0" dirty="0" smtClean="0">
                          <a:solidFill>
                            <a:srgbClr val="0060A8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irhernandez@dif.gob.mx	</a:t>
                      </a:r>
                    </a:p>
                    <a:p>
                      <a:endParaRPr lang="es-MX" sz="1400" kern="1200" baseline="0" dirty="0" smtClean="0">
                        <a:solidFill>
                          <a:srgbClr val="0060A8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  <a:p>
                      <a:r>
                        <a:rPr lang="es-MX" sz="16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Marcelino Fernández Gómez</a:t>
                      </a:r>
                      <a:r>
                        <a:rPr lang="es-MX" sz="14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Director de Atención Alimentaria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DIF Nacional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30032200 Ext. 1441	</a:t>
                      </a:r>
                      <a:r>
                        <a:rPr lang="es-MX" sz="1400" kern="1200" baseline="0" dirty="0" smtClean="0">
                          <a:solidFill>
                            <a:srgbClr val="0060A8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mfernandez@dif.gob.mx	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FAETA	</a:t>
                      </a:r>
                    </a:p>
                    <a:p>
                      <a:endParaRPr lang="es-MX" sz="1400" b="1" kern="1200" baseline="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Lic. Zaira Ivonne Medina Gómez</a:t>
                      </a:r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Instituto Nacional para la Educación de los Adultos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Jefa de Departamento de Seguimiento Operativo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52412700 Ext. 22433	</a:t>
                      </a:r>
                      <a:r>
                        <a:rPr lang="es-MX" sz="1400" kern="1200" baseline="0" dirty="0" smtClean="0">
                          <a:solidFill>
                            <a:srgbClr val="0060A8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zmedina@inea.gob.mx	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FAFEF/ FORTAMUN 	</a:t>
                      </a:r>
                    </a:p>
                    <a:p>
                      <a:endParaRPr lang="es-MX" sz="1400" b="1" kern="1200" baseline="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Sirenia Antolin Álvarez</a:t>
                      </a:r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Subdirectora de Área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Unidad de Política y Control Presupuestario (UPCP)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36884907	</a:t>
                      </a:r>
                      <a:r>
                        <a:rPr lang="es-MX" sz="1400" kern="1200" baseline="0" dirty="0" smtClean="0">
                          <a:solidFill>
                            <a:srgbClr val="0060A8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sirenia_antolin@hacienda.gob.mx</a:t>
                      </a:r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	</a:t>
                      </a:r>
                    </a:p>
                    <a:p>
                      <a:endParaRPr lang="es-MX" sz="1400" kern="1200" baseline="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  <a:p>
                      <a:r>
                        <a:rPr lang="es-MX" sz="16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José Luis Estrada Barranco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Director de Programación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Unidad de Política y Control Presupuestario (UPCP)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36884724	</a:t>
                      </a:r>
                      <a:r>
                        <a:rPr lang="es-MX" sz="1400" kern="1200" baseline="0" dirty="0" smtClean="0">
                          <a:solidFill>
                            <a:srgbClr val="0060A8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jose_estrada@hacienda.gob.mx	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Contactos de los coordinadores de Fondo</a:t>
            </a:r>
            <a:endParaRPr lang="es-MX" sz="22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5399104"/>
              </p:ext>
            </p:extLst>
          </p:nvPr>
        </p:nvGraphicFramePr>
        <p:xfrm>
          <a:off x="457200" y="1057275"/>
          <a:ext cx="8229600" cy="3332480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900222"/>
                <a:gridCol w="632937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Calibri" pitchFamily="34" charset="0"/>
                          <a:cs typeface="Calibri" pitchFamily="34" charset="0"/>
                        </a:rPr>
                        <a:t>Fondo</a:t>
                      </a:r>
                      <a:endParaRPr lang="es-MX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Calibri" pitchFamily="34" charset="0"/>
                          <a:cs typeface="Calibri" pitchFamily="34" charset="0"/>
                        </a:rPr>
                        <a:t>Contacto</a:t>
                      </a:r>
                      <a:endParaRPr lang="es-MX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00853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FASP	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	</a:t>
                      </a:r>
                    </a:p>
                    <a:p>
                      <a:endParaRPr lang="es-MX" sz="1400" kern="1200" baseline="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Marco Rodolfo Contreras </a:t>
                      </a:r>
                      <a:r>
                        <a:rPr lang="es-MX" sz="1600" b="1" kern="1200" baseline="0" dirty="0" err="1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Roguano</a:t>
                      </a:r>
                      <a:r>
                        <a:rPr lang="es-MX" sz="16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Subdirector de Área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Dirección General de Planeación	</a:t>
                      </a:r>
                    </a:p>
                    <a:p>
                      <a:pPr marL="0" algn="l" defTabSz="457200" rtl="0" eaLnBrk="1" latinLnBrk="0" hangingPunct="1"/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50013650 Ext. 39281	</a:t>
                      </a:r>
                    </a:p>
                    <a:p>
                      <a:pPr marL="0" algn="l" defTabSz="457200" rtl="0" eaLnBrk="1" latinLnBrk="0" hangingPunct="1"/>
                      <a:r>
                        <a:rPr lang="es-MX" sz="1400" kern="1200" baseline="0" dirty="0" smtClean="0">
                          <a:solidFill>
                            <a:srgbClr val="0060A8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mrcontreras@secretariadoejecutivo.gob.mx	</a:t>
                      </a:r>
                    </a:p>
                    <a:p>
                      <a:pPr marL="0" algn="l" defTabSz="457200" rtl="0" eaLnBrk="1" latinLnBrk="0" hangingPunct="1"/>
                      <a:endParaRPr lang="es-MX" sz="1400" kern="1200" baseline="0" dirty="0" smtClean="0">
                        <a:solidFill>
                          <a:srgbClr val="0060A8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4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FASSA	</a:t>
                      </a:r>
                    </a:p>
                    <a:p>
                      <a:endParaRPr lang="es-MX" sz="1400" b="1" kern="1200" baseline="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s-MX" sz="16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Lic. Margarita G. Gutiérrez Cuartero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Subdirectora de Programación-</a:t>
                      </a:r>
                      <a:r>
                        <a:rPr lang="es-MX" sz="1400" kern="1200" baseline="0" dirty="0" err="1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Presupuestación</a:t>
                      </a:r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Dirección General de Programación, Operación y Presupuesto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50621600 Ext. 58522	</a:t>
                      </a:r>
                    </a:p>
                    <a:p>
                      <a:r>
                        <a:rPr lang="es-MX" sz="1400" kern="1200" baseline="0" dirty="0" smtClean="0">
                          <a:solidFill>
                            <a:srgbClr val="0060A8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margarita.gutierrez@salud.gob.mx	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s-MX" sz="1400" b="1" kern="1200" baseline="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MX" sz="1400" kern="1200" baseline="0" dirty="0" smtClean="0">
                        <a:solidFill>
                          <a:srgbClr val="0060A8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Contactos de los coordinadores de Fondo</a:t>
            </a:r>
            <a:endParaRPr lang="es-MX" sz="22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76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7619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Indicadores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968885"/>
            <a:ext cx="8229600" cy="1239478"/>
          </a:xfrm>
        </p:spPr>
        <p:txBody>
          <a:bodyPr/>
          <a:lstStyle/>
          <a:p>
            <a:pPr marL="0" indent="0" algn="just" eaLnBrk="1" hangingPunct="1">
              <a:lnSpc>
                <a:spcPct val="110000"/>
              </a:lnSpc>
              <a:buFont typeface="Arial" pitchFamily="34" charset="0"/>
              <a:buNone/>
            </a:pPr>
            <a:endParaRPr lang="es-ES_tradnl" sz="1400" dirty="0" smtClean="0">
              <a:solidFill>
                <a:schemeClr val="tx1"/>
              </a:solidFill>
              <a:latin typeface="+mn-lt"/>
            </a:endParaRPr>
          </a:p>
          <a:p>
            <a:pPr marL="0" indent="0" algn="just" eaLnBrk="1" hangingPunct="1">
              <a:lnSpc>
                <a:spcPct val="110000"/>
              </a:lnSpc>
              <a:buFont typeface="Arial" pitchFamily="34" charset="0"/>
              <a:buNone/>
            </a:pPr>
            <a:endParaRPr lang="es-ES_tradnl" sz="2200" dirty="0" smtClean="0">
              <a:solidFill>
                <a:srgbClr val="595959"/>
              </a:solidFill>
              <a:latin typeface="Soberana Sans Light" pitchFamily="50" charset="0"/>
            </a:endParaRPr>
          </a:p>
          <a:p>
            <a:pPr marL="0" indent="0" algn="just" eaLnBrk="1" hangingPunct="1">
              <a:buFont typeface="Arial" pitchFamily="34" charset="0"/>
              <a:buNone/>
            </a:pPr>
            <a:endParaRPr lang="es-ES_tradnl" sz="2200" dirty="0" smtClean="0">
              <a:solidFill>
                <a:srgbClr val="595959"/>
              </a:solidFill>
              <a:latin typeface="Soberana Sans Light" pitchFamily="50" charset="0"/>
            </a:endParaRPr>
          </a:p>
          <a:p>
            <a:pPr marL="0" indent="0" eaLnBrk="1" hangingPunct="1">
              <a:buFont typeface="Arial" pitchFamily="34" charset="0"/>
              <a:buNone/>
            </a:pPr>
            <a:endParaRPr lang="es-MX" sz="2200" dirty="0" smtClean="0">
              <a:latin typeface="Soberana Sans Light" pitchFamily="50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621102" y="994764"/>
            <a:ext cx="78845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 smtClean="0"/>
              <a:t>Todos los indicadores deben guardar coherencia en el método de cálculo establecido por los coordinadores de Fondo, dichos métodos pueden ser consultados a través del Sistema o en el portal de transparencia presupuestaria: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639682"/>
            <a:ext cx="4245509" cy="2606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609600" y="1121285"/>
            <a:ext cx="8229600" cy="12394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rgbClr val="807F83"/>
                </a:solidFill>
                <a:latin typeface="Adobe Caslon Pro"/>
                <a:ea typeface="+mn-ea"/>
                <a:cs typeface="Adobe Caslon Pro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rgbClr val="807F83"/>
                </a:solidFill>
                <a:latin typeface="Adobe Caslon Pro"/>
                <a:ea typeface="+mn-ea"/>
                <a:cs typeface="Adobe Caslon Pro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807F83"/>
                </a:solidFill>
                <a:latin typeface="Adobe Caslon Pro"/>
                <a:ea typeface="+mn-ea"/>
                <a:cs typeface="Adobe Caslon Pro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807F83"/>
                </a:solidFill>
                <a:latin typeface="Adobe Caslon Pro"/>
                <a:ea typeface="+mn-ea"/>
                <a:cs typeface="Adobe Caslon Pro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rgbClr val="807F83"/>
                </a:solidFill>
                <a:latin typeface="Adobe Caslon Pro"/>
                <a:ea typeface="+mn-ea"/>
                <a:cs typeface="Adobe Caslon Pro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0000"/>
              </a:lnSpc>
              <a:buFont typeface="Arial" pitchFamily="34" charset="0"/>
              <a:buNone/>
            </a:pPr>
            <a:endParaRPr lang="es-ES_tradnl" sz="1400" smtClean="0">
              <a:solidFill>
                <a:schemeClr val="tx1"/>
              </a:solidFill>
              <a:latin typeface="+mn-lt"/>
            </a:endParaRPr>
          </a:p>
          <a:p>
            <a:pPr marL="0" indent="0" algn="just">
              <a:lnSpc>
                <a:spcPct val="110000"/>
              </a:lnSpc>
              <a:buFont typeface="Arial" pitchFamily="34" charset="0"/>
              <a:buNone/>
            </a:pPr>
            <a:endParaRPr lang="es-ES_tradnl" sz="2200" smtClean="0">
              <a:solidFill>
                <a:srgbClr val="595959"/>
              </a:solidFill>
              <a:latin typeface="Soberana Sans Light" pitchFamily="50" charset="0"/>
            </a:endParaRPr>
          </a:p>
          <a:p>
            <a:pPr marL="0" indent="0" algn="just">
              <a:buFont typeface="Arial" pitchFamily="34" charset="0"/>
              <a:buNone/>
            </a:pPr>
            <a:endParaRPr lang="es-ES_tradnl" sz="2200" smtClean="0">
              <a:solidFill>
                <a:srgbClr val="595959"/>
              </a:solidFill>
              <a:latin typeface="Soberana Sans Light" pitchFamily="50" charset="0"/>
            </a:endParaRPr>
          </a:p>
          <a:p>
            <a:pPr marL="0" indent="0">
              <a:buFont typeface="Arial" pitchFamily="34" charset="0"/>
              <a:buNone/>
            </a:pPr>
            <a:endParaRPr lang="es-MX" sz="2200" dirty="0" smtClean="0">
              <a:latin typeface="Soberana Sans Light" pitchFamily="50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1242860" y="2178338"/>
            <a:ext cx="2794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Sistema de Formato Único</a:t>
            </a:r>
            <a:endParaRPr lang="es-MX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844" y="2838089"/>
            <a:ext cx="4105275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10 CuadroTexto"/>
          <p:cNvSpPr txBox="1"/>
          <p:nvPr/>
        </p:nvSpPr>
        <p:spPr>
          <a:xfrm>
            <a:off x="5193102" y="2178338"/>
            <a:ext cx="3312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Transparencia presupuestaria</a:t>
            </a:r>
            <a:endParaRPr lang="es-MX" dirty="0"/>
          </a:p>
        </p:txBody>
      </p:sp>
      <p:sp>
        <p:nvSpPr>
          <p:cNvPr id="9" name="8 Rectángulo"/>
          <p:cNvSpPr/>
          <p:nvPr/>
        </p:nvSpPr>
        <p:spPr>
          <a:xfrm>
            <a:off x="4855109" y="5297363"/>
            <a:ext cx="41061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900" dirty="0">
                <a:hlinkClick r:id="rId5"/>
              </a:rPr>
              <a:t>http://</a:t>
            </a:r>
            <a:r>
              <a:rPr lang="es-MX" sz="1000" dirty="0">
                <a:hlinkClick r:id="rId5"/>
              </a:rPr>
              <a:t>www.transparenciapresupuestaria.gob.mx/ptp/contenidos/?</a:t>
            </a:r>
            <a:r>
              <a:rPr lang="es-MX" sz="1000" dirty="0" smtClean="0">
                <a:hlinkClick r:id="rId5"/>
              </a:rPr>
              <a:t>id=61&amp;</a:t>
            </a:r>
            <a:endParaRPr lang="es-MX" sz="1000" dirty="0" smtClean="0"/>
          </a:p>
          <a:p>
            <a:endParaRPr lang="es-MX" sz="1000" dirty="0"/>
          </a:p>
          <a:p>
            <a:pPr marL="171450" indent="-171450">
              <a:buFont typeface="Arial" pitchFamily="34" charset="0"/>
              <a:buChar char="•"/>
            </a:pPr>
            <a:r>
              <a:rPr lang="es-MX" sz="1200" dirty="0" smtClean="0"/>
              <a:t>Formato Único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s-MX" sz="1200" dirty="0" smtClean="0"/>
              <a:t>Matriz de indicadores</a:t>
            </a:r>
          </a:p>
          <a:p>
            <a:endParaRPr lang="es-MX" sz="1000" dirty="0"/>
          </a:p>
        </p:txBody>
      </p:sp>
      <p:sp>
        <p:nvSpPr>
          <p:cNvPr id="13" name="12 Rectángulo"/>
          <p:cNvSpPr/>
          <p:nvPr/>
        </p:nvSpPr>
        <p:spPr>
          <a:xfrm>
            <a:off x="748936" y="5248846"/>
            <a:ext cx="41061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00" dirty="0" smtClean="0">
                <a:hlinkClick r:id="rId6"/>
              </a:rPr>
              <a:t>www.sistemas.hacienda.gob.mx</a:t>
            </a:r>
            <a:r>
              <a:rPr lang="es-MX" sz="1200" dirty="0" smtClean="0"/>
              <a:t>  </a:t>
            </a:r>
          </a:p>
          <a:p>
            <a:endParaRPr lang="es-MX" sz="1200" dirty="0"/>
          </a:p>
          <a:p>
            <a:pPr marL="171450" indent="-171450">
              <a:buFont typeface="Arial" pitchFamily="34" charset="0"/>
              <a:buChar char="•"/>
            </a:pPr>
            <a:r>
              <a:rPr lang="es-MX" sz="1200" dirty="0" smtClean="0"/>
              <a:t>Ficha técnica de Indicadores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s-MX" sz="1200" dirty="0" smtClean="0"/>
              <a:t>Registro de Metas</a:t>
            </a:r>
            <a:endParaRPr lang="es-MX" sz="1200" dirty="0"/>
          </a:p>
        </p:txBody>
      </p:sp>
    </p:spTree>
    <p:extLst>
      <p:ext uri="{BB962C8B-B14F-4D97-AF65-F5344CB8AC3E}">
        <p14:creationId xmlns:p14="http://schemas.microsoft.com/office/powerpoint/2010/main" val="10110278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88840"/>
            <a:ext cx="867728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Rectángulo"/>
          <p:cNvSpPr/>
          <p:nvPr/>
        </p:nvSpPr>
        <p:spPr>
          <a:xfrm>
            <a:off x="2699792" y="4869160"/>
            <a:ext cx="3219856" cy="36933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457200">
              <a:defRPr/>
            </a:pPr>
            <a:r>
              <a:rPr lang="es-MX" dirty="0" smtClean="0">
                <a:latin typeface="Calibri" pitchFamily="34" charset="0"/>
                <a:cs typeface="Calibri" pitchFamily="34" charset="0"/>
              </a:rPr>
              <a:t>Trimestral, semestral, anual, etc.</a:t>
            </a:r>
            <a:endParaRPr lang="es-MX" dirty="0" smtClean="0">
              <a:solidFill>
                <a:schemeClr val="dk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933056"/>
            <a:ext cx="1974112" cy="826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CuadroTexto"/>
          <p:cNvSpPr txBox="1"/>
          <p:nvPr/>
        </p:nvSpPr>
        <p:spPr>
          <a:xfrm>
            <a:off x="179512" y="2276872"/>
            <a:ext cx="1152128" cy="369332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sp>
        <p:nvSpPr>
          <p:cNvPr id="8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4141"/>
          </a:xfrm>
        </p:spPr>
        <p:txBody>
          <a:bodyPr/>
          <a:lstStyle/>
          <a:p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Componentes del nivel de indicadores</a:t>
            </a:r>
            <a:endParaRPr lang="es-MX" sz="22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23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MX" sz="2000" dirty="0">
                <a:solidFill>
                  <a:schemeClr val="accent6"/>
                </a:solidFill>
                <a:latin typeface="+mn-lt"/>
              </a:rPr>
              <a:t>Sólo se registra lo que </a:t>
            </a:r>
            <a:r>
              <a:rPr lang="es-MX" sz="2000" b="1" dirty="0">
                <a:solidFill>
                  <a:schemeClr val="accent6"/>
                </a:solidFill>
                <a:latin typeface="+mn-lt"/>
              </a:rPr>
              <a:t>actualmente </a:t>
            </a:r>
            <a:r>
              <a:rPr lang="es-MX" sz="2000" b="1" dirty="0" smtClean="0">
                <a:solidFill>
                  <a:schemeClr val="accent6"/>
                </a:solidFill>
                <a:latin typeface="+mn-lt"/>
              </a:rPr>
              <a:t>se </a:t>
            </a:r>
            <a:r>
              <a:rPr lang="es-MX" sz="2000" b="1" dirty="0">
                <a:solidFill>
                  <a:schemeClr val="accent6"/>
                </a:solidFill>
                <a:latin typeface="+mn-lt"/>
              </a:rPr>
              <a:t>ejerce</a:t>
            </a: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.</a:t>
            </a:r>
          </a:p>
          <a:p>
            <a:pPr algn="just"/>
            <a:endParaRPr lang="es-MX" sz="2000" dirty="0" smtClean="0">
              <a:solidFill>
                <a:schemeClr val="accent6"/>
              </a:solidFill>
              <a:latin typeface="+mn-lt"/>
            </a:endParaRPr>
          </a:p>
          <a:p>
            <a:pPr algn="just"/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El capturar en </a:t>
            </a:r>
            <a:r>
              <a:rPr lang="es-MX" sz="2000" b="1" dirty="0" smtClean="0">
                <a:solidFill>
                  <a:schemeClr val="accent6"/>
                </a:solidFill>
                <a:latin typeface="+mn-lt"/>
              </a:rPr>
              <a:t>un componente no exime</a:t>
            </a: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 de capturar los demás.</a:t>
            </a:r>
          </a:p>
          <a:p>
            <a:pPr algn="just"/>
            <a:endParaRPr lang="es-MX" sz="2000" dirty="0" smtClean="0">
              <a:solidFill>
                <a:schemeClr val="accent6"/>
              </a:solidFill>
              <a:latin typeface="+mn-lt"/>
            </a:endParaRPr>
          </a:p>
          <a:p>
            <a:pPr algn="just"/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Dependiendo de los recursos que se ejerzan, se debe capturar en determinado número de componentes.</a:t>
            </a:r>
          </a:p>
          <a:p>
            <a:pPr algn="just"/>
            <a:endParaRPr lang="es-MX" sz="2000" dirty="0">
              <a:solidFill>
                <a:schemeClr val="accent6"/>
              </a:solidFill>
              <a:latin typeface="+mn-lt"/>
            </a:endParaRPr>
          </a:p>
          <a:p>
            <a:pPr algn="just"/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Utilizar los </a:t>
            </a:r>
            <a:r>
              <a:rPr lang="es-MX" sz="2000" b="1" dirty="0" smtClean="0">
                <a:solidFill>
                  <a:schemeClr val="accent6"/>
                </a:solidFill>
                <a:latin typeface="+mn-lt"/>
              </a:rPr>
              <a:t>cambios de estatus</a:t>
            </a: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 para conservar en el Sistema únicamente la información vigente al ejercicio del trimestre.</a:t>
            </a:r>
          </a:p>
          <a:p>
            <a:pPr algn="just"/>
            <a:endParaRPr lang="es-MX" sz="2000" dirty="0">
              <a:solidFill>
                <a:schemeClr val="accent6"/>
              </a:solidFill>
              <a:latin typeface="+mn-lt"/>
            </a:endParaRPr>
          </a:p>
          <a:p>
            <a:pPr algn="just"/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La </a:t>
            </a:r>
            <a:r>
              <a:rPr lang="es-MX" sz="2000" b="1" dirty="0" smtClean="0">
                <a:solidFill>
                  <a:schemeClr val="accent6"/>
                </a:solidFill>
                <a:latin typeface="+mn-lt"/>
              </a:rPr>
              <a:t>información enviada</a:t>
            </a: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 a la Cámara de Diputados </a:t>
            </a:r>
            <a:r>
              <a:rPr lang="es-MX" sz="2000" b="1" dirty="0" smtClean="0">
                <a:solidFill>
                  <a:schemeClr val="accent6"/>
                </a:solidFill>
                <a:latin typeface="+mn-lt"/>
              </a:rPr>
              <a:t>no puede sufrir modificaciones</a:t>
            </a: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.</a:t>
            </a:r>
          </a:p>
          <a:p>
            <a:pPr algn="just"/>
            <a:endParaRPr lang="es-MX" sz="2000" dirty="0">
              <a:solidFill>
                <a:schemeClr val="accent6"/>
              </a:solidFill>
              <a:latin typeface="+mn-lt"/>
            </a:endParaRPr>
          </a:p>
          <a:p>
            <a:pPr algn="just"/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Sólo se registra información de </a:t>
            </a:r>
            <a:r>
              <a:rPr lang="es-MX" sz="2000" b="1" dirty="0" smtClean="0">
                <a:solidFill>
                  <a:schemeClr val="accent6"/>
                </a:solidFill>
                <a:latin typeface="+mn-lt"/>
              </a:rPr>
              <a:t>avances acumulados al trimestre</a:t>
            </a: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.</a:t>
            </a:r>
          </a:p>
          <a:p>
            <a:endParaRPr lang="es-MX" sz="2000" dirty="0">
              <a:solidFill>
                <a:schemeClr val="accent6"/>
              </a:solidFill>
              <a:latin typeface="+mn-lt"/>
            </a:endParaRPr>
          </a:p>
          <a:p>
            <a:endParaRPr lang="es-MX" sz="2000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67606"/>
            <a:ext cx="8229600" cy="1143000"/>
          </a:xfrm>
        </p:spPr>
        <p:txBody>
          <a:bodyPr/>
          <a:lstStyle/>
          <a:p>
            <a:r>
              <a:rPr lang="es-MX" sz="2400" b="1" dirty="0">
                <a:solidFill>
                  <a:schemeClr val="tx1"/>
                </a:solidFill>
                <a:latin typeface="+mj-lt"/>
              </a:rPr>
              <a:t>Criterios generales</a:t>
            </a:r>
          </a:p>
        </p:txBody>
      </p:sp>
    </p:spTree>
    <p:extLst>
      <p:ext uri="{BB962C8B-B14F-4D97-AF65-F5344CB8AC3E}">
        <p14:creationId xmlns:p14="http://schemas.microsoft.com/office/powerpoint/2010/main" val="1220469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88840"/>
            <a:ext cx="867728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Rectángulo"/>
          <p:cNvSpPr/>
          <p:nvPr/>
        </p:nvSpPr>
        <p:spPr>
          <a:xfrm>
            <a:off x="2195736" y="4653136"/>
            <a:ext cx="4572000" cy="1200329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es-MX" dirty="0" smtClean="0">
                <a:latin typeface="Calibri" pitchFamily="34" charset="0"/>
                <a:cs typeface="Calibri" pitchFamily="34" charset="0"/>
              </a:rPr>
              <a:t>Objetivo que pretende alcanzar el indicador en el periodo de reporte.  Dependiendo de si es un indicador absoluto o relativo, se compondrá por numerador y denominador.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1331640" y="2420888"/>
            <a:ext cx="1008112" cy="369332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933056"/>
            <a:ext cx="2373264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4141"/>
          </a:xfrm>
        </p:spPr>
        <p:txBody>
          <a:bodyPr/>
          <a:lstStyle/>
          <a:p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Componentes del nivel de indicadores</a:t>
            </a:r>
            <a:endParaRPr lang="es-MX" sz="22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21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4"/>
            <a:ext cx="867728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"/>
          <p:cNvSpPr/>
          <p:nvPr/>
        </p:nvSpPr>
        <p:spPr>
          <a:xfrm>
            <a:off x="2339752" y="4509120"/>
            <a:ext cx="4572000" cy="1200329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es-MX" dirty="0" smtClean="0">
                <a:latin typeface="Calibri" pitchFamily="34" charset="0"/>
                <a:cs typeface="Calibri" pitchFamily="34" charset="0"/>
              </a:rPr>
              <a:t>Objetivo que alcanzó el indicador en el periodo de reporte. Dependiendo de si es un indicador absoluto o relativo, se compondrá por numerador y denominador.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4572000" y="2276872"/>
            <a:ext cx="936104" cy="369332"/>
          </a:xfrm>
          <a:prstGeom prst="rect">
            <a:avLst/>
          </a:prstGeom>
          <a:noFill/>
          <a:ln w="28575">
            <a:solidFill>
              <a:srgbClr val="00853F"/>
            </a:solidFill>
          </a:ln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789040"/>
            <a:ext cx="2126915" cy="607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2 Título"/>
          <p:cNvSpPr txBox="1">
            <a:spLocks/>
          </p:cNvSpPr>
          <p:nvPr/>
        </p:nvSpPr>
        <p:spPr>
          <a:xfrm>
            <a:off x="609600" y="260648"/>
            <a:ext cx="8229600" cy="7941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s-MX" sz="2200" b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Componentes del nivel de indicadores</a:t>
            </a:r>
            <a:endParaRPr lang="es-MX" sz="22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949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2267744" y="4581128"/>
            <a:ext cx="4572000" cy="147732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defTabSz="457200">
              <a:defRPr/>
            </a:pPr>
            <a:r>
              <a:rPr lang="es-MX" dirty="0" smtClean="0">
                <a:latin typeface="Calibri" pitchFamily="34" charset="0"/>
                <a:cs typeface="Calibri" pitchFamily="34" charset="0"/>
              </a:rPr>
              <a:t>Explicación de la diferencia entre la meta alcanzada y la meta planeada. No necesariamente tiene una connotación negativa el no alcanzar la meta planeada, depende de la explicación.</a:t>
            </a:r>
            <a:endParaRPr lang="es-MX" dirty="0" smtClean="0">
              <a:solidFill>
                <a:schemeClr val="dk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88840"/>
            <a:ext cx="867728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CuadroTexto"/>
          <p:cNvSpPr txBox="1"/>
          <p:nvPr/>
        </p:nvSpPr>
        <p:spPr>
          <a:xfrm>
            <a:off x="7092280" y="2276872"/>
            <a:ext cx="1728192" cy="369332"/>
          </a:xfrm>
          <a:prstGeom prst="rect">
            <a:avLst/>
          </a:prstGeom>
          <a:noFill/>
          <a:ln w="28575">
            <a:solidFill>
              <a:srgbClr val="00853F"/>
            </a:solidFill>
          </a:ln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3861048"/>
            <a:ext cx="3312368" cy="70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2 Título"/>
          <p:cNvSpPr txBox="1">
            <a:spLocks/>
          </p:cNvSpPr>
          <p:nvPr/>
        </p:nvSpPr>
        <p:spPr>
          <a:xfrm>
            <a:off x="609600" y="188640"/>
            <a:ext cx="8229600" cy="7941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Componentes del nivel de indicadores</a:t>
            </a:r>
            <a:endParaRPr lang="es-MX" sz="22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15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7619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Aspectos a considerar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968885"/>
            <a:ext cx="8229600" cy="1239478"/>
          </a:xfrm>
        </p:spPr>
        <p:txBody>
          <a:bodyPr/>
          <a:lstStyle/>
          <a:p>
            <a:pPr marL="0" indent="0" algn="just" eaLnBrk="1" hangingPunct="1">
              <a:lnSpc>
                <a:spcPct val="110000"/>
              </a:lnSpc>
              <a:buFont typeface="Arial" pitchFamily="34" charset="0"/>
              <a:buNone/>
            </a:pPr>
            <a:endParaRPr lang="es-ES_tradnl" sz="1400" dirty="0" smtClean="0">
              <a:solidFill>
                <a:schemeClr val="tx1"/>
              </a:solidFill>
              <a:latin typeface="+mn-lt"/>
            </a:endParaRPr>
          </a:p>
          <a:p>
            <a:pPr marL="0" indent="0" algn="just" eaLnBrk="1" hangingPunct="1">
              <a:lnSpc>
                <a:spcPct val="110000"/>
              </a:lnSpc>
              <a:buFont typeface="Arial" pitchFamily="34" charset="0"/>
              <a:buNone/>
            </a:pPr>
            <a:endParaRPr lang="es-ES_tradnl" sz="2200" dirty="0" smtClean="0">
              <a:solidFill>
                <a:srgbClr val="595959"/>
              </a:solidFill>
              <a:latin typeface="Soberana Sans Light" pitchFamily="50" charset="0"/>
            </a:endParaRPr>
          </a:p>
          <a:p>
            <a:pPr marL="0" indent="0" algn="just" eaLnBrk="1" hangingPunct="1">
              <a:buFont typeface="Arial" pitchFamily="34" charset="0"/>
              <a:buNone/>
            </a:pPr>
            <a:endParaRPr lang="es-ES_tradnl" sz="2200" dirty="0" smtClean="0">
              <a:solidFill>
                <a:srgbClr val="595959"/>
              </a:solidFill>
              <a:latin typeface="Soberana Sans Light" pitchFamily="50" charset="0"/>
            </a:endParaRPr>
          </a:p>
          <a:p>
            <a:pPr marL="0" indent="0" eaLnBrk="1" hangingPunct="1">
              <a:buFont typeface="Arial" pitchFamily="34" charset="0"/>
              <a:buNone/>
            </a:pPr>
            <a:endParaRPr lang="es-MX" sz="2200" dirty="0" smtClean="0">
              <a:latin typeface="Soberana Sans Light" pitchFamily="50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585158" y="4647248"/>
            <a:ext cx="78845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 smtClean="0"/>
              <a:t>En función de la desagregación en cobertura que se seleccionó, </a:t>
            </a:r>
            <a:r>
              <a:rPr lang="es-MX" b="1" dirty="0" smtClean="0"/>
              <a:t>el sistema muestra los indicadores que se deben capturar</a:t>
            </a:r>
            <a:r>
              <a:rPr lang="es-MX" dirty="0" smtClean="0"/>
              <a:t>. </a:t>
            </a:r>
          </a:p>
          <a:p>
            <a:pPr algn="just"/>
            <a:endParaRPr lang="es-MX" dirty="0"/>
          </a:p>
          <a:p>
            <a:pPr algn="just"/>
            <a:r>
              <a:rPr lang="es-MX" dirty="0"/>
              <a:t>Toda la información de indicadores relacionados con FAIS se deben capturar en la sección de FAIS Municipal</a:t>
            </a:r>
            <a:r>
              <a:rPr lang="es-MX" dirty="0" smtClean="0"/>
              <a:t>.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585158" y="1699405"/>
            <a:ext cx="24606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 smtClean="0"/>
              <a:t>Poner atención a los métodos de cálculo permite proporcionar </a:t>
            </a:r>
            <a:r>
              <a:rPr lang="es-MX" b="1" dirty="0" smtClean="0"/>
              <a:t>información de calidad </a:t>
            </a:r>
            <a:r>
              <a:rPr lang="es-MX" dirty="0" smtClean="0"/>
              <a:t>a nivel estatal y nacional sobre el cumplimiento de los objetivos de los fondos de aportaciones.</a:t>
            </a:r>
            <a:endParaRPr lang="es-MX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332" y="1431985"/>
            <a:ext cx="5422468" cy="297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18840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950024"/>
            <a:ext cx="8229600" cy="1629404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s-MX" sz="2400" dirty="0" smtClean="0">
                <a:solidFill>
                  <a:schemeClr val="accent6"/>
                </a:solidFill>
                <a:latin typeface="+mn-lt"/>
              </a:rPr>
              <a:t>Se reporta </a:t>
            </a:r>
            <a:r>
              <a:rPr lang="es-MX" sz="2400" dirty="0">
                <a:solidFill>
                  <a:schemeClr val="accent6"/>
                </a:solidFill>
                <a:latin typeface="+mn-lt"/>
              </a:rPr>
              <a:t>el resultado de  las evaluaciones realizadas a los programas, fondos o convenios que transfieren recursos </a:t>
            </a:r>
            <a:r>
              <a:rPr lang="es-MX" sz="2400" dirty="0" smtClean="0">
                <a:solidFill>
                  <a:schemeClr val="accent6"/>
                </a:solidFill>
                <a:latin typeface="+mn-lt"/>
              </a:rPr>
              <a:t>federales.</a:t>
            </a:r>
          </a:p>
          <a:p>
            <a:pPr algn="just"/>
            <a:r>
              <a:rPr lang="es-MX" sz="2400" dirty="0" smtClean="0">
                <a:solidFill>
                  <a:schemeClr val="accent6"/>
                </a:solidFill>
                <a:latin typeface="+mn-lt"/>
              </a:rPr>
              <a:t>Deberán llevarse </a:t>
            </a:r>
            <a:r>
              <a:rPr lang="es-MX" sz="2400" dirty="0">
                <a:solidFill>
                  <a:schemeClr val="accent6"/>
                </a:solidFill>
                <a:latin typeface="+mn-lt"/>
              </a:rPr>
              <a:t>a cabo </a:t>
            </a:r>
            <a:r>
              <a:rPr lang="es-MX" sz="2400" dirty="0" smtClean="0">
                <a:solidFill>
                  <a:schemeClr val="accent6"/>
                </a:solidFill>
                <a:latin typeface="+mn-lt"/>
              </a:rPr>
              <a:t>por </a:t>
            </a:r>
            <a:r>
              <a:rPr lang="es-MX" sz="2400" b="1" dirty="0" smtClean="0">
                <a:solidFill>
                  <a:schemeClr val="accent6"/>
                </a:solidFill>
                <a:latin typeface="+mn-lt"/>
              </a:rPr>
              <a:t>evaluadores externos independientes al ejecutor </a:t>
            </a:r>
            <a:r>
              <a:rPr lang="es-MX" sz="2400" dirty="0" smtClean="0">
                <a:solidFill>
                  <a:schemeClr val="accent6"/>
                </a:solidFill>
                <a:latin typeface="+mn-lt"/>
              </a:rPr>
              <a:t>del recurso.</a:t>
            </a:r>
          </a:p>
          <a:p>
            <a:pPr algn="just"/>
            <a:r>
              <a:rPr lang="es-MX" sz="2400" dirty="0">
                <a:solidFill>
                  <a:schemeClr val="accent6"/>
                </a:solidFill>
                <a:latin typeface="+mn-lt"/>
              </a:rPr>
              <a:t>L</a:t>
            </a:r>
            <a:r>
              <a:rPr lang="es-MX" sz="2400" dirty="0" smtClean="0">
                <a:solidFill>
                  <a:schemeClr val="accent6"/>
                </a:solidFill>
                <a:latin typeface="+mn-lt"/>
              </a:rPr>
              <a:t>as entidades federativas y municipios deberán establecer un </a:t>
            </a:r>
            <a:r>
              <a:rPr lang="es-MX" sz="2400" b="1" dirty="0">
                <a:solidFill>
                  <a:schemeClr val="accent6"/>
                </a:solidFill>
                <a:latin typeface="+mn-lt"/>
              </a:rPr>
              <a:t>Programa Anual de </a:t>
            </a:r>
            <a:r>
              <a:rPr lang="es-MX" sz="2400" b="1" dirty="0" smtClean="0">
                <a:solidFill>
                  <a:schemeClr val="accent6"/>
                </a:solidFill>
                <a:latin typeface="+mn-lt"/>
              </a:rPr>
              <a:t>Evaluaciones</a:t>
            </a:r>
            <a:r>
              <a:rPr lang="es-MX" sz="2400" dirty="0" smtClean="0">
                <a:solidFill>
                  <a:schemeClr val="accent6"/>
                </a:solidFill>
                <a:latin typeface="+mn-lt"/>
              </a:rPr>
              <a:t>.</a:t>
            </a: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5386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accent6"/>
                </a:solidFill>
                <a:latin typeface="+mn-lt"/>
              </a:rPr>
              <a:t>Evaluaciones </a:t>
            </a:r>
            <a:endParaRPr lang="es-MX" sz="2400" b="1" dirty="0">
              <a:solidFill>
                <a:schemeClr val="accent6"/>
              </a:solidFill>
              <a:latin typeface="+mn-lt"/>
            </a:endParaRPr>
          </a:p>
        </p:txBody>
      </p:sp>
      <p:graphicFrame>
        <p:nvGraphicFramePr>
          <p:cNvPr id="5" name="4 Diagrama"/>
          <p:cNvGraphicFramePr/>
          <p:nvPr>
            <p:extLst>
              <p:ext uri="{D42A27DB-BD31-4B8C-83A1-F6EECF244321}">
                <p14:modId xmlns:p14="http://schemas.microsoft.com/office/powerpoint/2010/main" val="3253954203"/>
              </p:ext>
            </p:extLst>
          </p:nvPr>
        </p:nvGraphicFramePr>
        <p:xfrm>
          <a:off x="2566916" y="2579427"/>
          <a:ext cx="4010168" cy="35391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4155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7619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Recomendaciones 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968885"/>
            <a:ext cx="8229600" cy="1239478"/>
          </a:xfrm>
        </p:spPr>
        <p:txBody>
          <a:bodyPr/>
          <a:lstStyle/>
          <a:p>
            <a:pPr marL="0" indent="0" algn="just" eaLnBrk="1" hangingPunct="1">
              <a:lnSpc>
                <a:spcPct val="110000"/>
              </a:lnSpc>
              <a:buFont typeface="Arial" pitchFamily="34" charset="0"/>
              <a:buNone/>
            </a:pPr>
            <a:endParaRPr lang="es-ES_tradnl" sz="1400" dirty="0" smtClean="0">
              <a:solidFill>
                <a:schemeClr val="tx1"/>
              </a:solidFill>
              <a:latin typeface="+mn-lt"/>
            </a:endParaRPr>
          </a:p>
          <a:p>
            <a:pPr marL="0" indent="0" algn="just" eaLnBrk="1" hangingPunct="1">
              <a:lnSpc>
                <a:spcPct val="110000"/>
              </a:lnSpc>
              <a:buFont typeface="Arial" pitchFamily="34" charset="0"/>
              <a:buNone/>
            </a:pPr>
            <a:endParaRPr lang="es-ES_tradnl" sz="2200" dirty="0" smtClean="0">
              <a:solidFill>
                <a:srgbClr val="595959"/>
              </a:solidFill>
              <a:latin typeface="Soberana Sans Light" pitchFamily="50" charset="0"/>
            </a:endParaRPr>
          </a:p>
          <a:p>
            <a:pPr marL="0" indent="0" algn="just" eaLnBrk="1" hangingPunct="1">
              <a:buFont typeface="Arial" pitchFamily="34" charset="0"/>
              <a:buNone/>
            </a:pPr>
            <a:endParaRPr lang="es-ES_tradnl" sz="2200" dirty="0" smtClean="0">
              <a:solidFill>
                <a:srgbClr val="595959"/>
              </a:solidFill>
              <a:latin typeface="Soberana Sans Light" pitchFamily="50" charset="0"/>
            </a:endParaRPr>
          </a:p>
          <a:p>
            <a:pPr marL="0" indent="0" eaLnBrk="1" hangingPunct="1">
              <a:buFont typeface="Arial" pitchFamily="34" charset="0"/>
              <a:buNone/>
            </a:pPr>
            <a:endParaRPr lang="es-MX" sz="2200" dirty="0" smtClean="0">
              <a:latin typeface="Soberana Sans Light" pitchFamily="50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621100" y="971611"/>
            <a:ext cx="7884543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/>
              <a:buChar char="•"/>
            </a:pPr>
            <a:r>
              <a:rPr lang="es-MX" sz="2000" dirty="0">
                <a:latin typeface="Calibri" pitchFamily="34" charset="0"/>
                <a:cs typeface="Calibri" pitchFamily="34" charset="0"/>
              </a:rPr>
              <a:t>Como </a:t>
            </a:r>
            <a:r>
              <a:rPr lang="es-MX" sz="2000" b="1" dirty="0">
                <a:latin typeface="Calibri" pitchFamily="34" charset="0"/>
                <a:cs typeface="Calibri" pitchFamily="34" charset="0"/>
              </a:rPr>
              <a:t>mínimo </a:t>
            </a:r>
            <a:r>
              <a:rPr lang="es-MX" sz="2000" dirty="0">
                <a:latin typeface="Calibri" pitchFamily="34" charset="0"/>
                <a:cs typeface="Calibri" pitchFamily="34" charset="0"/>
              </a:rPr>
              <a:t>se debe capturar el </a:t>
            </a:r>
            <a:r>
              <a:rPr lang="es-MX" sz="2000" b="1" dirty="0">
                <a:latin typeface="Calibri" pitchFamily="34" charset="0"/>
                <a:cs typeface="Calibri" pitchFamily="34" charset="0"/>
              </a:rPr>
              <a:t>resumen ejecutivo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/>
              <a:buChar char="•"/>
            </a:pPr>
            <a:endParaRPr lang="es-MX" sz="2000" dirty="0">
              <a:latin typeface="Calibri" pitchFamily="34" charset="0"/>
              <a:cs typeface="Calibri" pitchFamily="34" charset="0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/>
              <a:buChar char="•"/>
            </a:pPr>
            <a:r>
              <a:rPr lang="es-MX" sz="2000" dirty="0" smtClean="0">
                <a:latin typeface="Calibri" pitchFamily="34" charset="0"/>
                <a:cs typeface="Calibri" pitchFamily="34" charset="0"/>
              </a:rPr>
              <a:t>Si hay duplicidad </a:t>
            </a:r>
            <a:r>
              <a:rPr lang="es-MX" sz="2000" dirty="0">
                <a:latin typeface="Calibri" pitchFamily="34" charset="0"/>
                <a:cs typeface="Calibri" pitchFamily="34" charset="0"/>
              </a:rPr>
              <a:t>en las 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evaluaciones se debe </a:t>
            </a:r>
            <a:r>
              <a:rPr lang="es-MX" sz="2000" b="1" dirty="0" smtClean="0">
                <a:latin typeface="Calibri" pitchFamily="34" charset="0"/>
                <a:cs typeface="Calibri" pitchFamily="34" charset="0"/>
              </a:rPr>
              <a:t>cargar sólo </a:t>
            </a:r>
            <a:r>
              <a:rPr lang="es-MX" sz="2000" b="1" dirty="0">
                <a:latin typeface="Calibri" pitchFamily="34" charset="0"/>
                <a:cs typeface="Calibri" pitchFamily="34" charset="0"/>
              </a:rPr>
              <a:t>la parte que corresponde</a:t>
            </a:r>
            <a:r>
              <a:rPr lang="es-MX" sz="2000" dirty="0">
                <a:latin typeface="Calibri" pitchFamily="34" charset="0"/>
                <a:cs typeface="Calibri" pitchFamily="34" charset="0"/>
              </a:rPr>
              <a:t> a cada 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nivel de gobierno.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/>
              <a:buChar char="•"/>
            </a:pPr>
            <a:endParaRPr lang="es-MX" sz="2000" dirty="0">
              <a:latin typeface="Calibri" pitchFamily="34" charset="0"/>
              <a:cs typeface="Calibri" pitchFamily="34" charset="0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/>
              <a:buChar char="•"/>
            </a:pPr>
            <a:r>
              <a:rPr lang="es-MX" sz="2000" dirty="0">
                <a:latin typeface="Calibri" pitchFamily="34" charset="0"/>
                <a:cs typeface="Calibri" pitchFamily="34" charset="0"/>
              </a:rPr>
              <a:t>Reportes de </a:t>
            </a:r>
            <a:r>
              <a:rPr lang="es-MX" sz="2000" b="1" dirty="0">
                <a:latin typeface="Calibri" pitchFamily="34" charset="0"/>
                <a:cs typeface="Calibri" pitchFamily="34" charset="0"/>
              </a:rPr>
              <a:t>indicadores no constituyen una evaluación</a:t>
            </a:r>
            <a:r>
              <a:rPr lang="es-MX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por sí mismos.</a:t>
            </a: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/>
              <a:buChar char="•"/>
            </a:pPr>
            <a:endParaRPr lang="es-MX" sz="2000" dirty="0">
              <a:latin typeface="Calibri" pitchFamily="34" charset="0"/>
              <a:cs typeface="Calibri" pitchFamily="34" charset="0"/>
            </a:endParaRPr>
          </a:p>
          <a:p>
            <a:pPr marL="342900" indent="-342900" algn="just">
              <a:lnSpc>
                <a:spcPct val="150000"/>
              </a:lnSpc>
              <a:spcBef>
                <a:spcPct val="20000"/>
              </a:spcBef>
              <a:buFont typeface="Arial"/>
              <a:buChar char="•"/>
            </a:pPr>
            <a:r>
              <a:rPr lang="es-MX" sz="2000" b="1" dirty="0">
                <a:latin typeface="Calibri" pitchFamily="34" charset="0"/>
                <a:cs typeface="Calibri" pitchFamily="34" charset="0"/>
              </a:rPr>
              <a:t>Las </a:t>
            </a:r>
            <a:r>
              <a:rPr lang="es-MX" sz="2000" b="1" dirty="0" smtClean="0">
                <a:latin typeface="Calibri" pitchFamily="34" charset="0"/>
                <a:cs typeface="Calibri" pitchFamily="34" charset="0"/>
              </a:rPr>
              <a:t>evaluaciones internas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, es decir, las </a:t>
            </a:r>
            <a:r>
              <a:rPr lang="es-MX" sz="2000" dirty="0">
                <a:latin typeface="Calibri" pitchFamily="34" charset="0"/>
                <a:cs typeface="Calibri" pitchFamily="34" charset="0"/>
              </a:rPr>
              <a:t>realizadas por las mismas dependencias o municipios </a:t>
            </a:r>
            <a:r>
              <a:rPr lang="es-MX" sz="2000" b="1" dirty="0">
                <a:latin typeface="Calibri" pitchFamily="34" charset="0"/>
                <a:cs typeface="Calibri" pitchFamily="34" charset="0"/>
              </a:rPr>
              <a:t>no deben ser capturadas </a:t>
            </a:r>
            <a:r>
              <a:rPr lang="es-MX" sz="2000" dirty="0">
                <a:latin typeface="Calibri" pitchFamily="34" charset="0"/>
                <a:cs typeface="Calibri" pitchFamily="34" charset="0"/>
              </a:rPr>
              <a:t>en el 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sistema. </a:t>
            </a:r>
            <a:endParaRPr lang="es-MX" sz="2000" dirty="0">
              <a:latin typeface="Calibri" pitchFamily="34" charset="0"/>
              <a:cs typeface="Calibri" pitchFamily="34" charset="0"/>
            </a:endParaRPr>
          </a:p>
          <a:p>
            <a:pPr algn="just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4387516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7619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Momentos contables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968885"/>
            <a:ext cx="8229600" cy="1161840"/>
          </a:xfrm>
        </p:spPr>
        <p:txBody>
          <a:bodyPr/>
          <a:lstStyle/>
          <a:p>
            <a:pPr marL="0" indent="0" algn="just" eaLnBrk="1" hangingPunct="1">
              <a:lnSpc>
                <a:spcPct val="110000"/>
              </a:lnSpc>
              <a:buFont typeface="Arial" pitchFamily="34" charset="0"/>
              <a:buNone/>
            </a:pPr>
            <a:endParaRPr lang="es-ES_tradnl" sz="1400" dirty="0" smtClean="0">
              <a:solidFill>
                <a:schemeClr val="tx1"/>
              </a:solidFill>
              <a:latin typeface="+mn-lt"/>
            </a:endParaRPr>
          </a:p>
          <a:p>
            <a:pPr marL="0" indent="0" algn="just" eaLnBrk="1" hangingPunct="1">
              <a:lnSpc>
                <a:spcPct val="110000"/>
              </a:lnSpc>
              <a:buFont typeface="Arial" pitchFamily="34" charset="0"/>
              <a:buNone/>
            </a:pPr>
            <a:endParaRPr lang="es-ES_tradnl" sz="2200" dirty="0" smtClean="0">
              <a:solidFill>
                <a:srgbClr val="595959"/>
              </a:solidFill>
              <a:latin typeface="Soberana Sans Light" pitchFamily="50" charset="0"/>
            </a:endParaRPr>
          </a:p>
          <a:p>
            <a:pPr marL="0" indent="0" algn="just" eaLnBrk="1" hangingPunct="1">
              <a:buFont typeface="Arial" pitchFamily="34" charset="0"/>
              <a:buNone/>
            </a:pPr>
            <a:endParaRPr lang="es-ES_tradnl" sz="2200" dirty="0" smtClean="0">
              <a:solidFill>
                <a:srgbClr val="595959"/>
              </a:solidFill>
              <a:latin typeface="Soberana Sans Light" pitchFamily="50" charset="0"/>
            </a:endParaRPr>
          </a:p>
          <a:p>
            <a:pPr marL="0" indent="0" eaLnBrk="1" hangingPunct="1">
              <a:buFont typeface="Arial" pitchFamily="34" charset="0"/>
              <a:buNone/>
            </a:pPr>
            <a:endParaRPr lang="es-MX" sz="2200" dirty="0" smtClean="0">
              <a:latin typeface="Soberana Sans Light" pitchFamily="50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621101" y="1184546"/>
            <a:ext cx="788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 smtClean="0"/>
              <a:t>Cuando la información es guardada en el sistema realiza validaciones en función de la naturaleza de los momentos contables:</a:t>
            </a:r>
            <a:endParaRPr lang="es-MX" dirty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271186"/>
              </p:ext>
            </p:extLst>
          </p:nvPr>
        </p:nvGraphicFramePr>
        <p:xfrm>
          <a:off x="1130059" y="2061714"/>
          <a:ext cx="7013277" cy="3631719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127764"/>
                <a:gridCol w="5885513"/>
              </a:tblGrid>
              <a:tr h="403913"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Aprobado</a:t>
                      </a:r>
                      <a:endParaRPr lang="es-MX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195" marR="3195" marT="3195" marB="0" anchor="ctr"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200" u="none" strike="noStrike" dirty="0">
                          <a:effectLst/>
                        </a:rPr>
                        <a:t>Es el que refleja las asignaciones presupuestarias anuales comprometidas en el Presupuesto de Egresos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195" marR="3195" marT="3195" marB="0"/>
                </a:tc>
              </a:tr>
              <a:tr h="407409"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Modificado</a:t>
                      </a:r>
                      <a:endParaRPr lang="es-MX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195" marR="3195" marT="3195" marB="0" anchor="ctr"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200" u="none" strike="noStrike" dirty="0">
                          <a:effectLst/>
                        </a:rPr>
                        <a:t>Es el momento contable que refleja la asignación presupuestaria que resulta de incorporar, en su caso, las adecuaciones presupuestarias al presupuesto aprobado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195" marR="3195" marT="3195" marB="0"/>
                </a:tc>
              </a:tr>
              <a:tr h="604121"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1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Ministrado (Recaudado)</a:t>
                      </a:r>
                      <a:endParaRPr lang="es-MX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195" marR="3195" marT="3195" marB="0" anchor="ctr"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200" u="none" strike="noStrike" dirty="0">
                          <a:effectLst/>
                        </a:rPr>
                        <a:t>Es el momento contable que refleja el cobro en efectivo o cualquier otro medio de pago de participaciones, aportaciones, recursos convenidos, y otros ingresos por parte de los entes públicos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195" marR="3195" marT="3195" marB="0"/>
                </a:tc>
              </a:tr>
              <a:tr h="604121"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Comprometido</a:t>
                      </a:r>
                      <a:endParaRPr lang="es-MX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195" marR="3195" marT="3195" marB="0" anchor="ctr"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200" u="none" strike="noStrike" dirty="0">
                          <a:effectLst/>
                        </a:rPr>
                        <a:t>Es el momento contable que refleja la aprobación por autoridad competente de un acto administrativo, u otro instrumento jurídico que formaliza una relación jurídica con terceros para la adquisición de bienes y servicios o ejecución de obras.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195" marR="3195" marT="3195" marB="0"/>
                </a:tc>
              </a:tr>
              <a:tr h="804329"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Devengado</a:t>
                      </a:r>
                      <a:endParaRPr lang="es-MX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195" marR="3195" marT="3195" marB="0" anchor="ctr"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200" u="none" strike="noStrike" dirty="0">
                          <a:effectLst/>
                        </a:rPr>
                        <a:t>Es el momento contable que refleja el reconocimiento de una obligación de pago a favor de terceros por la recepción de conformidad de bienes, servicios y obras oportunamente contratados; así como de las obligaciones que derivan de tratados, leyes, decretos, resoluciones y sentencias definitivas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195" marR="3195" marT="3195" marB="0"/>
                </a:tc>
              </a:tr>
              <a:tr h="403913"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Ejercido</a:t>
                      </a:r>
                      <a:endParaRPr lang="es-MX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195" marR="3195" marT="3195" marB="0" anchor="ctr"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200" u="none" strike="noStrike" dirty="0">
                          <a:effectLst/>
                        </a:rPr>
                        <a:t>Es el momento contable que refleja la emisión de una cuenta por liquidar certificada o documento equivalente debidamente aprobado por la autoridad competente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195" marR="3195" marT="3195" marB="0"/>
                </a:tc>
              </a:tr>
              <a:tr h="403913"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Pagado</a:t>
                      </a:r>
                      <a:endParaRPr lang="es-MX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3195" marR="3195" marT="3195" marB="0" anchor="ctr"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200" u="none" strike="noStrike" dirty="0">
                          <a:effectLst/>
                        </a:rPr>
                        <a:t>Es el momento contable que refleja la cancelación total o parcial de las obligaciones de pago, que se concreta mediante el desembolso de efectivo o cualquier otro medio de pago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195" marR="3195" marT="319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64469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950025"/>
            <a:ext cx="8229600" cy="1752232"/>
          </a:xfrm>
        </p:spPr>
        <p:txBody>
          <a:bodyPr>
            <a:noAutofit/>
          </a:bodyPr>
          <a:lstStyle/>
          <a:p>
            <a:pPr algn="just"/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Seguimiento a los proyectos reportados entre los trimestres por medio de folios únicos de registro.</a:t>
            </a:r>
          </a:p>
          <a:p>
            <a:pPr algn="just"/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En el reporte de gestión de proyectos se incorporaron los conceptos requeridos de acuerdo con el proceso de armonización contable.</a:t>
            </a:r>
          </a:p>
          <a:p>
            <a:pPr algn="just"/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Entrega de Reportes trimestrales con bases de datos abiertos.</a:t>
            </a:r>
            <a:endParaRPr lang="es-MX" sz="2000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5386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accent6"/>
                </a:solidFill>
                <a:latin typeface="+mn-lt"/>
              </a:rPr>
              <a:t>Gestión de Proyectos</a:t>
            </a:r>
            <a:endParaRPr lang="es-MX" sz="2400" b="1" dirty="0">
              <a:solidFill>
                <a:schemeClr val="accent6"/>
              </a:solidFill>
              <a:latin typeface="+mn-lt"/>
            </a:endParaRPr>
          </a:p>
        </p:txBody>
      </p:sp>
      <p:graphicFrame>
        <p:nvGraphicFramePr>
          <p:cNvPr id="5" name="4 Diagrama"/>
          <p:cNvGraphicFramePr/>
          <p:nvPr>
            <p:extLst>
              <p:ext uri="{D42A27DB-BD31-4B8C-83A1-F6EECF244321}">
                <p14:modId xmlns:p14="http://schemas.microsoft.com/office/powerpoint/2010/main" val="3678205540"/>
              </p:ext>
            </p:extLst>
          </p:nvPr>
        </p:nvGraphicFramePr>
        <p:xfrm>
          <a:off x="2566916" y="2702257"/>
          <a:ext cx="4010168" cy="35391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4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950025"/>
            <a:ext cx="8229600" cy="1752232"/>
          </a:xfrm>
        </p:spPr>
        <p:txBody>
          <a:bodyPr>
            <a:noAutofit/>
          </a:bodyPr>
          <a:lstStyle/>
          <a:p>
            <a:pPr algn="just"/>
            <a:r>
              <a:rPr lang="es-MX" sz="2000" b="1" dirty="0">
                <a:solidFill>
                  <a:srgbClr val="00853F"/>
                </a:solidFill>
                <a:latin typeface="+mn-lt"/>
              </a:rPr>
              <a:t>Proyectos de inversión: </a:t>
            </a:r>
            <a:r>
              <a:rPr lang="es-MX" sz="2000" dirty="0">
                <a:solidFill>
                  <a:schemeClr val="accent6"/>
                </a:solidFill>
                <a:latin typeface="+mn-lt"/>
              </a:rPr>
              <a:t>acciones que implican erogaciones de gasto de capital destinadas a obra pública en infraestructura, así como la construcción, adquisición y modificación de inmuebles, las adquisiciones de bienes muebles asociadas a estos proyectos, y las  rehabilitaciones que impliquen un aumento en la capacidad o vida útil de los activos de infraestructura e inmuebles.</a:t>
            </a:r>
          </a:p>
          <a:p>
            <a:pPr algn="just"/>
            <a:endParaRPr lang="es-MX" sz="2000" dirty="0">
              <a:solidFill>
                <a:schemeClr val="accent6"/>
              </a:solidFill>
              <a:latin typeface="+mn-lt"/>
            </a:endParaRPr>
          </a:p>
          <a:p>
            <a:pPr algn="just"/>
            <a:r>
              <a:rPr lang="es-MX" sz="2000" b="1" dirty="0" smtClean="0">
                <a:solidFill>
                  <a:srgbClr val="00853F"/>
                </a:solidFill>
                <a:latin typeface="+mn-lt"/>
              </a:rPr>
              <a:t>Programas </a:t>
            </a:r>
            <a:r>
              <a:rPr lang="es-MX" sz="2000" b="1" dirty="0">
                <a:solidFill>
                  <a:srgbClr val="00853F"/>
                </a:solidFill>
                <a:latin typeface="+mn-lt"/>
              </a:rPr>
              <a:t>de inversión: </a:t>
            </a:r>
            <a:r>
              <a:rPr lang="es-MX" sz="2000" dirty="0">
                <a:solidFill>
                  <a:schemeClr val="accent6"/>
                </a:solidFill>
                <a:latin typeface="+mn-lt"/>
              </a:rPr>
              <a:t>Acciones que implican erogaciones de gasto de capital no asociadas a proyectos de inversión</a:t>
            </a: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.</a:t>
            </a:r>
          </a:p>
          <a:p>
            <a:pPr algn="just"/>
            <a:endParaRPr lang="es-MX" sz="2000" dirty="0">
              <a:solidFill>
                <a:schemeClr val="accent6"/>
              </a:solidFill>
              <a:latin typeface="+mn-lt"/>
            </a:endParaRPr>
          </a:p>
          <a:p>
            <a:pPr algn="just"/>
            <a:endParaRPr lang="es-MX" sz="2000" dirty="0" smtClean="0">
              <a:solidFill>
                <a:schemeClr val="accent6"/>
              </a:solidFill>
              <a:latin typeface="+mn-lt"/>
            </a:endParaRPr>
          </a:p>
          <a:p>
            <a:pPr algn="just"/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Es importante mencionar que </a:t>
            </a:r>
            <a:r>
              <a:rPr lang="es-MX" sz="2000" b="1" dirty="0" smtClean="0">
                <a:solidFill>
                  <a:schemeClr val="accent6"/>
                </a:solidFill>
                <a:latin typeface="+mn-lt"/>
              </a:rPr>
              <a:t>el Gasto de capital o de inversión no es lo mismo que un programa o proyecto de inversión</a:t>
            </a:r>
            <a:r>
              <a:rPr lang="es-MX" sz="2000" dirty="0" smtClean="0">
                <a:solidFill>
                  <a:schemeClr val="accent6"/>
                </a:solidFill>
                <a:latin typeface="+mn-lt"/>
              </a:rPr>
              <a:t>, por lo que la información que se captura en este nivel es distinta a la que se registra en el Avance Financiero.</a:t>
            </a:r>
            <a:endParaRPr lang="es-MX" sz="2000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5386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accent6"/>
                </a:solidFill>
                <a:latin typeface="+mn-lt"/>
              </a:rPr>
              <a:t>Definición de programas y proyectos de inversión</a:t>
            </a:r>
            <a:endParaRPr lang="es-MX" sz="2400" b="1" dirty="0">
              <a:solidFill>
                <a:schemeClr val="accent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263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8222437"/>
              </p:ext>
            </p:extLst>
          </p:nvPr>
        </p:nvGraphicFramePr>
        <p:xfrm>
          <a:off x="457200" y="923024"/>
          <a:ext cx="8229600" cy="5358567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1181819"/>
                <a:gridCol w="3243532"/>
                <a:gridCol w="3804249"/>
              </a:tblGrid>
              <a:tr h="529575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s-MX" sz="1300" dirty="0">
                          <a:effectLst/>
                        </a:rPr>
                        <a:t>Tipo de programa o proyecto</a:t>
                      </a:r>
                      <a:endParaRPr lang="es-MX" sz="1300" dirty="0">
                        <a:effectLst/>
                        <a:latin typeface="Soberana Sans"/>
                        <a:ea typeface="Times New Roman"/>
                        <a:cs typeface="Times New Roman"/>
                      </a:endParaRPr>
                    </a:p>
                  </a:txBody>
                  <a:tcPr marL="38478" marR="384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s-MX" sz="1300" dirty="0">
                          <a:effectLst/>
                        </a:rPr>
                        <a:t>Subtipo</a:t>
                      </a:r>
                      <a:endParaRPr lang="es-MX" sz="1300" dirty="0">
                        <a:effectLst/>
                        <a:latin typeface="Soberana Sans"/>
                        <a:ea typeface="Times New Roman"/>
                        <a:cs typeface="Times New Roman"/>
                      </a:endParaRPr>
                    </a:p>
                  </a:txBody>
                  <a:tcPr marL="38478" marR="384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s-MX" sz="1300" dirty="0">
                          <a:effectLst/>
                        </a:rPr>
                        <a:t>Ejemplos</a:t>
                      </a:r>
                      <a:endParaRPr lang="es-MX" sz="1300" dirty="0">
                        <a:effectLst/>
                        <a:latin typeface="Soberana Sans"/>
                        <a:ea typeface="Times New Roman"/>
                        <a:cs typeface="Times New Roman"/>
                      </a:endParaRPr>
                    </a:p>
                  </a:txBody>
                  <a:tcPr marL="38478" marR="384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53F"/>
                    </a:solidFill>
                  </a:tcPr>
                </a:tc>
              </a:tr>
              <a:tr h="588370">
                <a:tc rowSpan="4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s-MX" sz="1300" dirty="0">
                          <a:effectLst/>
                        </a:rPr>
                        <a:t>Proyectos de infraestructura</a:t>
                      </a:r>
                      <a:endParaRPr lang="es-MX" sz="1300" dirty="0">
                        <a:effectLst/>
                        <a:latin typeface="Soberana Sans"/>
                        <a:ea typeface="Times New Roman"/>
                        <a:cs typeface="Times New Roman"/>
                      </a:endParaRPr>
                    </a:p>
                  </a:txBody>
                  <a:tcPr marL="38478" marR="384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s-MX" sz="1300" dirty="0">
                          <a:effectLst/>
                        </a:rPr>
                        <a:t>Proyectos de infraestructura social</a:t>
                      </a:r>
                      <a:endParaRPr lang="es-MX" sz="1300" dirty="0">
                        <a:effectLst/>
                        <a:latin typeface="Soberana Sans"/>
                        <a:ea typeface="Times New Roman"/>
                        <a:cs typeface="Times New Roman"/>
                      </a:endParaRPr>
                    </a:p>
                  </a:txBody>
                  <a:tcPr marL="38478" marR="384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s-MX" sz="1300">
                          <a:effectLst/>
                        </a:rPr>
                        <a:t>Construcción de escuela, ampliación de deportivo, ampliación de ala sur del hospital de especialidades, etc.</a:t>
                      </a:r>
                      <a:endParaRPr lang="es-MX" sz="1300">
                        <a:effectLst/>
                        <a:latin typeface="Soberana Sans"/>
                        <a:ea typeface="Times New Roman"/>
                        <a:cs typeface="Times New Roman"/>
                      </a:endParaRPr>
                    </a:p>
                  </a:txBody>
                  <a:tcPr marL="38478" marR="384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0488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s-MX" sz="1300" dirty="0">
                          <a:effectLst/>
                        </a:rPr>
                        <a:t>Proyectos de infraestructura económica</a:t>
                      </a:r>
                      <a:endParaRPr lang="es-MX" sz="1300" dirty="0">
                        <a:effectLst/>
                        <a:latin typeface="Soberana Sans"/>
                        <a:ea typeface="Times New Roman"/>
                        <a:cs typeface="Times New Roman"/>
                      </a:endParaRPr>
                    </a:p>
                  </a:txBody>
                  <a:tcPr marL="38478" marR="384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s-MX" sz="1300" dirty="0">
                          <a:effectLst/>
                        </a:rPr>
                        <a:t>Construcción de planta de tratamiento de aguas, ampliación de carretera, ampliación de red eléctrica, etc.</a:t>
                      </a:r>
                      <a:endParaRPr lang="es-MX" sz="1300" dirty="0">
                        <a:effectLst/>
                        <a:latin typeface="Soberana Sans"/>
                        <a:ea typeface="Times New Roman"/>
                        <a:cs typeface="Times New Roman"/>
                      </a:endParaRPr>
                    </a:p>
                  </a:txBody>
                  <a:tcPr marL="38478" marR="384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0488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s-MX" sz="1300" dirty="0">
                          <a:effectLst/>
                        </a:rPr>
                        <a:t>Proyectos de infraestructura gubernamental</a:t>
                      </a:r>
                      <a:endParaRPr lang="es-MX" sz="1300" dirty="0">
                        <a:effectLst/>
                        <a:latin typeface="Soberana Sans"/>
                        <a:ea typeface="Times New Roman"/>
                        <a:cs typeface="Times New Roman"/>
                      </a:endParaRPr>
                    </a:p>
                  </a:txBody>
                  <a:tcPr marL="38478" marR="384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s-MX" sz="1300" dirty="0">
                          <a:effectLst/>
                        </a:rPr>
                        <a:t>Construcción de palacio legislativo, ampliación de penal estatal, ampliación de palacio municipal, etc.</a:t>
                      </a:r>
                      <a:endParaRPr lang="es-MX" sz="1300" dirty="0">
                        <a:effectLst/>
                        <a:latin typeface="Soberana Sans"/>
                        <a:ea typeface="Times New Roman"/>
                        <a:cs typeface="Times New Roman"/>
                      </a:endParaRPr>
                    </a:p>
                  </a:txBody>
                  <a:tcPr marL="38478" marR="384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6012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s-MX" sz="1300">
                          <a:effectLst/>
                        </a:rPr>
                        <a:t>Proyectos de inmuebles</a:t>
                      </a:r>
                      <a:endParaRPr lang="es-MX" sz="1300">
                        <a:effectLst/>
                        <a:latin typeface="Soberana Sans"/>
                        <a:ea typeface="Times New Roman"/>
                        <a:cs typeface="Times New Roman"/>
                      </a:endParaRPr>
                    </a:p>
                  </a:txBody>
                  <a:tcPr marL="38478" marR="384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s-MX" sz="1300" dirty="0">
                          <a:effectLst/>
                        </a:rPr>
                        <a:t>Construcción de oficinas para el cobro de los servicios del impuesto predial, etc.</a:t>
                      </a:r>
                      <a:endParaRPr lang="es-MX" sz="1300" dirty="0">
                        <a:effectLst/>
                        <a:latin typeface="Soberana Sans"/>
                        <a:ea typeface="Times New Roman"/>
                        <a:cs typeface="Times New Roman"/>
                      </a:endParaRPr>
                    </a:p>
                  </a:txBody>
                  <a:tcPr marL="38478" marR="384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0488">
                <a:tc row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s-MX" sz="1300" dirty="0">
                          <a:effectLst/>
                        </a:rPr>
                        <a:t>Programas de inversión</a:t>
                      </a:r>
                      <a:endParaRPr lang="es-MX" sz="1300" dirty="0">
                        <a:effectLst/>
                        <a:latin typeface="Soberana Sans"/>
                        <a:ea typeface="Times New Roman"/>
                        <a:cs typeface="Times New Roman"/>
                      </a:endParaRPr>
                    </a:p>
                  </a:txBody>
                  <a:tcPr marL="38478" marR="384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s-MX" sz="1300">
                          <a:effectLst/>
                        </a:rPr>
                        <a:t>Programas de adquisiciones</a:t>
                      </a:r>
                      <a:endParaRPr lang="es-MX" sz="1300">
                        <a:effectLst/>
                        <a:latin typeface="Soberana Sans"/>
                        <a:ea typeface="Times New Roman"/>
                        <a:cs typeface="Times New Roman"/>
                      </a:endParaRPr>
                    </a:p>
                  </a:txBody>
                  <a:tcPr marL="38478" marR="384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s-MX" sz="1300" dirty="0">
                          <a:effectLst/>
                        </a:rPr>
                        <a:t>Adquisición de 20 patrullas, adquisición de 50 pizarrones para equipamiento de escuelas rurales, etc.</a:t>
                      </a:r>
                      <a:endParaRPr lang="es-MX" sz="1300" dirty="0">
                        <a:effectLst/>
                        <a:latin typeface="Soberana Sans"/>
                        <a:ea typeface="Times New Roman"/>
                        <a:cs typeface="Times New Roman"/>
                      </a:endParaRPr>
                    </a:p>
                  </a:txBody>
                  <a:tcPr marL="38478" marR="384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837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s-MX" sz="1300">
                          <a:effectLst/>
                        </a:rPr>
                        <a:t>Programas de mantenimiento</a:t>
                      </a:r>
                      <a:endParaRPr lang="es-MX" sz="1300">
                        <a:effectLst/>
                        <a:latin typeface="Soberana Sans"/>
                        <a:ea typeface="Times New Roman"/>
                        <a:cs typeface="Times New Roman"/>
                      </a:endParaRPr>
                    </a:p>
                  </a:txBody>
                  <a:tcPr marL="38478" marR="384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s-MX" sz="1300" dirty="0">
                          <a:effectLst/>
                        </a:rPr>
                        <a:t>Bacheo y pavimentación de calles, reparación de fuga en la planta de tratamiento de aguas, etc.</a:t>
                      </a:r>
                      <a:endParaRPr lang="es-MX" sz="1300" dirty="0">
                        <a:effectLst/>
                        <a:latin typeface="Soberana Sans"/>
                        <a:ea typeface="Times New Roman"/>
                        <a:cs typeface="Times New Roman"/>
                      </a:endParaRPr>
                    </a:p>
                  </a:txBody>
                  <a:tcPr marL="38478" marR="384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1944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s-MX" sz="1300" dirty="0">
                          <a:effectLst/>
                        </a:rPr>
                        <a:t>Estudios</a:t>
                      </a:r>
                      <a:endParaRPr lang="es-MX" sz="1300" dirty="0">
                        <a:effectLst/>
                        <a:latin typeface="Soberana Sans"/>
                        <a:ea typeface="Times New Roman"/>
                        <a:cs typeface="Times New Roman"/>
                      </a:endParaRPr>
                    </a:p>
                  </a:txBody>
                  <a:tcPr marL="38478" marR="384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s-MX" sz="1300">
                          <a:effectLst/>
                        </a:rPr>
                        <a:t>Estudios de preinversión</a:t>
                      </a:r>
                      <a:endParaRPr lang="es-MX" sz="1300">
                        <a:effectLst/>
                        <a:latin typeface="Soberana Sans"/>
                        <a:ea typeface="Times New Roman"/>
                        <a:cs typeface="Times New Roman"/>
                      </a:endParaRPr>
                    </a:p>
                  </a:txBody>
                  <a:tcPr marL="38478" marR="384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s-MX" sz="1300" dirty="0">
                          <a:effectLst/>
                        </a:rPr>
                        <a:t>Análisis costo beneficio para la construcción de un hospital, estudio de factibilidad para la construcción de una carretera, análisis de riesgo ambiental de una planta potabilizadora, etc.</a:t>
                      </a:r>
                      <a:endParaRPr lang="es-MX" sz="1300" dirty="0">
                        <a:effectLst/>
                        <a:latin typeface="Soberana Sans"/>
                        <a:ea typeface="Times New Roman"/>
                        <a:cs typeface="Times New Roman"/>
                      </a:endParaRPr>
                    </a:p>
                  </a:txBody>
                  <a:tcPr marL="38478" marR="384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1535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s-MX" sz="1300" dirty="0">
                          <a:effectLst/>
                        </a:rPr>
                        <a:t>Otros</a:t>
                      </a:r>
                      <a:endParaRPr lang="es-MX" sz="1300" dirty="0">
                        <a:effectLst/>
                        <a:latin typeface="Soberana Sans"/>
                        <a:ea typeface="Times New Roman"/>
                        <a:cs typeface="Times New Roman"/>
                      </a:endParaRPr>
                    </a:p>
                  </a:txBody>
                  <a:tcPr marL="38478" marR="384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53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s-MX" sz="1300" dirty="0">
                          <a:effectLst/>
                        </a:rPr>
                        <a:t>Otros programas y proyectos de inversión no incluidos en los rubros anteriores</a:t>
                      </a:r>
                      <a:endParaRPr lang="es-MX" sz="1300" dirty="0">
                        <a:effectLst/>
                        <a:latin typeface="Soberana Sans"/>
                        <a:ea typeface="Times New Roman"/>
                        <a:cs typeface="Times New Roman"/>
                      </a:endParaRPr>
                    </a:p>
                  </a:txBody>
                  <a:tcPr marL="38478" marR="384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6131"/>
          </a:xfrm>
        </p:spPr>
        <p:txBody>
          <a:bodyPr/>
          <a:lstStyle/>
          <a:p>
            <a:r>
              <a:rPr lang="es-MX" sz="2400" b="1" dirty="0">
                <a:solidFill>
                  <a:schemeClr val="tx1"/>
                </a:solidFill>
                <a:latin typeface="+mj-lt"/>
              </a:rPr>
              <a:t>Tipo de programa o proyecto</a:t>
            </a:r>
          </a:p>
        </p:txBody>
      </p:sp>
    </p:spTree>
    <p:extLst>
      <p:ext uri="{BB962C8B-B14F-4D97-AF65-F5344CB8AC3E}">
        <p14:creationId xmlns:p14="http://schemas.microsoft.com/office/powerpoint/2010/main" val="190557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1289855"/>
              </p:ext>
            </p:extLst>
          </p:nvPr>
        </p:nvGraphicFramePr>
        <p:xfrm>
          <a:off x="753948" y="1064164"/>
          <a:ext cx="4003370" cy="48983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3314"/>
                <a:gridCol w="1820056"/>
              </a:tblGrid>
              <a:tr h="5438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400" b="1" dirty="0" smtClean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Soberana Sans"/>
                        </a:rPr>
                        <a:t>Tipo de programa o proyecto</a:t>
                      </a:r>
                      <a:endParaRPr lang="es-MX" sz="1400" b="1" dirty="0">
                        <a:effectLst/>
                        <a:latin typeface="+mn-lt"/>
                        <a:ea typeface="Calibri"/>
                        <a:cs typeface="Soberana Sans"/>
                      </a:endParaRPr>
                    </a:p>
                  </a:txBody>
                  <a:tcPr marL="44450" marR="44450" marT="0" marB="0" anchor="ctr"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4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  <a:cs typeface="Soberana Sans"/>
                        </a:rPr>
                        <a:t>Clasificación de proyecto</a:t>
                      </a:r>
                      <a:endParaRPr lang="es-MX" sz="1400" b="1" dirty="0">
                        <a:effectLst/>
                        <a:latin typeface="+mn-lt"/>
                        <a:ea typeface="Calibri"/>
                        <a:cs typeface="Soberana Sans"/>
                      </a:endParaRPr>
                    </a:p>
                  </a:txBody>
                  <a:tcPr marL="44450" marR="44450" marT="0" marB="0" anchor="ctr">
                    <a:solidFill>
                      <a:srgbClr val="00853F"/>
                    </a:solidFill>
                  </a:tcPr>
                </a:tc>
              </a:tr>
              <a:tr h="5446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4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Soberana Sans"/>
                        </a:rPr>
                        <a:t>Proyectos de infraestructura social</a:t>
                      </a:r>
                      <a:endParaRPr lang="es-MX" sz="1400" b="0" dirty="0">
                        <a:effectLst/>
                        <a:latin typeface="+mn-lt"/>
                        <a:ea typeface="Calibri"/>
                        <a:cs typeface="Soberana Sans"/>
                      </a:endParaRPr>
                    </a:p>
                  </a:txBody>
                  <a:tcPr marL="44450" marR="4445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400" b="0" dirty="0">
                        <a:latin typeface="+mn-lt"/>
                        <a:cs typeface="Soberana San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446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Soberana Sans"/>
                        </a:rPr>
                        <a:t>Proyectos de infraestructura económica</a:t>
                      </a:r>
                      <a:endParaRPr lang="es-MX" sz="1400" b="0" dirty="0">
                        <a:effectLst/>
                        <a:latin typeface="+mn-lt"/>
                        <a:ea typeface="Calibri"/>
                        <a:cs typeface="Soberana Sans"/>
                      </a:endParaRPr>
                    </a:p>
                  </a:txBody>
                  <a:tcPr marL="44450" marR="4445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400" b="0" dirty="0">
                        <a:latin typeface="+mn-lt"/>
                        <a:cs typeface="Soberana San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88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Soberana Sans"/>
                        </a:rPr>
                        <a:t>Proyectos de infraestructura gubernamental</a:t>
                      </a:r>
                      <a:endParaRPr lang="es-MX" sz="1400" b="0" dirty="0">
                        <a:effectLst/>
                        <a:latin typeface="+mn-lt"/>
                        <a:ea typeface="Calibri"/>
                        <a:cs typeface="Soberana Sans"/>
                      </a:endParaRPr>
                    </a:p>
                  </a:txBody>
                  <a:tcPr marL="44450" marR="4445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400" b="0" dirty="0">
                        <a:latin typeface="+mn-lt"/>
                        <a:cs typeface="Soberana San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658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Soberana Sans"/>
                        </a:rPr>
                        <a:t>Proyectos de inmuebles</a:t>
                      </a:r>
                      <a:endParaRPr lang="es-MX" sz="1400" b="0" dirty="0">
                        <a:effectLst/>
                        <a:latin typeface="+mn-lt"/>
                        <a:ea typeface="Calibri"/>
                        <a:cs typeface="Soberana Sans"/>
                      </a:endParaRPr>
                    </a:p>
                  </a:txBody>
                  <a:tcPr marL="44450" marR="4445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400" b="0" dirty="0">
                        <a:latin typeface="+mn-lt"/>
                        <a:cs typeface="Soberana San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446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Soberana Sans"/>
                        </a:rPr>
                        <a:t>Programas de adquisiciones</a:t>
                      </a:r>
                      <a:endParaRPr lang="es-MX" sz="1400" b="0" dirty="0">
                        <a:effectLst/>
                        <a:latin typeface="+mn-lt"/>
                        <a:ea typeface="Calibri"/>
                        <a:cs typeface="Soberana Sans"/>
                      </a:endParaRPr>
                    </a:p>
                  </a:txBody>
                  <a:tcPr marL="44450" marR="4445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400" b="0" dirty="0">
                        <a:latin typeface="+mn-lt"/>
                        <a:cs typeface="Soberana San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446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Soberana Sans"/>
                        </a:rPr>
                        <a:t>Programas de mantenimiento</a:t>
                      </a:r>
                      <a:endParaRPr lang="es-MX" sz="1400" b="0" dirty="0">
                        <a:effectLst/>
                        <a:latin typeface="+mn-lt"/>
                        <a:ea typeface="Calibri"/>
                        <a:cs typeface="Soberana Sans"/>
                      </a:endParaRPr>
                    </a:p>
                  </a:txBody>
                  <a:tcPr marL="44450" marR="4445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400" b="0" dirty="0">
                        <a:latin typeface="+mn-lt"/>
                        <a:cs typeface="Soberana San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772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Soberana Sans"/>
                        </a:rPr>
                        <a:t>Estudios de </a:t>
                      </a:r>
                      <a:r>
                        <a:rPr lang="es-MX" sz="14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Soberana Sans"/>
                        </a:rPr>
                        <a:t>preinversión</a:t>
                      </a:r>
                      <a:endParaRPr lang="es-MX" sz="1400" b="0" dirty="0">
                        <a:effectLst/>
                        <a:latin typeface="+mn-lt"/>
                        <a:ea typeface="Calibri"/>
                        <a:cs typeface="Soberana Sans"/>
                      </a:endParaRPr>
                    </a:p>
                  </a:txBody>
                  <a:tcPr marL="44450" marR="4445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400" b="0" dirty="0">
                        <a:latin typeface="+mn-lt"/>
                        <a:cs typeface="Soberana Sans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446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400" b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  <a:cs typeface="Soberana Sans"/>
                        </a:rPr>
                        <a:t>Otros programas y proyectos de inversión </a:t>
                      </a:r>
                      <a:endParaRPr lang="es-MX" sz="1400" b="0" dirty="0">
                        <a:effectLst/>
                        <a:latin typeface="+mn-lt"/>
                        <a:ea typeface="Calibri"/>
                        <a:cs typeface="Soberana Sans"/>
                      </a:endParaRPr>
                    </a:p>
                  </a:txBody>
                  <a:tcPr marL="44450" marR="4445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MX" sz="1400" b="0" dirty="0">
                        <a:latin typeface="+mn-lt"/>
                        <a:cs typeface="Soberana San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6131"/>
          </a:xfrm>
        </p:spPr>
        <p:txBody>
          <a:bodyPr/>
          <a:lstStyle/>
          <a:p>
            <a:r>
              <a:rPr lang="es-MX" sz="2400" b="1" dirty="0">
                <a:solidFill>
                  <a:schemeClr val="tx1"/>
                </a:solidFill>
                <a:latin typeface="+mj-lt"/>
              </a:rPr>
              <a:t>Clasificación del proyecto</a:t>
            </a:r>
          </a:p>
        </p:txBody>
      </p:sp>
      <p:pic>
        <p:nvPicPr>
          <p:cNvPr id="10" name="Picture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334" y="1785184"/>
            <a:ext cx="838200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334" y="2308181"/>
            <a:ext cx="866775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708" y="3333508"/>
            <a:ext cx="200025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7421" y="2905900"/>
            <a:ext cx="200025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69"/>
          <a:stretch/>
        </p:blipFill>
        <p:spPr bwMode="auto">
          <a:xfrm>
            <a:off x="3101269" y="3849053"/>
            <a:ext cx="1500901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69"/>
          <a:stretch/>
        </p:blipFill>
        <p:spPr bwMode="auto">
          <a:xfrm>
            <a:off x="3086982" y="4422595"/>
            <a:ext cx="1500901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69"/>
          <a:stretch/>
        </p:blipFill>
        <p:spPr bwMode="auto">
          <a:xfrm>
            <a:off x="3086981" y="5008591"/>
            <a:ext cx="1500901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171" y="5590096"/>
            <a:ext cx="419100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0" name="1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8883583"/>
              </p:ext>
            </p:extLst>
          </p:nvPr>
        </p:nvGraphicFramePr>
        <p:xfrm>
          <a:off x="5331125" y="2269391"/>
          <a:ext cx="3251884" cy="2133600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325188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 dirty="0" smtClean="0">
                          <a:effectLst/>
                        </a:rPr>
                        <a:t>Clasificación</a:t>
                      </a:r>
                      <a:r>
                        <a:rPr lang="es-MX" sz="1400" baseline="0" dirty="0" smtClean="0">
                          <a:effectLst/>
                        </a:rPr>
                        <a:t> de proyecto</a:t>
                      </a:r>
                      <a:endParaRPr lang="es-MX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00853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 b="0" dirty="0">
                          <a:solidFill>
                            <a:schemeClr val="tx1"/>
                          </a:solidFill>
                          <a:effectLst/>
                        </a:rPr>
                        <a:t>Salud</a:t>
                      </a:r>
                      <a:endParaRPr lang="es-MX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 b="0" dirty="0">
                          <a:solidFill>
                            <a:schemeClr val="tx1"/>
                          </a:solidFill>
                          <a:effectLst/>
                        </a:rPr>
                        <a:t>Educación y deporte</a:t>
                      </a:r>
                      <a:endParaRPr lang="es-MX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 b="0" dirty="0">
                          <a:solidFill>
                            <a:schemeClr val="tx1"/>
                          </a:solidFill>
                          <a:effectLst/>
                        </a:rPr>
                        <a:t>Comunicaciones y transporte</a:t>
                      </a:r>
                      <a:endParaRPr lang="es-MX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 b="0" dirty="0">
                          <a:solidFill>
                            <a:schemeClr val="tx1"/>
                          </a:solidFill>
                          <a:effectLst/>
                        </a:rPr>
                        <a:t>Agua y saneamiento</a:t>
                      </a:r>
                      <a:endParaRPr lang="es-MX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 b="0" dirty="0">
                          <a:solidFill>
                            <a:schemeClr val="tx1"/>
                          </a:solidFill>
                          <a:effectLst/>
                        </a:rPr>
                        <a:t>Energía</a:t>
                      </a:r>
                      <a:endParaRPr lang="es-MX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 b="0" dirty="0">
                          <a:solidFill>
                            <a:schemeClr val="tx1"/>
                          </a:solidFill>
                          <a:effectLst/>
                        </a:rPr>
                        <a:t>Cultura y turismo</a:t>
                      </a:r>
                      <a:endParaRPr lang="es-MX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 b="0" dirty="0">
                          <a:solidFill>
                            <a:schemeClr val="tx1"/>
                          </a:solidFill>
                          <a:effectLst/>
                        </a:rPr>
                        <a:t>Desarrollo social (urbanización, vivienda y asistencia social)</a:t>
                      </a:r>
                      <a:endParaRPr lang="es-MX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MX" sz="1400" b="0" dirty="0">
                          <a:solidFill>
                            <a:schemeClr val="tx1"/>
                          </a:solidFill>
                          <a:effectLst/>
                        </a:rPr>
                        <a:t>Otra obra pública</a:t>
                      </a:r>
                      <a:endParaRPr lang="es-MX" sz="14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538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024828"/>
            <a:ext cx="8229600" cy="408187"/>
          </a:xfrm>
        </p:spPr>
        <p:txBody>
          <a:bodyPr>
            <a:normAutofit/>
          </a:bodyPr>
          <a:lstStyle/>
          <a:p>
            <a:r>
              <a:rPr lang="es-MX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Identifique cuáles de los siguientes ejemplos </a:t>
            </a:r>
            <a:r>
              <a:rPr lang="es-MX" sz="20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NO</a:t>
            </a:r>
            <a:r>
              <a:rPr lang="es-MX" sz="2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son proyectos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:</a:t>
            </a:r>
          </a:p>
          <a:p>
            <a:endParaRPr lang="es-MX" sz="2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endParaRPr lang="es-MX" sz="2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ítulo 2"/>
          <p:cNvSpPr txBox="1">
            <a:spLocks/>
          </p:cNvSpPr>
          <p:nvPr/>
        </p:nvSpPr>
        <p:spPr>
          <a:xfrm>
            <a:off x="457200" y="274638"/>
            <a:ext cx="8229600" cy="7555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s-ES" sz="2400" b="1" dirty="0">
                <a:solidFill>
                  <a:schemeClr val="tx1"/>
                </a:solidFill>
                <a:latin typeface="+mj-lt"/>
              </a:rPr>
              <a:t>Actividad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1023590" y="1705970"/>
            <a:ext cx="3138977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MX" dirty="0" smtClean="0">
                <a:solidFill>
                  <a:prstClr val="black"/>
                </a:solidFill>
              </a:rPr>
              <a:t>Construcción de clínica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endParaRPr lang="es-MX" dirty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MX" dirty="0" smtClean="0">
                <a:solidFill>
                  <a:prstClr val="black"/>
                </a:solidFill>
              </a:rPr>
              <a:t>Pavimentación de calles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endParaRPr lang="es-MX" dirty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MX" dirty="0" smtClean="0">
                <a:solidFill>
                  <a:prstClr val="black"/>
                </a:solidFill>
              </a:rPr>
              <a:t>Pago de luz del municipio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endParaRPr lang="es-MX" dirty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MX" dirty="0" smtClean="0">
                <a:solidFill>
                  <a:prstClr val="black"/>
                </a:solidFill>
              </a:rPr>
              <a:t>Electrificación de x colonia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endParaRPr lang="es-MX" dirty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MX" dirty="0" smtClean="0">
                <a:solidFill>
                  <a:prstClr val="black"/>
                </a:solidFill>
              </a:rPr>
              <a:t>Remodelación de sanitarios en secundaria pública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4983782" y="1708242"/>
            <a:ext cx="3138977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MX" dirty="0" smtClean="0">
                <a:solidFill>
                  <a:prstClr val="black"/>
                </a:solidFill>
              </a:rPr>
              <a:t>Pago de sueldos a policías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endParaRPr lang="es-MX" dirty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MX" dirty="0" smtClean="0">
                <a:solidFill>
                  <a:prstClr val="black"/>
                </a:solidFill>
              </a:rPr>
              <a:t>Compra de medicamentos para la clínica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endParaRPr lang="es-MX" dirty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MX" dirty="0" smtClean="0">
                <a:solidFill>
                  <a:prstClr val="black"/>
                </a:solidFill>
              </a:rPr>
              <a:t>Equipamiento para el cuerpo de policía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endParaRPr lang="es-MX" dirty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MX" dirty="0" smtClean="0">
                <a:solidFill>
                  <a:prstClr val="black"/>
                </a:solidFill>
              </a:rPr>
              <a:t>Equipamiento de salón de clases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1017236" y="1694594"/>
            <a:ext cx="3138977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MX" dirty="0" smtClean="0">
                <a:solidFill>
                  <a:prstClr val="black"/>
                </a:solidFill>
              </a:rPr>
              <a:t>Construcción de clínica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endParaRPr lang="es-MX" dirty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MX" dirty="0" smtClean="0">
                <a:solidFill>
                  <a:prstClr val="black"/>
                </a:solidFill>
              </a:rPr>
              <a:t>Pavimentación de calles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endParaRPr lang="es-MX" dirty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MX" dirty="0" smtClean="0">
                <a:solidFill>
                  <a:srgbClr val="FF0000"/>
                </a:solidFill>
              </a:rPr>
              <a:t>Pago de luz del municipio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endParaRPr lang="es-MX" dirty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MX" dirty="0" smtClean="0">
                <a:solidFill>
                  <a:prstClr val="black"/>
                </a:solidFill>
              </a:rPr>
              <a:t>Electrificación de x colonia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endParaRPr lang="es-MX" dirty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MX" dirty="0" smtClean="0">
                <a:solidFill>
                  <a:prstClr val="black"/>
                </a:solidFill>
              </a:rPr>
              <a:t>Remodelación de sanitarios en secundaria pública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4977865" y="1707036"/>
            <a:ext cx="3138977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MX" dirty="0" smtClean="0">
                <a:solidFill>
                  <a:srgbClr val="FF0000"/>
                </a:solidFill>
              </a:rPr>
              <a:t>Pago de sueldos a policías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endParaRPr lang="es-MX" dirty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MX" dirty="0" smtClean="0">
                <a:solidFill>
                  <a:srgbClr val="FF0000"/>
                </a:solidFill>
              </a:rPr>
              <a:t>Compra de medicamentos para la clínica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endParaRPr lang="es-MX" dirty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MX" dirty="0" smtClean="0">
                <a:solidFill>
                  <a:prstClr val="black"/>
                </a:solidFill>
              </a:rPr>
              <a:t>Equipamiento para el cuerpo de policía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endParaRPr lang="es-MX" dirty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MX" dirty="0" smtClean="0">
                <a:solidFill>
                  <a:prstClr val="black"/>
                </a:solidFill>
              </a:rPr>
              <a:t>Equipamiento de salón de clases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endParaRPr lang="es-MX" dirty="0">
              <a:solidFill>
                <a:prstClr val="black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6909755" y="1811547"/>
            <a:ext cx="1164566" cy="388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397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Espectro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528A02"/>
      </a:accent5>
      <a:accent6>
        <a:srgbClr val="333333"/>
      </a:accent6>
      <a:hlink>
        <a:srgbClr val="660000"/>
      </a:hlink>
      <a:folHlink>
        <a:srgbClr val="CC33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Espectro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528A02"/>
      </a:accent5>
      <a:accent6>
        <a:srgbClr val="333333"/>
      </a:accent6>
      <a:hlink>
        <a:srgbClr val="660000"/>
      </a:hlink>
      <a:folHlink>
        <a:srgbClr val="CC3300"/>
      </a:folHlink>
    </a:clrScheme>
    <a:fontScheme name="Precedente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Office Theme">
  <a:themeElements>
    <a:clrScheme name="Espectro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528A02"/>
      </a:accent5>
      <a:accent6>
        <a:srgbClr val="333333"/>
      </a:accent6>
      <a:hlink>
        <a:srgbClr val="660000"/>
      </a:hlink>
      <a:folHlink>
        <a:srgbClr val="CC33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spectro">
    <a:dk1>
      <a:sysClr val="windowText" lastClr="000000"/>
    </a:dk1>
    <a:lt1>
      <a:sysClr val="window" lastClr="FFFFFF"/>
    </a:lt1>
    <a:dk2>
      <a:srgbClr val="252731"/>
    </a:dk2>
    <a:lt2>
      <a:srgbClr val="EAE7E4"/>
    </a:lt2>
    <a:accent1>
      <a:srgbClr val="990000"/>
    </a:accent1>
    <a:accent2>
      <a:srgbClr val="FF6600"/>
    </a:accent2>
    <a:accent3>
      <a:srgbClr val="FFBA00"/>
    </a:accent3>
    <a:accent4>
      <a:srgbClr val="99CC00"/>
    </a:accent4>
    <a:accent5>
      <a:srgbClr val="528A02"/>
    </a:accent5>
    <a:accent6>
      <a:srgbClr val="333333"/>
    </a:accent6>
    <a:hlink>
      <a:srgbClr val="660000"/>
    </a:hlink>
    <a:folHlink>
      <a:srgbClr val="CC3300"/>
    </a:folHlink>
  </a:clrScheme>
</a:themeOverride>
</file>

<file path=ppt/theme/themeOverride10.xml><?xml version="1.0" encoding="utf-8"?>
<a:themeOverride xmlns:a="http://schemas.openxmlformats.org/drawingml/2006/main">
  <a:clrScheme name="Espectro">
    <a:dk1>
      <a:sysClr val="windowText" lastClr="000000"/>
    </a:dk1>
    <a:lt1>
      <a:sysClr val="window" lastClr="FFFFFF"/>
    </a:lt1>
    <a:dk2>
      <a:srgbClr val="252731"/>
    </a:dk2>
    <a:lt2>
      <a:srgbClr val="EAE7E4"/>
    </a:lt2>
    <a:accent1>
      <a:srgbClr val="990000"/>
    </a:accent1>
    <a:accent2>
      <a:srgbClr val="FF6600"/>
    </a:accent2>
    <a:accent3>
      <a:srgbClr val="FFBA00"/>
    </a:accent3>
    <a:accent4>
      <a:srgbClr val="99CC00"/>
    </a:accent4>
    <a:accent5>
      <a:srgbClr val="528A02"/>
    </a:accent5>
    <a:accent6>
      <a:srgbClr val="333333"/>
    </a:accent6>
    <a:hlink>
      <a:srgbClr val="660000"/>
    </a:hlink>
    <a:folHlink>
      <a:srgbClr val="CC3300"/>
    </a:folHlink>
  </a:clrScheme>
</a:themeOverride>
</file>

<file path=ppt/theme/themeOverride2.xml><?xml version="1.0" encoding="utf-8"?>
<a:themeOverride xmlns:a="http://schemas.openxmlformats.org/drawingml/2006/main">
  <a:clrScheme name="Espectro">
    <a:dk1>
      <a:sysClr val="windowText" lastClr="000000"/>
    </a:dk1>
    <a:lt1>
      <a:sysClr val="window" lastClr="FFFFFF"/>
    </a:lt1>
    <a:dk2>
      <a:srgbClr val="252731"/>
    </a:dk2>
    <a:lt2>
      <a:srgbClr val="EAE7E4"/>
    </a:lt2>
    <a:accent1>
      <a:srgbClr val="990000"/>
    </a:accent1>
    <a:accent2>
      <a:srgbClr val="FF6600"/>
    </a:accent2>
    <a:accent3>
      <a:srgbClr val="FFBA00"/>
    </a:accent3>
    <a:accent4>
      <a:srgbClr val="99CC00"/>
    </a:accent4>
    <a:accent5>
      <a:srgbClr val="528A02"/>
    </a:accent5>
    <a:accent6>
      <a:srgbClr val="333333"/>
    </a:accent6>
    <a:hlink>
      <a:srgbClr val="660000"/>
    </a:hlink>
    <a:folHlink>
      <a:srgbClr val="CC3300"/>
    </a:folHlink>
  </a:clrScheme>
</a:themeOverride>
</file>

<file path=ppt/theme/themeOverride3.xml><?xml version="1.0" encoding="utf-8"?>
<a:themeOverride xmlns:a="http://schemas.openxmlformats.org/drawingml/2006/main">
  <a:clrScheme name="Espectro">
    <a:dk1>
      <a:sysClr val="windowText" lastClr="000000"/>
    </a:dk1>
    <a:lt1>
      <a:sysClr val="window" lastClr="FFFFFF"/>
    </a:lt1>
    <a:dk2>
      <a:srgbClr val="252731"/>
    </a:dk2>
    <a:lt2>
      <a:srgbClr val="EAE7E4"/>
    </a:lt2>
    <a:accent1>
      <a:srgbClr val="990000"/>
    </a:accent1>
    <a:accent2>
      <a:srgbClr val="FF6600"/>
    </a:accent2>
    <a:accent3>
      <a:srgbClr val="FFBA00"/>
    </a:accent3>
    <a:accent4>
      <a:srgbClr val="99CC00"/>
    </a:accent4>
    <a:accent5>
      <a:srgbClr val="528A02"/>
    </a:accent5>
    <a:accent6>
      <a:srgbClr val="333333"/>
    </a:accent6>
    <a:hlink>
      <a:srgbClr val="660000"/>
    </a:hlink>
    <a:folHlink>
      <a:srgbClr val="CC3300"/>
    </a:folHlink>
  </a:clrScheme>
</a:themeOverride>
</file>

<file path=ppt/theme/themeOverride4.xml><?xml version="1.0" encoding="utf-8"?>
<a:themeOverride xmlns:a="http://schemas.openxmlformats.org/drawingml/2006/main">
  <a:clrScheme name="Espectro">
    <a:dk1>
      <a:sysClr val="windowText" lastClr="000000"/>
    </a:dk1>
    <a:lt1>
      <a:sysClr val="window" lastClr="FFFFFF"/>
    </a:lt1>
    <a:dk2>
      <a:srgbClr val="252731"/>
    </a:dk2>
    <a:lt2>
      <a:srgbClr val="EAE7E4"/>
    </a:lt2>
    <a:accent1>
      <a:srgbClr val="990000"/>
    </a:accent1>
    <a:accent2>
      <a:srgbClr val="FF6600"/>
    </a:accent2>
    <a:accent3>
      <a:srgbClr val="FFBA00"/>
    </a:accent3>
    <a:accent4>
      <a:srgbClr val="99CC00"/>
    </a:accent4>
    <a:accent5>
      <a:srgbClr val="528A02"/>
    </a:accent5>
    <a:accent6>
      <a:srgbClr val="333333"/>
    </a:accent6>
    <a:hlink>
      <a:srgbClr val="660000"/>
    </a:hlink>
    <a:folHlink>
      <a:srgbClr val="CC3300"/>
    </a:folHlink>
  </a:clrScheme>
</a:themeOverride>
</file>

<file path=ppt/theme/themeOverride5.xml><?xml version="1.0" encoding="utf-8"?>
<a:themeOverride xmlns:a="http://schemas.openxmlformats.org/drawingml/2006/main">
  <a:clrScheme name="Espectro">
    <a:dk1>
      <a:sysClr val="windowText" lastClr="000000"/>
    </a:dk1>
    <a:lt1>
      <a:sysClr val="window" lastClr="FFFFFF"/>
    </a:lt1>
    <a:dk2>
      <a:srgbClr val="252731"/>
    </a:dk2>
    <a:lt2>
      <a:srgbClr val="EAE7E4"/>
    </a:lt2>
    <a:accent1>
      <a:srgbClr val="990000"/>
    </a:accent1>
    <a:accent2>
      <a:srgbClr val="FF6600"/>
    </a:accent2>
    <a:accent3>
      <a:srgbClr val="FFBA00"/>
    </a:accent3>
    <a:accent4>
      <a:srgbClr val="99CC00"/>
    </a:accent4>
    <a:accent5>
      <a:srgbClr val="528A02"/>
    </a:accent5>
    <a:accent6>
      <a:srgbClr val="333333"/>
    </a:accent6>
    <a:hlink>
      <a:srgbClr val="660000"/>
    </a:hlink>
    <a:folHlink>
      <a:srgbClr val="CC3300"/>
    </a:folHlink>
  </a:clrScheme>
</a:themeOverride>
</file>

<file path=ppt/theme/themeOverride6.xml><?xml version="1.0" encoding="utf-8"?>
<a:themeOverride xmlns:a="http://schemas.openxmlformats.org/drawingml/2006/main">
  <a:clrScheme name="Espectro">
    <a:dk1>
      <a:sysClr val="windowText" lastClr="000000"/>
    </a:dk1>
    <a:lt1>
      <a:sysClr val="window" lastClr="FFFFFF"/>
    </a:lt1>
    <a:dk2>
      <a:srgbClr val="252731"/>
    </a:dk2>
    <a:lt2>
      <a:srgbClr val="EAE7E4"/>
    </a:lt2>
    <a:accent1>
      <a:srgbClr val="990000"/>
    </a:accent1>
    <a:accent2>
      <a:srgbClr val="FF6600"/>
    </a:accent2>
    <a:accent3>
      <a:srgbClr val="FFBA00"/>
    </a:accent3>
    <a:accent4>
      <a:srgbClr val="99CC00"/>
    </a:accent4>
    <a:accent5>
      <a:srgbClr val="528A02"/>
    </a:accent5>
    <a:accent6>
      <a:srgbClr val="333333"/>
    </a:accent6>
    <a:hlink>
      <a:srgbClr val="660000"/>
    </a:hlink>
    <a:folHlink>
      <a:srgbClr val="CC3300"/>
    </a:folHlink>
  </a:clrScheme>
</a:themeOverride>
</file>

<file path=ppt/theme/themeOverride7.xml><?xml version="1.0" encoding="utf-8"?>
<a:themeOverride xmlns:a="http://schemas.openxmlformats.org/drawingml/2006/main">
  <a:clrScheme name="Espectro">
    <a:dk1>
      <a:sysClr val="windowText" lastClr="000000"/>
    </a:dk1>
    <a:lt1>
      <a:sysClr val="window" lastClr="FFFFFF"/>
    </a:lt1>
    <a:dk2>
      <a:srgbClr val="252731"/>
    </a:dk2>
    <a:lt2>
      <a:srgbClr val="EAE7E4"/>
    </a:lt2>
    <a:accent1>
      <a:srgbClr val="990000"/>
    </a:accent1>
    <a:accent2>
      <a:srgbClr val="FF6600"/>
    </a:accent2>
    <a:accent3>
      <a:srgbClr val="FFBA00"/>
    </a:accent3>
    <a:accent4>
      <a:srgbClr val="99CC00"/>
    </a:accent4>
    <a:accent5>
      <a:srgbClr val="528A02"/>
    </a:accent5>
    <a:accent6>
      <a:srgbClr val="333333"/>
    </a:accent6>
    <a:hlink>
      <a:srgbClr val="660000"/>
    </a:hlink>
    <a:folHlink>
      <a:srgbClr val="CC3300"/>
    </a:folHlink>
  </a:clrScheme>
</a:themeOverride>
</file>

<file path=ppt/theme/themeOverride8.xml><?xml version="1.0" encoding="utf-8"?>
<a:themeOverride xmlns:a="http://schemas.openxmlformats.org/drawingml/2006/main">
  <a:clrScheme name="Espectro">
    <a:dk1>
      <a:sysClr val="windowText" lastClr="000000"/>
    </a:dk1>
    <a:lt1>
      <a:sysClr val="window" lastClr="FFFFFF"/>
    </a:lt1>
    <a:dk2>
      <a:srgbClr val="252731"/>
    </a:dk2>
    <a:lt2>
      <a:srgbClr val="EAE7E4"/>
    </a:lt2>
    <a:accent1>
      <a:srgbClr val="990000"/>
    </a:accent1>
    <a:accent2>
      <a:srgbClr val="FF6600"/>
    </a:accent2>
    <a:accent3>
      <a:srgbClr val="FFBA00"/>
    </a:accent3>
    <a:accent4>
      <a:srgbClr val="99CC00"/>
    </a:accent4>
    <a:accent5>
      <a:srgbClr val="528A02"/>
    </a:accent5>
    <a:accent6>
      <a:srgbClr val="333333"/>
    </a:accent6>
    <a:hlink>
      <a:srgbClr val="660000"/>
    </a:hlink>
    <a:folHlink>
      <a:srgbClr val="CC3300"/>
    </a:folHlink>
  </a:clrScheme>
</a:themeOverride>
</file>

<file path=ppt/theme/themeOverride9.xml><?xml version="1.0" encoding="utf-8"?>
<a:themeOverride xmlns:a="http://schemas.openxmlformats.org/drawingml/2006/main">
  <a:clrScheme name="Espectro">
    <a:dk1>
      <a:sysClr val="windowText" lastClr="000000"/>
    </a:dk1>
    <a:lt1>
      <a:sysClr val="window" lastClr="FFFFFF"/>
    </a:lt1>
    <a:dk2>
      <a:srgbClr val="252731"/>
    </a:dk2>
    <a:lt2>
      <a:srgbClr val="EAE7E4"/>
    </a:lt2>
    <a:accent1>
      <a:srgbClr val="990000"/>
    </a:accent1>
    <a:accent2>
      <a:srgbClr val="FF6600"/>
    </a:accent2>
    <a:accent3>
      <a:srgbClr val="FFBA00"/>
    </a:accent3>
    <a:accent4>
      <a:srgbClr val="99CC00"/>
    </a:accent4>
    <a:accent5>
      <a:srgbClr val="528A02"/>
    </a:accent5>
    <a:accent6>
      <a:srgbClr val="333333"/>
    </a:accent6>
    <a:hlink>
      <a:srgbClr val="660000"/>
    </a:hlink>
    <a:folHlink>
      <a:srgbClr val="CC330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documentManagement/types"/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7834</TotalTime>
  <Words>2648</Words>
  <Application>Microsoft Office PowerPoint</Application>
  <PresentationFormat>Presentación en pantalla (4:3)</PresentationFormat>
  <Paragraphs>506</Paragraphs>
  <Slides>35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35</vt:i4>
      </vt:variant>
    </vt:vector>
  </HeadingPairs>
  <TitlesOfParts>
    <vt:vector size="38" baseType="lpstr">
      <vt:lpstr>Office Theme</vt:lpstr>
      <vt:lpstr>2_Office Theme</vt:lpstr>
      <vt:lpstr>1_Office Theme</vt:lpstr>
      <vt:lpstr>   Sistema de Formato Único  Criterios de Captura   </vt:lpstr>
      <vt:lpstr>Componentes del Sistema</vt:lpstr>
      <vt:lpstr>Criterios generales</vt:lpstr>
      <vt:lpstr>Momentos contables</vt:lpstr>
      <vt:lpstr>Gestión de Proyectos</vt:lpstr>
      <vt:lpstr>Definición de programas y proyectos de inversión</vt:lpstr>
      <vt:lpstr>Tipo de programa o proyecto</vt:lpstr>
      <vt:lpstr>Clasificación del proyecto</vt:lpstr>
      <vt:lpstr>Presentación de PowerPoint</vt:lpstr>
      <vt:lpstr>Seguimiento a los proyectos </vt:lpstr>
      <vt:lpstr>Fuentes de financiamiento </vt:lpstr>
      <vt:lpstr>Ramo 23 </vt:lpstr>
      <vt:lpstr>Estructura de los folios</vt:lpstr>
      <vt:lpstr>Avance Financiero</vt:lpstr>
      <vt:lpstr>Programa presupuestario</vt:lpstr>
      <vt:lpstr>Tipo de Recurso</vt:lpstr>
      <vt:lpstr>Partida Genérica</vt:lpstr>
      <vt:lpstr>Plantilla</vt:lpstr>
      <vt:lpstr>Catálogos del sistema</vt:lpstr>
      <vt:lpstr>Catálogos del sistema</vt:lpstr>
      <vt:lpstr>Carga de avance financiero</vt:lpstr>
      <vt:lpstr>Carga de avance financiero</vt:lpstr>
      <vt:lpstr>Indicadores </vt:lpstr>
      <vt:lpstr>¿Quiénes Coordinan?</vt:lpstr>
      <vt:lpstr>Contactos de los coordinadores de Fondo</vt:lpstr>
      <vt:lpstr>Contactos de los coordinadores de Fondo</vt:lpstr>
      <vt:lpstr>Contactos de los coordinadores de Fondo</vt:lpstr>
      <vt:lpstr>Indicadores</vt:lpstr>
      <vt:lpstr>Componentes del nivel de indicadores</vt:lpstr>
      <vt:lpstr>Componentes del nivel de indicadores</vt:lpstr>
      <vt:lpstr>Presentación de PowerPoint</vt:lpstr>
      <vt:lpstr>Presentación de PowerPoint</vt:lpstr>
      <vt:lpstr>Aspectos a considerar</vt:lpstr>
      <vt:lpstr>Evaluaciones </vt:lpstr>
      <vt:lpstr>Recomendaciones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Ramon Narvaez Terron</cp:lastModifiedBy>
  <cp:revision>488</cp:revision>
  <dcterms:created xsi:type="dcterms:W3CDTF">2010-04-12T23:12:02Z</dcterms:created>
  <dcterms:modified xsi:type="dcterms:W3CDTF">2014-09-12T16:54:12Z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