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60" r:id="rId2"/>
    <p:sldMasterId id="2147483672" r:id="rId3"/>
  </p:sldMasterIdLst>
  <p:notesMasterIdLst>
    <p:notesMasterId r:id="rId15"/>
  </p:notesMasterIdLst>
  <p:handoutMasterIdLst>
    <p:handoutMasterId r:id="rId16"/>
  </p:handoutMasterIdLst>
  <p:sldIdLst>
    <p:sldId id="256" r:id="rId4"/>
    <p:sldId id="481" r:id="rId5"/>
    <p:sldId id="483" r:id="rId6"/>
    <p:sldId id="449" r:id="rId7"/>
    <p:sldId id="457" r:id="rId8"/>
    <p:sldId id="486" r:id="rId9"/>
    <p:sldId id="487" r:id="rId10"/>
    <p:sldId id="488" r:id="rId11"/>
    <p:sldId id="489" r:id="rId12"/>
    <p:sldId id="459" r:id="rId13"/>
    <p:sldId id="484" r:id="rId14"/>
  </p:sldIdLst>
  <p:sldSz cx="9144000" cy="6858000" type="screen4x3"/>
  <p:notesSz cx="6881813" cy="9296400"/>
  <p:defaultTextStyle>
    <a:defPPr>
      <a:defRPr lang="es-ES_tradnl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F8E"/>
    <a:srgbClr val="0033CC"/>
    <a:srgbClr val="267426"/>
    <a:srgbClr val="76B531"/>
    <a:srgbClr val="DAA600"/>
    <a:srgbClr val="6699FF"/>
    <a:srgbClr val="3366FF"/>
    <a:srgbClr val="7ABC32"/>
    <a:srgbClr val="FF9999"/>
    <a:srgbClr val="B0CA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Estilo claro 1 - Acento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46F890A9-2807-4EBB-B81D-B2AA78EC7F39}" styleName="Estilo oscuro 2 - Énfasis 5/Énfasis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2833802-FEF1-4C79-8D5D-14CF1EAF98D9}" styleName="Estilo claro 2 - Acent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D27102A9-8310-4765-A935-A1911B00CA55}" styleName="Estilo claro 1 - Acento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660B408-B3CF-4A94-85FC-2B1E0A45F4A2}" styleName="Estilo oscuro 2 - Énfasis 1/Énfasis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97" autoAdjust="0"/>
    <p:restoredTop sz="99624" autoAdjust="0"/>
  </p:normalViewPr>
  <p:slideViewPr>
    <p:cSldViewPr>
      <p:cViewPr>
        <p:scale>
          <a:sx n="100" d="100"/>
          <a:sy n="100" d="100"/>
        </p:scale>
        <p:origin x="-1476" y="-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3" d="100"/>
          <a:sy n="73" d="100"/>
        </p:scale>
        <p:origin x="-2196" y="-108"/>
      </p:cViewPr>
      <p:guideLst>
        <p:guide orient="horz" pos="2928"/>
        <p:guide pos="2168"/>
      </p:guideLst>
    </p:cSldViewPr>
  </p:notesViewPr>
  <p:gridSpacing cx="90012" cy="90012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ggutierrez\Documents\GABY\Estados\Diagn&#243;stico\3%20Diagn&#243;stico%20Final\Documento%20final\Pruebas%20del%20ranking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9627070019752177"/>
          <c:y val="1.5375375375375375E-2"/>
          <c:w val="0.75893917940958311"/>
          <c:h val="0.94029710960960966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'Intervalos iguales IRIS'!$F$149</c:f>
              <c:strCache>
                <c:ptCount val="1"/>
                <c:pt idx="0">
                  <c:v>Componente 1. El deber ser en M&amp;E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cat>
            <c:strRef>
              <c:f>'Intervalos iguales IRIS'!$D$150:$D$181</c:f>
              <c:strCache>
                <c:ptCount val="32"/>
                <c:pt idx="0">
                  <c:v>Baja California Sur</c:v>
                </c:pt>
                <c:pt idx="1">
                  <c:v>Tlaxcala</c:v>
                </c:pt>
                <c:pt idx="2">
                  <c:v>Morelos</c:v>
                </c:pt>
                <c:pt idx="3">
                  <c:v>Sinaloa</c:v>
                </c:pt>
                <c:pt idx="4">
                  <c:v>Hidalgo</c:v>
                </c:pt>
                <c:pt idx="5">
                  <c:v>San Luis Potosí</c:v>
                </c:pt>
                <c:pt idx="6">
                  <c:v>Veracruz</c:v>
                </c:pt>
                <c:pt idx="7">
                  <c:v>Baja California</c:v>
                </c:pt>
                <c:pt idx="8">
                  <c:v>Durango</c:v>
                </c:pt>
                <c:pt idx="9">
                  <c:v>Tamaulipas</c:v>
                </c:pt>
                <c:pt idx="10">
                  <c:v>Zacatecas</c:v>
                </c:pt>
                <c:pt idx="11">
                  <c:v>Coahuila</c:v>
                </c:pt>
                <c:pt idx="12">
                  <c:v>Nayarit</c:v>
                </c:pt>
                <c:pt idx="13">
                  <c:v>Yucatán</c:v>
                </c:pt>
                <c:pt idx="14">
                  <c:v>Chiapas</c:v>
                </c:pt>
                <c:pt idx="15">
                  <c:v>Querétaro</c:v>
                </c:pt>
                <c:pt idx="16">
                  <c:v>Campeche</c:v>
                </c:pt>
                <c:pt idx="17">
                  <c:v>Colima</c:v>
                </c:pt>
                <c:pt idx="18">
                  <c:v>Puebla</c:v>
                </c:pt>
                <c:pt idx="19">
                  <c:v>Quintana Roo</c:v>
                </c:pt>
                <c:pt idx="20">
                  <c:v>Sonora</c:v>
                </c:pt>
                <c:pt idx="21">
                  <c:v>Tabasco</c:v>
                </c:pt>
                <c:pt idx="22">
                  <c:v>Aguascalientes</c:v>
                </c:pt>
                <c:pt idx="23">
                  <c:v>Jalisco</c:v>
                </c:pt>
                <c:pt idx="24">
                  <c:v>Oaxaca</c:v>
                </c:pt>
                <c:pt idx="25">
                  <c:v>Guerrero</c:v>
                </c:pt>
                <c:pt idx="26">
                  <c:v>Michoacán</c:v>
                </c:pt>
                <c:pt idx="27">
                  <c:v>Chihuahua</c:v>
                </c:pt>
                <c:pt idx="28">
                  <c:v>Guanajuato</c:v>
                </c:pt>
                <c:pt idx="29">
                  <c:v>Nuevo León</c:v>
                </c:pt>
                <c:pt idx="30">
                  <c:v>México</c:v>
                </c:pt>
                <c:pt idx="31">
                  <c:v>Distrito Federal</c:v>
                </c:pt>
              </c:strCache>
            </c:strRef>
          </c:cat>
          <c:val>
            <c:numRef>
              <c:f>'Intervalos iguales IRIS'!$F$150:$F$181</c:f>
              <c:numCache>
                <c:formatCode>0.0</c:formatCode>
                <c:ptCount val="32"/>
                <c:pt idx="0">
                  <c:v>9.2592592592592595</c:v>
                </c:pt>
                <c:pt idx="1">
                  <c:v>10.185185185185185</c:v>
                </c:pt>
                <c:pt idx="2">
                  <c:v>10.185185185185185</c:v>
                </c:pt>
                <c:pt idx="3">
                  <c:v>17.592592592592592</c:v>
                </c:pt>
                <c:pt idx="4">
                  <c:v>24.074074074074073</c:v>
                </c:pt>
                <c:pt idx="5">
                  <c:v>18.518518518518519</c:v>
                </c:pt>
                <c:pt idx="6">
                  <c:v>13.888888888888889</c:v>
                </c:pt>
                <c:pt idx="7">
                  <c:v>18.518518518518519</c:v>
                </c:pt>
                <c:pt idx="8">
                  <c:v>21.296296296296298</c:v>
                </c:pt>
                <c:pt idx="9">
                  <c:v>20.37037037037037</c:v>
                </c:pt>
                <c:pt idx="10">
                  <c:v>25</c:v>
                </c:pt>
                <c:pt idx="11">
                  <c:v>20.37037037037037</c:v>
                </c:pt>
                <c:pt idx="12">
                  <c:v>13.888888888888889</c:v>
                </c:pt>
                <c:pt idx="13">
                  <c:v>17.592592592592592</c:v>
                </c:pt>
                <c:pt idx="14">
                  <c:v>18.518518518518519</c:v>
                </c:pt>
                <c:pt idx="15">
                  <c:v>21.296296296296298</c:v>
                </c:pt>
                <c:pt idx="16">
                  <c:v>22.222222222222221</c:v>
                </c:pt>
                <c:pt idx="17">
                  <c:v>26.851851851851855</c:v>
                </c:pt>
                <c:pt idx="18">
                  <c:v>25</c:v>
                </c:pt>
                <c:pt idx="19">
                  <c:v>28.703703703703702</c:v>
                </c:pt>
                <c:pt idx="20">
                  <c:v>26.851851851851855</c:v>
                </c:pt>
                <c:pt idx="21">
                  <c:v>19.444444444444446</c:v>
                </c:pt>
                <c:pt idx="22">
                  <c:v>27.777777777777779</c:v>
                </c:pt>
                <c:pt idx="23">
                  <c:v>19.444444444444446</c:v>
                </c:pt>
                <c:pt idx="24">
                  <c:v>19.444444444444446</c:v>
                </c:pt>
                <c:pt idx="25">
                  <c:v>30.555555555555557</c:v>
                </c:pt>
                <c:pt idx="26">
                  <c:v>25.925925925925924</c:v>
                </c:pt>
                <c:pt idx="27">
                  <c:v>25</c:v>
                </c:pt>
                <c:pt idx="28">
                  <c:v>28.703703703703702</c:v>
                </c:pt>
                <c:pt idx="29">
                  <c:v>25.925925925925924</c:v>
                </c:pt>
                <c:pt idx="30">
                  <c:v>40.74074074074074</c:v>
                </c:pt>
                <c:pt idx="31">
                  <c:v>38.888888888888893</c:v>
                </c:pt>
              </c:numCache>
            </c:numRef>
          </c:val>
        </c:ser>
        <c:ser>
          <c:idx val="1"/>
          <c:order val="1"/>
          <c:tx>
            <c:strRef>
              <c:f>'Intervalos iguales IRIS'!$G$149</c:f>
              <c:strCache>
                <c:ptCount val="1"/>
                <c:pt idx="0">
                  <c:v>Componente 2. Práctica de M&amp;E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Pt>
            <c:idx val="31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</c:spPr>
          </c:dPt>
          <c:cat>
            <c:strRef>
              <c:f>'Intervalos iguales IRIS'!$D$150:$D$181</c:f>
              <c:strCache>
                <c:ptCount val="32"/>
                <c:pt idx="0">
                  <c:v>Baja California Sur</c:v>
                </c:pt>
                <c:pt idx="1">
                  <c:v>Tlaxcala</c:v>
                </c:pt>
                <c:pt idx="2">
                  <c:v>Morelos</c:v>
                </c:pt>
                <c:pt idx="3">
                  <c:v>Sinaloa</c:v>
                </c:pt>
                <c:pt idx="4">
                  <c:v>Hidalgo</c:v>
                </c:pt>
                <c:pt idx="5">
                  <c:v>San Luis Potosí</c:v>
                </c:pt>
                <c:pt idx="6">
                  <c:v>Veracruz</c:v>
                </c:pt>
                <c:pt idx="7">
                  <c:v>Baja California</c:v>
                </c:pt>
                <c:pt idx="8">
                  <c:v>Durango</c:v>
                </c:pt>
                <c:pt idx="9">
                  <c:v>Tamaulipas</c:v>
                </c:pt>
                <c:pt idx="10">
                  <c:v>Zacatecas</c:v>
                </c:pt>
                <c:pt idx="11">
                  <c:v>Coahuila</c:v>
                </c:pt>
                <c:pt idx="12">
                  <c:v>Nayarit</c:v>
                </c:pt>
                <c:pt idx="13">
                  <c:v>Yucatán</c:v>
                </c:pt>
                <c:pt idx="14">
                  <c:v>Chiapas</c:v>
                </c:pt>
                <c:pt idx="15">
                  <c:v>Querétaro</c:v>
                </c:pt>
                <c:pt idx="16">
                  <c:v>Campeche</c:v>
                </c:pt>
                <c:pt idx="17">
                  <c:v>Colima</c:v>
                </c:pt>
                <c:pt idx="18">
                  <c:v>Puebla</c:v>
                </c:pt>
                <c:pt idx="19">
                  <c:v>Quintana Roo</c:v>
                </c:pt>
                <c:pt idx="20">
                  <c:v>Sonora</c:v>
                </c:pt>
                <c:pt idx="21">
                  <c:v>Tabasco</c:v>
                </c:pt>
                <c:pt idx="22">
                  <c:v>Aguascalientes</c:v>
                </c:pt>
                <c:pt idx="23">
                  <c:v>Jalisco</c:v>
                </c:pt>
                <c:pt idx="24">
                  <c:v>Oaxaca</c:v>
                </c:pt>
                <c:pt idx="25">
                  <c:v>Guerrero</c:v>
                </c:pt>
                <c:pt idx="26">
                  <c:v>Michoacán</c:v>
                </c:pt>
                <c:pt idx="27">
                  <c:v>Chihuahua</c:v>
                </c:pt>
                <c:pt idx="28">
                  <c:v>Guanajuato</c:v>
                </c:pt>
                <c:pt idx="29">
                  <c:v>Nuevo León</c:v>
                </c:pt>
                <c:pt idx="30">
                  <c:v>México</c:v>
                </c:pt>
                <c:pt idx="31">
                  <c:v>Distrito Federal</c:v>
                </c:pt>
              </c:strCache>
            </c:strRef>
          </c:cat>
          <c:val>
            <c:numRef>
              <c:f>'Intervalos iguales IRIS'!$G$150:$G$181</c:f>
              <c:numCache>
                <c:formatCode>0.0</c:formatCode>
                <c:ptCount val="32"/>
                <c:pt idx="0">
                  <c:v>11.111111111111111</c:v>
                </c:pt>
                <c:pt idx="1">
                  <c:v>12.037037037037036</c:v>
                </c:pt>
                <c:pt idx="2">
                  <c:v>20.37037037037037</c:v>
                </c:pt>
                <c:pt idx="3">
                  <c:v>12.962962962962962</c:v>
                </c:pt>
                <c:pt idx="4">
                  <c:v>10.185185185185185</c:v>
                </c:pt>
                <c:pt idx="5">
                  <c:v>16.666666666666664</c:v>
                </c:pt>
                <c:pt idx="6">
                  <c:v>21.296296296296298</c:v>
                </c:pt>
                <c:pt idx="7">
                  <c:v>18.518518518518519</c:v>
                </c:pt>
                <c:pt idx="8">
                  <c:v>15.74074074074074</c:v>
                </c:pt>
                <c:pt idx="9">
                  <c:v>16.666666666666664</c:v>
                </c:pt>
                <c:pt idx="10">
                  <c:v>12.962962962962962</c:v>
                </c:pt>
                <c:pt idx="11">
                  <c:v>20.37037037037037</c:v>
                </c:pt>
                <c:pt idx="12">
                  <c:v>27.777777777777779</c:v>
                </c:pt>
                <c:pt idx="13">
                  <c:v>25</c:v>
                </c:pt>
                <c:pt idx="14">
                  <c:v>25</c:v>
                </c:pt>
                <c:pt idx="15">
                  <c:v>22.222222222222221</c:v>
                </c:pt>
                <c:pt idx="16">
                  <c:v>23.148148148148149</c:v>
                </c:pt>
                <c:pt idx="17">
                  <c:v>18.518518518518519</c:v>
                </c:pt>
                <c:pt idx="18">
                  <c:v>20.37037037037037</c:v>
                </c:pt>
                <c:pt idx="19">
                  <c:v>16.666666666666664</c:v>
                </c:pt>
                <c:pt idx="20">
                  <c:v>20.37037037037037</c:v>
                </c:pt>
                <c:pt idx="21">
                  <c:v>27.777777777777779</c:v>
                </c:pt>
                <c:pt idx="22">
                  <c:v>23.148148148148149</c:v>
                </c:pt>
                <c:pt idx="23">
                  <c:v>32.407407407407405</c:v>
                </c:pt>
                <c:pt idx="24">
                  <c:v>32.407407407407405</c:v>
                </c:pt>
                <c:pt idx="25">
                  <c:v>22.222222222222221</c:v>
                </c:pt>
                <c:pt idx="26">
                  <c:v>26.851851851851855</c:v>
                </c:pt>
                <c:pt idx="27">
                  <c:v>28.703703703703702</c:v>
                </c:pt>
                <c:pt idx="28">
                  <c:v>25.925925925925924</c:v>
                </c:pt>
                <c:pt idx="29">
                  <c:v>30.555555555555557</c:v>
                </c:pt>
                <c:pt idx="30">
                  <c:v>27.777777777777779</c:v>
                </c:pt>
                <c:pt idx="31">
                  <c:v>41.666666666666671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162546432"/>
        <c:axId val="162547968"/>
      </c:barChart>
      <c:catAx>
        <c:axId val="162546432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900" b="1"/>
            </a:pPr>
            <a:endParaRPr lang="es-MX"/>
          </a:p>
        </c:txPr>
        <c:crossAx val="162547968"/>
        <c:crosses val="autoZero"/>
        <c:auto val="1"/>
        <c:lblAlgn val="ctr"/>
        <c:lblOffset val="100"/>
        <c:noMultiLvlLbl val="0"/>
      </c:catAx>
      <c:valAx>
        <c:axId val="162547968"/>
        <c:scaling>
          <c:orientation val="minMax"/>
        </c:scaling>
        <c:delete val="0"/>
        <c:axPos val="b"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900" b="1"/>
            </a:pPr>
            <a:endParaRPr lang="es-MX"/>
          </a:p>
        </c:txPr>
        <c:crossAx val="162546432"/>
        <c:crosses val="autoZero"/>
        <c:crossBetween val="between"/>
      </c:valAx>
      <c:spPr>
        <a:solidFill>
          <a:srgbClr val="DCE6F2"/>
        </a:solidFill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45DB792-4C51-4F43-9DEB-BB589B987E32}" type="doc">
      <dgm:prSet loTypeId="urn:microsoft.com/office/officeart/2005/8/layout/hList6" loCatId="list" qsTypeId="urn:microsoft.com/office/officeart/2005/8/quickstyle/3d2" qsCatId="3D" csTypeId="urn:microsoft.com/office/officeart/2005/8/colors/accent0_3" csCatId="mainScheme" phldr="1"/>
      <dgm:spPr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</dgm:spPr>
      <dgm:t>
        <a:bodyPr/>
        <a:lstStyle/>
        <a:p>
          <a:endParaRPr lang="en-US"/>
        </a:p>
      </dgm:t>
    </dgm:pt>
    <dgm:pt modelId="{4D08E413-AE31-40E3-8413-A43BC554BE0D}">
      <dgm:prSet custT="1"/>
      <dgm:spPr>
        <a:ln>
          <a:noFill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pPr rtl="0"/>
          <a:r>
            <a:rPr lang="es-ES_tradnl" sz="2000" b="0" dirty="0" smtClean="0">
              <a:latin typeface="Calibri" pitchFamily="34" charset="0"/>
            </a:rPr>
            <a:t>Para integrar un Sistema de M&amp;E se debe generar cohesión y:</a:t>
          </a:r>
          <a:endParaRPr lang="en-US" sz="2000" b="0" dirty="0">
            <a:latin typeface="Calibri" pitchFamily="34" charset="0"/>
          </a:endParaRPr>
        </a:p>
      </dgm:t>
    </dgm:pt>
    <dgm:pt modelId="{3D999F45-4C42-4184-B4FC-8DA2AC0BC92F}" type="parTrans" cxnId="{5DFEBDA5-90D0-44C6-B410-59A781786F80}">
      <dgm:prSet/>
      <dgm:spPr/>
      <dgm:t>
        <a:bodyPr/>
        <a:lstStyle/>
        <a:p>
          <a:endParaRPr lang="en-US" sz="1700">
            <a:latin typeface="Calibri" pitchFamily="34" charset="0"/>
          </a:endParaRPr>
        </a:p>
      </dgm:t>
    </dgm:pt>
    <dgm:pt modelId="{1FA15DE6-17AF-4027-A0E0-83283C8EA053}" type="sibTrans" cxnId="{5DFEBDA5-90D0-44C6-B410-59A781786F80}">
      <dgm:prSet/>
      <dgm:spPr/>
      <dgm:t>
        <a:bodyPr/>
        <a:lstStyle/>
        <a:p>
          <a:endParaRPr lang="en-US" sz="1700">
            <a:latin typeface="Calibri" pitchFamily="34" charset="0"/>
          </a:endParaRPr>
        </a:p>
      </dgm:t>
    </dgm:pt>
    <dgm:pt modelId="{FFF307B8-DEF7-4976-A596-D71B2DB890F2}" type="pres">
      <dgm:prSet presAssocID="{945DB792-4C51-4F43-9DEB-BB589B987E3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619C61A-F7E2-4B78-9E5E-C14D8D10E057}" type="pres">
      <dgm:prSet presAssocID="{4D08E413-AE31-40E3-8413-A43BC554BE0D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7C46272-44F3-425E-9AF1-C4945AE8898F}" type="presOf" srcId="{945DB792-4C51-4F43-9DEB-BB589B987E32}" destId="{FFF307B8-DEF7-4976-A596-D71B2DB890F2}" srcOrd="0" destOrd="0" presId="urn:microsoft.com/office/officeart/2005/8/layout/hList6"/>
    <dgm:cxn modelId="{5DFEBDA5-90D0-44C6-B410-59A781786F80}" srcId="{945DB792-4C51-4F43-9DEB-BB589B987E32}" destId="{4D08E413-AE31-40E3-8413-A43BC554BE0D}" srcOrd="0" destOrd="0" parTransId="{3D999F45-4C42-4184-B4FC-8DA2AC0BC92F}" sibTransId="{1FA15DE6-17AF-4027-A0E0-83283C8EA053}"/>
    <dgm:cxn modelId="{258645C0-E705-4708-B4A5-0B9433C2228F}" type="presOf" srcId="{4D08E413-AE31-40E3-8413-A43BC554BE0D}" destId="{3619C61A-F7E2-4B78-9E5E-C14D8D10E057}" srcOrd="0" destOrd="0" presId="urn:microsoft.com/office/officeart/2005/8/layout/hList6"/>
    <dgm:cxn modelId="{27C88420-F50F-453E-85FD-DADC6CB21AE6}" type="presParOf" srcId="{FFF307B8-DEF7-4976-A596-D71B2DB890F2}" destId="{3619C61A-F7E2-4B78-9E5E-C14D8D10E057}" srcOrd="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19C61A-F7E2-4B78-9E5E-C14D8D10E057}">
      <dsp:nvSpPr>
        <dsp:cNvPr id="0" name=""/>
        <dsp:cNvSpPr/>
      </dsp:nvSpPr>
      <dsp:spPr>
        <a:xfrm rot="16200000">
          <a:off x="-990131" y="990131"/>
          <a:ext cx="3690491" cy="1710229"/>
        </a:xfrm>
        <a:prstGeom prst="flowChartManualOperation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60000"/>
                <a:satMod val="160000"/>
              </a:schemeClr>
            </a:gs>
            <a:gs pos="46000">
              <a:schemeClr val="dk2">
                <a:hueOff val="0"/>
                <a:satOff val="0"/>
                <a:lumOff val="0"/>
                <a:alphaOff val="0"/>
                <a:tint val="86000"/>
                <a:satMod val="16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  <a:ln>
          <a:noFill/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2000" b="0" kern="1200" dirty="0" smtClean="0">
              <a:latin typeface="Calibri" pitchFamily="34" charset="0"/>
            </a:rPr>
            <a:t>Para integrar un Sistema de M&amp;E se debe generar cohesión y:</a:t>
          </a:r>
          <a:endParaRPr lang="en-US" sz="2000" b="0" kern="1200" dirty="0">
            <a:latin typeface="Calibri" pitchFamily="34" charset="0"/>
          </a:endParaRPr>
        </a:p>
      </dsp:txBody>
      <dsp:txXfrm rot="5400000">
        <a:off x="0" y="738098"/>
        <a:ext cx="1710229" cy="221429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98102" y="0"/>
            <a:ext cx="2982119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329BB1-AB8A-4FBE-8943-C1C7001D42EC}" type="datetimeFigureOut">
              <a:rPr lang="es-ES" smtClean="0"/>
              <a:pPr/>
              <a:t>17/06/2013</a:t>
            </a:fld>
            <a:endParaRPr lang="es-E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82119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EE86A7-216E-4E75-AEE7-4D4A847DCE9F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7225577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Times"/>
              </a:defRPr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98102" y="0"/>
            <a:ext cx="2982119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Times"/>
              </a:defRPr>
            </a:lvl1pPr>
          </a:lstStyle>
          <a:p>
            <a:pPr>
              <a:defRPr/>
            </a:pPr>
            <a:fld id="{834B2980-902F-4A19-A844-6F64ADBBF550}" type="datetimeFigureOut">
              <a:rPr lang="es-ES"/>
              <a:pPr>
                <a:defRPr/>
              </a:pPr>
              <a:t>17/06/2013</a:t>
            </a:fld>
            <a:endParaRPr lang="es-ES" dirty="0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16013" y="696913"/>
            <a:ext cx="4649787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ES" noProof="0" dirty="0" smtClean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82119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Times"/>
              </a:defRPr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Times"/>
              </a:defRPr>
            </a:lvl1pPr>
          </a:lstStyle>
          <a:p>
            <a:pPr>
              <a:defRPr/>
            </a:pPr>
            <a:fld id="{B7718770-1F36-4BA3-BCAC-7E2B7ABC0AD8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0896447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7718770-1F36-4BA3-BCAC-7E2B7ABC0AD8}" type="slidenum">
              <a:rPr lang="es-ES" smtClean="0"/>
              <a:pPr>
                <a:defRPr/>
              </a:pPr>
              <a:t>1</a:t>
            </a:fld>
            <a:endParaRPr lang="es-E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7718770-1F36-4BA3-BCAC-7E2B7ABC0AD8}" type="slidenum">
              <a:rPr lang="es-ES" smtClean="0"/>
              <a:pPr>
                <a:defRPr/>
              </a:pPr>
              <a:t>2</a:t>
            </a:fld>
            <a:endParaRPr lang="es-E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7718770-1F36-4BA3-BCAC-7E2B7ABC0AD8}" type="slidenum">
              <a:rPr lang="es-ES" smtClean="0"/>
              <a:pPr>
                <a:defRPr/>
              </a:pPr>
              <a:t>3</a:t>
            </a:fld>
            <a:endParaRPr lang="es-E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7718770-1F36-4BA3-BCAC-7E2B7ABC0AD8}" type="slidenum">
              <a:rPr lang="es-ES" smtClean="0"/>
              <a:pPr>
                <a:defRPr/>
              </a:pPr>
              <a:t>4</a:t>
            </a:fld>
            <a:endParaRPr lang="es-E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7718770-1F36-4BA3-BCAC-7E2B7ABC0AD8}" type="slidenum">
              <a:rPr lang="es-ES" smtClean="0"/>
              <a:pPr>
                <a:defRPr/>
              </a:pPr>
              <a:t>5</a:t>
            </a:fld>
            <a:endParaRPr lang="es-E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7718770-1F36-4BA3-BCAC-7E2B7ABC0AD8}" type="slidenum">
              <a:rPr lang="es-ES" smtClean="0"/>
              <a:pPr>
                <a:defRPr/>
              </a:pPr>
              <a:t>10</a:t>
            </a:fld>
            <a:endParaRPr lang="es-E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7718770-1F36-4BA3-BCAC-7E2B7ABC0AD8}" type="slidenum">
              <a:rPr lang="es-ES" smtClean="0"/>
              <a:pPr>
                <a:defRPr/>
              </a:pPr>
              <a:t>11</a:t>
            </a:fld>
            <a:endParaRPr lang="es-E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pic>
        <p:nvPicPr>
          <p:cNvPr id="4" name="Picture 9" descr="logo transparente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888" y="5661025"/>
            <a:ext cx="2881312" cy="1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51405480"/>
      </p:ext>
    </p:extLst>
  </p:cSld>
  <p:clrMapOvr>
    <a:masterClrMapping/>
  </p:clrMapOvr>
  <p:transition>
    <p:wipe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150576"/>
      </p:ext>
    </p:extLst>
  </p:cSld>
  <p:clrMapOvr>
    <a:masterClrMapping/>
  </p:clrMapOvr>
  <p:transition>
    <p:wipe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360037599"/>
      </p:ext>
    </p:extLst>
  </p:cSld>
  <p:clrMapOvr>
    <a:masterClrMapping/>
  </p:clrMapOvr>
  <p:transition>
    <p:wipe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53682940"/>
      </p:ext>
    </p:extLst>
  </p:cSld>
  <p:clrMapOvr>
    <a:masterClrMapping/>
  </p:clrMapOvr>
  <p:transition>
    <p:wipe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80231891"/>
      </p:ext>
    </p:extLst>
  </p:cSld>
  <p:clrMapOvr>
    <a:masterClrMapping/>
  </p:clrMapOvr>
  <p:transition>
    <p:wipe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01274607"/>
      </p:ext>
    </p:extLst>
  </p:cSld>
  <p:clrMapOvr>
    <a:masterClrMapping/>
  </p:clrMapOvr>
  <p:transition>
    <p:wipe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9684863"/>
      </p:ext>
    </p:extLst>
  </p:cSld>
  <p:clrMapOvr>
    <a:masterClrMapping/>
  </p:clrMapOvr>
  <p:transition>
    <p:wipe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951757482"/>
      </p:ext>
    </p:extLst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 smtClean="0"/>
              <a:t>Haga clic en el icono para agregar una imagen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4153578999"/>
      </p:ext>
    </p:extLst>
  </p:cSld>
  <p:clrMapOvr>
    <a:masterClrMapping/>
  </p:clrMapOvr>
  <p:transition>
    <p:wipe dir="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74801719"/>
      </p:ext>
    </p:extLst>
  </p:cSld>
  <p:clrMapOvr>
    <a:masterClrMapping/>
  </p:clrMapOvr>
  <p:transition>
    <p:wipe dir="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81237939"/>
      </p:ext>
    </p:extLst>
  </p:cSld>
  <p:clrMapOvr>
    <a:masterClrMapping/>
  </p:clrMapOvr>
  <p:transition>
    <p:wipe dir="d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21505487"/>
      </p:ext>
    </p:extLst>
  </p:cSld>
  <p:clrMapOvr>
    <a:masterClrMapping/>
  </p:clrMapOvr>
  <p:transition>
    <p:wipe dir="d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85057350"/>
      </p:ext>
    </p:extLst>
  </p:cSld>
  <p:clrMapOvr>
    <a:masterClrMapping/>
  </p:clrMapOvr>
  <p:transition>
    <p:wipe dir="d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000655412"/>
      </p:ext>
    </p:extLst>
  </p:cSld>
  <p:clrMapOvr>
    <a:masterClrMapping/>
  </p:clrMapOvr>
  <p:transition>
    <p:wipe dir="d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49744386"/>
      </p:ext>
    </p:extLst>
  </p:cSld>
  <p:clrMapOvr>
    <a:masterClrMapping/>
  </p:clrMapOvr>
  <p:transition>
    <p:wipe dir="d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01052121"/>
      </p:ext>
    </p:extLst>
  </p:cSld>
  <p:clrMapOvr>
    <a:masterClrMapping/>
  </p:clrMapOvr>
  <p:transition>
    <p:wipe dir="d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59079124"/>
      </p:ext>
    </p:extLst>
  </p:cSld>
  <p:clrMapOvr>
    <a:masterClrMapping/>
  </p:clrMapOvr>
  <p:transition>
    <p:wipe dir="d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0451244"/>
      </p:ext>
    </p:extLst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970848073"/>
      </p:ext>
    </p:extLst>
  </p:cSld>
  <p:clrMapOvr>
    <a:masterClrMapping/>
  </p:clrMapOvr>
  <p:transition>
    <p:wipe dir="d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452615699"/>
      </p:ext>
    </p:extLst>
  </p:cSld>
  <p:clrMapOvr>
    <a:masterClrMapping/>
  </p:clrMapOvr>
  <p:transition>
    <p:wipe dir="d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1984572"/>
      </p:ext>
    </p:extLst>
  </p:cSld>
  <p:clrMapOvr>
    <a:masterClrMapping/>
  </p:clrMapOvr>
  <p:transition>
    <p:wipe dir="d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15057587"/>
      </p:ext>
    </p:extLst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dirty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2051664" y="6489408"/>
            <a:ext cx="47706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0" dirty="0" smtClean="0">
                <a:solidFill>
                  <a:schemeClr val="bg1"/>
                </a:solidFill>
                <a:latin typeface="Calibri" pitchFamily="34" charset="0"/>
              </a:rPr>
              <a:t>www.coneval.gob.mx</a:t>
            </a:r>
            <a:endParaRPr lang="en-US" sz="2000" b="0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2764632" y="6507163"/>
            <a:ext cx="36147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MX" sz="14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www.coneval.gob.mx</a:t>
            </a:r>
            <a:endParaRPr lang="en-US" sz="14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4120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ipe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 userDrawn="1"/>
        </p:nvSpPr>
        <p:spPr>
          <a:xfrm>
            <a:off x="2764632" y="6507163"/>
            <a:ext cx="36147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s-MX" sz="140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www.coneval.gob.mx</a:t>
            </a:r>
            <a:endParaRPr lang="en-US" sz="14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7557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wipe dir="d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588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ext Box 2"/>
          <p:cNvSpPr txBox="1">
            <a:spLocks noChangeArrowheads="1"/>
          </p:cNvSpPr>
          <p:nvPr/>
        </p:nvSpPr>
        <p:spPr bwMode="auto">
          <a:xfrm>
            <a:off x="3397044" y="6021388"/>
            <a:ext cx="243246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s-ES_tradnl" sz="2000" dirty="0">
                <a:solidFill>
                  <a:schemeClr val="bg1"/>
                </a:solidFill>
                <a:latin typeface="Calibri" pitchFamily="34" charset="0"/>
              </a:rPr>
              <a:t>www.</a:t>
            </a:r>
            <a:r>
              <a:rPr lang="es-ES_tradnl" sz="2000" b="1" dirty="0">
                <a:solidFill>
                  <a:schemeClr val="bg1"/>
                </a:solidFill>
                <a:latin typeface="Calibri" pitchFamily="34" charset="0"/>
              </a:rPr>
              <a:t>coneval</a:t>
            </a:r>
            <a:r>
              <a:rPr lang="es-ES_tradnl" sz="2000" dirty="0">
                <a:solidFill>
                  <a:schemeClr val="bg1"/>
                </a:solidFill>
                <a:latin typeface="Calibri" pitchFamily="34" charset="0"/>
              </a:rPr>
              <a:t>.gob.mx</a:t>
            </a: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3928443" y="5099166"/>
            <a:ext cx="136627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s-ES_tradnl" sz="2000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</a:rPr>
              <a:t>Junio</a:t>
            </a:r>
            <a:r>
              <a:rPr lang="es-ES_tradnl" sz="2000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</a:rPr>
              <a:t>, 2013</a:t>
            </a:r>
            <a:endParaRPr lang="es-ES_tradnl" sz="2000" dirty="0">
              <a:solidFill>
                <a:schemeClr val="accent2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161412" y="2258844"/>
            <a:ext cx="8801077" cy="1400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buClr>
                <a:schemeClr val="accent2"/>
              </a:buClr>
            </a:pPr>
            <a:r>
              <a:rPr lang="es-MX" sz="28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Arial" pitchFamily="34" charset="0"/>
              </a:rPr>
              <a:t>La integración de un Sistema de </a:t>
            </a:r>
          </a:p>
          <a:p>
            <a:pPr algn="ctr" eaLnBrk="0" hangingPunct="0">
              <a:buClr>
                <a:schemeClr val="accent2"/>
              </a:buClr>
            </a:pPr>
            <a:r>
              <a:rPr lang="es-MX" sz="28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Arial" pitchFamily="34" charset="0"/>
              </a:rPr>
              <a:t>Monitoreo y Evaluación a nivel estatal:</a:t>
            </a:r>
          </a:p>
          <a:p>
            <a:pPr algn="ctr" eaLnBrk="0" hangingPunct="0">
              <a:buClr>
                <a:schemeClr val="accent2"/>
              </a:buClr>
            </a:pPr>
            <a:r>
              <a:rPr lang="es-MX" sz="6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Arial" pitchFamily="34" charset="0"/>
              </a:rPr>
              <a:t/>
            </a:r>
            <a:br>
              <a:rPr lang="es-MX" sz="6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Arial" pitchFamily="34" charset="0"/>
              </a:rPr>
            </a:br>
            <a:r>
              <a:rPr lang="es-MX" sz="23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Arial" pitchFamily="34" charset="0"/>
              </a:rPr>
              <a:t>un reto de política pública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61412" y="4085695"/>
            <a:ext cx="8801077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buClr>
                <a:schemeClr val="accent2"/>
              </a:buClr>
            </a:pPr>
            <a:r>
              <a:rPr lang="es-MX" sz="2200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Arial" pitchFamily="34" charset="0"/>
              </a:rPr>
              <a:t>Edgar A. Martínez Mendoza</a:t>
            </a:r>
          </a:p>
          <a:p>
            <a:pPr algn="ctr" eaLnBrk="0" hangingPunct="0">
              <a:buClr>
                <a:schemeClr val="accent2"/>
              </a:buClr>
            </a:pPr>
            <a:r>
              <a:rPr lang="es-MX" sz="2200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Arial" pitchFamily="34" charset="0"/>
              </a:rPr>
              <a:t>Director General Adjunto de Coordinación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3 Grupo"/>
          <p:cNvGrpSpPr/>
          <p:nvPr/>
        </p:nvGrpSpPr>
        <p:grpSpPr>
          <a:xfrm>
            <a:off x="2591736" y="1538748"/>
            <a:ext cx="6120816" cy="720096"/>
            <a:chOff x="1576234" y="1864"/>
            <a:chExt cx="5566792" cy="696288"/>
          </a:xfrm>
          <a:solidFill>
            <a:schemeClr val="accent3">
              <a:lumMod val="8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5" name="4 Pentágono"/>
            <p:cNvSpPr/>
            <p:nvPr/>
          </p:nvSpPr>
          <p:spPr>
            <a:xfrm rot="10800000">
              <a:off x="1576234" y="1864"/>
              <a:ext cx="5566792" cy="696288"/>
            </a:xfrm>
            <a:prstGeom prst="homePlate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Pentágono 4"/>
            <p:cNvSpPr/>
            <p:nvPr/>
          </p:nvSpPr>
          <p:spPr>
            <a:xfrm>
              <a:off x="1750309" y="1864"/>
              <a:ext cx="5392717" cy="696288"/>
            </a:xfrm>
            <a:prstGeom prst="rect">
              <a:avLst/>
            </a:prstGeom>
            <a:noFill/>
            <a:ln>
              <a:noFill/>
            </a:ln>
            <a:effectLst/>
            <a:sp3d>
              <a:bevelT w="139700" h="1397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7044" tIns="60960" rIns="113792" bIns="60960" numCol="1" spcCol="1270" anchor="ctr" anchorCtr="0">
              <a:noAutofit/>
            </a:bodyPr>
            <a:lstStyle/>
            <a:p>
              <a:pPr lvl="0" defTabSz="711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_tradnl" sz="2000" dirty="0" smtClean="0"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rPr>
                <a:t>Reformar la normatividad para institucionalizar el M&amp;E</a:t>
              </a:r>
              <a:endParaRPr lang="es-ES_tradnl" sz="2000" kern="1200" dirty="0">
                <a:solidFill>
                  <a:schemeClr val="tx1"/>
                </a:solidFill>
                <a:latin typeface="Calibri" pitchFamily="34" charset="0"/>
                <a:cs typeface="Arial" pitchFamily="34" charset="0"/>
              </a:endParaRPr>
            </a:p>
          </p:txBody>
        </p:sp>
      </p:grpSp>
      <p:grpSp>
        <p:nvGrpSpPr>
          <p:cNvPr id="15" name="14 Grupo"/>
          <p:cNvGrpSpPr/>
          <p:nvPr/>
        </p:nvGrpSpPr>
        <p:grpSpPr>
          <a:xfrm>
            <a:off x="2591736" y="2438810"/>
            <a:ext cx="6120816" cy="720154"/>
            <a:chOff x="1576234" y="1864"/>
            <a:chExt cx="5566792" cy="696288"/>
          </a:xfrm>
          <a:solidFill>
            <a:schemeClr val="accent3">
              <a:lumMod val="8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16" name="15 Pentágono"/>
            <p:cNvSpPr/>
            <p:nvPr/>
          </p:nvSpPr>
          <p:spPr>
            <a:xfrm rot="10800000">
              <a:off x="1576234" y="1864"/>
              <a:ext cx="5566792" cy="696288"/>
            </a:xfrm>
            <a:prstGeom prst="homePlate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Pentágono 4"/>
            <p:cNvSpPr/>
            <p:nvPr/>
          </p:nvSpPr>
          <p:spPr>
            <a:xfrm>
              <a:off x="1750309" y="1864"/>
              <a:ext cx="5392717" cy="696288"/>
            </a:xfrm>
            <a:prstGeom prst="rect">
              <a:avLst/>
            </a:prstGeom>
            <a:noFill/>
            <a:ln>
              <a:noFill/>
            </a:ln>
            <a:effectLst/>
            <a:sp3d>
              <a:bevelT w="139700" h="1397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7044" tIns="60960" rIns="113792" bIns="60960" numCol="1" spcCol="1270" anchor="ctr" anchorCtr="0">
              <a:noAutofit/>
            </a:bodyPr>
            <a:lstStyle/>
            <a:p>
              <a:pPr marL="0" lvl="1" algn="just" defTabSz="711200">
                <a:lnSpc>
                  <a:spcPct val="90000"/>
                </a:lnSpc>
                <a:spcAft>
                  <a:spcPct val="35000"/>
                </a:spcAft>
              </a:pPr>
              <a:r>
                <a:rPr lang="es-MX" sz="2000" kern="0" dirty="0" smtClean="0">
                  <a:solidFill>
                    <a:schemeClr val="tx1"/>
                  </a:solidFill>
                  <a:latin typeface="Calibri" pitchFamily="34" charset="0"/>
                </a:rPr>
                <a:t>Fortalecer </a:t>
              </a:r>
              <a:r>
                <a:rPr lang="es-ES_tradnl" sz="2000" kern="0" dirty="0" smtClean="0">
                  <a:solidFill>
                    <a:schemeClr val="tx1"/>
                  </a:solidFill>
                  <a:latin typeface="Calibri" pitchFamily="34" charset="0"/>
                </a:rPr>
                <a:t>la capacidad institucional para realizar acciones de M&amp;E</a:t>
              </a:r>
              <a:endParaRPr lang="es-ES_tradnl" sz="2000" kern="1200" dirty="0">
                <a:solidFill>
                  <a:schemeClr val="tx1"/>
                </a:solidFill>
                <a:latin typeface="Calibri" pitchFamily="34" charset="0"/>
                <a:cs typeface="Arial" pitchFamily="34" charset="0"/>
              </a:endParaRPr>
            </a:p>
          </p:txBody>
        </p:sp>
      </p:grpSp>
      <p:grpSp>
        <p:nvGrpSpPr>
          <p:cNvPr id="21" name="20 Grupo"/>
          <p:cNvGrpSpPr/>
          <p:nvPr/>
        </p:nvGrpSpPr>
        <p:grpSpPr>
          <a:xfrm>
            <a:off x="2591736" y="3362796"/>
            <a:ext cx="6120816" cy="696288"/>
            <a:chOff x="1576234" y="-880044"/>
            <a:chExt cx="5566792" cy="696288"/>
          </a:xfrm>
          <a:solidFill>
            <a:schemeClr val="accent3">
              <a:lumMod val="8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22" name="21 Pentágono"/>
            <p:cNvSpPr/>
            <p:nvPr/>
          </p:nvSpPr>
          <p:spPr>
            <a:xfrm rot="10800000">
              <a:off x="1576234" y="-880044"/>
              <a:ext cx="5566792" cy="696288"/>
            </a:xfrm>
            <a:prstGeom prst="homePlate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Pentágono 4"/>
            <p:cNvSpPr/>
            <p:nvPr/>
          </p:nvSpPr>
          <p:spPr>
            <a:xfrm>
              <a:off x="1739963" y="-880044"/>
              <a:ext cx="5392717" cy="696288"/>
            </a:xfrm>
            <a:prstGeom prst="rect">
              <a:avLst/>
            </a:prstGeom>
            <a:noFill/>
            <a:ln>
              <a:noFill/>
            </a:ln>
            <a:effectLst/>
            <a:sp3d>
              <a:bevelT w="139700" h="1397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7044" tIns="60960" rIns="113792" bIns="60960" numCol="1" spcCol="1270" anchor="ctr" anchorCtr="0">
              <a:noAutofit/>
            </a:bodyPr>
            <a:lstStyle/>
            <a:p>
              <a:pPr algn="just" defTabSz="711200">
                <a:lnSpc>
                  <a:spcPct val="90000"/>
                </a:lnSpc>
                <a:spcAft>
                  <a:spcPct val="35000"/>
                </a:spcAft>
              </a:pPr>
              <a:r>
                <a:rPr lang="es-MX" sz="2000" kern="0" dirty="0" smtClean="0">
                  <a:solidFill>
                    <a:schemeClr val="tx1"/>
                  </a:solidFill>
                  <a:latin typeface="Calibri" pitchFamily="34" charset="0"/>
                </a:rPr>
                <a:t>Marchar de la mano de las áreas con atribuciones de M&amp;E</a:t>
              </a:r>
            </a:p>
          </p:txBody>
        </p:sp>
      </p:grpSp>
      <p:grpSp>
        <p:nvGrpSpPr>
          <p:cNvPr id="24" name="23 Grupo"/>
          <p:cNvGrpSpPr/>
          <p:nvPr/>
        </p:nvGrpSpPr>
        <p:grpSpPr>
          <a:xfrm>
            <a:off x="2591736" y="4262916"/>
            <a:ext cx="6120816" cy="696288"/>
            <a:chOff x="1576234" y="1864"/>
            <a:chExt cx="5566792" cy="696288"/>
          </a:xfrm>
          <a:solidFill>
            <a:schemeClr val="accent3">
              <a:lumMod val="8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25" name="24 Pentágono"/>
            <p:cNvSpPr/>
            <p:nvPr/>
          </p:nvSpPr>
          <p:spPr>
            <a:xfrm rot="10800000">
              <a:off x="1576234" y="1864"/>
              <a:ext cx="5566792" cy="696288"/>
            </a:xfrm>
            <a:prstGeom prst="homePlate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Pentágono 4"/>
            <p:cNvSpPr/>
            <p:nvPr/>
          </p:nvSpPr>
          <p:spPr>
            <a:xfrm rot="21600000">
              <a:off x="1750309" y="1864"/>
              <a:ext cx="5392717" cy="696288"/>
            </a:xfrm>
            <a:prstGeom prst="rect">
              <a:avLst/>
            </a:prstGeom>
            <a:noFill/>
            <a:ln>
              <a:noFill/>
            </a:ln>
            <a:effectLst/>
            <a:sp3d>
              <a:bevelT w="139700" h="1397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7044" tIns="60960" rIns="113792" bIns="60960" numCol="1" spcCol="1270" anchor="ctr" anchorCtr="0">
              <a:noAutofit/>
            </a:bodyPr>
            <a:lstStyle/>
            <a:p>
              <a:pPr lvl="0" algn="just" defTabSz="711200">
                <a:lnSpc>
                  <a:spcPct val="90000"/>
                </a:lnSpc>
                <a:spcAft>
                  <a:spcPct val="35000"/>
                </a:spcAft>
              </a:pPr>
              <a:r>
                <a:rPr lang="es-MX" sz="2000" kern="0" dirty="0" smtClean="0">
                  <a:solidFill>
                    <a:schemeClr val="tx1"/>
                  </a:solidFill>
                  <a:latin typeface="Calibri" pitchFamily="34" charset="0"/>
                </a:rPr>
                <a:t>Realizar pequeños ejercicios de M&amp;E que tienen un efecto multiplicador y complementarlos entre sí</a:t>
              </a:r>
            </a:p>
          </p:txBody>
        </p:sp>
      </p:grpSp>
      <p:grpSp>
        <p:nvGrpSpPr>
          <p:cNvPr id="28" name="27 Grupo"/>
          <p:cNvGrpSpPr/>
          <p:nvPr/>
        </p:nvGrpSpPr>
        <p:grpSpPr>
          <a:xfrm>
            <a:off x="2591736" y="5163036"/>
            <a:ext cx="6120816" cy="696288"/>
            <a:chOff x="1576234" y="-847934"/>
            <a:chExt cx="5566792" cy="696288"/>
          </a:xfrm>
          <a:solidFill>
            <a:schemeClr val="accent3">
              <a:lumMod val="8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29" name="28 Pentágono"/>
            <p:cNvSpPr/>
            <p:nvPr/>
          </p:nvSpPr>
          <p:spPr>
            <a:xfrm rot="10800000">
              <a:off x="1576234" y="-847934"/>
              <a:ext cx="5566792" cy="696288"/>
            </a:xfrm>
            <a:prstGeom prst="homePlate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Pentágono 4"/>
            <p:cNvSpPr/>
            <p:nvPr/>
          </p:nvSpPr>
          <p:spPr>
            <a:xfrm>
              <a:off x="1739963" y="-847934"/>
              <a:ext cx="5392717" cy="696288"/>
            </a:xfrm>
            <a:prstGeom prst="rect">
              <a:avLst/>
            </a:prstGeom>
            <a:noFill/>
            <a:ln>
              <a:noFill/>
            </a:ln>
            <a:effectLst/>
            <a:sp3d>
              <a:bevelT w="139700" h="1397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7044" tIns="60960" rIns="113792" bIns="60960" numCol="1" spcCol="1270" anchor="ctr" anchorCtr="0">
              <a:noAutofit/>
            </a:bodyPr>
            <a:lstStyle/>
            <a:p>
              <a:pPr lvl="0" defTabSz="711200">
                <a:lnSpc>
                  <a:spcPct val="90000"/>
                </a:lnSpc>
                <a:spcAft>
                  <a:spcPct val="35000"/>
                </a:spcAft>
              </a:pPr>
              <a:r>
                <a:rPr lang="es-MX" sz="2000" kern="0" dirty="0" smtClean="0">
                  <a:solidFill>
                    <a:schemeClr val="tx1"/>
                  </a:solidFill>
                  <a:latin typeface="Calibri" pitchFamily="34" charset="0"/>
                </a:rPr>
                <a:t>Garantizar la continuidad de los ejercicios de M&amp;E más allá del periodo de la administración</a:t>
              </a:r>
            </a:p>
          </p:txBody>
        </p:sp>
      </p:grpSp>
      <p:sp>
        <p:nvSpPr>
          <p:cNvPr id="31" name="Rectangle 2"/>
          <p:cNvSpPr>
            <a:spLocks noGrp="1" noChangeArrowheads="1"/>
          </p:cNvSpPr>
          <p:nvPr>
            <p:ph type="title"/>
          </p:nvPr>
        </p:nvSpPr>
        <p:spPr>
          <a:xfrm>
            <a:off x="2141676" y="391929"/>
            <a:ext cx="7002324" cy="598452"/>
          </a:xfrm>
        </p:spPr>
        <p:txBody>
          <a:bodyPr/>
          <a:lstStyle/>
          <a:p>
            <a:pPr algn="l" eaLnBrk="1" hangingPunct="1"/>
            <a:r>
              <a:rPr lang="es-MX" sz="2600" b="1" kern="1200" dirty="0" smtClean="0">
                <a:solidFill>
                  <a:schemeClr val="accent6"/>
                </a:solidFill>
                <a:latin typeface="Calibri" pitchFamily="34" charset="0"/>
                <a:ea typeface="+mn-ea"/>
                <a:cs typeface="Arial" pitchFamily="34" charset="0"/>
              </a:rPr>
              <a:t>Construir </a:t>
            </a:r>
            <a:r>
              <a:rPr lang="es-MX" sz="2600" b="1" kern="1200" dirty="0" smtClean="0">
                <a:solidFill>
                  <a:schemeClr val="accent6"/>
                </a:solidFill>
                <a:latin typeface="Calibri" pitchFamily="34" charset="0"/>
                <a:ea typeface="+mn-ea"/>
                <a:cs typeface="Arial" pitchFamily="34" charset="0"/>
              </a:rPr>
              <a:t>un sistema de </a:t>
            </a:r>
            <a:r>
              <a:rPr lang="es-MX" sz="2600" b="1" kern="1200" dirty="0" err="1" smtClean="0">
                <a:solidFill>
                  <a:schemeClr val="accent6"/>
                </a:solidFill>
                <a:latin typeface="Calibri" pitchFamily="34" charset="0"/>
                <a:ea typeface="+mn-ea"/>
                <a:cs typeface="Arial" pitchFamily="34" charset="0"/>
              </a:rPr>
              <a:t>M&amp;E</a:t>
            </a:r>
            <a:r>
              <a:rPr lang="es-MX" sz="2600" b="1" kern="1200" dirty="0" smtClean="0">
                <a:solidFill>
                  <a:schemeClr val="accent6"/>
                </a:solidFill>
                <a:latin typeface="Calibri" pitchFamily="34" charset="0"/>
                <a:ea typeface="+mn-ea"/>
                <a:cs typeface="Arial" pitchFamily="34" charset="0"/>
              </a:rPr>
              <a:t> a nivel estatal requiere política, técnica y rendición de cuentas</a:t>
            </a:r>
            <a:endParaRPr lang="en-US" sz="2600" b="1" kern="1200" dirty="0" smtClean="0">
              <a:solidFill>
                <a:schemeClr val="accent6"/>
              </a:solidFill>
              <a:latin typeface="Calibri" pitchFamily="34" charset="0"/>
              <a:ea typeface="+mn-ea"/>
              <a:cs typeface="Arial" pitchFamily="34" charset="0"/>
            </a:endParaRPr>
          </a:p>
        </p:txBody>
      </p:sp>
      <p:sp>
        <p:nvSpPr>
          <p:cNvPr id="46" name="45 Conector"/>
          <p:cNvSpPr/>
          <p:nvPr/>
        </p:nvSpPr>
        <p:spPr bwMode="auto">
          <a:xfrm>
            <a:off x="2321700" y="1626477"/>
            <a:ext cx="450060" cy="450060"/>
          </a:xfrm>
          <a:prstGeom prst="flowChartConnector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MX" sz="2800" b="1" dirty="0" smtClean="0">
                <a:solidFill>
                  <a:schemeClr val="bg1"/>
                </a:solidFill>
                <a:latin typeface="Calibri" pitchFamily="34" charset="0"/>
              </a:rPr>
              <a:t>1</a:t>
            </a:r>
            <a:endParaRPr kumimoji="0" lang="es-MX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sp>
        <p:nvSpPr>
          <p:cNvPr id="47" name="46 Conector"/>
          <p:cNvSpPr/>
          <p:nvPr/>
        </p:nvSpPr>
        <p:spPr bwMode="auto">
          <a:xfrm>
            <a:off x="2321700" y="2531585"/>
            <a:ext cx="450060" cy="450060"/>
          </a:xfrm>
          <a:prstGeom prst="flowChartConnector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MX" sz="2800" b="1" dirty="0" smtClean="0">
                <a:solidFill>
                  <a:schemeClr val="bg1"/>
                </a:solidFill>
                <a:latin typeface="Calibri" pitchFamily="34" charset="0"/>
              </a:rPr>
              <a:t>2</a:t>
            </a:r>
            <a:endParaRPr kumimoji="0" lang="es-MX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sp>
        <p:nvSpPr>
          <p:cNvPr id="48" name="47 Conector"/>
          <p:cNvSpPr/>
          <p:nvPr/>
        </p:nvSpPr>
        <p:spPr bwMode="auto">
          <a:xfrm>
            <a:off x="2321700" y="3465096"/>
            <a:ext cx="450060" cy="450060"/>
          </a:xfrm>
          <a:prstGeom prst="flowChartConnector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MX" sz="2800" b="1" dirty="0" smtClean="0">
                <a:solidFill>
                  <a:schemeClr val="bg1"/>
                </a:solidFill>
                <a:latin typeface="Calibri" pitchFamily="34" charset="0"/>
              </a:rPr>
              <a:t>3</a:t>
            </a:r>
            <a:endParaRPr kumimoji="0" lang="es-MX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sp>
        <p:nvSpPr>
          <p:cNvPr id="49" name="48 Conector"/>
          <p:cNvSpPr/>
          <p:nvPr/>
        </p:nvSpPr>
        <p:spPr bwMode="auto">
          <a:xfrm>
            <a:off x="2321700" y="4361982"/>
            <a:ext cx="450060" cy="450060"/>
          </a:xfrm>
          <a:prstGeom prst="flowChartConnector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MX" sz="2800" b="1" dirty="0" smtClean="0">
                <a:solidFill>
                  <a:schemeClr val="bg1"/>
                </a:solidFill>
                <a:latin typeface="Calibri" pitchFamily="34" charset="0"/>
              </a:rPr>
              <a:t>4</a:t>
            </a:r>
            <a:endParaRPr kumimoji="0" lang="es-MX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sp>
        <p:nvSpPr>
          <p:cNvPr id="50" name="49 Conector"/>
          <p:cNvSpPr/>
          <p:nvPr/>
        </p:nvSpPr>
        <p:spPr bwMode="auto">
          <a:xfrm>
            <a:off x="2321700" y="5271627"/>
            <a:ext cx="450060" cy="450060"/>
          </a:xfrm>
          <a:prstGeom prst="flowChartConnector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MX" sz="2800" b="1" dirty="0" smtClean="0">
                <a:solidFill>
                  <a:schemeClr val="bg1"/>
                </a:solidFill>
                <a:latin typeface="Calibri" pitchFamily="34" charset="0"/>
              </a:rPr>
              <a:t>5</a:t>
            </a:r>
            <a:endParaRPr kumimoji="0" lang="es-MX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</a:endParaRPr>
          </a:p>
        </p:txBody>
      </p:sp>
      <p:graphicFrame>
        <p:nvGraphicFramePr>
          <p:cNvPr id="58" name="57 Diagrama"/>
          <p:cNvGraphicFramePr/>
          <p:nvPr/>
        </p:nvGraphicFramePr>
        <p:xfrm>
          <a:off x="251424" y="1689976"/>
          <a:ext cx="1710229" cy="36904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 animBg="1"/>
      <p:bldP spid="49" grpId="0" animBg="1"/>
      <p:bldP spid="50" grpId="0" animBg="1"/>
      <p:bldGraphic spid="58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222849" y="1316337"/>
            <a:ext cx="8731164" cy="2610348"/>
          </a:xfrm>
        </p:spPr>
        <p:txBody>
          <a:bodyPr/>
          <a:lstStyle/>
          <a:p>
            <a:pPr lvl="0" eaLnBrk="1" hangingPunct="1"/>
            <a:r>
              <a:rPr lang="es-MX" sz="4800" b="1" kern="1200" dirty="0" smtClean="0">
                <a:solidFill>
                  <a:srgbClr val="002F8E"/>
                </a:solidFill>
                <a:latin typeface="Calibri" pitchFamily="34" charset="0"/>
                <a:ea typeface="+mn-ea"/>
                <a:cs typeface="Arial" pitchFamily="34" charset="0"/>
              </a:rPr>
              <a:t>La información la puedes encontrar en:</a:t>
            </a:r>
            <a:br>
              <a:rPr lang="es-MX" sz="4800" b="1" kern="1200" dirty="0" smtClean="0">
                <a:solidFill>
                  <a:srgbClr val="002F8E"/>
                </a:solidFill>
                <a:latin typeface="Calibri" pitchFamily="34" charset="0"/>
                <a:ea typeface="+mn-ea"/>
                <a:cs typeface="Arial" pitchFamily="34" charset="0"/>
              </a:rPr>
            </a:br>
            <a:r>
              <a:rPr lang="es-MX" sz="4800" b="1" kern="1200" dirty="0" smtClean="0">
                <a:solidFill>
                  <a:srgbClr val="002F8E"/>
                </a:solidFill>
                <a:latin typeface="Calibri" pitchFamily="34" charset="0"/>
                <a:ea typeface="+mn-ea"/>
                <a:cs typeface="Arial" pitchFamily="34" charset="0"/>
              </a:rPr>
              <a:t/>
            </a:r>
            <a:br>
              <a:rPr lang="es-MX" sz="4800" b="1" kern="1200" dirty="0" smtClean="0">
                <a:solidFill>
                  <a:srgbClr val="002F8E"/>
                </a:solidFill>
                <a:latin typeface="Calibri" pitchFamily="34" charset="0"/>
                <a:ea typeface="+mn-ea"/>
                <a:cs typeface="Arial" pitchFamily="34" charset="0"/>
              </a:rPr>
            </a:br>
            <a:r>
              <a:rPr lang="es-MX" sz="6000" b="1" kern="1200" dirty="0" smtClean="0">
                <a:solidFill>
                  <a:srgbClr val="002F8E"/>
                </a:solidFill>
                <a:latin typeface="Calibri" pitchFamily="34" charset="0"/>
                <a:ea typeface="+mn-ea"/>
                <a:cs typeface="Arial" pitchFamily="34" charset="0"/>
              </a:rPr>
              <a:t>www.coneval.gob.mx</a:t>
            </a:r>
            <a:endParaRPr lang="en-US" sz="6000" b="1" kern="1200" dirty="0" smtClean="0">
              <a:solidFill>
                <a:srgbClr val="002F8E"/>
              </a:solidFill>
              <a:latin typeface="Calibri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275174" y="1090733"/>
            <a:ext cx="8551140" cy="2878339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/>
          <a:lstStyle/>
          <a:p>
            <a:pPr marL="449263" indent="-342900" algn="just">
              <a:lnSpc>
                <a:spcPct val="150000"/>
              </a:lnSpc>
              <a:spcBef>
                <a:spcPts val="0"/>
              </a:spcBef>
              <a:buClr>
                <a:srgbClr val="009900"/>
              </a:buClr>
              <a:buFont typeface="Wingdings" pitchFamily="2" charset="2"/>
              <a:buChar char="§"/>
              <a:defRPr/>
            </a:pPr>
            <a:r>
              <a:rPr lang="es-MX" sz="2200" dirty="0" smtClean="0">
                <a:solidFill>
                  <a:srgbClr val="000000"/>
                </a:solidFill>
                <a:latin typeface="Calibri" pitchFamily="34" charset="0"/>
              </a:rPr>
              <a:t>Brinda evidencia de los avances en las políticas y programas</a:t>
            </a:r>
          </a:p>
          <a:p>
            <a:pPr marL="449263" indent="-342900" algn="just">
              <a:lnSpc>
                <a:spcPct val="150000"/>
              </a:lnSpc>
              <a:spcBef>
                <a:spcPts val="0"/>
              </a:spcBef>
              <a:buClr>
                <a:srgbClr val="009900"/>
              </a:buClr>
              <a:buFont typeface="Wingdings" pitchFamily="2" charset="2"/>
              <a:buChar char="§"/>
              <a:defRPr/>
            </a:pPr>
            <a:r>
              <a:rPr lang="es-MX" sz="2200" dirty="0" smtClean="0">
                <a:solidFill>
                  <a:srgbClr val="000000"/>
                </a:solidFill>
                <a:latin typeface="Calibri" pitchFamily="34" charset="0"/>
              </a:rPr>
              <a:t>Permite identificar y alinear prioridades de atención</a:t>
            </a:r>
          </a:p>
          <a:p>
            <a:pPr marL="449263" marR="0" lvl="0" indent="-342900" algn="just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rgbClr val="009900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es-MX" sz="2200" dirty="0" smtClean="0">
                <a:solidFill>
                  <a:srgbClr val="000000"/>
                </a:solidFill>
                <a:latin typeface="Calibri" pitchFamily="34" charset="0"/>
              </a:rPr>
              <a:t>Favorece la coordinación entre los diferentes actores</a:t>
            </a:r>
          </a:p>
          <a:p>
            <a:pPr marL="449263" marR="0" lvl="0" indent="-342900" algn="just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>
                <a:srgbClr val="009900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es-MX" sz="2200" dirty="0" smtClean="0">
                <a:solidFill>
                  <a:srgbClr val="000000"/>
                </a:solidFill>
                <a:latin typeface="Calibri" pitchFamily="34" charset="0"/>
              </a:rPr>
              <a:t>Favorece la rendición de cuentas y la transparencia en el uso de los recursos públicos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2141676" y="458604"/>
            <a:ext cx="7002324" cy="598452"/>
          </a:xfrm>
        </p:spPr>
        <p:txBody>
          <a:bodyPr/>
          <a:lstStyle/>
          <a:p>
            <a:pPr lvl="0" algn="l" eaLnBrk="1" hangingPunct="1"/>
            <a:r>
              <a:rPr lang="es-MX" sz="2600" b="1" kern="1200" dirty="0" smtClean="0">
                <a:solidFill>
                  <a:schemeClr val="accent6"/>
                </a:solidFill>
                <a:latin typeface="Calibri" pitchFamily="34" charset="0"/>
                <a:ea typeface="+mn-ea"/>
                <a:cs typeface="Arial" pitchFamily="34" charset="0"/>
              </a:rPr>
              <a:t>Se </a:t>
            </a:r>
            <a:r>
              <a:rPr lang="es-MX" sz="2600" b="1" kern="1200" dirty="0" smtClean="0">
                <a:solidFill>
                  <a:schemeClr val="accent6"/>
                </a:solidFill>
                <a:latin typeface="Calibri" pitchFamily="34" charset="0"/>
                <a:ea typeface="+mn-ea"/>
                <a:cs typeface="Arial" pitchFamily="34" charset="0"/>
              </a:rPr>
              <a:t>requieren sistemas de M&amp;E a nivel estatal</a:t>
            </a:r>
            <a:endParaRPr lang="en-US" sz="2600" b="1" kern="1200" dirty="0" smtClean="0">
              <a:solidFill>
                <a:schemeClr val="accent6"/>
              </a:solidFill>
              <a:latin typeface="Calibri" pitchFamily="34" charset="0"/>
              <a:ea typeface="+mn-ea"/>
              <a:cs typeface="Arial" pitchFamily="34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293214" y="3969072"/>
            <a:ext cx="8528400" cy="2336024"/>
          </a:xfrm>
          <a:prstGeom prst="rect">
            <a:avLst/>
          </a:prstGeom>
          <a:solidFill>
            <a:schemeClr val="bg1">
              <a:lumMod val="85000"/>
            </a:schemeClr>
          </a:solidFill>
          <a:ln algn="ctr"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42900" marR="0" lvl="0" indent="-342900" algn="just" defTabSz="914400" rtl="0" eaLnBrk="1" fontAlgn="base" latinLnBrk="0" hangingPunct="1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>
                <a:srgbClr val="009900"/>
              </a:buClr>
              <a:buSzTx/>
              <a:tabLst/>
              <a:defRPr/>
            </a:pPr>
            <a:r>
              <a:rPr lang="es-MX" sz="2200" dirty="0" smtClean="0">
                <a:solidFill>
                  <a:srgbClr val="000000"/>
                </a:solidFill>
                <a:latin typeface="Calibri" pitchFamily="34" charset="0"/>
              </a:rPr>
              <a:t>Factores que </a:t>
            </a:r>
            <a:r>
              <a:rPr lang="es-MX" sz="2200" u="sng" dirty="0" smtClean="0">
                <a:solidFill>
                  <a:srgbClr val="000000"/>
                </a:solidFill>
                <a:latin typeface="Calibri" pitchFamily="34" charset="0"/>
              </a:rPr>
              <a:t>impulsan</a:t>
            </a:r>
            <a:r>
              <a:rPr lang="es-MX" sz="2200" dirty="0" smtClean="0">
                <a:solidFill>
                  <a:srgbClr val="000000"/>
                </a:solidFill>
                <a:latin typeface="Calibri" pitchFamily="34" charset="0"/>
              </a:rPr>
              <a:t> su implementación:</a:t>
            </a:r>
          </a:p>
          <a:p>
            <a:pPr marL="449263" marR="0" lvl="0" indent="-342900" algn="just" defTabSz="914400" rtl="0" eaLnBrk="1" fontAlgn="base" latinLnBrk="0" hangingPunct="1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>
                <a:srgbClr val="009900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es-MX" sz="2200" dirty="0" smtClean="0">
                <a:solidFill>
                  <a:srgbClr val="000000"/>
                </a:solidFill>
                <a:latin typeface="Calibri" pitchFamily="34" charset="0"/>
              </a:rPr>
              <a:t>Ejercicios piloto de monitoreo y evaluación</a:t>
            </a:r>
          </a:p>
          <a:p>
            <a:pPr marL="449263" marR="0" lvl="0" indent="-342900" algn="just" defTabSz="914400" rtl="0" eaLnBrk="1" fontAlgn="base" latinLnBrk="0" hangingPunct="1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>
                <a:srgbClr val="009900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es-MX" sz="2200" dirty="0" smtClean="0">
                <a:solidFill>
                  <a:srgbClr val="000000"/>
                </a:solidFill>
                <a:latin typeface="Calibri" pitchFamily="34" charset="0"/>
              </a:rPr>
              <a:t>Uso y generación de sistemas de información</a:t>
            </a:r>
          </a:p>
          <a:p>
            <a:pPr marL="449263" marR="0" lvl="0" indent="-342900" algn="just" defTabSz="914400" rtl="0" eaLnBrk="1" fontAlgn="base" latinLnBrk="0" hangingPunct="1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>
                <a:srgbClr val="009900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es-MX" sz="2200" dirty="0" smtClean="0">
                <a:solidFill>
                  <a:srgbClr val="000000"/>
                </a:solidFill>
                <a:latin typeface="Calibri" pitchFamily="34" charset="0"/>
              </a:rPr>
              <a:t>Dependencia técnica y líder en temas de M&amp;E</a:t>
            </a:r>
          </a:p>
          <a:p>
            <a:pPr marL="449263" marR="0" lvl="0" indent="-342900" algn="just" defTabSz="914400" rtl="0" eaLnBrk="1" fontAlgn="base" latinLnBrk="0" hangingPunct="1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>
                <a:srgbClr val="009900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es-MX" sz="2200" dirty="0" smtClean="0">
                <a:solidFill>
                  <a:srgbClr val="000000"/>
                </a:solidFill>
                <a:latin typeface="Calibri" pitchFamily="34" charset="0"/>
              </a:rPr>
              <a:t>Cultura de resultados, transparencia y rendición de cuentas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251424" y="1088688"/>
            <a:ext cx="8641152" cy="2700360"/>
          </a:xfrm>
          <a:prstGeom prst="rect">
            <a:avLst/>
          </a:prstGeom>
          <a:ln algn="ctr">
            <a:miter lim="800000"/>
            <a:headEnd/>
            <a:tailEnd/>
          </a:ln>
        </p:spPr>
        <p:txBody>
          <a:bodyPr/>
          <a:lstStyle/>
          <a:p>
            <a:pPr marL="449263" lvl="0" indent="-342900" algn="just">
              <a:lnSpc>
                <a:spcPct val="150000"/>
              </a:lnSpc>
              <a:spcBef>
                <a:spcPts val="0"/>
              </a:spcBef>
              <a:buClr>
                <a:srgbClr val="009900"/>
              </a:buClr>
              <a:buFont typeface="Wingdings" pitchFamily="2" charset="2"/>
              <a:buChar char="§"/>
              <a:defRPr/>
            </a:pPr>
            <a:r>
              <a:rPr lang="es-ES" sz="2200" dirty="0" smtClean="0">
                <a:solidFill>
                  <a:srgbClr val="000000"/>
                </a:solidFill>
                <a:latin typeface="Calibri" pitchFamily="34" charset="0"/>
              </a:rPr>
              <a:t>Enfoque de gestión orientado a productos y no a resultados</a:t>
            </a:r>
          </a:p>
          <a:p>
            <a:pPr marL="449263" lvl="0" indent="-342900" algn="just">
              <a:lnSpc>
                <a:spcPct val="150000"/>
              </a:lnSpc>
              <a:spcBef>
                <a:spcPts val="0"/>
              </a:spcBef>
              <a:buClr>
                <a:srgbClr val="009900"/>
              </a:buClr>
              <a:buFont typeface="Wingdings" pitchFamily="2" charset="2"/>
              <a:buChar char="§"/>
              <a:defRPr/>
            </a:pPr>
            <a:r>
              <a:rPr lang="es-ES" sz="2200" dirty="0" smtClean="0">
                <a:solidFill>
                  <a:srgbClr val="000000"/>
                </a:solidFill>
                <a:latin typeface="Calibri" pitchFamily="34" charset="0"/>
              </a:rPr>
              <a:t>Poca capacidad institucional y organizacional para implementar herramientas de M&amp;E</a:t>
            </a:r>
          </a:p>
          <a:p>
            <a:pPr marL="449263" lvl="0" indent="-342900" algn="just">
              <a:lnSpc>
                <a:spcPct val="150000"/>
              </a:lnSpc>
              <a:spcBef>
                <a:spcPts val="0"/>
              </a:spcBef>
              <a:buClr>
                <a:srgbClr val="009900"/>
              </a:buClr>
              <a:buFont typeface="Wingdings" pitchFamily="2" charset="2"/>
              <a:buChar char="§"/>
              <a:defRPr/>
            </a:pPr>
            <a:r>
              <a:rPr lang="es-MX" sz="2200" dirty="0" smtClean="0">
                <a:solidFill>
                  <a:srgbClr val="000000"/>
                </a:solidFill>
                <a:latin typeface="Calibri" pitchFamily="34" charset="0"/>
              </a:rPr>
              <a:t>Deficiente construcción de registros administrativos</a:t>
            </a:r>
            <a:endParaRPr lang="es-ES" sz="2200" dirty="0" smtClean="0">
              <a:solidFill>
                <a:srgbClr val="000000"/>
              </a:solidFill>
              <a:latin typeface="Calibri" pitchFamily="34" charset="0"/>
            </a:endParaRPr>
          </a:p>
          <a:p>
            <a:pPr marL="449263" lvl="0" indent="-342900" algn="just">
              <a:lnSpc>
                <a:spcPct val="150000"/>
              </a:lnSpc>
              <a:spcBef>
                <a:spcPts val="0"/>
              </a:spcBef>
              <a:buClr>
                <a:srgbClr val="009900"/>
              </a:buClr>
              <a:buFont typeface="Wingdings" pitchFamily="2" charset="2"/>
              <a:buChar char="§"/>
              <a:defRPr/>
            </a:pPr>
            <a:r>
              <a:rPr lang="es-MX" sz="2200" dirty="0" smtClean="0">
                <a:solidFill>
                  <a:srgbClr val="000000"/>
                </a:solidFill>
                <a:latin typeface="Calibri" pitchFamily="34" charset="0"/>
              </a:rPr>
              <a:t>Bajo impacto de la demanda ciudadana hacia resultados</a:t>
            </a:r>
            <a:endParaRPr lang="es-MX" sz="2200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2132151" y="439554"/>
            <a:ext cx="7002324" cy="598452"/>
          </a:xfrm>
        </p:spPr>
        <p:txBody>
          <a:bodyPr/>
          <a:lstStyle/>
          <a:p>
            <a:pPr lvl="0" algn="l" eaLnBrk="1" hangingPunct="1"/>
            <a:r>
              <a:rPr lang="es-MX" sz="2600" b="1" kern="1200" dirty="0" smtClean="0">
                <a:solidFill>
                  <a:schemeClr val="accent6"/>
                </a:solidFill>
                <a:latin typeface="Calibri" pitchFamily="34" charset="0"/>
                <a:cs typeface="Arial" pitchFamily="34" charset="0"/>
              </a:rPr>
              <a:t>¿Por </a:t>
            </a:r>
            <a:r>
              <a:rPr lang="es-MX" sz="2600" b="1" kern="1200" dirty="0" smtClean="0">
                <a:solidFill>
                  <a:schemeClr val="accent6"/>
                </a:solidFill>
                <a:latin typeface="Calibri" pitchFamily="34" charset="0"/>
                <a:cs typeface="Arial" pitchFamily="34" charset="0"/>
              </a:rPr>
              <a:t>qué no hay Sistemas de </a:t>
            </a:r>
            <a:r>
              <a:rPr lang="es-MX" sz="2600" b="1" kern="1200" dirty="0" err="1" smtClean="0">
                <a:solidFill>
                  <a:schemeClr val="accent6"/>
                </a:solidFill>
                <a:latin typeface="Calibri" pitchFamily="34" charset="0"/>
                <a:cs typeface="Arial" pitchFamily="34" charset="0"/>
              </a:rPr>
              <a:t>M&amp;E</a:t>
            </a:r>
            <a:r>
              <a:rPr lang="es-MX" sz="2600" b="1" kern="1200" dirty="0" smtClean="0">
                <a:solidFill>
                  <a:schemeClr val="accent6"/>
                </a:solidFill>
                <a:latin typeface="Calibri" pitchFamily="34" charset="0"/>
                <a:cs typeface="Arial" pitchFamily="34" charset="0"/>
              </a:rPr>
              <a:t> estatales?</a:t>
            </a:r>
            <a:endParaRPr lang="en-US" sz="2600" b="1" kern="1200" dirty="0" smtClean="0">
              <a:solidFill>
                <a:schemeClr val="accent6"/>
              </a:solidFill>
              <a:latin typeface="Calibri" pitchFamily="34" charset="0"/>
              <a:ea typeface="+mn-ea"/>
              <a:cs typeface="Arial" pitchFamily="34" charset="0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12861" y="3969072"/>
            <a:ext cx="8527390" cy="2340312"/>
          </a:xfrm>
          <a:prstGeom prst="rect">
            <a:avLst/>
          </a:prstGeom>
          <a:solidFill>
            <a:schemeClr val="bg1">
              <a:lumMod val="85000"/>
            </a:schemeClr>
          </a:solidFill>
          <a:ln algn="ctr"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42900" lvl="0" indent="-342900" algn="just">
              <a:lnSpc>
                <a:spcPct val="130000"/>
              </a:lnSpc>
              <a:spcBef>
                <a:spcPts val="0"/>
              </a:spcBef>
              <a:buClr>
                <a:srgbClr val="009900"/>
              </a:buClr>
              <a:defRPr/>
            </a:pPr>
            <a:r>
              <a:rPr lang="es-ES" sz="2200" dirty="0" smtClean="0">
                <a:solidFill>
                  <a:srgbClr val="000000"/>
                </a:solidFill>
                <a:latin typeface="Calibri" pitchFamily="34" charset="0"/>
              </a:rPr>
              <a:t>Factores que </a:t>
            </a:r>
            <a:r>
              <a:rPr lang="es-ES" sz="2200" u="sng" dirty="0" smtClean="0">
                <a:solidFill>
                  <a:srgbClr val="000000"/>
                </a:solidFill>
                <a:latin typeface="Calibri" pitchFamily="34" charset="0"/>
              </a:rPr>
              <a:t>obstaculizan</a:t>
            </a:r>
            <a:r>
              <a:rPr lang="es-ES" sz="2200" dirty="0" smtClean="0">
                <a:solidFill>
                  <a:srgbClr val="000000"/>
                </a:solidFill>
                <a:latin typeface="Calibri" pitchFamily="34" charset="0"/>
              </a:rPr>
              <a:t> su implementación:</a:t>
            </a:r>
          </a:p>
          <a:p>
            <a:pPr marL="449263" lvl="0" indent="-342900" algn="just">
              <a:lnSpc>
                <a:spcPct val="130000"/>
              </a:lnSpc>
              <a:spcBef>
                <a:spcPts val="0"/>
              </a:spcBef>
              <a:buClr>
                <a:srgbClr val="009900"/>
              </a:buClr>
              <a:buFont typeface="Wingdings" pitchFamily="2" charset="2"/>
              <a:buChar char="§"/>
              <a:defRPr/>
            </a:pPr>
            <a:r>
              <a:rPr lang="es-ES" sz="2200" dirty="0" smtClean="0">
                <a:solidFill>
                  <a:srgbClr val="000000"/>
                </a:solidFill>
                <a:latin typeface="Calibri" pitchFamily="34" charset="0"/>
              </a:rPr>
              <a:t>Normatividad con enfoque de gasto y no de resultados</a:t>
            </a:r>
          </a:p>
          <a:p>
            <a:pPr marL="449263" lvl="0" indent="-342900" algn="just">
              <a:lnSpc>
                <a:spcPct val="130000"/>
              </a:lnSpc>
              <a:spcBef>
                <a:spcPts val="0"/>
              </a:spcBef>
              <a:buClr>
                <a:srgbClr val="009900"/>
              </a:buClr>
              <a:buFont typeface="Wingdings" pitchFamily="2" charset="2"/>
              <a:buChar char="§"/>
              <a:defRPr/>
            </a:pPr>
            <a:r>
              <a:rPr lang="es-MX" sz="2200" dirty="0" smtClean="0">
                <a:solidFill>
                  <a:srgbClr val="000000"/>
                </a:solidFill>
                <a:latin typeface="Calibri" pitchFamily="34" charset="0"/>
              </a:rPr>
              <a:t>Poca flexibilidad y sobrerregulación en normas de gasto</a:t>
            </a:r>
            <a:endParaRPr lang="es-ES" sz="2200" dirty="0" smtClean="0">
              <a:solidFill>
                <a:srgbClr val="000000"/>
              </a:solidFill>
              <a:latin typeface="Calibri" pitchFamily="34" charset="0"/>
            </a:endParaRPr>
          </a:p>
          <a:p>
            <a:pPr marL="449263" lvl="0" indent="-342900" algn="just">
              <a:lnSpc>
                <a:spcPct val="130000"/>
              </a:lnSpc>
              <a:spcBef>
                <a:spcPts val="0"/>
              </a:spcBef>
              <a:buClr>
                <a:srgbClr val="009900"/>
              </a:buClr>
              <a:buFont typeface="Wingdings" pitchFamily="2" charset="2"/>
              <a:buChar char="§"/>
              <a:defRPr/>
            </a:pPr>
            <a:r>
              <a:rPr lang="es-ES" sz="2200" dirty="0" smtClean="0">
                <a:solidFill>
                  <a:srgbClr val="000000"/>
                </a:solidFill>
                <a:latin typeface="Calibri" pitchFamily="34" charset="0"/>
              </a:rPr>
              <a:t>Baja calidad y altos costos en la oferta de evaluadores</a:t>
            </a:r>
          </a:p>
          <a:p>
            <a:pPr marL="449263" lvl="0" indent="-342900" algn="just">
              <a:lnSpc>
                <a:spcPct val="130000"/>
              </a:lnSpc>
              <a:spcBef>
                <a:spcPts val="0"/>
              </a:spcBef>
              <a:buClr>
                <a:srgbClr val="009900"/>
              </a:buClr>
              <a:buFont typeface="Wingdings" pitchFamily="2" charset="2"/>
              <a:buChar char="§"/>
              <a:defRPr/>
            </a:pPr>
            <a:r>
              <a:rPr lang="es-ES" sz="2200" dirty="0" smtClean="0">
                <a:solidFill>
                  <a:srgbClr val="000000"/>
                </a:solidFill>
                <a:latin typeface="Calibri" pitchFamily="34" charset="0"/>
              </a:rPr>
              <a:t>Rechazo cultural </a:t>
            </a:r>
          </a:p>
          <a:p>
            <a:pPr marL="449263" lvl="0" indent="-342900" algn="just">
              <a:lnSpc>
                <a:spcPct val="130000"/>
              </a:lnSpc>
              <a:spcBef>
                <a:spcPts val="0"/>
              </a:spcBef>
              <a:buClr>
                <a:srgbClr val="009900"/>
              </a:buClr>
              <a:buFont typeface="Wingdings" pitchFamily="2" charset="2"/>
              <a:buChar char="§"/>
              <a:defRPr/>
            </a:pPr>
            <a:endParaRPr kumimoji="0" lang="es-MX" sz="2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2160288" y="400224"/>
            <a:ext cx="7002324" cy="598452"/>
          </a:xfrm>
        </p:spPr>
        <p:txBody>
          <a:bodyPr/>
          <a:lstStyle/>
          <a:p>
            <a:pPr lvl="0" algn="l" eaLnBrk="1" hangingPunct="1"/>
            <a:r>
              <a:rPr lang="es-MX" sz="2600" b="1" kern="1200" dirty="0" smtClean="0">
                <a:solidFill>
                  <a:schemeClr val="accent6"/>
                </a:solidFill>
                <a:latin typeface="Calibri" pitchFamily="34" charset="0"/>
                <a:ea typeface="+mn-ea"/>
                <a:cs typeface="Arial" pitchFamily="34" charset="0"/>
              </a:rPr>
              <a:t>Componentes </a:t>
            </a:r>
            <a:r>
              <a:rPr lang="es-MX" sz="2600" b="1" kern="1200" dirty="0" smtClean="0">
                <a:solidFill>
                  <a:schemeClr val="accent6"/>
                </a:solidFill>
                <a:latin typeface="Calibri" pitchFamily="34" charset="0"/>
                <a:ea typeface="+mn-ea"/>
                <a:cs typeface="Arial" pitchFamily="34" charset="0"/>
              </a:rPr>
              <a:t>de un Sistema Integral de </a:t>
            </a:r>
            <a:r>
              <a:rPr lang="es-MX" sz="2600" b="1" kern="1200" dirty="0" err="1" smtClean="0">
                <a:solidFill>
                  <a:schemeClr val="accent6"/>
                </a:solidFill>
                <a:latin typeface="Calibri" pitchFamily="34" charset="0"/>
                <a:ea typeface="+mn-ea"/>
                <a:cs typeface="Arial" pitchFamily="34" charset="0"/>
              </a:rPr>
              <a:t>M&amp;E</a:t>
            </a:r>
            <a:endParaRPr lang="en-US" sz="2600" b="1" kern="1200" dirty="0" smtClean="0">
              <a:solidFill>
                <a:schemeClr val="accent6"/>
              </a:solidFill>
              <a:latin typeface="Calibri" pitchFamily="34" charset="0"/>
              <a:ea typeface="+mn-ea"/>
              <a:cs typeface="Arial" pitchFamily="34" charset="0"/>
            </a:endParaRPr>
          </a:p>
        </p:txBody>
      </p:sp>
      <p:grpSp>
        <p:nvGrpSpPr>
          <p:cNvPr id="10" name="9 Grupo"/>
          <p:cNvGrpSpPr/>
          <p:nvPr/>
        </p:nvGrpSpPr>
        <p:grpSpPr>
          <a:xfrm>
            <a:off x="3176814" y="4869192"/>
            <a:ext cx="2790372" cy="360048"/>
            <a:chOff x="1270215" y="1462739"/>
            <a:chExt cx="2069272" cy="1082402"/>
          </a:xfrm>
          <a:solidFill>
            <a:schemeClr val="bg2">
              <a:lumMod val="5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11" name="10 Rectángulo redondeado"/>
            <p:cNvSpPr/>
            <p:nvPr/>
          </p:nvSpPr>
          <p:spPr>
            <a:xfrm>
              <a:off x="1270215" y="1462739"/>
              <a:ext cx="2069272" cy="1082402"/>
            </a:xfrm>
            <a:prstGeom prst="roundRect">
              <a:avLst/>
            </a:prstGeom>
            <a:grpFill/>
            <a:ln w="25400" cap="flat" cmpd="sng" algn="ctr">
              <a:noFill/>
              <a:prstDash val="solid"/>
            </a:ln>
            <a:effectLst/>
            <a:sp3d>
              <a:bevelT w="139700" h="139700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2" name="11 Rectángulo"/>
            <p:cNvSpPr/>
            <p:nvPr/>
          </p:nvSpPr>
          <p:spPr>
            <a:xfrm>
              <a:off x="1323055" y="1515578"/>
              <a:ext cx="1963594" cy="976724"/>
            </a:xfrm>
            <a:prstGeom prst="rect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600" kern="1200" dirty="0" smtClean="0">
                  <a:solidFill>
                    <a:srgbClr val="FFFFFF"/>
                  </a:solidFill>
                  <a:latin typeface="Calibri" pitchFamily="34" charset="0"/>
                </a:rPr>
                <a:t>Uso de la información</a:t>
              </a:r>
              <a:endParaRPr lang="en-US" sz="1600" kern="1200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6" name="15 Grupo"/>
          <p:cNvGrpSpPr/>
          <p:nvPr/>
        </p:nvGrpSpPr>
        <p:grpSpPr>
          <a:xfrm>
            <a:off x="6192216" y="2168832"/>
            <a:ext cx="2610348" cy="1710228"/>
            <a:chOff x="5470193" y="1449142"/>
            <a:chExt cx="1840145" cy="1109596"/>
          </a:xfrm>
          <a:solidFill>
            <a:srgbClr val="26742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17" name="16 Rectángulo redondeado"/>
            <p:cNvSpPr/>
            <p:nvPr/>
          </p:nvSpPr>
          <p:spPr>
            <a:xfrm>
              <a:off x="5470193" y="1449142"/>
              <a:ext cx="1840145" cy="1109596"/>
            </a:xfrm>
            <a:prstGeom prst="roundRect">
              <a:avLst/>
            </a:prstGeom>
            <a:grpFill/>
            <a:ln w="25400" cap="flat" cmpd="sng" algn="ctr">
              <a:noFill/>
              <a:prstDash val="solid"/>
            </a:ln>
            <a:effectLst/>
            <a:sp3d>
              <a:bevelT w="139700" h="139700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8" name="17 Rectángulo"/>
            <p:cNvSpPr/>
            <p:nvPr/>
          </p:nvSpPr>
          <p:spPr>
            <a:xfrm>
              <a:off x="5524359" y="1503308"/>
              <a:ext cx="1731813" cy="1001264"/>
            </a:xfrm>
            <a:prstGeom prst="rect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600" dirty="0" smtClean="0">
                  <a:solidFill>
                    <a:srgbClr val="FFFFFF"/>
                  </a:solidFill>
                  <a:latin typeface="Calibri" pitchFamily="34" charset="0"/>
                </a:rPr>
                <a:t>Valoración de una política pública antes, durante o una vez concluida para determinar su relevancia, eficiencia, efectividad, y sustentabilidad</a:t>
              </a:r>
              <a:endParaRPr lang="en-US" sz="1600" kern="1200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32" name="31 Grupo"/>
          <p:cNvGrpSpPr/>
          <p:nvPr/>
        </p:nvGrpSpPr>
        <p:grpSpPr>
          <a:xfrm>
            <a:off x="251424" y="2168832"/>
            <a:ext cx="2610348" cy="1710228"/>
            <a:chOff x="5470193" y="1449142"/>
            <a:chExt cx="1840145" cy="1109596"/>
          </a:xfrm>
          <a:solidFill>
            <a:srgbClr val="26742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33" name="32 Rectángulo redondeado"/>
            <p:cNvSpPr/>
            <p:nvPr/>
          </p:nvSpPr>
          <p:spPr>
            <a:xfrm>
              <a:off x="5470193" y="1449142"/>
              <a:ext cx="1840145" cy="1109596"/>
            </a:xfrm>
            <a:prstGeom prst="roundRect">
              <a:avLst/>
            </a:prstGeom>
            <a:grpFill/>
            <a:ln w="25400" cap="flat" cmpd="sng" algn="ctr">
              <a:noFill/>
              <a:prstDash val="solid"/>
            </a:ln>
            <a:effectLst/>
            <a:sp3d>
              <a:bevelT w="139700" h="139700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34" name="33 Rectángulo"/>
            <p:cNvSpPr/>
            <p:nvPr/>
          </p:nvSpPr>
          <p:spPr>
            <a:xfrm>
              <a:off x="5524359" y="1503308"/>
              <a:ext cx="1731813" cy="1001264"/>
            </a:xfrm>
            <a:prstGeom prst="rect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600" kern="1200" dirty="0" smtClean="0">
                  <a:solidFill>
                    <a:srgbClr val="FFFFFF"/>
                  </a:solidFill>
                  <a:latin typeface="Calibri" pitchFamily="34" charset="0"/>
                </a:rPr>
                <a:t>Proceso continuo para medir el desempeño de un programa, política o estrategia respecto a los resultados esperados</a:t>
              </a:r>
              <a:endParaRPr lang="en-US" sz="1600" kern="1200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38" name="37 Flecha doblada"/>
          <p:cNvSpPr/>
          <p:nvPr/>
        </p:nvSpPr>
        <p:spPr>
          <a:xfrm rot="10800000">
            <a:off x="6552394" y="5409263"/>
            <a:ext cx="990000" cy="900120"/>
          </a:xfrm>
          <a:prstGeom prst="bentArrow">
            <a:avLst>
              <a:gd name="adj1" fmla="val 19365"/>
              <a:gd name="adj2" fmla="val 24284"/>
              <a:gd name="adj3" fmla="val 25000"/>
              <a:gd name="adj4" fmla="val 43172"/>
            </a:avLst>
          </a:prstGeom>
          <a:solidFill>
            <a:schemeClr val="bg2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9" name="38 Flecha doblada"/>
          <p:cNvSpPr/>
          <p:nvPr/>
        </p:nvSpPr>
        <p:spPr>
          <a:xfrm flipV="1">
            <a:off x="1601604" y="5409263"/>
            <a:ext cx="990132" cy="900120"/>
          </a:xfrm>
          <a:prstGeom prst="bentArrow">
            <a:avLst>
              <a:gd name="adj1" fmla="val 20154"/>
              <a:gd name="adj2" fmla="val 23792"/>
              <a:gd name="adj3" fmla="val 25000"/>
              <a:gd name="adj4" fmla="val 50186"/>
            </a:avLst>
          </a:prstGeom>
          <a:solidFill>
            <a:schemeClr val="bg2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0" name="39 Rectángulo redondeado"/>
          <p:cNvSpPr/>
          <p:nvPr/>
        </p:nvSpPr>
        <p:spPr bwMode="auto">
          <a:xfrm>
            <a:off x="3671880" y="908664"/>
            <a:ext cx="1800240" cy="720096"/>
          </a:xfrm>
          <a:prstGeom prst="roundRect">
            <a:avLst/>
          </a:prstGeom>
          <a:solidFill>
            <a:srgbClr val="19194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p3d prstMaterial="metal">
            <a:bevelT w="88900" h="88900"/>
          </a:sp3d>
        </p:spPr>
        <p:style>
          <a:lnRef idx="0">
            <a:scrgbClr r="0" g="0" b="0"/>
          </a:lnRef>
          <a:fillRef idx="3">
            <a:scrgbClr r="0" g="0" b="0"/>
          </a:fillRef>
          <a:effectRef idx="3">
            <a:scrgbClr r="0" g="0" b="0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</a:rPr>
              <a:t>Sistema de M&amp;E</a:t>
            </a:r>
          </a:p>
        </p:txBody>
      </p:sp>
      <p:sp>
        <p:nvSpPr>
          <p:cNvPr id="41" name="40 CuadroTexto"/>
          <p:cNvSpPr txBox="1"/>
          <p:nvPr/>
        </p:nvSpPr>
        <p:spPr>
          <a:xfrm>
            <a:off x="341436" y="3969072"/>
            <a:ext cx="2430324" cy="635675"/>
          </a:xfrm>
          <a:prstGeom prst="snip1Rect">
            <a:avLst/>
          </a:prstGeom>
          <a:solidFill>
            <a:srgbClr val="002F8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square" rtlCol="0">
            <a:spAutoFit/>
          </a:bodyPr>
          <a:lstStyle/>
          <a:p>
            <a:pPr algn="ctr"/>
            <a:r>
              <a:rPr lang="es-MX" sz="1600" dirty="0" smtClean="0">
                <a:solidFill>
                  <a:schemeClr val="bg1"/>
                </a:solidFill>
                <a:latin typeface="Calibri" pitchFamily="34" charset="0"/>
              </a:rPr>
              <a:t>Indicadores de resultados y de gestión</a:t>
            </a:r>
            <a:endParaRPr lang="en-US" sz="16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3" name="42 CuadroTexto"/>
          <p:cNvSpPr txBox="1"/>
          <p:nvPr/>
        </p:nvSpPr>
        <p:spPr>
          <a:xfrm>
            <a:off x="341436" y="4661302"/>
            <a:ext cx="2430324" cy="635675"/>
          </a:xfrm>
          <a:prstGeom prst="snip1Rect">
            <a:avLst/>
          </a:prstGeom>
          <a:solidFill>
            <a:srgbClr val="002F8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square" rtlCol="0">
            <a:spAutoFit/>
          </a:bodyPr>
          <a:lstStyle/>
          <a:p>
            <a:pPr algn="ctr"/>
            <a:r>
              <a:rPr lang="es-MX" sz="1600" dirty="0" smtClean="0">
                <a:solidFill>
                  <a:schemeClr val="bg1"/>
                </a:solidFill>
                <a:latin typeface="Calibri" pitchFamily="34" charset="0"/>
              </a:rPr>
              <a:t>Diagnósticos y otras herramientas</a:t>
            </a:r>
          </a:p>
        </p:txBody>
      </p:sp>
      <p:sp>
        <p:nvSpPr>
          <p:cNvPr id="44" name="43 CuadroTexto"/>
          <p:cNvSpPr txBox="1"/>
          <p:nvPr/>
        </p:nvSpPr>
        <p:spPr>
          <a:xfrm>
            <a:off x="341436" y="1718772"/>
            <a:ext cx="2430324" cy="360048"/>
          </a:xfrm>
          <a:prstGeom prst="round2Diag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square" rtlCol="0" anchor="ctr">
            <a:noAutofit/>
          </a:bodyPr>
          <a:lstStyle/>
          <a:p>
            <a:pPr algn="ctr"/>
            <a:r>
              <a:rPr lang="es-MX" sz="1600" b="1" dirty="0" smtClean="0">
                <a:solidFill>
                  <a:schemeClr val="bg1"/>
                </a:solidFill>
                <a:latin typeface="Calibri" pitchFamily="34" charset="0"/>
              </a:rPr>
              <a:t>1. </a:t>
            </a:r>
            <a:r>
              <a:rPr lang="es-MX" sz="1600" dirty="0" smtClean="0">
                <a:solidFill>
                  <a:schemeClr val="bg1"/>
                </a:solidFill>
                <a:latin typeface="Calibri" pitchFamily="34" charset="0"/>
              </a:rPr>
              <a:t>Monitoreo</a:t>
            </a:r>
            <a:endParaRPr lang="en-US" sz="16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8" name="47 CuadroTexto"/>
          <p:cNvSpPr txBox="1"/>
          <p:nvPr/>
        </p:nvSpPr>
        <p:spPr>
          <a:xfrm>
            <a:off x="6282228" y="1718772"/>
            <a:ext cx="2430324" cy="360048"/>
          </a:xfrm>
          <a:prstGeom prst="round2DiagRect">
            <a:avLst/>
          </a:prstGeom>
          <a:solidFill>
            <a:schemeClr val="tx2">
              <a:lumMod val="65000"/>
              <a:lumOff val="3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square" rtlCol="0" anchor="ctr">
            <a:noAutofit/>
          </a:bodyPr>
          <a:lstStyle/>
          <a:p>
            <a:pPr algn="ctr"/>
            <a:r>
              <a:rPr lang="es-MX" sz="1600" b="1" dirty="0" smtClean="0">
                <a:solidFill>
                  <a:schemeClr val="bg1"/>
                </a:solidFill>
                <a:latin typeface="Calibri" pitchFamily="34" charset="0"/>
              </a:rPr>
              <a:t>2.</a:t>
            </a:r>
            <a:r>
              <a:rPr lang="es-MX" sz="1600" dirty="0" smtClean="0">
                <a:solidFill>
                  <a:schemeClr val="bg1"/>
                </a:solidFill>
                <a:latin typeface="Calibri" pitchFamily="34" charset="0"/>
              </a:rPr>
              <a:t> Evaluación</a:t>
            </a:r>
            <a:endParaRPr lang="en-US" sz="16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50" name="49 CuadroTexto"/>
          <p:cNvSpPr txBox="1"/>
          <p:nvPr/>
        </p:nvSpPr>
        <p:spPr>
          <a:xfrm>
            <a:off x="6282228" y="3969072"/>
            <a:ext cx="2430324" cy="903327"/>
          </a:xfrm>
          <a:prstGeom prst="snip1Rect">
            <a:avLst/>
          </a:prstGeom>
          <a:solidFill>
            <a:srgbClr val="002F8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square" rtlCol="0">
            <a:spAutoFit/>
          </a:bodyPr>
          <a:lstStyle/>
          <a:p>
            <a:pPr algn="ctr"/>
            <a:r>
              <a:rPr lang="es-MX" sz="1600" dirty="0" smtClean="0">
                <a:solidFill>
                  <a:schemeClr val="bg1"/>
                </a:solidFill>
                <a:latin typeface="Calibri" pitchFamily="34" charset="0"/>
              </a:rPr>
              <a:t>Evaluación de diseño, proceso, impacto, entre otras</a:t>
            </a:r>
            <a:endParaRPr lang="en-US" sz="16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51" name="Oval 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3573444" y="2196922"/>
            <a:ext cx="1898676" cy="1862162"/>
          </a:xfrm>
          <a:prstGeom prst="ellipse">
            <a:avLst/>
          </a:prstGeom>
          <a:solidFill>
            <a:srgbClr val="002060"/>
          </a:solidFill>
          <a:ln w="9525">
            <a:noFill/>
            <a:round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pPr algn="ctr">
              <a:defRPr/>
            </a:pPr>
            <a:endParaRPr lang="es-ES" sz="1600" dirty="0">
              <a:solidFill>
                <a:srgbClr val="FFFFFF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52" name="51 Flecha doblada"/>
          <p:cNvSpPr/>
          <p:nvPr/>
        </p:nvSpPr>
        <p:spPr>
          <a:xfrm rot="5400000">
            <a:off x="6417246" y="323585"/>
            <a:ext cx="540072" cy="2070276"/>
          </a:xfrm>
          <a:prstGeom prst="bentArrow">
            <a:avLst>
              <a:gd name="adj1" fmla="val 25962"/>
              <a:gd name="adj2" fmla="val 26375"/>
              <a:gd name="adj3" fmla="val 25000"/>
              <a:gd name="adj4" fmla="val 45141"/>
            </a:avLst>
          </a:prstGeom>
          <a:solidFill>
            <a:schemeClr val="bg2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54" name="53 Flecha doblada"/>
          <p:cNvSpPr/>
          <p:nvPr/>
        </p:nvSpPr>
        <p:spPr>
          <a:xfrm rot="5400000" flipV="1">
            <a:off x="2231689" y="368591"/>
            <a:ext cx="540071" cy="1980265"/>
          </a:xfrm>
          <a:prstGeom prst="bentArrow">
            <a:avLst>
              <a:gd name="adj1" fmla="val 26750"/>
              <a:gd name="adj2" fmla="val 23792"/>
              <a:gd name="adj3" fmla="val 25000"/>
              <a:gd name="adj4" fmla="val 50186"/>
            </a:avLst>
          </a:prstGeom>
          <a:solidFill>
            <a:schemeClr val="bg2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55" name="54 Flecha a la derecha con bandas"/>
          <p:cNvSpPr/>
          <p:nvPr/>
        </p:nvSpPr>
        <p:spPr>
          <a:xfrm rot="16200000">
            <a:off x="4234455" y="4126594"/>
            <a:ext cx="675090" cy="540072"/>
          </a:xfrm>
          <a:prstGeom prst="stripedRightArrow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 smtClean="0">
              <a:latin typeface="Calibri" pitchFamily="34" charset="0"/>
            </a:endParaRPr>
          </a:p>
        </p:txBody>
      </p:sp>
      <p:sp>
        <p:nvSpPr>
          <p:cNvPr id="27" name="26 Rectángulo redondeado"/>
          <p:cNvSpPr/>
          <p:nvPr/>
        </p:nvSpPr>
        <p:spPr>
          <a:xfrm>
            <a:off x="3164670" y="5769312"/>
            <a:ext cx="2790372" cy="630084"/>
          </a:xfrm>
          <a:prstGeom prst="roundRect">
            <a:avLst/>
          </a:prstGeom>
          <a:solidFill>
            <a:srgbClr val="002060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s-MX" sz="1600" b="1" dirty="0" smtClean="0">
                <a:latin typeface="Calibri" pitchFamily="34" charset="0"/>
              </a:rPr>
              <a:t>3. </a:t>
            </a:r>
            <a:r>
              <a:rPr lang="es-MX" sz="1600" dirty="0" smtClean="0">
                <a:latin typeface="Calibri" pitchFamily="34" charset="0"/>
              </a:rPr>
              <a:t>Seguimiento de recomendaciones</a:t>
            </a:r>
            <a:endParaRPr lang="en-US" sz="1600" dirty="0">
              <a:latin typeface="Calibri" pitchFamily="34" charset="0"/>
            </a:endParaRPr>
          </a:p>
        </p:txBody>
      </p:sp>
      <p:sp>
        <p:nvSpPr>
          <p:cNvPr id="30" name="29 CuadroTexto"/>
          <p:cNvSpPr txBox="1"/>
          <p:nvPr/>
        </p:nvSpPr>
        <p:spPr>
          <a:xfrm>
            <a:off x="3491856" y="2685694"/>
            <a:ext cx="20702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800" b="1" dirty="0" smtClean="0">
                <a:solidFill>
                  <a:schemeClr val="bg1"/>
                </a:solidFill>
                <a:latin typeface="Calibri" pitchFamily="34" charset="0"/>
              </a:rPr>
              <a:t>4. Mejor toma de decisión: Resultados</a:t>
            </a:r>
            <a:endParaRPr lang="en-US" sz="18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8" name="27 Rectángulo redondeado"/>
          <p:cNvSpPr/>
          <p:nvPr/>
        </p:nvSpPr>
        <p:spPr>
          <a:xfrm>
            <a:off x="6462252" y="4923579"/>
            <a:ext cx="2070276" cy="360048"/>
          </a:xfrm>
          <a:prstGeom prst="roundRect">
            <a:avLst/>
          </a:prstGeom>
          <a:grpFill/>
          <a:ln w="28575">
            <a:solidFill>
              <a:srgbClr val="002F8E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dirty="0" smtClean="0">
                <a:solidFill>
                  <a:schemeClr val="tx1"/>
                </a:solidFill>
                <a:latin typeface="Calibri" pitchFamily="34" charset="0"/>
              </a:rPr>
              <a:t>Internas y Externas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  <p:bldP spid="43" grpId="0" animBg="1"/>
      <p:bldP spid="44" grpId="0" animBg="1"/>
      <p:bldP spid="48" grpId="0" animBg="1"/>
      <p:bldP spid="50" grpId="0" animBg="1"/>
      <p:bldP spid="51" grpId="0" animBg="1"/>
      <p:bldP spid="52" grpId="0" animBg="1"/>
      <p:bldP spid="54" grpId="0" animBg="1"/>
      <p:bldP spid="55" grpId="0" animBg="1"/>
      <p:bldP spid="27" grpId="0" animBg="1"/>
      <p:bldP spid="30" grpId="0"/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2160288" y="421490"/>
            <a:ext cx="7002324" cy="598452"/>
          </a:xfrm>
        </p:spPr>
        <p:txBody>
          <a:bodyPr/>
          <a:lstStyle/>
          <a:p>
            <a:pPr lvl="0" algn="l" eaLnBrk="1" hangingPunct="1"/>
            <a:r>
              <a:rPr lang="es-MX" sz="2600" b="1" kern="1200" dirty="0" smtClean="0">
                <a:solidFill>
                  <a:schemeClr val="accent6"/>
                </a:solidFill>
                <a:latin typeface="Calibri" pitchFamily="34" charset="0"/>
                <a:ea typeface="+mn-ea"/>
                <a:cs typeface="Arial" pitchFamily="34" charset="0"/>
              </a:rPr>
              <a:t>Existen </a:t>
            </a:r>
            <a:r>
              <a:rPr lang="es-MX" sz="2600" b="1" kern="1200" dirty="0" smtClean="0">
                <a:solidFill>
                  <a:schemeClr val="accent6"/>
                </a:solidFill>
                <a:latin typeface="Calibri" pitchFamily="34" charset="0"/>
                <a:ea typeface="+mn-ea"/>
                <a:cs typeface="Arial" pitchFamily="34" charset="0"/>
              </a:rPr>
              <a:t>elementos de M&amp;E a nivel estatal</a:t>
            </a:r>
            <a:endParaRPr lang="en-US" sz="2600" b="1" kern="1200" dirty="0" smtClean="0">
              <a:solidFill>
                <a:schemeClr val="accent6"/>
              </a:solidFill>
              <a:latin typeface="Calibri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8 Elipse"/>
          <p:cNvSpPr/>
          <p:nvPr/>
        </p:nvSpPr>
        <p:spPr>
          <a:xfrm>
            <a:off x="2681748" y="2258844"/>
            <a:ext cx="3870516" cy="3960528"/>
          </a:xfrm>
          <a:prstGeom prst="ellipse">
            <a:avLst/>
          </a:prstGeom>
          <a:grpFill/>
          <a:ln>
            <a:solidFill>
              <a:srgbClr val="00206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 dirty="0" smtClean="0">
              <a:latin typeface="Calibri" pitchFamily="34" charset="0"/>
            </a:endParaRPr>
          </a:p>
        </p:txBody>
      </p:sp>
      <p:grpSp>
        <p:nvGrpSpPr>
          <p:cNvPr id="2" name="9 Grupo"/>
          <p:cNvGrpSpPr/>
          <p:nvPr/>
        </p:nvGrpSpPr>
        <p:grpSpPr>
          <a:xfrm>
            <a:off x="1421580" y="4059084"/>
            <a:ext cx="1620216" cy="990132"/>
            <a:chOff x="1270216" y="1462739"/>
            <a:chExt cx="2069272" cy="1082402"/>
          </a:xfrm>
          <a:solidFill>
            <a:schemeClr val="bg2">
              <a:lumMod val="5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11" name="10 Rectángulo redondeado"/>
            <p:cNvSpPr/>
            <p:nvPr/>
          </p:nvSpPr>
          <p:spPr>
            <a:xfrm>
              <a:off x="1270216" y="1462739"/>
              <a:ext cx="2069272" cy="1082402"/>
            </a:xfrm>
            <a:prstGeom prst="roundRect">
              <a:avLst/>
            </a:prstGeom>
            <a:grpFill/>
            <a:ln w="25400" cap="flat" cmpd="sng" algn="ctr">
              <a:noFill/>
              <a:prstDash val="solid"/>
            </a:ln>
            <a:effectLst/>
            <a:sp3d>
              <a:bevelT w="139700" h="139700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2" name="11 Rectángulo"/>
            <p:cNvSpPr/>
            <p:nvPr/>
          </p:nvSpPr>
          <p:spPr>
            <a:xfrm>
              <a:off x="1323055" y="1515578"/>
              <a:ext cx="1963594" cy="976724"/>
            </a:xfrm>
            <a:prstGeom prst="rect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900" dirty="0" smtClean="0">
                  <a:solidFill>
                    <a:schemeClr val="bg1"/>
                  </a:solidFill>
                  <a:latin typeface="Calibri" pitchFamily="34" charset="0"/>
                </a:rPr>
                <a:t>I</a:t>
              </a:r>
              <a:r>
                <a:rPr lang="es-ES" sz="1900" kern="1200" dirty="0" smtClean="0">
                  <a:solidFill>
                    <a:schemeClr val="bg1"/>
                  </a:solidFill>
                  <a:latin typeface="Calibri" pitchFamily="34" charset="0"/>
                </a:rPr>
                <a:t>ndicadores de resultados</a:t>
              </a:r>
              <a:endParaRPr lang="en-US" sz="1900" kern="1200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grpSp>
        <p:nvGrpSpPr>
          <p:cNvPr id="3" name="12 Grupo"/>
          <p:cNvGrpSpPr/>
          <p:nvPr/>
        </p:nvGrpSpPr>
        <p:grpSpPr>
          <a:xfrm>
            <a:off x="1961652" y="2679452"/>
            <a:ext cx="1620216" cy="990132"/>
            <a:chOff x="3311450" y="24715"/>
            <a:chExt cx="2072217" cy="990224"/>
          </a:xfrm>
          <a:solidFill>
            <a:schemeClr val="bg2">
              <a:lumMod val="5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14" name="13 Rectángulo redondeado"/>
            <p:cNvSpPr/>
            <p:nvPr/>
          </p:nvSpPr>
          <p:spPr>
            <a:xfrm>
              <a:off x="3311450" y="24715"/>
              <a:ext cx="2072217" cy="990224"/>
            </a:xfrm>
            <a:prstGeom prst="roundRect">
              <a:avLst/>
            </a:prstGeom>
            <a:grpFill/>
            <a:ln w="25400" cap="flat" cmpd="sng" algn="ctr">
              <a:noFill/>
              <a:prstDash val="solid"/>
            </a:ln>
            <a:effectLst/>
            <a:sp3d>
              <a:bevelT w="139700" h="139700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5" name="14 Rectángulo"/>
            <p:cNvSpPr/>
            <p:nvPr/>
          </p:nvSpPr>
          <p:spPr>
            <a:xfrm>
              <a:off x="3359789" y="73054"/>
              <a:ext cx="1975539" cy="893546"/>
            </a:xfrm>
            <a:prstGeom prst="rect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900" kern="1200" dirty="0" smtClean="0">
                  <a:solidFill>
                    <a:schemeClr val="bg1"/>
                  </a:solidFill>
                  <a:latin typeface="Calibri" pitchFamily="34" charset="0"/>
                </a:rPr>
                <a:t>Diagnósticos y estudios</a:t>
              </a:r>
              <a:endParaRPr lang="en-US" sz="1900" kern="1200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grpSp>
        <p:nvGrpSpPr>
          <p:cNvPr id="5" name="15 Grupo"/>
          <p:cNvGrpSpPr/>
          <p:nvPr/>
        </p:nvGrpSpPr>
        <p:grpSpPr>
          <a:xfrm>
            <a:off x="5742156" y="2681718"/>
            <a:ext cx="1620216" cy="1015053"/>
            <a:chOff x="5470193" y="1449142"/>
            <a:chExt cx="1840145" cy="1109596"/>
          </a:xfrm>
          <a:solidFill>
            <a:schemeClr val="bg2">
              <a:lumMod val="5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17" name="16 Rectángulo redondeado"/>
            <p:cNvSpPr/>
            <p:nvPr/>
          </p:nvSpPr>
          <p:spPr>
            <a:xfrm>
              <a:off x="5470193" y="1449142"/>
              <a:ext cx="1840145" cy="1109596"/>
            </a:xfrm>
            <a:prstGeom prst="roundRect">
              <a:avLst/>
            </a:prstGeom>
            <a:grpFill/>
            <a:ln w="25400" cap="flat" cmpd="sng" algn="ctr">
              <a:noFill/>
              <a:prstDash val="solid"/>
            </a:ln>
            <a:effectLst/>
            <a:sp3d>
              <a:bevelT w="139700" h="139700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8" name="17 Rectángulo"/>
            <p:cNvSpPr/>
            <p:nvPr/>
          </p:nvSpPr>
          <p:spPr>
            <a:xfrm>
              <a:off x="5524359" y="1503308"/>
              <a:ext cx="1731813" cy="1001264"/>
            </a:xfrm>
            <a:prstGeom prst="rect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900" kern="1200" dirty="0" smtClean="0">
                  <a:solidFill>
                    <a:schemeClr val="bg1"/>
                  </a:solidFill>
                  <a:latin typeface="Calibri" pitchFamily="34" charset="0"/>
                </a:rPr>
                <a:t>Evaluaciones internas y externas</a:t>
              </a:r>
              <a:endParaRPr lang="en-US" sz="1900" kern="1200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grpSp>
        <p:nvGrpSpPr>
          <p:cNvPr id="6" name="18 Grupo"/>
          <p:cNvGrpSpPr/>
          <p:nvPr/>
        </p:nvGrpSpPr>
        <p:grpSpPr>
          <a:xfrm>
            <a:off x="6192216" y="4059084"/>
            <a:ext cx="1620216" cy="990132"/>
            <a:chOff x="1848270" y="3751898"/>
            <a:chExt cx="1846914" cy="853523"/>
          </a:xfrm>
          <a:solidFill>
            <a:schemeClr val="bg2">
              <a:lumMod val="5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20" name="19 Rectángulo redondeado"/>
            <p:cNvSpPr/>
            <p:nvPr/>
          </p:nvSpPr>
          <p:spPr>
            <a:xfrm>
              <a:off x="1848270" y="3751898"/>
              <a:ext cx="1846914" cy="853523"/>
            </a:xfrm>
            <a:prstGeom prst="roundRect">
              <a:avLst/>
            </a:prstGeom>
            <a:grpFill/>
            <a:ln w="25400" cap="flat" cmpd="sng" algn="ctr">
              <a:noFill/>
              <a:prstDash val="solid"/>
            </a:ln>
            <a:effectLst/>
            <a:sp3d>
              <a:bevelT w="139700" h="139700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21" name="20 Rectángulo"/>
            <p:cNvSpPr/>
            <p:nvPr/>
          </p:nvSpPr>
          <p:spPr>
            <a:xfrm>
              <a:off x="1889936" y="3793564"/>
              <a:ext cx="1763582" cy="770191"/>
            </a:xfrm>
            <a:prstGeom prst="rect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900" kern="1200" dirty="0" smtClean="0">
                  <a:solidFill>
                    <a:schemeClr val="bg1"/>
                  </a:solidFill>
                  <a:latin typeface="Calibri" pitchFamily="34" charset="0"/>
                </a:rPr>
                <a:t>Reglas de operación</a:t>
              </a:r>
              <a:endParaRPr lang="en-US" sz="1900" kern="1200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grpSp>
        <p:nvGrpSpPr>
          <p:cNvPr id="7" name="21 Grupo"/>
          <p:cNvGrpSpPr/>
          <p:nvPr/>
        </p:nvGrpSpPr>
        <p:grpSpPr>
          <a:xfrm>
            <a:off x="5022060" y="5409264"/>
            <a:ext cx="1620216" cy="990132"/>
            <a:chOff x="4908680" y="3420455"/>
            <a:chExt cx="1837745" cy="1126743"/>
          </a:xfrm>
          <a:solidFill>
            <a:schemeClr val="bg2">
              <a:lumMod val="5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23" name="22 Rectángulo redondeado"/>
            <p:cNvSpPr/>
            <p:nvPr/>
          </p:nvSpPr>
          <p:spPr>
            <a:xfrm>
              <a:off x="4908680" y="3420455"/>
              <a:ext cx="1837745" cy="1126743"/>
            </a:xfrm>
            <a:prstGeom prst="roundRect">
              <a:avLst/>
            </a:prstGeom>
            <a:grpFill/>
            <a:ln w="25400" cap="flat" cmpd="sng" algn="ctr">
              <a:noFill/>
              <a:prstDash val="solid"/>
            </a:ln>
            <a:effectLst/>
            <a:sp3d>
              <a:bevelT w="139700" h="139700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24" name="23 Rectángulo"/>
            <p:cNvSpPr/>
            <p:nvPr/>
          </p:nvSpPr>
          <p:spPr>
            <a:xfrm>
              <a:off x="4963683" y="3475458"/>
              <a:ext cx="1727739" cy="1016737"/>
            </a:xfrm>
            <a:prstGeom prst="rect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marL="85725" lvl="0" indent="-85725" algn="ctr" defTabSz="666750">
                <a:lnSpc>
                  <a:spcPct val="90000"/>
                </a:lnSpc>
                <a:spcAft>
                  <a:spcPct val="35000"/>
                </a:spcAft>
              </a:pPr>
              <a:r>
                <a:rPr lang="es-ES" sz="1900" dirty="0" smtClean="0">
                  <a:solidFill>
                    <a:schemeClr val="bg1"/>
                  </a:solidFill>
                  <a:latin typeface="Calibri" pitchFamily="34" charset="0"/>
                </a:rPr>
                <a:t>Padrones de beneficiarios</a:t>
              </a:r>
              <a:endParaRPr lang="en-US" sz="1900" kern="1200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grpSp>
        <p:nvGrpSpPr>
          <p:cNvPr id="26" name="15 Grupo"/>
          <p:cNvGrpSpPr/>
          <p:nvPr/>
        </p:nvGrpSpPr>
        <p:grpSpPr>
          <a:xfrm>
            <a:off x="2681748" y="5409264"/>
            <a:ext cx="1620216" cy="990132"/>
            <a:chOff x="5470193" y="1449142"/>
            <a:chExt cx="1840145" cy="1109596"/>
          </a:xfrm>
          <a:solidFill>
            <a:schemeClr val="bg2">
              <a:lumMod val="5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29" name="28 Rectángulo redondeado"/>
            <p:cNvSpPr/>
            <p:nvPr/>
          </p:nvSpPr>
          <p:spPr>
            <a:xfrm>
              <a:off x="5470193" y="1449142"/>
              <a:ext cx="1840145" cy="1109596"/>
            </a:xfrm>
            <a:prstGeom prst="roundRect">
              <a:avLst/>
            </a:prstGeom>
            <a:grpFill/>
            <a:ln w="25400" cap="flat" cmpd="sng" algn="ctr">
              <a:noFill/>
              <a:prstDash val="solid"/>
            </a:ln>
            <a:effectLst/>
            <a:sp3d>
              <a:bevelT w="139700" h="139700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30" name="29 Rectángulo"/>
            <p:cNvSpPr/>
            <p:nvPr/>
          </p:nvSpPr>
          <p:spPr>
            <a:xfrm>
              <a:off x="5524359" y="1503308"/>
              <a:ext cx="1731813" cy="1001264"/>
            </a:xfrm>
            <a:prstGeom prst="rect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900" kern="1200" dirty="0" smtClean="0">
                  <a:solidFill>
                    <a:schemeClr val="bg1"/>
                  </a:solidFill>
                  <a:latin typeface="Calibri" pitchFamily="34" charset="0"/>
                </a:rPr>
                <a:t>Indicadores de gestión</a:t>
              </a:r>
              <a:endParaRPr lang="en-US" sz="1900" kern="1200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  <p:grpSp>
        <p:nvGrpSpPr>
          <p:cNvPr id="31" name="12 Grupo"/>
          <p:cNvGrpSpPr/>
          <p:nvPr/>
        </p:nvGrpSpPr>
        <p:grpSpPr>
          <a:xfrm>
            <a:off x="3851904" y="1898796"/>
            <a:ext cx="1620216" cy="990132"/>
            <a:chOff x="3311450" y="24715"/>
            <a:chExt cx="2072217" cy="990224"/>
          </a:xfrm>
          <a:solidFill>
            <a:schemeClr val="bg2">
              <a:lumMod val="5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32" name="31 Rectángulo redondeado"/>
            <p:cNvSpPr/>
            <p:nvPr/>
          </p:nvSpPr>
          <p:spPr>
            <a:xfrm>
              <a:off x="3311450" y="24715"/>
              <a:ext cx="2072217" cy="990224"/>
            </a:xfrm>
            <a:prstGeom prst="roundRect">
              <a:avLst/>
            </a:prstGeom>
            <a:grpFill/>
            <a:ln w="25400" cap="flat" cmpd="sng" algn="ctr">
              <a:noFill/>
              <a:prstDash val="solid"/>
            </a:ln>
            <a:effectLst/>
            <a:sp3d>
              <a:bevelT w="139700" h="139700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35" name="34 Rectángulo"/>
            <p:cNvSpPr/>
            <p:nvPr/>
          </p:nvSpPr>
          <p:spPr>
            <a:xfrm>
              <a:off x="3359789" y="73054"/>
              <a:ext cx="1975539" cy="893546"/>
            </a:xfrm>
            <a:prstGeom prst="rect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1900" dirty="0" smtClean="0">
                  <a:solidFill>
                    <a:srgbClr val="FFFFFF"/>
                  </a:solidFill>
                  <a:latin typeface="Calibri" pitchFamily="34" charset="0"/>
                </a:rPr>
                <a:t>Áreas de M&amp;E y normatividad</a:t>
              </a:r>
              <a:endParaRPr lang="en-US" sz="1900" kern="1200" dirty="0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36" name="Rectangle 3"/>
          <p:cNvSpPr txBox="1">
            <a:spLocks noChangeArrowheads="1"/>
          </p:cNvSpPr>
          <p:nvPr/>
        </p:nvSpPr>
        <p:spPr bwMode="auto">
          <a:xfrm>
            <a:off x="431448" y="1097438"/>
            <a:ext cx="8371116" cy="711346"/>
          </a:xfrm>
          <a:prstGeom prst="round2DiagRect">
            <a:avLst/>
          </a:prstGeom>
          <a:solidFill>
            <a:schemeClr val="bg2">
              <a:lumMod val="20000"/>
              <a:lumOff val="80000"/>
            </a:schemeClr>
          </a:solidFill>
          <a:ln>
            <a:miter lim="800000"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50838" indent="-350838" algn="just">
              <a:spcBef>
                <a:spcPts val="600"/>
              </a:spcBef>
              <a:spcAft>
                <a:spcPts val="1200"/>
              </a:spcAft>
              <a:buClr>
                <a:srgbClr val="00AB59"/>
              </a:buClr>
              <a:buFont typeface="Wingdings" pitchFamily="2" charset="2"/>
              <a:buChar char="§"/>
            </a:pPr>
            <a:r>
              <a:rPr lang="es-ES_tradnl" sz="1800" kern="0" dirty="0" smtClean="0">
                <a:latin typeface="Calibri" pitchFamily="34" charset="0"/>
              </a:rPr>
              <a:t>Las entidades federativas cuentan con elementos que pueden integrarse en un Sistema de M&amp;E:</a:t>
            </a:r>
          </a:p>
        </p:txBody>
      </p:sp>
      <p:sp>
        <p:nvSpPr>
          <p:cNvPr id="41" name="40 CuadroTexto"/>
          <p:cNvSpPr txBox="1"/>
          <p:nvPr/>
        </p:nvSpPr>
        <p:spPr>
          <a:xfrm>
            <a:off x="71400" y="3429000"/>
            <a:ext cx="1530204" cy="450060"/>
          </a:xfrm>
          <a:prstGeom prst="homePlate">
            <a:avLst/>
          </a:prstGeom>
          <a:solidFill>
            <a:srgbClr val="267426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square" rtlCol="0" anchor="ctr">
            <a:noAutofit/>
          </a:bodyPr>
          <a:lstStyle/>
          <a:p>
            <a:pPr algn="ctr"/>
            <a:r>
              <a:rPr lang="es-MX" sz="1900" dirty="0" smtClean="0">
                <a:solidFill>
                  <a:schemeClr val="bg1"/>
                </a:solidFill>
                <a:latin typeface="Calibri" pitchFamily="34" charset="0"/>
              </a:rPr>
              <a:t>Monitoreo</a:t>
            </a:r>
            <a:endParaRPr lang="en-US" sz="19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6" name="45 CuadroTexto"/>
          <p:cNvSpPr txBox="1"/>
          <p:nvPr/>
        </p:nvSpPr>
        <p:spPr>
          <a:xfrm>
            <a:off x="1241556" y="1898796"/>
            <a:ext cx="1800240" cy="630084"/>
          </a:xfrm>
          <a:prstGeom prst="homePlate">
            <a:avLst/>
          </a:prstGeom>
          <a:solidFill>
            <a:srgbClr val="267426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square" rtlCol="0" anchor="ctr">
            <a:noAutofit/>
          </a:bodyPr>
          <a:lstStyle/>
          <a:p>
            <a:r>
              <a:rPr lang="es-MX" sz="1900" dirty="0" smtClean="0">
                <a:solidFill>
                  <a:schemeClr val="bg1"/>
                </a:solidFill>
                <a:latin typeface="Calibri" pitchFamily="34" charset="0"/>
              </a:rPr>
              <a:t>Elementos institucionales</a:t>
            </a:r>
            <a:endParaRPr lang="en-US" sz="1900" dirty="0">
              <a:solidFill>
                <a:schemeClr val="bg1"/>
              </a:solidFill>
              <a:latin typeface="Calibri" pitchFamily="34" charset="0"/>
            </a:endParaRPr>
          </a:p>
        </p:txBody>
      </p:sp>
      <p:grpSp>
        <p:nvGrpSpPr>
          <p:cNvPr id="49" name="48 Grupo"/>
          <p:cNvGrpSpPr/>
          <p:nvPr/>
        </p:nvGrpSpPr>
        <p:grpSpPr>
          <a:xfrm>
            <a:off x="7452385" y="2888928"/>
            <a:ext cx="1620218" cy="450060"/>
            <a:chOff x="7632408" y="2888928"/>
            <a:chExt cx="1440192" cy="450060"/>
          </a:xfrm>
          <a:solidFill>
            <a:srgbClr val="267426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47" name="46 CuadroTexto"/>
            <p:cNvSpPr txBox="1"/>
            <p:nvPr/>
          </p:nvSpPr>
          <p:spPr>
            <a:xfrm rot="10800000">
              <a:off x="7632408" y="2888928"/>
              <a:ext cx="1440192" cy="450060"/>
            </a:xfrm>
            <a:prstGeom prst="homePlate">
              <a:avLst/>
            </a:prstGeom>
            <a:grpFill/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 vert="horz" wrap="square" rtlCol="0" anchor="ctr">
              <a:noAutofit/>
            </a:bodyPr>
            <a:lstStyle/>
            <a:p>
              <a:endParaRPr lang="en-US" sz="1900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8" name="47 CuadroTexto"/>
            <p:cNvSpPr txBox="1"/>
            <p:nvPr/>
          </p:nvSpPr>
          <p:spPr>
            <a:xfrm>
              <a:off x="7902444" y="2910423"/>
              <a:ext cx="1090145" cy="38472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s-MX" sz="1900" dirty="0" smtClean="0">
                  <a:solidFill>
                    <a:schemeClr val="bg1"/>
                  </a:solidFill>
                  <a:latin typeface="Calibri" pitchFamily="34" charset="0"/>
                </a:rPr>
                <a:t>Evaluación</a:t>
              </a:r>
              <a:endParaRPr lang="en-US" sz="1900" dirty="0" smtClean="0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6" grpId="0" animBg="1"/>
      <p:bldP spid="41" grpId="0" animBg="1"/>
      <p:bldP spid="4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2132151" y="433239"/>
            <a:ext cx="6588176" cy="598452"/>
          </a:xfrm>
          <a:prstGeom prst="rect">
            <a:avLst/>
          </a:prstGeom>
        </p:spPr>
        <p:txBody>
          <a:bodyPr/>
          <a:lstStyle>
            <a:lvl1pPr lvl="0" eaLnBrk="1" hangingPunct="1">
              <a:defRPr sz="2600" b="1">
                <a:solidFill>
                  <a:schemeClr val="accent6"/>
                </a:solidFill>
                <a:latin typeface="Calibri" pitchFamily="34" charset="0"/>
                <a:cs typeface="Arial" pitchFamily="34" charset="0"/>
              </a:defRPr>
            </a:lvl1pPr>
            <a:lvl2pPr algn="ctr" eaLnBrk="0" hangingPunct="0">
              <a:defRPr sz="4400">
                <a:solidFill>
                  <a:schemeClr val="tx2"/>
                </a:solidFill>
                <a:latin typeface="Times"/>
              </a:defRPr>
            </a:lvl2pPr>
            <a:lvl3pPr algn="ctr" eaLnBrk="0" hangingPunct="0">
              <a:defRPr sz="4400">
                <a:solidFill>
                  <a:schemeClr val="tx2"/>
                </a:solidFill>
                <a:latin typeface="Times"/>
              </a:defRPr>
            </a:lvl3pPr>
            <a:lvl4pPr algn="ctr" eaLnBrk="0" hangingPunct="0">
              <a:defRPr sz="4400">
                <a:solidFill>
                  <a:schemeClr val="tx2"/>
                </a:solidFill>
                <a:latin typeface="Times"/>
              </a:defRPr>
            </a:lvl4pPr>
            <a:lvl5pPr algn="ctr" eaLnBrk="0" hangingPunct="0">
              <a:defRPr sz="4400">
                <a:solidFill>
                  <a:schemeClr val="tx2"/>
                </a:solidFill>
                <a:latin typeface="Times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"/>
              </a:defRPr>
            </a:lvl9pPr>
          </a:lstStyle>
          <a:p>
            <a:r>
              <a:rPr lang="es-MX" dirty="0">
                <a:solidFill>
                  <a:srgbClr val="002F8E"/>
                </a:solidFill>
              </a:rPr>
              <a:t>Definición de elementos del diagnóstico</a:t>
            </a:r>
            <a:endParaRPr lang="en-US" dirty="0">
              <a:solidFill>
                <a:srgbClr val="002F8E"/>
              </a:solidFill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03548" y="1268761"/>
            <a:ext cx="8208913" cy="1008111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just"/>
            <a:r>
              <a:rPr lang="es-ES" sz="1900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A partir del análisis </a:t>
            </a:r>
            <a:r>
              <a:rPr lang="es-ES" sz="1900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de </a:t>
            </a:r>
            <a:r>
              <a:rPr lang="es-ES" sz="1900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la legislación </a:t>
            </a:r>
            <a:r>
              <a:rPr lang="es-ES" sz="1900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federal aplicable a las entidades federativas se </a:t>
            </a:r>
            <a:r>
              <a:rPr lang="es-ES" sz="1900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determinaron </a:t>
            </a:r>
            <a:r>
              <a:rPr lang="es-ES" sz="1900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ocho elementos </a:t>
            </a:r>
            <a:r>
              <a:rPr lang="es-ES" sz="1900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para identificar las </a:t>
            </a:r>
            <a:r>
              <a:rPr lang="es-ES" sz="1900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buenas prácticas en monitoreo y </a:t>
            </a:r>
            <a:r>
              <a:rPr lang="es-ES" sz="1900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evaluación</a:t>
            </a:r>
            <a:r>
              <a:rPr lang="es-ES" sz="1900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:</a:t>
            </a:r>
            <a:endParaRPr lang="en-US" sz="1900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93093" y="2521471"/>
            <a:ext cx="8450907" cy="381642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eaLnBrk="0" hangingPunct="0">
              <a:spcAft>
                <a:spcPts val="1200"/>
              </a:spcAft>
            </a:pPr>
            <a:r>
              <a:rPr lang="es-ES" sz="1800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Existencia y alcance de la </a:t>
            </a:r>
            <a:r>
              <a:rPr lang="es-ES" sz="1800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Ley </a:t>
            </a:r>
            <a:r>
              <a:rPr lang="es-ES" sz="1800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de Desarrollo Social </a:t>
            </a:r>
            <a:r>
              <a:rPr lang="es-ES" sz="1800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(LDS) o equivalente.</a:t>
            </a:r>
            <a:endParaRPr lang="es-MX" sz="1800" dirty="0">
              <a:solidFill>
                <a:prstClr val="black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eaLnBrk="0" hangingPunct="0">
              <a:spcAft>
                <a:spcPts val="1200"/>
              </a:spcAft>
            </a:pPr>
            <a:r>
              <a:rPr lang="es-ES" sz="1800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Criterios para la creación de programas </a:t>
            </a:r>
            <a:r>
              <a:rPr lang="es-ES" sz="1800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lang="es-ES" sz="1800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estatales</a:t>
            </a:r>
            <a:r>
              <a:rPr lang="es-ES" sz="1800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lang="es-ES" sz="1800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de </a:t>
            </a:r>
            <a:r>
              <a:rPr lang="es-ES" sz="1800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desarrollo social </a:t>
            </a:r>
            <a:r>
              <a:rPr lang="es-ES" sz="1800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(</a:t>
            </a:r>
            <a:r>
              <a:rPr lang="es-ES" sz="1800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programas nuevos). </a:t>
            </a:r>
            <a:endParaRPr lang="es-MX" sz="1800" dirty="0">
              <a:solidFill>
                <a:prstClr val="black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eaLnBrk="0" hangingPunct="0">
              <a:spcAft>
                <a:spcPts val="1200"/>
              </a:spcAft>
            </a:pPr>
            <a:r>
              <a:rPr lang="es-ES" sz="1800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Creación de un </a:t>
            </a:r>
            <a:r>
              <a:rPr lang="es-ES" sz="1800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padrón de beneficiarios</a:t>
            </a:r>
            <a:r>
              <a:rPr lang="es-ES" sz="1800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.</a:t>
            </a:r>
            <a:endParaRPr lang="es-MX" sz="1800" dirty="0">
              <a:solidFill>
                <a:prstClr val="black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eaLnBrk="0" hangingPunct="0">
              <a:spcAft>
                <a:spcPts val="1200"/>
              </a:spcAft>
            </a:pPr>
            <a:r>
              <a:rPr lang="es-ES" sz="1800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Elaboración de </a:t>
            </a:r>
            <a:r>
              <a:rPr lang="es-ES" sz="1800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Reglas de Operación </a:t>
            </a:r>
            <a:r>
              <a:rPr lang="es-ES" sz="1800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(ROP) o equivalente.</a:t>
            </a:r>
            <a:endParaRPr lang="es-MX" sz="1800" dirty="0">
              <a:solidFill>
                <a:prstClr val="black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eaLnBrk="0" hangingPunct="0">
              <a:spcAft>
                <a:spcPts val="1200"/>
              </a:spcAft>
            </a:pPr>
            <a:r>
              <a:rPr lang="es-ES" sz="1800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Difusión de información </a:t>
            </a:r>
            <a:r>
              <a:rPr lang="es-ES" sz="1800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acerca de los programas </a:t>
            </a:r>
            <a:r>
              <a:rPr lang="es-ES" sz="1800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estatales de </a:t>
            </a:r>
            <a:r>
              <a:rPr lang="es-ES" sz="1800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desarrollo social.</a:t>
            </a:r>
            <a:endParaRPr lang="es-MX" sz="1800" dirty="0">
              <a:solidFill>
                <a:prstClr val="black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eaLnBrk="0" hangingPunct="0">
              <a:spcAft>
                <a:spcPts val="1200"/>
              </a:spcAft>
            </a:pPr>
            <a:r>
              <a:rPr lang="es-ES" sz="1800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Transparencia en el </a:t>
            </a:r>
            <a:r>
              <a:rPr lang="es-ES" sz="1800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p</a:t>
            </a:r>
            <a:r>
              <a:rPr lang="es-ES" sz="1800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resupuesto </a:t>
            </a:r>
            <a:r>
              <a:rPr lang="es-ES" sz="1800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asignado </a:t>
            </a:r>
            <a:r>
              <a:rPr lang="es-ES" sz="1800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a los programas </a:t>
            </a:r>
            <a:r>
              <a:rPr lang="es-ES" sz="1800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estatales de </a:t>
            </a:r>
            <a:r>
              <a:rPr lang="es-ES" sz="1800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desarrollo social.</a:t>
            </a:r>
            <a:endParaRPr lang="es-MX" sz="1800" dirty="0">
              <a:solidFill>
                <a:prstClr val="black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eaLnBrk="0" hangingPunct="0">
              <a:spcAft>
                <a:spcPts val="1200"/>
              </a:spcAft>
            </a:pPr>
            <a:r>
              <a:rPr lang="es-ES" sz="1800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Elementos de </a:t>
            </a:r>
            <a:r>
              <a:rPr lang="es-ES" sz="1800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monitoreo y evaluación </a:t>
            </a:r>
            <a:endParaRPr lang="en-US" sz="1800" b="1" dirty="0">
              <a:solidFill>
                <a:prstClr val="black"/>
              </a:solidFill>
              <a:latin typeface="Arial" pitchFamily="34" charset="0"/>
            </a:endParaRPr>
          </a:p>
          <a:p>
            <a:pPr eaLnBrk="0" hangingPunct="0">
              <a:spcAft>
                <a:spcPts val="1200"/>
              </a:spcAft>
            </a:pPr>
            <a:r>
              <a:rPr lang="es-ES" sz="1800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Existencia, facultades e independencia del área </a:t>
            </a:r>
            <a:r>
              <a:rPr lang="es-ES" sz="1800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responsable de realizar/coordinar la evaluación de la política y/o de los programas de desarrollo </a:t>
            </a:r>
            <a:r>
              <a:rPr lang="es-ES" sz="1800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social en el </a:t>
            </a:r>
            <a:r>
              <a:rPr lang="es-ES" sz="1800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estado</a:t>
            </a:r>
            <a:endParaRPr lang="en-US" sz="1800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323528" y="2492896"/>
            <a:ext cx="360040" cy="369332"/>
          </a:xfrm>
          <a:prstGeom prst="homePlate">
            <a:avLst/>
          </a:prstGeom>
          <a:solidFill>
            <a:srgbClr val="002060"/>
          </a:solidFill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es-MX" sz="1800" b="1" dirty="0">
                <a:solidFill>
                  <a:prstClr val="white"/>
                </a:solidFill>
                <a:latin typeface="Calibri" pitchFamily="34" charset="0"/>
              </a:rPr>
              <a:t>1</a:t>
            </a:r>
            <a:endParaRPr lang="en-US" sz="1800" b="1" dirty="0">
              <a:solidFill>
                <a:prstClr val="white"/>
              </a:solidFill>
              <a:latin typeface="Calibri" pitchFamily="34" charset="0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323528" y="2996952"/>
            <a:ext cx="360040" cy="369332"/>
          </a:xfrm>
          <a:prstGeom prst="homePlate">
            <a:avLst/>
          </a:prstGeom>
          <a:solidFill>
            <a:srgbClr val="002060"/>
          </a:solidFill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es-MX" sz="1800" b="1" dirty="0">
                <a:solidFill>
                  <a:prstClr val="white"/>
                </a:solidFill>
                <a:latin typeface="Calibri" pitchFamily="34" charset="0"/>
              </a:rPr>
              <a:t>2</a:t>
            </a:r>
            <a:endParaRPr lang="en-US" sz="1800" b="1" dirty="0">
              <a:solidFill>
                <a:prstClr val="white"/>
              </a:solidFill>
              <a:latin typeface="Calibri" pitchFamily="34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323528" y="3573016"/>
            <a:ext cx="360040" cy="369332"/>
          </a:xfrm>
          <a:prstGeom prst="homePlate">
            <a:avLst/>
          </a:prstGeom>
          <a:solidFill>
            <a:srgbClr val="002060"/>
          </a:solidFill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es-MX" sz="1800" b="1" dirty="0">
                <a:solidFill>
                  <a:prstClr val="white"/>
                </a:solidFill>
                <a:latin typeface="Calibri" pitchFamily="34" charset="0"/>
              </a:rPr>
              <a:t>3</a:t>
            </a:r>
            <a:endParaRPr lang="en-US" sz="1800" b="1" dirty="0">
              <a:solidFill>
                <a:prstClr val="white"/>
              </a:solidFill>
              <a:latin typeface="Calibri" pitchFamily="34" charset="0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323528" y="4005064"/>
            <a:ext cx="360040" cy="369332"/>
          </a:xfrm>
          <a:prstGeom prst="homePlate">
            <a:avLst/>
          </a:prstGeom>
          <a:solidFill>
            <a:srgbClr val="002060"/>
          </a:solidFill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es-MX" sz="1800" b="1" dirty="0">
                <a:solidFill>
                  <a:prstClr val="white"/>
                </a:solidFill>
                <a:latin typeface="Calibri" pitchFamily="34" charset="0"/>
              </a:rPr>
              <a:t>4</a:t>
            </a:r>
            <a:endParaRPr lang="en-US" sz="1800" b="1" dirty="0">
              <a:solidFill>
                <a:prstClr val="white"/>
              </a:solidFill>
              <a:latin typeface="Calibri" pitchFamily="34" charset="0"/>
            </a:endParaRPr>
          </a:p>
        </p:txBody>
      </p:sp>
      <p:sp>
        <p:nvSpPr>
          <p:cNvPr id="10" name="9 CuadroTexto"/>
          <p:cNvSpPr txBox="1"/>
          <p:nvPr/>
        </p:nvSpPr>
        <p:spPr>
          <a:xfrm>
            <a:off x="323528" y="4437112"/>
            <a:ext cx="360040" cy="369332"/>
          </a:xfrm>
          <a:prstGeom prst="homePlate">
            <a:avLst/>
          </a:prstGeom>
          <a:solidFill>
            <a:srgbClr val="002060"/>
          </a:solidFill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es-MX" sz="1800" b="1" dirty="0">
                <a:solidFill>
                  <a:prstClr val="white"/>
                </a:solidFill>
                <a:latin typeface="Calibri" pitchFamily="34" charset="0"/>
              </a:rPr>
              <a:t>5</a:t>
            </a:r>
            <a:endParaRPr lang="en-US" sz="1800" b="1" dirty="0">
              <a:solidFill>
                <a:prstClr val="white"/>
              </a:solidFill>
              <a:latin typeface="Calibri" pitchFamily="34" charset="0"/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323528" y="4878685"/>
            <a:ext cx="360040" cy="369332"/>
          </a:xfrm>
          <a:prstGeom prst="homePlate">
            <a:avLst/>
          </a:prstGeom>
          <a:solidFill>
            <a:srgbClr val="002060"/>
          </a:solidFill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es-MX" sz="1800" b="1" dirty="0">
                <a:solidFill>
                  <a:prstClr val="white"/>
                </a:solidFill>
                <a:latin typeface="Calibri" pitchFamily="34" charset="0"/>
              </a:rPr>
              <a:t>6</a:t>
            </a:r>
            <a:endParaRPr lang="en-US" sz="1800" b="1" dirty="0">
              <a:solidFill>
                <a:prstClr val="white"/>
              </a:solidFill>
              <a:latin typeface="Calibri" pitchFamily="34" charset="0"/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323528" y="5344874"/>
            <a:ext cx="360040" cy="369332"/>
          </a:xfrm>
          <a:prstGeom prst="homePlate">
            <a:avLst/>
          </a:prstGeom>
          <a:solidFill>
            <a:srgbClr val="002060"/>
          </a:solidFill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es-MX" sz="1800" b="1" dirty="0">
                <a:solidFill>
                  <a:prstClr val="white"/>
                </a:solidFill>
                <a:latin typeface="Calibri" pitchFamily="34" charset="0"/>
              </a:rPr>
              <a:t>7</a:t>
            </a:r>
            <a:endParaRPr lang="en-US" sz="1800" b="1" dirty="0">
              <a:solidFill>
                <a:prstClr val="white"/>
              </a:solidFill>
              <a:latin typeface="Calibri" pitchFamily="34" charset="0"/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323528" y="5877272"/>
            <a:ext cx="360040" cy="369332"/>
          </a:xfrm>
          <a:prstGeom prst="homePlate">
            <a:avLst/>
          </a:prstGeom>
          <a:solidFill>
            <a:srgbClr val="002060"/>
          </a:solidFill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algn="ctr"/>
            <a:r>
              <a:rPr lang="es-MX" sz="1800" b="1" dirty="0">
                <a:solidFill>
                  <a:prstClr val="white"/>
                </a:solidFill>
                <a:latin typeface="Calibri" pitchFamily="34" charset="0"/>
              </a:rPr>
              <a:t>8</a:t>
            </a:r>
            <a:endParaRPr lang="en-US" sz="1800" b="1" dirty="0">
              <a:solidFill>
                <a:prstClr val="white"/>
              </a:solidFill>
              <a:latin typeface="Calibri" pitchFamily="34" charset="0"/>
            </a:endParaRPr>
          </a:p>
        </p:txBody>
      </p:sp>
      <p:sp>
        <p:nvSpPr>
          <p:cNvPr id="14" name="13 CuadroTexto"/>
          <p:cNvSpPr txBox="1"/>
          <p:nvPr/>
        </p:nvSpPr>
        <p:spPr>
          <a:xfrm flipH="1">
            <a:off x="4139952" y="2060848"/>
            <a:ext cx="4752528" cy="3170099"/>
          </a:xfrm>
          <a:prstGeom prst="wedgeRectCallout">
            <a:avLst>
              <a:gd name="adj1" fmla="val 47109"/>
              <a:gd name="adj2" fmla="val 59195"/>
            </a:avLst>
          </a:prstGeom>
          <a:solidFill>
            <a:srgbClr val="C4E59F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342900" lvl="1" indent="-342900">
              <a:spcAft>
                <a:spcPts val="600"/>
              </a:spcAft>
            </a:pPr>
            <a:r>
              <a:rPr lang="es-ES" sz="1500" dirty="0">
                <a:solidFill>
                  <a:prstClr val="black"/>
                </a:solidFill>
                <a:latin typeface="Calibri" pitchFamily="34" charset="0"/>
              </a:rPr>
              <a:t>7.1  </a:t>
            </a:r>
            <a:r>
              <a:rPr lang="es-ES" sz="1500" b="1" dirty="0">
                <a:solidFill>
                  <a:prstClr val="black"/>
                </a:solidFill>
                <a:latin typeface="Calibri" pitchFamily="34" charset="0"/>
              </a:rPr>
              <a:t>Normativa </a:t>
            </a:r>
            <a:r>
              <a:rPr lang="es-ES" sz="1500" dirty="0">
                <a:solidFill>
                  <a:prstClr val="black"/>
                </a:solidFill>
                <a:latin typeface="Calibri" pitchFamily="34" charset="0"/>
              </a:rPr>
              <a:t>en monitoreo y evaluación. </a:t>
            </a:r>
            <a:endParaRPr lang="en-US" sz="1500" dirty="0">
              <a:solidFill>
                <a:prstClr val="black"/>
              </a:solidFill>
              <a:latin typeface="Calibri" pitchFamily="34" charset="0"/>
            </a:endParaRPr>
          </a:p>
          <a:p>
            <a:pPr marL="342900" lvl="1" indent="-342900">
              <a:spcAft>
                <a:spcPts val="600"/>
              </a:spcAft>
            </a:pPr>
            <a:r>
              <a:rPr lang="es-ES" sz="1500" dirty="0">
                <a:solidFill>
                  <a:prstClr val="black"/>
                </a:solidFill>
                <a:latin typeface="Calibri" pitchFamily="34" charset="0"/>
              </a:rPr>
              <a:t>7.2  </a:t>
            </a:r>
            <a:r>
              <a:rPr lang="es-ES" sz="1500" b="1" dirty="0">
                <a:solidFill>
                  <a:prstClr val="black"/>
                </a:solidFill>
                <a:latin typeface="Calibri" pitchFamily="34" charset="0"/>
              </a:rPr>
              <a:t>Criterios/lineamientos</a:t>
            </a:r>
            <a:r>
              <a:rPr lang="es-ES" sz="1500" dirty="0">
                <a:solidFill>
                  <a:prstClr val="black"/>
                </a:solidFill>
                <a:latin typeface="Calibri" pitchFamily="34" charset="0"/>
              </a:rPr>
              <a:t> para la evaluación. </a:t>
            </a:r>
            <a:endParaRPr lang="en-US" sz="1500" dirty="0">
              <a:solidFill>
                <a:prstClr val="black"/>
              </a:solidFill>
              <a:latin typeface="Calibri" pitchFamily="34" charset="0"/>
            </a:endParaRPr>
          </a:p>
          <a:p>
            <a:pPr marL="342900" lvl="1" indent="-342900">
              <a:spcAft>
                <a:spcPts val="600"/>
              </a:spcAft>
            </a:pPr>
            <a:r>
              <a:rPr lang="es-ES" sz="1500" dirty="0">
                <a:solidFill>
                  <a:prstClr val="black"/>
                </a:solidFill>
                <a:latin typeface="Calibri" pitchFamily="34" charset="0"/>
              </a:rPr>
              <a:t>7.3</a:t>
            </a:r>
            <a:r>
              <a:rPr lang="es-ES" sz="1500" b="1" dirty="0">
                <a:solidFill>
                  <a:prstClr val="black"/>
                </a:solidFill>
                <a:latin typeface="Calibri" pitchFamily="34" charset="0"/>
              </a:rPr>
              <a:t>  Planeación</a:t>
            </a:r>
            <a:r>
              <a:rPr lang="es-ES" sz="1500" dirty="0">
                <a:solidFill>
                  <a:prstClr val="black"/>
                </a:solidFill>
                <a:latin typeface="Calibri" pitchFamily="34" charset="0"/>
              </a:rPr>
              <a:t> de evaluaciones.</a:t>
            </a:r>
            <a:endParaRPr lang="en-US" sz="1500" dirty="0">
              <a:solidFill>
                <a:prstClr val="black"/>
              </a:solidFill>
              <a:latin typeface="Calibri" pitchFamily="34" charset="0"/>
            </a:endParaRPr>
          </a:p>
          <a:p>
            <a:pPr marL="342900" lvl="1" indent="-342900">
              <a:spcAft>
                <a:spcPts val="600"/>
              </a:spcAft>
            </a:pPr>
            <a:r>
              <a:rPr lang="es-ES" sz="1500" dirty="0">
                <a:solidFill>
                  <a:prstClr val="black"/>
                </a:solidFill>
                <a:latin typeface="Calibri" pitchFamily="34" charset="0"/>
              </a:rPr>
              <a:t>7.4</a:t>
            </a:r>
            <a:r>
              <a:rPr lang="es-ES" sz="1500" b="1" dirty="0">
                <a:solidFill>
                  <a:prstClr val="black"/>
                </a:solidFill>
                <a:latin typeface="Calibri" pitchFamily="34" charset="0"/>
              </a:rPr>
              <a:t>  Publicación </a:t>
            </a:r>
            <a:r>
              <a:rPr lang="es-ES" sz="1500" dirty="0">
                <a:solidFill>
                  <a:prstClr val="black"/>
                </a:solidFill>
                <a:latin typeface="Calibri" pitchFamily="34" charset="0"/>
              </a:rPr>
              <a:t>de evaluaciones realizadas. </a:t>
            </a:r>
            <a:endParaRPr lang="en-US" sz="1500" dirty="0">
              <a:solidFill>
                <a:prstClr val="black"/>
              </a:solidFill>
              <a:latin typeface="Calibri" pitchFamily="34" charset="0"/>
            </a:endParaRPr>
          </a:p>
          <a:p>
            <a:pPr marL="342900" lvl="1" indent="-342900">
              <a:spcAft>
                <a:spcPts val="600"/>
              </a:spcAft>
            </a:pPr>
            <a:r>
              <a:rPr lang="es-ES" sz="1500" dirty="0">
                <a:solidFill>
                  <a:prstClr val="black"/>
                </a:solidFill>
                <a:latin typeface="Calibri" pitchFamily="34" charset="0"/>
              </a:rPr>
              <a:t>7.5</a:t>
            </a:r>
            <a:r>
              <a:rPr lang="es-ES" sz="1500" b="1" dirty="0">
                <a:solidFill>
                  <a:prstClr val="black"/>
                </a:solidFill>
                <a:latin typeface="Calibri" pitchFamily="34" charset="0"/>
              </a:rPr>
              <a:t>  Seguimiento a los resultados </a:t>
            </a:r>
            <a:r>
              <a:rPr lang="es-ES" sz="1500" dirty="0">
                <a:solidFill>
                  <a:prstClr val="black"/>
                </a:solidFill>
                <a:latin typeface="Calibri" pitchFamily="34" charset="0"/>
              </a:rPr>
              <a:t>de las  evaluaciones. </a:t>
            </a:r>
            <a:endParaRPr lang="en-US" sz="1500" dirty="0">
              <a:solidFill>
                <a:prstClr val="black"/>
              </a:solidFill>
              <a:latin typeface="Calibri" pitchFamily="34" charset="0"/>
            </a:endParaRPr>
          </a:p>
          <a:p>
            <a:pPr marL="342900" lvl="1" indent="-342900">
              <a:spcAft>
                <a:spcPts val="600"/>
              </a:spcAft>
            </a:pPr>
            <a:r>
              <a:rPr lang="es-ES" sz="1500" dirty="0">
                <a:solidFill>
                  <a:prstClr val="black"/>
                </a:solidFill>
                <a:latin typeface="Calibri" pitchFamily="34" charset="0"/>
              </a:rPr>
              <a:t>7.6</a:t>
            </a:r>
            <a:r>
              <a:rPr lang="es-ES" sz="1500" b="1" dirty="0">
                <a:solidFill>
                  <a:prstClr val="black"/>
                </a:solidFill>
                <a:latin typeface="Calibri" pitchFamily="34" charset="0"/>
              </a:rPr>
              <a:t>  Estudios, diagnósticos, investigaciones o análisis </a:t>
            </a:r>
            <a:r>
              <a:rPr lang="es-ES" sz="1500" dirty="0">
                <a:solidFill>
                  <a:prstClr val="black"/>
                </a:solidFill>
                <a:latin typeface="Calibri" pitchFamily="34" charset="0"/>
              </a:rPr>
              <a:t>en materia de desarrollo social.</a:t>
            </a:r>
            <a:endParaRPr lang="en-US" sz="1500" dirty="0">
              <a:solidFill>
                <a:prstClr val="black"/>
              </a:solidFill>
              <a:latin typeface="Calibri" pitchFamily="34" charset="0"/>
            </a:endParaRPr>
          </a:p>
          <a:p>
            <a:pPr marL="342900" lvl="1" indent="-342900">
              <a:spcAft>
                <a:spcPts val="600"/>
              </a:spcAft>
            </a:pPr>
            <a:r>
              <a:rPr lang="es-ES" sz="1500" dirty="0">
                <a:solidFill>
                  <a:prstClr val="black"/>
                </a:solidFill>
                <a:latin typeface="Calibri" pitchFamily="34" charset="0"/>
              </a:rPr>
              <a:t>7.7</a:t>
            </a:r>
            <a:r>
              <a:rPr lang="es-ES" sz="1500" b="1" dirty="0">
                <a:solidFill>
                  <a:prstClr val="black"/>
                </a:solidFill>
                <a:latin typeface="Calibri" pitchFamily="34" charset="0"/>
              </a:rPr>
              <a:t>  Indicadores de resultados </a:t>
            </a:r>
            <a:r>
              <a:rPr lang="es-ES" sz="1500" dirty="0">
                <a:solidFill>
                  <a:prstClr val="black"/>
                </a:solidFill>
                <a:latin typeface="Calibri" pitchFamily="34" charset="0"/>
              </a:rPr>
              <a:t>para la política y/o los programas de desarrollo social. </a:t>
            </a:r>
            <a:endParaRPr lang="en-US" sz="1500" dirty="0">
              <a:solidFill>
                <a:prstClr val="black"/>
              </a:solidFill>
              <a:latin typeface="Calibri" pitchFamily="34" charset="0"/>
            </a:endParaRPr>
          </a:p>
          <a:p>
            <a:pPr marL="342900" lvl="1" indent="-342900">
              <a:spcAft>
                <a:spcPts val="600"/>
              </a:spcAft>
            </a:pPr>
            <a:r>
              <a:rPr lang="es-ES" sz="1500" dirty="0">
                <a:solidFill>
                  <a:prstClr val="black"/>
                </a:solidFill>
                <a:latin typeface="Calibri" pitchFamily="34" charset="0"/>
              </a:rPr>
              <a:t>7.8</a:t>
            </a:r>
            <a:r>
              <a:rPr lang="es-ES" sz="1500" b="1" dirty="0">
                <a:solidFill>
                  <a:prstClr val="black"/>
                </a:solidFill>
                <a:latin typeface="Calibri" pitchFamily="34" charset="0"/>
              </a:rPr>
              <a:t>  Indicadores de gestión </a:t>
            </a:r>
            <a:r>
              <a:rPr lang="es-ES" sz="1500" dirty="0">
                <a:solidFill>
                  <a:prstClr val="black"/>
                </a:solidFill>
                <a:latin typeface="Calibri" pitchFamily="34" charset="0"/>
              </a:rPr>
              <a:t>para la política y/o los programas de desarrollo social.</a:t>
            </a:r>
            <a:endParaRPr lang="en-US" sz="1800" dirty="0">
              <a:solidFill>
                <a:prstClr val="black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8249460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" name="54 Gráfico"/>
          <p:cNvGraphicFramePr/>
          <p:nvPr>
            <p:extLst>
              <p:ext uri="{D42A27DB-BD31-4B8C-83A1-F6EECF244321}">
                <p14:modId xmlns:p14="http://schemas.microsoft.com/office/powerpoint/2010/main" val="1636916856"/>
              </p:ext>
            </p:extLst>
          </p:nvPr>
        </p:nvGraphicFramePr>
        <p:xfrm>
          <a:off x="95290" y="1187910"/>
          <a:ext cx="5400000" cy="53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Cuadro de texto 17"/>
          <p:cNvSpPr txBox="1">
            <a:spLocks noChangeArrowheads="1"/>
          </p:cNvSpPr>
          <p:nvPr/>
        </p:nvSpPr>
        <p:spPr bwMode="auto">
          <a:xfrm>
            <a:off x="3649595" y="4311794"/>
            <a:ext cx="1645920" cy="1805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spAutoFit/>
          </a:bodyPr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s-ES" sz="1000" b="1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Valor máximo: 100%</a:t>
            </a:r>
            <a:endParaRPr lang="es-MX" sz="100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s-ES" sz="1000" b="1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 </a:t>
            </a:r>
            <a:endParaRPr lang="es-MX" sz="100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s-ES" sz="1000" b="1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 </a:t>
            </a:r>
            <a:endParaRPr lang="es-MX" sz="100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s-ES" sz="1000" b="1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 </a:t>
            </a:r>
            <a:endParaRPr lang="es-MX" sz="100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s-ES" sz="1000" b="1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 </a:t>
            </a:r>
            <a:endParaRPr lang="es-MX" sz="100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s-ES" sz="1000" b="1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Promedio nacional: 44.4%</a:t>
            </a:r>
            <a:endParaRPr lang="es-MX" sz="100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13" name="6 CuadroTexto"/>
          <p:cNvSpPr txBox="1">
            <a:spLocks noChangeArrowheads="1"/>
          </p:cNvSpPr>
          <p:nvPr/>
        </p:nvSpPr>
        <p:spPr bwMode="auto">
          <a:xfrm>
            <a:off x="4777391" y="1223177"/>
            <a:ext cx="45529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1000" b="1" dirty="0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80.6</a:t>
            </a:r>
            <a:endParaRPr lang="es-MX" sz="1000" dirty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14" name="6 CuadroTexto"/>
          <p:cNvSpPr txBox="1">
            <a:spLocks noChangeArrowheads="1"/>
          </p:cNvSpPr>
          <p:nvPr/>
        </p:nvSpPr>
        <p:spPr bwMode="auto">
          <a:xfrm>
            <a:off x="4230322" y="1377826"/>
            <a:ext cx="45529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1000" b="1" dirty="0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68.5</a:t>
            </a:r>
            <a:endParaRPr lang="es-MX" sz="1000" dirty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15" name="6 CuadroTexto"/>
          <p:cNvSpPr txBox="1">
            <a:spLocks noChangeArrowheads="1"/>
          </p:cNvSpPr>
          <p:nvPr/>
        </p:nvSpPr>
        <p:spPr bwMode="auto">
          <a:xfrm>
            <a:off x="3678980" y="1535526"/>
            <a:ext cx="45529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1000" b="1" dirty="0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56.5</a:t>
            </a:r>
            <a:endParaRPr lang="es-MX" sz="1000" dirty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16" name="6 CuadroTexto"/>
          <p:cNvSpPr txBox="1">
            <a:spLocks noChangeArrowheads="1"/>
          </p:cNvSpPr>
          <p:nvPr/>
        </p:nvSpPr>
        <p:spPr bwMode="auto">
          <a:xfrm>
            <a:off x="3593364" y="1690175"/>
            <a:ext cx="45529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1000" b="1" dirty="0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54.6</a:t>
            </a:r>
            <a:endParaRPr lang="es-MX" sz="1000" dirty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17" name="6 CuadroTexto"/>
          <p:cNvSpPr txBox="1">
            <a:spLocks noChangeArrowheads="1"/>
          </p:cNvSpPr>
          <p:nvPr/>
        </p:nvSpPr>
        <p:spPr bwMode="auto">
          <a:xfrm>
            <a:off x="3543414" y="1844824"/>
            <a:ext cx="45529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1000" b="1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53.7 </a:t>
            </a:r>
            <a:endParaRPr lang="es-MX" sz="100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18" name="6 CuadroTexto"/>
          <p:cNvSpPr txBox="1">
            <a:spLocks noChangeArrowheads="1"/>
          </p:cNvSpPr>
          <p:nvPr/>
        </p:nvSpPr>
        <p:spPr bwMode="auto">
          <a:xfrm>
            <a:off x="3508742" y="2007683"/>
            <a:ext cx="45529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1000" b="1" dirty="0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52.8</a:t>
            </a:r>
            <a:endParaRPr lang="es-MX" sz="1000" dirty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19" name="6 CuadroTexto"/>
          <p:cNvSpPr txBox="1">
            <a:spLocks noChangeArrowheads="1"/>
          </p:cNvSpPr>
          <p:nvPr/>
        </p:nvSpPr>
        <p:spPr bwMode="auto">
          <a:xfrm>
            <a:off x="3502301" y="2169914"/>
            <a:ext cx="45529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1000" b="1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52.8</a:t>
            </a:r>
            <a:endParaRPr lang="es-MX" sz="100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20" name="6 CuadroTexto"/>
          <p:cNvSpPr txBox="1">
            <a:spLocks noChangeArrowheads="1"/>
          </p:cNvSpPr>
          <p:nvPr/>
        </p:nvSpPr>
        <p:spPr bwMode="auto">
          <a:xfrm>
            <a:off x="3455784" y="2327614"/>
            <a:ext cx="45529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1000" b="1" dirty="0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51.9</a:t>
            </a:r>
            <a:endParaRPr lang="es-MX" sz="1000" dirty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21" name="6 CuadroTexto"/>
          <p:cNvSpPr txBox="1">
            <a:spLocks noChangeArrowheads="1"/>
          </p:cNvSpPr>
          <p:nvPr/>
        </p:nvSpPr>
        <p:spPr bwMode="auto">
          <a:xfrm>
            <a:off x="3455784" y="2471630"/>
            <a:ext cx="45529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1000" b="1" dirty="0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51.9</a:t>
            </a:r>
            <a:endParaRPr lang="es-MX" sz="1000" dirty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22" name="6 CuadroTexto"/>
          <p:cNvSpPr txBox="1">
            <a:spLocks noChangeArrowheads="1"/>
          </p:cNvSpPr>
          <p:nvPr/>
        </p:nvSpPr>
        <p:spPr bwMode="auto">
          <a:xfrm>
            <a:off x="3416576" y="2626279"/>
            <a:ext cx="45529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1000" b="1" dirty="0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50.9</a:t>
            </a:r>
            <a:endParaRPr lang="es-MX" sz="1000" dirty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23" name="6 CuadroTexto"/>
          <p:cNvSpPr txBox="1">
            <a:spLocks noChangeArrowheads="1"/>
          </p:cNvSpPr>
          <p:nvPr/>
        </p:nvSpPr>
        <p:spPr bwMode="auto">
          <a:xfrm>
            <a:off x="3256867" y="2780928"/>
            <a:ext cx="45529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1000" b="1" dirty="0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47.2</a:t>
            </a:r>
            <a:endParaRPr lang="es-MX" sz="1000" dirty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24" name="6 CuadroTexto"/>
          <p:cNvSpPr txBox="1">
            <a:spLocks noChangeArrowheads="1"/>
          </p:cNvSpPr>
          <p:nvPr/>
        </p:nvSpPr>
        <p:spPr bwMode="auto">
          <a:xfrm>
            <a:off x="3257975" y="2935577"/>
            <a:ext cx="45529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1000" b="1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47.2</a:t>
            </a:r>
            <a:endParaRPr lang="es-MX" sz="100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25" name="6 CuadroTexto"/>
          <p:cNvSpPr txBox="1">
            <a:spLocks noChangeArrowheads="1"/>
          </p:cNvSpPr>
          <p:nvPr/>
        </p:nvSpPr>
        <p:spPr bwMode="auto">
          <a:xfrm>
            <a:off x="3171949" y="3106018"/>
            <a:ext cx="45529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1000" b="1" dirty="0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45.4 </a:t>
            </a:r>
            <a:endParaRPr lang="es-MX" sz="1000" dirty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26" name="6 CuadroTexto"/>
          <p:cNvSpPr txBox="1">
            <a:spLocks noChangeArrowheads="1"/>
          </p:cNvSpPr>
          <p:nvPr/>
        </p:nvSpPr>
        <p:spPr bwMode="auto">
          <a:xfrm>
            <a:off x="3173047" y="3253085"/>
            <a:ext cx="45529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1000" b="1" dirty="0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45.4 </a:t>
            </a:r>
            <a:endParaRPr lang="es-MX" sz="1000" dirty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27" name="6 CuadroTexto"/>
          <p:cNvSpPr txBox="1">
            <a:spLocks noChangeArrowheads="1"/>
          </p:cNvSpPr>
          <p:nvPr/>
        </p:nvSpPr>
        <p:spPr bwMode="auto">
          <a:xfrm>
            <a:off x="3173047" y="3407734"/>
            <a:ext cx="45529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1000" b="1" dirty="0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45.4 </a:t>
            </a:r>
            <a:endParaRPr lang="es-MX" sz="1000" dirty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28" name="6 CuadroTexto"/>
          <p:cNvSpPr txBox="1">
            <a:spLocks noChangeArrowheads="1"/>
          </p:cNvSpPr>
          <p:nvPr/>
        </p:nvSpPr>
        <p:spPr bwMode="auto">
          <a:xfrm>
            <a:off x="3162414" y="3573016"/>
            <a:ext cx="45529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1000" b="1" dirty="0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45.4 </a:t>
            </a:r>
            <a:endParaRPr lang="es-MX" sz="1000" dirty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29" name="6 CuadroTexto"/>
          <p:cNvSpPr txBox="1">
            <a:spLocks noChangeArrowheads="1"/>
          </p:cNvSpPr>
          <p:nvPr/>
        </p:nvSpPr>
        <p:spPr bwMode="auto">
          <a:xfrm>
            <a:off x="3112573" y="3724614"/>
            <a:ext cx="45529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1000" b="1" dirty="0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43.5 </a:t>
            </a:r>
            <a:endParaRPr lang="es-MX" sz="1000" dirty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30" name="6 CuadroTexto"/>
          <p:cNvSpPr txBox="1">
            <a:spLocks noChangeArrowheads="1"/>
          </p:cNvSpPr>
          <p:nvPr/>
        </p:nvSpPr>
        <p:spPr bwMode="auto">
          <a:xfrm>
            <a:off x="3123206" y="3882314"/>
            <a:ext cx="45529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1000" b="1" dirty="0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43.5 </a:t>
            </a:r>
            <a:endParaRPr lang="es-MX" sz="1000" dirty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31" name="6 CuadroTexto"/>
          <p:cNvSpPr txBox="1">
            <a:spLocks noChangeArrowheads="1"/>
          </p:cNvSpPr>
          <p:nvPr/>
        </p:nvSpPr>
        <p:spPr bwMode="auto">
          <a:xfrm>
            <a:off x="3116694" y="4026330"/>
            <a:ext cx="45529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1000" b="1" dirty="0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42.6</a:t>
            </a:r>
            <a:endParaRPr lang="es-MX" sz="1000" dirty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32" name="6 CuadroTexto"/>
          <p:cNvSpPr txBox="1">
            <a:spLocks noChangeArrowheads="1"/>
          </p:cNvSpPr>
          <p:nvPr/>
        </p:nvSpPr>
        <p:spPr bwMode="auto">
          <a:xfrm>
            <a:off x="3116694" y="4191612"/>
            <a:ext cx="45529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1000" b="1" dirty="0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41.7</a:t>
            </a:r>
            <a:endParaRPr lang="es-MX" sz="1000" dirty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33" name="6 CuadroTexto"/>
          <p:cNvSpPr txBox="1">
            <a:spLocks noChangeArrowheads="1"/>
          </p:cNvSpPr>
          <p:nvPr/>
        </p:nvSpPr>
        <p:spPr bwMode="auto">
          <a:xfrm>
            <a:off x="3118599" y="4348684"/>
            <a:ext cx="45529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1000" b="1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40.7</a:t>
            </a:r>
            <a:endParaRPr lang="es-MX" sz="100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34" name="6 CuadroTexto"/>
          <p:cNvSpPr txBox="1">
            <a:spLocks noChangeArrowheads="1"/>
          </p:cNvSpPr>
          <p:nvPr/>
        </p:nvSpPr>
        <p:spPr bwMode="auto">
          <a:xfrm>
            <a:off x="2833175" y="4509120"/>
            <a:ext cx="45529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1000" b="1" dirty="0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38.0</a:t>
            </a:r>
            <a:endParaRPr lang="es-MX" sz="1000" dirty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35" name="6 CuadroTexto"/>
          <p:cNvSpPr txBox="1">
            <a:spLocks noChangeArrowheads="1"/>
          </p:cNvSpPr>
          <p:nvPr/>
        </p:nvSpPr>
        <p:spPr bwMode="auto">
          <a:xfrm>
            <a:off x="2793066" y="4674402"/>
            <a:ext cx="45529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1000" b="1" dirty="0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37.0</a:t>
            </a:r>
            <a:endParaRPr lang="es-MX" sz="1000" dirty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36" name="6 CuadroTexto"/>
          <p:cNvSpPr txBox="1">
            <a:spLocks noChangeArrowheads="1"/>
          </p:cNvSpPr>
          <p:nvPr/>
        </p:nvSpPr>
        <p:spPr bwMode="auto">
          <a:xfrm>
            <a:off x="2784427" y="4826628"/>
            <a:ext cx="45529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1000" b="1" dirty="0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37.0</a:t>
            </a:r>
            <a:endParaRPr lang="es-MX" sz="1000" dirty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37" name="6 CuadroTexto"/>
          <p:cNvSpPr txBox="1">
            <a:spLocks noChangeArrowheads="1"/>
          </p:cNvSpPr>
          <p:nvPr/>
        </p:nvSpPr>
        <p:spPr bwMode="auto">
          <a:xfrm>
            <a:off x="2793066" y="4984434"/>
            <a:ext cx="45529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1000" b="1" dirty="0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37.0</a:t>
            </a:r>
            <a:endParaRPr lang="es-MX" sz="1000" dirty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38" name="6 CuadroTexto"/>
          <p:cNvSpPr txBox="1">
            <a:spLocks noChangeArrowheads="1"/>
          </p:cNvSpPr>
          <p:nvPr/>
        </p:nvSpPr>
        <p:spPr bwMode="auto">
          <a:xfrm>
            <a:off x="2708444" y="5135926"/>
            <a:ext cx="45529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1000" b="1" dirty="0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35.2</a:t>
            </a:r>
            <a:endParaRPr lang="es-MX" sz="1000" dirty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39" name="6 CuadroTexto"/>
          <p:cNvSpPr txBox="1">
            <a:spLocks noChangeArrowheads="1"/>
          </p:cNvSpPr>
          <p:nvPr/>
        </p:nvSpPr>
        <p:spPr bwMode="auto">
          <a:xfrm>
            <a:off x="2706021" y="5289234"/>
            <a:ext cx="45529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1000" b="1" dirty="0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35.2</a:t>
            </a:r>
            <a:endParaRPr lang="es-MX" sz="1000" dirty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40" name="6 CuadroTexto"/>
          <p:cNvSpPr txBox="1">
            <a:spLocks noChangeArrowheads="1"/>
          </p:cNvSpPr>
          <p:nvPr/>
        </p:nvSpPr>
        <p:spPr bwMode="auto">
          <a:xfrm>
            <a:off x="2665520" y="5461792"/>
            <a:ext cx="45529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1000" b="1" dirty="0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34.3</a:t>
            </a:r>
            <a:endParaRPr lang="es-MX" sz="1000" dirty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41" name="6 CuadroTexto"/>
          <p:cNvSpPr txBox="1">
            <a:spLocks noChangeArrowheads="1"/>
          </p:cNvSpPr>
          <p:nvPr/>
        </p:nvSpPr>
        <p:spPr bwMode="auto">
          <a:xfrm>
            <a:off x="2492420" y="5596250"/>
            <a:ext cx="45529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1000" b="1" dirty="0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30.6</a:t>
            </a:r>
            <a:endParaRPr lang="es-MX" sz="1000" dirty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42" name="6 CuadroTexto"/>
          <p:cNvSpPr txBox="1">
            <a:spLocks noChangeArrowheads="1"/>
          </p:cNvSpPr>
          <p:nvPr/>
        </p:nvSpPr>
        <p:spPr bwMode="auto">
          <a:xfrm>
            <a:off x="2492420" y="5771024"/>
            <a:ext cx="45529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1000" b="1" dirty="0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30.6</a:t>
            </a:r>
            <a:endParaRPr lang="es-MX" sz="1000" dirty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43" name="6 CuadroTexto"/>
          <p:cNvSpPr txBox="1">
            <a:spLocks noChangeArrowheads="1"/>
          </p:cNvSpPr>
          <p:nvPr/>
        </p:nvSpPr>
        <p:spPr bwMode="auto">
          <a:xfrm>
            <a:off x="2121487" y="5922316"/>
            <a:ext cx="45529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1000" b="1" dirty="0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22.2</a:t>
            </a:r>
            <a:endParaRPr lang="es-MX" sz="1000" dirty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44" name="6 CuadroTexto"/>
          <p:cNvSpPr txBox="1">
            <a:spLocks noChangeArrowheads="1"/>
          </p:cNvSpPr>
          <p:nvPr/>
        </p:nvSpPr>
        <p:spPr bwMode="auto">
          <a:xfrm>
            <a:off x="2028142" y="6075824"/>
            <a:ext cx="45529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1000" b="1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20.4</a:t>
            </a:r>
            <a:endParaRPr lang="es-MX" sz="100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46" name="Rectangle 79"/>
          <p:cNvSpPr>
            <a:spLocks noChangeArrowheads="1"/>
          </p:cNvSpPr>
          <p:nvPr/>
        </p:nvSpPr>
        <p:spPr bwMode="auto">
          <a:xfrm>
            <a:off x="0" y="13906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s-MX"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6" name="1 Conector recto"/>
          <p:cNvSpPr/>
          <p:nvPr/>
        </p:nvSpPr>
        <p:spPr>
          <a:xfrm rot="5400000" flipV="1">
            <a:off x="673043" y="3774193"/>
            <a:ext cx="4989600" cy="0"/>
          </a:xfrm>
          <a:prstGeom prst="line">
            <a:avLst/>
          </a:prstGeom>
          <a:noFill/>
          <a:ln w="19050" cap="flat" cmpd="sng" algn="ctr">
            <a:solidFill>
              <a:srgbClr val="002060"/>
            </a:solidFill>
            <a:prstDash val="sys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000">
              <a:solidFill>
                <a:prstClr val="black"/>
              </a:solidFill>
            </a:endParaRPr>
          </a:p>
        </p:txBody>
      </p:sp>
      <p:sp>
        <p:nvSpPr>
          <p:cNvPr id="57" name="Rectangle 2"/>
          <p:cNvSpPr txBox="1">
            <a:spLocks noChangeArrowheads="1"/>
          </p:cNvSpPr>
          <p:nvPr/>
        </p:nvSpPr>
        <p:spPr>
          <a:xfrm>
            <a:off x="2132151" y="425709"/>
            <a:ext cx="6588176" cy="598452"/>
          </a:xfrm>
          <a:prstGeom prst="rect">
            <a:avLst/>
          </a:prstGeom>
        </p:spPr>
        <p:txBody>
          <a:bodyPr/>
          <a:lstStyle>
            <a:defPPr>
              <a:defRPr lang="es-ES_tradnl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s-MX" sz="2800" b="1" dirty="0">
                <a:solidFill>
                  <a:srgbClr val="002F8E"/>
                </a:solidFill>
                <a:latin typeface="Calibri" pitchFamily="34" charset="0"/>
                <a:cs typeface="Arial" pitchFamily="34" charset="0"/>
              </a:rPr>
              <a:t>Resultados a nivel </a:t>
            </a:r>
            <a:r>
              <a:rPr lang="es-MX" sz="2800" b="1" dirty="0" smtClean="0">
                <a:solidFill>
                  <a:srgbClr val="002F8E"/>
                </a:solidFill>
                <a:latin typeface="Calibri" pitchFamily="34" charset="0"/>
                <a:cs typeface="Arial" pitchFamily="34" charset="0"/>
              </a:rPr>
              <a:t>nacional 2011 </a:t>
            </a:r>
          </a:p>
        </p:txBody>
      </p:sp>
      <p:sp>
        <p:nvSpPr>
          <p:cNvPr id="58" name="57 Rectángulo"/>
          <p:cNvSpPr/>
          <p:nvPr/>
        </p:nvSpPr>
        <p:spPr bwMode="auto">
          <a:xfrm>
            <a:off x="6156176" y="5482277"/>
            <a:ext cx="360040" cy="360040"/>
          </a:xfrm>
          <a:prstGeom prst="rect">
            <a:avLst/>
          </a:prstGeom>
          <a:solidFill>
            <a:srgbClr val="007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es-MX">
              <a:solidFill>
                <a:prstClr val="black"/>
              </a:solidFill>
              <a:latin typeface="Times"/>
            </a:endParaRPr>
          </a:p>
        </p:txBody>
      </p:sp>
      <p:sp>
        <p:nvSpPr>
          <p:cNvPr id="59" name="58 Rectángulo"/>
          <p:cNvSpPr/>
          <p:nvPr/>
        </p:nvSpPr>
        <p:spPr bwMode="auto">
          <a:xfrm>
            <a:off x="6156176" y="6049979"/>
            <a:ext cx="360040" cy="36004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hangingPunct="0"/>
            <a:endParaRPr lang="es-MX">
              <a:solidFill>
                <a:prstClr val="black"/>
              </a:solidFill>
              <a:latin typeface="Times"/>
            </a:endParaRPr>
          </a:p>
        </p:txBody>
      </p:sp>
      <p:sp>
        <p:nvSpPr>
          <p:cNvPr id="60" name="Rectangle 2"/>
          <p:cNvSpPr txBox="1">
            <a:spLocks noChangeArrowheads="1"/>
          </p:cNvSpPr>
          <p:nvPr/>
        </p:nvSpPr>
        <p:spPr>
          <a:xfrm>
            <a:off x="6492974" y="5373216"/>
            <a:ext cx="2232248" cy="1122528"/>
          </a:xfrm>
          <a:prstGeom prst="rect">
            <a:avLst/>
          </a:prstGeom>
        </p:spPr>
        <p:txBody>
          <a:bodyPr/>
          <a:lstStyle>
            <a:defPPr>
              <a:defRPr lang="es-ES_tradnl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s-MX" sz="1500" b="1" dirty="0" smtClean="0">
                <a:solidFill>
                  <a:prstClr val="black"/>
                </a:solidFill>
                <a:latin typeface="Calibri" pitchFamily="34" charset="0"/>
                <a:cs typeface="Arial" pitchFamily="34" charset="0"/>
              </a:rPr>
              <a:t>Componente 1.</a:t>
            </a:r>
          </a:p>
          <a:p>
            <a:pPr>
              <a:defRPr/>
            </a:pPr>
            <a:r>
              <a:rPr lang="es-MX" sz="1500" b="1" dirty="0" smtClean="0">
                <a:solidFill>
                  <a:prstClr val="black"/>
                </a:solidFill>
                <a:latin typeface="Calibri" pitchFamily="34" charset="0"/>
                <a:cs typeface="Arial" pitchFamily="34" charset="0"/>
              </a:rPr>
              <a:t>El deber ser en M&amp;E</a:t>
            </a:r>
          </a:p>
          <a:p>
            <a:pPr>
              <a:defRPr/>
            </a:pPr>
            <a:endParaRPr lang="es-MX" sz="800" b="1" dirty="0" smtClean="0">
              <a:solidFill>
                <a:prstClr val="black"/>
              </a:solidFill>
              <a:latin typeface="Calibri" pitchFamily="34" charset="0"/>
              <a:cs typeface="Arial" pitchFamily="34" charset="0"/>
            </a:endParaRPr>
          </a:p>
          <a:p>
            <a:pPr>
              <a:defRPr/>
            </a:pPr>
            <a:r>
              <a:rPr lang="es-MX" sz="1500" b="1" dirty="0" smtClean="0">
                <a:solidFill>
                  <a:prstClr val="black"/>
                </a:solidFill>
                <a:latin typeface="Calibri" pitchFamily="34" charset="0"/>
                <a:cs typeface="Arial" pitchFamily="34" charset="0"/>
              </a:rPr>
              <a:t>Componente</a:t>
            </a:r>
            <a:r>
              <a:rPr lang="en-US" sz="1500" b="1" dirty="0" smtClean="0">
                <a:solidFill>
                  <a:prstClr val="black"/>
                </a:solidFill>
                <a:latin typeface="Calibri" pitchFamily="34" charset="0"/>
                <a:cs typeface="Arial" pitchFamily="34" charset="0"/>
              </a:rPr>
              <a:t> 2.</a:t>
            </a:r>
          </a:p>
          <a:p>
            <a:pPr>
              <a:defRPr/>
            </a:pPr>
            <a:r>
              <a:rPr lang="es-MX" sz="1500" b="1" dirty="0" smtClean="0">
                <a:solidFill>
                  <a:prstClr val="black"/>
                </a:solidFill>
                <a:latin typeface="Calibri" pitchFamily="34" charset="0"/>
                <a:cs typeface="Arial" pitchFamily="34" charset="0"/>
              </a:rPr>
              <a:t>Práctica</a:t>
            </a:r>
            <a:r>
              <a:rPr lang="en-US" sz="1500" b="1" dirty="0" smtClean="0">
                <a:solidFill>
                  <a:prstClr val="black"/>
                </a:solidFill>
                <a:latin typeface="Calibri" pitchFamily="34" charset="0"/>
                <a:cs typeface="Arial" pitchFamily="34" charset="0"/>
              </a:rPr>
              <a:t> de M&amp;E</a:t>
            </a:r>
            <a:endParaRPr lang="es-MX" sz="1500" b="1" dirty="0">
              <a:solidFill>
                <a:prstClr val="black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61" name="Rectangle 1"/>
          <p:cNvSpPr>
            <a:spLocks noChangeArrowheads="1"/>
          </p:cNvSpPr>
          <p:nvPr/>
        </p:nvSpPr>
        <p:spPr bwMode="auto">
          <a:xfrm>
            <a:off x="5453820" y="1124744"/>
            <a:ext cx="3618680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361950" indent="-361950" fontAlgn="auto">
              <a:spcBef>
                <a:spcPts val="1200"/>
              </a:spcBef>
              <a:spcAft>
                <a:spcPts val="600"/>
              </a:spcAft>
              <a:buClr>
                <a:srgbClr val="00B050"/>
              </a:buClr>
              <a:buFont typeface="Wingdings" pitchFamily="2" charset="2"/>
              <a:buChar char="§"/>
            </a:pPr>
            <a:r>
              <a:rPr lang="es-ES" sz="1700" dirty="0" smtClean="0">
                <a:solidFill>
                  <a:prstClr val="black"/>
                </a:solidFill>
                <a:latin typeface="Calibri" pitchFamily="34" charset="0"/>
              </a:rPr>
              <a:t>Las entidades federativas con mayor avance fueron Distrito Federal, Estado de México y Guanajuato</a:t>
            </a:r>
          </a:p>
          <a:p>
            <a:pPr marL="361950" indent="-361950" fontAlgn="auto">
              <a:spcBef>
                <a:spcPts val="1200"/>
              </a:spcBef>
              <a:spcAft>
                <a:spcPts val="600"/>
              </a:spcAft>
              <a:buClr>
                <a:srgbClr val="00B050"/>
              </a:buClr>
              <a:buFont typeface="Wingdings" pitchFamily="2" charset="2"/>
              <a:buChar char="§"/>
            </a:pPr>
            <a:r>
              <a:rPr lang="es-ES" sz="1700" dirty="0" smtClean="0">
                <a:solidFill>
                  <a:prstClr val="black"/>
                </a:solidFill>
                <a:latin typeface="Calibri" pitchFamily="34" charset="0"/>
              </a:rPr>
              <a:t>Las entidades federativas con menor avance fueron Baja California Sur, Tlaxcala, Morelos y Sinaloa</a:t>
            </a:r>
          </a:p>
          <a:p>
            <a:pPr marL="361950" indent="-361950" fontAlgn="auto">
              <a:spcBef>
                <a:spcPts val="1200"/>
              </a:spcBef>
              <a:spcAft>
                <a:spcPts val="600"/>
              </a:spcAft>
              <a:buClr>
                <a:srgbClr val="00B050"/>
              </a:buClr>
              <a:buFont typeface="Wingdings" pitchFamily="2" charset="2"/>
              <a:buChar char="§"/>
            </a:pPr>
            <a:r>
              <a:rPr lang="es-ES" sz="1700" dirty="0" smtClean="0">
                <a:solidFill>
                  <a:prstClr val="black"/>
                </a:solidFill>
                <a:latin typeface="Calibri"/>
              </a:rPr>
              <a:t>16 </a:t>
            </a:r>
            <a:r>
              <a:rPr lang="es-ES" sz="1700" dirty="0">
                <a:solidFill>
                  <a:prstClr val="black"/>
                </a:solidFill>
                <a:latin typeface="Calibri"/>
              </a:rPr>
              <a:t>entidades federativas presentaron un avance global por arriba del </a:t>
            </a:r>
            <a:r>
              <a:rPr lang="es-ES" sz="1700" dirty="0" smtClean="0">
                <a:solidFill>
                  <a:prstClr val="black"/>
                </a:solidFill>
                <a:latin typeface="Calibri"/>
              </a:rPr>
              <a:t>promedio.</a:t>
            </a:r>
            <a:endParaRPr lang="es-MX" sz="1700" dirty="0" smtClean="0">
              <a:solidFill>
                <a:prstClr val="black"/>
              </a:solidFill>
              <a:latin typeface="Calibri"/>
            </a:endParaRPr>
          </a:p>
          <a:p>
            <a:pPr marL="361950" indent="-361950" fontAlgn="auto">
              <a:spcBef>
                <a:spcPts val="1200"/>
              </a:spcBef>
              <a:spcAft>
                <a:spcPts val="600"/>
              </a:spcAft>
              <a:buClr>
                <a:srgbClr val="00B050"/>
              </a:buClr>
              <a:buFont typeface="Wingdings" pitchFamily="2" charset="2"/>
              <a:buChar char="§"/>
            </a:pPr>
            <a:r>
              <a:rPr lang="es-ES" sz="1700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10 entidades federativas tienen un avance mayor al 50 por ciento</a:t>
            </a:r>
            <a:r>
              <a:rPr lang="es-ES" sz="1700" dirty="0" smtClean="0">
                <a:solidFill>
                  <a:prstClr val="black"/>
                </a:solidFill>
                <a:latin typeface="Calibri"/>
              </a:rPr>
              <a:t>.</a:t>
            </a:r>
            <a:endParaRPr lang="es-MX" sz="17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2" name="6 CuadroTexto"/>
          <p:cNvSpPr txBox="1"/>
          <p:nvPr/>
        </p:nvSpPr>
        <p:spPr>
          <a:xfrm>
            <a:off x="-15974" y="6453336"/>
            <a:ext cx="3795886" cy="361481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>
            <a:no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s-MX" sz="1000" dirty="0">
                <a:solidFill>
                  <a:prstClr val="white"/>
                </a:solidFill>
                <a:ea typeface="Times New Roman"/>
                <a:cs typeface="Times New Roman"/>
              </a:rPr>
              <a:t>*Durante la edición de este documento el estado de Puebla disolvió el </a:t>
            </a:r>
            <a:r>
              <a:rPr lang="es-MX" sz="1000" dirty="0" smtClean="0">
                <a:solidFill>
                  <a:prstClr val="white"/>
                </a:solidFill>
                <a:ea typeface="Times New Roman"/>
                <a:cs typeface="Times New Roman"/>
              </a:rPr>
              <a:t>IEMMP y </a:t>
            </a:r>
            <a:r>
              <a:rPr lang="es-MX" sz="1000" dirty="0">
                <a:solidFill>
                  <a:prstClr val="white"/>
                </a:solidFill>
                <a:ea typeface="Times New Roman"/>
                <a:cs typeface="Times New Roman"/>
              </a:rPr>
              <a:t>el Congreso de Veracruz aprobó la LDS</a:t>
            </a:r>
            <a:r>
              <a:rPr lang="es-MX" sz="1000" dirty="0" smtClean="0">
                <a:solidFill>
                  <a:prstClr val="white"/>
                </a:solidFill>
                <a:ea typeface="Times New Roman"/>
                <a:cs typeface="Times New Roman"/>
              </a:rPr>
              <a:t>.</a:t>
            </a:r>
            <a:endParaRPr lang="es-MX" sz="1000" dirty="0">
              <a:solidFill>
                <a:prstClr val="white"/>
              </a:solidFill>
              <a:ea typeface="Times New Roman"/>
              <a:cs typeface="Times New Roman"/>
            </a:endParaRPr>
          </a:p>
        </p:txBody>
      </p:sp>
      <p:sp>
        <p:nvSpPr>
          <p:cNvPr id="63" name="Rectangle 1"/>
          <p:cNvSpPr>
            <a:spLocks noChangeArrowheads="1"/>
          </p:cNvSpPr>
          <p:nvPr/>
        </p:nvSpPr>
        <p:spPr bwMode="auto">
          <a:xfrm>
            <a:off x="106843" y="1383300"/>
            <a:ext cx="964679" cy="171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fontAlgn="auto">
              <a:spcBef>
                <a:spcPts val="1200"/>
              </a:spcBef>
              <a:spcAft>
                <a:spcPts val="600"/>
              </a:spcAft>
              <a:buClr>
                <a:srgbClr val="00B050"/>
              </a:buClr>
              <a:defRPr/>
            </a:pPr>
            <a:r>
              <a:rPr lang="es-MX" sz="900" b="1" kern="0" dirty="0" smtClean="0">
                <a:solidFill>
                  <a:sysClr val="windowText" lastClr="000000"/>
                </a:solidFill>
                <a:latin typeface="Calibri" pitchFamily="34" charset="0"/>
                <a:cs typeface="Calibri" pitchFamily="34" charset="0"/>
              </a:rPr>
              <a:t>Estado de</a:t>
            </a:r>
            <a:endParaRPr lang="es-MX" sz="900" b="1" kern="0" dirty="0">
              <a:solidFill>
                <a:sysClr val="windowText" lastClr="000000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8305550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2132151" y="458604"/>
            <a:ext cx="6983712" cy="49458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s-MX" sz="2800" b="1" dirty="0" smtClean="0">
                <a:solidFill>
                  <a:srgbClr val="002F8E"/>
                </a:solidFill>
                <a:latin typeface="Calibri" pitchFamily="34" charset="0"/>
                <a:cs typeface="Arial" pitchFamily="34" charset="0"/>
              </a:rPr>
              <a:t>Conclusiones del Diagnóstico: </a:t>
            </a:r>
            <a:r>
              <a:rPr lang="es-MX" dirty="0" smtClean="0">
                <a:solidFill>
                  <a:srgbClr val="002F8E"/>
                </a:solidFill>
                <a:latin typeface="Calibri" pitchFamily="34" charset="0"/>
                <a:cs typeface="Arial" pitchFamily="34" charset="0"/>
              </a:rPr>
              <a:t>Aspectos </a:t>
            </a:r>
            <a:r>
              <a:rPr lang="es-MX" dirty="0" smtClean="0">
                <a:solidFill>
                  <a:srgbClr val="002F8E"/>
                </a:solidFill>
                <a:latin typeface="Calibri" pitchFamily="34" charset="0"/>
                <a:cs typeface="Arial" pitchFamily="34" charset="0"/>
              </a:rPr>
              <a:t>positivos</a:t>
            </a:r>
            <a:endParaRPr lang="en-US" dirty="0">
              <a:solidFill>
                <a:srgbClr val="002F8E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51520" y="1268760"/>
            <a:ext cx="8640000" cy="475252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Font typeface="Wingdings" pitchFamily="2" charset="2"/>
              <a:buChar char="§"/>
            </a:pPr>
            <a:r>
              <a:rPr lang="es-ES" sz="2000" dirty="0" smtClean="0">
                <a:solidFill>
                  <a:prstClr val="black"/>
                </a:solidFill>
                <a:latin typeface="Calibri" pitchFamily="34" charset="0"/>
              </a:rPr>
              <a:t>En </a:t>
            </a:r>
            <a:r>
              <a:rPr lang="es-ES" sz="2000" dirty="0">
                <a:solidFill>
                  <a:prstClr val="black"/>
                </a:solidFill>
                <a:latin typeface="Calibri" pitchFamily="34" charset="0"/>
              </a:rPr>
              <a:t>todas las entidades federativas se detectó información </a:t>
            </a:r>
            <a:r>
              <a:rPr lang="es-ES" sz="2000" dirty="0" smtClean="0">
                <a:solidFill>
                  <a:prstClr val="black"/>
                </a:solidFill>
                <a:latin typeface="Calibri" pitchFamily="34" charset="0"/>
              </a:rPr>
              <a:t>de </a:t>
            </a:r>
            <a:r>
              <a:rPr lang="es-ES" sz="2000" b="1" dirty="0">
                <a:solidFill>
                  <a:prstClr val="black"/>
                </a:solidFill>
                <a:latin typeface="Calibri" pitchFamily="34" charset="0"/>
              </a:rPr>
              <a:t>difusión de los programas sociales y del presupuesto </a:t>
            </a:r>
            <a:r>
              <a:rPr lang="es-ES" sz="2000" dirty="0">
                <a:solidFill>
                  <a:prstClr val="black"/>
                </a:solidFill>
                <a:latin typeface="Calibri" pitchFamily="34" charset="0"/>
              </a:rPr>
              <a:t>asignado a dichos programas. </a:t>
            </a:r>
            <a:r>
              <a:rPr lang="es-ES" sz="2000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El Distrito Federal y Oaxaca son las entidades con mayor </a:t>
            </a:r>
            <a:r>
              <a:rPr lang="es-ES" sz="2000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avance </a:t>
            </a:r>
            <a:r>
              <a:rPr lang="es-ES" sz="2000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en la difusión de información acerca de los programas de desarrollo social.</a:t>
            </a:r>
            <a:endParaRPr lang="es-ES" sz="2000" dirty="0">
              <a:solidFill>
                <a:prstClr val="black"/>
              </a:solidFill>
              <a:latin typeface="Calibri" pitchFamily="34" charset="0"/>
            </a:endParaRP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Font typeface="Wingdings" pitchFamily="2" charset="2"/>
              <a:buChar char="§"/>
            </a:pPr>
            <a:r>
              <a:rPr lang="es-MX" sz="2000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En todas las entidades federativas la normativa identifica al </a:t>
            </a:r>
            <a:r>
              <a:rPr lang="es-MX" sz="2000" b="1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área encargada de realizar la evaluación y/o el monitoreo</a:t>
            </a:r>
            <a:r>
              <a:rPr lang="es-MX" sz="2000" dirty="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.</a:t>
            </a:r>
            <a:endParaRPr lang="es-ES" sz="2000" dirty="0" smtClean="0">
              <a:solidFill>
                <a:prstClr val="black"/>
              </a:solidFill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Font typeface="Wingdings" pitchFamily="2" charset="2"/>
              <a:buChar char="§"/>
            </a:pPr>
            <a:r>
              <a:rPr lang="es-MX" sz="2000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La mayoría de las entidades federativas han incluido en su normativa local la obligación de </a:t>
            </a:r>
            <a:r>
              <a:rPr lang="es-MX" sz="2000" b="1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evaluar las políticas y/o programas </a:t>
            </a:r>
            <a:r>
              <a:rPr lang="es-MX" sz="2000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de desarrollo </a:t>
            </a:r>
            <a:r>
              <a:rPr lang="es-MX" sz="2000" dirty="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social.</a:t>
            </a:r>
            <a:endParaRPr lang="es-MX" sz="2000" dirty="0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Font typeface="Wingdings" pitchFamily="2" charset="2"/>
              <a:buChar char="§"/>
            </a:pPr>
            <a:r>
              <a:rPr lang="es-MX" sz="2000" dirty="0" smtClean="0">
                <a:solidFill>
                  <a:prstClr val="black"/>
                </a:solidFill>
                <a:latin typeface="Calibri" pitchFamily="34" charset="0"/>
              </a:rPr>
              <a:t>Para 26 entidades federativas se </a:t>
            </a:r>
            <a:r>
              <a:rPr lang="es-MX" sz="2000" dirty="0">
                <a:solidFill>
                  <a:prstClr val="black"/>
                </a:solidFill>
                <a:latin typeface="Calibri" pitchFamily="34" charset="0"/>
              </a:rPr>
              <a:t>detectó </a:t>
            </a:r>
            <a:r>
              <a:rPr lang="es-MX" sz="2000" b="1" dirty="0">
                <a:solidFill>
                  <a:prstClr val="black"/>
                </a:solidFill>
                <a:latin typeface="Calibri" pitchFamily="34" charset="0"/>
              </a:rPr>
              <a:t>información </a:t>
            </a:r>
            <a:r>
              <a:rPr lang="es-MX" sz="2000" b="1" dirty="0" smtClean="0">
                <a:solidFill>
                  <a:prstClr val="black"/>
                </a:solidFill>
                <a:latin typeface="Calibri" pitchFamily="34" charset="0"/>
              </a:rPr>
              <a:t>sobre </a:t>
            </a:r>
            <a:r>
              <a:rPr lang="es-MX" sz="2000" b="1" dirty="0">
                <a:solidFill>
                  <a:prstClr val="black"/>
                </a:solidFill>
                <a:latin typeface="Calibri" pitchFamily="34" charset="0"/>
              </a:rPr>
              <a:t>indicadores de </a:t>
            </a:r>
            <a:r>
              <a:rPr lang="es-MX" sz="2000" b="1" dirty="0" smtClean="0">
                <a:solidFill>
                  <a:prstClr val="black"/>
                </a:solidFill>
                <a:latin typeface="Calibri" pitchFamily="34" charset="0"/>
              </a:rPr>
              <a:t>resultados.</a:t>
            </a:r>
            <a:endParaRPr lang="es-ES" sz="2000" dirty="0" smtClean="0">
              <a:solidFill>
                <a:prstClr val="black"/>
              </a:solidFill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342900" indent="-342900" algn="just" eaLnBrk="0" hangingPunct="0"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Font typeface="Wingdings" pitchFamily="2" charset="2"/>
              <a:buChar char="§"/>
            </a:pPr>
            <a:r>
              <a:rPr lang="es-ES" sz="2000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Para 16 entidades federativas se identificó una </a:t>
            </a:r>
            <a:r>
              <a:rPr lang="es-ES" sz="2000" b="1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Ley </a:t>
            </a:r>
            <a:r>
              <a:rPr lang="es-ES" sz="2000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de Desarrollo Social </a:t>
            </a:r>
            <a:r>
              <a:rPr lang="es-ES" sz="2000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(LDS) </a:t>
            </a:r>
            <a:r>
              <a:rPr lang="es-ES" sz="2000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o equivalente que considera aspectos sobre la identificación de población objetivo, presupuesto, programas de desarrollo social estatales, evaluación de la política social, etc.</a:t>
            </a:r>
            <a:endParaRPr lang="es-MX" sz="2000" dirty="0">
              <a:solidFill>
                <a:prstClr val="black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1515787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141676" y="414076"/>
            <a:ext cx="7002324" cy="49458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s-MX" sz="2800" b="1" dirty="0" smtClean="0">
                <a:solidFill>
                  <a:srgbClr val="002F8E"/>
                </a:solidFill>
                <a:latin typeface="Calibri" pitchFamily="34" charset="0"/>
                <a:cs typeface="Arial" pitchFamily="34" charset="0"/>
              </a:rPr>
              <a:t>Conclusiones del Diagnóstico: </a:t>
            </a:r>
            <a:r>
              <a:rPr lang="es-MX" dirty="0" smtClean="0">
                <a:solidFill>
                  <a:srgbClr val="002F8E"/>
                </a:solidFill>
                <a:latin typeface="Calibri" pitchFamily="34" charset="0"/>
                <a:cs typeface="Arial" pitchFamily="34" charset="0"/>
              </a:rPr>
              <a:t>Áreas </a:t>
            </a:r>
            <a:r>
              <a:rPr lang="es-MX" dirty="0" smtClean="0">
                <a:solidFill>
                  <a:srgbClr val="002F8E"/>
                </a:solidFill>
                <a:latin typeface="Calibri" pitchFamily="34" charset="0"/>
                <a:cs typeface="Arial" pitchFamily="34" charset="0"/>
              </a:rPr>
              <a:t>de oportunidad</a:t>
            </a:r>
            <a:endParaRPr lang="en-US" dirty="0">
              <a:solidFill>
                <a:srgbClr val="002F8E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251520" y="1556557"/>
            <a:ext cx="8640960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Font typeface="Wingdings" pitchFamily="2" charset="2"/>
              <a:buChar char="§"/>
            </a:pPr>
            <a:r>
              <a:rPr lang="es-MX" sz="20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En la mayoría de las entidades federativas no se tiene regulación </a:t>
            </a:r>
            <a:r>
              <a:rPr lang="es-MX" sz="20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para la </a:t>
            </a:r>
            <a:r>
              <a:rPr lang="es-MX" sz="20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creación de programas nuevos</a:t>
            </a:r>
            <a:r>
              <a:rPr lang="es-MX" sz="20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, lo cual permite que los problemas actuales se generen en programas de nueva creación. </a:t>
            </a:r>
            <a:endParaRPr lang="es-MX" sz="20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Font typeface="Wingdings" pitchFamily="2" charset="2"/>
              <a:buChar char="§"/>
            </a:pPr>
            <a:r>
              <a:rPr lang="es-MX" sz="20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En </a:t>
            </a:r>
            <a:r>
              <a:rPr lang="es-MX" sz="20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general, los </a:t>
            </a:r>
            <a:r>
              <a:rPr lang="es-MX" sz="20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ejercicios de evaluación </a:t>
            </a:r>
            <a:r>
              <a:rPr lang="es-MX" sz="20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detectados en las entidades son casos aislados, no se encuentran sistematizados o son anteriores a </a:t>
            </a:r>
            <a:r>
              <a:rPr lang="es-MX" sz="20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2011.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Font typeface="Wingdings" pitchFamily="2" charset="2"/>
              <a:buChar char="§"/>
            </a:pPr>
            <a:r>
              <a:rPr lang="es-MX" sz="20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En </a:t>
            </a:r>
            <a:r>
              <a:rPr lang="es-MX" sz="20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la mayoría de las entidades federativas la </a:t>
            </a:r>
            <a:r>
              <a:rPr lang="es-MX" sz="20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normativa en el seguimiento a resultados de las evaluaciones </a:t>
            </a:r>
            <a:r>
              <a:rPr lang="es-MX" sz="20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y su implementación es muy escasa</a:t>
            </a:r>
            <a:r>
              <a:rPr lang="es-MX" sz="20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.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Font typeface="Wingdings" pitchFamily="2" charset="2"/>
              <a:buChar char="§"/>
            </a:pPr>
            <a:r>
              <a:rPr lang="es-MX" sz="20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En </a:t>
            </a:r>
            <a:r>
              <a:rPr lang="es-MX" sz="20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la mayoría de las entidades federativas no </a:t>
            </a:r>
            <a:r>
              <a:rPr lang="es-MX" sz="20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existe </a:t>
            </a:r>
            <a:r>
              <a:rPr lang="es-MX" sz="20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planeación en materia de evaluación</a:t>
            </a:r>
            <a:r>
              <a:rPr lang="es-MX" sz="20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, a excepción del Distrito Federal. </a:t>
            </a:r>
            <a:endParaRPr lang="es-MX" sz="20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Font typeface="Wingdings" pitchFamily="2" charset="2"/>
              <a:buChar char="§"/>
            </a:pPr>
            <a:r>
              <a:rPr lang="es-MX" sz="20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En </a:t>
            </a:r>
            <a:r>
              <a:rPr lang="es-MX" sz="20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la mayoría de las entidades federativas los ejercicios de </a:t>
            </a:r>
            <a:r>
              <a:rPr lang="es-MX" sz="2000" b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Reglas de Operación y Padrones de Beneficiarios</a:t>
            </a:r>
            <a:r>
              <a:rPr lang="es-MX" sz="20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detectados no son homogéneos</a:t>
            </a:r>
            <a:r>
              <a:rPr lang="es-MX" sz="20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. 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Font typeface="Wingdings" pitchFamily="2" charset="2"/>
              <a:buChar char="§"/>
            </a:pPr>
            <a:r>
              <a:rPr lang="es-ES" sz="2000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Las entidades para las que no se identificó una </a:t>
            </a:r>
            <a:r>
              <a:rPr lang="es-ES" sz="2000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Ley de Desarrollo Social (</a:t>
            </a:r>
            <a:r>
              <a:rPr lang="es-ES" sz="2000" b="1" dirty="0" err="1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LDS</a:t>
            </a:r>
            <a:r>
              <a:rPr lang="es-ES" sz="2000" b="1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)</a:t>
            </a:r>
            <a:r>
              <a:rPr lang="es-ES" sz="2000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 o equivalente son Morelos, Oaxaca y Tlaxcala</a:t>
            </a:r>
            <a:r>
              <a:rPr lang="es-ES" sz="2000" dirty="0" smtClean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.</a:t>
            </a:r>
            <a:endParaRPr lang="es-MX" sz="2000" dirty="0">
              <a:solidFill>
                <a:prstClr val="black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9018498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ción en blanco">
  <a:themeElements>
    <a:clrScheme name="Presentación en blanc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esentación en blanco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Brío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</a:spPr>
      <a:bodyPr/>
      <a:lstStyle>
        <a:defPPr algn="ctr">
          <a:defRPr sz="1200" dirty="0" smtClean="0">
            <a:latin typeface="Futura Lt" pitchFamily="34" charset="0"/>
          </a:defRPr>
        </a:defPPr>
      </a:lstStyle>
      <a:style>
        <a:lnRef idx="2">
          <a:schemeClr val="lt1">
            <a:hueOff val="0"/>
            <a:satOff val="0"/>
            <a:lumOff val="0"/>
            <a:alphaOff val="0"/>
          </a:schemeClr>
        </a:lnRef>
        <a:fillRef idx="1">
          <a:schemeClr val="accent1">
            <a:hueOff val="0"/>
            <a:satOff val="0"/>
            <a:lumOff val="0"/>
            <a:alphaOff val="0"/>
          </a:schemeClr>
        </a:fillRef>
        <a:effectRef idx="0">
          <a:schemeClr val="accent1">
            <a:hueOff val="0"/>
            <a:satOff val="0"/>
            <a:lumOff val="0"/>
            <a:alphaOff val="0"/>
          </a:schemeClr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_tradnl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lnDef>
  </a:objectDefaults>
  <a:extraClrSchemeLst>
    <a:extraClrScheme>
      <a:clrScheme name="Presentación en blanc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ón en blanc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ón en blanc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ón en blanc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ón en blanc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ón en blanc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ón en blanc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CONEVAL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resentación en blanco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_tradnl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_tradnl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lnDef>
  </a:objectDefaults>
  <a:extraClrSchemeLst>
    <a:extraClrScheme>
      <a:clrScheme name="Presentación en blanc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ón en blanc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ón en blanc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ón en blanc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ón en blanc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ón en blanc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ón en blanc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Presentación en blanc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_tradnl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_tradnl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lnDef>
  </a:objectDefaults>
  <a:extraClrSchemeLst>
    <a:extraClrScheme>
      <a:clrScheme name="Presentación en blanc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ón en blanc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ón en blanc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ón en blanc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ón en blanc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ón en blanc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ón en blanc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9859</TotalTime>
  <Words>1097</Words>
  <Application>Microsoft Office PowerPoint</Application>
  <PresentationFormat>Presentación en pantalla (4:3)</PresentationFormat>
  <Paragraphs>161</Paragraphs>
  <Slides>11</Slides>
  <Notes>7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Títulos de diapositiva</vt:lpstr>
      </vt:variant>
      <vt:variant>
        <vt:i4>11</vt:i4>
      </vt:variant>
    </vt:vector>
  </HeadingPairs>
  <TitlesOfParts>
    <vt:vector size="14" baseType="lpstr">
      <vt:lpstr>Presentación en blanco</vt:lpstr>
      <vt:lpstr>TemaCONEVAL</vt:lpstr>
      <vt:lpstr>1_Presentación en blanco</vt:lpstr>
      <vt:lpstr>Presentación de PowerPoint</vt:lpstr>
      <vt:lpstr>Se requieren sistemas de M&amp;E a nivel estatal</vt:lpstr>
      <vt:lpstr>¿Por qué no hay Sistemas de M&amp;E estatales?</vt:lpstr>
      <vt:lpstr>Componentes de un Sistema Integral de M&amp;E</vt:lpstr>
      <vt:lpstr>Existen elementos de M&amp;E a nivel estatal</vt:lpstr>
      <vt:lpstr>Presentación de PowerPoint</vt:lpstr>
      <vt:lpstr>Presentación de PowerPoint</vt:lpstr>
      <vt:lpstr>Presentación de PowerPoint</vt:lpstr>
      <vt:lpstr>Presentación de PowerPoint</vt:lpstr>
      <vt:lpstr>Construir un sistema de M&amp;E a nivel estatal requiere política, técnica y rendición de cuentas</vt:lpstr>
      <vt:lpstr>La información la puedes encontrar en:  www.coneval.gob.mx</vt:lpstr>
    </vt:vector>
  </TitlesOfParts>
  <Company>Sedesol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Jonathan González</dc:creator>
  <cp:lastModifiedBy>Edgar A. Martínez M.</cp:lastModifiedBy>
  <cp:revision>1264</cp:revision>
  <dcterms:created xsi:type="dcterms:W3CDTF">2007-06-13T22:45:12Z</dcterms:created>
  <dcterms:modified xsi:type="dcterms:W3CDTF">2013-06-17T15:12:42Z</dcterms:modified>
</cp:coreProperties>
</file>