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61" r:id="rId3"/>
    <p:sldId id="256" r:id="rId4"/>
    <p:sldId id="258" r:id="rId5"/>
    <p:sldId id="259" r:id="rId6"/>
    <p:sldId id="262" r:id="rId7"/>
    <p:sldId id="284" r:id="rId8"/>
    <p:sldId id="286" r:id="rId9"/>
    <p:sldId id="265" r:id="rId10"/>
    <p:sldId id="290" r:id="rId11"/>
    <p:sldId id="291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293" r:id="rId20"/>
    <p:sldId id="292" r:id="rId2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CA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C7DC9-741A-43B6-9C0B-75E259981039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7803-0451-4911-B270-68DDEEF7E00B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4336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097803-0451-4911-B270-68DDEEF7E00B}" type="slidenum">
              <a:rPr lang="es-MX" smtClean="0"/>
              <a:pPr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134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10969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0101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2853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109698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26523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61752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6247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17688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21821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9701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84270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7318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916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4" cstate="print">
            <a:alphaModFix amt="28000"/>
            <a:lum bright="82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5" cstate="print">
              <a:alphaModFix amt="28000"/>
              <a:lum bright="82000" contrast="-70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EE30E56A-89ED-4B2E-89A5-71817219D6F6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B1E996B3-6945-4810-8B2D-89C681CF5994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3127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241256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4578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943225"/>
            <a:ext cx="9144000" cy="391477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48563" y="3212976"/>
            <a:ext cx="7446873" cy="2125803"/>
          </a:xfrm>
        </p:spPr>
        <p:txBody>
          <a:bodyPr>
            <a:noAutofit/>
          </a:bodyPr>
          <a:lstStyle/>
          <a:p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3200" dirty="0">
                <a:solidFill>
                  <a:srgbClr val="FFFFFF"/>
                </a:solidFill>
              </a:rPr>
              <a:t>Fondos de Aportaciones Federales para Entidades </a:t>
            </a:r>
            <a:r>
              <a:rPr lang="es-MX" sz="3200" dirty="0" smtClean="0">
                <a:solidFill>
                  <a:srgbClr val="FFFFFF"/>
                </a:solidFill>
              </a:rPr>
              <a:t>Federativas</a:t>
            </a:r>
            <a:br>
              <a:rPr lang="es-MX" sz="3200" dirty="0" smtClean="0">
                <a:solidFill>
                  <a:srgbClr val="FFFFFF"/>
                </a:solidFill>
              </a:rPr>
            </a:br>
            <a:r>
              <a:rPr lang="es-MX" sz="3200" dirty="0" smtClean="0">
                <a:solidFill>
                  <a:srgbClr val="FFFFFF"/>
                </a:solidFill>
              </a:rPr>
              <a:t>Coordinados por la SEP</a:t>
            </a:r>
            <a:br>
              <a:rPr lang="es-MX" sz="3200" dirty="0" smtClean="0">
                <a:solidFill>
                  <a:srgbClr val="FFFFFF"/>
                </a:solidFill>
              </a:rPr>
            </a:br>
            <a:r>
              <a:rPr lang="es-MX" sz="3200" dirty="0" smtClean="0">
                <a:solidFill>
                  <a:srgbClr val="FFFFFF"/>
                </a:solidFill>
              </a:rPr>
              <a:t>(FAEB, FAETA y FAM)</a:t>
            </a:r>
            <a:r>
              <a:rPr lang="es-MX" sz="4000" dirty="0" smtClean="0">
                <a:solidFill>
                  <a:srgbClr val="FFFFFF"/>
                </a:solidFill>
              </a:rPr>
              <a:t/>
            </a:r>
            <a:br>
              <a:rPr lang="es-MX" sz="4000" dirty="0" smtClean="0">
                <a:solidFill>
                  <a:srgbClr val="FFFFFF"/>
                </a:solidFill>
              </a:rPr>
            </a:br>
            <a:endParaRPr lang="es-ES" sz="4000" dirty="0">
              <a:solidFill>
                <a:srgbClr val="FFFFFF"/>
              </a:solidFill>
              <a:latin typeface="Trajan Pro"/>
              <a:cs typeface="Trajan Pro"/>
            </a:endParaRPr>
          </a:p>
        </p:txBody>
      </p:sp>
      <p:grpSp>
        <p:nvGrpSpPr>
          <p:cNvPr id="16" name="Agrupar 15"/>
          <p:cNvGrpSpPr/>
          <p:nvPr/>
        </p:nvGrpSpPr>
        <p:grpSpPr>
          <a:xfrm>
            <a:off x="181167" y="4514850"/>
            <a:ext cx="1048416" cy="45719"/>
            <a:chOff x="1885284" y="4385501"/>
            <a:chExt cx="1471076" cy="39014"/>
          </a:xfrm>
        </p:grpSpPr>
        <p:cxnSp>
          <p:nvCxnSpPr>
            <p:cNvPr id="11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Agrupar 17"/>
          <p:cNvGrpSpPr/>
          <p:nvPr/>
        </p:nvGrpSpPr>
        <p:grpSpPr>
          <a:xfrm>
            <a:off x="7962234" y="4518659"/>
            <a:ext cx="1048416" cy="45719"/>
            <a:chOff x="1885284" y="4385501"/>
            <a:chExt cx="1471076" cy="39014"/>
          </a:xfrm>
        </p:grpSpPr>
        <p:cxnSp>
          <p:nvCxnSpPr>
            <p:cNvPr id="19" name="Conector recto 18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588225" y="6165304"/>
            <a:ext cx="1898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17 junio 2013</a:t>
            </a:r>
            <a:endParaRPr lang="es-MX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0"/>
            <a:ext cx="2262187" cy="294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017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895329"/>
              </p:ext>
            </p:extLst>
          </p:nvPr>
        </p:nvGraphicFramePr>
        <p:xfrm>
          <a:off x="611560" y="476672"/>
          <a:ext cx="7848872" cy="5764457"/>
        </p:xfrm>
        <a:graphic>
          <a:graphicData uri="http://schemas.openxmlformats.org/drawingml/2006/table">
            <a:tbl>
              <a:tblPr/>
              <a:tblGrid>
                <a:gridCol w="842108"/>
                <a:gridCol w="1802973"/>
                <a:gridCol w="1695011"/>
                <a:gridCol w="982458"/>
                <a:gridCol w="2526322"/>
              </a:tblGrid>
              <a:tr h="161703">
                <a:tc gridSpan="3">
                  <a:txBody>
                    <a:bodyPr/>
                    <a:lstStyle/>
                    <a:p>
                      <a:pPr algn="l" fontAlgn="t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MIR del FAM 2013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863"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695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Nivel</a:t>
                      </a:r>
                    </a:p>
                  </a:txBody>
                  <a:tcPr marL="2488" marR="2488" marT="24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Resumen Narrativo</a:t>
                      </a:r>
                    </a:p>
                  </a:txBody>
                  <a:tcPr marL="2488" marR="2488" marT="24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Indicador</a:t>
                      </a:r>
                    </a:p>
                  </a:txBody>
                  <a:tcPr marL="2488" marR="2488" marT="24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Periodicidad</a:t>
                      </a:r>
                    </a:p>
                  </a:txBody>
                  <a:tcPr marL="2488" marR="2488" marT="24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Método de cálculo</a:t>
                      </a:r>
                    </a:p>
                  </a:txBody>
                  <a:tcPr marL="2488" marR="2488" marT="24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122863"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863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5166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Componentes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Infraestructura para educación básica construida.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espacios educativos construidos, equipados y rehabilitados para educación básica.</a:t>
                      </a: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(Sumatoria de espacios educativos de educación básica  construidos, equipados y rehabilitados en el año N/ Total de espacios educativos de educación básica necesarios identificados por la entidad federativa en el año N)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7586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Infraestructura para educación media superior construida.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espacios educativos construidos, equipados y rehabilitados para educación media superior.</a:t>
                      </a: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(Sumatoria de espacios educativos de educación media superior construidos, equipados y rehabilitados en el año N/ Total de espacios educativos de educación media superior necesarios identificados por la entidad federativa en el año N)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6147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Infraestructura para educación superior construida.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espacios educativos construidos, equipados y rehabilitados para educación superior.</a:t>
                      </a: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(Sumatoria de espacios educativos de educación superior  construidos, equipados y rehabilitados en el año N/ Total de espacios educativos de educación superior necesarios identificados por la entidad federativa en el año N)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796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069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Actividades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Recursos del FAM en construcción, equipamiento y/o  rehabilitación de infraestructura para educación básica.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recursos del FAM destinados a construcción, equipamiento y/o rehabilitación de infraestructura para educación básica</a:t>
                      </a: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(Sumatoria de recursos destinados a construcción, equipamiento y/o rehabilitación de infraestructura para educación básica en el año N/ Total de recursos del FAM asignados a la entidad federativa en el año N)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467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Recursos del FAM en construcción, equipamiento y/o  rehabilitación de infraestructura para educación media superior.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recursos del FAM destinados a construcción, equipamiento y/o rehabilitación de infraestructura para educación media superior</a:t>
                      </a: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(Sumatoria de recursos destinados a construcción, equipamiento y/o rehabilitación de infraestructura para educación media superior en el año N/ Total de recursos del FAM asignados a la entidad federativa en el año N)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407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Recursos del FAM en construcción, equipamiento y/o  rehabilitación de infraestructura para educación superior.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recursos del FAM destinados a construcción, equipamiento y/o rehabilitación de infraestructura para educación superior</a:t>
                      </a: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(Sumatoria de recursos destinados a construcción, equipamiento y/o rehabilitación de infraestructura para educación superior en el año N/ Total de recursos del FAM asignados a la entidad federativa en el año N)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701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 redondeado"/>
          <p:cNvSpPr/>
          <p:nvPr/>
        </p:nvSpPr>
        <p:spPr>
          <a:xfrm>
            <a:off x="1295636" y="476672"/>
            <a:ext cx="6660740" cy="1152128"/>
          </a:xfrm>
          <a:prstGeom prst="roundRect">
            <a:avLst/>
          </a:prstGeom>
          <a:solidFill>
            <a:srgbClr val="4ACA87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>
                <a:solidFill>
                  <a:schemeClr val="tx1"/>
                </a:solidFill>
                <a:latin typeface="Calibri" pitchFamily="34" charset="0"/>
              </a:rPr>
              <a:t>Notas metodológicas de los indicadores establecidos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en </a:t>
            </a:r>
            <a:r>
              <a:rPr lang="es-MX" sz="2400" b="1" dirty="0">
                <a:solidFill>
                  <a:schemeClr val="tx1"/>
                </a:solidFill>
                <a:latin typeface="Calibri" pitchFamily="34" charset="0"/>
              </a:rPr>
              <a:t>la Matriz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de Indicadores </a:t>
            </a:r>
            <a:r>
              <a:rPr lang="es-MX" sz="2400" b="1" dirty="0">
                <a:solidFill>
                  <a:schemeClr val="tx1"/>
                </a:solidFill>
                <a:latin typeface="Calibri" pitchFamily="34" charset="0"/>
              </a:rPr>
              <a:t>para Resultados (MIR)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2013 del </a:t>
            </a:r>
            <a:r>
              <a:rPr lang="es-MX" sz="2400" b="1" dirty="0">
                <a:solidFill>
                  <a:schemeClr val="tx1"/>
                </a:solidFill>
                <a:latin typeface="Calibri" pitchFamily="34" charset="0"/>
              </a:rPr>
              <a:t>FAM</a:t>
            </a:r>
          </a:p>
        </p:txBody>
      </p:sp>
      <p:sp>
        <p:nvSpPr>
          <p:cNvPr id="5" name="4 Rectángulo"/>
          <p:cNvSpPr/>
          <p:nvPr/>
        </p:nvSpPr>
        <p:spPr>
          <a:xfrm>
            <a:off x="1295636" y="1859339"/>
            <a:ext cx="676875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NIVEL </a:t>
            </a:r>
            <a:r>
              <a:rPr lang="es-MX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FIN</a:t>
            </a:r>
            <a:endParaRPr lang="es-MX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endParaRPr lang="es-MX" dirty="0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es-MX" sz="20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1. Índice </a:t>
            </a:r>
            <a:r>
              <a:rPr lang="es-MX" sz="20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 cobertura de la educación básica en escuelas apoyadas por FAEB.</a:t>
            </a:r>
          </a:p>
          <a:p>
            <a:endParaRPr lang="es-MX" dirty="0">
              <a:solidFill>
                <a:schemeClr val="tx2"/>
              </a:solidFill>
              <a:latin typeface="Calibri" pitchFamily="34" charset="0"/>
            </a:endParaRPr>
          </a:p>
          <a:p>
            <a:pPr marL="447675" indent="-447675"/>
            <a:r>
              <a:rPr lang="es-MX" dirty="0">
                <a:solidFill>
                  <a:schemeClr val="tx2"/>
                </a:solidFill>
                <a:latin typeface="Calibri" pitchFamily="34" charset="0"/>
              </a:rPr>
              <a:t>•	Se refiere a la cobertura en educación preescolar, primaria y secundaria de las escuelas apoyadas por el FAEB</a:t>
            </a:r>
          </a:p>
          <a:p>
            <a:pPr marL="447675" indent="-447675"/>
            <a:endParaRPr lang="es-MX" dirty="0">
              <a:solidFill>
                <a:schemeClr val="tx2"/>
              </a:solidFill>
              <a:latin typeface="Calibri" pitchFamily="34" charset="0"/>
            </a:endParaRPr>
          </a:p>
          <a:p>
            <a:pPr marL="447675" indent="-447675"/>
            <a:r>
              <a:rPr lang="es-MX" dirty="0">
                <a:solidFill>
                  <a:schemeClr val="tx2"/>
                </a:solidFill>
                <a:latin typeface="Calibri" pitchFamily="34" charset="0"/>
              </a:rPr>
              <a:t>•	Se utilizan los </a:t>
            </a:r>
            <a:r>
              <a:rPr lang="es-MX" dirty="0" smtClean="0">
                <a:solidFill>
                  <a:schemeClr val="tx2"/>
                </a:solidFill>
                <a:latin typeface="Calibri" pitchFamily="34" charset="0"/>
              </a:rPr>
              <a:t>mismos </a:t>
            </a:r>
            <a:r>
              <a:rPr lang="es-MX" dirty="0">
                <a:solidFill>
                  <a:schemeClr val="tx2"/>
                </a:solidFill>
                <a:latin typeface="Calibri" pitchFamily="34" charset="0"/>
              </a:rPr>
              <a:t>criterios que en FAEB</a:t>
            </a:r>
          </a:p>
        </p:txBody>
      </p:sp>
    </p:spTree>
    <p:extLst>
      <p:ext uri="{BB962C8B-B14F-4D97-AF65-F5344CB8AC3E}">
        <p14:creationId xmlns:p14="http://schemas.microsoft.com/office/powerpoint/2010/main" val="247765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626840" y="908720"/>
            <a:ext cx="777686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</a:t>
            </a:r>
            <a:r>
              <a:rPr lang="es-MX" sz="20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. Porcentaje </a:t>
            </a:r>
            <a:r>
              <a:rPr lang="es-MX" sz="20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 absorción educación media </a:t>
            </a:r>
            <a:r>
              <a:rPr lang="es-MX" sz="20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superior</a:t>
            </a:r>
            <a:endParaRPr lang="es-MX" sz="2000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r>
              <a:rPr lang="es-MX" dirty="0" smtClean="0">
                <a:latin typeface="Calibri" pitchFamily="34" charset="0"/>
              </a:rPr>
              <a:t>a. Método de cálculo.</a:t>
            </a:r>
          </a:p>
          <a:p>
            <a:endParaRPr lang="es-MX" dirty="0">
              <a:latin typeface="Calibri" pitchFamily="34" charset="0"/>
            </a:endParaRPr>
          </a:p>
          <a:p>
            <a:pPr algn="just"/>
            <a:r>
              <a:rPr lang="es-MX" dirty="0">
                <a:latin typeface="Calibri" pitchFamily="34" charset="0"/>
              </a:rPr>
              <a:t>(Número de alumnos matriculados de nuevo ingreso en educación media superior de la entidad federativa en el ciclo escolar N / Total de egresados de educación básica de la entidad federativa en el ciclo escolar N-1) X 100</a:t>
            </a:r>
          </a:p>
          <a:p>
            <a:pPr algn="just"/>
            <a:endParaRPr lang="es-MX" dirty="0">
              <a:latin typeface="Calibri" pitchFamily="34" charset="0"/>
            </a:endParaRPr>
          </a:p>
          <a:p>
            <a:pPr algn="just"/>
            <a:r>
              <a:rPr lang="es-MX" dirty="0" smtClean="0">
                <a:latin typeface="Calibri" pitchFamily="34" charset="0"/>
              </a:rPr>
              <a:t>b. Metadatos.</a:t>
            </a:r>
            <a:endParaRPr lang="es-MX" dirty="0">
              <a:latin typeface="Calibri" pitchFamily="34" charset="0"/>
            </a:endParaRPr>
          </a:p>
          <a:p>
            <a:pPr algn="just"/>
            <a:endParaRPr lang="es-MX" dirty="0">
              <a:latin typeface="Calibri" pitchFamily="34" charset="0"/>
            </a:endParaRPr>
          </a:p>
          <a:p>
            <a:pPr marL="542925" indent="-361950" algn="just">
              <a:spcAft>
                <a:spcPts val="600"/>
              </a:spcAft>
            </a:pPr>
            <a:r>
              <a:rPr lang="es-MX" dirty="0">
                <a:latin typeface="Calibri" pitchFamily="34" charset="0"/>
              </a:rPr>
              <a:t>•	Nombre del Numerador: Número de alumnos matriculados de nuevo ingreso en educación media superior de la entidad federativa en el </a:t>
            </a:r>
            <a:r>
              <a:rPr lang="es-MX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ciclo escolar 2012- 2013.  </a:t>
            </a:r>
          </a:p>
          <a:p>
            <a:pPr marL="542925" indent="-361950" algn="just">
              <a:spcAft>
                <a:spcPts val="600"/>
              </a:spcAft>
            </a:pPr>
            <a:r>
              <a:rPr lang="es-MX" dirty="0">
                <a:latin typeface="Calibri" pitchFamily="34" charset="0"/>
              </a:rPr>
              <a:t>•	Nombre del Denominador: Total de egresados de educación básica de la entidad federativa en el ciclo escolar anterior.</a:t>
            </a:r>
          </a:p>
          <a:p>
            <a:pPr algn="just"/>
            <a:endParaRPr lang="es-MX" dirty="0">
              <a:latin typeface="Calibri" pitchFamily="34" charset="0"/>
            </a:endParaRPr>
          </a:p>
          <a:p>
            <a:pPr algn="just"/>
            <a:r>
              <a:rPr lang="es-MX" dirty="0">
                <a:latin typeface="Calibri" pitchFamily="34" charset="0"/>
              </a:rPr>
              <a:t>c</a:t>
            </a:r>
            <a:r>
              <a:rPr lang="es-MX" dirty="0" smtClean="0">
                <a:latin typeface="Calibri" pitchFamily="34" charset="0"/>
              </a:rPr>
              <a:t>. Cobertura Geográfica: </a:t>
            </a:r>
            <a:r>
              <a:rPr lang="es-MX" dirty="0">
                <a:latin typeface="Calibri" pitchFamily="34" charset="0"/>
              </a:rPr>
              <a:t>Por Entidad Federativa.</a:t>
            </a:r>
          </a:p>
          <a:p>
            <a:pPr algn="just"/>
            <a:endParaRPr lang="es-MX" dirty="0">
              <a:latin typeface="Calibri" pitchFamily="34" charset="0"/>
            </a:endParaRPr>
          </a:p>
          <a:p>
            <a:pPr algn="just"/>
            <a:r>
              <a:rPr lang="es-MX" dirty="0">
                <a:latin typeface="Calibri" pitchFamily="34" charset="0"/>
              </a:rPr>
              <a:t>d</a:t>
            </a:r>
            <a:r>
              <a:rPr lang="es-MX" dirty="0" smtClean="0">
                <a:latin typeface="Calibri" pitchFamily="34" charset="0"/>
              </a:rPr>
              <a:t>. periodicidad:   </a:t>
            </a:r>
            <a:r>
              <a:rPr lang="es-MX" dirty="0">
                <a:latin typeface="Calibri" pitchFamily="34" charset="0"/>
              </a:rPr>
              <a:t>Anual.</a:t>
            </a:r>
          </a:p>
          <a:p>
            <a:r>
              <a:rPr lang="es-MX" dirty="0"/>
              <a:t> 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29459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655068" y="908718"/>
            <a:ext cx="777686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3. Porcentaje </a:t>
            </a:r>
            <a:r>
              <a:rPr lang="es-MX" sz="2000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 absorción educación </a:t>
            </a:r>
            <a:r>
              <a:rPr lang="es-MX" sz="20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superior</a:t>
            </a:r>
            <a:endParaRPr lang="es-MX" sz="2000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endParaRPr lang="es-MX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marL="342900" indent="-342900" algn="just">
              <a:buAutoNum type="alphaLcPeriod"/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Método de cálculo.</a:t>
            </a:r>
          </a:p>
          <a:p>
            <a:pPr marL="342900" indent="-342900" algn="just">
              <a:buAutoNum type="alphaLcPeriod"/>
            </a:pPr>
            <a:endParaRPr lang="es-MX" sz="1600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just"/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(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Número de alumnos matriculados de nuevo ingreso en licenciatura y técnico universitario de la entidad federativa en el ciclo escolar N / Total de egresados de educación media superior que de acuerdo con su </a:t>
            </a:r>
            <a:r>
              <a:rPr lang="es-MX" sz="1600" dirty="0" err="1" smtClean="0">
                <a:solidFill>
                  <a:schemeClr val="tx2"/>
                </a:solidFill>
                <a:latin typeface="Calibri" pitchFamily="34" charset="0"/>
              </a:rPr>
              <a:t>currícula</a:t>
            </a: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son candidatos a cursar educación superior de la entidad federativa en el ciclo escolar N-1) X </a:t>
            </a: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100</a:t>
            </a:r>
          </a:p>
          <a:p>
            <a:pPr algn="just"/>
            <a:endParaRPr lang="es-MX" sz="1600" dirty="0">
              <a:solidFill>
                <a:schemeClr val="tx2"/>
              </a:solidFill>
              <a:latin typeface="Calibri" pitchFamily="34" charset="0"/>
            </a:endParaRPr>
          </a:p>
          <a:p>
            <a:pPr algn="just"/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b. Metadatos.</a:t>
            </a:r>
          </a:p>
          <a:p>
            <a:pPr algn="just"/>
            <a:endParaRPr lang="es-MX" sz="1600" dirty="0">
              <a:solidFill>
                <a:schemeClr val="tx2"/>
              </a:solidFill>
              <a:latin typeface="Calibri" pitchFamily="34" charset="0"/>
            </a:endParaRPr>
          </a:p>
          <a:p>
            <a:pPr marL="447675" indent="-266700" algn="just">
              <a:spcAft>
                <a:spcPts val="600"/>
              </a:spcAft>
            </a:pP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•	Nombre del Numerador: Número de alumnos matriculados de nuevo ingreso en licenciatura y técnico universitario de la entidad federativa en el </a:t>
            </a:r>
            <a:r>
              <a:rPr lang="es-MX" sz="1600" u="sng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ciclo escolar 2012- 2013  </a:t>
            </a:r>
          </a:p>
          <a:p>
            <a:pPr marL="447675" indent="-266700" algn="just">
              <a:spcAft>
                <a:spcPts val="600"/>
              </a:spcAft>
            </a:pP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•	Nombre del Denominador: Total de egresados de educación media superior que de acuerdo con su </a:t>
            </a:r>
            <a:r>
              <a:rPr lang="es-MX" sz="1600" dirty="0" err="1" smtClean="0">
                <a:solidFill>
                  <a:schemeClr val="tx2"/>
                </a:solidFill>
                <a:latin typeface="Calibri" pitchFamily="34" charset="0"/>
              </a:rPr>
              <a:t>currícula</a:t>
            </a: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son candidatos a cursar educación superior de la entidad federativa en el ciclo escolar anterior.</a:t>
            </a:r>
          </a:p>
          <a:p>
            <a:pPr algn="just"/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c. Cobertura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geográfica:   Por Entidad Federativa</a:t>
            </a: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.</a:t>
            </a:r>
          </a:p>
          <a:p>
            <a:pPr algn="just"/>
            <a:endParaRPr lang="es-MX" sz="1600" dirty="0">
              <a:solidFill>
                <a:schemeClr val="tx2"/>
              </a:solidFill>
              <a:latin typeface="Calibri" pitchFamily="34" charset="0"/>
            </a:endParaRPr>
          </a:p>
          <a:p>
            <a:pPr algn="just"/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d. Periodicidad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:   Anual.</a:t>
            </a:r>
          </a:p>
          <a:p>
            <a:pPr algn="just"/>
            <a:r>
              <a:rPr lang="es-MX" dirty="0" smtClean="0"/>
              <a:t> </a:t>
            </a:r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61889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655068" y="841150"/>
            <a:ext cx="77768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NIVEL PROPÓSITO</a:t>
            </a:r>
            <a:endParaRPr lang="es-MX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just"/>
            <a:r>
              <a:rPr lang="es-MX" sz="1600" b="1" dirty="0">
                <a:solidFill>
                  <a:schemeClr val="tx2"/>
                </a:solidFill>
                <a:latin typeface="Calibri" pitchFamily="34" charset="0"/>
              </a:rPr>
              <a:t>COMENTARIOS GENERALES PARA LOS INDICADORES DE </a:t>
            </a:r>
            <a:r>
              <a:rPr lang="es-MX" sz="1600" b="1" dirty="0" smtClean="0">
                <a:solidFill>
                  <a:schemeClr val="tx2"/>
                </a:solidFill>
                <a:latin typeface="Calibri" pitchFamily="34" charset="0"/>
              </a:rPr>
              <a:t>PROPÓSITO:</a:t>
            </a:r>
          </a:p>
          <a:p>
            <a:pPr algn="just"/>
            <a:endParaRPr lang="es-MX" sz="800" b="1" dirty="0">
              <a:solidFill>
                <a:schemeClr val="tx2"/>
              </a:solidFill>
              <a:latin typeface="Calibri" pitchFamily="34" charset="0"/>
            </a:endParaRPr>
          </a:p>
          <a:p>
            <a:pPr marL="342900" indent="-3429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s-MX" sz="1600" u="sng" dirty="0">
                <a:solidFill>
                  <a:schemeClr val="tx2"/>
                </a:solidFill>
                <a:latin typeface="Calibri" pitchFamily="34" charset="0"/>
              </a:rPr>
              <a:t>Alumnos beneficiados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se refiere al total de la población matriculada en ese plantel; en caso de existir más de una obra durante un año, sólo se contabilizará la población una sola vez.</a:t>
            </a:r>
          </a:p>
          <a:p>
            <a:pPr marL="342900" indent="-3429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s-MX" sz="1600" u="sng" dirty="0">
                <a:solidFill>
                  <a:schemeClr val="tx2"/>
                </a:solidFill>
                <a:latin typeface="Calibri" pitchFamily="34" charset="0"/>
              </a:rPr>
              <a:t>El concepto espacios educativos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 se refiere a cualquier tipo de área escolar que se utilice para impartir clases, o su caso como espacios comunes con los que cuente una escuela; estos espacios pueden ser: aulas, talleres,  laboratorios, patios, baños, etc.</a:t>
            </a:r>
          </a:p>
          <a:p>
            <a:pPr marL="714375" indent="-352425" algn="just">
              <a:spcAft>
                <a:spcPts val="1200"/>
              </a:spcAft>
            </a:pPr>
            <a:r>
              <a:rPr lang="es-MX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1.	</a:t>
            </a:r>
            <a:r>
              <a:rPr lang="es-MX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Porcentaje </a:t>
            </a:r>
            <a:r>
              <a:rPr lang="es-MX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 alumnos de educación básica beneficiados con construcción, equipamiento y/o remodelación de infraestructura educativa.</a:t>
            </a:r>
          </a:p>
          <a:p>
            <a:pPr marL="714375" indent="-352425" algn="just">
              <a:spcAft>
                <a:spcPts val="1200"/>
              </a:spcAft>
            </a:pPr>
            <a:r>
              <a:rPr lang="es-MX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2.	Porcentaje </a:t>
            </a:r>
            <a:r>
              <a:rPr lang="es-MX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 alumnos de educación media superior beneficiados con construcción, equipamiento y/o remodelación de infraestructura educativa.</a:t>
            </a:r>
          </a:p>
          <a:p>
            <a:pPr marL="714375" indent="-352425" algn="just">
              <a:spcAft>
                <a:spcPts val="1200"/>
              </a:spcAft>
            </a:pPr>
            <a:r>
              <a:rPr lang="es-MX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3.	Porcentaje </a:t>
            </a:r>
            <a:r>
              <a:rPr lang="es-MX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 alumnos de educación superior beneficiados con construcción, equipamiento y/o remodelación de infraestructura educativa.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1710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655068" y="841150"/>
            <a:ext cx="777686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NIVEL PROPÓSITO.</a:t>
            </a:r>
          </a:p>
          <a:p>
            <a:pPr algn="just"/>
            <a:endParaRPr lang="es-MX" sz="8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a. Método de cálculo que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se aplica a los tres indicadores:</a:t>
            </a:r>
          </a:p>
          <a:p>
            <a:pPr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(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Alumnos de los niveles de educación básica, media superior y superior  beneficiados con la construcción, rehabilitación y/o equipamiento de espacios educativos en el año N / Total de alumnos en los espacios educativos de los niveles de educación básica, media superior y superior identificados por la entidad federativa que requieren de construcción, rehabilitación y/o equipamiento en el año N) X 100</a:t>
            </a:r>
          </a:p>
          <a:p>
            <a:pPr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b. Metadatos.</a:t>
            </a:r>
            <a:endParaRPr lang="es-MX" sz="1600" dirty="0">
              <a:solidFill>
                <a:schemeClr val="tx2"/>
              </a:solidFill>
              <a:latin typeface="Calibri" pitchFamily="34" charset="0"/>
            </a:endParaRPr>
          </a:p>
          <a:p>
            <a:pPr marL="447675" indent="-266700"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•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	Nombre del Numerador: Alumnos de los niveles de educación básica, media superior y superior  beneficiados con la construcción, rehabilitación y/o equipamiento de espacios educativos en el </a:t>
            </a:r>
            <a:r>
              <a:rPr lang="es-MX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ciclo escolar 2012- 2013  </a:t>
            </a:r>
          </a:p>
          <a:p>
            <a:pPr marL="447675" indent="-266700" algn="just">
              <a:spcAft>
                <a:spcPts val="1200"/>
              </a:spcAft>
            </a:pP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•	Nombre del Denominador: Total de alumnos de los niveles de educación básica, media superior y superior identificados por la entidad federativa que requieren de construcción, rehabilitación y/o equipamiento </a:t>
            </a:r>
            <a:r>
              <a:rPr lang="es-MX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en el ciclo escolar 2012- 2013  </a:t>
            </a:r>
            <a:endParaRPr lang="es-MX" sz="1600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c.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Cobertura geográfica: Por Entidad Federativa.</a:t>
            </a:r>
          </a:p>
          <a:p>
            <a:pPr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c. Periodicidad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:   Anual.</a:t>
            </a:r>
          </a:p>
          <a:p>
            <a:pPr>
              <a:spcAft>
                <a:spcPts val="1200"/>
              </a:spcAft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40817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539552" y="841150"/>
            <a:ext cx="7892380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NIVEL </a:t>
            </a:r>
            <a:r>
              <a:rPr lang="es-MX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COMPONENTE</a:t>
            </a:r>
            <a:endParaRPr lang="es-MX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just"/>
            <a:endParaRPr lang="es-MX" sz="8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just"/>
            <a:r>
              <a:rPr lang="es-MX" sz="1600" b="1" dirty="0">
                <a:solidFill>
                  <a:schemeClr val="tx2"/>
                </a:solidFill>
                <a:latin typeface="Calibri" pitchFamily="34" charset="0"/>
              </a:rPr>
              <a:t>COMENTARIOS GENERALES PARA LOS INDICADORES DE COMPONENTE</a:t>
            </a:r>
          </a:p>
          <a:p>
            <a:pPr marL="342900" indent="-3429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El concepto espacios educativos se refiere a cualquier tipo de área escolar que se utilice para impartir clases, o su caso como espacios comunes con los que cuente una escuela; estos espacios pueden ser: aulas, talleres,  laboratorios, patios, baños, etc.</a:t>
            </a:r>
          </a:p>
          <a:p>
            <a:pPr marL="714375" indent="-352425" algn="just">
              <a:spcAft>
                <a:spcPts val="1200"/>
              </a:spcAft>
              <a:buFont typeface="+mj-lt"/>
              <a:buAutoNum type="arabicPeriod"/>
            </a:pPr>
            <a:r>
              <a:rPr lang="es-MX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Porcentaje </a:t>
            </a:r>
            <a:r>
              <a:rPr lang="es-MX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 espacios educativos construidos, equipados y rehabilitados para educación básica.</a:t>
            </a:r>
          </a:p>
          <a:p>
            <a:pPr marL="714375" lvl="0" indent="-352425" algn="just">
              <a:spcAft>
                <a:spcPts val="1200"/>
              </a:spcAft>
              <a:buFont typeface="+mj-lt"/>
              <a:buAutoNum type="arabicPeriod"/>
            </a:pPr>
            <a:r>
              <a:rPr lang="es-MX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Porcentaje </a:t>
            </a:r>
            <a:r>
              <a:rPr lang="es-MX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de espacios educativos construidos, equipados y rehabilitados para educación media superior.</a:t>
            </a:r>
          </a:p>
          <a:p>
            <a:pPr marL="714375" lvl="0" indent="-352425" algn="just">
              <a:spcAft>
                <a:spcPts val="1200"/>
              </a:spcAft>
              <a:buFont typeface="+mj-lt"/>
              <a:buAutoNum type="arabicPeriod"/>
            </a:pPr>
            <a:r>
              <a:rPr lang="es-MX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Porcentaje de espacios educativos construidos, equipados y rehabilitados para educación superior.</a:t>
            </a:r>
          </a:p>
          <a:p>
            <a:pPr algn="just">
              <a:spcAft>
                <a:spcPts val="1200"/>
              </a:spcAft>
            </a:pPr>
            <a:r>
              <a:rPr lang="es-MX" dirty="0" smtClean="0">
                <a:solidFill>
                  <a:schemeClr val="tx2"/>
                </a:solidFill>
                <a:latin typeface="Calibri" pitchFamily="34" charset="0"/>
              </a:rPr>
              <a:t>a. Método </a:t>
            </a:r>
            <a:r>
              <a:rPr lang="es-MX" dirty="0">
                <a:solidFill>
                  <a:schemeClr val="tx2"/>
                </a:solidFill>
                <a:latin typeface="Calibri" pitchFamily="34" charset="0"/>
              </a:rPr>
              <a:t>de cálculo que se aplica a los tres indicadores:</a:t>
            </a:r>
          </a:p>
          <a:p>
            <a:r>
              <a:rPr lang="es-MX" dirty="0">
                <a:latin typeface="Calibri" pitchFamily="34" charset="0"/>
              </a:rPr>
              <a:t> </a:t>
            </a:r>
            <a:r>
              <a:rPr lang="es-MX" sz="1600" dirty="0" smtClean="0">
                <a:latin typeface="Calibri" pitchFamily="34" charset="0"/>
              </a:rPr>
              <a:t>(</a:t>
            </a:r>
            <a:r>
              <a:rPr lang="es-MX" sz="1600" dirty="0">
                <a:latin typeface="Calibri" pitchFamily="34" charset="0"/>
              </a:rPr>
              <a:t>Sumatoria de espacios educativos de los niveles de educación básica, media superior y superior construidos, equipados y rehabilitados en el año N/ Total de espacios educativos de los niveles de educación básica, media superior y superior  necesarios identificados por la entidad federativa en el año N) X 100</a:t>
            </a:r>
          </a:p>
          <a:p>
            <a:pPr algn="just">
              <a:spcAft>
                <a:spcPts val="1200"/>
              </a:spcAft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4635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655068" y="841150"/>
            <a:ext cx="777686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NIVEL </a:t>
            </a:r>
            <a:r>
              <a:rPr lang="es-MX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COMPONENTE</a:t>
            </a:r>
            <a:endParaRPr lang="es-MX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  <a:p>
            <a:pPr algn="just"/>
            <a:endParaRPr lang="es-MX" sz="8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b.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M</a:t>
            </a: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etadatos.</a:t>
            </a:r>
            <a:endParaRPr lang="es-MX" sz="1600" dirty="0">
              <a:solidFill>
                <a:schemeClr val="tx2"/>
              </a:solidFill>
              <a:latin typeface="Calibri" pitchFamily="34" charset="0"/>
            </a:endParaRPr>
          </a:p>
          <a:p>
            <a:pPr algn="just">
              <a:spcAft>
                <a:spcPts val="1200"/>
              </a:spcAft>
            </a:pPr>
            <a:endParaRPr lang="es-MX" sz="1600" dirty="0">
              <a:solidFill>
                <a:schemeClr val="tx2"/>
              </a:solidFill>
              <a:latin typeface="Calibri" pitchFamily="34" charset="0"/>
            </a:endParaRPr>
          </a:p>
          <a:p>
            <a:pPr marL="714375" indent="-266700"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•	Nombre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del Numerador: Sumatoria de espacios educativos de los niveles de educación básica, media superior y superior construidos, equipados y rehabilitados en el año </a:t>
            </a:r>
            <a:r>
              <a:rPr lang="es-MX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2013.</a:t>
            </a:r>
          </a:p>
          <a:p>
            <a:pPr marL="714375" indent="-266700"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•	Nombre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del Denominador: Total de espacios educativos de los niveles de educación básica, media superior y superior necesarios identificados por la entidad federativa en el año </a:t>
            </a:r>
            <a:r>
              <a:rPr lang="es-MX" sz="16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2013.</a:t>
            </a:r>
          </a:p>
          <a:p>
            <a:pPr algn="just">
              <a:spcAft>
                <a:spcPts val="1200"/>
              </a:spcAft>
            </a:pPr>
            <a:endParaRPr lang="es-MX" sz="1600" dirty="0">
              <a:solidFill>
                <a:schemeClr val="tx2"/>
              </a:solidFill>
              <a:latin typeface="Calibri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c. Cobertura 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geográfica: Por Entidad Federativa.</a:t>
            </a:r>
          </a:p>
          <a:p>
            <a:pPr algn="just">
              <a:spcAft>
                <a:spcPts val="1200"/>
              </a:spcAft>
            </a:pPr>
            <a:endParaRPr lang="es-MX" sz="1600" dirty="0">
              <a:solidFill>
                <a:schemeClr val="tx2"/>
              </a:solidFill>
              <a:latin typeface="Calibri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es-MX" sz="1600" dirty="0" smtClean="0">
                <a:solidFill>
                  <a:schemeClr val="tx2"/>
                </a:solidFill>
                <a:latin typeface="Calibri" pitchFamily="34" charset="0"/>
              </a:rPr>
              <a:t>d. Periodicidad</a:t>
            </a:r>
            <a:r>
              <a:rPr lang="es-MX" sz="1600" dirty="0">
                <a:solidFill>
                  <a:schemeClr val="tx2"/>
                </a:solidFill>
                <a:latin typeface="Calibri" pitchFamily="34" charset="0"/>
              </a:rPr>
              <a:t>: Anual.</a:t>
            </a:r>
          </a:p>
          <a:p>
            <a:pPr algn="just">
              <a:spcAft>
                <a:spcPts val="1200"/>
              </a:spcAft>
            </a:pPr>
            <a:endParaRPr lang="es-MX" sz="1600" dirty="0">
              <a:solidFill>
                <a:schemeClr val="tx2"/>
              </a:solidFill>
            </a:endParaRPr>
          </a:p>
          <a:p>
            <a:pPr>
              <a:spcAft>
                <a:spcPts val="1200"/>
              </a:spcAft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20806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943225"/>
            <a:ext cx="9144000" cy="391477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48563" y="3356992"/>
            <a:ext cx="7446873" cy="2125803"/>
          </a:xfrm>
        </p:spPr>
        <p:txBody>
          <a:bodyPr>
            <a:noAutofit/>
          </a:bodyPr>
          <a:lstStyle/>
          <a:p>
            <a:pPr algn="ctr"/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3200" dirty="0">
                <a:solidFill>
                  <a:srgbClr val="FFFFFF"/>
                </a:solidFill>
                <a:latin typeface="Calibri" pitchFamily="34" charset="0"/>
                <a:cs typeface="+mj-cs"/>
              </a:rPr>
              <a:t>FONDO DE APORTACIONES PARA LA EDUCACIÓN TECNOLÓGICA Y DE ADULTOS</a:t>
            </a:r>
            <a:br>
              <a:rPr lang="es-MX" sz="3200" dirty="0">
                <a:solidFill>
                  <a:srgbClr val="FFFFFF"/>
                </a:solidFill>
                <a:latin typeface="Calibri" pitchFamily="34" charset="0"/>
                <a:cs typeface="+mj-cs"/>
              </a:rPr>
            </a:br>
            <a:r>
              <a:rPr lang="es-MX" sz="3200" dirty="0">
                <a:solidFill>
                  <a:srgbClr val="FFFFFF"/>
                </a:solidFill>
                <a:latin typeface="Calibri" pitchFamily="34" charset="0"/>
                <a:cs typeface="+mj-cs"/>
              </a:rPr>
              <a:t>(FAETA)</a:t>
            </a:r>
            <a:r>
              <a:rPr lang="es-MX" sz="4400" dirty="0">
                <a:solidFill>
                  <a:srgbClr val="FFFFFF"/>
                </a:solidFill>
                <a:latin typeface="Calibri" pitchFamily="34" charset="0"/>
                <a:cs typeface="+mj-cs"/>
              </a:rPr>
              <a:t/>
            </a:r>
            <a:br>
              <a:rPr lang="es-MX" sz="4400" dirty="0">
                <a:solidFill>
                  <a:srgbClr val="FFFFFF"/>
                </a:solidFill>
                <a:latin typeface="Calibri" pitchFamily="34" charset="0"/>
                <a:cs typeface="+mj-cs"/>
              </a:rPr>
            </a:br>
            <a:endParaRPr lang="es-ES" sz="4400" dirty="0">
              <a:solidFill>
                <a:srgbClr val="FFFFFF"/>
              </a:solidFill>
              <a:latin typeface="Calibri" pitchFamily="34" charset="0"/>
              <a:cs typeface="+mj-cs"/>
            </a:endParaRPr>
          </a:p>
        </p:txBody>
      </p:sp>
      <p:grpSp>
        <p:nvGrpSpPr>
          <p:cNvPr id="16" name="Agrupar 15"/>
          <p:cNvGrpSpPr/>
          <p:nvPr/>
        </p:nvGrpSpPr>
        <p:grpSpPr>
          <a:xfrm>
            <a:off x="181167" y="4514850"/>
            <a:ext cx="1048416" cy="45719"/>
            <a:chOff x="1885284" y="4385501"/>
            <a:chExt cx="1471076" cy="39014"/>
          </a:xfrm>
        </p:grpSpPr>
        <p:cxnSp>
          <p:nvCxnSpPr>
            <p:cNvPr id="11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Agrupar 17"/>
          <p:cNvGrpSpPr/>
          <p:nvPr/>
        </p:nvGrpSpPr>
        <p:grpSpPr>
          <a:xfrm>
            <a:off x="7962234" y="4518659"/>
            <a:ext cx="1048416" cy="45719"/>
            <a:chOff x="1885284" y="4385501"/>
            <a:chExt cx="1471076" cy="39014"/>
          </a:xfrm>
        </p:grpSpPr>
        <p:cxnSp>
          <p:nvCxnSpPr>
            <p:cNvPr id="19" name="Conector recto 18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588225" y="6165304"/>
            <a:ext cx="1898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17 junio 2013</a:t>
            </a:r>
            <a:endParaRPr lang="es-MX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0"/>
            <a:ext cx="2262187" cy="294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303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s-MX" dirty="0" smtClean="0"/>
          </a:p>
          <a:p>
            <a:pPr marL="0" indent="0" algn="ctr">
              <a:buNone/>
            </a:pPr>
            <a:endParaRPr lang="es-MX" dirty="0"/>
          </a:p>
          <a:p>
            <a:pPr marL="0" indent="0" algn="ctr">
              <a:buNone/>
            </a:pPr>
            <a:endParaRPr lang="es-MX" dirty="0" smtClean="0"/>
          </a:p>
          <a:p>
            <a:pPr marL="0" indent="0" algn="ctr">
              <a:buNone/>
            </a:pPr>
            <a:r>
              <a:rPr lang="es-MX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Gracias</a:t>
            </a:r>
            <a:endParaRPr lang="es-MX" sz="66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276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CuadroTexto"/>
          <p:cNvSpPr txBox="1"/>
          <p:nvPr/>
        </p:nvSpPr>
        <p:spPr>
          <a:xfrm>
            <a:off x="1168299" y="2276872"/>
            <a:ext cx="669674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MX" sz="2000" dirty="0" smtClean="0">
              <a:latin typeface="Calibri" pitchFamily="34" charset="0"/>
            </a:endParaRPr>
          </a:p>
          <a:p>
            <a:pPr algn="just"/>
            <a:r>
              <a:rPr lang="es-MX" sz="2000" dirty="0" smtClean="0">
                <a:latin typeface="Calibri" pitchFamily="34" charset="0"/>
              </a:rPr>
              <a:t>Recursos económicos  complementarios  que reciben los Estados y el Distrito Federal como apoyos  para ejercer las atribuciones que de manera exclusiva se les asignan, respectivamente, en los artículos 13 y 16 de la Ley General de Educación.</a:t>
            </a:r>
          </a:p>
          <a:p>
            <a:endParaRPr lang="es-MX" dirty="0"/>
          </a:p>
        </p:txBody>
      </p:sp>
      <p:sp>
        <p:nvSpPr>
          <p:cNvPr id="9" name="8 CuadroTexto"/>
          <p:cNvSpPr txBox="1"/>
          <p:nvPr/>
        </p:nvSpPr>
        <p:spPr>
          <a:xfrm>
            <a:off x="1151619" y="4204831"/>
            <a:ext cx="669674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latin typeface="Calibri" pitchFamily="34" charset="0"/>
              </a:rPr>
              <a:t>De acuerdo a la </a:t>
            </a:r>
            <a:r>
              <a:rPr lang="es-MX" sz="2000" b="1" dirty="0" smtClean="0">
                <a:latin typeface="Calibri" pitchFamily="34" charset="0"/>
              </a:rPr>
              <a:t>Ley General de Educación </a:t>
            </a:r>
            <a:r>
              <a:rPr lang="es-MX" sz="2000" dirty="0" smtClean="0">
                <a:latin typeface="Calibri" pitchFamily="34" charset="0"/>
              </a:rPr>
              <a:t>se destina entre otros  a:</a:t>
            </a:r>
          </a:p>
          <a:p>
            <a:pPr algn="just"/>
            <a:endParaRPr lang="es-MX" sz="2000" dirty="0" smtClean="0">
              <a:latin typeface="Calibri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s-MX" sz="2000" dirty="0">
                <a:latin typeface="Calibri" pitchFamily="34" charset="0"/>
              </a:rPr>
              <a:t>Prestar los servicios de educación inicial, básica incluyendo la indígena, especial, así como </a:t>
            </a:r>
            <a:r>
              <a:rPr lang="es-MX" sz="2000" dirty="0" smtClean="0">
                <a:latin typeface="Calibri" pitchFamily="34" charset="0"/>
              </a:rPr>
              <a:t>la normal </a:t>
            </a:r>
            <a:r>
              <a:rPr lang="es-MX" sz="2000" dirty="0">
                <a:latin typeface="Calibri" pitchFamily="34" charset="0"/>
              </a:rPr>
              <a:t>y demás para la </a:t>
            </a:r>
            <a:r>
              <a:rPr lang="es-MX" sz="2000" dirty="0" smtClean="0">
                <a:latin typeface="Calibri" pitchFamily="34" charset="0"/>
              </a:rPr>
              <a:t>formación </a:t>
            </a:r>
            <a:r>
              <a:rPr lang="es-MX" sz="2000" dirty="0">
                <a:latin typeface="Calibri" pitchFamily="34" charset="0"/>
              </a:rPr>
              <a:t>de </a:t>
            </a:r>
            <a:r>
              <a:rPr lang="es-MX" sz="2000" dirty="0" smtClean="0">
                <a:latin typeface="Calibri" pitchFamily="34" charset="0"/>
              </a:rPr>
              <a:t>maestros.</a:t>
            </a:r>
          </a:p>
          <a:p>
            <a:pPr marL="342900" indent="-342900">
              <a:buFont typeface="Wingdings" pitchFamily="2" charset="2"/>
              <a:buChar char="§"/>
            </a:pPr>
            <a:endParaRPr lang="es-MX" dirty="0"/>
          </a:p>
        </p:txBody>
      </p:sp>
      <p:sp>
        <p:nvSpPr>
          <p:cNvPr id="14" name="13 Rectángulo redondeado"/>
          <p:cNvSpPr/>
          <p:nvPr/>
        </p:nvSpPr>
        <p:spPr>
          <a:xfrm>
            <a:off x="988546" y="1016732"/>
            <a:ext cx="7056783" cy="15121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s-MX" b="1" dirty="0" smtClean="0">
              <a:solidFill>
                <a:schemeClr val="tx1"/>
              </a:solidFill>
            </a:endParaRPr>
          </a:p>
          <a:p>
            <a:pPr algn="ctr"/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FONDO DE APORTACIONES PARA LA EDUCACION BASICA Y NORMAL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(FAEB)</a:t>
            </a:r>
          </a:p>
        </p:txBody>
      </p:sp>
    </p:spTree>
    <p:extLst>
      <p:ext uri="{BB962C8B-B14F-4D97-AF65-F5344CB8AC3E}">
        <p14:creationId xmlns:p14="http://schemas.microsoft.com/office/powerpoint/2010/main" val="3653394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1187624" y="2492896"/>
            <a:ext cx="66967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400" dirty="0" smtClean="0">
                <a:latin typeface="Calibri" pitchFamily="34" charset="0"/>
              </a:rPr>
              <a:t>Las </a:t>
            </a:r>
            <a:r>
              <a:rPr lang="es-MX" sz="2400" dirty="0">
                <a:latin typeface="Calibri" pitchFamily="34" charset="0"/>
              </a:rPr>
              <a:t>aportaciones federales </a:t>
            </a:r>
            <a:r>
              <a:rPr lang="es-MX" sz="2400" dirty="0" smtClean="0">
                <a:latin typeface="Calibri" pitchFamily="34" charset="0"/>
              </a:rPr>
              <a:t> que se </a:t>
            </a:r>
            <a:r>
              <a:rPr lang="es-MX" sz="2400" dirty="0">
                <a:latin typeface="Calibri" pitchFamily="34" charset="0"/>
              </a:rPr>
              <a:t>destinarán </a:t>
            </a:r>
            <a:r>
              <a:rPr lang="es-MX" sz="2400" dirty="0" smtClean="0">
                <a:latin typeface="Calibri" pitchFamily="34" charset="0"/>
              </a:rPr>
              <a:t>para el caso de Infraestructura educativa básica y superior</a:t>
            </a:r>
            <a:r>
              <a:rPr lang="es-MX" sz="2400" dirty="0">
                <a:latin typeface="Calibri" pitchFamily="34" charset="0"/>
              </a:rPr>
              <a:t> </a:t>
            </a:r>
            <a:r>
              <a:rPr lang="es-MX" sz="2400" dirty="0" smtClean="0">
                <a:latin typeface="Calibri" pitchFamily="34" charset="0"/>
              </a:rPr>
              <a:t>a:</a:t>
            </a:r>
          </a:p>
          <a:p>
            <a:endParaRPr lang="es-MX" sz="2400" dirty="0"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§"/>
            </a:pPr>
            <a:r>
              <a:rPr lang="es-MX" sz="2400" dirty="0" smtClean="0">
                <a:latin typeface="Calibri" pitchFamily="34" charset="0"/>
              </a:rPr>
              <a:t>La </a:t>
            </a:r>
            <a:r>
              <a:rPr lang="es-MX" sz="2400" dirty="0">
                <a:latin typeface="Calibri" pitchFamily="34" charset="0"/>
              </a:rPr>
              <a:t>construcción, equipamiento </a:t>
            </a:r>
            <a:r>
              <a:rPr lang="es-MX" sz="2400" dirty="0" smtClean="0">
                <a:latin typeface="Calibri" pitchFamily="34" charset="0"/>
              </a:rPr>
              <a:t>y rehabilitación </a:t>
            </a:r>
            <a:r>
              <a:rPr lang="es-MX" sz="2400" dirty="0">
                <a:latin typeface="Calibri" pitchFamily="34" charset="0"/>
              </a:rPr>
              <a:t>de infraestructura física de los niveles de educación básica, media superior y superior en </a:t>
            </a:r>
            <a:r>
              <a:rPr lang="es-MX" sz="2400" dirty="0" smtClean="0">
                <a:latin typeface="Calibri" pitchFamily="34" charset="0"/>
              </a:rPr>
              <a:t>su modalidad </a:t>
            </a:r>
            <a:r>
              <a:rPr lang="es-MX" sz="2400" dirty="0">
                <a:latin typeface="Calibri" pitchFamily="34" charset="0"/>
              </a:rPr>
              <a:t>universitaria según las necesidades de cada nivel</a:t>
            </a:r>
            <a:r>
              <a:rPr lang="es-MX" sz="2400" dirty="0" smtClean="0">
                <a:latin typeface="Calibri" pitchFamily="34" charset="0"/>
              </a:rPr>
              <a:t>.</a:t>
            </a:r>
            <a:endParaRPr lang="es-MX" sz="2400" dirty="0">
              <a:latin typeface="Calibri" pitchFamily="34" charset="0"/>
            </a:endParaRPr>
          </a:p>
        </p:txBody>
      </p:sp>
      <p:sp>
        <p:nvSpPr>
          <p:cNvPr id="2" name="1 Rectángulo redondeado"/>
          <p:cNvSpPr/>
          <p:nvPr/>
        </p:nvSpPr>
        <p:spPr>
          <a:xfrm>
            <a:off x="1162771" y="990537"/>
            <a:ext cx="6694988" cy="151216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FONDO DE APORTACIONES  MULTIPLES</a:t>
            </a:r>
          </a:p>
          <a:p>
            <a:pPr algn="ctr"/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(FAM)</a:t>
            </a:r>
          </a:p>
        </p:txBody>
      </p:sp>
    </p:spTree>
    <p:extLst>
      <p:ext uri="{BB962C8B-B14F-4D97-AF65-F5344CB8AC3E}">
        <p14:creationId xmlns:p14="http://schemas.microsoft.com/office/powerpoint/2010/main" val="143010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uadroTexto"/>
          <p:cNvSpPr txBox="1"/>
          <p:nvPr/>
        </p:nvSpPr>
        <p:spPr>
          <a:xfrm>
            <a:off x="1212241" y="2601175"/>
            <a:ext cx="669674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200" dirty="0" smtClean="0">
                <a:latin typeface="Calibri" pitchFamily="34" charset="0"/>
              </a:rPr>
              <a:t>Recursos económicos complementarios que reciban los Estados y el D.F, para </a:t>
            </a:r>
            <a:r>
              <a:rPr lang="es-MX" sz="2200" dirty="0">
                <a:latin typeface="Calibri" pitchFamily="34" charset="0"/>
              </a:rPr>
              <a:t>prestar los </a:t>
            </a:r>
            <a:r>
              <a:rPr lang="es-MX" sz="2200" dirty="0" smtClean="0">
                <a:latin typeface="Calibri" pitchFamily="34" charset="0"/>
              </a:rPr>
              <a:t>servicios:</a:t>
            </a:r>
          </a:p>
          <a:p>
            <a:pPr algn="just"/>
            <a:endParaRPr lang="es-MX" sz="2200" b="1" dirty="0" smtClean="0">
              <a:latin typeface="Calibri" pitchFamily="34" charset="0"/>
            </a:endParaRPr>
          </a:p>
          <a:p>
            <a:pPr marL="342900" indent="-342900" algn="just">
              <a:buFont typeface="Wingdings" pitchFamily="2" charset="2"/>
              <a:buChar char="§"/>
            </a:pPr>
            <a:r>
              <a:rPr lang="es-MX" sz="2200" b="1" dirty="0" smtClean="0">
                <a:latin typeface="Calibri" pitchFamily="34" charset="0"/>
              </a:rPr>
              <a:t>De </a:t>
            </a:r>
            <a:r>
              <a:rPr lang="es-MX" sz="2200" b="1" dirty="0">
                <a:latin typeface="Calibri" pitchFamily="34" charset="0"/>
              </a:rPr>
              <a:t>educación tecnológica </a:t>
            </a:r>
            <a:r>
              <a:rPr lang="es-MX" sz="2200" b="1" dirty="0" smtClean="0">
                <a:latin typeface="Calibri" pitchFamily="34" charset="0"/>
              </a:rPr>
              <a:t>y</a:t>
            </a:r>
          </a:p>
          <a:p>
            <a:pPr marL="342900" indent="-342900" algn="just">
              <a:buFont typeface="Wingdings" pitchFamily="2" charset="2"/>
              <a:buChar char="§"/>
            </a:pPr>
            <a:r>
              <a:rPr lang="es-MX" sz="2200" b="1" dirty="0" smtClean="0">
                <a:latin typeface="Calibri" pitchFamily="34" charset="0"/>
              </a:rPr>
              <a:t>De educación </a:t>
            </a:r>
            <a:r>
              <a:rPr lang="es-MX" sz="2200" b="1" dirty="0">
                <a:latin typeface="Calibri" pitchFamily="34" charset="0"/>
              </a:rPr>
              <a:t>para adultos</a:t>
            </a:r>
            <a:r>
              <a:rPr lang="es-MX" sz="2200" b="1" dirty="0" smtClean="0">
                <a:latin typeface="Calibri" pitchFamily="34" charset="0"/>
              </a:rPr>
              <a:t>,</a:t>
            </a:r>
          </a:p>
          <a:p>
            <a:pPr marL="342900" indent="-342900" algn="just">
              <a:buFont typeface="Wingdings" pitchFamily="2" charset="2"/>
              <a:buChar char="§"/>
            </a:pPr>
            <a:endParaRPr lang="es-MX" sz="2200" dirty="0">
              <a:latin typeface="Calibri" pitchFamily="34" charset="0"/>
            </a:endParaRPr>
          </a:p>
          <a:p>
            <a:pPr algn="just"/>
            <a:r>
              <a:rPr lang="es-MX" sz="2200" dirty="0" smtClean="0">
                <a:latin typeface="Calibri" pitchFamily="34" charset="0"/>
              </a:rPr>
              <a:t>cuya operación </a:t>
            </a:r>
            <a:r>
              <a:rPr lang="es-MX" sz="2200" dirty="0">
                <a:latin typeface="Calibri" pitchFamily="34" charset="0"/>
              </a:rPr>
              <a:t>asuman de conformidad con los convenios de coordinación suscritos con el Ejecutivo </a:t>
            </a:r>
            <a:r>
              <a:rPr lang="es-MX" sz="2200" dirty="0" smtClean="0">
                <a:latin typeface="Calibri" pitchFamily="34" charset="0"/>
              </a:rPr>
              <a:t>Federal, para </a:t>
            </a:r>
            <a:r>
              <a:rPr lang="es-MX" sz="2200" dirty="0">
                <a:latin typeface="Calibri" pitchFamily="34" charset="0"/>
              </a:rPr>
              <a:t>la transferencia de recursos humanos, materiales y financieros necesarios para la prestación </a:t>
            </a:r>
            <a:r>
              <a:rPr lang="es-MX" sz="2200" dirty="0" smtClean="0">
                <a:latin typeface="Calibri" pitchFamily="34" charset="0"/>
              </a:rPr>
              <a:t>de dichos </a:t>
            </a:r>
            <a:r>
              <a:rPr lang="es-MX" sz="2200" dirty="0">
                <a:latin typeface="Calibri" pitchFamily="34" charset="0"/>
              </a:rPr>
              <a:t>servicios.</a:t>
            </a:r>
          </a:p>
        </p:txBody>
      </p:sp>
      <p:sp>
        <p:nvSpPr>
          <p:cNvPr id="2" name="1 Rectángulo redondeado"/>
          <p:cNvSpPr/>
          <p:nvPr/>
        </p:nvSpPr>
        <p:spPr>
          <a:xfrm>
            <a:off x="1331640" y="980728"/>
            <a:ext cx="6422210" cy="151216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FONDO DE APORTACIONES PARA LA EDUCACION TECNOLÓGICA Y DE ADULTOS</a:t>
            </a:r>
          </a:p>
          <a:p>
            <a:pPr algn="ctr"/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(FAETA)</a:t>
            </a:r>
          </a:p>
        </p:txBody>
      </p:sp>
    </p:spTree>
    <p:extLst>
      <p:ext uri="{BB962C8B-B14F-4D97-AF65-F5344CB8AC3E}">
        <p14:creationId xmlns:p14="http://schemas.microsoft.com/office/powerpoint/2010/main" val="16451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943225"/>
            <a:ext cx="9144000" cy="391477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48563" y="2951451"/>
            <a:ext cx="7446873" cy="2125803"/>
          </a:xfrm>
        </p:spPr>
        <p:txBody>
          <a:bodyPr>
            <a:noAutofit/>
          </a:bodyPr>
          <a:lstStyle/>
          <a:p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3200" dirty="0" smtClean="0">
                <a:solidFill>
                  <a:srgbClr val="FFFFFF"/>
                </a:solidFill>
              </a:rPr>
              <a:t>Fondo de Aportaciones para la Educación Básica y Normal (FAEB)</a:t>
            </a:r>
            <a:endParaRPr lang="es-ES" sz="3200" dirty="0">
              <a:solidFill>
                <a:srgbClr val="FFFFFF"/>
              </a:solidFill>
            </a:endParaRPr>
          </a:p>
        </p:txBody>
      </p:sp>
      <p:grpSp>
        <p:nvGrpSpPr>
          <p:cNvPr id="16" name="Agrupar 15"/>
          <p:cNvGrpSpPr/>
          <p:nvPr/>
        </p:nvGrpSpPr>
        <p:grpSpPr>
          <a:xfrm>
            <a:off x="181167" y="4514850"/>
            <a:ext cx="1048416" cy="45719"/>
            <a:chOff x="1885284" y="4385501"/>
            <a:chExt cx="1471076" cy="39014"/>
          </a:xfrm>
        </p:grpSpPr>
        <p:cxnSp>
          <p:nvCxnSpPr>
            <p:cNvPr id="11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Agrupar 17"/>
          <p:cNvGrpSpPr/>
          <p:nvPr/>
        </p:nvGrpSpPr>
        <p:grpSpPr>
          <a:xfrm>
            <a:off x="7962234" y="4518659"/>
            <a:ext cx="1048416" cy="45719"/>
            <a:chOff x="1885284" y="4385501"/>
            <a:chExt cx="1471076" cy="39014"/>
          </a:xfrm>
        </p:grpSpPr>
        <p:cxnSp>
          <p:nvCxnSpPr>
            <p:cNvPr id="19" name="Conector recto 18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588225" y="6165304"/>
            <a:ext cx="1898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17 junio 2013</a:t>
            </a:r>
            <a:endParaRPr lang="es-MX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0"/>
            <a:ext cx="2262187" cy="294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522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977261"/>
              </p:ext>
            </p:extLst>
          </p:nvPr>
        </p:nvGraphicFramePr>
        <p:xfrm>
          <a:off x="611560" y="548680"/>
          <a:ext cx="7776863" cy="5694808"/>
        </p:xfrm>
        <a:graphic>
          <a:graphicData uri="http://schemas.openxmlformats.org/drawingml/2006/table">
            <a:tbl>
              <a:tblPr/>
              <a:tblGrid>
                <a:gridCol w="1303265"/>
                <a:gridCol w="1431457"/>
                <a:gridCol w="1303265"/>
                <a:gridCol w="1869438"/>
                <a:gridCol w="1869438"/>
              </a:tblGrid>
              <a:tr h="228989">
                <a:tc gridSpan="3">
                  <a:txBody>
                    <a:bodyPr/>
                    <a:lstStyle/>
                    <a:p>
                      <a:pPr algn="l" fontAlgn="t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Matriz de Indicadores para Resultados del FAEB 2013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s-MX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54" marR="3654" marT="36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995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987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Nivel</a:t>
                      </a:r>
                    </a:p>
                  </a:txBody>
                  <a:tcPr marL="3654" marR="3654" marT="3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Resumen Narrativo</a:t>
                      </a:r>
                    </a:p>
                  </a:txBody>
                  <a:tcPr marL="3654" marR="3654" marT="36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Indicador</a:t>
                      </a:r>
                    </a:p>
                  </a:txBody>
                  <a:tcPr marL="3654" marR="3654" marT="36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Periodicidad</a:t>
                      </a:r>
                    </a:p>
                  </a:txBody>
                  <a:tcPr marL="3654" marR="3654" marT="36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Método de cálculo</a:t>
                      </a:r>
                    </a:p>
                  </a:txBody>
                  <a:tcPr marL="3654" marR="3654" marT="36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92995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2951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</a:t>
                      </a:r>
                    </a:p>
                  </a:txBody>
                  <a:tcPr marL="3654" marR="3654" marT="3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Contribuir a mejorar el logro académico en la educación básica mediante la prestación de servicios de la educación  primaria y secundaria en todas sus vertientes de atención</a:t>
                      </a:r>
                    </a:p>
                  </a:txBody>
                  <a:tcPr marL="3654" marR="3654" marT="36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alumnos de primaria y secundaria  con logro académico al menos "elemental" en la prueba ENLACE de español</a:t>
                      </a:r>
                    </a:p>
                  </a:txBody>
                  <a:tcPr marL="98661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(Alumnos  de  educación primaria y secundaria que obtienen calificación de logro académico al menos "elemental" en la prueba ENLACE de español en el año N / Total de Alumnos de educación primaria y secundaria evaluados en la prueba ENLACE de español en el año N) X 100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0946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alumnos de primaria y secundaria  con logro académico al menos "elemental" en la prueba ENLACE de matemáticas</a:t>
                      </a:r>
                    </a:p>
                  </a:txBody>
                  <a:tcPr marL="98661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(Alumnos  de  educación primaria y secundaria que obtienen calificación de logro académico al menos "elemental" en la prueba ENLACE de matemáticas en el año N / Total de Alumnos de educación primaria y secundaria evaluados en la prueba ENLACE de matemáticas en el año N) X 100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95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8661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9954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Propósito</a:t>
                      </a:r>
                    </a:p>
                  </a:txBody>
                  <a:tcPr marL="3654" marR="3654" marT="36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Los niños y niñas tienen acceso a los servicios de  educación básica y completan sus estudios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Eficiencia terminal en educación primaria y secundaria (escuelas apoyadas por FAEB)</a:t>
                      </a:r>
                    </a:p>
                  </a:txBody>
                  <a:tcPr marL="98661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(Número de alumnos egresados de la educación primaria y secundaria de escuelas apoyadas por FAEB en el ciclo escolar N / Alumnos de nuevo ingreso a primer grado de primaria y secundaria en escuelas apoyadas por FAEB) X 100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95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98661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967"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Componentes</a:t>
                      </a:r>
                    </a:p>
                  </a:txBody>
                  <a:tcPr marL="3654" marR="3654" marT="36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Servicios educativos en educación básica proporcionados por escuelas apoyadas por FAEB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Índice de cobertura de la educación básica en escuelas apoyadas por FAEB</a:t>
                      </a:r>
                    </a:p>
                  </a:txBody>
                  <a:tcPr marL="98661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(Número de alumnos registrados en escuelas apoyadas  por FAEB en el ciclo escolar  del año N / Población de 3 a 14 años de edad en el año N)  X 100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066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266265"/>
              </p:ext>
            </p:extLst>
          </p:nvPr>
        </p:nvGraphicFramePr>
        <p:xfrm>
          <a:off x="539552" y="1268760"/>
          <a:ext cx="7776865" cy="3528392"/>
        </p:xfrm>
        <a:graphic>
          <a:graphicData uri="http://schemas.openxmlformats.org/drawingml/2006/table">
            <a:tbl>
              <a:tblPr/>
              <a:tblGrid>
                <a:gridCol w="1303266"/>
                <a:gridCol w="1431457"/>
                <a:gridCol w="1303266"/>
                <a:gridCol w="1869438"/>
                <a:gridCol w="1869438"/>
              </a:tblGrid>
              <a:tr h="238824">
                <a:tc gridSpan="3">
                  <a:txBody>
                    <a:bodyPr/>
                    <a:lstStyle/>
                    <a:p>
                      <a:pPr algn="l" fontAlgn="t"/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Matriz de Indicadores para Resultados del FAEB 2013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3654" marR="3654" marT="36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2049"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93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Nivel</a:t>
                      </a:r>
                    </a:p>
                  </a:txBody>
                  <a:tcPr marL="3654" marR="3654" marT="365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Resumen Narrativo</a:t>
                      </a:r>
                    </a:p>
                  </a:txBody>
                  <a:tcPr marL="3654" marR="3654" marT="36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Indicador</a:t>
                      </a:r>
                    </a:p>
                  </a:txBody>
                  <a:tcPr marL="3654" marR="3654" marT="36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Periodicidad</a:t>
                      </a:r>
                    </a:p>
                  </a:txBody>
                  <a:tcPr marL="3654" marR="3654" marT="365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Método de cálculo</a:t>
                      </a:r>
                    </a:p>
                  </a:txBody>
                  <a:tcPr marL="3654" marR="3654" marT="365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943860"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Actividades</a:t>
                      </a:r>
                    </a:p>
                  </a:txBody>
                  <a:tcPr marL="3654" marR="3654" marT="36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Recursos del FAEB en educación preescolar.</a:t>
                      </a:r>
                      <a:b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(En todas las vertientes de atención).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recursos del FAEB destinados a educación preescolar</a:t>
                      </a:r>
                    </a:p>
                  </a:txBody>
                  <a:tcPr marL="98661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(Recursos destinados a educación preescolar en el año N / Total de recursos del FAEB asignados a la entidad federativa en el año N) X 100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860"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Recursos del FAEB en educación primaria.</a:t>
                      </a:r>
                      <a:b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(En todas las vertientes de atención).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recursos del FAEB destinados a educación primaria</a:t>
                      </a:r>
                    </a:p>
                  </a:txBody>
                  <a:tcPr marL="98661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(Recursos destinados a educación primaria en el año N/ Total de recursos del FAEB asignados a la entidad federativa en el año N) X 100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860"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3654" marR="3654" marT="365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Recursos del FAEB en educación secundaria.</a:t>
                      </a:r>
                      <a:b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(En todas las vertientes de atención).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recursos del FAEB destinados a educación secundaria</a:t>
                      </a:r>
                    </a:p>
                  </a:txBody>
                  <a:tcPr marL="98661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(Recursos destinados a educación secundaria  en el año N/ Total de recursos del FAEB asignados a la entidad federativa en el año N) X 100</a:t>
                      </a:r>
                    </a:p>
                  </a:txBody>
                  <a:tcPr marL="3654" marR="3654" marT="3654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5226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2943225"/>
            <a:ext cx="9144000" cy="391477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48563" y="2951451"/>
            <a:ext cx="7446873" cy="2125803"/>
          </a:xfrm>
        </p:spPr>
        <p:txBody>
          <a:bodyPr>
            <a:noAutofit/>
          </a:bodyPr>
          <a:lstStyle/>
          <a:p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1600" dirty="0" smtClean="0">
                <a:solidFill>
                  <a:srgbClr val="FFFFFF"/>
                </a:solidFill>
              </a:rPr>
              <a:t/>
            </a:r>
            <a:br>
              <a:rPr lang="es-MX" sz="1600" dirty="0" smtClean="0">
                <a:solidFill>
                  <a:srgbClr val="FFFFFF"/>
                </a:solidFill>
              </a:rPr>
            </a:br>
            <a:r>
              <a:rPr lang="es-MX" sz="3200" dirty="0" smtClean="0">
                <a:solidFill>
                  <a:srgbClr val="FFFFFF"/>
                </a:solidFill>
              </a:rPr>
              <a:t>Fondo de Aportaciones Múltiples </a:t>
            </a:r>
            <a:br>
              <a:rPr lang="es-MX" sz="3200" dirty="0" smtClean="0">
                <a:solidFill>
                  <a:srgbClr val="FFFFFF"/>
                </a:solidFill>
              </a:rPr>
            </a:br>
            <a:r>
              <a:rPr lang="es-MX" sz="3200" dirty="0" smtClean="0">
                <a:solidFill>
                  <a:srgbClr val="FFFFFF"/>
                </a:solidFill>
              </a:rPr>
              <a:t>Infraestructura Educativa </a:t>
            </a:r>
            <a:br>
              <a:rPr lang="es-MX" sz="3200" dirty="0" smtClean="0">
                <a:solidFill>
                  <a:srgbClr val="FFFFFF"/>
                </a:solidFill>
              </a:rPr>
            </a:br>
            <a:r>
              <a:rPr lang="es-MX" sz="3200" dirty="0" smtClean="0">
                <a:solidFill>
                  <a:srgbClr val="FFFFFF"/>
                </a:solidFill>
              </a:rPr>
              <a:t>(FAM Educación)</a:t>
            </a:r>
            <a:endParaRPr lang="es-ES" sz="3200" dirty="0">
              <a:solidFill>
                <a:srgbClr val="FFFFFF"/>
              </a:solidFill>
            </a:endParaRPr>
          </a:p>
        </p:txBody>
      </p:sp>
      <p:grpSp>
        <p:nvGrpSpPr>
          <p:cNvPr id="16" name="Agrupar 15"/>
          <p:cNvGrpSpPr/>
          <p:nvPr/>
        </p:nvGrpSpPr>
        <p:grpSpPr>
          <a:xfrm>
            <a:off x="181167" y="4514850"/>
            <a:ext cx="1048416" cy="45719"/>
            <a:chOff x="1885284" y="4385501"/>
            <a:chExt cx="1471076" cy="39014"/>
          </a:xfrm>
        </p:grpSpPr>
        <p:cxnSp>
          <p:nvCxnSpPr>
            <p:cNvPr id="11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Agrupar 17"/>
          <p:cNvGrpSpPr/>
          <p:nvPr/>
        </p:nvGrpSpPr>
        <p:grpSpPr>
          <a:xfrm>
            <a:off x="7962234" y="4518659"/>
            <a:ext cx="1048416" cy="45719"/>
            <a:chOff x="1885284" y="4385501"/>
            <a:chExt cx="1471076" cy="39014"/>
          </a:xfrm>
        </p:grpSpPr>
        <p:cxnSp>
          <p:nvCxnSpPr>
            <p:cNvPr id="19" name="Conector recto 18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6588225" y="6165304"/>
            <a:ext cx="18982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17 junio 2013</a:t>
            </a:r>
            <a:endParaRPr lang="es-MX" sz="24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0"/>
            <a:ext cx="2262187" cy="294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454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064116"/>
              </p:ext>
            </p:extLst>
          </p:nvPr>
        </p:nvGraphicFramePr>
        <p:xfrm>
          <a:off x="539552" y="332656"/>
          <a:ext cx="7992888" cy="6255400"/>
        </p:xfrm>
        <a:graphic>
          <a:graphicData uri="http://schemas.openxmlformats.org/drawingml/2006/table">
            <a:tbl>
              <a:tblPr/>
              <a:tblGrid>
                <a:gridCol w="857560"/>
                <a:gridCol w="1836055"/>
                <a:gridCol w="1726112"/>
                <a:gridCol w="1000484"/>
                <a:gridCol w="2572677"/>
              </a:tblGrid>
              <a:tr h="139961">
                <a:tc gridSpan="3">
                  <a:txBody>
                    <a:bodyPr/>
                    <a:lstStyle/>
                    <a:p>
                      <a:pPr algn="l" fontAlgn="t"/>
                      <a:r>
                        <a:rPr lang="es-MX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MIR del FAM 2013</a:t>
                      </a:r>
                      <a:endParaRPr lang="es-MX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6342"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81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Nivel</a:t>
                      </a:r>
                    </a:p>
                  </a:txBody>
                  <a:tcPr marL="2488" marR="2488" marT="24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Resumen Narrativo</a:t>
                      </a:r>
                    </a:p>
                  </a:txBody>
                  <a:tcPr marL="2488" marR="2488" marT="24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Indicador</a:t>
                      </a:r>
                    </a:p>
                  </a:txBody>
                  <a:tcPr marL="2488" marR="2488" marT="24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Periodicidad</a:t>
                      </a:r>
                    </a:p>
                  </a:txBody>
                  <a:tcPr marL="2488" marR="2488" marT="24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Método de cálculo</a:t>
                      </a:r>
                    </a:p>
                  </a:txBody>
                  <a:tcPr marL="2488" marR="2488" marT="248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106342"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11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Fin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Contribuir a ampliar y/o mejorar las oportunidades educativas mediante la construcción, equipamiento y/o  rehabilitación de infraestructura de la educación básica, media superior y superior.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Índice de cobertura de la educación básica en escuelas apoyadas por FAEB</a:t>
                      </a:r>
                    </a:p>
                  </a:txBody>
                  <a:tcPr marL="67166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(Número de alumnos registrados en escuelas apoyadas  por FAEB en el ciclo escolar  del año N / Población de 3 a 14 años de edad en el año N) 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885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absorción educación media superior</a:t>
                      </a:r>
                    </a:p>
                  </a:txBody>
                  <a:tcPr marL="67166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(Número de alumnos matriculados de nuevo ingreso en educación media superior de la entidad federativa en el ciclo escolar N / Total de egresados de educación básica de la entidad federativa en el ciclo escolar N-1)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847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absorción educación superior</a:t>
                      </a:r>
                    </a:p>
                  </a:txBody>
                  <a:tcPr marL="67166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(Número de alumnos matriculados de nuevo ingreso en licenciatura y técnico universitario de la entidad federativa en el ciclo escolar N / Total de egresados de educación media superior que de acuerdo con su curricula son candidatos a cursar educación superior de la entidad federativa en el ciclo escolar N-1)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6410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Propósito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Los alumnos de educación básica media superior y superior cuentan con espacios educativos adecuados y suficientes.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alumnos de educación básica beneficiados con construcción, equipamiento y/o remodelación de infraestructura educativa</a:t>
                      </a: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(Alumnos de educación básica beneficiados con la construcción, rehabilitación y/o equipamiento de espacios educativos en el año N / Total de alumnos en los espacios educativos de educación básica identificados por la entidad federativa que requieren de construcción, rehabilitación y/o equipamiento en el año N)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1898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s-MX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alumnos de educación media superior beneficiados con construcción, equipamiento y/o remodelación de infraestructura educativa</a:t>
                      </a: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(Alumnos de educación media superior beneficiados con la construcción, rehabilitación y/o equipamiento de espacios educativos en el año N / Total de alumnos en los espacios educativos de educación media superior identificados por la entidad federativa que requieren de construcción, rehabilitación y/o equipamiento en el año N)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8360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Porcentaje de alumnos de educación superior beneficiados con construcción, equipamiento y/o remodelación de infraestructura educativa</a:t>
                      </a: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Anual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(Alumnos de educación superior beneficiados con la construcción, rehabilitación y/o equipamiento de espacios educativos en el año N / Total de alumnos en los espacios educativos de educación superior identificados por la entidad federativa que requieren de construcción, rehabilitación y/o equipamiento en el año N) X 100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342">
                <a:tc>
                  <a:txBody>
                    <a:bodyPr/>
                    <a:lstStyle/>
                    <a:p>
                      <a:pPr algn="l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2488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4777" marR="2488" marT="2488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s-MX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2488" marR="2488" marT="2488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793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ema de Offic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2015</Words>
  <Application>Microsoft Office PowerPoint</Application>
  <PresentationFormat>Presentación en pantalla (4:3)</PresentationFormat>
  <Paragraphs>269</Paragraphs>
  <Slides>19</Slides>
  <Notes>13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19</vt:i4>
      </vt:variant>
    </vt:vector>
  </HeadingPairs>
  <TitlesOfParts>
    <vt:vector size="21" baseType="lpstr">
      <vt:lpstr>Tema de Office</vt:lpstr>
      <vt:lpstr>2_Tema de Office</vt:lpstr>
      <vt:lpstr>   Fondos de Aportaciones Federales para Entidades Federativas Coordinados por la SEP (FAEB, FAETA y FAM) </vt:lpstr>
      <vt:lpstr>Presentación de PowerPoint</vt:lpstr>
      <vt:lpstr>Presentación de PowerPoint</vt:lpstr>
      <vt:lpstr>Presentación de PowerPoint</vt:lpstr>
      <vt:lpstr>   Fondo de Aportaciones para la Educación Básica y Normal (FAEB)</vt:lpstr>
      <vt:lpstr>Presentación de PowerPoint</vt:lpstr>
      <vt:lpstr>Presentación de PowerPoint</vt:lpstr>
      <vt:lpstr>   Fondo de Aportaciones Múltiples  Infraestructura Educativa  (FAM Educación)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  FONDO DE APORTACIONES PARA LA EDUCACIÓN TECNOLÓGICA Y DE ADULTOS (FAETA) </vt:lpstr>
      <vt:lpstr>Presentación de PowerPoint</vt:lpstr>
    </vt:vector>
  </TitlesOfParts>
  <Company>EDUCAL S.A. de C.V.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EDUCAL S.A. de C.V.</dc:creator>
  <cp:lastModifiedBy>Ramón</cp:lastModifiedBy>
  <cp:revision>71</cp:revision>
  <dcterms:created xsi:type="dcterms:W3CDTF">2013-06-03T15:54:33Z</dcterms:created>
  <dcterms:modified xsi:type="dcterms:W3CDTF">2013-06-15T18:08:39Z</dcterms:modified>
</cp:coreProperties>
</file>