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  <p:sldMasterId id="2147483666" r:id="rId2"/>
  </p:sldMasterIdLst>
  <p:notesMasterIdLst>
    <p:notesMasterId r:id="rId12"/>
  </p:notesMasterIdLst>
  <p:sldIdLst>
    <p:sldId id="276" r:id="rId3"/>
    <p:sldId id="259" r:id="rId4"/>
    <p:sldId id="261" r:id="rId5"/>
    <p:sldId id="272" r:id="rId6"/>
    <p:sldId id="269" r:id="rId7"/>
    <p:sldId id="271" r:id="rId8"/>
    <p:sldId id="275" r:id="rId9"/>
    <p:sldId id="267" r:id="rId10"/>
    <p:sldId id="273" r:id="rId1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66FF"/>
    <a:srgbClr val="FFCCFF"/>
    <a:srgbClr val="FF5050"/>
    <a:srgbClr val="78F878"/>
    <a:srgbClr val="96EBF4"/>
    <a:srgbClr val="FA7A6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DCAF9ED-07DC-4A11-8D7F-57B35C25682E}" styleName="Estilo medio 1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101" autoAdjust="0"/>
  </p:normalViewPr>
  <p:slideViewPr>
    <p:cSldViewPr>
      <p:cViewPr>
        <p:scale>
          <a:sx n="100" d="100"/>
          <a:sy n="100" d="100"/>
        </p:scale>
        <p:origin x="-702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95F92-4FE2-41EA-8B65-15A992874401}" type="datetimeFigureOut">
              <a:rPr lang="es-MX" smtClean="0"/>
              <a:pPr/>
              <a:t>06/06/2013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1FDEB-F8FB-4F94-9096-B69C67A7E163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xmlns="" val="1997158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FFA24-B633-4AE1-9856-8D6ADA393DCD}" type="datetimeFigureOut">
              <a:rPr lang="es-MX" smtClean="0"/>
              <a:pPr/>
              <a:t>06/06/2013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E5B32-35A6-4C8F-AD96-55659C00440B}" type="slidenum">
              <a:rPr lang="es-MX" smtClean="0"/>
              <a:pPr/>
              <a:t>‹Nº›</a:t>
            </a:fld>
            <a:endParaRPr lang="es-MX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2038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84938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3" cstate="print">
            <a:alphaModFix amt="28000"/>
            <a:lum bright="82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4" cstate="print">
              <a:alphaModFix amt="28000"/>
              <a:lum bright="82000" contrast="-70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56904"/>
            <a:ext cx="8229600" cy="506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A0BFFA24-B633-4AE1-9856-8D6ADA393DCD}" type="datetimeFigureOut">
              <a:rPr lang="es-MX" smtClean="0"/>
              <a:pPr/>
              <a:t>06/06/2013</a:t>
            </a:fld>
            <a:endParaRPr lang="es-MX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s-MX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FBE5B32-35A6-4C8F-AD96-55659C00440B}" type="slidenum">
              <a:rPr lang="es-MX" smtClean="0"/>
              <a:pPr/>
              <a:t>‹Nº›</a:t>
            </a:fld>
            <a:endParaRPr lang="es-MX" dirty="0"/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3127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241256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06164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3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4" cstate="print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fld id="{9CD41288-FB52-4BD0-A5AC-578772325A1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33190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2538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mailto:Gaspar.ibarra@salud.gob.mx" TargetMode="External"/><Relationship Id="rId3" Type="http://schemas.openxmlformats.org/officeDocument/2006/relationships/image" Target="../media/image3.jpeg"/><Relationship Id="rId7" Type="http://schemas.openxmlformats.org/officeDocument/2006/relationships/hyperlink" Target="mailto:margarita.gutierrez@salud.gob.m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carlos.sosa@salud.gob.mx" TargetMode="External"/><Relationship Id="rId5" Type="http://schemas.openxmlformats.org/officeDocument/2006/relationships/hyperlink" Target="mailto:arturo.barranco@salud.gob.mx" TargetMode="External"/><Relationship Id="rId10" Type="http://schemas.openxmlformats.org/officeDocument/2006/relationships/hyperlink" Target="mailto:Lucero.rodriguez@salud.gob.mx" TargetMode="External"/><Relationship Id="rId4" Type="http://schemas.openxmlformats.org/officeDocument/2006/relationships/hyperlink" Target="mailto:aline.jimenez@salud.gob.mx" TargetMode="External"/><Relationship Id="rId9" Type="http://schemas.openxmlformats.org/officeDocument/2006/relationships/hyperlink" Target="mailto:gschemeling@salud.gob.m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943225"/>
            <a:ext cx="9144000" cy="391477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29583" y="3920052"/>
            <a:ext cx="6732651" cy="2125803"/>
          </a:xfrm>
        </p:spPr>
        <p:txBody>
          <a:bodyPr>
            <a:noAutofit/>
          </a:bodyPr>
          <a:lstStyle/>
          <a:p>
            <a:pPr algn="ctr"/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dirty="0" smtClean="0">
                <a:solidFill>
                  <a:srgbClr val="FFFFFF"/>
                </a:solidFill>
              </a:rPr>
              <a:t>Fondo de Aportaciones para los Servicios de Salud</a:t>
            </a: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3200" dirty="0" smtClean="0">
                <a:solidFill>
                  <a:srgbClr val="FFFFFF"/>
                </a:solidFill>
              </a:rPr>
              <a:t/>
            </a:r>
            <a:br>
              <a:rPr lang="es-MX" sz="3200" dirty="0" smtClean="0">
                <a:solidFill>
                  <a:srgbClr val="FFFFFF"/>
                </a:solidFill>
              </a:rPr>
            </a:br>
            <a:endParaRPr lang="es-ES" sz="3200" dirty="0">
              <a:solidFill>
                <a:srgbClr val="FFFFFF"/>
              </a:solidFill>
              <a:latin typeface="Trajan Pro"/>
              <a:cs typeface="Trajan Pro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1167" y="3342586"/>
            <a:ext cx="9143999" cy="577466"/>
          </a:xfrm>
        </p:spPr>
        <p:txBody>
          <a:bodyPr>
            <a:noAutofit/>
          </a:bodyPr>
          <a:lstStyle/>
          <a:p>
            <a:r>
              <a:rPr lang="es-ES" sz="3200" dirty="0" smtClean="0">
                <a:solidFill>
                  <a:schemeClr val="bg1"/>
                </a:solidFill>
                <a:latin typeface="Trajan Pro" pitchFamily="18" charset="0"/>
                <a:cs typeface="Adobe Caslon Pro Bold"/>
              </a:rPr>
              <a:t>- FASSA-</a:t>
            </a:r>
            <a:endParaRPr lang="es-ES" sz="3200" dirty="0">
              <a:solidFill>
                <a:schemeClr val="bg1"/>
              </a:solidFill>
              <a:latin typeface="Trajan Pro" pitchFamily="18" charset="0"/>
              <a:cs typeface="Adobe Caslon Pro Bold"/>
            </a:endParaRPr>
          </a:p>
        </p:txBody>
      </p:sp>
      <p:grpSp>
        <p:nvGrpSpPr>
          <p:cNvPr id="16" name="Agrupar 15"/>
          <p:cNvGrpSpPr/>
          <p:nvPr/>
        </p:nvGrpSpPr>
        <p:grpSpPr>
          <a:xfrm>
            <a:off x="181167" y="4514850"/>
            <a:ext cx="1048416" cy="45719"/>
            <a:chOff x="1885284" y="4385501"/>
            <a:chExt cx="1471076" cy="39014"/>
          </a:xfrm>
        </p:grpSpPr>
        <p:cxnSp>
          <p:nvCxnSpPr>
            <p:cNvPr id="11" name="Conector recto 10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Agrupar 17"/>
          <p:cNvGrpSpPr/>
          <p:nvPr/>
        </p:nvGrpSpPr>
        <p:grpSpPr>
          <a:xfrm>
            <a:off x="7962234" y="4518659"/>
            <a:ext cx="1048416" cy="45719"/>
            <a:chOff x="1885284" y="4385501"/>
            <a:chExt cx="1471076" cy="39014"/>
          </a:xfrm>
        </p:grpSpPr>
        <p:cxnSp>
          <p:nvCxnSpPr>
            <p:cNvPr id="19" name="Conector recto 18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588225" y="6165304"/>
            <a:ext cx="1898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</a:rPr>
              <a:t>17 junio 2013</a:t>
            </a:r>
            <a:endParaRPr lang="es-MX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7" name="Imagen 1" descr="C:\Users\Secretaria de Salud\AppData\Local\Microsoft\Windows\Temporary Internet Files\Content.Outlook\BHNLIBNR\Logo Salud 2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4930" y="955201"/>
            <a:ext cx="4614139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7017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3 Imag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260648"/>
            <a:ext cx="863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n 1" descr="C:\Users\Secretaria de Salud\AppData\Local\Microsoft\Windows\Temporary Internet Files\Content.Outlook\BHNLIBNR\Logo Salud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2170113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144016"/>
            <a:ext cx="8229600" cy="692696"/>
          </a:xfrm>
        </p:spPr>
        <p:txBody>
          <a:bodyPr>
            <a:noAutofit/>
          </a:bodyPr>
          <a:lstStyle/>
          <a:p>
            <a:pPr algn="ctr"/>
            <a:r>
              <a:rPr lang="es-MX" sz="3200" b="1" dirty="0" smtClean="0">
                <a:solidFill>
                  <a:schemeClr val="tx1"/>
                </a:solidFill>
                <a:latin typeface="Calibri" pitchFamily="34" charset="0"/>
              </a:rPr>
              <a:t>MIR 2013</a:t>
            </a:r>
            <a:endParaRPr lang="es-MX" sz="32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833429"/>
              </p:ext>
            </p:extLst>
          </p:nvPr>
        </p:nvGraphicFramePr>
        <p:xfrm>
          <a:off x="251520" y="1021524"/>
          <a:ext cx="8568952" cy="5604423"/>
        </p:xfrm>
        <a:graphic>
          <a:graphicData uri="http://schemas.openxmlformats.org/drawingml/2006/table">
            <a:tbl>
              <a:tblPr>
                <a:tableStyleId>{1FECB4D8-DB02-4DC6-A0A2-4F2EBAE1DC90}</a:tableStyleId>
              </a:tblPr>
              <a:tblGrid>
                <a:gridCol w="1296144"/>
                <a:gridCol w="7272808"/>
              </a:tblGrid>
              <a:tr h="26038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dirty="0" smtClean="0">
                          <a:latin typeface="Calibri" pitchFamily="34" charset="0"/>
                        </a:rPr>
                        <a:t>Nombre </a:t>
                      </a:r>
                      <a:r>
                        <a:rPr lang="es-MX" sz="1400" b="1" u="none" strike="noStrike" dirty="0">
                          <a:latin typeface="Calibri" pitchFamily="34" charset="0"/>
                        </a:rPr>
                        <a:t>del indicador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3693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dirty="0">
                          <a:latin typeface="Calibri" pitchFamily="34" charset="0"/>
                        </a:rPr>
                        <a:t>Impacto Final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70058"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b="1" u="none" strike="noStrike" dirty="0">
                          <a:latin typeface="Calibri" pitchFamily="34" charset="0"/>
                        </a:rPr>
                        <a:t>Fin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Razón de mortalidad materna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23693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400" b="1" u="none" strike="noStrike" dirty="0">
                          <a:latin typeface="Calibri" pitchFamily="34" charset="0"/>
                        </a:rPr>
                        <a:t>Impacto Intermedio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47976"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b="1" u="none" strike="noStrike" dirty="0">
                          <a:latin typeface="Calibri" pitchFamily="34" charset="0"/>
                        </a:rPr>
                        <a:t>Propósito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1600" u="none" strike="noStrike" dirty="0">
                          <a:latin typeface="Calibri" pitchFamily="34" charset="0"/>
                        </a:rPr>
                        <a:t>Médicos por cada mil habitantes</a:t>
                      </a:r>
                      <a:endParaRPr lang="pt-BR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24797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600" b="1" u="none" strike="noStrike" dirty="0">
                          <a:latin typeface="Calibri" pitchFamily="34" charset="0"/>
                        </a:rPr>
                        <a:t>Producto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587965">
                <a:tc>
                  <a:txBody>
                    <a:bodyPr/>
                    <a:lstStyle/>
                    <a:p>
                      <a:pPr algn="l" fontAlgn="t"/>
                      <a:r>
                        <a:rPr lang="es-MX" sz="1600" b="1" u="none" strike="noStrike" dirty="0">
                          <a:latin typeface="Calibri" pitchFamily="34" charset="0"/>
                        </a:rPr>
                        <a:t>Componentes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600" u="none" strike="noStrike" dirty="0">
                          <a:latin typeface="Calibri" pitchFamily="34" charset="0"/>
                        </a:rPr>
                        <a:t>Presupuesto 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ejercido para </a:t>
                      </a:r>
                      <a:r>
                        <a:rPr lang="es-MX" sz="1600" u="none" strike="noStrike" dirty="0">
                          <a:latin typeface="Calibri" pitchFamily="34" charset="0"/>
                        </a:rPr>
                        <a:t>la Prestación de Servicios de Salud a la Comunidad / Presupuesto asignado para la Prestación de Servicios de Salud a la Comunidad  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53475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u="none" strike="noStrike">
                          <a:latin typeface="Calibri" pitchFamily="34" charset="0"/>
                        </a:rPr>
                        <a:t> </a:t>
                      </a:r>
                      <a:endParaRPr lang="es-MX" sz="16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600" u="none" strike="noStrike" dirty="0">
                          <a:latin typeface="Calibri" pitchFamily="34" charset="0"/>
                        </a:rPr>
                        <a:t>Presupuesto 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ejercido </a:t>
                      </a:r>
                      <a:r>
                        <a:rPr lang="es-MX" sz="1600" u="none" strike="noStrike" dirty="0">
                          <a:latin typeface="Calibri" pitchFamily="34" charset="0"/>
                        </a:rPr>
                        <a:t>para la Prestación de Servicios de Salud a la Persona / 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/>
                      </a:r>
                      <a:br>
                        <a:rPr lang="es-MX" sz="1600" u="none" strike="noStrike" dirty="0" smtClean="0">
                          <a:latin typeface="Calibri" pitchFamily="34" charset="0"/>
                        </a:rPr>
                      </a:b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Presupuesto </a:t>
                      </a:r>
                      <a:r>
                        <a:rPr lang="es-MX" sz="1600" u="none" strike="noStrike" dirty="0">
                          <a:latin typeface="Calibri" pitchFamily="34" charset="0"/>
                        </a:rPr>
                        <a:t>asignado para la Prestación de Servicios de Salud a la Persona 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490881">
                <a:tc>
                  <a:txBody>
                    <a:bodyPr/>
                    <a:lstStyle/>
                    <a:p>
                      <a:pPr algn="l" fontAlgn="ctr"/>
                      <a:r>
                        <a:rPr lang="es-MX" sz="1600" u="none" strike="noStrike">
                          <a:latin typeface="Calibri" pitchFamily="34" charset="0"/>
                        </a:rPr>
                        <a:t> </a:t>
                      </a:r>
                      <a:endParaRPr lang="es-MX" sz="16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600" u="none" strike="noStrike" dirty="0">
                          <a:latin typeface="Calibri" pitchFamily="34" charset="0"/>
                        </a:rPr>
                        <a:t>Presupuesto 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ejercido </a:t>
                      </a:r>
                      <a:r>
                        <a:rPr lang="es-MX" sz="1600" u="none" strike="noStrike" dirty="0">
                          <a:latin typeface="Calibri" pitchFamily="34" charset="0"/>
                        </a:rPr>
                        <a:t>para 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 la “Generación de recursos</a:t>
                      </a:r>
                      <a:r>
                        <a:rPr lang="es-MX" sz="1600" u="none" strike="noStrike" baseline="0" dirty="0" smtClean="0">
                          <a:latin typeface="Calibri" pitchFamily="34" charset="0"/>
                        </a:rPr>
                        <a:t> para Salud”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/</a:t>
                      </a:r>
                    </a:p>
                    <a:p>
                      <a:pPr algn="l" fontAlgn="t"/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Presupuesto </a:t>
                      </a:r>
                      <a:r>
                        <a:rPr lang="es-MX" sz="1600" u="none" strike="noStrike" dirty="0">
                          <a:latin typeface="Calibri" pitchFamily="34" charset="0"/>
                        </a:rPr>
                        <a:t>asignado 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para la “Generación de recursos para la </a:t>
                      </a:r>
                      <a:r>
                        <a:rPr lang="es-MX" sz="1600" u="none" strike="noStrike" baseline="0" dirty="0" smtClean="0">
                          <a:latin typeface="Calibri" pitchFamily="34" charset="0"/>
                        </a:rPr>
                        <a:t>Salud”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490881">
                <a:tc>
                  <a:txBody>
                    <a:bodyPr/>
                    <a:lstStyle/>
                    <a:p>
                      <a:pPr algn="l" fontAlgn="t"/>
                      <a:r>
                        <a:rPr lang="es-MX" sz="1600" u="none" strike="noStrike">
                          <a:latin typeface="Calibri" pitchFamily="34" charset="0"/>
                        </a:rPr>
                        <a:t> </a:t>
                      </a:r>
                      <a:endParaRPr lang="es-MX" sz="16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600" u="none" strike="noStrike" dirty="0">
                          <a:latin typeface="Calibri" pitchFamily="34" charset="0"/>
                        </a:rPr>
                        <a:t>Presupuesto ejercido para la 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“Rectoría del Sistema de Salud” </a:t>
                      </a:r>
                      <a:r>
                        <a:rPr lang="es-MX" sz="1600" u="none" strike="noStrike" dirty="0">
                          <a:latin typeface="Calibri" pitchFamily="34" charset="0"/>
                        </a:rPr>
                        <a:t>/ </a:t>
                      </a:r>
                      <a:endParaRPr lang="es-MX" sz="1600" u="none" strike="noStrike" dirty="0" smtClean="0">
                        <a:latin typeface="Calibri" pitchFamily="34" charset="0"/>
                      </a:endParaRPr>
                    </a:p>
                    <a:p>
                      <a:pPr algn="l" fontAlgn="t"/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Presupuesto </a:t>
                      </a:r>
                      <a:r>
                        <a:rPr lang="es-MX" sz="1600" u="none" strike="noStrike" dirty="0">
                          <a:latin typeface="Calibri" pitchFamily="34" charset="0"/>
                        </a:rPr>
                        <a:t>asignado para la 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“Rectoría del Sistema de Salud” 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24797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MX" sz="1600" b="1" u="none" strike="noStrike" dirty="0">
                          <a:latin typeface="Calibri" pitchFamily="34" charset="0"/>
                        </a:rPr>
                        <a:t>Procesos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520770">
                <a:tc>
                  <a:txBody>
                    <a:bodyPr/>
                    <a:lstStyle/>
                    <a:p>
                      <a:pPr algn="l" fontAlgn="t"/>
                      <a:r>
                        <a:rPr lang="es-MX" sz="1600" b="1" u="none" strike="noStrike" dirty="0">
                          <a:latin typeface="Calibri" pitchFamily="34" charset="0"/>
                        </a:rPr>
                        <a:t>Actividades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600" u="none" strike="noStrike" dirty="0">
                          <a:latin typeface="Calibri" pitchFamily="34" charset="0"/>
                        </a:rPr>
                        <a:t>Porcentaje de cumplimiento de entidades federativas con Estructura Programática de la Entidad Federativa (EPEF) registradas 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466450"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u="none" strike="noStrike">
                          <a:latin typeface="Calibri" pitchFamily="34" charset="0"/>
                        </a:rPr>
                        <a:t> </a:t>
                      </a:r>
                      <a:endParaRPr lang="es-MX" sz="14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MX" sz="1600" u="none" strike="noStrike" dirty="0">
                          <a:latin typeface="Calibri" pitchFamily="34" charset="0"/>
                        </a:rPr>
                        <a:t>Porcentaje de cumplimiento de 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entidades federativas  </a:t>
                      </a:r>
                      <a:r>
                        <a:rPr lang="es-MX" sz="1600" u="none" strike="noStrike" dirty="0">
                          <a:latin typeface="Calibri" pitchFamily="34" charset="0"/>
                        </a:rPr>
                        <a:t>con 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Programa Anual </a:t>
                      </a:r>
                      <a:r>
                        <a:rPr lang="es-MX" sz="1600" u="none" strike="noStrike" dirty="0">
                          <a:latin typeface="Calibri" pitchFamily="34" charset="0"/>
                        </a:rPr>
                        <a:t>de </a:t>
                      </a:r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Trabajo </a:t>
                      </a:r>
                      <a:r>
                        <a:rPr lang="es-MX" sz="1600" u="none" strike="noStrike" dirty="0">
                          <a:latin typeface="Calibri" pitchFamily="34" charset="0"/>
                        </a:rPr>
                        <a:t>validado 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390577"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u="none" strike="noStrike">
                          <a:latin typeface="Calibri" pitchFamily="34" charset="0"/>
                        </a:rPr>
                        <a:t> </a:t>
                      </a:r>
                      <a:endParaRPr lang="es-MX" sz="1400" b="1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Porcentaje de nacidos vivos de madres sin seguridad social atendidas por personal medico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247976"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u="none" strike="noStrike">
                          <a:latin typeface="Calibri" pitchFamily="34" charset="0"/>
                        </a:rPr>
                        <a:t> </a:t>
                      </a:r>
                      <a:endParaRPr lang="es-MX" sz="1400" b="0" i="0" u="none" strike="noStrike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MX" sz="1600" u="none" strike="noStrike" dirty="0" smtClean="0">
                          <a:latin typeface="Calibri" pitchFamily="34" charset="0"/>
                        </a:rPr>
                        <a:t>Certificación</a:t>
                      </a:r>
                      <a:r>
                        <a:rPr lang="es-MX" sz="1600" u="none" strike="noStrike" baseline="0" dirty="0" smtClean="0">
                          <a:latin typeface="Calibri" pitchFamily="34" charset="0"/>
                        </a:rPr>
                        <a:t> de Comunidades Saludables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3 Imag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88640"/>
            <a:ext cx="863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n 1" descr="C:\Users\Secretaria de Salud\AppData\Local\Microsoft\Windows\Temporary Internet Files\Content.Outlook\BHNLIBNR\Logo Salud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1763688" cy="57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5325" y="169937"/>
            <a:ext cx="8219256" cy="792088"/>
          </a:xfrm>
        </p:spPr>
        <p:txBody>
          <a:bodyPr>
            <a:noAutofit/>
          </a:bodyPr>
          <a:lstStyle/>
          <a:p>
            <a:pPr algn="ctr"/>
            <a:r>
              <a:rPr lang="es-MX" sz="3200" b="1" dirty="0" smtClean="0">
                <a:solidFill>
                  <a:schemeClr val="tx1"/>
                </a:solidFill>
                <a:latin typeface="Calibri" pitchFamily="34" charset="0"/>
              </a:rPr>
              <a:t>Información a Reportar</a:t>
            </a:r>
            <a:endParaRPr lang="es-MX" sz="32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4854675"/>
              </p:ext>
            </p:extLst>
          </p:nvPr>
        </p:nvGraphicFramePr>
        <p:xfrm>
          <a:off x="241909" y="1268760"/>
          <a:ext cx="8712968" cy="419729"/>
        </p:xfrm>
        <a:graphic>
          <a:graphicData uri="http://schemas.openxmlformats.org/drawingml/2006/table">
            <a:tbl>
              <a:tblPr>
                <a:tableStyleId>{18603FDC-E32A-4AB5-989C-0864C3EAD2B8}</a:tableStyleId>
              </a:tblPr>
              <a:tblGrid>
                <a:gridCol w="1089122"/>
                <a:gridCol w="7623846"/>
              </a:tblGrid>
              <a:tr h="419729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u="none" strike="noStrike" dirty="0" smtClean="0">
                          <a:latin typeface="Calibri" pitchFamily="34" charset="0"/>
                        </a:rPr>
                        <a:t> FIN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u="none" strike="noStrike" dirty="0" smtClean="0">
                          <a:latin typeface="Calibri" pitchFamily="34" charset="0"/>
                        </a:rPr>
                        <a:t>RAZÓN DE  MORTALIDAD MATERNA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63323077"/>
              </p:ext>
            </p:extLst>
          </p:nvPr>
        </p:nvGraphicFramePr>
        <p:xfrm>
          <a:off x="251520" y="4293096"/>
          <a:ext cx="8640959" cy="181608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68420"/>
                <a:gridCol w="1117409"/>
                <a:gridCol w="1340883"/>
                <a:gridCol w="1081616"/>
                <a:gridCol w="1051943"/>
                <a:gridCol w="1352497"/>
                <a:gridCol w="1728191"/>
              </a:tblGrid>
              <a:tr h="395213">
                <a:tc gridSpan="7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</a:rPr>
                        <a:t>Registro de Metas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 anchor="ctr">
                    <a:solidFill>
                      <a:srgbClr val="BC590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  <a:tr h="552190">
                <a:tc gridSpan="3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</a:rPr>
                        <a:t>Meta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 anchor="ctr">
                    <a:solidFill>
                      <a:srgbClr val="FACA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</a:rPr>
                        <a:t>Avance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 anchor="ctr">
                    <a:solidFill>
                      <a:srgbClr val="FACA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</a:rPr>
                        <a:t>Justificación de Variaciones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 anchor="ctr">
                    <a:solidFill>
                      <a:srgbClr val="FACAB4"/>
                    </a:solidFill>
                  </a:tcPr>
                </a:tc>
              </a:tr>
              <a:tr h="780788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Calibri" pitchFamily="34" charset="0"/>
                        </a:rPr>
                        <a:t>Meta</a:t>
                      </a:r>
                      <a:r>
                        <a:rPr lang="es-MX" sz="1400" baseline="0" dirty="0" smtClean="0">
                          <a:latin typeface="Calibri" pitchFamily="34" charset="0"/>
                        </a:rPr>
                        <a:t> </a:t>
                      </a:r>
                      <a:r>
                        <a:rPr lang="es-MX" sz="1400" dirty="0" smtClean="0">
                          <a:latin typeface="Calibri" pitchFamily="34" charset="0"/>
                        </a:rPr>
                        <a:t>Planeada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>
                    <a:solidFill>
                      <a:srgbClr val="FAD9C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Calibri" pitchFamily="34" charset="0"/>
                        </a:rPr>
                        <a:t>Numerador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>
                    <a:solidFill>
                      <a:srgbClr val="FAD9C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Calibri" pitchFamily="34" charset="0"/>
                        </a:rPr>
                        <a:t>Denominador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>
                    <a:solidFill>
                      <a:srgbClr val="FAD9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Calibri" pitchFamily="34" charset="0"/>
                        </a:rPr>
                        <a:t>Meta</a:t>
                      </a:r>
                      <a:r>
                        <a:rPr lang="es-MX" sz="1400" baseline="0" dirty="0" smtClean="0">
                          <a:latin typeface="Calibri" pitchFamily="34" charset="0"/>
                        </a:rPr>
                        <a:t> </a:t>
                      </a:r>
                      <a:r>
                        <a:rPr lang="es-MX" sz="1400" dirty="0" smtClean="0">
                          <a:latin typeface="Calibri" pitchFamily="34" charset="0"/>
                        </a:rPr>
                        <a:t>Alcanzada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>
                    <a:solidFill>
                      <a:srgbClr val="FAD9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Calibri" pitchFamily="34" charset="0"/>
                        </a:rPr>
                        <a:t>Numerador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>
                    <a:solidFill>
                      <a:srgbClr val="FAD9C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Calibri" pitchFamily="34" charset="0"/>
                        </a:rPr>
                        <a:t>Denominador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>
                    <a:solidFill>
                      <a:srgbClr val="FAD9CA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AD9CA"/>
                    </a:solidFill>
                  </a:tcPr>
                </a:tc>
              </a:tr>
            </a:tbl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251520" y="2780928"/>
            <a:ext cx="8640960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lt1"/>
                </a:solidFill>
                <a:latin typeface="Calibri" pitchFamily="34" charset="0"/>
              </a:rPr>
              <a:t>Número de muertes maternas de mujeres sin seguridad social/Número de Nacidos vivos sin seguridad social*100,000 (En un año fijo y en una región determinada, la población sin seguridad social se refiere a la población que no tiene registrada ninguna afiliación y la afiliada al Seguro Popular)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2522323" y="2087588"/>
            <a:ext cx="4104456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MX" dirty="0" smtClean="0">
                <a:latin typeface="Adobe Caslon Pro" pitchFamily="18" charset="0"/>
              </a:rPr>
              <a:t>MÉTODO DE CÁLCULO</a:t>
            </a:r>
            <a:endParaRPr lang="es-MX" dirty="0">
              <a:latin typeface="Adobe Caslon Pro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3 Imag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260648"/>
            <a:ext cx="863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n 1" descr="C:\Users\Secretaria de Salud\AppData\Local\Microsoft\Windows\Temporary Internet Files\Content.Outlook\BHNLIBNR\Logo Salud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6672"/>
            <a:ext cx="1763688" cy="57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2372" y="84968"/>
            <a:ext cx="8219256" cy="792088"/>
          </a:xfrm>
        </p:spPr>
        <p:txBody>
          <a:bodyPr>
            <a:noAutofit/>
          </a:bodyPr>
          <a:lstStyle/>
          <a:p>
            <a:pPr algn="ctr"/>
            <a:r>
              <a:rPr lang="es-MX" sz="3200" b="1" dirty="0" smtClean="0">
                <a:solidFill>
                  <a:schemeClr val="tx1"/>
                </a:solidFill>
                <a:latin typeface="Calibri" pitchFamily="34" charset="0"/>
              </a:rPr>
              <a:t>Información a Reportar</a:t>
            </a:r>
            <a:endParaRPr lang="es-MX" sz="32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1456396"/>
              </p:ext>
            </p:extLst>
          </p:nvPr>
        </p:nvGraphicFramePr>
        <p:xfrm>
          <a:off x="218067" y="1268760"/>
          <a:ext cx="8712968" cy="419729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1512168"/>
                <a:gridCol w="7200800"/>
              </a:tblGrid>
              <a:tr h="419729"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u="none" strike="noStrike" dirty="0" smtClean="0">
                          <a:latin typeface="Calibri" pitchFamily="34" charset="0"/>
                        </a:rPr>
                        <a:t>PROPÓSITO</a:t>
                      </a: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u="none" strike="noStrike" dirty="0" smtClean="0">
                          <a:latin typeface="Calibri" pitchFamily="34" charset="0"/>
                        </a:rPr>
                        <a:t>MÉDICOS POR CADA MIL HABITANTES</a:t>
                      </a:r>
                      <a:endParaRPr lang="es-MX" sz="1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42937201"/>
              </p:ext>
            </p:extLst>
          </p:nvPr>
        </p:nvGraphicFramePr>
        <p:xfrm>
          <a:off x="251521" y="4365104"/>
          <a:ext cx="8568952" cy="174002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60351"/>
                <a:gridCol w="1108098"/>
                <a:gridCol w="1329709"/>
                <a:gridCol w="1072602"/>
                <a:gridCol w="1043176"/>
                <a:gridCol w="1341227"/>
                <a:gridCol w="1713789"/>
              </a:tblGrid>
              <a:tr h="417606">
                <a:tc gridSpan="7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</a:rPr>
                        <a:t>Registro de Metas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  <a:tr h="730810">
                <a:tc gridSpan="3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</a:rPr>
                        <a:t>Meta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</a:rPr>
                        <a:t>Avance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</a:rPr>
                        <a:t>Justificación de Variaciones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591608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Adobe Caslon Pro" pitchFamily="18" charset="0"/>
                        </a:rPr>
                        <a:t>Meta</a:t>
                      </a:r>
                      <a:r>
                        <a:rPr lang="es-MX" sz="1400" baseline="0" dirty="0" smtClean="0">
                          <a:latin typeface="Adobe Caslon Pro" pitchFamily="18" charset="0"/>
                        </a:rPr>
                        <a:t> </a:t>
                      </a:r>
                      <a:r>
                        <a:rPr lang="es-MX" sz="1400" dirty="0" smtClean="0">
                          <a:latin typeface="Adobe Caslon Pro" pitchFamily="18" charset="0"/>
                        </a:rPr>
                        <a:t>Planeada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Calibri" pitchFamily="34" charset="0"/>
                        </a:rPr>
                        <a:t>Numerador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Calibri" pitchFamily="34" charset="0"/>
                        </a:rPr>
                        <a:t>Denominador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smtClean="0">
                          <a:latin typeface="Calibri" pitchFamily="34" charset="0"/>
                        </a:rPr>
                        <a:t>Meta</a:t>
                      </a:r>
                      <a:r>
                        <a:rPr lang="es-MX" sz="1400" baseline="0" smtClean="0">
                          <a:latin typeface="Calibri" pitchFamily="34" charset="0"/>
                        </a:rPr>
                        <a:t> </a:t>
                      </a:r>
                      <a:r>
                        <a:rPr lang="es-MX" sz="1400" smtClean="0">
                          <a:latin typeface="Calibri" pitchFamily="34" charset="0"/>
                        </a:rPr>
                        <a:t>Alcanzada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Calibri" pitchFamily="34" charset="0"/>
                        </a:rPr>
                        <a:t>Numerador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Calibri" pitchFamily="34" charset="0"/>
                        </a:rPr>
                        <a:t>Denominador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MX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7 CuadroTexto"/>
          <p:cNvSpPr txBox="1"/>
          <p:nvPr/>
        </p:nvSpPr>
        <p:spPr>
          <a:xfrm>
            <a:off x="251520" y="3076798"/>
            <a:ext cx="8640960" cy="70788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MX" sz="2000" dirty="0" smtClean="0">
                <a:solidFill>
                  <a:schemeClr val="lt1"/>
                </a:solidFill>
                <a:latin typeface="Calibri" pitchFamily="34" charset="0"/>
              </a:rPr>
              <a:t>Número de Médicos generales y especialistas en unidades de la secretaría de salud  / Población (no derechohabiente) en ese momento * 1000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2522323" y="2226066"/>
            <a:ext cx="4104456" cy="369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dirty="0" smtClean="0">
                <a:latin typeface="Calibri" pitchFamily="34" charset="0"/>
              </a:rPr>
              <a:t>MÉTODO DE CÁLCULO</a:t>
            </a:r>
            <a:endParaRPr lang="es-MX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3 Imag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260648"/>
            <a:ext cx="863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n 1" descr="C:\Users\Secretaria de Salud\AppData\Local\Microsoft\Windows\Temporary Internet Files\Content.Outlook\BHNLIBNR\Logo Salud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664"/>
            <a:ext cx="1763688" cy="57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648072"/>
          </a:xfrm>
        </p:spPr>
        <p:txBody>
          <a:bodyPr>
            <a:noAutofit/>
          </a:bodyPr>
          <a:lstStyle/>
          <a:p>
            <a:pPr algn="ctr"/>
            <a:r>
              <a:rPr lang="es-MX" sz="3200" b="1" dirty="0" smtClean="0">
                <a:solidFill>
                  <a:schemeClr val="tx1"/>
                </a:solidFill>
                <a:latin typeface="Trajan Pro" pitchFamily="18" charset="0"/>
              </a:rPr>
              <a:t>       Información </a:t>
            </a:r>
            <a:r>
              <a:rPr lang="es-MX" sz="3200" b="1" dirty="0" smtClean="0">
                <a:solidFill>
                  <a:schemeClr val="tx1"/>
                </a:solidFill>
                <a:latin typeface="Trajan Pro" pitchFamily="18" charset="0"/>
              </a:rPr>
              <a:t>a Reportar</a:t>
            </a:r>
            <a:endParaRPr lang="es-MX" sz="3200" b="1" dirty="0">
              <a:solidFill>
                <a:schemeClr val="tx1"/>
              </a:solidFill>
              <a:latin typeface="Trajan Pro" pitchFamily="18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7017051"/>
              </p:ext>
            </p:extLst>
          </p:nvPr>
        </p:nvGraphicFramePr>
        <p:xfrm>
          <a:off x="179512" y="1124744"/>
          <a:ext cx="8712968" cy="1375100"/>
        </p:xfrm>
        <a:graphic>
          <a:graphicData uri="http://schemas.openxmlformats.org/drawingml/2006/table">
            <a:tbl>
              <a:tblPr>
                <a:tableStyleId>{306799F8-075E-4A3A-A7F6-7FBC6576F1A4}</a:tableStyleId>
              </a:tblPr>
              <a:tblGrid>
                <a:gridCol w="1584176"/>
                <a:gridCol w="7128792"/>
              </a:tblGrid>
              <a:tr h="1368152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COMPONENTES</a:t>
                      </a:r>
                      <a:endParaRPr lang="es-MX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80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PRESUPUESTO EJERCIDO /</a:t>
                      </a:r>
                      <a:r>
                        <a:rPr lang="es-MX" sz="180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PRESUPUESTO ASIGNADO</a:t>
                      </a:r>
                    </a:p>
                    <a:p>
                      <a:pPr algn="l" fontAlgn="t">
                        <a:buFont typeface="Arial" pitchFamily="34" charset="0"/>
                        <a:buChar char="•"/>
                      </a:pPr>
                      <a:r>
                        <a:rPr lang="es-MX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SF 1: PRESTACIÓN DE SERVICIOS DE SALUD A LA COMUNIDAD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SF 2: PRESTACIÓN DE SERVICIOS DE SALUD A LA PERSONA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SF 3: GENERACIÓN DE RECURSOS PARA LA SALUD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800" b="0" i="0" u="none" strike="noStrike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 SF 4: RECTORIA DEL SISTEMA DE SALUD</a:t>
                      </a:r>
                      <a:endParaRPr lang="es-MX" sz="1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7129839"/>
              </p:ext>
            </p:extLst>
          </p:nvPr>
        </p:nvGraphicFramePr>
        <p:xfrm>
          <a:off x="395537" y="4653136"/>
          <a:ext cx="8352928" cy="1524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36140"/>
                <a:gridCol w="1080162"/>
                <a:gridCol w="1296187"/>
                <a:gridCol w="1045562"/>
                <a:gridCol w="1016878"/>
                <a:gridCol w="1307414"/>
                <a:gridCol w="1670585"/>
              </a:tblGrid>
              <a:tr h="221744">
                <a:tc gridSpan="7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Registro de Metas</a:t>
                      </a:r>
                      <a:endParaRPr lang="es-MX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  <a:tr h="498336">
                <a:tc gridSpan="3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</a:rPr>
                        <a:t>Meta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</a:rPr>
                        <a:t>Avance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</a:rPr>
                        <a:t>Justificación de Variaciones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Adobe Caslon Pro" pitchFamily="18" charset="0"/>
                        </a:rPr>
                        <a:t>Meta</a:t>
                      </a:r>
                      <a:r>
                        <a:rPr lang="es-MX" sz="1400" baseline="0" dirty="0" smtClean="0">
                          <a:latin typeface="Adobe Caslon Pro" pitchFamily="18" charset="0"/>
                        </a:rPr>
                        <a:t> </a:t>
                      </a:r>
                      <a:r>
                        <a:rPr lang="es-MX" sz="1400" dirty="0" smtClean="0">
                          <a:latin typeface="Adobe Caslon Pro" pitchFamily="18" charset="0"/>
                        </a:rPr>
                        <a:t>Planeada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Calibri" pitchFamily="34" charset="0"/>
                        </a:rPr>
                        <a:t>Numerador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Calibri" pitchFamily="34" charset="0"/>
                        </a:rPr>
                        <a:t>Denominador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smtClean="0">
                          <a:latin typeface="Calibri" pitchFamily="34" charset="0"/>
                        </a:rPr>
                        <a:t>Meta</a:t>
                      </a:r>
                      <a:r>
                        <a:rPr lang="es-MX" sz="1400" baseline="0" smtClean="0">
                          <a:latin typeface="Calibri" pitchFamily="34" charset="0"/>
                        </a:rPr>
                        <a:t> </a:t>
                      </a:r>
                      <a:r>
                        <a:rPr lang="es-MX" sz="1400" smtClean="0">
                          <a:latin typeface="Calibri" pitchFamily="34" charset="0"/>
                        </a:rPr>
                        <a:t>Alcanzada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Calibri" pitchFamily="34" charset="0"/>
                        </a:rPr>
                        <a:t>Numerador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Calibri" pitchFamily="34" charset="0"/>
                        </a:rPr>
                        <a:t>Denominador</a:t>
                      </a:r>
                      <a:endParaRPr lang="es-MX" sz="1400" dirty="0">
                        <a:latin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MX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13 CuadroTexto"/>
          <p:cNvSpPr txBox="1"/>
          <p:nvPr/>
        </p:nvSpPr>
        <p:spPr>
          <a:xfrm>
            <a:off x="251520" y="3798530"/>
            <a:ext cx="8640960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dirty="0" smtClean="0">
                <a:solidFill>
                  <a:schemeClr val="tx1"/>
                </a:solidFill>
                <a:latin typeface="Calibri" pitchFamily="34" charset="0"/>
              </a:rPr>
              <a:t>Total de recurso ejercido / Total de recurso asignado *100</a:t>
            </a:r>
            <a:endParaRPr lang="es-MX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2511172" y="2874095"/>
            <a:ext cx="4104456" cy="5078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dirty="0" smtClean="0">
                <a:latin typeface="Adobe Caslon Pro" pitchFamily="18" charset="0"/>
              </a:rPr>
              <a:t>MÉTODO DE CÁLCULO</a:t>
            </a:r>
            <a:endParaRPr lang="es-MX" dirty="0">
              <a:latin typeface="Adobe Caslon Pro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3 Imag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332656"/>
            <a:ext cx="863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n 1" descr="C:\Users\Secretaria de Salud\AppData\Local\Microsoft\Windows\Temporary Internet Files\Content.Outlook\BHNLIBNR\Logo Salud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1763688" cy="57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73224" y="289002"/>
            <a:ext cx="8219256" cy="648072"/>
          </a:xfrm>
        </p:spPr>
        <p:txBody>
          <a:bodyPr>
            <a:noAutofit/>
          </a:bodyPr>
          <a:lstStyle/>
          <a:p>
            <a:pPr algn="ctr"/>
            <a:r>
              <a:rPr lang="es-MX" sz="3200" b="1" dirty="0" smtClean="0">
                <a:solidFill>
                  <a:schemeClr val="tx1"/>
                </a:solidFill>
                <a:latin typeface="Calibri" pitchFamily="34" charset="0"/>
              </a:rPr>
              <a:t>Información a Reportar</a:t>
            </a:r>
            <a:endParaRPr lang="es-MX" sz="32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1272727"/>
              </p:ext>
            </p:extLst>
          </p:nvPr>
        </p:nvGraphicFramePr>
        <p:xfrm>
          <a:off x="251520" y="1124744"/>
          <a:ext cx="8784976" cy="1152128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1452062"/>
                <a:gridCol w="7332914"/>
              </a:tblGrid>
              <a:tr h="576064">
                <a:tc rowSpan="2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u="none" strike="noStrike" dirty="0" smtClean="0">
                          <a:solidFill>
                            <a:schemeClr val="tx1"/>
                          </a:solidFill>
                          <a:latin typeface="Adobe Caslon Pro" pitchFamily="18" charset="0"/>
                        </a:rPr>
                        <a:t>ACTIVIDA-DES</a:t>
                      </a:r>
                      <a:endParaRPr lang="es-MX" sz="1800" b="0" i="0" u="none" strike="noStrike" dirty="0">
                        <a:solidFill>
                          <a:schemeClr val="tx1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marL="88900" indent="-88900" algn="just" fontAlgn="t">
                        <a:buFont typeface="Arial" pitchFamily="34" charset="0"/>
                        <a:buChar char="•"/>
                      </a:pPr>
                      <a:r>
                        <a:rPr lang="es-MX" sz="1400" u="none" strike="noStrike" dirty="0" smtClean="0">
                          <a:solidFill>
                            <a:schemeClr val="tx1"/>
                          </a:solidFill>
                          <a:latin typeface="Adobe Caslon Pro" pitchFamily="18" charset="0"/>
                        </a:rPr>
                        <a:t> % DE CUMPLIMIENTO DE ENTIDADES FEDERATIVAS CON ESTRUCTURA PROGRAMÁTICA DE LA ENTIDAD FEDERATIVA (EPEF) REGISTRADAS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 anchor="ctr"/>
                </a:tc>
              </a:tr>
              <a:tr h="576064">
                <a:tc vMerge="1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marL="88900" indent="-88900" algn="l" rtl="0" fontAlgn="t">
                        <a:buFont typeface="Arial" pitchFamily="34" charset="0"/>
                        <a:buChar char="•"/>
                      </a:pPr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Adobe Caslon Pro" pitchFamily="18" charset="0"/>
                        </a:rPr>
                        <a:t>% DE CUMPLIMIENTO DE ENTIDADES FEDERATIVAS CON PROGRAMA ANUAL DE TRABAJO (PAT)</a:t>
                      </a:r>
                      <a:r>
                        <a:rPr lang="es-MX" sz="1400" b="0" i="0" u="none" strike="noStrike" baseline="0" dirty="0" smtClean="0">
                          <a:solidFill>
                            <a:schemeClr val="tx1"/>
                          </a:solidFill>
                          <a:latin typeface="Adobe Caslon Pro" pitchFamily="18" charset="0"/>
                        </a:rPr>
                        <a:t> V</a:t>
                      </a:r>
                      <a:r>
                        <a:rPr lang="es-MX" sz="1400" b="0" i="0" u="none" strike="noStrike" dirty="0" smtClean="0">
                          <a:solidFill>
                            <a:schemeClr val="tx1"/>
                          </a:solidFill>
                          <a:latin typeface="Adobe Caslon Pro" pitchFamily="18" charset="0"/>
                        </a:rPr>
                        <a:t>ALIDADO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 anchor="ctr"/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8229768"/>
              </p:ext>
            </p:extLst>
          </p:nvPr>
        </p:nvGraphicFramePr>
        <p:xfrm>
          <a:off x="323528" y="4785320"/>
          <a:ext cx="8568952" cy="15240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60351"/>
                <a:gridCol w="1108097"/>
                <a:gridCol w="1329709"/>
                <a:gridCol w="1072602"/>
                <a:gridCol w="1043177"/>
                <a:gridCol w="1341226"/>
                <a:gridCol w="1713790"/>
              </a:tblGrid>
              <a:tr h="0">
                <a:tc gridSpan="7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  <a:latin typeface="Adobe Caslon Pro" pitchFamily="18" charset="0"/>
                        </a:rPr>
                        <a:t>Registro de Metas</a:t>
                      </a:r>
                      <a:endParaRPr lang="es-MX" dirty="0">
                        <a:solidFill>
                          <a:schemeClr val="tx1"/>
                        </a:solidFill>
                        <a:latin typeface="Adobe Caslon Pro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Adobe Caslon Pro" pitchFamily="18" charset="0"/>
                        </a:rPr>
                        <a:t>Meta</a:t>
                      </a:r>
                      <a:endParaRPr lang="es-MX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Adobe Caslon Pro" pitchFamily="18" charset="0"/>
                        </a:rPr>
                        <a:t>Avance</a:t>
                      </a:r>
                      <a:endParaRPr lang="es-MX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Adobe Caslon Pro" pitchFamily="18" charset="0"/>
                        </a:rPr>
                        <a:t>Justificación de Variaciones</a:t>
                      </a:r>
                      <a:endParaRPr lang="es-MX" dirty="0">
                        <a:latin typeface="Adobe Caslon Pro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Adobe Caslon Pro" pitchFamily="18" charset="0"/>
                        </a:rPr>
                        <a:t>Meta</a:t>
                      </a:r>
                      <a:r>
                        <a:rPr lang="es-MX" sz="1400" baseline="0" dirty="0" smtClean="0">
                          <a:latin typeface="Adobe Caslon Pro" pitchFamily="18" charset="0"/>
                        </a:rPr>
                        <a:t> </a:t>
                      </a:r>
                      <a:r>
                        <a:rPr lang="es-MX" sz="1400" dirty="0" smtClean="0">
                          <a:latin typeface="Adobe Caslon Pro" pitchFamily="18" charset="0"/>
                        </a:rPr>
                        <a:t>Planeada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Adobe Caslon Pro" pitchFamily="18" charset="0"/>
                        </a:rPr>
                        <a:t>Numerador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Adobe Caslon Pro" pitchFamily="18" charset="0"/>
                        </a:rPr>
                        <a:t>Denominador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Adobe Caslon Pro" pitchFamily="18" charset="0"/>
                        </a:rPr>
                        <a:t>Meta</a:t>
                      </a:r>
                      <a:r>
                        <a:rPr lang="es-MX" sz="1400" baseline="0" dirty="0" smtClean="0">
                          <a:latin typeface="Adobe Caslon Pro" pitchFamily="18" charset="0"/>
                        </a:rPr>
                        <a:t> </a:t>
                      </a:r>
                      <a:r>
                        <a:rPr lang="es-MX" sz="1400" dirty="0" smtClean="0">
                          <a:latin typeface="Adobe Caslon Pro" pitchFamily="18" charset="0"/>
                        </a:rPr>
                        <a:t>Alcanzada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Adobe Caslon Pro" pitchFamily="18" charset="0"/>
                        </a:rPr>
                        <a:t>Numerador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Adobe Caslon Pro" pitchFamily="18" charset="0"/>
                        </a:rPr>
                        <a:t>Denominador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MX" dirty="0">
                        <a:latin typeface="Adobe Caslon Pro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10 CuadroTexto"/>
          <p:cNvSpPr txBox="1"/>
          <p:nvPr/>
        </p:nvSpPr>
        <p:spPr>
          <a:xfrm>
            <a:off x="323528" y="4005064"/>
            <a:ext cx="8496944" cy="5847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PAT: Número de entidades federativas con programa anual de trabajo validados de acuerdo al calendario de Integración Programática presupuestal por SHCP / Número de entidades federativas</a:t>
            </a:r>
          </a:p>
        </p:txBody>
      </p:sp>
      <p:sp>
        <p:nvSpPr>
          <p:cNvPr id="12" name="11 CuadroTexto"/>
          <p:cNvSpPr txBox="1"/>
          <p:nvPr/>
        </p:nvSpPr>
        <p:spPr>
          <a:xfrm>
            <a:off x="323528" y="3140968"/>
            <a:ext cx="8568952" cy="5847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88900" indent="-88900" fontAlgn="t">
              <a:buFont typeface="Arial" pitchFamily="34" charset="0"/>
              <a:buChar char="•"/>
            </a:pP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EPEF: Número de estados con "Estructura Programática de la Entidad Federativa" registrados oportunamente de acuerdo al calendario establecido / Número de entidades federativas * 100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2522323" y="2499892"/>
            <a:ext cx="4104456" cy="5078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dirty="0" smtClean="0">
                <a:latin typeface="Adobe Caslon Pro" pitchFamily="18" charset="0"/>
              </a:rPr>
              <a:t>MÉTODO DE CÁLCULO</a:t>
            </a:r>
            <a:endParaRPr lang="es-MX" dirty="0">
              <a:latin typeface="Adobe Caslon Pro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3 Imag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332656"/>
            <a:ext cx="863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n 1" descr="C:\Users\Secretaria de Salud\AppData\Local\Microsoft\Windows\Temporary Internet Files\Content.Outlook\BHNLIBNR\Logo Salud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664"/>
            <a:ext cx="1763688" cy="578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4999" y="253968"/>
            <a:ext cx="8219256" cy="648072"/>
          </a:xfrm>
        </p:spPr>
        <p:txBody>
          <a:bodyPr>
            <a:noAutofit/>
          </a:bodyPr>
          <a:lstStyle/>
          <a:p>
            <a:pPr algn="ctr"/>
            <a:r>
              <a:rPr lang="es-MX" sz="3200" b="1" dirty="0" smtClean="0">
                <a:solidFill>
                  <a:schemeClr val="tx1"/>
                </a:solidFill>
                <a:latin typeface="Calibri" pitchFamily="34" charset="0"/>
              </a:rPr>
              <a:t>Información a Reportar</a:t>
            </a:r>
            <a:endParaRPr lang="es-MX" sz="32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8736908"/>
              </p:ext>
            </p:extLst>
          </p:nvPr>
        </p:nvGraphicFramePr>
        <p:xfrm>
          <a:off x="182063" y="1124744"/>
          <a:ext cx="8784976" cy="1224136"/>
        </p:xfrm>
        <a:graphic>
          <a:graphicData uri="http://schemas.openxmlformats.org/drawingml/2006/table">
            <a:tbl>
              <a:tblPr>
                <a:tableStyleId>{E269D01E-BC32-4049-B463-5C60D7B0CCD2}</a:tableStyleId>
              </a:tblPr>
              <a:tblGrid>
                <a:gridCol w="1452062"/>
                <a:gridCol w="7332914"/>
              </a:tblGrid>
              <a:tr h="727679">
                <a:tc rowSpan="2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u="none" strike="noStrike" dirty="0" smtClean="0">
                          <a:solidFill>
                            <a:schemeClr val="tx1"/>
                          </a:solidFill>
                          <a:latin typeface="Adobe Caslon Pro" pitchFamily="18" charset="0"/>
                        </a:rPr>
                        <a:t>ACTIVIDA-DES</a:t>
                      </a:r>
                      <a:endParaRPr lang="es-MX" sz="1800" b="0" i="0" u="none" strike="noStrike" dirty="0">
                        <a:solidFill>
                          <a:schemeClr val="tx1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marL="88900" indent="-88900" algn="l" rtl="0" fontAlgn="t">
                        <a:buFont typeface="Arial" pitchFamily="34" charset="0"/>
                        <a:buChar char="•"/>
                      </a:pPr>
                      <a:r>
                        <a:rPr lang="es-MX" sz="1400" u="none" strike="noStrike" dirty="0" smtClean="0">
                          <a:solidFill>
                            <a:schemeClr val="tx1"/>
                          </a:solidFill>
                          <a:latin typeface="Adobe Caslon Pro" pitchFamily="18" charset="0"/>
                        </a:rPr>
                        <a:t> % DE NACIDOS VIVOS DE MADRES SIN SEGURIDAD SOCIAL ATENDIDAS POR PERSONAL MÉDICO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 anchor="ctr"/>
                </a:tc>
              </a:tr>
              <a:tr h="496457">
                <a:tc vMerge="1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800" b="0" i="0" u="none" strike="noStrike" dirty="0">
                        <a:solidFill>
                          <a:srgbClr val="000000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marL="88900" indent="-88900" algn="l" rtl="0" fontAlgn="t">
                        <a:buFont typeface="Arial" pitchFamily="34" charset="0"/>
                        <a:buChar char="•"/>
                      </a:pPr>
                      <a:r>
                        <a:rPr lang="es-MX" sz="1400" u="none" strike="noStrike" dirty="0" smtClean="0">
                          <a:solidFill>
                            <a:schemeClr val="tx1"/>
                          </a:solidFill>
                          <a:latin typeface="Adobe Caslon Pro" pitchFamily="18" charset="0"/>
                        </a:rPr>
                        <a:t> CERTIFICACIÓN DE COMUNIDADES SALUDABLES</a:t>
                      </a:r>
                      <a:endParaRPr lang="es-MX" sz="1400" b="0" i="0" u="none" strike="noStrike" dirty="0">
                        <a:solidFill>
                          <a:schemeClr val="tx1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 anchor="ctr"/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61930"/>
              </p:ext>
            </p:extLst>
          </p:nvPr>
        </p:nvGraphicFramePr>
        <p:xfrm>
          <a:off x="323528" y="5073352"/>
          <a:ext cx="8568952" cy="15240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60351"/>
                <a:gridCol w="1108097"/>
                <a:gridCol w="1329709"/>
                <a:gridCol w="1072602"/>
                <a:gridCol w="1043177"/>
                <a:gridCol w="1341226"/>
                <a:gridCol w="1713790"/>
              </a:tblGrid>
              <a:tr h="0">
                <a:tc gridSpan="7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solidFill>
                            <a:schemeClr val="tx1"/>
                          </a:solidFill>
                          <a:latin typeface="Adobe Caslon Pro" pitchFamily="18" charset="0"/>
                        </a:rPr>
                        <a:t>Registro de Metas</a:t>
                      </a:r>
                      <a:endParaRPr lang="es-MX" dirty="0">
                        <a:solidFill>
                          <a:schemeClr val="tx1"/>
                        </a:solidFill>
                        <a:latin typeface="Adobe Caslon Pro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Adobe Caslon Pro" pitchFamily="18" charset="0"/>
                        </a:rPr>
                        <a:t>Meta</a:t>
                      </a:r>
                      <a:endParaRPr lang="es-MX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Adobe Caslon Pro" pitchFamily="18" charset="0"/>
                        </a:rPr>
                        <a:t>Avance</a:t>
                      </a:r>
                      <a:endParaRPr lang="es-MX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Adobe Caslon Pro" pitchFamily="18" charset="0"/>
                        </a:rPr>
                        <a:t>Justificación de Variaciones</a:t>
                      </a:r>
                      <a:endParaRPr lang="es-MX" dirty="0">
                        <a:latin typeface="Adobe Caslon Pro" pitchFamily="18" charset="0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Adobe Caslon Pro" pitchFamily="18" charset="0"/>
                        </a:rPr>
                        <a:t>Meta</a:t>
                      </a:r>
                      <a:r>
                        <a:rPr lang="es-MX" sz="1400" baseline="0" dirty="0" smtClean="0">
                          <a:latin typeface="Adobe Caslon Pro" pitchFamily="18" charset="0"/>
                        </a:rPr>
                        <a:t> </a:t>
                      </a:r>
                      <a:r>
                        <a:rPr lang="es-MX" sz="1400" dirty="0" smtClean="0">
                          <a:latin typeface="Adobe Caslon Pro" pitchFamily="18" charset="0"/>
                        </a:rPr>
                        <a:t>Planeada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Adobe Caslon Pro" pitchFamily="18" charset="0"/>
                        </a:rPr>
                        <a:t>Numerador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Adobe Caslon Pro" pitchFamily="18" charset="0"/>
                        </a:rPr>
                        <a:t>Denominador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Adobe Caslon Pro" pitchFamily="18" charset="0"/>
                        </a:rPr>
                        <a:t>Meta</a:t>
                      </a:r>
                      <a:r>
                        <a:rPr lang="es-MX" sz="1400" baseline="0" dirty="0" smtClean="0">
                          <a:latin typeface="Adobe Caslon Pro" pitchFamily="18" charset="0"/>
                        </a:rPr>
                        <a:t> </a:t>
                      </a:r>
                      <a:r>
                        <a:rPr lang="es-MX" sz="1400" dirty="0" smtClean="0">
                          <a:latin typeface="Adobe Caslon Pro" pitchFamily="18" charset="0"/>
                        </a:rPr>
                        <a:t>Alcanzada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dirty="0" smtClean="0">
                          <a:latin typeface="Adobe Caslon Pro" pitchFamily="18" charset="0"/>
                        </a:rPr>
                        <a:t>Numerador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MX" sz="1400" dirty="0" smtClean="0">
                          <a:latin typeface="Adobe Caslon Pro" pitchFamily="18" charset="0"/>
                        </a:rPr>
                        <a:t>Denominador</a:t>
                      </a:r>
                      <a:endParaRPr lang="es-MX" sz="1400" dirty="0">
                        <a:latin typeface="Adobe Caslon Pro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s-MX" dirty="0">
                        <a:latin typeface="Adobe Caslon Pro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10 CuadroTexto"/>
          <p:cNvSpPr txBox="1"/>
          <p:nvPr/>
        </p:nvSpPr>
        <p:spPr>
          <a:xfrm>
            <a:off x="323528" y="4284385"/>
            <a:ext cx="8568952" cy="5847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t-BR" sz="1600" dirty="0" smtClean="0">
                <a:solidFill>
                  <a:schemeClr val="tx1"/>
                </a:solidFill>
                <a:latin typeface="Calibri" pitchFamily="34" charset="0"/>
              </a:rPr>
              <a:t>CERTIFICADO COMUNIDADES:Número de comunidades certificadas / Número de comunidades a certificar programadas * 100</a:t>
            </a:r>
            <a:endParaRPr lang="es-MX" sz="1600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323528" y="2924944"/>
            <a:ext cx="8568952" cy="107721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88900" indent="-88900" fontAlgn="t"/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NACIDOS VIVOS: (Número de nacidos vivos de madres sin seguridad social atendidas por personal medico / Número total de nacidos vivos de madres sin seguridad social) *100 (La población sin seguridad social se refiere a la población que no tiene registrada ninguna afiliación o inscrita al Seguro Popular y la </a:t>
            </a:r>
            <a:r>
              <a:rPr lang="es-MX" sz="1600" dirty="0" err="1" smtClean="0">
                <a:solidFill>
                  <a:schemeClr val="tx1"/>
                </a:solidFill>
                <a:latin typeface="Calibri" pitchFamily="34" charset="0"/>
              </a:rPr>
              <a:t>derechohabiencia</a:t>
            </a: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 es No Especificada o Se Ignora)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2522323" y="2348880"/>
            <a:ext cx="4104456" cy="5078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MX" dirty="0" smtClean="0">
                <a:latin typeface="Adobe Caslon Pro" pitchFamily="18" charset="0"/>
              </a:rPr>
              <a:t>MÉTODO DE CÁLCULO</a:t>
            </a:r>
            <a:endParaRPr lang="es-MX" dirty="0">
              <a:latin typeface="Adobe Caslon Pro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Imag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404664"/>
            <a:ext cx="863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1" descr="C:\Users\Secretaria de Salud\AppData\Local\Microsoft\Windows\Temporary Internet Files\Content.Outlook\BHNLIBNR\Logo Salud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6672"/>
            <a:ext cx="2170113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3580104"/>
              </p:ext>
            </p:extLst>
          </p:nvPr>
        </p:nvGraphicFramePr>
        <p:xfrm>
          <a:off x="899592" y="1772815"/>
          <a:ext cx="7200800" cy="2736305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3600400"/>
                <a:gridCol w="3600400"/>
              </a:tblGrid>
              <a:tr h="54726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400" dirty="0" smtClean="0">
                          <a:latin typeface="Calibri" pitchFamily="34" charset="0"/>
                        </a:rPr>
                        <a:t>Informe trimestral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  <a:tr h="5472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dirty="0" smtClean="0">
                          <a:latin typeface="Calibri" pitchFamily="34" charset="0"/>
                        </a:rPr>
                        <a:t>Enero –</a:t>
                      </a:r>
                      <a:r>
                        <a:rPr lang="es-MX" sz="2000" baseline="0" dirty="0" smtClean="0">
                          <a:latin typeface="Calibri" pitchFamily="34" charset="0"/>
                        </a:rPr>
                        <a:t> Marzo</a:t>
                      </a:r>
                      <a:endParaRPr lang="es-MX" sz="2000" dirty="0" smtClean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s-MX" sz="2000" dirty="0" smtClean="0">
                          <a:latin typeface="Calibri" pitchFamily="34" charset="0"/>
                        </a:rPr>
                        <a:t>Hasta el 25 de Abril 2013</a:t>
                      </a:r>
                      <a:endParaRPr lang="es-MX" sz="20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472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dirty="0" smtClean="0">
                          <a:latin typeface="Calibri" pitchFamily="34" charset="0"/>
                        </a:rPr>
                        <a:t>Abril – Junio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dirty="0" smtClean="0">
                          <a:latin typeface="Calibri" pitchFamily="34" charset="0"/>
                        </a:rPr>
                        <a:t>Hasta el 25 de Julio 2013 </a:t>
                      </a:r>
                    </a:p>
                  </a:txBody>
                  <a:tcPr/>
                </a:tc>
              </a:tr>
              <a:tr h="5472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dirty="0" smtClean="0">
                          <a:latin typeface="Calibri" pitchFamily="34" charset="0"/>
                        </a:rPr>
                        <a:t>Julio – Septiembre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dirty="0" smtClean="0">
                          <a:latin typeface="Calibri" pitchFamily="34" charset="0"/>
                        </a:rPr>
                        <a:t>Hasta el 25 de Octubre 2013</a:t>
                      </a:r>
                    </a:p>
                  </a:txBody>
                  <a:tcPr/>
                </a:tc>
              </a:tr>
              <a:tr h="5472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dirty="0" smtClean="0">
                          <a:latin typeface="Calibri" pitchFamily="34" charset="0"/>
                        </a:rPr>
                        <a:t>Octubre</a:t>
                      </a:r>
                      <a:r>
                        <a:rPr lang="es-MX" sz="2000" baseline="0" dirty="0" smtClean="0">
                          <a:latin typeface="Calibri" pitchFamily="34" charset="0"/>
                        </a:rPr>
                        <a:t> –Diciembre</a:t>
                      </a:r>
                      <a:endParaRPr lang="es-MX" sz="2000" dirty="0" smtClean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000" dirty="0" smtClean="0">
                          <a:latin typeface="Calibri" pitchFamily="34" charset="0"/>
                        </a:rPr>
                        <a:t>Hasta el 24 de Enero 2014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6 Título"/>
          <p:cNvSpPr>
            <a:spLocks noGrp="1"/>
          </p:cNvSpPr>
          <p:nvPr>
            <p:ph type="ctrTitle"/>
          </p:nvPr>
        </p:nvSpPr>
        <p:spPr>
          <a:xfrm>
            <a:off x="2627784" y="404664"/>
            <a:ext cx="4104456" cy="459482"/>
          </a:xfrm>
        </p:spPr>
        <p:txBody>
          <a:bodyPr/>
          <a:lstStyle/>
          <a:p>
            <a:r>
              <a:rPr lang="es-MX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Fechas de Informe</a:t>
            </a:r>
            <a:endParaRPr lang="es-MX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 Imag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88640"/>
            <a:ext cx="8636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n 1" descr="C:\Users\Secretaria de Salud\AppData\Local\Microsoft\Windows\Temporary Internet Files\Content.Outlook\BHNLIBNR\Logo Salud 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2170113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25022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s-MX" sz="3600" b="1" dirty="0" smtClean="0">
                <a:solidFill>
                  <a:schemeClr val="tx1"/>
                </a:solidFill>
                <a:latin typeface="Calibri" pitchFamily="34" charset="0"/>
              </a:rPr>
              <a:t>Enlaces por Indicador</a:t>
            </a:r>
            <a:endParaRPr lang="es-MX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8363770"/>
              </p:ext>
            </p:extLst>
          </p:nvPr>
        </p:nvGraphicFramePr>
        <p:xfrm>
          <a:off x="179512" y="977816"/>
          <a:ext cx="8640962" cy="519742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720080"/>
                <a:gridCol w="3312368"/>
                <a:gridCol w="2304256"/>
                <a:gridCol w="2304258"/>
              </a:tblGrid>
              <a:tr h="270058"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u="none" strike="noStrike" dirty="0" smtClean="0">
                          <a:latin typeface="Calibri" pitchFamily="34" charset="0"/>
                        </a:rPr>
                        <a:t>  Fin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u="none" strike="noStrike" dirty="0" smtClean="0">
                          <a:latin typeface="Calibri" pitchFamily="34" charset="0"/>
                        </a:rPr>
                        <a:t>  Tasa </a:t>
                      </a:r>
                      <a:r>
                        <a:rPr lang="es-MX" sz="1400" u="none" strike="noStrike" dirty="0">
                          <a:latin typeface="Calibri" pitchFamily="34" charset="0"/>
                        </a:rPr>
                        <a:t>de Mortalidad Infantil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DGIS-Aline Jiménez</a:t>
                      </a:r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Romero</a:t>
                      </a:r>
                      <a:endParaRPr lang="es-MX" sz="12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l" fontAlgn="t"/>
                      <a:endParaRPr lang="es-MX" sz="12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DGIS-Arturo Barranco Flores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 (01 55) 52 08 10 00 ext. 1203</a:t>
                      </a:r>
                    </a:p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hlinkClick r:id="rId4"/>
                        </a:rPr>
                        <a:t>aline.jimenez@salud.gob.mx</a:t>
                      </a:r>
                      <a:endParaRPr lang="es-MX" sz="12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 (01 55) 52 07 39 83</a:t>
                      </a:r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ext. 1517</a:t>
                      </a:r>
                    </a:p>
                    <a:p>
                      <a:pPr algn="l" fontAlgn="t"/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hlinkClick r:id="rId5"/>
                        </a:rPr>
                        <a:t>arturo.barranco@salud.gob.mx</a:t>
                      </a:r>
                      <a:endParaRPr lang="es-MX" sz="1200" b="0" i="0" u="none" strike="noStrike" baseline="0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577892">
                <a:tc>
                  <a:txBody>
                    <a:bodyPr/>
                    <a:lstStyle/>
                    <a:p>
                      <a:pPr algn="ctr" fontAlgn="t"/>
                      <a:r>
                        <a:rPr lang="es-MX" sz="1400" u="none" strike="noStrike" dirty="0" smtClean="0">
                          <a:latin typeface="Calibri" pitchFamily="34" charset="0"/>
                        </a:rPr>
                        <a:t>      Propósito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1400" u="none" strike="noStrike" dirty="0" smtClean="0">
                          <a:latin typeface="Calibri" pitchFamily="34" charset="0"/>
                        </a:rPr>
                        <a:t>  Médicos </a:t>
                      </a:r>
                      <a:r>
                        <a:rPr lang="pt-BR" sz="1400" u="none" strike="noStrike" dirty="0">
                          <a:latin typeface="Calibri" pitchFamily="34" charset="0"/>
                        </a:rPr>
                        <a:t>por cada mil habitantes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DGIS- Carlos Lino Sosa Manzano</a:t>
                      </a:r>
                      <a:endParaRPr lang="pt-BR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(01 55) 52 08 20 77 </a:t>
                      </a:r>
                    </a:p>
                    <a:p>
                      <a:pPr algn="l" fontAlgn="t"/>
                      <a:r>
                        <a:rPr lang="pt-BR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( 01 55) 55 33</a:t>
                      </a:r>
                      <a:r>
                        <a:rPr lang="pt-BR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77 03   Ext. 4001 </a:t>
                      </a:r>
                      <a:r>
                        <a:rPr lang="pt-BR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hlinkClick r:id="rId6"/>
                        </a:rPr>
                        <a:t>carlos.sosa@salud.gob.mx</a:t>
                      </a:r>
                      <a:endParaRPr lang="pt-BR" sz="1200" b="0" i="0" u="none" strike="noStrike" baseline="0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1207368"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u="none" strike="noStrike" dirty="0" smtClean="0">
                          <a:latin typeface="Calibri" pitchFamily="34" charset="0"/>
                        </a:rPr>
                        <a:t> </a:t>
                      </a:r>
                      <a:r>
                        <a:rPr lang="es-MX" sz="1400" u="none" strike="noStrike" dirty="0" err="1" smtClean="0">
                          <a:latin typeface="Calibri" pitchFamily="34" charset="0"/>
                        </a:rPr>
                        <a:t>Compo</a:t>
                      </a:r>
                      <a:r>
                        <a:rPr lang="es-MX" sz="1400" u="none" strike="noStrike" dirty="0" smtClean="0">
                          <a:latin typeface="Calibri" pitchFamily="34" charset="0"/>
                        </a:rPr>
                        <a:t>-</a:t>
                      </a:r>
                    </a:p>
                    <a:p>
                      <a:pPr algn="l" fontAlgn="t"/>
                      <a:r>
                        <a:rPr lang="es-MX" sz="1400" u="none" strike="noStrike" dirty="0" err="1" smtClean="0">
                          <a:latin typeface="Calibri" pitchFamily="34" charset="0"/>
                        </a:rPr>
                        <a:t>nentes</a:t>
                      </a:r>
                      <a:endParaRPr lang="es-MX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u="none" strike="noStrike" dirty="0" smtClean="0">
                          <a:latin typeface="Calibri" pitchFamily="34" charset="0"/>
                        </a:rPr>
                        <a:t>  Presupuesto ejercido /</a:t>
                      </a:r>
                      <a:r>
                        <a:rPr lang="es-MX" sz="1400" u="none" strike="noStrike" baseline="0" dirty="0" smtClean="0">
                          <a:latin typeface="Calibri" pitchFamily="34" charset="0"/>
                        </a:rPr>
                        <a:t> presupuesto asignado</a:t>
                      </a:r>
                    </a:p>
                    <a:p>
                      <a:pPr marL="88900" indent="0" algn="l" fontAlgn="t">
                        <a:buFont typeface="Arial" pitchFamily="34" charset="0"/>
                        <a:buChar char="•"/>
                      </a:pPr>
                      <a:r>
                        <a:rPr lang="es-MX" sz="1400" u="none" strike="noStrike" baseline="0" dirty="0" smtClean="0">
                          <a:latin typeface="Calibri" pitchFamily="34" charset="0"/>
                        </a:rPr>
                        <a:t>  </a:t>
                      </a:r>
                      <a:r>
                        <a:rPr lang="es-MX" sz="1200" u="none" strike="noStrike" baseline="0" dirty="0" smtClean="0">
                          <a:latin typeface="Calibri" pitchFamily="34" charset="0"/>
                        </a:rPr>
                        <a:t>SF 1: Prestación de servicios de salud a la comunidad</a:t>
                      </a:r>
                    </a:p>
                    <a:p>
                      <a:pPr marL="889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200" u="none" strike="noStrike" baseline="0" dirty="0" smtClean="0">
                          <a:latin typeface="Calibri" pitchFamily="34" charset="0"/>
                        </a:rPr>
                        <a:t>  SF 2: Prestación de servicios de salud a la persona</a:t>
                      </a:r>
                    </a:p>
                    <a:p>
                      <a:pPr marL="889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200" u="none" strike="noStrike" baseline="0" dirty="0" smtClean="0">
                          <a:latin typeface="Calibri" pitchFamily="34" charset="0"/>
                        </a:rPr>
                        <a:t>  SF 3: Generación de recursos para la salud</a:t>
                      </a:r>
                    </a:p>
                    <a:p>
                      <a:pPr marL="889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200" u="none" strike="noStrike" baseline="0" dirty="0" smtClean="0">
                          <a:latin typeface="Calibri" pitchFamily="34" charset="0"/>
                        </a:rPr>
                        <a:t>  SF 4: Rectoría del sistema de salud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 rowSpan="3">
                  <a:txBody>
                    <a:bodyPr/>
                    <a:lstStyle/>
                    <a:p>
                      <a:pPr algn="just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DGPOP- Margarita G. Gutiérrez  Cuartero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 rowSpan="3">
                  <a:txBody>
                    <a:bodyPr/>
                    <a:lstStyle/>
                    <a:p>
                      <a:pPr algn="just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(01 55) 50 62 16 00 </a:t>
                      </a:r>
                      <a:r>
                        <a:rPr lang="es-MX" sz="1200" b="0" i="0" u="none" strike="noStrike" dirty="0" err="1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Ext</a:t>
                      </a:r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58522</a:t>
                      </a:r>
                    </a:p>
                    <a:p>
                      <a:pPr algn="just" fontAlgn="t"/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hlinkClick r:id="rId7"/>
                        </a:rPr>
                        <a:t>margarita.gutierrez@salud.gob.mx</a:t>
                      </a:r>
                      <a:endParaRPr lang="es-MX" sz="1200" b="0" i="0" u="none" strike="noStrike" baseline="0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just" fontAlgn="t"/>
                      <a:endParaRPr lang="es-MX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</a:tr>
              <a:tr h="520770">
                <a:tc rowSpan="4">
                  <a:txBody>
                    <a:bodyPr/>
                    <a:lstStyle/>
                    <a:p>
                      <a:pPr algn="l" fontAlgn="t"/>
                      <a:r>
                        <a:rPr lang="es-MX" sz="1400" u="none" strike="noStrike" dirty="0" smtClean="0">
                          <a:latin typeface="Calibri" pitchFamily="34" charset="0"/>
                        </a:rPr>
                        <a:t> </a:t>
                      </a:r>
                      <a:r>
                        <a:rPr lang="es-MX" sz="1400" u="none" strike="noStrike" dirty="0" err="1" smtClean="0">
                          <a:latin typeface="Calibri" pitchFamily="34" charset="0"/>
                        </a:rPr>
                        <a:t>Activida</a:t>
                      </a:r>
                      <a:r>
                        <a:rPr lang="es-MX" sz="1400" u="none" strike="noStrike" dirty="0" smtClean="0">
                          <a:latin typeface="Calibri" pitchFamily="34" charset="0"/>
                        </a:rPr>
                        <a:t>-des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b="0" u="none" strike="noStrike" dirty="0" smtClean="0">
                          <a:latin typeface="Calibri" pitchFamily="34" charset="0"/>
                        </a:rPr>
                        <a:t>  Estructura </a:t>
                      </a:r>
                      <a:r>
                        <a:rPr lang="es-MX" sz="1400" b="0" u="none" strike="noStrike" dirty="0">
                          <a:latin typeface="Calibri" pitchFamily="34" charset="0"/>
                        </a:rPr>
                        <a:t>Programática de la Entidad </a:t>
                      </a:r>
                      <a:r>
                        <a:rPr lang="es-MX" sz="1400" b="0" u="none" strike="noStrike" dirty="0" smtClean="0">
                          <a:latin typeface="Calibri" pitchFamily="34" charset="0"/>
                        </a:rPr>
                        <a:t> Federativa </a:t>
                      </a:r>
                      <a:r>
                        <a:rPr lang="es-MX" sz="1400" b="0" u="none" strike="noStrike" dirty="0">
                          <a:latin typeface="Calibri" pitchFamily="34" charset="0"/>
                        </a:rPr>
                        <a:t>(EPEF) registradas 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 vMerge="1">
                  <a:txBody>
                    <a:bodyPr/>
                    <a:lstStyle/>
                    <a:p>
                      <a:pPr algn="l" fontAlgn="t"/>
                      <a:endParaRPr lang="es-MX" sz="1200" b="0" i="0" u="none" strike="noStrike" dirty="0">
                        <a:solidFill>
                          <a:srgbClr val="000000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/>
                </a:tc>
                <a:tc vMerge="1">
                  <a:txBody>
                    <a:bodyPr/>
                    <a:lstStyle/>
                    <a:p>
                      <a:pPr algn="l" fontAlgn="t"/>
                      <a:endParaRPr lang="es-MX" sz="1200" b="0" i="0" u="none" strike="noStrike" dirty="0">
                        <a:solidFill>
                          <a:srgbClr val="000000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/>
                </a:tc>
              </a:tr>
              <a:tr h="335718">
                <a:tc vMerge="1">
                  <a:txBody>
                    <a:bodyPr/>
                    <a:lstStyle/>
                    <a:p>
                      <a:pPr algn="ctr" fontAlgn="t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MX" sz="1400" b="0" u="none" strike="noStrike" dirty="0" smtClean="0">
                          <a:latin typeface="Calibri" pitchFamily="34" charset="0"/>
                        </a:rPr>
                        <a:t>  Programa Anual </a:t>
                      </a:r>
                      <a:r>
                        <a:rPr lang="es-MX" sz="1400" b="0" u="none" strike="noStrike" dirty="0">
                          <a:latin typeface="Calibri" pitchFamily="34" charset="0"/>
                        </a:rPr>
                        <a:t>de </a:t>
                      </a:r>
                      <a:r>
                        <a:rPr lang="es-MX" sz="1400" b="0" u="none" strike="noStrike" dirty="0" smtClean="0">
                          <a:latin typeface="Calibri" pitchFamily="34" charset="0"/>
                        </a:rPr>
                        <a:t>Trabajo </a:t>
                      </a:r>
                      <a:r>
                        <a:rPr lang="es-MX" sz="1400" b="0" u="none" strike="noStrike" dirty="0">
                          <a:latin typeface="Calibri" pitchFamily="34" charset="0"/>
                        </a:rPr>
                        <a:t>validado 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 vMerge="1">
                  <a:txBody>
                    <a:bodyPr/>
                    <a:lstStyle/>
                    <a:p>
                      <a:pPr algn="l" fontAlgn="t"/>
                      <a:endParaRPr lang="es-MX" sz="1200" b="0" i="0" u="none" strike="noStrike" dirty="0">
                        <a:solidFill>
                          <a:srgbClr val="000000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/>
                </a:tc>
                <a:tc vMerge="1">
                  <a:txBody>
                    <a:bodyPr/>
                    <a:lstStyle/>
                    <a:p>
                      <a:pPr algn="l" fontAlgn="t"/>
                      <a:endParaRPr lang="es-MX" sz="1200" b="0" i="0" u="none" strike="noStrike" dirty="0">
                        <a:solidFill>
                          <a:srgbClr val="000000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/>
                </a:tc>
              </a:tr>
              <a:tr h="390577">
                <a:tc vMerge="1">
                  <a:txBody>
                    <a:bodyPr/>
                    <a:lstStyle/>
                    <a:p>
                      <a:pPr algn="ctr" fontAlgn="t"/>
                      <a:endParaRPr lang="es-MX" sz="1600" b="1" i="0" u="none" strike="noStrike" dirty="0">
                        <a:solidFill>
                          <a:srgbClr val="000000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400" b="0" u="none" strike="noStrike" dirty="0" smtClean="0">
                          <a:latin typeface="Calibri" pitchFamily="34" charset="0"/>
                        </a:rPr>
                        <a:t>  Porcentaje de nacidos vivos de madres sin seguridad social atendidas por personal medico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DGIS-Aline Jiménez</a:t>
                      </a:r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Romero</a:t>
                      </a:r>
                      <a:endParaRPr lang="es-MX" sz="12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</a:t>
                      </a:r>
                    </a:p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DGIS-Gaspar N. Ibarra Espinosa</a:t>
                      </a:r>
                    </a:p>
                    <a:p>
                      <a:pPr algn="l" fontAlgn="t"/>
                      <a:endParaRPr lang="es-MX" sz="12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L00- Gustavo</a:t>
                      </a:r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Adolfo Von Schmeling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(01 55) 52 08 10 00 ext. 1203</a:t>
                      </a:r>
                    </a:p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hlinkClick r:id="rId4"/>
                        </a:rPr>
                        <a:t>aline.jimenez@salud.gob.mx</a:t>
                      </a:r>
                      <a:endParaRPr lang="es-MX" sz="12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(01 55) 52 07 39 83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hlinkClick r:id="rId8"/>
                        </a:rPr>
                        <a:t>gaspar.ibarra@salud.gob.mx</a:t>
                      </a:r>
                      <a:endParaRPr lang="es-MX" sz="12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(0155)55 45 38 34 Ext. 3041</a:t>
                      </a:r>
                    </a:p>
                    <a:p>
                      <a:pPr algn="l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</a:t>
                      </a:r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hlinkClick r:id="rId9"/>
                        </a:rPr>
                        <a:t>gschemeling@salud.gob.mx</a:t>
                      </a:r>
                      <a:endParaRPr lang="es-MX" sz="12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  <a:tr h="247976">
                <a:tc vMerge="1">
                  <a:txBody>
                    <a:bodyPr/>
                    <a:lstStyle/>
                    <a:p>
                      <a:pPr algn="ctr" fontAlgn="t"/>
                      <a:endParaRPr lang="es-MX" sz="1600" b="0" i="0" u="none" strike="noStrike" dirty="0">
                        <a:solidFill>
                          <a:srgbClr val="000000"/>
                        </a:solidFill>
                        <a:latin typeface="Adobe Caslon Pro" pitchFamily="18" charset="0"/>
                      </a:endParaRPr>
                    </a:p>
                  </a:txBody>
                  <a:tcPr marL="3500" marR="3500" marT="3500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MX" sz="1400" b="0" u="none" strike="noStrike" dirty="0" smtClean="0">
                          <a:latin typeface="Calibri" pitchFamily="34" charset="0"/>
                        </a:rPr>
                        <a:t> Certificación</a:t>
                      </a:r>
                      <a:r>
                        <a:rPr lang="es-MX" sz="1400" b="0" u="none" strike="noStrike" baseline="0" dirty="0" smtClean="0">
                          <a:latin typeface="Calibri" pitchFamily="34" charset="0"/>
                        </a:rPr>
                        <a:t> de Comunidades Saludables</a:t>
                      </a:r>
                      <a:endParaRPr lang="es-MX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DGPS-Lucero Rodríguez Cabrera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(01 55) 52</a:t>
                      </a:r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12 01 23  </a:t>
                      </a:r>
                      <a:r>
                        <a:rPr lang="es-MX" sz="1200" b="0" i="0" u="none" strike="noStrike" baseline="0" dirty="0" err="1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Ext</a:t>
                      </a:r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59253</a:t>
                      </a:r>
                    </a:p>
                    <a:p>
                      <a:pPr algn="l" rtl="0" fontAlgn="t"/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hlinkClick r:id="rId10"/>
                        </a:rPr>
                        <a:t>lucero.rodriguez@salud.gob.mx</a:t>
                      </a:r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</a:t>
                      </a:r>
                    </a:p>
                    <a:p>
                      <a:pPr algn="l" rtl="0" fontAlgn="t"/>
                      <a:endParaRPr lang="es-MX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3500" marR="3500" marT="350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Tema de Offic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898</Words>
  <Application>Microsoft Office PowerPoint</Application>
  <PresentationFormat>Presentación en pantalla (4:3)</PresentationFormat>
  <Paragraphs>169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11" baseType="lpstr">
      <vt:lpstr>2_Tema de Office</vt:lpstr>
      <vt:lpstr>2_Office Theme</vt:lpstr>
      <vt:lpstr>   Fondo de Aportaciones para los Servicios de Salud   </vt:lpstr>
      <vt:lpstr>MIR 2013</vt:lpstr>
      <vt:lpstr>Información a Reportar</vt:lpstr>
      <vt:lpstr>Información a Reportar</vt:lpstr>
      <vt:lpstr>       Información a Reportar</vt:lpstr>
      <vt:lpstr>Información a Reportar</vt:lpstr>
      <vt:lpstr>Información a Reportar</vt:lpstr>
      <vt:lpstr>Fechas de Informe</vt:lpstr>
      <vt:lpstr>Enlaces por Indicador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capacitacion_egresos</cp:lastModifiedBy>
  <cp:revision>111</cp:revision>
  <dcterms:created xsi:type="dcterms:W3CDTF">2013-03-25T17:09:25Z</dcterms:created>
  <dcterms:modified xsi:type="dcterms:W3CDTF">2013-06-07T03:33:26Z</dcterms:modified>
</cp:coreProperties>
</file>