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12"/>
  </p:notesMasterIdLst>
  <p:sldIdLst>
    <p:sldId id="256" r:id="rId5"/>
    <p:sldId id="292" r:id="rId6"/>
    <p:sldId id="293" r:id="rId7"/>
    <p:sldId id="294" r:id="rId8"/>
    <p:sldId id="302" r:id="rId9"/>
    <p:sldId id="310" r:id="rId10"/>
    <p:sldId id="311"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pacitacion_egresos" initials="c"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807F83"/>
    <a:srgbClr val="BE0F34"/>
    <a:srgbClr val="00783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Estilo claro 1 - Énfasis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85" autoAdjust="0"/>
    <p:restoredTop sz="94638" autoAdjust="0"/>
  </p:normalViewPr>
  <p:slideViewPr>
    <p:cSldViewPr snapToGrid="0" snapToObjects="1">
      <p:cViewPr>
        <p:scale>
          <a:sx n="80" d="100"/>
          <a:sy n="80" d="100"/>
        </p:scale>
        <p:origin x="-1350" y="-138"/>
      </p:cViewPr>
      <p:guideLst>
        <p:guide orient="horz" pos="2160"/>
        <p:guide pos="2880"/>
      </p:guideLst>
    </p:cSldViewPr>
  </p:slideViewPr>
  <p:outlineViewPr>
    <p:cViewPr>
      <p:scale>
        <a:sx n="33" d="100"/>
        <a:sy n="33" d="100"/>
      </p:scale>
      <p:origin x="0" y="102"/>
    </p:cViewPr>
  </p:outlineViewPr>
  <p:notesTextViewPr>
    <p:cViewPr>
      <p:scale>
        <a:sx n="100" d="100"/>
        <a:sy n="100" d="100"/>
      </p:scale>
      <p:origin x="0" y="0"/>
    </p:cViewPr>
  </p:notesTextViewPr>
  <p:sorterViewPr>
    <p:cViewPr>
      <p:scale>
        <a:sx n="149" d="100"/>
        <a:sy n="149"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2F461C-F373-4658-9068-F4CBC4B06FFD}" type="datetimeFigureOut">
              <a:rPr lang="es-MX" smtClean="0"/>
              <a:pPr/>
              <a:t>14/06/2013</a:t>
            </a:fld>
            <a:endParaRPr lang="es-MX" dirty="0"/>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F4EB24-6FA3-4AE3-84B8-4D9AB03D3E2A}" type="slidenum">
              <a:rPr lang="es-MX" smtClean="0"/>
              <a:pPr/>
              <a:t>‹Nº›</a:t>
            </a:fld>
            <a:endParaRPr lang="es-MX" dirty="0"/>
          </a:p>
        </p:txBody>
      </p:sp>
    </p:spTree>
    <p:extLst>
      <p:ext uri="{BB962C8B-B14F-4D97-AF65-F5344CB8AC3E}">
        <p14:creationId xmlns:p14="http://schemas.microsoft.com/office/powerpoint/2010/main" xmlns="" val="2014662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CBF4EB24-6FA3-4AE3-84B8-4D9AB03D3E2A}" type="slidenum">
              <a:rPr lang="es-MX" smtClean="0"/>
              <a:pPr/>
              <a:t>1</a:t>
            </a:fld>
            <a:endParaRPr lang="es-MX"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sz="2800"/>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normAutofit/>
          </a:bodyPr>
          <a:lstStyle>
            <a:lvl1pPr marL="0" indent="0" algn="ctr">
              <a:buNone/>
              <a:defRPr sz="26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622A218D-63DC-4549-A007-AF0BA2AC7EE0}" type="datetime1">
              <a:rPr lang="en-US" smtClean="0"/>
              <a:pPr/>
              <a:t>6/14/2013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F88E988-FB04-AB4E-BE5A-59F242AF7F7A}" type="slidenum">
              <a:rPr lang="en-US" smtClean="0"/>
              <a:pPr/>
              <a:t>‹Nº›</a:t>
            </a:fld>
            <a:endParaRPr lang="en-US" dirty="0"/>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xmlns="" val="17283514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1A17AE-1FD1-4149-998A-23CB5143C085}" type="datetime1">
              <a:rPr lang="en-US" smtClean="0"/>
              <a:pPr/>
              <a:t>6/14/2013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xmlns="" val="3723317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23622"/>
            <a:ext cx="2057400" cy="4502541"/>
          </a:xfrm>
        </p:spPr>
        <p:txBody>
          <a:bodyPr vert="eaVert"/>
          <a:lstStyle>
            <a:lvl1pPr>
              <a:defRPr>
                <a:solidFill>
                  <a:srgbClr val="807F83"/>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623622"/>
            <a:ext cx="6019800" cy="450254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A1C901-E73D-4C6B-B4D7-691AFF180076}" type="datetime1">
              <a:rPr lang="en-US" smtClean="0"/>
              <a:pPr/>
              <a:t>6/14/2013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xmlns="" val="2417996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0141165E-2682-45C0-A57F-AE507E1B2E86}" type="datetime1">
              <a:rPr lang="en-US" smtClean="0"/>
              <a:pPr/>
              <a:t>6/14/2013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7" name="Title Placeholder 1"/>
          <p:cNvSpPr>
            <a:spLocks noGrp="1"/>
          </p:cNvSpPr>
          <p:nvPr>
            <p:ph type="title"/>
          </p:nvPr>
        </p:nvSpPr>
        <p:spPr>
          <a:xfrm>
            <a:off x="457200" y="274638"/>
            <a:ext cx="8229600" cy="794141"/>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xmlns="" val="3220382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solidFill>
                  <a:srgbClr val="807F83"/>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89D454DD-1229-4CB7-9B6F-0D3CCF3CC312}" type="datetime1">
              <a:rPr lang="en-US" smtClean="0"/>
              <a:pPr/>
              <a:t>6/14/2013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1AF2B4D-6B12-4EDF-87BB-2B55CECB6611}" type="slidenum">
              <a:rPr lang="en-US" smtClean="0"/>
              <a:pPr/>
              <a:t>‹Nº›</a:t>
            </a:fld>
            <a:endParaRPr lang="en-US" dirty="0"/>
          </a:p>
        </p:txBody>
      </p:sp>
      <p:sp>
        <p:nvSpPr>
          <p:cNvPr id="8"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xmlns="" val="11223948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HCP">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3784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940300" y="1600200"/>
            <a:ext cx="3746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111B6F-DF2F-4724-8A57-8FFB13265327}" type="datetime1">
              <a:rPr lang="en-US" smtClean="0"/>
              <a:pPr/>
              <a:t>6/14/2013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9"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xmlns="" val="12605946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535113"/>
            <a:ext cx="3810000"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38100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914900" y="1535113"/>
            <a:ext cx="3771900" cy="639762"/>
          </a:xfrm>
        </p:spPr>
        <p:txBody>
          <a:bodyPr anchor="b">
            <a:norm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914900" y="2174875"/>
            <a:ext cx="37719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B1809A98-F24B-4EE5-BF04-794F597C252F}" type="datetime1">
              <a:rPr lang="en-US" smtClean="0"/>
              <a:pPr/>
              <a:t>6/14/2013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10"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xmlns="" val="2486824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B701F01-0303-4491-B805-C15A6D3C57BC}" type="datetime1">
              <a:rPr lang="en-US" smtClean="0"/>
              <a:pPr/>
              <a:t>6/14/2013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6"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xmlns="" val="1084712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3D3EB1-24BE-48E9-8358-9E66386FF030}" type="datetime1">
              <a:rPr lang="en-US" smtClean="0"/>
              <a:pPr/>
              <a:t>6/14/2013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7"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xmlns="" val="1249224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406900" y="1767944"/>
            <a:ext cx="4286250" cy="4358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767944"/>
            <a:ext cx="3784600" cy="4358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51D752B4-0B9C-4C5F-85B1-1DF1056DC4E5}" type="datetime1">
              <a:rPr lang="en-US" smtClean="0"/>
              <a:pPr/>
              <a:t>6/14/2013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eaLnBrk="1" latinLnBrk="0" hangingPunct="1"/>
            <a:fld id="{2C6B1FF6-39B9-40F5-8B67-33C6354A3D4F}" type="slidenum">
              <a:rPr kumimoji="0" lang="en-US" smtClean="0"/>
              <a:pPr eaLnBrk="1" latinLnBrk="0" hangingPunct="1"/>
              <a:t>‹Nº›</a:t>
            </a:fld>
            <a:endParaRPr kumimoji="0" lang="en-US" dirty="0">
              <a:solidFill>
                <a:schemeClr val="accent3">
                  <a:shade val="75000"/>
                </a:schemeClr>
              </a:solidFill>
            </a:endParaRPr>
          </a:p>
        </p:txBody>
      </p:sp>
      <p:sp>
        <p:nvSpPr>
          <p:cNvPr id="8"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err="1" smtClean="0"/>
              <a:t>Título</a:t>
            </a:r>
            <a:endParaRPr lang="en-US" dirty="0"/>
          </a:p>
        </p:txBody>
      </p:sp>
    </p:spTree>
    <p:extLst>
      <p:ext uri="{BB962C8B-B14F-4D97-AF65-F5344CB8AC3E}">
        <p14:creationId xmlns:p14="http://schemas.microsoft.com/office/powerpoint/2010/main" xmlns="" val="12182203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659703"/>
            <a:ext cx="5486400" cy="306787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2CFC509-4A26-48C7-8726-4BF6B3FAD8E4}" type="datetime1">
              <a:rPr lang="en-US" smtClean="0"/>
              <a:pPr/>
              <a:t>6/14/2013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66355A-084C-D24E-9AD2-7E4FC41EA627}" type="slidenum">
              <a:rPr lang="en-US" smtClean="0"/>
              <a:pPr/>
              <a:t>‹Nº›</a:t>
            </a:fld>
            <a:endParaRPr lang="en-US" dirty="0"/>
          </a:p>
        </p:txBody>
      </p:sp>
      <p:sp>
        <p:nvSpPr>
          <p:cNvPr id="10" name="Title Placeholder 1"/>
          <p:cNvSpPr txBox="1">
            <a:spLocks/>
          </p:cNvSpPr>
          <p:nvPr userDrawn="1"/>
        </p:nvSpPr>
        <p:spPr>
          <a:xfrm>
            <a:off x="457200" y="274638"/>
            <a:ext cx="8229600" cy="1143000"/>
          </a:xfrm>
          <a:prstGeom prst="rect">
            <a:avLst/>
          </a:prstGeom>
        </p:spPr>
        <p:txBody>
          <a:bodyPr vert="horz" lIns="91440" tIns="45720" rIns="91440" bIns="45720" rtlCol="0" anchor="ctr">
            <a:noAutofit/>
          </a:bodyPr>
          <a:lstStyle>
            <a:lvl1pPr algn="r" defTabSz="457200" rtl="0" eaLnBrk="1" latinLnBrk="0" hangingPunct="1">
              <a:spcBef>
                <a:spcPct val="0"/>
              </a:spcBef>
              <a:buNone/>
              <a:defRPr sz="2000" kern="1200">
                <a:solidFill>
                  <a:srgbClr val="807F83"/>
                </a:solidFill>
                <a:latin typeface="Trajan Pro"/>
                <a:ea typeface="+mj-ea"/>
                <a:cs typeface="Trajan Pro"/>
              </a:defRPr>
            </a:lvl1pPr>
          </a:lstStyle>
          <a:p>
            <a:r>
              <a:rPr lang="en-US" dirty="0" smtClean="0"/>
              <a:t>Título</a:t>
            </a:r>
            <a:endParaRPr lang="en-US" dirty="0"/>
          </a:p>
        </p:txBody>
      </p:sp>
    </p:spTree>
    <p:extLst>
      <p:ext uri="{BB962C8B-B14F-4D97-AF65-F5344CB8AC3E}">
        <p14:creationId xmlns:p14="http://schemas.microsoft.com/office/powerpoint/2010/main" xmlns="" val="3615983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alpha val="53000"/>
              </a:schemeClr>
            </a:gs>
            <a:gs pos="0">
              <a:schemeClr val="bg1">
                <a:lumMod val="85000"/>
                <a:alpha val="47000"/>
              </a:schemeClr>
            </a:gs>
            <a:gs pos="50000">
              <a:schemeClr val="bg1">
                <a:alpha val="49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 name="Rectángulo 8"/>
          <p:cNvSpPr/>
          <p:nvPr userDrawn="1"/>
        </p:nvSpPr>
        <p:spPr>
          <a:xfrm>
            <a:off x="457200" y="274638"/>
            <a:ext cx="6007999" cy="1143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8" name="Imagen 7" descr="escudo nacional_negro.jpg"/>
          <p:cNvPicPr>
            <a:picLocks noChangeAspect="1"/>
          </p:cNvPicPr>
          <p:nvPr userDrawn="1"/>
        </p:nvPicPr>
        <p:blipFill>
          <a:blip r:embed="rId13">
            <a:lum bright="70000" contrast="-70000"/>
            <a:alphaModFix amt="28000"/>
            <a:extLst>
              <a:ext uri="{28A0092B-C50C-407E-A947-70E740481C1C}">
                <a14:useLocalDpi xmlns:a14="http://schemas.microsoft.com/office/drawing/2010/main" xmlns="" val="0"/>
              </a:ext>
            </a:extLst>
          </a:blip>
          <a:stretch>
            <a:fillRect/>
          </a:stretch>
        </p:blipFill>
        <p:spPr>
          <a:xfrm>
            <a:off x="3011034" y="3008162"/>
            <a:ext cx="2857323" cy="2880000"/>
          </a:xfrm>
          <a:prstGeom prst="rect">
            <a:avLst/>
          </a:prstGeom>
          <a:blipFill rotWithShape="0">
            <a:blip r:embed="rId14">
              <a:lum bright="70000" contrast="-70000"/>
              <a:alphaModFix amt="28000"/>
            </a:blip>
            <a:stretch>
              <a:fillRect/>
            </a:stretch>
          </a:blipFill>
        </p:spPr>
      </p:pic>
      <p:sp>
        <p:nvSpPr>
          <p:cNvPr id="2" name="Title Placeholder 1"/>
          <p:cNvSpPr>
            <a:spLocks noGrp="1"/>
          </p:cNvSpPr>
          <p:nvPr>
            <p:ph type="title"/>
          </p:nvPr>
        </p:nvSpPr>
        <p:spPr>
          <a:xfrm>
            <a:off x="457200" y="274638"/>
            <a:ext cx="8229600" cy="782266"/>
          </a:xfrm>
          <a:prstGeom prst="rect">
            <a:avLst/>
          </a:prstGeom>
        </p:spPr>
        <p:txBody>
          <a:bodyPr vert="horz" lIns="91440" tIns="45720" rIns="91440" bIns="45720" rtlCol="0" anchor="ctr">
            <a:noAutofit/>
          </a:bodyPr>
          <a:lstStyle/>
          <a:p>
            <a:r>
              <a:rPr lang="en-US" dirty="0" err="1" smtClean="0"/>
              <a:t>Título</a:t>
            </a:r>
            <a:endParaRPr lang="en-US" dirty="0"/>
          </a:p>
        </p:txBody>
      </p:sp>
      <p:sp>
        <p:nvSpPr>
          <p:cNvPr id="3" name="Text Placeholder 2"/>
          <p:cNvSpPr>
            <a:spLocks noGrp="1"/>
          </p:cNvSpPr>
          <p:nvPr>
            <p:ph type="body" idx="1"/>
          </p:nvPr>
        </p:nvSpPr>
        <p:spPr>
          <a:xfrm>
            <a:off x="457200" y="1056904"/>
            <a:ext cx="8229600" cy="5069259"/>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dobe Caslon Pro"/>
                <a:cs typeface="Adobe Caslon Pro"/>
              </a:defRPr>
            </a:lvl1pPr>
          </a:lstStyle>
          <a:p>
            <a:fld id="{D9D82225-CD8E-4974-AA72-A21752FB6C64}" type="datetime1">
              <a:rPr lang="en-US" smtClean="0"/>
              <a:pPr/>
              <a:t>6/14/2013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dobe Caslon Pro"/>
                <a:cs typeface="Adobe Caslon Pro"/>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dobe Caslon Pro"/>
                <a:cs typeface="Adobe Caslon Pro"/>
              </a:defRPr>
            </a:lvl1pPr>
          </a:lstStyle>
          <a:p>
            <a:fld id="{2066355A-084C-D24E-9AD2-7E4FC41EA627}" type="slidenum">
              <a:rPr lang="en-US" smtClean="0"/>
              <a:pPr/>
              <a:t>‹Nº›</a:t>
            </a:fld>
            <a:endParaRPr lang="en-US" dirty="0"/>
          </a:p>
        </p:txBody>
      </p:sp>
      <p:cxnSp>
        <p:nvCxnSpPr>
          <p:cNvPr id="21" name="Conector recto 20"/>
          <p:cNvCxnSpPr/>
          <p:nvPr userDrawn="1"/>
        </p:nvCxnSpPr>
        <p:spPr>
          <a:xfrm>
            <a:off x="457200" y="1056904"/>
            <a:ext cx="8229600" cy="0"/>
          </a:xfrm>
          <a:prstGeom prst="line">
            <a:avLst/>
          </a:prstGeom>
          <a:ln>
            <a:solidFill>
              <a:srgbClr val="BE0F34"/>
            </a:solidFill>
          </a:ln>
        </p:spPr>
        <p:style>
          <a:lnRef idx="2">
            <a:schemeClr val="accent1"/>
          </a:lnRef>
          <a:fillRef idx="0">
            <a:schemeClr val="accent1"/>
          </a:fillRef>
          <a:effectRef idx="1">
            <a:schemeClr val="accent1"/>
          </a:effectRef>
          <a:fontRef idx="minor">
            <a:schemeClr val="tx1"/>
          </a:fontRef>
        </p:style>
      </p:cxnSp>
      <p:sp>
        <p:nvSpPr>
          <p:cNvPr id="22" name="Rectángulo 21"/>
          <p:cNvSpPr/>
          <p:nvPr userDrawn="1"/>
        </p:nvSpPr>
        <p:spPr>
          <a:xfrm>
            <a:off x="457200" y="6126163"/>
            <a:ext cx="8229600" cy="230187"/>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Tree>
    <p:extLst>
      <p:ext uri="{BB962C8B-B14F-4D97-AF65-F5344CB8AC3E}">
        <p14:creationId xmlns:p14="http://schemas.microsoft.com/office/powerpoint/2010/main" xmlns="" val="3693843513"/>
      </p:ext>
    </p:extLst>
  </p:cSld>
  <p:clrMap bg1="lt1" tx1="dk1" bg2="lt2" tx2="dk2" accent1="accent1" accent2="accent2" accent3="accent3" accent4="accent4" accent5="accent5" accent6="accent6" hlink="hlink" folHlink="folHlink"/>
  <p:sldLayoutIdLst>
    <p:sldLayoutId id="2147493456" r:id="rId1"/>
    <p:sldLayoutId id="2147493457" r:id="rId2"/>
    <p:sldLayoutId id="2147493458" r:id="rId3"/>
    <p:sldLayoutId id="2147493459" r:id="rId4"/>
    <p:sldLayoutId id="2147493460" r:id="rId5"/>
    <p:sldLayoutId id="2147493461" r:id="rId6"/>
    <p:sldLayoutId id="2147493462" r:id="rId7"/>
    <p:sldLayoutId id="2147493463" r:id="rId8"/>
    <p:sldLayoutId id="2147493464" r:id="rId9"/>
    <p:sldLayoutId id="2147493465" r:id="rId10"/>
    <p:sldLayoutId id="2147493466" r:id="rId11"/>
  </p:sldLayoutIdLst>
  <p:timing>
    <p:tnLst>
      <p:par>
        <p:cTn id="1" dur="indefinite" restart="never" nodeType="tmRoot"/>
      </p:par>
    </p:tnLst>
  </p:timing>
  <p:hf hdr="0" ftr="0" dt="0"/>
  <p:txStyles>
    <p:titleStyle>
      <a:lvl1pPr algn="r" defTabSz="457200" rtl="0" eaLnBrk="1" latinLnBrk="0" hangingPunct="1">
        <a:spcBef>
          <a:spcPct val="0"/>
        </a:spcBef>
        <a:buNone/>
        <a:defRPr sz="2000" kern="1200">
          <a:solidFill>
            <a:srgbClr val="807F83"/>
          </a:solidFill>
          <a:latin typeface="Trajan Pro"/>
          <a:ea typeface="+mj-ea"/>
          <a:cs typeface="Trajan Pro"/>
        </a:defRPr>
      </a:lvl1pPr>
    </p:titleStyle>
    <p:body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0">
          <a:gsLst>
            <a:gs pos="0">
              <a:schemeClr val="bg1">
                <a:lumMod val="85000"/>
                <a:alpha val="70000"/>
              </a:schemeClr>
            </a:gs>
            <a:gs pos="100000">
              <a:schemeClr val="bg1">
                <a:lumMod val="75000"/>
                <a:alpha val="70000"/>
              </a:schemeClr>
            </a:gs>
            <a:gs pos="84000">
              <a:schemeClr val="bg1">
                <a:lumMod val="85000"/>
                <a:alpha val="20000"/>
              </a:schemeClr>
            </a:gs>
            <a:gs pos="19000">
              <a:schemeClr val="bg1">
                <a:lumMod val="85000"/>
                <a:alpha val="20000"/>
              </a:schemeClr>
            </a:gs>
            <a:gs pos="50000">
              <a:schemeClr val="bg1">
                <a:alpha val="88000"/>
              </a:schemeClr>
            </a:gs>
          </a:gsLst>
          <a:lin ang="0" scaled="0"/>
          <a:tileRect/>
        </a:gradFill>
        <a:effectLst/>
      </p:bgPr>
    </p:bg>
    <p:spTree>
      <p:nvGrpSpPr>
        <p:cNvPr id="1" name=""/>
        <p:cNvGrpSpPr/>
        <p:nvPr/>
      </p:nvGrpSpPr>
      <p:grpSpPr>
        <a:xfrm>
          <a:off x="0" y="0"/>
          <a:ext cx="0" cy="0"/>
          <a:chOff x="0" y="0"/>
          <a:chExt cx="0" cy="0"/>
        </a:xfrm>
      </p:grpSpPr>
      <p:sp>
        <p:nvSpPr>
          <p:cNvPr id="5" name="Rectángulo 4"/>
          <p:cNvSpPr/>
          <p:nvPr/>
        </p:nvSpPr>
        <p:spPr>
          <a:xfrm>
            <a:off x="0" y="3366535"/>
            <a:ext cx="9144000" cy="3491465"/>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2" name="Título 1"/>
          <p:cNvSpPr>
            <a:spLocks noGrp="1"/>
          </p:cNvSpPr>
          <p:nvPr>
            <p:ph type="ctrTitle"/>
          </p:nvPr>
        </p:nvSpPr>
        <p:spPr>
          <a:xfrm>
            <a:off x="0" y="4055922"/>
            <a:ext cx="9144000" cy="1532976"/>
          </a:xfrm>
        </p:spPr>
        <p:txBody>
          <a:bodyPr/>
          <a:lstStyle/>
          <a:p>
            <a:pPr algn="ctr"/>
            <a:r>
              <a:rPr lang="es-MX" sz="2800" kern="1200" dirty="0" smtClean="0">
                <a:solidFill>
                  <a:schemeClr val="bg1"/>
                </a:solidFill>
                <a:latin typeface="Trajan Pro"/>
                <a:ea typeface="+mj-ea"/>
                <a:cs typeface="Trajan Pro"/>
              </a:rPr>
              <a:t>Actividad para reforzar metodología</a:t>
            </a:r>
            <a:br>
              <a:rPr lang="es-MX" sz="2800" kern="1200" dirty="0" smtClean="0">
                <a:solidFill>
                  <a:schemeClr val="bg1"/>
                </a:solidFill>
                <a:latin typeface="Trajan Pro"/>
                <a:ea typeface="+mj-ea"/>
                <a:cs typeface="Trajan Pro"/>
              </a:rPr>
            </a:br>
            <a:r>
              <a:rPr lang="es-MX" dirty="0" smtClean="0">
                <a:solidFill>
                  <a:schemeClr val="bg1"/>
                </a:solidFill>
              </a:rPr>
              <a:t>FAM</a:t>
            </a:r>
            <a:endParaRPr lang="es-MX" sz="1800" spc="300" dirty="0" smtClean="0">
              <a:solidFill>
                <a:schemeClr val="bg1"/>
              </a:solidFill>
            </a:endParaRPr>
          </a:p>
        </p:txBody>
      </p:sp>
      <p:pic>
        <p:nvPicPr>
          <p:cNvPr id="12" name="Imagen 11" descr="SHCP_Vertical_WEB.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3487008" y="473328"/>
            <a:ext cx="2001190" cy="2314584"/>
          </a:xfrm>
          <a:prstGeom prst="rect">
            <a:avLst/>
          </a:prstGeom>
        </p:spPr>
      </p:pic>
      <p:sp>
        <p:nvSpPr>
          <p:cNvPr id="6" name="5 Marcador de número de diapositiva"/>
          <p:cNvSpPr>
            <a:spLocks noGrp="1"/>
          </p:cNvSpPr>
          <p:nvPr>
            <p:ph type="sldNum" sz="quarter" idx="12"/>
          </p:nvPr>
        </p:nvSpPr>
        <p:spPr/>
        <p:txBody>
          <a:bodyPr/>
          <a:lstStyle/>
          <a:p>
            <a:fld id="{AF88E988-FB04-AB4E-BE5A-59F242AF7F7A}" type="slidenum">
              <a:rPr lang="en-US" smtClean="0"/>
              <a:pPr/>
              <a:t>1</a:t>
            </a:fld>
            <a:endParaRPr lang="en-US" dirty="0"/>
          </a:p>
        </p:txBody>
      </p:sp>
    </p:spTree>
    <p:extLst>
      <p:ext uri="{BB962C8B-B14F-4D97-AF65-F5344CB8AC3E}">
        <p14:creationId xmlns:p14="http://schemas.microsoft.com/office/powerpoint/2010/main" xmlns="" val="238083700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10 Marcador de contenido"/>
          <p:cNvSpPr>
            <a:spLocks noGrp="1"/>
          </p:cNvSpPr>
          <p:nvPr>
            <p:ph sz="half" idx="2"/>
          </p:nvPr>
        </p:nvSpPr>
        <p:spPr>
          <a:xfrm>
            <a:off x="712518" y="1045030"/>
            <a:ext cx="4393872" cy="3883230"/>
          </a:xfrm>
        </p:spPr>
        <p:txBody>
          <a:bodyPr>
            <a:noAutofit/>
          </a:bodyPr>
          <a:lstStyle/>
          <a:p>
            <a:pPr algn="just">
              <a:lnSpc>
                <a:spcPct val="150000"/>
              </a:lnSpc>
            </a:pPr>
            <a:endParaRPr lang="es-MX" sz="2000" dirty="0" smtClean="0">
              <a:latin typeface="Calibri" pitchFamily="34" charset="0"/>
              <a:cs typeface="Calibri" pitchFamily="34" charset="0"/>
            </a:endParaRPr>
          </a:p>
          <a:p>
            <a:pPr algn="just">
              <a:lnSpc>
                <a:spcPct val="150000"/>
              </a:lnSpc>
            </a:pPr>
            <a:r>
              <a:rPr lang="es-MX" sz="2000" dirty="0" smtClean="0">
                <a:solidFill>
                  <a:schemeClr val="tx1"/>
                </a:solidFill>
                <a:latin typeface="Calibri" pitchFamily="34" charset="0"/>
                <a:cs typeface="Calibri" pitchFamily="34" charset="0"/>
              </a:rPr>
              <a:t>En Oaxaca, durante el segundo trimestre de 2012, el gobierno estatal identificó como un problema grave que muchos niños de nivel primaria (8000) tenían bajo desempeño escolar por la mala alimentación que recibían, debido a su precaria situación económica.</a:t>
            </a:r>
          </a:p>
        </p:txBody>
      </p:sp>
      <p:sp>
        <p:nvSpPr>
          <p:cNvPr id="3" name="2 Marcador de número de diapositiva"/>
          <p:cNvSpPr>
            <a:spLocks noGrp="1"/>
          </p:cNvSpPr>
          <p:nvPr>
            <p:ph type="sldNum" sz="quarter" idx="12"/>
          </p:nvPr>
        </p:nvSpPr>
        <p:spPr/>
        <p:txBody>
          <a:bodyPr/>
          <a:lstStyle/>
          <a:p>
            <a:fld id="{2066355A-084C-D24E-9AD2-7E4FC41EA627}" type="slidenum">
              <a:rPr lang="en-US" smtClean="0"/>
              <a:pPr/>
              <a:t>2</a:t>
            </a:fld>
            <a:endParaRPr lang="en-US" dirty="0"/>
          </a:p>
        </p:txBody>
      </p:sp>
      <p:sp>
        <p:nvSpPr>
          <p:cNvPr id="4" name="3 Título"/>
          <p:cNvSpPr>
            <a:spLocks noGrp="1"/>
          </p:cNvSpPr>
          <p:nvPr>
            <p:ph type="title"/>
          </p:nvPr>
        </p:nvSpPr>
        <p:spPr/>
        <p:txBody>
          <a:bodyPr/>
          <a:lstStyle/>
          <a:p>
            <a:r>
              <a:rPr lang="es-MX" sz="2200" b="1" dirty="0" smtClean="0">
                <a:solidFill>
                  <a:schemeClr val="tx1"/>
                </a:solidFill>
                <a:latin typeface="Calibri" pitchFamily="34" charset="0"/>
                <a:cs typeface="Calibri" pitchFamily="34" charset="0"/>
              </a:rPr>
              <a:t>Análisis de caso</a:t>
            </a:r>
            <a:endParaRPr lang="es-MX" sz="2200" dirty="0">
              <a:solidFill>
                <a:schemeClr val="tx1"/>
              </a:solidFill>
              <a:latin typeface="Calibri" pitchFamily="34" charset="0"/>
              <a:cs typeface="Calibri"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251677" y="2000126"/>
            <a:ext cx="1743075" cy="2619375"/>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a:extLst>
            <a:ext uri="{909E8E84-426E-40DD-AFC4-6F175D3DCCD1}">
              <a14:hiddenFill xmlns:a14="http://schemas.microsoft.com/office/drawing/2010/main" xmlns="">
                <a:solidFill>
                  <a:schemeClr val="accent1"/>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sz="half" idx="1"/>
          </p:nvPr>
        </p:nvSpPr>
        <p:spPr>
          <a:xfrm>
            <a:off x="765956" y="1282535"/>
            <a:ext cx="7772839" cy="1852551"/>
          </a:xfrm>
        </p:spPr>
        <p:txBody>
          <a:bodyPr>
            <a:noAutofit/>
          </a:bodyPr>
          <a:lstStyle/>
          <a:p>
            <a:pPr algn="just">
              <a:lnSpc>
                <a:spcPct val="150000"/>
              </a:lnSpc>
            </a:pPr>
            <a:r>
              <a:rPr lang="es-MX" sz="2000" dirty="0" smtClean="0">
                <a:solidFill>
                  <a:schemeClr val="tx1"/>
                </a:solidFill>
                <a:latin typeface="Calibri" pitchFamily="34" charset="0"/>
                <a:cs typeface="Calibri" pitchFamily="34" charset="0"/>
              </a:rPr>
              <a:t>Para solucionarlo</a:t>
            </a:r>
            <a:r>
              <a:rPr lang="es-MX" sz="2000" dirty="0">
                <a:solidFill>
                  <a:schemeClr val="tx1"/>
                </a:solidFill>
                <a:latin typeface="Calibri" pitchFamily="34" charset="0"/>
                <a:cs typeface="Calibri" pitchFamily="34" charset="0"/>
              </a:rPr>
              <a:t>, implementó </a:t>
            </a:r>
            <a:r>
              <a:rPr lang="es-MX" sz="2000" dirty="0" smtClean="0">
                <a:solidFill>
                  <a:schemeClr val="tx1"/>
                </a:solidFill>
                <a:latin typeface="Calibri" pitchFamily="34" charset="0"/>
                <a:cs typeface="Calibri" pitchFamily="34" charset="0"/>
              </a:rPr>
              <a:t>un programa de </a:t>
            </a:r>
            <a:r>
              <a:rPr lang="es-MX" sz="2000" dirty="0">
                <a:solidFill>
                  <a:schemeClr val="tx1"/>
                </a:solidFill>
                <a:latin typeface="Calibri" pitchFamily="34" charset="0"/>
                <a:cs typeface="Calibri" pitchFamily="34" charset="0"/>
              </a:rPr>
              <a:t>asistencia alimentaria </a:t>
            </a:r>
            <a:r>
              <a:rPr lang="es-MX" sz="2000" dirty="0" smtClean="0">
                <a:solidFill>
                  <a:schemeClr val="tx1"/>
                </a:solidFill>
                <a:latin typeface="Calibri" pitchFamily="34" charset="0"/>
                <a:cs typeface="Calibri" pitchFamily="34" charset="0"/>
              </a:rPr>
              <a:t>a sujetos vulnerables en el nivel primaria, financiado con recursos del Fondo de Aportaciones Municipales. </a:t>
            </a:r>
          </a:p>
          <a:p>
            <a:pPr algn="just">
              <a:lnSpc>
                <a:spcPct val="150000"/>
              </a:lnSpc>
            </a:pPr>
            <a:endParaRPr lang="es-MX" sz="2000" dirty="0" smtClean="0">
              <a:solidFill>
                <a:schemeClr val="tx1"/>
              </a:solidFill>
              <a:latin typeface="Calibri" pitchFamily="34" charset="0"/>
              <a:cs typeface="Calibri" pitchFamily="34" charset="0"/>
            </a:endParaRPr>
          </a:p>
          <a:p>
            <a:pPr marL="0" indent="12700" algn="just">
              <a:lnSpc>
                <a:spcPct val="150000"/>
              </a:lnSpc>
              <a:buNone/>
            </a:pPr>
            <a:endParaRPr lang="es-MX" sz="2400" dirty="0">
              <a:latin typeface="Calibri" pitchFamily="34" charset="0"/>
              <a:cs typeface="Calibri" pitchFamily="34" charset="0"/>
            </a:endParaRPr>
          </a:p>
        </p:txBody>
      </p:sp>
      <p:sp>
        <p:nvSpPr>
          <p:cNvPr id="3" name="2 Marcador de número de diapositiva"/>
          <p:cNvSpPr>
            <a:spLocks noGrp="1"/>
          </p:cNvSpPr>
          <p:nvPr>
            <p:ph type="sldNum" sz="quarter" idx="12"/>
          </p:nvPr>
        </p:nvSpPr>
        <p:spPr/>
        <p:txBody>
          <a:bodyPr/>
          <a:lstStyle/>
          <a:p>
            <a:fld id="{2066355A-084C-D24E-9AD2-7E4FC41EA627}" type="slidenum">
              <a:rPr lang="en-US" smtClean="0"/>
              <a:pPr/>
              <a:t>3</a:t>
            </a:fld>
            <a:endParaRPr lang="en-US" dirty="0"/>
          </a:p>
        </p:txBody>
      </p:sp>
      <p:sp>
        <p:nvSpPr>
          <p:cNvPr id="4" name="3 Título"/>
          <p:cNvSpPr>
            <a:spLocks noGrp="1"/>
          </p:cNvSpPr>
          <p:nvPr>
            <p:ph type="title"/>
          </p:nvPr>
        </p:nvSpPr>
        <p:spPr/>
        <p:txBody>
          <a:bodyPr/>
          <a:lstStyle/>
          <a:p>
            <a:r>
              <a:rPr lang="es-MX" sz="2200" b="1" dirty="0" smtClean="0">
                <a:solidFill>
                  <a:schemeClr val="tx1"/>
                </a:solidFill>
                <a:latin typeface="Calibri" pitchFamily="34" charset="0"/>
                <a:cs typeface="Calibri" pitchFamily="34" charset="0"/>
              </a:rPr>
              <a:t>Análisis de caso</a:t>
            </a:r>
            <a:endParaRPr lang="es-MX" sz="2200" dirty="0">
              <a:solidFill>
                <a:schemeClr val="tx1"/>
              </a:solidFill>
              <a:latin typeface="Calibri" pitchFamily="34" charset="0"/>
              <a:cs typeface="Calibri" pitchFamily="34" charset="0"/>
            </a:endParaRPr>
          </a:p>
        </p:txBody>
      </p:sp>
      <p:pic>
        <p:nvPicPr>
          <p:cNvPr id="3074" name="Picture 2" descr="https://encrypted-tbn3.gstatic.com/images?q=tbn:ANd9GcTEQ81ZCPiQamAv4HSa4THDzV3f2aeISsejb305fLikgixcdm6ck26wTe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048250" y="3549111"/>
            <a:ext cx="3638550" cy="1240270"/>
          </a:xfrm>
          <a:prstGeom prst="roundRect">
            <a:avLst>
              <a:gd name="adj" fmla="val 4167"/>
            </a:avLst>
          </a:prstGeom>
          <a:solidFill>
            <a:srgbClr val="FFFFFF"/>
          </a:solidFill>
          <a:ln w="76200" cap="sq">
            <a:solidFill>
              <a:schemeClr val="accent4">
                <a:lumMod val="40000"/>
                <a:lumOff val="60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p:spPr>
      </p:pic>
      <p:sp>
        <p:nvSpPr>
          <p:cNvPr id="6" name="5 CuadroTexto"/>
          <p:cNvSpPr txBox="1"/>
          <p:nvPr/>
        </p:nvSpPr>
        <p:spPr>
          <a:xfrm>
            <a:off x="765956" y="2949171"/>
            <a:ext cx="3895106" cy="3139321"/>
          </a:xfrm>
          <a:prstGeom prst="rect">
            <a:avLst/>
          </a:prstGeom>
          <a:noFill/>
        </p:spPr>
        <p:txBody>
          <a:bodyPr wrap="square" rtlCol="0">
            <a:spAutoFit/>
          </a:bodyPr>
          <a:lstStyle/>
          <a:p>
            <a:pPr marL="342900" indent="-342900" algn="just">
              <a:lnSpc>
                <a:spcPct val="150000"/>
              </a:lnSpc>
              <a:buFont typeface="Arial" pitchFamily="34" charset="0"/>
              <a:buChar char="•"/>
            </a:pPr>
            <a:r>
              <a:rPr lang="es-MX" sz="2000" dirty="0">
                <a:latin typeface="Calibri" pitchFamily="34" charset="0"/>
                <a:cs typeface="Calibri" pitchFamily="34" charset="0"/>
              </a:rPr>
              <a:t>La implementación del proyecto quedó a manos del DIF estatal. Aunque es un programa multianual, los recursos que se aprobaron para 2012 fueron $63,450,371.</a:t>
            </a:r>
          </a:p>
          <a:p>
            <a:endParaRPr lang="es-MX"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sz="half" idx="1"/>
          </p:nvPr>
        </p:nvSpPr>
        <p:spPr>
          <a:xfrm>
            <a:off x="4289097" y="1417638"/>
            <a:ext cx="4528205" cy="4436897"/>
          </a:xfrm>
        </p:spPr>
        <p:txBody>
          <a:bodyPr>
            <a:normAutofit/>
          </a:bodyPr>
          <a:lstStyle/>
          <a:p>
            <a:pPr algn="just">
              <a:lnSpc>
                <a:spcPct val="150000"/>
              </a:lnSpc>
            </a:pPr>
            <a:r>
              <a:rPr lang="es-MX" sz="2000" dirty="0">
                <a:solidFill>
                  <a:schemeClr val="tx1"/>
                </a:solidFill>
                <a:latin typeface="Calibri" pitchFamily="34" charset="0"/>
                <a:cs typeface="Calibri" pitchFamily="34" charset="0"/>
              </a:rPr>
              <a:t>Del total </a:t>
            </a:r>
            <a:r>
              <a:rPr lang="es-MX" sz="2000" dirty="0" smtClean="0">
                <a:solidFill>
                  <a:schemeClr val="tx1"/>
                </a:solidFill>
                <a:latin typeface="Calibri" pitchFamily="34" charset="0"/>
                <a:cs typeface="Calibri" pitchFamily="34" charset="0"/>
              </a:rPr>
              <a:t>de recursos aprobados, únicamente se han ministrado y ejercido $43, 866, 542. Esto porque deben dividirse os recursos entre los ciclos escolares de un año. Sin embargo, sólo se han pagado $40, 552, 000, pues en algunos casos hubo problemas con el proveedor, o que representa 92 $ de avance.</a:t>
            </a:r>
          </a:p>
          <a:p>
            <a:pPr algn="just"/>
            <a:endParaRPr lang="es-MX" sz="2800" dirty="0" smtClean="0">
              <a:latin typeface="Calibri" pitchFamily="34" charset="0"/>
              <a:cs typeface="Calibri" pitchFamily="34" charset="0"/>
            </a:endParaRPr>
          </a:p>
          <a:p>
            <a:pPr algn="just"/>
            <a:endParaRPr lang="es-MX" sz="2800" dirty="0" smtClean="0">
              <a:latin typeface="Calibri" pitchFamily="34" charset="0"/>
              <a:cs typeface="Calibri" pitchFamily="34" charset="0"/>
            </a:endParaRPr>
          </a:p>
          <a:p>
            <a:pPr algn="just"/>
            <a:endParaRPr lang="es-MX" sz="2800" dirty="0" smtClean="0">
              <a:latin typeface="Calibri" pitchFamily="34" charset="0"/>
              <a:cs typeface="Calibri" pitchFamily="34" charset="0"/>
            </a:endParaRPr>
          </a:p>
        </p:txBody>
      </p:sp>
      <p:sp>
        <p:nvSpPr>
          <p:cNvPr id="3" name="2 Marcador de número de diapositiva"/>
          <p:cNvSpPr>
            <a:spLocks noGrp="1"/>
          </p:cNvSpPr>
          <p:nvPr>
            <p:ph type="sldNum" sz="quarter" idx="12"/>
          </p:nvPr>
        </p:nvSpPr>
        <p:spPr/>
        <p:txBody>
          <a:bodyPr/>
          <a:lstStyle/>
          <a:p>
            <a:fld id="{2066355A-084C-D24E-9AD2-7E4FC41EA627}" type="slidenum">
              <a:rPr lang="en-US" smtClean="0"/>
              <a:pPr/>
              <a:t>4</a:t>
            </a:fld>
            <a:endParaRPr lang="en-US" dirty="0"/>
          </a:p>
        </p:txBody>
      </p:sp>
      <p:sp>
        <p:nvSpPr>
          <p:cNvPr id="4" name="3 Título"/>
          <p:cNvSpPr>
            <a:spLocks noGrp="1"/>
          </p:cNvSpPr>
          <p:nvPr>
            <p:ph type="title"/>
          </p:nvPr>
        </p:nvSpPr>
        <p:spPr/>
        <p:txBody>
          <a:bodyPr/>
          <a:lstStyle/>
          <a:p>
            <a:r>
              <a:rPr lang="es-MX" sz="2200" b="1" dirty="0" smtClean="0">
                <a:solidFill>
                  <a:schemeClr val="tx1"/>
                </a:solidFill>
                <a:latin typeface="Calibri" pitchFamily="34" charset="0"/>
                <a:cs typeface="Calibri" pitchFamily="34" charset="0"/>
              </a:rPr>
              <a:t>Análisis de caso</a:t>
            </a:r>
            <a:endParaRPr lang="es-MX" sz="2200" dirty="0">
              <a:solidFill>
                <a:schemeClr val="tx1"/>
              </a:solidFill>
              <a:latin typeface="Calibri" pitchFamily="34" charset="0"/>
              <a:cs typeface="Calibri" pitchFamily="34" charset="0"/>
            </a:endParaRPr>
          </a:p>
        </p:txBody>
      </p:sp>
      <p:pic>
        <p:nvPicPr>
          <p:cNvPr id="2050" name="Picture 2" descr="https://encrypted-tbn0.gstatic.com/images?q=tbn:ANd9GcSloyzs3KfhH-_e_XUHqggIWHcptHv8zAzQEAoHqtKcu3KqM73Pt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63697" y="2161310"/>
            <a:ext cx="3418477" cy="22666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sz="half" idx="1"/>
          </p:nvPr>
        </p:nvSpPr>
        <p:spPr>
          <a:xfrm>
            <a:off x="457200" y="1550319"/>
            <a:ext cx="4290218" cy="3859087"/>
          </a:xfrm>
        </p:spPr>
        <p:txBody>
          <a:bodyPr>
            <a:noAutofit/>
          </a:bodyPr>
          <a:lstStyle/>
          <a:p>
            <a:pPr marL="0" indent="0" algn="just">
              <a:lnSpc>
                <a:spcPct val="150000"/>
              </a:lnSpc>
              <a:buNone/>
              <a:tabLst>
                <a:tab pos="450850" algn="l"/>
              </a:tabLst>
            </a:pPr>
            <a:r>
              <a:rPr lang="es-MX" sz="2000" dirty="0" smtClean="0">
                <a:solidFill>
                  <a:schemeClr val="tx1"/>
                </a:solidFill>
                <a:latin typeface="Calibri" pitchFamily="34" charset="0"/>
                <a:cs typeface="Calibri" pitchFamily="34" charset="0"/>
              </a:rPr>
              <a:t>Se planeaba que para marzo de 2013 se hubiera concluido la entrega de los 8000 desayunos y comidas. Pero el corte de segundo semestre revelaba que la cifra apenas iba en 4572 desayunos, es decir 57% de avance.</a:t>
            </a:r>
            <a:endParaRPr lang="es-MX" sz="2000" dirty="0">
              <a:solidFill>
                <a:schemeClr val="tx1"/>
              </a:solidFill>
              <a:latin typeface="Calibri" pitchFamily="34" charset="0"/>
              <a:cs typeface="Calibri" pitchFamily="34" charset="0"/>
            </a:endParaRPr>
          </a:p>
        </p:txBody>
      </p:sp>
      <p:sp>
        <p:nvSpPr>
          <p:cNvPr id="4" name="3 Marcador de número de diapositiva"/>
          <p:cNvSpPr>
            <a:spLocks noGrp="1"/>
          </p:cNvSpPr>
          <p:nvPr>
            <p:ph type="sldNum" sz="quarter" idx="12"/>
          </p:nvPr>
        </p:nvSpPr>
        <p:spPr/>
        <p:txBody>
          <a:bodyPr/>
          <a:lstStyle/>
          <a:p>
            <a:fld id="{2066355A-084C-D24E-9AD2-7E4FC41EA627}" type="slidenum">
              <a:rPr lang="en-US" smtClean="0"/>
              <a:pPr/>
              <a:t>5</a:t>
            </a:fld>
            <a:endParaRPr lang="en-US" dirty="0"/>
          </a:p>
        </p:txBody>
      </p:sp>
      <p:sp>
        <p:nvSpPr>
          <p:cNvPr id="5" name="4 Título"/>
          <p:cNvSpPr>
            <a:spLocks noGrp="1"/>
          </p:cNvSpPr>
          <p:nvPr>
            <p:ph type="title"/>
          </p:nvPr>
        </p:nvSpPr>
        <p:spPr>
          <a:xfrm>
            <a:off x="338447" y="286513"/>
            <a:ext cx="8229600" cy="1143000"/>
          </a:xfrm>
        </p:spPr>
        <p:txBody>
          <a:bodyPr/>
          <a:lstStyle/>
          <a:p>
            <a:r>
              <a:rPr lang="es-MX" sz="2200" b="1" dirty="0" smtClean="0">
                <a:solidFill>
                  <a:schemeClr val="tx1"/>
                </a:solidFill>
                <a:latin typeface="Calibri" pitchFamily="34" charset="0"/>
                <a:cs typeface="Calibri" pitchFamily="34" charset="0"/>
              </a:rPr>
              <a:t>Análisis de caso</a:t>
            </a:r>
            <a:endParaRPr lang="es-MX" sz="2200" b="1" dirty="0">
              <a:solidFill>
                <a:schemeClr val="tx1"/>
              </a:solidFill>
              <a:latin typeface="Calibri" pitchFamily="34" charset="0"/>
              <a:cs typeface="Calibri" pitchFamily="34" charset="0"/>
            </a:endParaRPr>
          </a:p>
        </p:txBody>
      </p:sp>
      <p:pic>
        <p:nvPicPr>
          <p:cNvPr id="4098" name="Picture 2" descr="https://encrypted-tbn3.gstatic.com/images?q=tbn:ANd9GcSAAWJ-NYPKplubv6z05JkzObF5Zzw9g59fceanNjo7fe-k2zmd"/>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319711" y="3256012"/>
            <a:ext cx="2969265" cy="222408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2066355A-084C-D24E-9AD2-7E4FC41EA627}" type="slidenum">
              <a:rPr lang="en-US" smtClean="0"/>
              <a:pPr/>
              <a:t>6</a:t>
            </a:fld>
            <a:endParaRPr lang="en-US" dirty="0"/>
          </a:p>
        </p:txBody>
      </p:sp>
      <p:sp>
        <p:nvSpPr>
          <p:cNvPr id="4" name="3 Título"/>
          <p:cNvSpPr>
            <a:spLocks noGrp="1"/>
          </p:cNvSpPr>
          <p:nvPr>
            <p:ph type="title"/>
          </p:nvPr>
        </p:nvSpPr>
        <p:spPr>
          <a:xfrm>
            <a:off x="457200" y="203386"/>
            <a:ext cx="8229600" cy="794141"/>
          </a:xfrm>
        </p:spPr>
        <p:txBody>
          <a:bodyPr/>
          <a:lstStyle/>
          <a:p>
            <a:r>
              <a:rPr lang="es-ES" sz="2200" b="1" dirty="0" smtClean="0">
                <a:solidFill>
                  <a:schemeClr val="tx1"/>
                </a:solidFill>
                <a:latin typeface="Calibri" pitchFamily="34" charset="0"/>
                <a:cs typeface="Calibri" pitchFamily="34" charset="0"/>
              </a:rPr>
              <a:t>Destino y Clasificación del Gasto</a:t>
            </a:r>
            <a:br>
              <a:rPr lang="es-ES" sz="2200" b="1" dirty="0" smtClean="0">
                <a:solidFill>
                  <a:schemeClr val="tx1"/>
                </a:solidFill>
                <a:latin typeface="Calibri" pitchFamily="34" charset="0"/>
                <a:cs typeface="Calibri" pitchFamily="34" charset="0"/>
              </a:rPr>
            </a:br>
            <a:r>
              <a:rPr lang="es-ES" sz="2200" b="1" dirty="0" smtClean="0">
                <a:solidFill>
                  <a:schemeClr val="tx1"/>
                </a:solidFill>
                <a:latin typeface="Calibri" pitchFamily="34" charset="0"/>
                <a:cs typeface="Calibri" pitchFamily="34" charset="0"/>
              </a:rPr>
              <a:t>Información del periodo</a:t>
            </a:r>
            <a:endParaRPr lang="es-MX" sz="2200" dirty="0">
              <a:solidFill>
                <a:schemeClr val="tx1"/>
              </a:solidFill>
              <a:latin typeface="Calibri" pitchFamily="34" charset="0"/>
              <a:cs typeface="Calibri" pitchFamily="34"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294410" y="1243632"/>
            <a:ext cx="6970816" cy="479298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número de diapositiva"/>
          <p:cNvSpPr>
            <a:spLocks noGrp="1"/>
          </p:cNvSpPr>
          <p:nvPr>
            <p:ph type="sldNum" sz="quarter" idx="12"/>
          </p:nvPr>
        </p:nvSpPr>
        <p:spPr/>
        <p:txBody>
          <a:bodyPr/>
          <a:lstStyle/>
          <a:p>
            <a:fld id="{2066355A-084C-D24E-9AD2-7E4FC41EA627}" type="slidenum">
              <a:rPr lang="en-US" smtClean="0"/>
              <a:pPr/>
              <a:t>7</a:t>
            </a:fld>
            <a:endParaRPr lang="en-US" dirty="0"/>
          </a:p>
        </p:txBody>
      </p:sp>
      <p:sp>
        <p:nvSpPr>
          <p:cNvPr id="4" name="3 Título"/>
          <p:cNvSpPr>
            <a:spLocks noGrp="1"/>
          </p:cNvSpPr>
          <p:nvPr>
            <p:ph type="title"/>
          </p:nvPr>
        </p:nvSpPr>
        <p:spPr/>
        <p:txBody>
          <a:bodyPr/>
          <a:lstStyle/>
          <a:p>
            <a:r>
              <a:rPr lang="es-ES" sz="2200" b="1" dirty="0" smtClean="0">
                <a:solidFill>
                  <a:schemeClr val="tx1"/>
                </a:solidFill>
                <a:latin typeface="Calibri" pitchFamily="34" charset="0"/>
                <a:cs typeface="Calibri" pitchFamily="34" charset="0"/>
              </a:rPr>
              <a:t>Destino y Clasificación del Gasto</a:t>
            </a:r>
            <a:br>
              <a:rPr lang="es-ES" sz="2200" b="1" dirty="0" smtClean="0">
                <a:solidFill>
                  <a:schemeClr val="tx1"/>
                </a:solidFill>
                <a:latin typeface="Calibri" pitchFamily="34" charset="0"/>
                <a:cs typeface="Calibri" pitchFamily="34" charset="0"/>
              </a:rPr>
            </a:br>
            <a:r>
              <a:rPr lang="es-ES" sz="2200" b="1" dirty="0" smtClean="0">
                <a:solidFill>
                  <a:schemeClr val="tx1"/>
                </a:solidFill>
                <a:latin typeface="Calibri" pitchFamily="34" charset="0"/>
                <a:cs typeface="Calibri" pitchFamily="34" charset="0"/>
              </a:rPr>
              <a:t>Información del periodo</a:t>
            </a:r>
            <a:endParaRPr lang="es-MX" sz="2200" dirty="0">
              <a:solidFill>
                <a:schemeClr val="tx1"/>
              </a:solidFill>
              <a:latin typeface="Calibri" pitchFamily="34" charset="0"/>
              <a:cs typeface="Calibri" pitchFamily="34" charset="0"/>
            </a:endParaRPr>
          </a:p>
        </p:txBody>
      </p:sp>
      <p:sp>
        <p:nvSpPr>
          <p:cNvPr id="2" name="1 Marcador de contenido"/>
          <p:cNvSpPr>
            <a:spLocks noGrp="1"/>
          </p:cNvSpPr>
          <p:nvPr>
            <p:ph idx="1"/>
          </p:nvPr>
        </p:nvSpPr>
        <p:spPr/>
        <p:txBody>
          <a:bodyPr/>
          <a:lstStyle/>
          <a:p>
            <a:endParaRPr lang="es-MX"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41146" y="1719262"/>
            <a:ext cx="8602853" cy="41233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theme/theme1.xml><?xml version="1.0" encoding="utf-8"?>
<a:theme xmlns:a="http://schemas.openxmlformats.org/drawingml/2006/main" name="Office Theme">
  <a:themeElements>
    <a:clrScheme name="Personalizado 1">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3D6701"/>
      </a:accent5>
      <a:accent6>
        <a:srgbClr val="333333"/>
      </a:accent6>
      <a:hlink>
        <a:srgbClr val="660000"/>
      </a:hlink>
      <a:folHlink>
        <a:srgbClr val="CC3300"/>
      </a:folHlink>
    </a:clrScheme>
    <a:fontScheme name="Precedente">
      <a:majorFont>
        <a:latin typeface="Perpetua Titling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B6F2769-7194-4217-93D3-3AF3A4742282}">
  <ds:schemaRefs>
    <ds:schemaRef ds:uri="http://schemas.microsoft.com/sharepoint/v3/fields"/>
    <ds:schemaRef ds:uri="http://schemas.microsoft.com/office/2006/documentManagement/types"/>
    <ds:schemaRef ds:uri="http://purl.org/dc/terms/"/>
    <ds:schemaRef ds:uri="http://schemas.microsoft.com/office/2006/metadata/properties"/>
    <ds:schemaRef ds:uri="http://purl.org/dc/dcmitype/"/>
    <ds:schemaRef ds:uri="http://purl.org/dc/elements/1.1/"/>
    <ds:schemaRef ds:uri="http://schemas.microsoft.com/office/infopath/2007/PartnerControls"/>
    <ds:schemaRef ds:uri="http://www.w3.org/XML/1998/namespace"/>
    <ds:schemaRef ds:uri="http://schemas.openxmlformats.org/package/2006/metadata/core-properties"/>
  </ds:schemaRefs>
</ds:datastoreItem>
</file>

<file path=customXml/itemProps2.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3.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Concourse</Template>
  <TotalTime>6067</TotalTime>
  <Words>240</Words>
  <Application>Microsoft Office PowerPoint</Application>
  <PresentationFormat>Presentación en pantalla (4:3)</PresentationFormat>
  <Paragraphs>22</Paragraphs>
  <Slides>7</Slides>
  <Notes>1</Notes>
  <HiddenSlides>0</HiddenSlides>
  <MMClips>0</MMClips>
  <ScaleCrop>false</ScaleCrop>
  <HeadingPairs>
    <vt:vector size="4" baseType="variant">
      <vt:variant>
        <vt:lpstr>Tema</vt:lpstr>
      </vt:variant>
      <vt:variant>
        <vt:i4>1</vt:i4>
      </vt:variant>
      <vt:variant>
        <vt:lpstr>Títulos de diapositiva</vt:lpstr>
      </vt:variant>
      <vt:variant>
        <vt:i4>7</vt:i4>
      </vt:variant>
    </vt:vector>
  </HeadingPairs>
  <TitlesOfParts>
    <vt:vector size="8" baseType="lpstr">
      <vt:lpstr>Office Theme</vt:lpstr>
      <vt:lpstr>Actividad para reforzar metodología FAM</vt:lpstr>
      <vt:lpstr>Análisis de caso</vt:lpstr>
      <vt:lpstr>Análisis de caso</vt:lpstr>
      <vt:lpstr>Análisis de caso</vt:lpstr>
      <vt:lpstr>Análisis de caso</vt:lpstr>
      <vt:lpstr>Destino y Clasificación del Gasto Información del periodo</vt:lpstr>
      <vt:lpstr>Destino y Clasificación del Gasto Información del periodo</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capacitacion_egresos</cp:lastModifiedBy>
  <cp:revision>546</cp:revision>
  <dcterms:created xsi:type="dcterms:W3CDTF">2013-05-02T23:05:09Z</dcterms:created>
  <dcterms:modified xsi:type="dcterms:W3CDTF">2013-06-14T19:14:38Z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