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diagrams/layout1.xml" ContentType="application/vnd.openxmlformats-officedocument.drawingml.diagram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45"/>
  </p:notesMasterIdLst>
  <p:handoutMasterIdLst>
    <p:handoutMasterId r:id="rId46"/>
  </p:handoutMasterIdLst>
  <p:sldIdLst>
    <p:sldId id="321" r:id="rId5"/>
    <p:sldId id="322" r:id="rId6"/>
    <p:sldId id="341" r:id="rId7"/>
    <p:sldId id="350" r:id="rId8"/>
    <p:sldId id="351" r:id="rId9"/>
    <p:sldId id="260" r:id="rId10"/>
    <p:sldId id="358" r:id="rId11"/>
    <p:sldId id="359" r:id="rId12"/>
    <p:sldId id="361" r:id="rId13"/>
    <p:sldId id="360" r:id="rId14"/>
    <p:sldId id="362" r:id="rId15"/>
    <p:sldId id="265" r:id="rId16"/>
    <p:sldId id="259" r:id="rId17"/>
    <p:sldId id="274" r:id="rId18"/>
    <p:sldId id="344" r:id="rId19"/>
    <p:sldId id="345" r:id="rId20"/>
    <p:sldId id="330" r:id="rId21"/>
    <p:sldId id="347" r:id="rId22"/>
    <p:sldId id="346" r:id="rId23"/>
    <p:sldId id="339" r:id="rId24"/>
    <p:sldId id="334" r:id="rId25"/>
    <p:sldId id="348" r:id="rId26"/>
    <p:sldId id="363" r:id="rId27"/>
    <p:sldId id="364" r:id="rId28"/>
    <p:sldId id="365" r:id="rId29"/>
    <p:sldId id="367" r:id="rId30"/>
    <p:sldId id="366" r:id="rId31"/>
    <p:sldId id="353" r:id="rId32"/>
    <p:sldId id="352" r:id="rId33"/>
    <p:sldId id="355" r:id="rId34"/>
    <p:sldId id="354" r:id="rId35"/>
    <p:sldId id="356" r:id="rId36"/>
    <p:sldId id="357" r:id="rId37"/>
    <p:sldId id="263" r:id="rId38"/>
    <p:sldId id="349" r:id="rId39"/>
    <p:sldId id="331" r:id="rId40"/>
    <p:sldId id="340" r:id="rId41"/>
    <p:sldId id="342" r:id="rId42"/>
    <p:sldId id="335" r:id="rId43"/>
    <p:sldId id="325" r:id="rId44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242"/>
    <a:srgbClr val="5F5F5F"/>
    <a:srgbClr val="FFFF00"/>
    <a:srgbClr val="00FF00"/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13" autoAdjust="0"/>
    <p:restoredTop sz="94660"/>
  </p:normalViewPr>
  <p:slideViewPr>
    <p:cSldViewPr>
      <p:cViewPr>
        <p:scale>
          <a:sx n="70" d="100"/>
          <a:sy n="70" d="100"/>
        </p:scale>
        <p:origin x="-133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-273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9A59A8-9BD0-46AE-8483-1CCE14A0C67C}" type="doc">
      <dgm:prSet loTypeId="urn:microsoft.com/office/officeart/2005/8/layout/default#6" loCatId="list" qsTypeId="urn:microsoft.com/office/officeart/2005/8/quickstyle/simple2" qsCatId="simple" csTypeId="urn:microsoft.com/office/officeart/2005/8/colors/accent5_3" csCatId="accent5" phldr="1"/>
      <dgm:spPr/>
      <dgm:t>
        <a:bodyPr/>
        <a:lstStyle/>
        <a:p>
          <a:endParaRPr lang="es-MX"/>
        </a:p>
      </dgm:t>
    </dgm:pt>
    <dgm:pt modelId="{6737AC50-DAE8-4780-B674-CB83DFD39394}">
      <dgm:prSet phldrT="[Texto]" custT="1"/>
      <dgm:spPr>
        <a:xfrm>
          <a:off x="0" y="102300"/>
          <a:ext cx="1335873" cy="1406161"/>
        </a:xfrm>
        <a:prstGeom prst="rect">
          <a:avLst/>
        </a:prstGeom>
        <a:solidFill>
          <a:srgbClr val="528A02">
            <a:shade val="80000"/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s-MX" sz="2000" b="1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FAEB</a:t>
          </a:r>
        </a:p>
      </dgm:t>
    </dgm:pt>
    <dgm:pt modelId="{AA2D41EA-7E33-499C-8357-8F7A40DD9577}" type="parTrans" cxnId="{08395F13-166C-469B-8A79-77B956BB5BC7}">
      <dgm:prSet/>
      <dgm:spPr/>
      <dgm:t>
        <a:bodyPr/>
        <a:lstStyle/>
        <a:p>
          <a:endParaRPr lang="es-MX" sz="2400" b="1"/>
        </a:p>
      </dgm:t>
    </dgm:pt>
    <dgm:pt modelId="{1834F78C-996C-4241-B62A-6FD0A91393A6}" type="sibTrans" cxnId="{08395F13-166C-469B-8A79-77B956BB5BC7}">
      <dgm:prSet/>
      <dgm:spPr/>
      <dgm:t>
        <a:bodyPr/>
        <a:lstStyle/>
        <a:p>
          <a:endParaRPr lang="es-MX" sz="2400" b="1"/>
        </a:p>
      </dgm:t>
    </dgm:pt>
    <dgm:pt modelId="{65402217-52A8-4644-88B6-AD06A81F4B00}">
      <dgm:prSet phldrT="[Texto]" custT="1"/>
      <dgm:spPr>
        <a:xfrm>
          <a:off x="2941387" y="1655282"/>
          <a:ext cx="1335873" cy="1407395"/>
        </a:xfrm>
        <a:prstGeom prst="rect">
          <a:avLst/>
        </a:prstGeom>
        <a:solidFill>
          <a:srgbClr val="528A02">
            <a:shade val="80000"/>
            <a:hueOff val="625374"/>
            <a:satOff val="-60526"/>
            <a:lumOff val="31509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s-MX" sz="2000" b="1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FAFEF</a:t>
          </a:r>
        </a:p>
      </dgm:t>
    </dgm:pt>
    <dgm:pt modelId="{D8E7CC8F-AB15-4E73-B37C-2409CC0B0B72}" type="parTrans" cxnId="{C18CE7C9-0134-488C-B5F9-1D2B57A167BC}">
      <dgm:prSet/>
      <dgm:spPr/>
      <dgm:t>
        <a:bodyPr/>
        <a:lstStyle/>
        <a:p>
          <a:endParaRPr lang="es-MX" sz="2400" b="1"/>
        </a:p>
      </dgm:t>
    </dgm:pt>
    <dgm:pt modelId="{A1DE30AA-1E72-40FC-B96D-9321D9C7EF33}" type="sibTrans" cxnId="{C18CE7C9-0134-488C-B5F9-1D2B57A167BC}">
      <dgm:prSet/>
      <dgm:spPr/>
      <dgm:t>
        <a:bodyPr/>
        <a:lstStyle/>
        <a:p>
          <a:endParaRPr lang="es-MX" sz="2400" b="1"/>
        </a:p>
      </dgm:t>
    </dgm:pt>
    <dgm:pt modelId="{8B863C2E-B03B-4BD3-BA16-EBA5E5C9B949}">
      <dgm:prSet phldrT="[Texto]" custT="1"/>
      <dgm:spPr>
        <a:xfrm>
          <a:off x="1471927" y="101992"/>
          <a:ext cx="1335873" cy="1408253"/>
        </a:xfrm>
        <a:prstGeom prst="rect">
          <a:avLst/>
        </a:prstGeom>
        <a:solidFill>
          <a:srgbClr val="528A02">
            <a:shade val="80000"/>
            <a:hueOff val="89339"/>
            <a:satOff val="-8647"/>
            <a:lumOff val="4501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s-MX" sz="2000" b="1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FASSA</a:t>
          </a:r>
        </a:p>
      </dgm:t>
    </dgm:pt>
    <dgm:pt modelId="{C1A6CB4A-1AEC-4700-9E96-FEAB4BCCC03F}" type="parTrans" cxnId="{95F0D65B-712C-4951-BFA2-A20740E43FAB}">
      <dgm:prSet/>
      <dgm:spPr/>
      <dgm:t>
        <a:bodyPr/>
        <a:lstStyle/>
        <a:p>
          <a:endParaRPr lang="es-MX" sz="2400" b="1"/>
        </a:p>
      </dgm:t>
    </dgm:pt>
    <dgm:pt modelId="{91D5E693-288D-4E07-A6C2-61323C7A4E61}" type="sibTrans" cxnId="{95F0D65B-712C-4951-BFA2-A20740E43FAB}">
      <dgm:prSet/>
      <dgm:spPr/>
      <dgm:t>
        <a:bodyPr/>
        <a:lstStyle/>
        <a:p>
          <a:endParaRPr lang="es-MX" sz="2400" b="1"/>
        </a:p>
      </dgm:t>
    </dgm:pt>
    <dgm:pt modelId="{870A5FCF-03E9-42A3-B646-2B1106C5CC32}">
      <dgm:prSet phldrT="[Texto]" custT="1"/>
      <dgm:spPr>
        <a:xfrm>
          <a:off x="2941387" y="101992"/>
          <a:ext cx="1335873" cy="1408253"/>
        </a:xfrm>
        <a:prstGeom prst="rect">
          <a:avLst/>
        </a:prstGeom>
        <a:solidFill>
          <a:srgbClr val="528A02">
            <a:shade val="80000"/>
            <a:hueOff val="178678"/>
            <a:satOff val="-17293"/>
            <a:lumOff val="9003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s-MX" sz="2000" b="1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FAIS</a:t>
          </a:r>
        </a:p>
      </dgm:t>
    </dgm:pt>
    <dgm:pt modelId="{F6E6A0C5-EEB9-415A-99F2-C8466FB2FAA9}" type="parTrans" cxnId="{866E6BC6-472A-4732-8149-6BB8C8EF1593}">
      <dgm:prSet/>
      <dgm:spPr/>
      <dgm:t>
        <a:bodyPr/>
        <a:lstStyle/>
        <a:p>
          <a:endParaRPr lang="es-MX" sz="2400" b="1"/>
        </a:p>
      </dgm:t>
    </dgm:pt>
    <dgm:pt modelId="{1D607BCA-9C3D-444A-9061-D3E053198030}" type="sibTrans" cxnId="{866E6BC6-472A-4732-8149-6BB8C8EF1593}">
      <dgm:prSet/>
      <dgm:spPr/>
      <dgm:t>
        <a:bodyPr/>
        <a:lstStyle/>
        <a:p>
          <a:endParaRPr lang="es-MX" sz="2400" b="1"/>
        </a:p>
      </dgm:t>
    </dgm:pt>
    <dgm:pt modelId="{FE322DC1-2D32-46DD-BAE8-38F34E1C4EEB}">
      <dgm:prSet phldrT="[Texto]" custT="1"/>
      <dgm:spPr>
        <a:xfrm>
          <a:off x="4410848" y="101992"/>
          <a:ext cx="1335873" cy="1408253"/>
        </a:xfrm>
        <a:prstGeom prst="rect">
          <a:avLst/>
        </a:prstGeom>
        <a:solidFill>
          <a:srgbClr val="528A02">
            <a:shade val="80000"/>
            <a:hueOff val="268018"/>
            <a:satOff val="-25940"/>
            <a:lumOff val="13504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s-MX" sz="2000" b="1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FASP</a:t>
          </a:r>
        </a:p>
      </dgm:t>
    </dgm:pt>
    <dgm:pt modelId="{6BD19022-30BD-4126-A30C-51F315824431}" type="parTrans" cxnId="{19FF7458-DE58-4105-A53E-2D883C8ED5C4}">
      <dgm:prSet/>
      <dgm:spPr/>
      <dgm:t>
        <a:bodyPr/>
        <a:lstStyle/>
        <a:p>
          <a:endParaRPr lang="es-MX" sz="2400" b="1"/>
        </a:p>
      </dgm:t>
    </dgm:pt>
    <dgm:pt modelId="{6496B447-43CF-4E4A-ADBA-0057447DB0B6}" type="sibTrans" cxnId="{19FF7458-DE58-4105-A53E-2D883C8ED5C4}">
      <dgm:prSet/>
      <dgm:spPr/>
      <dgm:t>
        <a:bodyPr/>
        <a:lstStyle/>
        <a:p>
          <a:endParaRPr lang="es-MX" sz="2400" b="1"/>
        </a:p>
      </dgm:t>
    </dgm:pt>
    <dgm:pt modelId="{1ED238F3-8942-4D71-AADC-069560BA7280}">
      <dgm:prSet phldrT="[Texto]" custT="1"/>
      <dgm:spPr>
        <a:xfrm>
          <a:off x="5880308" y="102420"/>
          <a:ext cx="1335873" cy="1407395"/>
        </a:xfrm>
        <a:prstGeom prst="rect">
          <a:avLst/>
        </a:prstGeom>
        <a:solidFill>
          <a:srgbClr val="528A02">
            <a:shade val="80000"/>
            <a:hueOff val="357357"/>
            <a:satOff val="-34586"/>
            <a:lumOff val="18005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s-MX" sz="2000" b="1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FAM</a:t>
          </a:r>
        </a:p>
      </dgm:t>
    </dgm:pt>
    <dgm:pt modelId="{D0F20172-66CF-48D1-B970-57B3E0DAB6C3}" type="parTrans" cxnId="{CFC86AF6-F984-44E4-9414-409DFBF02A83}">
      <dgm:prSet/>
      <dgm:spPr/>
      <dgm:t>
        <a:bodyPr/>
        <a:lstStyle/>
        <a:p>
          <a:endParaRPr lang="es-MX" sz="2400" b="1"/>
        </a:p>
      </dgm:t>
    </dgm:pt>
    <dgm:pt modelId="{FA5F8A1D-C02C-43A7-ADFF-DCF9CD21FA49}" type="sibTrans" cxnId="{CFC86AF6-F984-44E4-9414-409DFBF02A83}">
      <dgm:prSet/>
      <dgm:spPr/>
      <dgm:t>
        <a:bodyPr/>
        <a:lstStyle/>
        <a:p>
          <a:endParaRPr lang="es-MX" sz="2400" b="1"/>
        </a:p>
      </dgm:t>
    </dgm:pt>
    <dgm:pt modelId="{9F3B1034-31DC-4B3D-803D-91D3D2ADDE34}">
      <dgm:prSet phldrT="[Texto]" custT="1"/>
      <dgm:spPr>
        <a:xfrm>
          <a:off x="2467" y="1655282"/>
          <a:ext cx="1335873" cy="1407395"/>
        </a:xfrm>
        <a:prstGeom prst="rect">
          <a:avLst/>
        </a:prstGeom>
        <a:solidFill>
          <a:srgbClr val="528A02">
            <a:shade val="80000"/>
            <a:hueOff val="446696"/>
            <a:satOff val="-43233"/>
            <a:lumOff val="22507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s-MX" sz="2000" b="1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FORTAMUN</a:t>
          </a:r>
        </a:p>
      </dgm:t>
    </dgm:pt>
    <dgm:pt modelId="{5DC24AAC-E3EE-4A72-8D84-DE9D87AC64CB}" type="parTrans" cxnId="{6A368255-AD7E-44C5-A806-64C31AEE6B70}">
      <dgm:prSet/>
      <dgm:spPr/>
      <dgm:t>
        <a:bodyPr/>
        <a:lstStyle/>
        <a:p>
          <a:endParaRPr lang="es-MX" sz="2400" b="1"/>
        </a:p>
      </dgm:t>
    </dgm:pt>
    <dgm:pt modelId="{13B9EE5F-5F6F-4D86-B491-86BCFB2AAB72}" type="sibTrans" cxnId="{6A368255-AD7E-44C5-A806-64C31AEE6B70}">
      <dgm:prSet/>
      <dgm:spPr/>
      <dgm:t>
        <a:bodyPr/>
        <a:lstStyle/>
        <a:p>
          <a:endParaRPr lang="es-MX" sz="2400" b="1"/>
        </a:p>
      </dgm:t>
    </dgm:pt>
    <dgm:pt modelId="{4D4C5A5D-9B50-4F21-83B3-DD485FBE6C5C}">
      <dgm:prSet phldrT="[Texto]" custT="1"/>
      <dgm:spPr>
        <a:xfrm>
          <a:off x="1491070" y="1649363"/>
          <a:ext cx="1335873" cy="1414328"/>
        </a:xfrm>
        <a:prstGeom prst="rect">
          <a:avLst/>
        </a:prstGeom>
        <a:solidFill>
          <a:srgbClr val="528A02">
            <a:shade val="80000"/>
            <a:hueOff val="536035"/>
            <a:satOff val="-51879"/>
            <a:lumOff val="27008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s-MX" sz="2000" b="1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FAETA</a:t>
          </a:r>
        </a:p>
      </dgm:t>
    </dgm:pt>
    <dgm:pt modelId="{6BD7C1AE-BF90-4C8B-850D-C47FAA612449}" type="parTrans" cxnId="{67F24778-4CCC-43EF-B8F1-0B4F545755A6}">
      <dgm:prSet/>
      <dgm:spPr/>
      <dgm:t>
        <a:bodyPr/>
        <a:lstStyle/>
        <a:p>
          <a:endParaRPr lang="es-MX" sz="2400" b="1"/>
        </a:p>
      </dgm:t>
    </dgm:pt>
    <dgm:pt modelId="{3B49284D-7BD3-4AD1-80BE-91543AE09CD8}" type="sibTrans" cxnId="{67F24778-4CCC-43EF-B8F1-0B4F545755A6}">
      <dgm:prSet/>
      <dgm:spPr/>
      <dgm:t>
        <a:bodyPr/>
        <a:lstStyle/>
        <a:p>
          <a:endParaRPr lang="es-MX" sz="2400" b="1"/>
        </a:p>
      </dgm:t>
    </dgm:pt>
    <dgm:pt modelId="{68D43E62-9698-4623-9F1A-846A8950F074}">
      <dgm:prSet phldrT="[Texto]" custT="1"/>
      <dgm:spPr>
        <a:xfrm>
          <a:off x="4410848" y="1643832"/>
          <a:ext cx="1335873" cy="1430295"/>
        </a:xfrm>
        <a:prstGeom prst="rect">
          <a:avLst/>
        </a:prstGeom>
        <a:solidFill>
          <a:srgbClr val="528A02">
            <a:shade val="80000"/>
            <a:hueOff val="714714"/>
            <a:satOff val="-69172"/>
            <a:lumOff val="36011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s-MX" sz="2000" b="1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Convenios de Descentralización y Reasignación</a:t>
          </a:r>
          <a:endParaRPr lang="es-MX" sz="2000" b="1" dirty="0">
            <a:solidFill>
              <a:sysClr val="window" lastClr="FFFFFF"/>
            </a:solidFill>
            <a:latin typeface="Calibri" pitchFamily="34" charset="0"/>
            <a:ea typeface="+mn-ea"/>
            <a:cs typeface="+mn-cs"/>
          </a:endParaRPr>
        </a:p>
      </dgm:t>
    </dgm:pt>
    <dgm:pt modelId="{FD3D9189-8800-47A8-B448-5F08D5D7CA6D}" type="parTrans" cxnId="{94C27F80-A918-4CCF-93B9-900E7CB672EA}">
      <dgm:prSet/>
      <dgm:spPr/>
      <dgm:t>
        <a:bodyPr/>
        <a:lstStyle/>
        <a:p>
          <a:endParaRPr lang="es-MX" sz="2400"/>
        </a:p>
      </dgm:t>
    </dgm:pt>
    <dgm:pt modelId="{47867902-1E38-42D9-8CCF-E10B0673C45B}" type="sibTrans" cxnId="{94C27F80-A918-4CCF-93B9-900E7CB672EA}">
      <dgm:prSet/>
      <dgm:spPr/>
      <dgm:t>
        <a:bodyPr/>
        <a:lstStyle/>
        <a:p>
          <a:endParaRPr lang="es-MX" sz="2400"/>
        </a:p>
      </dgm:t>
    </dgm:pt>
    <dgm:pt modelId="{1950D983-C4FD-47FF-86B9-D5C68FC15772}">
      <dgm:prSet phldrT="[Texto]" custT="1"/>
      <dgm:spPr>
        <a:xfrm>
          <a:off x="5880308" y="1643832"/>
          <a:ext cx="1335873" cy="1430295"/>
        </a:xfrm>
        <a:prstGeom prst="rect">
          <a:avLst/>
        </a:prstGeom>
        <a:solidFill>
          <a:srgbClr val="528A02">
            <a:shade val="80000"/>
            <a:hueOff val="804053"/>
            <a:satOff val="-77819"/>
            <a:lumOff val="40512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s-MX" sz="2800" b="1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Subsidios</a:t>
          </a:r>
          <a:endParaRPr lang="es-MX" sz="2800" b="1" dirty="0">
            <a:solidFill>
              <a:sysClr val="window" lastClr="FFFFFF"/>
            </a:solidFill>
            <a:latin typeface="Calibri" pitchFamily="34" charset="0"/>
            <a:ea typeface="+mn-ea"/>
            <a:cs typeface="+mn-cs"/>
          </a:endParaRPr>
        </a:p>
      </dgm:t>
    </dgm:pt>
    <dgm:pt modelId="{90FEDB61-9ED2-4BC7-A26C-05493541F8DD}" type="parTrans" cxnId="{3E097445-5B52-4736-8CAC-00C5BBE5ECAF}">
      <dgm:prSet/>
      <dgm:spPr/>
      <dgm:t>
        <a:bodyPr/>
        <a:lstStyle/>
        <a:p>
          <a:endParaRPr lang="es-MX" sz="2400"/>
        </a:p>
      </dgm:t>
    </dgm:pt>
    <dgm:pt modelId="{BA8CFE0A-A5F8-4E24-9226-56227F467595}" type="sibTrans" cxnId="{3E097445-5B52-4736-8CAC-00C5BBE5ECAF}">
      <dgm:prSet/>
      <dgm:spPr/>
      <dgm:t>
        <a:bodyPr/>
        <a:lstStyle/>
        <a:p>
          <a:endParaRPr lang="es-MX" sz="2400"/>
        </a:p>
      </dgm:t>
    </dgm:pt>
    <dgm:pt modelId="{F294D17F-78E8-47AF-A3F5-80CACB81FA11}" type="pres">
      <dgm:prSet presAssocID="{AD9A59A8-9BD0-46AE-8483-1CCE14A0C67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62FFEE75-57E9-40BD-94F5-36CD8D3E1CD7}" type="pres">
      <dgm:prSet presAssocID="{6737AC50-DAE8-4780-B674-CB83DFD39394}" presName="node" presStyleLbl="node1" presStyleIdx="0" presStyleCnt="10" custScaleY="175436" custLinFactNeighborX="-36545" custLinFactNeighborY="-9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6D00B7EA-9B4A-48AE-A0CA-A74A13B5D03C}" type="pres">
      <dgm:prSet presAssocID="{1834F78C-996C-4241-B62A-6FD0A91393A6}" presName="sibTrans" presStyleCnt="0"/>
      <dgm:spPr/>
      <dgm:t>
        <a:bodyPr/>
        <a:lstStyle/>
        <a:p>
          <a:endParaRPr lang="es-MX"/>
        </a:p>
      </dgm:t>
    </dgm:pt>
    <dgm:pt modelId="{BD6E8F29-B30C-42C1-AB2A-4E9E65BAB75F}" type="pres">
      <dgm:prSet presAssocID="{8B863C2E-B03B-4BD3-BA16-EBA5E5C9B949}" presName="node" presStyleLbl="node1" presStyleIdx="1" presStyleCnt="10" custScaleY="17569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ADB6AC2-0D1B-4540-82B1-DDBF6A111558}" type="pres">
      <dgm:prSet presAssocID="{91D5E693-288D-4E07-A6C2-61323C7A4E61}" presName="sibTrans" presStyleCnt="0"/>
      <dgm:spPr/>
      <dgm:t>
        <a:bodyPr/>
        <a:lstStyle/>
        <a:p>
          <a:endParaRPr lang="es-MX"/>
        </a:p>
      </dgm:t>
    </dgm:pt>
    <dgm:pt modelId="{D4D81D15-684C-4E75-8E1A-89390502B275}" type="pres">
      <dgm:prSet presAssocID="{870A5FCF-03E9-42A3-B646-2B1106C5CC32}" presName="node" presStyleLbl="node1" presStyleIdx="2" presStyleCnt="10" custScaleY="17569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07D4360E-CABE-4C9F-8F6B-E1E99F5E2FCB}" type="pres">
      <dgm:prSet presAssocID="{1D607BCA-9C3D-444A-9061-D3E053198030}" presName="sibTrans" presStyleCnt="0"/>
      <dgm:spPr/>
      <dgm:t>
        <a:bodyPr/>
        <a:lstStyle/>
        <a:p>
          <a:endParaRPr lang="es-MX"/>
        </a:p>
      </dgm:t>
    </dgm:pt>
    <dgm:pt modelId="{8EED77D3-AEFC-4DCD-915C-BE83E0A3410C}" type="pres">
      <dgm:prSet presAssocID="{FE322DC1-2D32-46DD-BAE8-38F34E1C4EEB}" presName="node" presStyleLbl="node1" presStyleIdx="3" presStyleCnt="10" custScaleY="17569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50207021-ED33-46B6-8B43-F73B7AB29389}" type="pres">
      <dgm:prSet presAssocID="{6496B447-43CF-4E4A-ADBA-0057447DB0B6}" presName="sibTrans" presStyleCnt="0"/>
      <dgm:spPr/>
      <dgm:t>
        <a:bodyPr/>
        <a:lstStyle/>
        <a:p>
          <a:endParaRPr lang="es-MX"/>
        </a:p>
      </dgm:t>
    </dgm:pt>
    <dgm:pt modelId="{8AA90D03-06CD-4479-9037-3D397E3E44BF}" type="pres">
      <dgm:prSet presAssocID="{1ED238F3-8942-4D71-AADC-069560BA7280}" presName="node" presStyleLbl="node1" presStyleIdx="4" presStyleCnt="10" custScaleY="17559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2F057A37-6D58-4255-BCFB-13D157D067B2}" type="pres">
      <dgm:prSet presAssocID="{FA5F8A1D-C02C-43A7-ADFF-DCF9CD21FA49}" presName="sibTrans" presStyleCnt="0"/>
      <dgm:spPr/>
      <dgm:t>
        <a:bodyPr/>
        <a:lstStyle/>
        <a:p>
          <a:endParaRPr lang="es-MX"/>
        </a:p>
      </dgm:t>
    </dgm:pt>
    <dgm:pt modelId="{4A4B6D7B-8E20-4860-A715-836B560EF0EB}" type="pres">
      <dgm:prSet presAssocID="{9F3B1034-31DC-4B3D-803D-91D3D2ADDE34}" presName="node" presStyleLbl="node1" presStyleIdx="5" presStyleCnt="10" custScaleY="17559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9B447D4F-A579-4E58-B8B1-32520C80B12A}" type="pres">
      <dgm:prSet presAssocID="{13B9EE5F-5F6F-4D86-B491-86BCFB2AAB72}" presName="sibTrans" presStyleCnt="0"/>
      <dgm:spPr/>
      <dgm:t>
        <a:bodyPr/>
        <a:lstStyle/>
        <a:p>
          <a:endParaRPr lang="es-MX"/>
        </a:p>
      </dgm:t>
    </dgm:pt>
    <dgm:pt modelId="{3CFFD125-5D38-417B-9521-18558FEB4CB3}" type="pres">
      <dgm:prSet presAssocID="{4D4C5A5D-9B50-4F21-83B3-DD485FBE6C5C}" presName="node" presStyleLbl="node1" presStyleIdx="6" presStyleCnt="10" custScaleY="176455" custLinFactNeighborX="1433" custLinFactNeighborY="-306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BB8B0780-0E4D-4DC1-BF5C-3A3BE8FE940C}" type="pres">
      <dgm:prSet presAssocID="{3B49284D-7BD3-4AD1-80BE-91543AE09CD8}" presName="sibTrans" presStyleCnt="0"/>
      <dgm:spPr/>
      <dgm:t>
        <a:bodyPr/>
        <a:lstStyle/>
        <a:p>
          <a:endParaRPr lang="es-MX"/>
        </a:p>
      </dgm:t>
    </dgm:pt>
    <dgm:pt modelId="{3D18363B-2283-45FC-B147-246B67610BF5}" type="pres">
      <dgm:prSet presAssocID="{65402217-52A8-4644-88B6-AD06A81F4B00}" presName="node" presStyleLbl="node1" presStyleIdx="7" presStyleCnt="10" custScaleY="17559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FE9CF2B2-3AEA-47A2-8268-A3F9BEAFBC16}" type="pres">
      <dgm:prSet presAssocID="{A1DE30AA-1E72-40FC-B96D-9321D9C7EF33}" presName="sibTrans" presStyleCnt="0"/>
      <dgm:spPr/>
    </dgm:pt>
    <dgm:pt modelId="{6B9958D1-D72A-4C50-937A-DE5974E533B8}" type="pres">
      <dgm:prSet presAssocID="{68D43E62-9698-4623-9F1A-846A8950F074}" presName="node" presStyleLbl="node1" presStyleIdx="8" presStyleCnt="10" custScaleY="17844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3A829B45-5981-42E2-A1DC-9D58A1F0F601}" type="pres">
      <dgm:prSet presAssocID="{47867902-1E38-42D9-8CCF-E10B0673C45B}" presName="sibTrans" presStyleCnt="0"/>
      <dgm:spPr/>
    </dgm:pt>
    <dgm:pt modelId="{49FCE219-1295-4ADF-BE8C-14D4EA01A8F6}" type="pres">
      <dgm:prSet presAssocID="{1950D983-C4FD-47FF-86B9-D5C68FC15772}" presName="node" presStyleLbl="node1" presStyleIdx="9" presStyleCnt="10" custScaleY="178447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C18CE7C9-0134-488C-B5F9-1D2B57A167BC}" srcId="{AD9A59A8-9BD0-46AE-8483-1CCE14A0C67C}" destId="{65402217-52A8-4644-88B6-AD06A81F4B00}" srcOrd="7" destOrd="0" parTransId="{D8E7CC8F-AB15-4E73-B37C-2409CC0B0B72}" sibTransId="{A1DE30AA-1E72-40FC-B96D-9321D9C7EF33}"/>
    <dgm:cxn modelId="{94C27F80-A918-4CCF-93B9-900E7CB672EA}" srcId="{AD9A59A8-9BD0-46AE-8483-1CCE14A0C67C}" destId="{68D43E62-9698-4623-9F1A-846A8950F074}" srcOrd="8" destOrd="0" parTransId="{FD3D9189-8800-47A8-B448-5F08D5D7CA6D}" sibTransId="{47867902-1E38-42D9-8CCF-E10B0673C45B}"/>
    <dgm:cxn modelId="{3E097445-5B52-4736-8CAC-00C5BBE5ECAF}" srcId="{AD9A59A8-9BD0-46AE-8483-1CCE14A0C67C}" destId="{1950D983-C4FD-47FF-86B9-D5C68FC15772}" srcOrd="9" destOrd="0" parTransId="{90FEDB61-9ED2-4BC7-A26C-05493541F8DD}" sibTransId="{BA8CFE0A-A5F8-4E24-9226-56227F467595}"/>
    <dgm:cxn modelId="{19FF7458-DE58-4105-A53E-2D883C8ED5C4}" srcId="{AD9A59A8-9BD0-46AE-8483-1CCE14A0C67C}" destId="{FE322DC1-2D32-46DD-BAE8-38F34E1C4EEB}" srcOrd="3" destOrd="0" parTransId="{6BD19022-30BD-4126-A30C-51F315824431}" sibTransId="{6496B447-43CF-4E4A-ADBA-0057447DB0B6}"/>
    <dgm:cxn modelId="{2117875C-D095-48F7-8B1A-7411E591E7CE}" type="presOf" srcId="{1950D983-C4FD-47FF-86B9-D5C68FC15772}" destId="{49FCE219-1295-4ADF-BE8C-14D4EA01A8F6}" srcOrd="0" destOrd="0" presId="urn:microsoft.com/office/officeart/2005/8/layout/default#6"/>
    <dgm:cxn modelId="{4470050F-8C76-4194-801C-5070A98BC1B7}" type="presOf" srcId="{4D4C5A5D-9B50-4F21-83B3-DD485FBE6C5C}" destId="{3CFFD125-5D38-417B-9521-18558FEB4CB3}" srcOrd="0" destOrd="0" presId="urn:microsoft.com/office/officeart/2005/8/layout/default#6"/>
    <dgm:cxn modelId="{32247D42-E9B6-42A1-93F7-59DD80FF2532}" type="presOf" srcId="{FE322DC1-2D32-46DD-BAE8-38F34E1C4EEB}" destId="{8EED77D3-AEFC-4DCD-915C-BE83E0A3410C}" srcOrd="0" destOrd="0" presId="urn:microsoft.com/office/officeart/2005/8/layout/default#6"/>
    <dgm:cxn modelId="{CFC86AF6-F984-44E4-9414-409DFBF02A83}" srcId="{AD9A59A8-9BD0-46AE-8483-1CCE14A0C67C}" destId="{1ED238F3-8942-4D71-AADC-069560BA7280}" srcOrd="4" destOrd="0" parTransId="{D0F20172-66CF-48D1-B970-57B3E0DAB6C3}" sibTransId="{FA5F8A1D-C02C-43A7-ADFF-DCF9CD21FA49}"/>
    <dgm:cxn modelId="{88E35E9C-1B96-4F7D-AB6E-D735606253E5}" type="presOf" srcId="{1ED238F3-8942-4D71-AADC-069560BA7280}" destId="{8AA90D03-06CD-4479-9037-3D397E3E44BF}" srcOrd="0" destOrd="0" presId="urn:microsoft.com/office/officeart/2005/8/layout/default#6"/>
    <dgm:cxn modelId="{866E6BC6-472A-4732-8149-6BB8C8EF1593}" srcId="{AD9A59A8-9BD0-46AE-8483-1CCE14A0C67C}" destId="{870A5FCF-03E9-42A3-B646-2B1106C5CC32}" srcOrd="2" destOrd="0" parTransId="{F6E6A0C5-EEB9-415A-99F2-C8466FB2FAA9}" sibTransId="{1D607BCA-9C3D-444A-9061-D3E053198030}"/>
    <dgm:cxn modelId="{3D54AEB7-A755-4011-B87D-D946AF4E3243}" type="presOf" srcId="{9F3B1034-31DC-4B3D-803D-91D3D2ADDE34}" destId="{4A4B6D7B-8E20-4860-A715-836B560EF0EB}" srcOrd="0" destOrd="0" presId="urn:microsoft.com/office/officeart/2005/8/layout/default#6"/>
    <dgm:cxn modelId="{9EC505D6-2ADF-475B-A413-DE3B9C42E418}" type="presOf" srcId="{AD9A59A8-9BD0-46AE-8483-1CCE14A0C67C}" destId="{F294D17F-78E8-47AF-A3F5-80CACB81FA11}" srcOrd="0" destOrd="0" presId="urn:microsoft.com/office/officeart/2005/8/layout/default#6"/>
    <dgm:cxn modelId="{67F24778-4CCC-43EF-B8F1-0B4F545755A6}" srcId="{AD9A59A8-9BD0-46AE-8483-1CCE14A0C67C}" destId="{4D4C5A5D-9B50-4F21-83B3-DD485FBE6C5C}" srcOrd="6" destOrd="0" parTransId="{6BD7C1AE-BF90-4C8B-850D-C47FAA612449}" sibTransId="{3B49284D-7BD3-4AD1-80BE-91543AE09CD8}"/>
    <dgm:cxn modelId="{67D960C5-7D72-4BE6-B806-3CEDE2FD1EAC}" type="presOf" srcId="{8B863C2E-B03B-4BD3-BA16-EBA5E5C9B949}" destId="{BD6E8F29-B30C-42C1-AB2A-4E9E65BAB75F}" srcOrd="0" destOrd="0" presId="urn:microsoft.com/office/officeart/2005/8/layout/default#6"/>
    <dgm:cxn modelId="{1F8C8C52-2602-4DB4-B026-D75A91D63076}" type="presOf" srcId="{6737AC50-DAE8-4780-B674-CB83DFD39394}" destId="{62FFEE75-57E9-40BD-94F5-36CD8D3E1CD7}" srcOrd="0" destOrd="0" presId="urn:microsoft.com/office/officeart/2005/8/layout/default#6"/>
    <dgm:cxn modelId="{08395F13-166C-469B-8A79-77B956BB5BC7}" srcId="{AD9A59A8-9BD0-46AE-8483-1CCE14A0C67C}" destId="{6737AC50-DAE8-4780-B674-CB83DFD39394}" srcOrd="0" destOrd="0" parTransId="{AA2D41EA-7E33-499C-8357-8F7A40DD9577}" sibTransId="{1834F78C-996C-4241-B62A-6FD0A91393A6}"/>
    <dgm:cxn modelId="{D81FB7D7-2789-402E-B169-1FA80BEA3702}" type="presOf" srcId="{870A5FCF-03E9-42A3-B646-2B1106C5CC32}" destId="{D4D81D15-684C-4E75-8E1A-89390502B275}" srcOrd="0" destOrd="0" presId="urn:microsoft.com/office/officeart/2005/8/layout/default#6"/>
    <dgm:cxn modelId="{D7CB68DE-F252-4B3E-8347-4854D8DBBC47}" type="presOf" srcId="{68D43E62-9698-4623-9F1A-846A8950F074}" destId="{6B9958D1-D72A-4C50-937A-DE5974E533B8}" srcOrd="0" destOrd="0" presId="urn:microsoft.com/office/officeart/2005/8/layout/default#6"/>
    <dgm:cxn modelId="{6A368255-AD7E-44C5-A806-64C31AEE6B70}" srcId="{AD9A59A8-9BD0-46AE-8483-1CCE14A0C67C}" destId="{9F3B1034-31DC-4B3D-803D-91D3D2ADDE34}" srcOrd="5" destOrd="0" parTransId="{5DC24AAC-E3EE-4A72-8D84-DE9D87AC64CB}" sibTransId="{13B9EE5F-5F6F-4D86-B491-86BCFB2AAB72}"/>
    <dgm:cxn modelId="{2A7A6F4C-7EB5-4C21-A19B-DC221AC26686}" type="presOf" srcId="{65402217-52A8-4644-88B6-AD06A81F4B00}" destId="{3D18363B-2283-45FC-B147-246B67610BF5}" srcOrd="0" destOrd="0" presId="urn:microsoft.com/office/officeart/2005/8/layout/default#6"/>
    <dgm:cxn modelId="{95F0D65B-712C-4951-BFA2-A20740E43FAB}" srcId="{AD9A59A8-9BD0-46AE-8483-1CCE14A0C67C}" destId="{8B863C2E-B03B-4BD3-BA16-EBA5E5C9B949}" srcOrd="1" destOrd="0" parTransId="{C1A6CB4A-1AEC-4700-9E96-FEAB4BCCC03F}" sibTransId="{91D5E693-288D-4E07-A6C2-61323C7A4E61}"/>
    <dgm:cxn modelId="{A5A36C65-FBB8-411D-8533-C12552790FFE}" type="presParOf" srcId="{F294D17F-78E8-47AF-A3F5-80CACB81FA11}" destId="{62FFEE75-57E9-40BD-94F5-36CD8D3E1CD7}" srcOrd="0" destOrd="0" presId="urn:microsoft.com/office/officeart/2005/8/layout/default#6"/>
    <dgm:cxn modelId="{044106FC-A5CE-4AA3-95EB-DADA58FE2346}" type="presParOf" srcId="{F294D17F-78E8-47AF-A3F5-80CACB81FA11}" destId="{6D00B7EA-9B4A-48AE-A0CA-A74A13B5D03C}" srcOrd="1" destOrd="0" presId="urn:microsoft.com/office/officeart/2005/8/layout/default#6"/>
    <dgm:cxn modelId="{F40838C9-F403-4FE3-8633-F708F720BCD3}" type="presParOf" srcId="{F294D17F-78E8-47AF-A3F5-80CACB81FA11}" destId="{BD6E8F29-B30C-42C1-AB2A-4E9E65BAB75F}" srcOrd="2" destOrd="0" presId="urn:microsoft.com/office/officeart/2005/8/layout/default#6"/>
    <dgm:cxn modelId="{B03BC53D-6682-4F2B-A56D-41D7A96E23FA}" type="presParOf" srcId="{F294D17F-78E8-47AF-A3F5-80CACB81FA11}" destId="{DADB6AC2-0D1B-4540-82B1-DDBF6A111558}" srcOrd="3" destOrd="0" presId="urn:microsoft.com/office/officeart/2005/8/layout/default#6"/>
    <dgm:cxn modelId="{15625D12-A267-486D-A62E-FC45F1E0833E}" type="presParOf" srcId="{F294D17F-78E8-47AF-A3F5-80CACB81FA11}" destId="{D4D81D15-684C-4E75-8E1A-89390502B275}" srcOrd="4" destOrd="0" presId="urn:microsoft.com/office/officeart/2005/8/layout/default#6"/>
    <dgm:cxn modelId="{7FBCD89C-C6CC-4457-B97F-B6A95C502101}" type="presParOf" srcId="{F294D17F-78E8-47AF-A3F5-80CACB81FA11}" destId="{07D4360E-CABE-4C9F-8F6B-E1E99F5E2FCB}" srcOrd="5" destOrd="0" presId="urn:microsoft.com/office/officeart/2005/8/layout/default#6"/>
    <dgm:cxn modelId="{F77DF1A3-8717-45D7-889F-8CBC1CA84091}" type="presParOf" srcId="{F294D17F-78E8-47AF-A3F5-80CACB81FA11}" destId="{8EED77D3-AEFC-4DCD-915C-BE83E0A3410C}" srcOrd="6" destOrd="0" presId="urn:microsoft.com/office/officeart/2005/8/layout/default#6"/>
    <dgm:cxn modelId="{9EDAC7EA-8AE7-4102-8B4F-DFDB40AF08C6}" type="presParOf" srcId="{F294D17F-78E8-47AF-A3F5-80CACB81FA11}" destId="{50207021-ED33-46B6-8B43-F73B7AB29389}" srcOrd="7" destOrd="0" presId="urn:microsoft.com/office/officeart/2005/8/layout/default#6"/>
    <dgm:cxn modelId="{7F138F63-630D-4198-B0F8-D80C83A5348D}" type="presParOf" srcId="{F294D17F-78E8-47AF-A3F5-80CACB81FA11}" destId="{8AA90D03-06CD-4479-9037-3D397E3E44BF}" srcOrd="8" destOrd="0" presId="urn:microsoft.com/office/officeart/2005/8/layout/default#6"/>
    <dgm:cxn modelId="{105E5691-B8F3-447E-8DF8-D74910597FC2}" type="presParOf" srcId="{F294D17F-78E8-47AF-A3F5-80CACB81FA11}" destId="{2F057A37-6D58-4255-BCFB-13D157D067B2}" srcOrd="9" destOrd="0" presId="urn:microsoft.com/office/officeart/2005/8/layout/default#6"/>
    <dgm:cxn modelId="{226B20B4-D0AE-41EC-9B6B-1FC7BFE987C6}" type="presParOf" srcId="{F294D17F-78E8-47AF-A3F5-80CACB81FA11}" destId="{4A4B6D7B-8E20-4860-A715-836B560EF0EB}" srcOrd="10" destOrd="0" presId="urn:microsoft.com/office/officeart/2005/8/layout/default#6"/>
    <dgm:cxn modelId="{6FF3209D-5B85-4CDC-B9D5-7C77BB45054C}" type="presParOf" srcId="{F294D17F-78E8-47AF-A3F5-80CACB81FA11}" destId="{9B447D4F-A579-4E58-B8B1-32520C80B12A}" srcOrd="11" destOrd="0" presId="urn:microsoft.com/office/officeart/2005/8/layout/default#6"/>
    <dgm:cxn modelId="{4D0E6F7D-FB3D-4F43-913F-5B4D59173C2F}" type="presParOf" srcId="{F294D17F-78E8-47AF-A3F5-80CACB81FA11}" destId="{3CFFD125-5D38-417B-9521-18558FEB4CB3}" srcOrd="12" destOrd="0" presId="urn:microsoft.com/office/officeart/2005/8/layout/default#6"/>
    <dgm:cxn modelId="{B49C69C2-2F05-4BBA-B2DD-77892C2A3DA1}" type="presParOf" srcId="{F294D17F-78E8-47AF-A3F5-80CACB81FA11}" destId="{BB8B0780-0E4D-4DC1-BF5C-3A3BE8FE940C}" srcOrd="13" destOrd="0" presId="urn:microsoft.com/office/officeart/2005/8/layout/default#6"/>
    <dgm:cxn modelId="{5A00FD77-C327-49A1-9670-5D0D824C71F2}" type="presParOf" srcId="{F294D17F-78E8-47AF-A3F5-80CACB81FA11}" destId="{3D18363B-2283-45FC-B147-246B67610BF5}" srcOrd="14" destOrd="0" presId="urn:microsoft.com/office/officeart/2005/8/layout/default#6"/>
    <dgm:cxn modelId="{FE2A312D-9E12-4612-AA81-BC53352CA27B}" type="presParOf" srcId="{F294D17F-78E8-47AF-A3F5-80CACB81FA11}" destId="{FE9CF2B2-3AEA-47A2-8268-A3F9BEAFBC16}" srcOrd="15" destOrd="0" presId="urn:microsoft.com/office/officeart/2005/8/layout/default#6"/>
    <dgm:cxn modelId="{6FE42641-C2AF-4B22-B4F2-D79232699DE6}" type="presParOf" srcId="{F294D17F-78E8-47AF-A3F5-80CACB81FA11}" destId="{6B9958D1-D72A-4C50-937A-DE5974E533B8}" srcOrd="16" destOrd="0" presId="urn:microsoft.com/office/officeart/2005/8/layout/default#6"/>
    <dgm:cxn modelId="{EB2238F6-A41E-459A-B85C-B6AEF3FD6994}" type="presParOf" srcId="{F294D17F-78E8-47AF-A3F5-80CACB81FA11}" destId="{3A829B45-5981-42E2-A1DC-9D58A1F0F601}" srcOrd="17" destOrd="0" presId="urn:microsoft.com/office/officeart/2005/8/layout/default#6"/>
    <dgm:cxn modelId="{B1A81437-5968-4BE9-878C-AC017505DEDA}" type="presParOf" srcId="{F294D17F-78E8-47AF-A3F5-80CACB81FA11}" destId="{49FCE219-1295-4ADF-BE8C-14D4EA01A8F6}" srcOrd="18" destOrd="0" presId="urn:microsoft.com/office/officeart/2005/8/layout/default#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2FFEE75-57E9-40BD-94F5-36CD8D3E1CD7}">
      <dsp:nvSpPr>
        <dsp:cNvPr id="0" name=""/>
        <dsp:cNvSpPr/>
      </dsp:nvSpPr>
      <dsp:spPr>
        <a:xfrm>
          <a:off x="0" y="42880"/>
          <a:ext cx="1612409" cy="1697248"/>
        </a:xfrm>
        <a:prstGeom prst="rect">
          <a:avLst/>
        </a:prstGeom>
        <a:solidFill>
          <a:srgbClr val="528A02">
            <a:shade val="80000"/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FAEB</a:t>
          </a:r>
        </a:p>
      </dsp:txBody>
      <dsp:txXfrm>
        <a:off x="0" y="42880"/>
        <a:ext cx="1612409" cy="1697248"/>
      </dsp:txXfrm>
    </dsp:sp>
    <dsp:sp modelId="{BD6E8F29-B30C-42C1-AB2A-4E9E65BAB75F}">
      <dsp:nvSpPr>
        <dsp:cNvPr id="0" name=""/>
        <dsp:cNvSpPr/>
      </dsp:nvSpPr>
      <dsp:spPr>
        <a:xfrm>
          <a:off x="1776628" y="42507"/>
          <a:ext cx="1612409" cy="1699773"/>
        </a:xfrm>
        <a:prstGeom prst="rect">
          <a:avLst/>
        </a:prstGeom>
        <a:solidFill>
          <a:srgbClr val="528A02">
            <a:shade val="80000"/>
            <a:hueOff val="89339"/>
            <a:satOff val="-8647"/>
            <a:lumOff val="4501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FASSA</a:t>
          </a:r>
        </a:p>
      </dsp:txBody>
      <dsp:txXfrm>
        <a:off x="1776628" y="42507"/>
        <a:ext cx="1612409" cy="1699773"/>
      </dsp:txXfrm>
    </dsp:sp>
    <dsp:sp modelId="{D4D81D15-684C-4E75-8E1A-89390502B275}">
      <dsp:nvSpPr>
        <dsp:cNvPr id="0" name=""/>
        <dsp:cNvSpPr/>
      </dsp:nvSpPr>
      <dsp:spPr>
        <a:xfrm>
          <a:off x="3550279" y="42507"/>
          <a:ext cx="1612409" cy="1699773"/>
        </a:xfrm>
        <a:prstGeom prst="rect">
          <a:avLst/>
        </a:prstGeom>
        <a:solidFill>
          <a:srgbClr val="528A02">
            <a:shade val="80000"/>
            <a:hueOff val="178678"/>
            <a:satOff val="-17293"/>
            <a:lumOff val="9003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FAIS</a:t>
          </a:r>
        </a:p>
      </dsp:txBody>
      <dsp:txXfrm>
        <a:off x="3550279" y="42507"/>
        <a:ext cx="1612409" cy="1699773"/>
      </dsp:txXfrm>
    </dsp:sp>
    <dsp:sp modelId="{8EED77D3-AEFC-4DCD-915C-BE83E0A3410C}">
      <dsp:nvSpPr>
        <dsp:cNvPr id="0" name=""/>
        <dsp:cNvSpPr/>
      </dsp:nvSpPr>
      <dsp:spPr>
        <a:xfrm>
          <a:off x="5323929" y="42507"/>
          <a:ext cx="1612409" cy="1699773"/>
        </a:xfrm>
        <a:prstGeom prst="rect">
          <a:avLst/>
        </a:prstGeom>
        <a:solidFill>
          <a:srgbClr val="528A02">
            <a:shade val="80000"/>
            <a:hueOff val="268018"/>
            <a:satOff val="-25940"/>
            <a:lumOff val="13504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FASP</a:t>
          </a:r>
        </a:p>
      </dsp:txBody>
      <dsp:txXfrm>
        <a:off x="5323929" y="42507"/>
        <a:ext cx="1612409" cy="1699773"/>
      </dsp:txXfrm>
    </dsp:sp>
    <dsp:sp modelId="{8AA90D03-06CD-4479-9037-3D397E3E44BF}">
      <dsp:nvSpPr>
        <dsp:cNvPr id="0" name=""/>
        <dsp:cNvSpPr/>
      </dsp:nvSpPr>
      <dsp:spPr>
        <a:xfrm>
          <a:off x="7097580" y="43025"/>
          <a:ext cx="1612409" cy="1698738"/>
        </a:xfrm>
        <a:prstGeom prst="rect">
          <a:avLst/>
        </a:prstGeom>
        <a:solidFill>
          <a:srgbClr val="528A02">
            <a:shade val="80000"/>
            <a:hueOff val="357357"/>
            <a:satOff val="-34586"/>
            <a:lumOff val="18005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FAM</a:t>
          </a:r>
        </a:p>
      </dsp:txBody>
      <dsp:txXfrm>
        <a:off x="7097580" y="43025"/>
        <a:ext cx="1612409" cy="1698738"/>
      </dsp:txXfrm>
    </dsp:sp>
    <dsp:sp modelId="{4A4B6D7B-8E20-4860-A715-836B560EF0EB}">
      <dsp:nvSpPr>
        <dsp:cNvPr id="0" name=""/>
        <dsp:cNvSpPr/>
      </dsp:nvSpPr>
      <dsp:spPr>
        <a:xfrm>
          <a:off x="2978" y="1917342"/>
          <a:ext cx="1612409" cy="1698738"/>
        </a:xfrm>
        <a:prstGeom prst="rect">
          <a:avLst/>
        </a:prstGeom>
        <a:solidFill>
          <a:srgbClr val="528A02">
            <a:shade val="80000"/>
            <a:hueOff val="446696"/>
            <a:satOff val="-43233"/>
            <a:lumOff val="22507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FORTAMUN</a:t>
          </a:r>
        </a:p>
      </dsp:txBody>
      <dsp:txXfrm>
        <a:off x="2978" y="1917342"/>
        <a:ext cx="1612409" cy="1698738"/>
      </dsp:txXfrm>
    </dsp:sp>
    <dsp:sp modelId="{3CFFD125-5D38-417B-9521-18558FEB4CB3}">
      <dsp:nvSpPr>
        <dsp:cNvPr id="0" name=""/>
        <dsp:cNvSpPr/>
      </dsp:nvSpPr>
      <dsp:spPr>
        <a:xfrm>
          <a:off x="1799734" y="1910197"/>
          <a:ext cx="1612409" cy="1707106"/>
        </a:xfrm>
        <a:prstGeom prst="rect">
          <a:avLst/>
        </a:prstGeom>
        <a:solidFill>
          <a:srgbClr val="528A02">
            <a:shade val="80000"/>
            <a:hueOff val="536035"/>
            <a:satOff val="-51879"/>
            <a:lumOff val="27008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FAETA</a:t>
          </a:r>
        </a:p>
      </dsp:txBody>
      <dsp:txXfrm>
        <a:off x="1799734" y="1910197"/>
        <a:ext cx="1612409" cy="1707106"/>
      </dsp:txXfrm>
    </dsp:sp>
    <dsp:sp modelId="{3D18363B-2283-45FC-B147-246B67610BF5}">
      <dsp:nvSpPr>
        <dsp:cNvPr id="0" name=""/>
        <dsp:cNvSpPr/>
      </dsp:nvSpPr>
      <dsp:spPr>
        <a:xfrm>
          <a:off x="3550279" y="1917342"/>
          <a:ext cx="1612409" cy="1698738"/>
        </a:xfrm>
        <a:prstGeom prst="rect">
          <a:avLst/>
        </a:prstGeom>
        <a:solidFill>
          <a:srgbClr val="528A02">
            <a:shade val="80000"/>
            <a:hueOff val="625374"/>
            <a:satOff val="-60526"/>
            <a:lumOff val="31509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FAFEF</a:t>
          </a:r>
        </a:p>
      </dsp:txBody>
      <dsp:txXfrm>
        <a:off x="3550279" y="1917342"/>
        <a:ext cx="1612409" cy="1698738"/>
      </dsp:txXfrm>
    </dsp:sp>
    <dsp:sp modelId="{6B9958D1-D72A-4C50-937A-DE5974E533B8}">
      <dsp:nvSpPr>
        <dsp:cNvPr id="0" name=""/>
        <dsp:cNvSpPr/>
      </dsp:nvSpPr>
      <dsp:spPr>
        <a:xfrm>
          <a:off x="5323929" y="1903522"/>
          <a:ext cx="1612409" cy="1726377"/>
        </a:xfrm>
        <a:prstGeom prst="rect">
          <a:avLst/>
        </a:prstGeom>
        <a:solidFill>
          <a:srgbClr val="528A02">
            <a:shade val="80000"/>
            <a:hueOff val="714714"/>
            <a:satOff val="-69172"/>
            <a:lumOff val="36011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000" b="1" kern="1200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Convenios de Descentralización y Reasignación</a:t>
          </a:r>
          <a:endParaRPr lang="es-MX" sz="2000" b="1" kern="1200" dirty="0">
            <a:solidFill>
              <a:sysClr val="window" lastClr="FFFFFF"/>
            </a:solidFill>
            <a:latin typeface="Calibri" pitchFamily="34" charset="0"/>
            <a:ea typeface="+mn-ea"/>
            <a:cs typeface="+mn-cs"/>
          </a:endParaRPr>
        </a:p>
      </dsp:txBody>
      <dsp:txXfrm>
        <a:off x="5323929" y="1903522"/>
        <a:ext cx="1612409" cy="1726377"/>
      </dsp:txXfrm>
    </dsp:sp>
    <dsp:sp modelId="{49FCE219-1295-4ADF-BE8C-14D4EA01A8F6}">
      <dsp:nvSpPr>
        <dsp:cNvPr id="0" name=""/>
        <dsp:cNvSpPr/>
      </dsp:nvSpPr>
      <dsp:spPr>
        <a:xfrm>
          <a:off x="7097580" y="1903522"/>
          <a:ext cx="1612409" cy="1726377"/>
        </a:xfrm>
        <a:prstGeom prst="rect">
          <a:avLst/>
        </a:prstGeom>
        <a:solidFill>
          <a:srgbClr val="528A02">
            <a:shade val="80000"/>
            <a:hueOff val="804053"/>
            <a:satOff val="-77819"/>
            <a:lumOff val="40512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800" b="1" kern="1200" dirty="0" smtClean="0">
              <a:solidFill>
                <a:sysClr val="window" lastClr="FFFFFF"/>
              </a:solidFill>
              <a:latin typeface="Calibri" pitchFamily="34" charset="0"/>
              <a:ea typeface="+mn-ea"/>
              <a:cs typeface="+mn-cs"/>
            </a:rPr>
            <a:t>Subsidios</a:t>
          </a:r>
          <a:endParaRPr lang="es-MX" sz="2800" b="1" kern="1200" dirty="0">
            <a:solidFill>
              <a:sysClr val="window" lastClr="FFFFFF"/>
            </a:solidFill>
            <a:latin typeface="Calibri" pitchFamily="34" charset="0"/>
            <a:ea typeface="+mn-ea"/>
            <a:cs typeface="+mn-cs"/>
          </a:endParaRPr>
        </a:p>
      </dsp:txBody>
      <dsp:txXfrm>
        <a:off x="7097580" y="1903522"/>
        <a:ext cx="1612409" cy="17263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6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D0D55A-D4F4-4151-90B8-3A7B1786B720}" type="datetimeFigureOut">
              <a:rPr lang="es-MX" smtClean="0"/>
              <a:pPr/>
              <a:t>17/06/2013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269026-9D6F-42F8-BD93-388CF04BC5E7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6C2491-4B1D-4719-B8F8-FF7023C37B40}" type="datetimeFigureOut">
              <a:rPr lang="es-MX" smtClean="0"/>
              <a:pPr/>
              <a:t>17/06/2013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F58339-76D5-4E63-B2D8-9DCAEF347979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8BC8E2-8905-4FBC-A635-CD3EB0D3AA95}" type="slidenum">
              <a:rPr lang="es-MX" smtClean="0">
                <a:solidFill>
                  <a:prstClr val="black"/>
                </a:solidFill>
              </a:rPr>
              <a:pPr/>
              <a:t>31</a:t>
            </a:fld>
            <a:endParaRPr lang="es-MX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 dirty="0" smtClean="0"/>
              <a:t>Haga clic para modificar el estilo de título del patrón</a:t>
            </a:r>
            <a:endParaRPr lang="es-MX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4B801E-E700-43C3-A9C3-53910615797C}" type="datetimeFigureOut">
              <a:rPr lang="es-MX" smtClean="0"/>
              <a:pPr/>
              <a:t>17/06/2013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11BB83-5B4E-4F51-9F57-81809C354256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4B801E-E700-43C3-A9C3-53910615797C}" type="datetimeFigureOut">
              <a:rPr lang="es-MX" smtClean="0"/>
              <a:pPr/>
              <a:t>17/06/2013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11BB83-5B4E-4F51-9F57-81809C354256}" type="slidenum">
              <a:rPr lang="es-MX" smtClean="0"/>
              <a:pPr/>
              <a:t>‹Nº›</a:t>
            </a:fld>
            <a:endParaRPr lang="es-MX"/>
          </a:p>
        </p:txBody>
      </p:sp>
      <p:cxnSp>
        <p:nvCxnSpPr>
          <p:cNvPr id="7" name="Conector recto 20"/>
          <p:cNvCxnSpPr/>
          <p:nvPr userDrawn="1"/>
        </p:nvCxnSpPr>
        <p:spPr>
          <a:xfrm>
            <a:off x="457200" y="474230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ángulo 21"/>
          <p:cNvSpPr/>
          <p:nvPr userDrawn="1"/>
        </p:nvSpPr>
        <p:spPr>
          <a:xfrm>
            <a:off x="457200" y="6151141"/>
            <a:ext cx="8229600" cy="230187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9" name="Imagen 7" descr="escudo nacional_negro.jpg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alphaModFix amt="2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1034" y="3008162"/>
            <a:ext cx="2857323" cy="2880000"/>
          </a:xfrm>
          <a:prstGeom prst="rect">
            <a:avLst/>
          </a:prstGeom>
          <a:blipFill rotWithShape="0">
            <a:blip r:embed="rId3" cstate="print">
              <a:lum bright="70000" contrast="-70000"/>
              <a:alphaModFix amt="28000"/>
            </a:blip>
            <a:stretch>
              <a:fillRect/>
            </a:stretch>
          </a:blipFill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4B801E-E700-43C3-A9C3-53910615797C}" type="datetimeFigureOut">
              <a:rPr lang="es-MX" smtClean="0"/>
              <a:pPr/>
              <a:t>17/06/2013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11BB83-5B4E-4F51-9F57-81809C354256}" type="slidenum">
              <a:rPr lang="es-MX" smtClean="0"/>
              <a:pPr/>
              <a:t>‹Nº›</a:t>
            </a:fld>
            <a:endParaRPr lang="es-MX"/>
          </a:p>
        </p:txBody>
      </p:sp>
      <p:cxnSp>
        <p:nvCxnSpPr>
          <p:cNvPr id="7" name="Conector recto 20"/>
          <p:cNvCxnSpPr/>
          <p:nvPr userDrawn="1"/>
        </p:nvCxnSpPr>
        <p:spPr>
          <a:xfrm>
            <a:off x="457200" y="474230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ángulo 21"/>
          <p:cNvSpPr/>
          <p:nvPr userDrawn="1"/>
        </p:nvSpPr>
        <p:spPr>
          <a:xfrm>
            <a:off x="457200" y="6151141"/>
            <a:ext cx="8229600" cy="230187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9" name="Imagen 7" descr="escudo nacional_negro.jpg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alphaModFix amt="2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1034" y="3008162"/>
            <a:ext cx="2857323" cy="2880000"/>
          </a:xfrm>
          <a:prstGeom prst="rect">
            <a:avLst/>
          </a:prstGeom>
          <a:blipFill rotWithShape="0">
            <a:blip r:embed="rId3" cstate="print">
              <a:lum bright="70000" contrast="-70000"/>
              <a:alphaModFix amt="28000"/>
            </a:blip>
            <a:stretch>
              <a:fillRect/>
            </a:stretch>
          </a:blip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4AC7C-2879-4617-A985-7EB157D2FBF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283514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C4F58-8C35-43E7-B080-31BD73EB35C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20382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0972E-87FE-4675-93CB-6C14463D39C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223948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C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784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0300" y="1600200"/>
            <a:ext cx="3746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577A1-719B-449A-874A-9936DC76F53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605946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8100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81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4900" y="1535113"/>
            <a:ext cx="37719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14900" y="2174875"/>
            <a:ext cx="37719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A5780-8620-47AC-9CB3-CEFABB79783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868244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78F34-AB4C-441B-8974-637A6DC6140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6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847129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23A69-6930-4FA9-B9F1-B88D6E4A249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492246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6900" y="1767944"/>
            <a:ext cx="4286250" cy="4358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67944"/>
            <a:ext cx="3784600" cy="4358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27126-6FAE-4DE6-AC64-EED5D26E78B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 dirty="0">
              <a:solidFill>
                <a:srgbClr val="FFBA00">
                  <a:shade val="75000"/>
                </a:srgb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18220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4B801E-E700-43C3-A9C3-53910615797C}" type="datetimeFigureOut">
              <a:rPr lang="es-MX" smtClean="0"/>
              <a:pPr/>
              <a:t>17/06/2013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11BB83-5B4E-4F51-9F57-81809C354256}" type="slidenum">
              <a:rPr lang="es-MX" smtClean="0"/>
              <a:pPr/>
              <a:t>‹Nº›</a:t>
            </a:fld>
            <a:endParaRPr lang="es-MX"/>
          </a:p>
        </p:txBody>
      </p:sp>
      <p:cxnSp>
        <p:nvCxnSpPr>
          <p:cNvPr id="7" name="Conector recto 20"/>
          <p:cNvCxnSpPr/>
          <p:nvPr userDrawn="1"/>
        </p:nvCxnSpPr>
        <p:spPr>
          <a:xfrm>
            <a:off x="457200" y="474230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ángulo 21"/>
          <p:cNvSpPr/>
          <p:nvPr userDrawn="1"/>
        </p:nvSpPr>
        <p:spPr>
          <a:xfrm>
            <a:off x="457200" y="6151141"/>
            <a:ext cx="8229600" cy="230187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659703"/>
            <a:ext cx="5486400" cy="306787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17FA-CC4A-417F-A896-B47C7380DF7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159831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8485A-5567-4EB1-9679-2D058A6243C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233172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23622"/>
            <a:ext cx="2057400" cy="4502541"/>
          </a:xfrm>
        </p:spPr>
        <p:txBody>
          <a:bodyPr vert="eaVert"/>
          <a:lstStyle>
            <a:lvl1pPr>
              <a:defRPr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23622"/>
            <a:ext cx="6019800" cy="450254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51B4A-AA49-4E11-88DD-8C4ACF95CD7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179964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4AC7C-2879-4617-A985-7EB157D2FBF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283514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C4F58-8C35-43E7-B080-31BD73EB35C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203822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0972E-87FE-4675-93CB-6C14463D39C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223948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C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784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0300" y="1600200"/>
            <a:ext cx="3746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577A1-719B-449A-874A-9936DC76F53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605946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8100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81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4900" y="1535113"/>
            <a:ext cx="37719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14900" y="2174875"/>
            <a:ext cx="37719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A5780-8620-47AC-9CB3-CEFABB79783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868244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78F34-AB4C-441B-8974-637A6DC6140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6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8471299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23A69-6930-4FA9-B9F1-B88D6E4A249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49224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4B801E-E700-43C3-A9C3-53910615797C}" type="datetimeFigureOut">
              <a:rPr lang="es-MX" smtClean="0"/>
              <a:pPr/>
              <a:t>17/06/2013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11BB83-5B4E-4F51-9F57-81809C354256}" type="slidenum">
              <a:rPr lang="es-MX" smtClean="0"/>
              <a:pPr/>
              <a:t>‹Nº›</a:t>
            </a:fld>
            <a:endParaRPr lang="es-MX"/>
          </a:p>
        </p:txBody>
      </p:sp>
      <p:cxnSp>
        <p:nvCxnSpPr>
          <p:cNvPr id="7" name="Conector recto 20"/>
          <p:cNvCxnSpPr/>
          <p:nvPr userDrawn="1"/>
        </p:nvCxnSpPr>
        <p:spPr>
          <a:xfrm>
            <a:off x="457200" y="474230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ángulo 21"/>
          <p:cNvSpPr/>
          <p:nvPr userDrawn="1"/>
        </p:nvSpPr>
        <p:spPr>
          <a:xfrm>
            <a:off x="457200" y="6151141"/>
            <a:ext cx="8229600" cy="230187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9" name="Imagen 7" descr="escudo nacional_negro.jpg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alphaModFix amt="2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1034" y="3008162"/>
            <a:ext cx="2857323" cy="2880000"/>
          </a:xfrm>
          <a:prstGeom prst="rect">
            <a:avLst/>
          </a:prstGeom>
          <a:blipFill rotWithShape="0">
            <a:blip r:embed="rId3" cstate="print">
              <a:lum bright="70000" contrast="-70000"/>
              <a:alphaModFix amt="28000"/>
            </a:blip>
            <a:stretch>
              <a:fillRect/>
            </a:stretch>
          </a:blipFill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6900" y="1767944"/>
            <a:ext cx="4286250" cy="4358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67944"/>
            <a:ext cx="3784600" cy="4358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27126-6FAE-4DE6-AC64-EED5D26E78B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 dirty="0">
              <a:solidFill>
                <a:srgbClr val="FFBA00">
                  <a:shade val="75000"/>
                </a:srgb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182203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659703"/>
            <a:ext cx="5486400" cy="306787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17FA-CC4A-417F-A896-B47C7380DF7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159831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8485A-5567-4EB1-9679-2D058A6243C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233172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23622"/>
            <a:ext cx="2057400" cy="4502541"/>
          </a:xfrm>
        </p:spPr>
        <p:txBody>
          <a:bodyPr vert="eaVert"/>
          <a:lstStyle>
            <a:lvl1pPr>
              <a:defRPr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23622"/>
            <a:ext cx="6019800" cy="450254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51B4A-AA49-4E11-88DD-8C4ACF95CD7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1799648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4AC7C-2879-4617-A985-7EB157D2FBF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283514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C4F58-8C35-43E7-B080-31BD73EB35C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2038221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0972E-87FE-4675-93CB-6C14463D39C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2239484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C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784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0300" y="1600200"/>
            <a:ext cx="3746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577A1-719B-449A-874A-9936DC76F53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6059461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8100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81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4900" y="1535113"/>
            <a:ext cx="37719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14900" y="2174875"/>
            <a:ext cx="37719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A5780-8620-47AC-9CB3-CEFABB79783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8682443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78F34-AB4C-441B-8974-637A6DC6140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6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84712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4B801E-E700-43C3-A9C3-53910615797C}" type="datetimeFigureOut">
              <a:rPr lang="es-MX" smtClean="0"/>
              <a:pPr/>
              <a:t>17/06/2013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11BB83-5B4E-4F51-9F57-81809C354256}" type="slidenum">
              <a:rPr lang="es-MX" smtClean="0"/>
              <a:pPr/>
              <a:t>‹Nº›</a:t>
            </a:fld>
            <a:endParaRPr lang="es-MX"/>
          </a:p>
        </p:txBody>
      </p:sp>
      <p:cxnSp>
        <p:nvCxnSpPr>
          <p:cNvPr id="8" name="Conector recto 20"/>
          <p:cNvCxnSpPr/>
          <p:nvPr userDrawn="1"/>
        </p:nvCxnSpPr>
        <p:spPr>
          <a:xfrm>
            <a:off x="457200" y="474230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ángulo 21"/>
          <p:cNvSpPr/>
          <p:nvPr userDrawn="1"/>
        </p:nvSpPr>
        <p:spPr>
          <a:xfrm>
            <a:off x="457200" y="6151141"/>
            <a:ext cx="8229600" cy="230187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" name="Imagen 7" descr="escudo nacional_negro.jpg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alphaModFix amt="2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1034" y="3008162"/>
            <a:ext cx="2857323" cy="2880000"/>
          </a:xfrm>
          <a:prstGeom prst="rect">
            <a:avLst/>
          </a:prstGeom>
          <a:blipFill rotWithShape="0">
            <a:blip r:embed="rId3" cstate="print">
              <a:lum bright="70000" contrast="-70000"/>
              <a:alphaModFix amt="28000"/>
            </a:blip>
            <a:stretch>
              <a:fillRect/>
            </a:stretch>
          </a:blipFill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23A69-6930-4FA9-B9F1-B88D6E4A249A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4922467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6900" y="1767944"/>
            <a:ext cx="4286250" cy="4358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67944"/>
            <a:ext cx="3784600" cy="4358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27126-6FAE-4DE6-AC64-EED5D26E78B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 dirty="0">
              <a:solidFill>
                <a:srgbClr val="FFBA00">
                  <a:shade val="75000"/>
                </a:srgb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1822031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659703"/>
            <a:ext cx="5486400" cy="306787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117FA-CC4A-417F-A896-B47C7380DF7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1598310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8485A-5567-4EB1-9679-2D058A6243C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2331729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23622"/>
            <a:ext cx="2057400" cy="4502541"/>
          </a:xfrm>
        </p:spPr>
        <p:txBody>
          <a:bodyPr vert="eaVert"/>
          <a:lstStyle>
            <a:lvl1pPr>
              <a:defRPr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23622"/>
            <a:ext cx="6019800" cy="450254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51B4A-AA49-4E11-88DD-8C4ACF95CD7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179964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4B801E-E700-43C3-A9C3-53910615797C}" type="datetimeFigureOut">
              <a:rPr lang="es-MX" smtClean="0"/>
              <a:pPr/>
              <a:t>17/06/2013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11BB83-5B4E-4F51-9F57-81809C354256}" type="slidenum">
              <a:rPr lang="es-MX" smtClean="0"/>
              <a:pPr/>
              <a:t>‹Nº›</a:t>
            </a:fld>
            <a:endParaRPr lang="es-MX"/>
          </a:p>
        </p:txBody>
      </p:sp>
      <p:cxnSp>
        <p:nvCxnSpPr>
          <p:cNvPr id="7" name="Conector recto 20"/>
          <p:cNvCxnSpPr/>
          <p:nvPr userDrawn="1"/>
        </p:nvCxnSpPr>
        <p:spPr>
          <a:xfrm>
            <a:off x="457200" y="474230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ángulo 21"/>
          <p:cNvSpPr/>
          <p:nvPr userDrawn="1"/>
        </p:nvSpPr>
        <p:spPr>
          <a:xfrm>
            <a:off x="457200" y="6151141"/>
            <a:ext cx="8229600" cy="230187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4B801E-E700-43C3-A9C3-53910615797C}" type="datetimeFigureOut">
              <a:rPr lang="es-MX" smtClean="0"/>
              <a:pPr/>
              <a:t>17/06/2013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11BB83-5B4E-4F51-9F57-81809C354256}" type="slidenum">
              <a:rPr lang="es-MX" smtClean="0"/>
              <a:pPr/>
              <a:t>‹Nº›</a:t>
            </a:fld>
            <a:endParaRPr lang="es-MX"/>
          </a:p>
        </p:txBody>
      </p:sp>
      <p:cxnSp>
        <p:nvCxnSpPr>
          <p:cNvPr id="10" name="Conector recto 20"/>
          <p:cNvCxnSpPr/>
          <p:nvPr userDrawn="1"/>
        </p:nvCxnSpPr>
        <p:spPr>
          <a:xfrm>
            <a:off x="457200" y="474230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ángulo 21"/>
          <p:cNvSpPr/>
          <p:nvPr userDrawn="1"/>
        </p:nvSpPr>
        <p:spPr>
          <a:xfrm>
            <a:off x="457200" y="6151141"/>
            <a:ext cx="8229600" cy="230187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2" name="Imagen 7" descr="escudo nacional_negro.jpg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alphaModFix amt="2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1034" y="3008162"/>
            <a:ext cx="2857323" cy="2880000"/>
          </a:xfrm>
          <a:prstGeom prst="rect">
            <a:avLst/>
          </a:prstGeom>
          <a:blipFill rotWithShape="0">
            <a:blip r:embed="rId3" cstate="print">
              <a:lum bright="70000" contrast="-70000"/>
              <a:alphaModFix amt="28000"/>
            </a:blip>
            <a:stretch>
              <a:fillRect/>
            </a:stretch>
          </a:blipFill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4B801E-E700-43C3-A9C3-53910615797C}" type="datetimeFigureOut">
              <a:rPr lang="es-MX" smtClean="0"/>
              <a:pPr/>
              <a:t>17/06/2013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11BB83-5B4E-4F51-9F57-81809C354256}" type="slidenum">
              <a:rPr lang="es-MX" smtClean="0"/>
              <a:pPr/>
              <a:t>‹Nº›</a:t>
            </a:fld>
            <a:endParaRPr lang="es-MX"/>
          </a:p>
        </p:txBody>
      </p:sp>
      <p:cxnSp>
        <p:nvCxnSpPr>
          <p:cNvPr id="6" name="Conector recto 20"/>
          <p:cNvCxnSpPr/>
          <p:nvPr userDrawn="1"/>
        </p:nvCxnSpPr>
        <p:spPr>
          <a:xfrm>
            <a:off x="457200" y="474230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ángulo 21"/>
          <p:cNvSpPr/>
          <p:nvPr userDrawn="1"/>
        </p:nvSpPr>
        <p:spPr>
          <a:xfrm>
            <a:off x="457200" y="6151141"/>
            <a:ext cx="8229600" cy="230187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8" name="Imagen 7" descr="escudo nacional_negro.jpg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alphaModFix amt="2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1034" y="3008162"/>
            <a:ext cx="2857323" cy="2880000"/>
          </a:xfrm>
          <a:prstGeom prst="rect">
            <a:avLst/>
          </a:prstGeom>
          <a:blipFill rotWithShape="0">
            <a:blip r:embed="rId3" cstate="print">
              <a:lum bright="70000" contrast="-70000"/>
              <a:alphaModFix amt="28000"/>
            </a:blip>
            <a:stretch>
              <a:fillRect/>
            </a:stretch>
          </a:blipFill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4B801E-E700-43C3-A9C3-53910615797C}" type="datetimeFigureOut">
              <a:rPr lang="es-MX" smtClean="0"/>
              <a:pPr/>
              <a:t>17/06/2013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11BB83-5B4E-4F51-9F57-81809C354256}" type="slidenum">
              <a:rPr lang="es-MX" smtClean="0"/>
              <a:pPr/>
              <a:t>‹Nº›</a:t>
            </a:fld>
            <a:endParaRPr lang="es-MX"/>
          </a:p>
        </p:txBody>
      </p:sp>
      <p:cxnSp>
        <p:nvCxnSpPr>
          <p:cNvPr id="5" name="Conector recto 20"/>
          <p:cNvCxnSpPr/>
          <p:nvPr userDrawn="1"/>
        </p:nvCxnSpPr>
        <p:spPr>
          <a:xfrm>
            <a:off x="457200" y="474230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ectángulo 21"/>
          <p:cNvSpPr/>
          <p:nvPr userDrawn="1"/>
        </p:nvSpPr>
        <p:spPr>
          <a:xfrm>
            <a:off x="457200" y="6151141"/>
            <a:ext cx="8229600" cy="230187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4B801E-E700-43C3-A9C3-53910615797C}" type="datetimeFigureOut">
              <a:rPr lang="es-MX" smtClean="0"/>
              <a:pPr/>
              <a:t>17/06/2013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11BB83-5B4E-4F51-9F57-81809C354256}" type="slidenum">
              <a:rPr lang="es-MX" smtClean="0"/>
              <a:pPr/>
              <a:t>‹Nº›</a:t>
            </a:fld>
            <a:endParaRPr lang="es-MX"/>
          </a:p>
        </p:txBody>
      </p:sp>
      <p:cxnSp>
        <p:nvCxnSpPr>
          <p:cNvPr id="8" name="Conector recto 20"/>
          <p:cNvCxnSpPr/>
          <p:nvPr userDrawn="1"/>
        </p:nvCxnSpPr>
        <p:spPr>
          <a:xfrm>
            <a:off x="457200" y="474230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ángulo 21"/>
          <p:cNvSpPr/>
          <p:nvPr userDrawn="1"/>
        </p:nvSpPr>
        <p:spPr>
          <a:xfrm>
            <a:off x="457200" y="6151141"/>
            <a:ext cx="8229600" cy="230187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" name="Imagen 7" descr="escudo nacional_negro.jpg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alphaModFix amt="2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1034" y="3008162"/>
            <a:ext cx="2857323" cy="2880000"/>
          </a:xfrm>
          <a:prstGeom prst="rect">
            <a:avLst/>
          </a:prstGeom>
          <a:blipFill rotWithShape="0">
            <a:blip r:embed="rId3" cstate="print">
              <a:lum bright="70000" contrast="-70000"/>
              <a:alphaModFix amt="28000"/>
            </a:blip>
            <a:stretch>
              <a:fillRect/>
            </a:stretch>
          </a:blipFill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14B801E-E700-43C3-A9C3-53910615797C}" type="datetimeFigureOut">
              <a:rPr lang="es-MX" smtClean="0"/>
              <a:pPr/>
              <a:t>17/06/2013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11BB83-5B4E-4F51-9F57-81809C354256}" type="slidenum">
              <a:rPr lang="es-MX" smtClean="0"/>
              <a:pPr/>
              <a:t>‹Nº›</a:t>
            </a:fld>
            <a:endParaRPr lang="es-MX"/>
          </a:p>
        </p:txBody>
      </p:sp>
      <p:cxnSp>
        <p:nvCxnSpPr>
          <p:cNvPr id="8" name="Conector recto 20"/>
          <p:cNvCxnSpPr/>
          <p:nvPr userDrawn="1"/>
        </p:nvCxnSpPr>
        <p:spPr>
          <a:xfrm>
            <a:off x="457200" y="474230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ángulo 21"/>
          <p:cNvSpPr/>
          <p:nvPr userDrawn="1"/>
        </p:nvSpPr>
        <p:spPr>
          <a:xfrm>
            <a:off x="457200" y="6151141"/>
            <a:ext cx="8229600" cy="230187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10" name="Imagen 7" descr="escudo nacional_negro.jpg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alphaModFix amt="2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1034" y="3008162"/>
            <a:ext cx="2857323" cy="2880000"/>
          </a:xfrm>
          <a:prstGeom prst="rect">
            <a:avLst/>
          </a:prstGeom>
          <a:blipFill rotWithShape="0">
            <a:blip r:embed="rId3" cstate="print">
              <a:lum bright="70000" contrast="-70000"/>
              <a:alphaModFix amt="28000"/>
            </a:blip>
            <a:stretch>
              <a:fillRect/>
            </a:stretch>
          </a:blipFill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457200" y="274638"/>
            <a:ext cx="6007999" cy="1143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s-ES">
              <a:solidFill>
                <a:prstClr val="white"/>
              </a:solidFill>
            </a:endParaRPr>
          </a:p>
        </p:txBody>
      </p:sp>
      <p:pic>
        <p:nvPicPr>
          <p:cNvPr id="8" name="Imagen 7" descr="escudo nacional_negro.jpg"/>
          <p:cNvPicPr>
            <a:picLocks noChangeAspect="1"/>
          </p:cNvPicPr>
          <p:nvPr/>
        </p:nvPicPr>
        <p:blipFill>
          <a:blip r:embed="rId13" cstate="print">
            <a:lum bright="70000" contrast="-70000"/>
            <a:alphaModFix amt="2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1034" y="3008162"/>
            <a:ext cx="2857323" cy="2880000"/>
          </a:xfrm>
          <a:prstGeom prst="rect">
            <a:avLst/>
          </a:prstGeom>
          <a:blipFill rotWithShape="0">
            <a:blip r:embed="rId14" cstate="print">
              <a:lum bright="70000" contrast="-70000"/>
              <a:alphaModFix amt="28000"/>
            </a:blip>
            <a:stretch>
              <a:fillRect/>
            </a:stretch>
          </a:blipFill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3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50024"/>
            <a:ext cx="8229600" cy="52711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pPr defTabSz="457200"/>
            <a:fld id="{9CD41288-FB52-4BD0-A5AC-578772325A1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6/17/2013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3923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pPr defTabSz="457200"/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21" name="Conector recto 20"/>
          <p:cNvCxnSpPr/>
          <p:nvPr/>
        </p:nvCxnSpPr>
        <p:spPr>
          <a:xfrm>
            <a:off x="457200" y="855023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ángulo 21"/>
          <p:cNvSpPr/>
          <p:nvPr/>
        </p:nvSpPr>
        <p:spPr>
          <a:xfrm>
            <a:off x="457200" y="6331903"/>
            <a:ext cx="8229600" cy="230187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s-E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r" defTabSz="457200" rtl="0" eaLnBrk="1" latinLnBrk="0" hangingPunct="1">
        <a:spcBef>
          <a:spcPct val="0"/>
        </a:spcBef>
        <a:buNone/>
        <a:defRPr sz="2000" kern="1200">
          <a:solidFill>
            <a:srgbClr val="807F83"/>
          </a:solidFill>
          <a:latin typeface="Trajan Pro"/>
          <a:ea typeface="+mj-ea"/>
          <a:cs typeface="Trajan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807F83"/>
          </a:solidFill>
          <a:latin typeface="Adobe Caslon Pro"/>
          <a:ea typeface="+mn-ea"/>
          <a:cs typeface="Adobe Caslon Pro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807F83"/>
          </a:solidFill>
          <a:latin typeface="Adobe Caslon Pro"/>
          <a:ea typeface="+mn-ea"/>
          <a:cs typeface="Adobe Caslon Pro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807F83"/>
          </a:solidFill>
          <a:latin typeface="Adobe Caslon Pro"/>
          <a:ea typeface="+mn-ea"/>
          <a:cs typeface="Adobe Caslon Pro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457200" y="274638"/>
            <a:ext cx="6007999" cy="1143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s-ES">
              <a:solidFill>
                <a:prstClr val="white"/>
              </a:solidFill>
            </a:endParaRPr>
          </a:p>
        </p:txBody>
      </p:sp>
      <p:pic>
        <p:nvPicPr>
          <p:cNvPr id="8" name="Imagen 7" descr="escudo nacional_negro.jpg"/>
          <p:cNvPicPr>
            <a:picLocks noChangeAspect="1"/>
          </p:cNvPicPr>
          <p:nvPr/>
        </p:nvPicPr>
        <p:blipFill>
          <a:blip r:embed="rId13" cstate="print">
            <a:lum bright="70000" contrast="-70000"/>
            <a:alphaModFix amt="2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1034" y="3008162"/>
            <a:ext cx="2857323" cy="2880000"/>
          </a:xfrm>
          <a:prstGeom prst="rect">
            <a:avLst/>
          </a:prstGeom>
          <a:blipFill rotWithShape="0">
            <a:blip r:embed="rId14" cstate="print">
              <a:lum bright="70000" contrast="-70000"/>
              <a:alphaModFix amt="28000"/>
            </a:blip>
            <a:stretch>
              <a:fillRect/>
            </a:stretch>
          </a:blipFill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3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50024"/>
            <a:ext cx="8229600" cy="52711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pPr defTabSz="457200"/>
            <a:fld id="{9CD41288-FB52-4BD0-A5AC-578772325A1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6/17/2013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3923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pPr defTabSz="457200"/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21" name="Conector recto 20"/>
          <p:cNvCxnSpPr/>
          <p:nvPr/>
        </p:nvCxnSpPr>
        <p:spPr>
          <a:xfrm>
            <a:off x="457200" y="855023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r" defTabSz="457200" rtl="0" eaLnBrk="1" latinLnBrk="0" hangingPunct="1">
        <a:spcBef>
          <a:spcPct val="0"/>
        </a:spcBef>
        <a:buNone/>
        <a:defRPr sz="2000" kern="1200">
          <a:solidFill>
            <a:srgbClr val="807F83"/>
          </a:solidFill>
          <a:latin typeface="Trajan Pro"/>
          <a:ea typeface="+mj-ea"/>
          <a:cs typeface="Trajan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807F83"/>
          </a:solidFill>
          <a:latin typeface="Adobe Caslon Pro"/>
          <a:ea typeface="+mn-ea"/>
          <a:cs typeface="Adobe Caslon Pro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807F83"/>
          </a:solidFill>
          <a:latin typeface="Adobe Caslon Pro"/>
          <a:ea typeface="+mn-ea"/>
          <a:cs typeface="Adobe Caslon Pro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807F83"/>
          </a:solidFill>
          <a:latin typeface="Adobe Caslon Pro"/>
          <a:ea typeface="+mn-ea"/>
          <a:cs typeface="Adobe Caslon Pro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457200" y="274638"/>
            <a:ext cx="6007999" cy="1143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s-ES">
              <a:solidFill>
                <a:prstClr val="white"/>
              </a:solidFill>
            </a:endParaRPr>
          </a:p>
        </p:txBody>
      </p:sp>
      <p:pic>
        <p:nvPicPr>
          <p:cNvPr id="8" name="Imagen 7" descr="escudo nacional_negro.jpg"/>
          <p:cNvPicPr>
            <a:picLocks noChangeAspect="1"/>
          </p:cNvPicPr>
          <p:nvPr/>
        </p:nvPicPr>
        <p:blipFill>
          <a:blip r:embed="rId14" cstate="print">
            <a:lum bright="70000" contrast="-70000"/>
            <a:alphaModFix amt="2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1034" y="3008162"/>
            <a:ext cx="2857323" cy="2880000"/>
          </a:xfrm>
          <a:prstGeom prst="rect">
            <a:avLst/>
          </a:prstGeom>
          <a:blipFill rotWithShape="0">
            <a:blip r:embed="rId15" cstate="print">
              <a:lum bright="70000" contrast="-70000"/>
              <a:alphaModFix amt="28000"/>
            </a:blip>
            <a:stretch>
              <a:fillRect/>
            </a:stretch>
          </a:blipFill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3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50024"/>
            <a:ext cx="8229600" cy="52711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pPr defTabSz="457200"/>
            <a:fld id="{9CD41288-FB52-4BD0-A5AC-578772325A1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6/17/2013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3923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pPr defTabSz="457200"/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21" name="Conector recto 20"/>
          <p:cNvCxnSpPr/>
          <p:nvPr/>
        </p:nvCxnSpPr>
        <p:spPr>
          <a:xfrm>
            <a:off x="457200" y="855023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ángulo 21"/>
          <p:cNvSpPr/>
          <p:nvPr/>
        </p:nvSpPr>
        <p:spPr>
          <a:xfrm>
            <a:off x="457200" y="6331903"/>
            <a:ext cx="8229600" cy="230187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s-E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r" defTabSz="457200" rtl="0" eaLnBrk="1" latinLnBrk="0" hangingPunct="1">
        <a:spcBef>
          <a:spcPct val="0"/>
        </a:spcBef>
        <a:buNone/>
        <a:defRPr sz="2000" kern="1200">
          <a:solidFill>
            <a:srgbClr val="807F83"/>
          </a:solidFill>
          <a:latin typeface="Trajan Pro"/>
          <a:ea typeface="+mj-ea"/>
          <a:cs typeface="Trajan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807F83"/>
          </a:solidFill>
          <a:latin typeface="Adobe Caslon Pro"/>
          <a:ea typeface="+mn-ea"/>
          <a:cs typeface="Adobe Caslon Pro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807F83"/>
          </a:solidFill>
          <a:latin typeface="Adobe Caslon Pro"/>
          <a:ea typeface="+mn-ea"/>
          <a:cs typeface="Adobe Caslon Pro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807F83"/>
          </a:solidFill>
          <a:latin typeface="Adobe Caslon Pro"/>
          <a:ea typeface="+mn-ea"/>
          <a:cs typeface="Adobe Caslon Pro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4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4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slide" Target="slide40.xml"/><Relationship Id="rId4" Type="http://schemas.openxmlformats.org/officeDocument/2006/relationships/slide" Target="slide3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SalidaReporte.xml" TargetMode="External"/><Relationship Id="rId2" Type="http://schemas.openxmlformats.org/officeDocument/2006/relationships/slide" Target="slide3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www.sistemas.hacienda.gob.mx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mailto:teresa_franco@hacienda.gob.mx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ruebas-sistemas.hacienda.gob.mx/" TargetMode="External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Hoja_de_c_lculo_de_Microsoft_Office_Excel_97-20031.xls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slide" Target="slide3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ransparenciapresupuestaria.gob.mx/ptp/contenidos/?id=61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3366535"/>
            <a:ext cx="9144000" cy="3491465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3933056"/>
            <a:ext cx="9144000" cy="1532976"/>
          </a:xfrm>
        </p:spPr>
        <p:txBody>
          <a:bodyPr/>
          <a:lstStyle/>
          <a:p>
            <a:r>
              <a:rPr lang="es-ES" sz="3600" dirty="0" smtClean="0">
                <a:solidFill>
                  <a:srgbClr val="FFFFFF"/>
                </a:solidFill>
                <a:cs typeface="Trajan Pro"/>
              </a:rPr>
              <a:t>Sistema de Formato Único</a:t>
            </a:r>
            <a:endParaRPr lang="es-ES" sz="3600" dirty="0">
              <a:solidFill>
                <a:srgbClr val="FFFFFF"/>
              </a:solidFill>
              <a:cs typeface="Trajan Pro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5157192"/>
            <a:ext cx="9143999" cy="57746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s-ES" sz="2400" dirty="0" smtClean="0">
                <a:solidFill>
                  <a:schemeClr val="bg1"/>
                </a:solidFill>
                <a:latin typeface="+mj-lt"/>
                <a:cs typeface="Adobe Caslon Pro Bold"/>
              </a:rPr>
              <a:t>Dirección General de Tecnologías y Seguridad de la </a:t>
            </a:r>
            <a:r>
              <a:rPr lang="es-ES" sz="2400" dirty="0" smtClean="0">
                <a:solidFill>
                  <a:schemeClr val="bg1"/>
                </a:solidFill>
                <a:latin typeface="+mj-lt"/>
                <a:cs typeface="Adobe Caslon Pro Bold"/>
              </a:rPr>
              <a:t>Información y Unidad de Evaluación del Desempeño</a:t>
            </a:r>
            <a:endParaRPr lang="es-ES" sz="2400" dirty="0">
              <a:solidFill>
                <a:schemeClr val="bg1"/>
              </a:solidFill>
              <a:latin typeface="+mj-lt"/>
              <a:cs typeface="Adobe Caslon Pro Bold"/>
            </a:endParaRPr>
          </a:p>
        </p:txBody>
      </p:sp>
      <p:pic>
        <p:nvPicPr>
          <p:cNvPr id="12" name="Imagen 11" descr="SHCP_Vertical_WE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31841"/>
            <a:ext cx="2304256" cy="2665111"/>
          </a:xfrm>
          <a:prstGeom prst="rect">
            <a:avLst/>
          </a:prstGeom>
        </p:spPr>
      </p:pic>
      <p:grpSp>
        <p:nvGrpSpPr>
          <p:cNvPr id="4" name="Agrupar 15"/>
          <p:cNvGrpSpPr/>
          <p:nvPr/>
        </p:nvGrpSpPr>
        <p:grpSpPr>
          <a:xfrm>
            <a:off x="1043608" y="4221088"/>
            <a:ext cx="1048416" cy="45719"/>
            <a:chOff x="1885284" y="4385501"/>
            <a:chExt cx="1471076" cy="39014"/>
          </a:xfrm>
        </p:grpSpPr>
        <p:cxnSp>
          <p:nvCxnSpPr>
            <p:cNvPr id="11" name="Conector recto 10"/>
            <p:cNvCxnSpPr/>
            <p:nvPr/>
          </p:nvCxnSpPr>
          <p:spPr>
            <a:xfrm>
              <a:off x="1885284" y="4385501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ector recto 12"/>
            <p:cNvCxnSpPr/>
            <p:nvPr/>
          </p:nvCxnSpPr>
          <p:spPr>
            <a:xfrm>
              <a:off x="1885284" y="4424515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Agrupar 17"/>
          <p:cNvGrpSpPr/>
          <p:nvPr/>
        </p:nvGrpSpPr>
        <p:grpSpPr>
          <a:xfrm>
            <a:off x="7092280" y="4293096"/>
            <a:ext cx="1048416" cy="45719"/>
            <a:chOff x="1885284" y="4385501"/>
            <a:chExt cx="1471076" cy="39014"/>
          </a:xfrm>
        </p:grpSpPr>
        <p:cxnSp>
          <p:nvCxnSpPr>
            <p:cNvPr id="19" name="Conector recto 18"/>
            <p:cNvCxnSpPr/>
            <p:nvPr/>
          </p:nvCxnSpPr>
          <p:spPr>
            <a:xfrm>
              <a:off x="1885284" y="4385501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ector recto 19"/>
            <p:cNvCxnSpPr/>
            <p:nvPr/>
          </p:nvCxnSpPr>
          <p:spPr>
            <a:xfrm>
              <a:off x="1885284" y="4424515"/>
              <a:ext cx="1471076" cy="0"/>
            </a:xfrm>
            <a:prstGeom prst="line">
              <a:avLst/>
            </a:prstGeom>
            <a:ln w="6350" cmpd="sng">
              <a:solidFill>
                <a:srgbClr val="FFFFFF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980728"/>
            <a:ext cx="2444693" cy="186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38083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6350" algn="just">
              <a:buNone/>
            </a:pPr>
            <a:r>
              <a:rPr lang="es-MX" sz="2000" dirty="0" smtClean="0">
                <a:latin typeface="Calibri" pitchFamily="34" charset="0"/>
              </a:rPr>
              <a:t>“</a:t>
            </a:r>
            <a:r>
              <a:rPr lang="es-MX" sz="2000" b="1" dirty="0" smtClean="0">
                <a:latin typeface="Calibri" pitchFamily="34" charset="0"/>
              </a:rPr>
              <a:t>Lineamientos para informar sobre el ejercicio, destino y resultados de los recursos federales transferidos a las entidades federativas</a:t>
            </a:r>
            <a:r>
              <a:rPr lang="es-MX" sz="2000" dirty="0" smtClean="0">
                <a:latin typeface="Calibri" pitchFamily="34" charset="0"/>
              </a:rPr>
              <a:t>” : </a:t>
            </a:r>
          </a:p>
          <a:p>
            <a:pPr marL="534988" lvl="1" indent="6350" algn="just">
              <a:buNone/>
            </a:pPr>
            <a:endParaRPr lang="es-MX" sz="2000" dirty="0" smtClean="0">
              <a:latin typeface="Calibri" pitchFamily="34" charset="0"/>
            </a:endParaRPr>
          </a:p>
          <a:p>
            <a:pPr marL="534988" lvl="1" indent="6350" algn="just">
              <a:buNone/>
            </a:pPr>
            <a:r>
              <a:rPr lang="es-MX" sz="2000" dirty="0" smtClean="0">
                <a:latin typeface="Calibri" pitchFamily="34" charset="0"/>
              </a:rPr>
              <a:t>“Los Indicadores correspondientes a los Subsidios y Convenios, serán los que en términos de las disposiciones aplicables establezcan las Dependencias y Entidades que coordinen los Programas respectivos”. </a:t>
            </a:r>
          </a:p>
          <a:p>
            <a:pPr marL="0" lvl="1" indent="6350" algn="just">
              <a:buNone/>
            </a:pPr>
            <a:endParaRPr lang="es-MX" sz="2000" dirty="0" smtClean="0">
              <a:latin typeface="Calibri" pitchFamily="34" charset="0"/>
            </a:endParaRPr>
          </a:p>
          <a:p>
            <a:pPr marL="0" lvl="1" indent="6350" algn="just">
              <a:buNone/>
            </a:pPr>
            <a:r>
              <a:rPr lang="es-MX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</a:rPr>
              <a:t>Es decir que estos indicadores los reportan las Dependencias de la APF en cada una de sus Matrices de Indicadores para Resultados.</a:t>
            </a:r>
          </a:p>
          <a:p>
            <a:pPr marL="0" lvl="1" indent="6350" algn="just">
              <a:buNone/>
            </a:pPr>
            <a:r>
              <a:rPr lang="es-MX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</a:rPr>
              <a:t> </a:t>
            </a:r>
          </a:p>
          <a:p>
            <a:pPr algn="just"/>
            <a:endParaRPr lang="es-MX" dirty="0">
              <a:latin typeface="Calibri" pitchFamily="34" charset="0"/>
            </a:endParaRPr>
          </a:p>
        </p:txBody>
      </p:sp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75386"/>
          </a:xfrm>
        </p:spPr>
        <p:txBody>
          <a:bodyPr/>
          <a:lstStyle/>
          <a:p>
            <a:pPr lvl="0"/>
            <a:r>
              <a:rPr lang="es-MX" b="1" dirty="0" smtClean="0">
                <a:latin typeface="Calibri" pitchFamily="34" charset="0"/>
              </a:rPr>
              <a:t>Indicadores de las fuentes de financiamiento distintas al Ramo 33</a:t>
            </a:r>
            <a:br>
              <a:rPr lang="es-MX" b="1" dirty="0" smtClean="0">
                <a:latin typeface="Calibri" pitchFamily="34" charset="0"/>
              </a:rPr>
            </a:br>
            <a:endParaRPr lang="es-MX" b="1" dirty="0">
              <a:latin typeface="Calibri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2195736" y="4005064"/>
            <a:ext cx="5040560" cy="2246769"/>
          </a:xfrm>
          <a:prstGeom prst="rect">
            <a:avLst/>
          </a:prstGeom>
          <a:solidFill>
            <a:srgbClr val="00924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just"/>
            <a:r>
              <a:rPr lang="es-MX" sz="2000" dirty="0" smtClean="0">
                <a:solidFill>
                  <a:schemeClr val="bg1"/>
                </a:solidFill>
                <a:latin typeface="Calibri" pitchFamily="34" charset="0"/>
              </a:rPr>
              <a:t>Los cambios al SFU también permiten el reporte de indicadores de otros programas de subsidios.</a:t>
            </a:r>
          </a:p>
          <a:p>
            <a:pPr algn="just"/>
            <a:endParaRPr lang="es-MX" sz="20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just"/>
            <a:r>
              <a:rPr lang="es-MX" sz="2000" dirty="0" smtClean="0">
                <a:solidFill>
                  <a:schemeClr val="bg1"/>
                </a:solidFill>
                <a:latin typeface="Calibri" pitchFamily="34" charset="0"/>
              </a:rPr>
              <a:t>Esto servirá para los indicadores que se reportan actualmente por otro medio y la APF consolida para carga en otros sistemas.</a:t>
            </a:r>
            <a:endParaRPr lang="es-MX" sz="20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0" y="44624"/>
            <a:ext cx="87484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s-MX" sz="24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Reporte (</a:t>
            </a:r>
            <a:r>
              <a:rPr lang="es-MX" sz="2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Visión por Fondo) </a:t>
            </a:r>
          </a:p>
          <a:p>
            <a:pPr algn="r">
              <a:defRPr/>
            </a:pPr>
            <a:endParaRPr lang="es-MX" sz="2400" b="1" dirty="0">
              <a:solidFill>
                <a:schemeClr val="bg1">
                  <a:lumMod val="50000"/>
                </a:schemeClr>
              </a:solidFill>
              <a:latin typeface="Calibri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225" name="27 Rectángulo redondeado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635375" y="1382713"/>
            <a:ext cx="1873250" cy="936625"/>
          </a:xfrm>
          <a:prstGeom prst="roundRect">
            <a:avLst>
              <a:gd name="adj" fmla="val 16667"/>
            </a:avLst>
          </a:prstGeom>
          <a:solidFill>
            <a:schemeClr val="accent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es-MX"/>
          </a:p>
        </p:txBody>
      </p:sp>
      <p:sp>
        <p:nvSpPr>
          <p:cNvPr id="9226" name="28 Rectángulo redondeado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432425" y="2709863"/>
            <a:ext cx="1871663" cy="936625"/>
          </a:xfrm>
          <a:prstGeom prst="roundRect">
            <a:avLst>
              <a:gd name="adj" fmla="val 16667"/>
            </a:avLst>
          </a:prstGeom>
          <a:solidFill>
            <a:schemeClr val="accent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es-MX"/>
          </a:p>
        </p:txBody>
      </p:sp>
      <p:sp>
        <p:nvSpPr>
          <p:cNvPr id="9227" name="29 Rectángulo redondeado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181600" y="4191000"/>
            <a:ext cx="1871663" cy="936625"/>
          </a:xfrm>
          <a:prstGeom prst="roundRect">
            <a:avLst>
              <a:gd name="adj" fmla="val 16667"/>
            </a:avLst>
          </a:prstGeom>
          <a:solidFill>
            <a:schemeClr val="accent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es-MX"/>
          </a:p>
        </p:txBody>
      </p:sp>
      <p:sp>
        <p:nvSpPr>
          <p:cNvPr id="9228" name="30 Rectángulo redondeado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2339975" y="4233863"/>
            <a:ext cx="1873250" cy="936625"/>
          </a:xfrm>
          <a:prstGeom prst="roundRect">
            <a:avLst>
              <a:gd name="adj" fmla="val 16667"/>
            </a:avLst>
          </a:prstGeom>
          <a:solidFill>
            <a:schemeClr val="accent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es-MX"/>
          </a:p>
        </p:txBody>
      </p:sp>
      <p:sp>
        <p:nvSpPr>
          <p:cNvPr id="9229" name="31 Rectángulo redondeado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970088" y="2709863"/>
            <a:ext cx="1873250" cy="936625"/>
          </a:xfrm>
          <a:prstGeom prst="roundRect">
            <a:avLst>
              <a:gd name="adj" fmla="val 16667"/>
            </a:avLst>
          </a:prstGeom>
          <a:solidFill>
            <a:schemeClr val="accent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es-MX"/>
          </a:p>
        </p:txBody>
      </p:sp>
      <p:sp>
        <p:nvSpPr>
          <p:cNvPr id="9230" name="AutoShape 47" descr="data:image/jpeg;base64,/9j/4AAQSkZJRgABAQAAAQABAAD/2wCEAAkGBhISERUSExAVERUQGCAXFRYQExcVFhoVFhYXFxccHh4jICgeHiEjGRcTHzIgIycpLTIsFSAxNTAqNTI3OCkBCQoKDQsNGg4OGTUkHiQ1NTU1NTU1NTU0NTU1NTQvMjQ1MzQxNTU1NTY1NDQyNC40KTU0MDM1LzQ1NTYzMjQsMf/AABEIAE8ATwMBIgACEQEDEQH/xAAaAAACAwEBAAAAAAAAAAAAAAAABwMFBgQB/8QAPxAAAQMBAwgECgkFAAAAAAAAAQACAwQFERIHExYhUVST0QYUMZIXQVJTYXKBo7LSIzJjc4OhscHCIiVCcZH/xAAaAQACAwEBAAAAAAAAAAAAAAAAAwEEBQIG/8QALhEAAQMCAwUHBQEAAAAAAAAAAQACAwQRBRITFCFSYaEVFjFBUXGxU4GR0eEk/9oADAMBAAIRAxEAPwB4oXLaVqQ08ZlmlZCxva6RwaPzWUfllscG7rzTdsjlI+FCFtULEeGix99HCl+VHhosffRwpflQham2LcgpYzLUTMhYP8nm7XsHjJ9AWUOWux9791J8qyFTaMFs2wHtJqKOihvZia4Rmdztd4IF/t8lbcUcPmY+G3kvPYjjrKGbRDMx899v2rMdO6RuZc3hssfe/dSfKjw2WPvfupPlXT1SHzMfDbyR1SHzMfDbyWd3qH0ev8TNjd6qGHLPY7iB1wC/xujkA/7hWwoq6OZgkikbIx4va5jg5pH+wslPZtO9pa6CJzT2gxtI/RYykrG2FaDcLi2grg4ujJvEUzBeC2/sB1D2+haOHY7HWy6JblJ8N97pclO6MZlNY1nC3q6arqSX0dJIYqaG/wDocW9rztv7fb6Exo+i9E0ACkhAH2beSwWQeS6y/wAZ/wDFMXPqJqhhldqC+8jfyQGmwsodG6PdIeG3kjRuj3SHht5KbPoz6VrwcA/AU5XeqprYoIoMJiY2NrjcWsADb9q4OtDatFVRskbheMQKr9HafyT3isCrpBLMXssAVowTNazK+91XdaG1HWhtVjo7T+Se8UaO0/knvFVdgcnbRF6FV3WRtS0y3yXw03ru+EJtv6OQXag5p2hxSfy3UromQMccQxuLTtGELQwulMVbGTz+ClTyRyQuy+K1ORGS6zPxX/xW/wA8lvkafdZo+9f+y3WdSq6YtqpBzK4ijvGCu7PIzy4c6jOqptBTNJd2eRnlwZ9eGdcmpsp0lYZ5eGoG1VxlO1eY1wat3kp0Qu91YlRl6lxQ0x2Pd8ITIxpZZcj9DTeu74Qr2EzSProw47t/wUqojDYiQrHJA7+3D71/7LbZxYXJLqoLvG2V4I2HUtpiScSB2yT3Kt0zbwt9lNnEY1DiRiVDKn5VNjRjUOJGJRlRlU2NGNQ4kYkZUZVNjS0y3O+hpvXd8ITFxJcZZml0dM0Akl7rgBr+qFq4O3/dH9/gqrWC0DleW/RSWNWzSGNzqCtfnA+ME5mV31g4bD+ly6W9OKAi/rkWva4hOGWJrgWuaHA6iHC8EekKld0Gs4m80FPefsWcl7CrweGqk1CSDyWXDXSQty2uEudNqHfIu+jTah3yLvpi6CWduFPwWckaCWduFPwWclU7vQ8Z6J3ab+EJdabUO+Rd9Gm1DvkXfTF0Es7cKfgs5I0Es7cKfgs5I7vQ8Z6I7TfwhLrTah3yLvo02od8i76YuglnbhT8FnJGglnbhT8FnJHd6HjPRHab+EJbzdO6BoJ63GbvE0lx9gCl6D2HLadaLQnidHSU7XMpmSi50jngtc+7ZcT+SY0PQqz2ODm0NOCOwiFnJXIF2oarldo8KhpH6gJJ5pE9Y+ZuUiwX/9k="/>
          <p:cNvSpPr>
            <a:spLocks noChangeAspect="1" noChangeArrowheads="1"/>
          </p:cNvSpPr>
          <p:nvPr/>
        </p:nvSpPr>
        <p:spPr bwMode="auto">
          <a:xfrm>
            <a:off x="49213" y="-376238"/>
            <a:ext cx="771525" cy="771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MX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3244" t="22680" r="19976" b="7391"/>
          <a:stretch>
            <a:fillRect/>
          </a:stretch>
        </p:blipFill>
        <p:spPr bwMode="auto">
          <a:xfrm>
            <a:off x="72008" y="1556792"/>
            <a:ext cx="8964488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12 CuadroTexto"/>
          <p:cNvSpPr txBox="1"/>
          <p:nvPr/>
        </p:nvSpPr>
        <p:spPr>
          <a:xfrm>
            <a:off x="179512" y="561454"/>
            <a:ext cx="87129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>
                <a:solidFill>
                  <a:schemeClr val="bg1">
                    <a:lumMod val="50000"/>
                  </a:schemeClr>
                </a:solidFill>
              </a:rPr>
              <a:t>Apoya a la orientación a resultados de los recursos al verlos de forma global.</a:t>
            </a:r>
          </a:p>
          <a:p>
            <a:endParaRPr lang="es-MX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s-MX" dirty="0" smtClean="0">
                <a:solidFill>
                  <a:schemeClr val="bg1">
                    <a:lumMod val="50000"/>
                  </a:schemeClr>
                </a:solidFill>
              </a:rPr>
              <a:t>Permite fácilmente detectar errores de captura u omisiones.</a:t>
            </a:r>
            <a:endParaRPr lang="es-MX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1124180" y="2298700"/>
            <a:ext cx="1117600" cy="2362200"/>
          </a:xfrm>
          <a:prstGeom prst="rect">
            <a:avLst/>
          </a:prstGeom>
          <a:noFill/>
          <a:ln w="9525">
            <a:solidFill>
              <a:srgbClr val="B8B8B8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MX" sz="72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3.</a:t>
            </a:r>
            <a:endParaRPr lang="es-MX" sz="72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algn="ctr"/>
            <a:endParaRPr lang="es-ES" sz="7200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2399163" y="2708920"/>
            <a:ext cx="5837237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r>
              <a:rPr lang="es-MX" sz="4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Antecedentes detalle obra por obra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-36512" y="10510"/>
            <a:ext cx="9180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Nuevo Registro y Búsqueda de Registros Anteriores</a:t>
            </a:r>
            <a:endParaRPr lang="es-MX" sz="2400" b="1" dirty="0">
              <a:solidFill>
                <a:schemeClr val="bg1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36" y="607040"/>
            <a:ext cx="6516216" cy="3686032"/>
          </a:xfrm>
          <a:prstGeom prst="rect">
            <a:avLst/>
          </a:prstGeom>
          <a:noFill/>
          <a:ln w="6350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  <p:grpSp>
        <p:nvGrpSpPr>
          <p:cNvPr id="8" name="7 Grupo"/>
          <p:cNvGrpSpPr/>
          <p:nvPr/>
        </p:nvGrpSpPr>
        <p:grpSpPr>
          <a:xfrm>
            <a:off x="9396536" y="0"/>
            <a:ext cx="4464496" cy="6858000"/>
            <a:chOff x="0" y="-2259632"/>
            <a:chExt cx="9180512" cy="13255277"/>
          </a:xfrm>
        </p:grpSpPr>
        <p:sp>
          <p:nvSpPr>
            <p:cNvPr id="9" name="8 CuadroTexto"/>
            <p:cNvSpPr txBox="1"/>
            <p:nvPr/>
          </p:nvSpPr>
          <p:spPr>
            <a:xfrm>
              <a:off x="35496" y="0"/>
              <a:ext cx="8568952" cy="461665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s-MX" sz="2400" b="1" cap="small" dirty="0" smtClean="0">
                  <a:solidFill>
                    <a:schemeClr val="bg1">
                      <a:lumMod val="50000"/>
                    </a:schemeClr>
                  </a:solidFill>
                  <a:latin typeface="Adobe Caslon Pro" pitchFamily="18" charset="0"/>
                  <a:ea typeface="Verdana" pitchFamily="34" charset="0"/>
                  <a:cs typeface="Verdana" pitchFamily="34" charset="0"/>
                </a:rPr>
                <a:t>Registro de Nuevo Formato Único_1</a:t>
              </a:r>
              <a:endParaRPr lang="es-MX" sz="2400" b="1" cap="small" dirty="0">
                <a:solidFill>
                  <a:schemeClr val="bg1">
                    <a:lumMod val="50000"/>
                  </a:schemeClr>
                </a:solidFill>
                <a:latin typeface="Adobe Caslon Pro" pitchFamily="18" charset="0"/>
                <a:ea typeface="Verdana" pitchFamily="34" charset="0"/>
                <a:cs typeface="Verdana" pitchFamily="34" charset="0"/>
              </a:endParaRPr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-2259632"/>
              <a:ext cx="9144000" cy="663862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582" y="4365104"/>
              <a:ext cx="9171930" cy="663054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</p:grp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/>
          <a:srcRect l="33074" t="31668" r="20464"/>
          <a:stretch>
            <a:fillRect/>
          </a:stretch>
        </p:blipFill>
        <p:spPr bwMode="auto">
          <a:xfrm>
            <a:off x="-5149080" y="6453336"/>
            <a:ext cx="4248472" cy="134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0 L -0.51962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868 -0.10047 L 0.59445 -0.213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3" y="-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s-MX" sz="24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Búsqueda de Solicitudes</a:t>
            </a:r>
            <a:endParaRPr lang="es-MX" sz="2400" b="1" dirty="0">
              <a:solidFill>
                <a:schemeClr val="bg1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9225" name="27 Rectángulo redondeado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635375" y="1382713"/>
            <a:ext cx="1873250" cy="936625"/>
          </a:xfrm>
          <a:prstGeom prst="roundRect">
            <a:avLst>
              <a:gd name="adj" fmla="val 16667"/>
            </a:avLst>
          </a:prstGeom>
          <a:solidFill>
            <a:schemeClr val="accent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es-MX"/>
          </a:p>
        </p:txBody>
      </p:sp>
      <p:sp>
        <p:nvSpPr>
          <p:cNvPr id="9226" name="28 Rectángulo redondeado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432425" y="2709863"/>
            <a:ext cx="1871663" cy="936625"/>
          </a:xfrm>
          <a:prstGeom prst="roundRect">
            <a:avLst>
              <a:gd name="adj" fmla="val 16667"/>
            </a:avLst>
          </a:prstGeom>
          <a:solidFill>
            <a:schemeClr val="accent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es-MX"/>
          </a:p>
        </p:txBody>
      </p:sp>
      <p:sp>
        <p:nvSpPr>
          <p:cNvPr id="9227" name="29 Rectángulo redondeado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5181600" y="4191000"/>
            <a:ext cx="1871663" cy="936625"/>
          </a:xfrm>
          <a:prstGeom prst="roundRect">
            <a:avLst>
              <a:gd name="adj" fmla="val 16667"/>
            </a:avLst>
          </a:prstGeom>
          <a:solidFill>
            <a:schemeClr val="accent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es-MX"/>
          </a:p>
        </p:txBody>
      </p:sp>
      <p:sp>
        <p:nvSpPr>
          <p:cNvPr id="9228" name="30 Rectángulo redondeado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2339975" y="4233863"/>
            <a:ext cx="1873250" cy="936625"/>
          </a:xfrm>
          <a:prstGeom prst="roundRect">
            <a:avLst>
              <a:gd name="adj" fmla="val 16667"/>
            </a:avLst>
          </a:prstGeom>
          <a:solidFill>
            <a:schemeClr val="accent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es-MX"/>
          </a:p>
        </p:txBody>
      </p:sp>
      <p:sp>
        <p:nvSpPr>
          <p:cNvPr id="9229" name="31 Rectángulo redondeado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970088" y="2709863"/>
            <a:ext cx="1873250" cy="936625"/>
          </a:xfrm>
          <a:prstGeom prst="roundRect">
            <a:avLst>
              <a:gd name="adj" fmla="val 16667"/>
            </a:avLst>
          </a:prstGeom>
          <a:solidFill>
            <a:schemeClr val="accent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es-MX"/>
          </a:p>
        </p:txBody>
      </p:sp>
      <p:sp>
        <p:nvSpPr>
          <p:cNvPr id="9230" name="AutoShape 47" descr="data:image/jpeg;base64,/9j/4AAQSkZJRgABAQAAAQABAAD/2wCEAAkGBhISERUSExAVERUQGCAXFRYQExcVFhoVFhYXFxccHh4jICgeHiEjGRcTHzIgIycpLTIsFSAxNTAqNTI3OCkBCQoKDQsNGg4OGTUkHiQ1NTU1NTU1NTU0NTU1NTQvMjQ1MzQxNTU1NTY1NDQyNC40KTU0MDM1LzQ1NTYzMjQsMf/AABEIAE8ATwMBIgACEQEDEQH/xAAaAAACAwEBAAAAAAAAAAAAAAAABwMFBgQB/8QAPxAAAQMBAwgECgkFAAAAAAAAAQACAwQFERIHExYhUVST0QYUMZIXQVJTYXKBo7LSIzJjc4OhscHCIiVCcZH/xAAaAQACAwEBAAAAAAAAAAAAAAAAAwEEBQIG/8QALhEAAQMCAwUHBQEAAAAAAAAAAQACAwQRBRITFCFSYaEVFjFBUXGxU4GR0eEk/9oADAMBAAIRAxEAPwB4oXLaVqQ08ZlmlZCxva6RwaPzWUfllscG7rzTdsjlI+FCFtULEeGix99HCl+VHhosffRwpflQham2LcgpYzLUTMhYP8nm7XsHjJ9AWUOWux9791J8qyFTaMFs2wHtJqKOihvZia4Rmdztd4IF/t8lbcUcPmY+G3kvPYjjrKGbRDMx899v2rMdO6RuZc3hssfe/dSfKjw2WPvfupPlXT1SHzMfDbyR1SHzMfDbyWd3qH0ev8TNjd6qGHLPY7iB1wC/xujkA/7hWwoq6OZgkikbIx4va5jg5pH+wslPZtO9pa6CJzT2gxtI/RYykrG2FaDcLi2grg4ujJvEUzBeC2/sB1D2+haOHY7HWy6JblJ8N97pclO6MZlNY1nC3q6arqSX0dJIYqaG/wDocW9rztv7fb6Exo+i9E0ACkhAH2beSwWQeS6y/wAZ/wDFMXPqJqhhldqC+8jfyQGmwsodG6PdIeG3kjRuj3SHht5KbPoz6VrwcA/AU5XeqprYoIoMJiY2NrjcWsADb9q4OtDatFVRskbheMQKr9HafyT3isCrpBLMXssAVowTNazK+91XdaG1HWhtVjo7T+Se8UaO0/knvFVdgcnbRF6FV3WRtS0y3yXw03ru+EJtv6OQXag5p2hxSfy3UromQMccQxuLTtGELQwulMVbGTz+ClTyRyQuy+K1ORGS6zPxX/xW/wA8lvkafdZo+9f+y3WdSq6YtqpBzK4ijvGCu7PIzy4c6jOqptBTNJd2eRnlwZ9eGdcmpsp0lYZ5eGoG1VxlO1eY1wat3kp0Qu91YlRl6lxQ0x2Pd8ITIxpZZcj9DTeu74Qr2EzSProw47t/wUqojDYiQrHJA7+3D71/7LbZxYXJLqoLvG2V4I2HUtpiScSB2yT3Kt0zbwt9lNnEY1DiRiVDKn5VNjRjUOJGJRlRlU2NGNQ4kYkZUZVNjS0y3O+hpvXd8ITFxJcZZml0dM0Akl7rgBr+qFq4O3/dH9/gqrWC0DleW/RSWNWzSGNzqCtfnA+ME5mV31g4bD+ly6W9OKAi/rkWva4hOGWJrgWuaHA6iHC8EekKld0Gs4m80FPefsWcl7CrweGqk1CSDyWXDXSQty2uEudNqHfIu+jTah3yLvpi6CWduFPwWckaCWduFPwWclU7vQ8Z6J3ab+EJdabUO+Rd9Gm1DvkXfTF0Es7cKfgs5I0Es7cKfgs5I7vQ8Z6I7TfwhLrTah3yLvo02od8i76YuglnbhT8FnJGglnbhT8FnJHd6HjPRHab+EJbzdO6BoJ63GbvE0lx9gCl6D2HLadaLQnidHSU7XMpmSi50jngtc+7ZcT+SY0PQqz2ODm0NOCOwiFnJXIF2oarldo8KhpH6gJJ5pE9Y+ZuUiwX/9k="/>
          <p:cNvSpPr>
            <a:spLocks noChangeAspect="1" noChangeArrowheads="1"/>
          </p:cNvSpPr>
          <p:nvPr/>
        </p:nvSpPr>
        <p:spPr bwMode="auto">
          <a:xfrm>
            <a:off x="49213" y="-376238"/>
            <a:ext cx="771525" cy="771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MX"/>
          </a:p>
        </p:txBody>
      </p:sp>
      <p:sp>
        <p:nvSpPr>
          <p:cNvPr id="9231" name="AutoShape 49" descr="data:image/jpeg;base64,/9j/4AAQSkZJRgABAQAAAQABAAD/2wCEAAkGBhISERUSExAVERUQGCAXFRYQExcVFhoVFhYXFxccHh4jICgeHiEjGRcTHzIgIycpLTIsFSAxNTAqNTI3OCkBCQoKDQsNGg4OGTUkHiQ1NTU1NTU1NTU0NTU1NTQvMjQ1MzQxNTU1NTY1NDQyNC40KTU0MDM1LzQ1NTYzMjQsMf/AABEIAE8ATwMBIgACEQEDEQH/xAAaAAACAwEBAAAAAAAAAAAAAAAABwMFBgQB/8QAPxAAAQMBAwgECgkFAAAAAAAAAQACAwQFERIHExYhUVST0QYUMZIXQVJTYXKBo7LSIzJjc4OhscHCIiVCcZH/xAAaAQACAwEBAAAAAAAAAAAAAAAAAwEEBQIG/8QALhEAAQMCAwUHBQEAAAAAAAAAAQACAwQRBRITFCFSYaEVFjFBUXGxU4GR0eEk/9oADAMBAAIRAxEAPwB4oXLaVqQ08ZlmlZCxva6RwaPzWUfllscG7rzTdsjlI+FCFtULEeGix99HCl+VHhosffRwpflQham2LcgpYzLUTMhYP8nm7XsHjJ9AWUOWux9791J8qyFTaMFs2wHtJqKOihvZia4Rmdztd4IF/t8lbcUcPmY+G3kvPYjjrKGbRDMx899v2rMdO6RuZc3hssfe/dSfKjw2WPvfupPlXT1SHzMfDbyR1SHzMfDbyWd3qH0ev8TNjd6qGHLPY7iB1wC/xujkA/7hWwoq6OZgkikbIx4va5jg5pH+wslPZtO9pa6CJzT2gxtI/RYykrG2FaDcLi2grg4ujJvEUzBeC2/sB1D2+haOHY7HWy6JblJ8N97pclO6MZlNY1nC3q6arqSX0dJIYqaG/wDocW9rztv7fb6Exo+i9E0ACkhAH2beSwWQeS6y/wAZ/wDFMXPqJqhhldqC+8jfyQGmwsodG6PdIeG3kjRuj3SHht5KbPoz6VrwcA/AU5XeqprYoIoMJiY2NrjcWsADb9q4OtDatFVRskbheMQKr9HafyT3isCrpBLMXssAVowTNazK+91XdaG1HWhtVjo7T+Se8UaO0/knvFVdgcnbRF6FV3WRtS0y3yXw03ru+EJtv6OQXag5p2hxSfy3UromQMccQxuLTtGELQwulMVbGTz+ClTyRyQuy+K1ORGS6zPxX/xW/wA8lvkafdZo+9f+y3WdSq6YtqpBzK4ijvGCu7PIzy4c6jOqptBTNJd2eRnlwZ9eGdcmpsp0lYZ5eGoG1VxlO1eY1wat3kp0Qu91YlRl6lxQ0x2Pd8ITIxpZZcj9DTeu74Qr2EzSProw47t/wUqojDYiQrHJA7+3D71/7LbZxYXJLqoLvG2V4I2HUtpiScSB2yT3Kt0zbwt9lNnEY1DiRiVDKn5VNjRjUOJGJRlRlU2NGNQ4kYkZUZVNjS0y3O+hpvXd8ITFxJcZZml0dM0Akl7rgBr+qFq4O3/dH9/gqrWC0DleW/RSWNWzSGNzqCtfnA+ME5mV31g4bD+ly6W9OKAi/rkWva4hOGWJrgWuaHA6iHC8EekKld0Gs4m80FPefsWcl7CrweGqk1CSDyWXDXSQty2uEudNqHfIu+jTah3yLvpi6CWduFPwWckaCWduFPwWclU7vQ8Z6J3ab+EJdabUO+Rd9Gm1DvkXfTF0Es7cKfgs5I0Es7cKfgs5I7vQ8Z6I7TfwhLrTah3yLvo02od8i76YuglnbhT8FnJGglnbhT8FnJHd6HjPRHab+EJbzdO6BoJ63GbvE0lx9gCl6D2HLadaLQnidHSU7XMpmSi50jngtc+7ZcT+SY0PQqz2ODm0NOCOwiFnJXIF2oarldo8KhpH6gJJ5pE9Y+ZuUiwX/9k="/>
          <p:cNvSpPr>
            <a:spLocks noChangeAspect="1" noChangeArrowheads="1"/>
          </p:cNvSpPr>
          <p:nvPr/>
        </p:nvSpPr>
        <p:spPr bwMode="auto">
          <a:xfrm>
            <a:off x="49213" y="-376238"/>
            <a:ext cx="771525" cy="771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MX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0688"/>
            <a:ext cx="9144000" cy="4851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1124180" y="2298700"/>
            <a:ext cx="1117600" cy="2362200"/>
          </a:xfrm>
          <a:prstGeom prst="rect">
            <a:avLst/>
          </a:prstGeom>
          <a:noFill/>
          <a:ln w="9525">
            <a:solidFill>
              <a:srgbClr val="B8B8B8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MX" sz="72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3.1</a:t>
            </a:r>
            <a:endParaRPr lang="es-MX" sz="72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algn="ctr"/>
            <a:endParaRPr lang="es-ES" sz="7200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2399163" y="2708920"/>
            <a:ext cx="6277293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r>
              <a:rPr lang="es-MX" sz="4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Funcionalidad del Módulo detalle obra por obra</a:t>
            </a:r>
          </a:p>
          <a:p>
            <a:r>
              <a:rPr lang="es-MX" sz="2800" b="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A. Información Trimestral</a:t>
            </a:r>
            <a:endParaRPr lang="en-US" sz="2800" b="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 redondeado"/>
          <p:cNvSpPr/>
          <p:nvPr/>
        </p:nvSpPr>
        <p:spPr bwMode="auto">
          <a:xfrm>
            <a:off x="1386396" y="2852936"/>
            <a:ext cx="2033476" cy="622194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s-MX" b="1" dirty="0" smtClean="0"/>
              <a:t>Registro de Proyecto</a:t>
            </a:r>
            <a:endParaRPr lang="es-MX" b="1" dirty="0"/>
          </a:p>
        </p:txBody>
      </p:sp>
      <p:sp>
        <p:nvSpPr>
          <p:cNvPr id="3" name="2 Conector"/>
          <p:cNvSpPr/>
          <p:nvPr/>
        </p:nvSpPr>
        <p:spPr bwMode="auto">
          <a:xfrm>
            <a:off x="1043608" y="3068960"/>
            <a:ext cx="165600" cy="165600"/>
          </a:xfrm>
          <a:prstGeom prst="flowChartConnector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ctr">
              <a:defRPr/>
            </a:pPr>
            <a:endParaRPr lang="es-MX" sz="800"/>
          </a:p>
        </p:txBody>
      </p:sp>
      <p:sp>
        <p:nvSpPr>
          <p:cNvPr id="4" name="3 Rectángulo redondeado"/>
          <p:cNvSpPr/>
          <p:nvPr/>
        </p:nvSpPr>
        <p:spPr bwMode="auto">
          <a:xfrm>
            <a:off x="1386396" y="3694974"/>
            <a:ext cx="2033702" cy="110217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36000" tIns="36000" rIns="36000" bIns="36000"/>
          <a:lstStyle/>
          <a:p>
            <a:pPr algn="ctr">
              <a:defRPr/>
            </a:pPr>
            <a:r>
              <a:rPr lang="es-MX" b="1" dirty="0" smtClean="0"/>
              <a:t>Registro  de Avances (Individual / Carga Masiva)</a:t>
            </a:r>
            <a:endParaRPr lang="es-MX" b="1" dirty="0"/>
          </a:p>
        </p:txBody>
      </p:sp>
      <p:cxnSp>
        <p:nvCxnSpPr>
          <p:cNvPr id="5" name="49 Conector angular"/>
          <p:cNvCxnSpPr>
            <a:cxnSpLocks noChangeShapeType="1"/>
            <a:stCxn id="4" idx="3"/>
            <a:endCxn id="20" idx="1"/>
          </p:cNvCxnSpPr>
          <p:nvPr/>
        </p:nvCxnSpPr>
        <p:spPr bwMode="auto">
          <a:xfrm flipV="1">
            <a:off x="3420098" y="3248980"/>
            <a:ext cx="503830" cy="997083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6" name="52 Conector angular"/>
          <p:cNvCxnSpPr>
            <a:cxnSpLocks noChangeShapeType="1"/>
            <a:stCxn id="4" idx="3"/>
            <a:endCxn id="17" idx="1"/>
          </p:cNvCxnSpPr>
          <p:nvPr/>
        </p:nvCxnSpPr>
        <p:spPr bwMode="auto">
          <a:xfrm>
            <a:off x="3420098" y="4246063"/>
            <a:ext cx="477952" cy="551992"/>
          </a:xfrm>
          <a:prstGeom prst="bentConnector3">
            <a:avLst>
              <a:gd name="adj1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7" name="33 CuadroTexto"/>
          <p:cNvSpPr txBox="1">
            <a:spLocks noChangeArrowheads="1"/>
          </p:cNvSpPr>
          <p:nvPr/>
        </p:nvSpPr>
        <p:spPr bwMode="auto">
          <a:xfrm>
            <a:off x="2699792" y="4869160"/>
            <a:ext cx="10801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MX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Solicita Cambios</a:t>
            </a:r>
            <a:endParaRPr lang="es-MX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34 CuadroTexto"/>
          <p:cNvSpPr txBox="1">
            <a:spLocks noChangeArrowheads="1"/>
          </p:cNvSpPr>
          <p:nvPr/>
        </p:nvSpPr>
        <p:spPr bwMode="auto">
          <a:xfrm>
            <a:off x="3347864" y="2708920"/>
            <a:ext cx="9361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MX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Valida Solitud</a:t>
            </a:r>
            <a:endParaRPr lang="es-MX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8 Conector"/>
          <p:cNvSpPr/>
          <p:nvPr/>
        </p:nvSpPr>
        <p:spPr bwMode="auto">
          <a:xfrm>
            <a:off x="6804248" y="3068960"/>
            <a:ext cx="165600" cy="165600"/>
          </a:xfrm>
          <a:prstGeom prst="flowChartConnector">
            <a:avLst/>
          </a:prstGeom>
          <a:solidFill>
            <a:schemeClr val="accent3">
              <a:lumMod val="95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ctr">
              <a:defRPr/>
            </a:pPr>
            <a:endParaRPr lang="es-MX" sz="800"/>
          </a:p>
        </p:txBody>
      </p:sp>
      <p:cxnSp>
        <p:nvCxnSpPr>
          <p:cNvPr id="10" name="91 Conector recto de flecha"/>
          <p:cNvCxnSpPr>
            <a:cxnSpLocks noChangeShapeType="1"/>
            <a:stCxn id="20" idx="3"/>
          </p:cNvCxnSpPr>
          <p:nvPr/>
        </p:nvCxnSpPr>
        <p:spPr bwMode="auto">
          <a:xfrm flipV="1">
            <a:off x="6300192" y="3165946"/>
            <a:ext cx="432048" cy="83034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1" name="26 Conector angular"/>
          <p:cNvCxnSpPr>
            <a:cxnSpLocks noChangeShapeType="1"/>
            <a:stCxn id="17" idx="2"/>
            <a:endCxn id="4" idx="2"/>
          </p:cNvCxnSpPr>
          <p:nvPr/>
        </p:nvCxnSpPr>
        <p:spPr bwMode="auto">
          <a:xfrm rot="5400000" flipH="1">
            <a:off x="3455086" y="3745313"/>
            <a:ext cx="407976" cy="2511654"/>
          </a:xfrm>
          <a:prstGeom prst="bentConnector3">
            <a:avLst>
              <a:gd name="adj1" fmla="val -56033"/>
            </a:avLst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2" name="56 Conector recto de flecha"/>
          <p:cNvCxnSpPr>
            <a:cxnSpLocks noChangeShapeType="1"/>
            <a:stCxn id="3" idx="6"/>
            <a:endCxn id="2" idx="1"/>
          </p:cNvCxnSpPr>
          <p:nvPr/>
        </p:nvCxnSpPr>
        <p:spPr bwMode="auto">
          <a:xfrm>
            <a:off x="1209208" y="3151760"/>
            <a:ext cx="177188" cy="1227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3" name="12 Rectángulo"/>
          <p:cNvSpPr/>
          <p:nvPr/>
        </p:nvSpPr>
        <p:spPr bwMode="auto">
          <a:xfrm>
            <a:off x="1098362" y="1200919"/>
            <a:ext cx="2294130" cy="50405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 anchorCtr="0"/>
          <a:lstStyle/>
          <a:p>
            <a:pPr algn="ctr">
              <a:defRPr/>
            </a:pPr>
            <a:r>
              <a:rPr lang="es-MX" b="1" dirty="0" smtClean="0">
                <a:solidFill>
                  <a:schemeClr val="bg1"/>
                </a:solidFill>
              </a:rPr>
              <a:t>Municipio</a:t>
            </a:r>
          </a:p>
        </p:txBody>
      </p:sp>
      <p:sp>
        <p:nvSpPr>
          <p:cNvPr id="14" name="13 CuadroTexto"/>
          <p:cNvSpPr txBox="1"/>
          <p:nvPr/>
        </p:nvSpPr>
        <p:spPr>
          <a:xfrm>
            <a:off x="288032" y="44624"/>
            <a:ext cx="38519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s-MX" sz="24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Flujo de Autorización SFU</a:t>
            </a:r>
            <a:endParaRPr lang="es-MX" sz="2400" b="1" dirty="0">
              <a:solidFill>
                <a:schemeClr val="bg1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14 Rectángulo"/>
          <p:cNvSpPr/>
          <p:nvPr/>
        </p:nvSpPr>
        <p:spPr bwMode="auto">
          <a:xfrm>
            <a:off x="1098362" y="1844824"/>
            <a:ext cx="2294130" cy="50405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 anchorCtr="0"/>
          <a:lstStyle/>
          <a:p>
            <a:pPr algn="ctr">
              <a:defRPr/>
            </a:pPr>
            <a:r>
              <a:rPr lang="es-MX" b="1" dirty="0" smtClean="0">
                <a:solidFill>
                  <a:schemeClr val="bg1"/>
                </a:solidFill>
              </a:rPr>
              <a:t>Estado</a:t>
            </a:r>
          </a:p>
        </p:txBody>
      </p:sp>
      <p:cxnSp>
        <p:nvCxnSpPr>
          <p:cNvPr id="16" name="56 Conector recto de flecha"/>
          <p:cNvCxnSpPr>
            <a:cxnSpLocks noChangeShapeType="1"/>
            <a:stCxn id="2" idx="2"/>
            <a:endCxn id="4" idx="0"/>
          </p:cNvCxnSpPr>
          <p:nvPr/>
        </p:nvCxnSpPr>
        <p:spPr bwMode="auto">
          <a:xfrm>
            <a:off x="2403134" y="3475130"/>
            <a:ext cx="113" cy="219844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7" name="16 Rectángulo redondeado"/>
          <p:cNvSpPr/>
          <p:nvPr/>
        </p:nvSpPr>
        <p:spPr bwMode="auto">
          <a:xfrm>
            <a:off x="3898050" y="4390982"/>
            <a:ext cx="2033702" cy="81414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8000" tIns="36000" rIns="18000" bIns="36000"/>
          <a:lstStyle/>
          <a:p>
            <a:pPr algn="ctr">
              <a:defRPr/>
            </a:pPr>
            <a:r>
              <a:rPr lang="es-MX" b="1" dirty="0"/>
              <a:t>Regresa </a:t>
            </a:r>
            <a:r>
              <a:rPr lang="es-MX" b="1" dirty="0" smtClean="0"/>
              <a:t> Registro  </a:t>
            </a:r>
            <a:r>
              <a:rPr lang="es-MX" b="1" dirty="0"/>
              <a:t>de Avances </a:t>
            </a:r>
          </a:p>
        </p:txBody>
      </p:sp>
      <p:sp>
        <p:nvSpPr>
          <p:cNvPr id="18" name="17 Rectángulo"/>
          <p:cNvSpPr/>
          <p:nvPr/>
        </p:nvSpPr>
        <p:spPr bwMode="auto">
          <a:xfrm>
            <a:off x="3610016" y="1196752"/>
            <a:ext cx="2294130" cy="50405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 anchorCtr="0"/>
          <a:lstStyle/>
          <a:p>
            <a:pPr algn="ctr">
              <a:defRPr/>
            </a:pPr>
            <a:r>
              <a:rPr lang="es-MX" b="1" dirty="0" smtClean="0">
                <a:solidFill>
                  <a:schemeClr val="bg1"/>
                </a:solidFill>
              </a:rPr>
              <a:t>Estado</a:t>
            </a:r>
          </a:p>
        </p:txBody>
      </p:sp>
      <p:sp>
        <p:nvSpPr>
          <p:cNvPr id="19" name="18 Rectángulo"/>
          <p:cNvSpPr/>
          <p:nvPr/>
        </p:nvSpPr>
        <p:spPr bwMode="auto">
          <a:xfrm>
            <a:off x="3610016" y="1840657"/>
            <a:ext cx="2294130" cy="50405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 anchorCtr="0"/>
          <a:lstStyle/>
          <a:p>
            <a:pPr algn="ctr">
              <a:defRPr/>
            </a:pPr>
            <a:r>
              <a:rPr lang="es-MX" b="1" dirty="0" smtClean="0">
                <a:solidFill>
                  <a:schemeClr val="bg1"/>
                </a:solidFill>
              </a:rPr>
              <a:t>Secretaría de Finanzas del Estado</a:t>
            </a:r>
          </a:p>
        </p:txBody>
      </p:sp>
      <p:sp>
        <p:nvSpPr>
          <p:cNvPr id="20" name="19 Rectángulo redondeado"/>
          <p:cNvSpPr/>
          <p:nvPr/>
        </p:nvSpPr>
        <p:spPr bwMode="auto">
          <a:xfrm>
            <a:off x="3923928" y="2780928"/>
            <a:ext cx="2376264" cy="936104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8000" tIns="36000" rIns="18000" bIns="36000"/>
          <a:lstStyle/>
          <a:p>
            <a:pPr algn="ctr">
              <a:defRPr/>
            </a:pPr>
            <a:r>
              <a:rPr lang="es-MX" b="1" dirty="0" smtClean="0"/>
              <a:t>Valida  Registro  de Avances (Individual / Masivo)</a:t>
            </a:r>
            <a:endParaRPr lang="es-MX" b="1" dirty="0"/>
          </a:p>
        </p:txBody>
      </p:sp>
      <p:sp>
        <p:nvSpPr>
          <p:cNvPr id="21" name="20 Rectángulo redondeado"/>
          <p:cNvSpPr/>
          <p:nvPr/>
        </p:nvSpPr>
        <p:spPr bwMode="auto">
          <a:xfrm>
            <a:off x="6380826" y="3694974"/>
            <a:ext cx="2033702" cy="103017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8000" tIns="36000" rIns="18000" bIns="36000"/>
          <a:lstStyle/>
          <a:p>
            <a:pPr algn="ctr">
              <a:defRPr/>
            </a:pPr>
            <a:r>
              <a:rPr lang="es-MX" b="1" dirty="0" smtClean="0"/>
              <a:t>Emite Observaciones al Registro de Avances</a:t>
            </a:r>
            <a:endParaRPr lang="es-MX" b="1" dirty="0"/>
          </a:p>
        </p:txBody>
      </p:sp>
      <p:cxnSp>
        <p:nvCxnSpPr>
          <p:cNvPr id="25" name="26 Conector angular"/>
          <p:cNvCxnSpPr>
            <a:cxnSpLocks noChangeShapeType="1"/>
            <a:stCxn id="21" idx="2"/>
            <a:endCxn id="17" idx="3"/>
          </p:cNvCxnSpPr>
          <p:nvPr/>
        </p:nvCxnSpPr>
        <p:spPr bwMode="auto">
          <a:xfrm rot="5400000">
            <a:off x="6628260" y="4028637"/>
            <a:ext cx="72911" cy="1465925"/>
          </a:xfrm>
          <a:prstGeom prst="bentConnector2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26" name="25 Rectángulo"/>
          <p:cNvSpPr/>
          <p:nvPr/>
        </p:nvSpPr>
        <p:spPr bwMode="auto">
          <a:xfrm>
            <a:off x="6084167" y="1844824"/>
            <a:ext cx="2272949" cy="50405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 anchorCtr="0"/>
          <a:lstStyle/>
          <a:p>
            <a:pPr algn="ctr">
              <a:defRPr/>
            </a:pPr>
            <a:r>
              <a:rPr lang="es-MX" b="1" dirty="0" smtClean="0">
                <a:solidFill>
                  <a:schemeClr val="bg1"/>
                </a:solidFill>
              </a:rPr>
              <a:t>Unidad de Evaluación del Desempeño</a:t>
            </a:r>
          </a:p>
        </p:txBody>
      </p:sp>
      <p:sp>
        <p:nvSpPr>
          <p:cNvPr id="27" name="26 Rectángulo"/>
          <p:cNvSpPr/>
          <p:nvPr/>
        </p:nvSpPr>
        <p:spPr bwMode="auto">
          <a:xfrm>
            <a:off x="6012158" y="1196752"/>
            <a:ext cx="2376266" cy="50405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 anchorCtr="0"/>
          <a:lstStyle/>
          <a:p>
            <a:pPr algn="ctr">
              <a:defRPr/>
            </a:pPr>
            <a:r>
              <a:rPr lang="es-MX" b="1" dirty="0" smtClean="0">
                <a:solidFill>
                  <a:schemeClr val="bg1"/>
                </a:solidFill>
              </a:rPr>
              <a:t>Coordinador del Fondo</a:t>
            </a:r>
          </a:p>
        </p:txBody>
      </p:sp>
      <p:cxnSp>
        <p:nvCxnSpPr>
          <p:cNvPr id="29" name="28 Conector recto de flecha"/>
          <p:cNvCxnSpPr/>
          <p:nvPr/>
        </p:nvCxnSpPr>
        <p:spPr>
          <a:xfrm>
            <a:off x="2123728" y="2420888"/>
            <a:ext cx="0" cy="360040"/>
          </a:xfrm>
          <a:prstGeom prst="straightConnector1">
            <a:avLst/>
          </a:prstGeom>
          <a:ln w="28575">
            <a:solidFill>
              <a:srgbClr val="00B05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29 Conector recto de flecha"/>
          <p:cNvCxnSpPr/>
          <p:nvPr/>
        </p:nvCxnSpPr>
        <p:spPr>
          <a:xfrm>
            <a:off x="4716016" y="2420888"/>
            <a:ext cx="0" cy="360040"/>
          </a:xfrm>
          <a:prstGeom prst="straightConnector1">
            <a:avLst/>
          </a:prstGeom>
          <a:ln w="28575">
            <a:solidFill>
              <a:srgbClr val="00B05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Conector recto de flecha"/>
          <p:cNvCxnSpPr/>
          <p:nvPr/>
        </p:nvCxnSpPr>
        <p:spPr>
          <a:xfrm>
            <a:off x="7236296" y="2420888"/>
            <a:ext cx="0" cy="360040"/>
          </a:xfrm>
          <a:prstGeom prst="straightConnector1">
            <a:avLst/>
          </a:prstGeom>
          <a:ln w="28575">
            <a:solidFill>
              <a:srgbClr val="00B05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b="11719"/>
          <a:stretch>
            <a:fillRect/>
          </a:stretch>
        </p:blipFill>
        <p:spPr bwMode="auto">
          <a:xfrm>
            <a:off x="0" y="332656"/>
            <a:ext cx="9144000" cy="652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0" y="-99392"/>
            <a:ext cx="9144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s-MX" sz="24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Tablero</a:t>
            </a:r>
            <a:endParaRPr lang="es-MX" sz="2400" b="1" dirty="0">
              <a:solidFill>
                <a:schemeClr val="bg1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3 Rectángulo">
            <a:hlinkClick r:id="rId3" action="ppaction://hlinksldjump"/>
          </p:cNvPr>
          <p:cNvSpPr/>
          <p:nvPr/>
        </p:nvSpPr>
        <p:spPr>
          <a:xfrm>
            <a:off x="683568" y="3212976"/>
            <a:ext cx="360040" cy="3384376"/>
          </a:xfrm>
          <a:prstGeom prst="rect">
            <a:avLst/>
          </a:prstGeom>
          <a:solidFill>
            <a:srgbClr val="FFFF00">
              <a:alpha val="3900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" name="6 Rectángulo">
            <a:hlinkClick r:id="rId4" action="ppaction://hlinksldjump"/>
          </p:cNvPr>
          <p:cNvSpPr/>
          <p:nvPr/>
        </p:nvSpPr>
        <p:spPr>
          <a:xfrm>
            <a:off x="7596336" y="3246884"/>
            <a:ext cx="360040" cy="3384376"/>
          </a:xfrm>
          <a:prstGeom prst="rect">
            <a:avLst/>
          </a:prstGeom>
          <a:solidFill>
            <a:srgbClr val="FFFF00">
              <a:alpha val="3900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" name="5 Rectángulo"/>
          <p:cNvSpPr/>
          <p:nvPr/>
        </p:nvSpPr>
        <p:spPr>
          <a:xfrm>
            <a:off x="8028384" y="3244040"/>
            <a:ext cx="432048" cy="335331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7 Rectángulo">
            <a:hlinkClick r:id="rId5" action="ppaction://hlinksldjump"/>
          </p:cNvPr>
          <p:cNvSpPr/>
          <p:nvPr/>
        </p:nvSpPr>
        <p:spPr>
          <a:xfrm>
            <a:off x="8783960" y="620688"/>
            <a:ext cx="360040" cy="504056"/>
          </a:xfrm>
          <a:prstGeom prst="rect">
            <a:avLst/>
          </a:prstGeom>
          <a:solidFill>
            <a:srgbClr val="FFFF00">
              <a:alpha val="39000"/>
            </a:srgbClr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" name="9 Rectángulo"/>
          <p:cNvSpPr/>
          <p:nvPr/>
        </p:nvSpPr>
        <p:spPr>
          <a:xfrm>
            <a:off x="8563504" y="3244040"/>
            <a:ext cx="432048" cy="3384376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67944" y="1412777"/>
            <a:ext cx="1008112" cy="385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1124180" y="2298700"/>
            <a:ext cx="1117600" cy="2362200"/>
          </a:xfrm>
          <a:prstGeom prst="rect">
            <a:avLst/>
          </a:prstGeom>
          <a:noFill/>
          <a:ln w="9525">
            <a:solidFill>
              <a:srgbClr val="B8B8B8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MX" sz="72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3.2</a:t>
            </a:r>
            <a:endParaRPr lang="es-MX" sz="72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algn="ctr"/>
            <a:endParaRPr lang="es-ES" sz="7200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2399163" y="2708920"/>
            <a:ext cx="6277293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r>
              <a:rPr lang="es-MX" sz="4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Funcionalidad del Módulo detalle obra por obra</a:t>
            </a:r>
          </a:p>
          <a:p>
            <a:r>
              <a:rPr lang="es-MX" sz="28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B. Carga Masiva</a:t>
            </a:r>
            <a:endParaRPr lang="en-US" sz="2800" b="1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s-MX" sz="24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Carga Masiva de Avances</a:t>
            </a:r>
            <a:endParaRPr lang="es-MX" sz="2400" b="1" dirty="0">
              <a:solidFill>
                <a:schemeClr val="bg1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t="11790" b="46216"/>
          <a:stretch>
            <a:fillRect/>
          </a:stretch>
        </p:blipFill>
        <p:spPr bwMode="auto">
          <a:xfrm>
            <a:off x="107504" y="692696"/>
            <a:ext cx="8892480" cy="2592288"/>
          </a:xfrm>
          <a:prstGeom prst="rect">
            <a:avLst/>
          </a:prstGeom>
          <a:noFill/>
          <a:ln w="3175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84568" y="1537316"/>
            <a:ext cx="9138308" cy="5320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51 -0.00695 L -1.05885 -0.0069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179512" y="-171400"/>
            <a:ext cx="1655518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36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Agenda</a:t>
            </a:r>
            <a:endParaRPr lang="es-ES" sz="3600" b="1" dirty="0">
              <a:solidFill>
                <a:schemeClr val="bg1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6" name="5 Conector recto"/>
          <p:cNvCxnSpPr/>
          <p:nvPr/>
        </p:nvCxnSpPr>
        <p:spPr bwMode="auto">
          <a:xfrm>
            <a:off x="1331640" y="980728"/>
            <a:ext cx="0" cy="468052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7" name="6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5229200"/>
            <a:ext cx="1075748" cy="845416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403648" y="836712"/>
            <a:ext cx="7416824" cy="5238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1950" indent="-361950" algn="just">
              <a:lnSpc>
                <a:spcPct val="90000"/>
              </a:lnSpc>
              <a:spcAft>
                <a:spcPct val="50000"/>
              </a:spcAft>
              <a:buClr>
                <a:srgbClr val="0033CC"/>
              </a:buClr>
              <a:buSzPct val="80000"/>
              <a:buFont typeface="Wingdings" pitchFamily="2" charset="2"/>
              <a:buNone/>
              <a:defRPr/>
            </a:pPr>
            <a:r>
              <a:rPr lang="en-US" sz="2000" dirty="0">
                <a:solidFill>
                  <a:srgbClr val="5F5F5F"/>
                </a:solidFill>
                <a:latin typeface="+mj-lt"/>
              </a:rPr>
              <a:t>1.</a:t>
            </a:r>
            <a:r>
              <a:rPr lang="en-US" sz="2000" b="0" dirty="0">
                <a:solidFill>
                  <a:srgbClr val="5F5F5F"/>
                </a:solidFill>
                <a:latin typeface="+mj-lt"/>
              </a:rPr>
              <a:t> </a:t>
            </a:r>
            <a:r>
              <a:rPr lang="en-US" sz="2000" b="0" dirty="0" err="1">
                <a:solidFill>
                  <a:srgbClr val="5F5F5F"/>
                </a:solidFill>
                <a:latin typeface="+mj-lt"/>
              </a:rPr>
              <a:t>Introducción</a:t>
            </a:r>
            <a:r>
              <a:rPr lang="en-US" sz="2000" b="0" dirty="0">
                <a:solidFill>
                  <a:srgbClr val="5F5F5F"/>
                </a:solidFill>
                <a:latin typeface="+mj-lt"/>
              </a:rPr>
              <a:t> General de los </a:t>
            </a:r>
            <a:r>
              <a:rPr lang="en-US" sz="2000" b="0" dirty="0" err="1">
                <a:solidFill>
                  <a:srgbClr val="5F5F5F"/>
                </a:solidFill>
                <a:latin typeface="+mj-lt"/>
              </a:rPr>
              <a:t>cambios</a:t>
            </a:r>
            <a:r>
              <a:rPr lang="en-US" sz="2000" b="0" dirty="0">
                <a:solidFill>
                  <a:srgbClr val="5F5F5F"/>
                </a:solidFill>
                <a:latin typeface="+mj-lt"/>
              </a:rPr>
              <a:t> en el </a:t>
            </a:r>
            <a:r>
              <a:rPr lang="en-US" sz="2000" b="0" dirty="0" smtClean="0">
                <a:solidFill>
                  <a:srgbClr val="5F5F5F"/>
                </a:solidFill>
                <a:latin typeface="+mj-lt"/>
              </a:rPr>
              <a:t>SFU </a:t>
            </a:r>
            <a:r>
              <a:rPr lang="en-US" sz="2000" dirty="0" smtClean="0">
                <a:solidFill>
                  <a:srgbClr val="5F5F5F"/>
                </a:solidFill>
                <a:latin typeface="+mj-lt"/>
              </a:rPr>
              <a:t>(Actual – Nuevo)</a:t>
            </a:r>
            <a:endParaRPr lang="en-US" sz="2000" b="0" dirty="0">
              <a:solidFill>
                <a:srgbClr val="5F5F5F"/>
              </a:solidFill>
              <a:latin typeface="+mj-lt"/>
            </a:endParaRPr>
          </a:p>
          <a:p>
            <a:pPr marL="457200" indent="-457200" algn="just">
              <a:lnSpc>
                <a:spcPct val="90000"/>
              </a:lnSpc>
              <a:spcAft>
                <a:spcPct val="50000"/>
              </a:spcAft>
              <a:buClr>
                <a:srgbClr val="0033CC"/>
              </a:buClr>
              <a:buSzPct val="80000"/>
              <a:buFont typeface="Wingdings" pitchFamily="2" charset="2"/>
              <a:buNone/>
              <a:defRPr/>
            </a:pPr>
            <a:r>
              <a:rPr lang="en-US" sz="2000" b="0" dirty="0" smtClean="0">
                <a:solidFill>
                  <a:srgbClr val="5F5F5F"/>
                </a:solidFill>
                <a:latin typeface="+mj-lt"/>
              </a:rPr>
              <a:t>2. </a:t>
            </a:r>
            <a:r>
              <a:rPr lang="en-US" sz="2000" dirty="0" err="1" smtClean="0">
                <a:solidFill>
                  <a:srgbClr val="5F5F5F"/>
                </a:solidFill>
                <a:latin typeface="+mj-lt"/>
              </a:rPr>
              <a:t>Funcionalidad</a:t>
            </a:r>
            <a:r>
              <a:rPr lang="en-US" sz="2000" dirty="0" smtClean="0">
                <a:solidFill>
                  <a:srgbClr val="5F5F5F"/>
                </a:solidFill>
                <a:latin typeface="+mj-lt"/>
              </a:rPr>
              <a:t> del </a:t>
            </a:r>
            <a:r>
              <a:rPr lang="en-US" sz="2000" dirty="0" err="1" smtClean="0">
                <a:solidFill>
                  <a:srgbClr val="5F5F5F"/>
                </a:solidFill>
                <a:latin typeface="+mj-lt"/>
              </a:rPr>
              <a:t>Módulo</a:t>
            </a:r>
            <a:r>
              <a:rPr lang="en-US" sz="2000" dirty="0" smtClean="0">
                <a:solidFill>
                  <a:srgbClr val="5F5F5F"/>
                </a:solidFill>
                <a:latin typeface="+mj-lt"/>
              </a:rPr>
              <a:t> de </a:t>
            </a:r>
            <a:r>
              <a:rPr lang="en-US" sz="2000" dirty="0" err="1" smtClean="0">
                <a:solidFill>
                  <a:srgbClr val="5F5F5F"/>
                </a:solidFill>
                <a:latin typeface="+mj-lt"/>
              </a:rPr>
              <a:t>Indicadores</a:t>
            </a:r>
            <a:endParaRPr lang="en-US" sz="2000" dirty="0" smtClean="0">
              <a:solidFill>
                <a:srgbClr val="5F5F5F"/>
              </a:solidFill>
              <a:latin typeface="+mj-lt"/>
            </a:endParaRPr>
          </a:p>
          <a:p>
            <a:pPr marL="457200" indent="-457200" algn="just">
              <a:lnSpc>
                <a:spcPct val="90000"/>
              </a:lnSpc>
              <a:spcAft>
                <a:spcPct val="50000"/>
              </a:spcAft>
              <a:buClr>
                <a:srgbClr val="0033CC"/>
              </a:buClr>
              <a:buSzPct val="80000"/>
              <a:buFont typeface="Wingdings" pitchFamily="2" charset="2"/>
              <a:buNone/>
              <a:defRPr/>
            </a:pPr>
            <a:r>
              <a:rPr lang="en-US" sz="2000" dirty="0" smtClean="0">
                <a:solidFill>
                  <a:srgbClr val="5F5F5F"/>
                </a:solidFill>
                <a:latin typeface="+mj-lt"/>
              </a:rPr>
              <a:t>3.</a:t>
            </a:r>
            <a:r>
              <a:rPr lang="en-US" sz="2000" b="0" dirty="0" smtClean="0">
                <a:solidFill>
                  <a:srgbClr val="5F5F5F"/>
                </a:solidFill>
                <a:latin typeface="+mj-lt"/>
              </a:rPr>
              <a:t> </a:t>
            </a:r>
            <a:r>
              <a:rPr lang="en-US" sz="2000" b="0" dirty="0">
                <a:solidFill>
                  <a:srgbClr val="5F5F5F"/>
                </a:solidFill>
                <a:latin typeface="+mj-lt"/>
              </a:rPr>
              <a:t>F</a:t>
            </a:r>
            <a:r>
              <a:rPr lang="es-MX" sz="2000" b="0" dirty="0" err="1">
                <a:solidFill>
                  <a:srgbClr val="5F5F5F"/>
                </a:solidFill>
                <a:latin typeface="+mj-lt"/>
              </a:rPr>
              <a:t>uncionalidad</a:t>
            </a:r>
            <a:r>
              <a:rPr lang="es-MX" sz="2000" b="0" dirty="0">
                <a:solidFill>
                  <a:srgbClr val="5F5F5F"/>
                </a:solidFill>
                <a:latin typeface="+mj-lt"/>
              </a:rPr>
              <a:t> del Módulo </a:t>
            </a:r>
            <a:r>
              <a:rPr lang="es-MX" sz="2000" b="0" dirty="0" smtClean="0">
                <a:solidFill>
                  <a:srgbClr val="5F5F5F"/>
                </a:solidFill>
                <a:latin typeface="+mj-lt"/>
              </a:rPr>
              <a:t>detalle obra por obra</a:t>
            </a:r>
            <a:endParaRPr lang="es-MX" sz="2000" b="0" dirty="0">
              <a:solidFill>
                <a:srgbClr val="5F5F5F"/>
              </a:solidFill>
              <a:latin typeface="+mj-lt"/>
            </a:endParaRPr>
          </a:p>
          <a:p>
            <a:pPr marL="714375" indent="-352425" algn="just">
              <a:lnSpc>
                <a:spcPct val="90000"/>
              </a:lnSpc>
              <a:spcAft>
                <a:spcPct val="50000"/>
              </a:spcAft>
              <a:buClr>
                <a:srgbClr val="009999"/>
              </a:buClr>
              <a:buSzPct val="80000"/>
              <a:buFont typeface="+mj-lt"/>
              <a:buAutoNum type="alphaUcPeriod"/>
              <a:defRPr/>
            </a:pPr>
            <a:r>
              <a:rPr lang="es-MX" dirty="0" smtClean="0">
                <a:solidFill>
                  <a:srgbClr val="5F5F5F"/>
                </a:solidFill>
                <a:latin typeface="+mj-lt"/>
              </a:rPr>
              <a:t>Información Trimestral</a:t>
            </a:r>
          </a:p>
          <a:p>
            <a:pPr marL="1171575" lvl="1" indent="-352425" algn="just">
              <a:lnSpc>
                <a:spcPct val="90000"/>
              </a:lnSpc>
              <a:spcAft>
                <a:spcPct val="50000"/>
              </a:spcAft>
              <a:buClr>
                <a:srgbClr val="009999"/>
              </a:buClr>
              <a:buSzPct val="80000"/>
              <a:buFont typeface="Wingdings" pitchFamily="2" charset="2"/>
              <a:buChar char="ü"/>
              <a:defRPr/>
            </a:pPr>
            <a:r>
              <a:rPr lang="es-MX" b="0" dirty="0" smtClean="0">
                <a:solidFill>
                  <a:srgbClr val="5F5F5F"/>
                </a:solidFill>
                <a:latin typeface="+mj-lt"/>
              </a:rPr>
              <a:t>Registro de proyectos </a:t>
            </a:r>
          </a:p>
          <a:p>
            <a:pPr marL="1171575" lvl="1" indent="-352425" algn="just">
              <a:lnSpc>
                <a:spcPct val="90000"/>
              </a:lnSpc>
              <a:spcAft>
                <a:spcPct val="50000"/>
              </a:spcAft>
              <a:buClr>
                <a:srgbClr val="009999"/>
              </a:buClr>
              <a:buSzPct val="80000"/>
              <a:buFont typeface="Wingdings" pitchFamily="2" charset="2"/>
              <a:buChar char="ü"/>
              <a:defRPr/>
            </a:pPr>
            <a:r>
              <a:rPr lang="es-MX" dirty="0" smtClean="0">
                <a:solidFill>
                  <a:srgbClr val="5F5F5F"/>
                </a:solidFill>
                <a:latin typeface="+mj-lt"/>
              </a:rPr>
              <a:t>Actualización de Avances Físico – Financieros</a:t>
            </a:r>
          </a:p>
          <a:p>
            <a:pPr marL="1171575" lvl="1" indent="-352425" algn="just">
              <a:lnSpc>
                <a:spcPct val="90000"/>
              </a:lnSpc>
              <a:spcAft>
                <a:spcPct val="50000"/>
              </a:spcAft>
              <a:buClr>
                <a:srgbClr val="009999"/>
              </a:buClr>
              <a:buSzPct val="80000"/>
              <a:buFont typeface="Wingdings" pitchFamily="2" charset="2"/>
              <a:buChar char="ü"/>
              <a:defRPr/>
            </a:pPr>
            <a:r>
              <a:rPr lang="es-MX" dirty="0" smtClean="0">
                <a:solidFill>
                  <a:srgbClr val="5F5F5F"/>
                </a:solidFill>
                <a:latin typeface="+mj-lt"/>
              </a:rPr>
              <a:t>Suspender / Reactivar un proyecto</a:t>
            </a:r>
          </a:p>
          <a:p>
            <a:pPr marL="1171575" lvl="1" indent="-352425" algn="just">
              <a:lnSpc>
                <a:spcPct val="90000"/>
              </a:lnSpc>
              <a:spcAft>
                <a:spcPct val="50000"/>
              </a:spcAft>
              <a:buClr>
                <a:srgbClr val="009999"/>
              </a:buClr>
              <a:buSzPct val="80000"/>
              <a:buFont typeface="Wingdings" pitchFamily="2" charset="2"/>
              <a:buChar char="ü"/>
              <a:defRPr/>
            </a:pPr>
            <a:r>
              <a:rPr lang="es-MX" dirty="0" smtClean="0">
                <a:solidFill>
                  <a:srgbClr val="5F5F5F"/>
                </a:solidFill>
                <a:latin typeface="+mj-lt"/>
              </a:rPr>
              <a:t>Cancelar un proyecto</a:t>
            </a:r>
            <a:endParaRPr lang="es-MX" dirty="0">
              <a:solidFill>
                <a:srgbClr val="5F5F5F"/>
              </a:solidFill>
              <a:latin typeface="+mj-lt"/>
            </a:endParaRPr>
          </a:p>
          <a:p>
            <a:pPr marL="714375" indent="-352425" algn="just">
              <a:lnSpc>
                <a:spcPct val="90000"/>
              </a:lnSpc>
              <a:spcAft>
                <a:spcPct val="50000"/>
              </a:spcAft>
              <a:buClr>
                <a:srgbClr val="009999"/>
              </a:buClr>
              <a:buSzPct val="80000"/>
              <a:buFont typeface="+mj-lt"/>
              <a:buAutoNum type="alphaUcPeriod"/>
              <a:defRPr/>
            </a:pPr>
            <a:r>
              <a:rPr lang="es-MX" dirty="0" smtClean="0">
                <a:solidFill>
                  <a:srgbClr val="5F5F5F"/>
                </a:solidFill>
                <a:latin typeface="+mj-lt"/>
              </a:rPr>
              <a:t>Carga masiva </a:t>
            </a:r>
            <a:r>
              <a:rPr lang="es-MX" sz="1800" b="0" dirty="0" smtClean="0">
                <a:solidFill>
                  <a:srgbClr val="5F5F5F"/>
                </a:solidFill>
                <a:latin typeface="+mj-lt"/>
              </a:rPr>
              <a:t>de información</a:t>
            </a:r>
          </a:p>
          <a:p>
            <a:pPr marL="714375" indent="-352425" algn="just">
              <a:lnSpc>
                <a:spcPct val="90000"/>
              </a:lnSpc>
              <a:spcAft>
                <a:spcPct val="50000"/>
              </a:spcAft>
              <a:buClr>
                <a:srgbClr val="009999"/>
              </a:buClr>
              <a:buSzPct val="80000"/>
              <a:buFont typeface="+mj-lt"/>
              <a:buAutoNum type="alphaUcPeriod"/>
              <a:defRPr/>
            </a:pPr>
            <a:r>
              <a:rPr lang="es-MX" dirty="0" smtClean="0">
                <a:solidFill>
                  <a:srgbClr val="5F5F5F"/>
                </a:solidFill>
                <a:latin typeface="+mj-lt"/>
              </a:rPr>
              <a:t>Consultas y Reportes</a:t>
            </a:r>
          </a:p>
          <a:p>
            <a:pPr marL="352425" indent="-352425" algn="just">
              <a:lnSpc>
                <a:spcPct val="90000"/>
              </a:lnSpc>
              <a:spcAft>
                <a:spcPct val="50000"/>
              </a:spcAft>
              <a:buClr>
                <a:srgbClr val="009999"/>
              </a:buClr>
              <a:buSzPct val="80000"/>
              <a:defRPr/>
            </a:pPr>
            <a:r>
              <a:rPr lang="en-US" sz="2000" dirty="0" smtClean="0">
                <a:solidFill>
                  <a:srgbClr val="5F5F5F"/>
                </a:solidFill>
              </a:rPr>
              <a:t>4. </a:t>
            </a:r>
            <a:r>
              <a:rPr lang="en-US" sz="2000" dirty="0" err="1" smtClean="0">
                <a:solidFill>
                  <a:srgbClr val="5F5F5F"/>
                </a:solidFill>
              </a:rPr>
              <a:t>Funcionalidad</a:t>
            </a:r>
            <a:r>
              <a:rPr lang="en-US" sz="2000" dirty="0" smtClean="0">
                <a:solidFill>
                  <a:srgbClr val="5F5F5F"/>
                </a:solidFill>
              </a:rPr>
              <a:t> del </a:t>
            </a:r>
            <a:r>
              <a:rPr lang="en-US" sz="2000" dirty="0" err="1" smtClean="0">
                <a:solidFill>
                  <a:srgbClr val="5F5F5F"/>
                </a:solidFill>
              </a:rPr>
              <a:t>registro</a:t>
            </a:r>
            <a:r>
              <a:rPr lang="en-US" sz="2000" dirty="0" smtClean="0">
                <a:solidFill>
                  <a:srgbClr val="5F5F5F"/>
                </a:solidFill>
              </a:rPr>
              <a:t> de </a:t>
            </a:r>
            <a:r>
              <a:rPr lang="en-US" sz="2000" dirty="0" err="1" smtClean="0">
                <a:solidFill>
                  <a:srgbClr val="5F5F5F"/>
                </a:solidFill>
              </a:rPr>
              <a:t>evaluaciones</a:t>
            </a:r>
            <a:endParaRPr lang="en-US" sz="2000" dirty="0" smtClean="0">
              <a:solidFill>
                <a:srgbClr val="5F5F5F"/>
              </a:solidFill>
            </a:endParaRPr>
          </a:p>
          <a:p>
            <a:pPr marL="352425" indent="-352425" algn="just">
              <a:lnSpc>
                <a:spcPct val="90000"/>
              </a:lnSpc>
              <a:spcAft>
                <a:spcPct val="50000"/>
              </a:spcAft>
              <a:buClr>
                <a:srgbClr val="009999"/>
              </a:buClr>
              <a:buSzPct val="80000"/>
              <a:defRPr/>
            </a:pPr>
            <a:r>
              <a:rPr lang="en-US" sz="2000" dirty="0" smtClean="0">
                <a:solidFill>
                  <a:srgbClr val="5F5F5F"/>
                </a:solidFill>
              </a:rPr>
              <a:t>5. </a:t>
            </a:r>
            <a:r>
              <a:rPr lang="en-US" sz="2000" dirty="0" err="1" smtClean="0">
                <a:solidFill>
                  <a:srgbClr val="5F5F5F"/>
                </a:solidFill>
              </a:rPr>
              <a:t>Funcionalidad</a:t>
            </a:r>
            <a:r>
              <a:rPr lang="en-US" sz="2000" dirty="0" smtClean="0">
                <a:solidFill>
                  <a:srgbClr val="5F5F5F"/>
                </a:solidFill>
              </a:rPr>
              <a:t> del </a:t>
            </a:r>
            <a:r>
              <a:rPr lang="en-US" sz="2000" dirty="0" err="1" smtClean="0">
                <a:solidFill>
                  <a:srgbClr val="5F5F5F"/>
                </a:solidFill>
              </a:rPr>
              <a:t>Nivel</a:t>
            </a:r>
            <a:r>
              <a:rPr lang="en-US" sz="2000" dirty="0" smtClean="0">
                <a:solidFill>
                  <a:srgbClr val="5F5F5F"/>
                </a:solidFill>
              </a:rPr>
              <a:t> </a:t>
            </a:r>
            <a:r>
              <a:rPr lang="en-US" sz="2000" dirty="0" err="1" smtClean="0">
                <a:solidFill>
                  <a:srgbClr val="5F5F5F"/>
                </a:solidFill>
              </a:rPr>
              <a:t>Fondo</a:t>
            </a:r>
            <a:endParaRPr lang="en-US" sz="2000" dirty="0" smtClean="0">
              <a:solidFill>
                <a:srgbClr val="5F5F5F"/>
              </a:solidFill>
            </a:endParaRPr>
          </a:p>
          <a:p>
            <a:pPr marL="352425" indent="-352425" algn="just">
              <a:lnSpc>
                <a:spcPct val="90000"/>
              </a:lnSpc>
              <a:spcAft>
                <a:spcPct val="50000"/>
              </a:spcAft>
              <a:buClr>
                <a:srgbClr val="009999"/>
              </a:buClr>
              <a:buSzPct val="80000"/>
              <a:defRPr/>
            </a:pPr>
            <a:r>
              <a:rPr lang="en-US" sz="2000" dirty="0" smtClean="0">
                <a:solidFill>
                  <a:srgbClr val="5F5F5F"/>
                </a:solidFill>
              </a:rPr>
              <a:t>6. </a:t>
            </a:r>
            <a:r>
              <a:rPr lang="en-US" sz="2000" dirty="0" err="1" smtClean="0">
                <a:solidFill>
                  <a:srgbClr val="5F5F5F"/>
                </a:solidFill>
              </a:rPr>
              <a:t>Repaso</a:t>
            </a:r>
            <a:r>
              <a:rPr lang="en-US" sz="2000" dirty="0" smtClean="0">
                <a:solidFill>
                  <a:srgbClr val="5F5F5F"/>
                </a:solidFill>
              </a:rPr>
              <a:t> general del </a:t>
            </a:r>
            <a:r>
              <a:rPr lang="en-US" sz="2000" dirty="0" err="1" smtClean="0">
                <a:solidFill>
                  <a:srgbClr val="5F5F5F"/>
                </a:solidFill>
              </a:rPr>
              <a:t>uso</a:t>
            </a:r>
            <a:r>
              <a:rPr lang="en-US" sz="2000" dirty="0" smtClean="0">
                <a:solidFill>
                  <a:srgbClr val="5F5F5F"/>
                </a:solidFill>
              </a:rPr>
              <a:t> del SFU</a:t>
            </a:r>
            <a:endParaRPr lang="es-MX" sz="1800" b="0" dirty="0">
              <a:solidFill>
                <a:srgbClr val="5F5F5F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s-MX" sz="24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Validación de Carga Masiva de Avances</a:t>
            </a:r>
            <a:endParaRPr lang="es-MX" sz="2400" b="1" dirty="0">
              <a:solidFill>
                <a:schemeClr val="bg1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84994"/>
            <a:ext cx="9144000" cy="6173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CuadroTexto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s-MX" sz="24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Envío Masivo de Avances</a:t>
            </a:r>
            <a:endParaRPr lang="es-MX" sz="2400" b="1" dirty="0">
              <a:solidFill>
                <a:schemeClr val="bg1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548680"/>
            <a:ext cx="9144000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1124180" y="2298700"/>
            <a:ext cx="1117600" cy="2362200"/>
          </a:xfrm>
          <a:prstGeom prst="rect">
            <a:avLst/>
          </a:prstGeom>
          <a:noFill/>
          <a:ln w="9525">
            <a:solidFill>
              <a:srgbClr val="B8B8B8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MX" sz="72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3.3</a:t>
            </a:r>
            <a:endParaRPr lang="es-MX" sz="72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algn="ctr"/>
            <a:endParaRPr lang="es-ES" sz="7200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2399163" y="2564904"/>
            <a:ext cx="6277293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r>
              <a:rPr lang="es-MX" sz="4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Funcionalidad del Módulo Detalle obra por obra</a:t>
            </a:r>
          </a:p>
          <a:p>
            <a:r>
              <a:rPr lang="es-MX" sz="2800" b="1" dirty="0" smtClean="0">
                <a:solidFill>
                  <a:schemeClr val="bg1">
                    <a:lumMod val="50000"/>
                  </a:schemeClr>
                </a:solidFill>
                <a:latin typeface="+mj-lt"/>
                <a:hlinkClick r:id="rId2" action="ppaction://hlinksldjump"/>
              </a:rPr>
              <a:t>Consultas</a:t>
            </a:r>
            <a:endParaRPr lang="es-MX" sz="2800" b="1" dirty="0" smtClean="0">
              <a:solidFill>
                <a:schemeClr val="bg1">
                  <a:lumMod val="50000"/>
                </a:schemeClr>
              </a:solidFill>
              <a:latin typeface="+mj-lt"/>
              <a:hlinkClick r:id="rId3" action="ppaction://hlinkpres?slideindex=1&amp;slidetitle="/>
            </a:endParaRPr>
          </a:p>
          <a:p>
            <a:r>
              <a:rPr lang="es-MX" sz="2800" b="1" dirty="0" smtClean="0">
                <a:solidFill>
                  <a:schemeClr val="bg1">
                    <a:lumMod val="50000"/>
                  </a:schemeClr>
                </a:solidFill>
                <a:latin typeface="+mj-lt"/>
                <a:hlinkClick r:id="rId3" action="ppaction://hlinkpres?slideindex=1&amp;slidetitle="/>
              </a:rPr>
              <a:t> Reportes</a:t>
            </a:r>
            <a:endParaRPr lang="en-US" sz="2800" b="1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1124180" y="2298700"/>
            <a:ext cx="1117600" cy="2362200"/>
          </a:xfrm>
          <a:prstGeom prst="rect">
            <a:avLst/>
          </a:prstGeom>
          <a:noFill/>
          <a:ln w="9525">
            <a:solidFill>
              <a:srgbClr val="B8B8B8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MX" sz="72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4.</a:t>
            </a:r>
            <a:endParaRPr lang="es-MX" sz="72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algn="ctr"/>
            <a:endParaRPr lang="es-ES" sz="7200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2399163" y="2708920"/>
            <a:ext cx="6277293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r>
              <a:rPr lang="es-MX" sz="4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Funcionalidad del registro de evaluaciones</a:t>
            </a:r>
            <a:endParaRPr lang="en-US" sz="2800" b="1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 idx="4294967295"/>
          </p:nvPr>
        </p:nvSpPr>
        <p:spPr>
          <a:xfrm>
            <a:off x="323528" y="0"/>
            <a:ext cx="8229600" cy="776288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bg1">
                    <a:lumMod val="50000"/>
                  </a:schemeClr>
                </a:solidFill>
              </a:rPr>
              <a:t>Carga de evaluaciones 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idx="4294967295"/>
          </p:nvPr>
        </p:nvSpPr>
        <p:spPr>
          <a:xfrm>
            <a:off x="251520" y="548680"/>
            <a:ext cx="8229600" cy="208823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lvl="1" indent="0" algn="just">
              <a:buNone/>
            </a:pPr>
            <a:r>
              <a:rPr lang="es-MX" sz="2000" dirty="0" smtClean="0">
                <a:solidFill>
                  <a:schemeClr val="bg1">
                    <a:lumMod val="50000"/>
                  </a:schemeClr>
                </a:solidFill>
              </a:rPr>
              <a:t>Los resultados de una evaluación se deberán cargar al SFU, como lo estipulan</a:t>
            </a:r>
            <a:r>
              <a:rPr lang="es-MX" sz="2000" i="1" dirty="0" smtClean="0">
                <a:solidFill>
                  <a:schemeClr val="bg1">
                    <a:lumMod val="50000"/>
                  </a:schemeClr>
                </a:solidFill>
              </a:rPr>
              <a:t> los Lineamientos</a:t>
            </a:r>
            <a:r>
              <a:rPr lang="es-MX" sz="2000" dirty="0" smtClean="0">
                <a:solidFill>
                  <a:schemeClr val="bg1">
                    <a:lumMod val="50000"/>
                  </a:schemeClr>
                </a:solidFill>
              </a:rPr>
              <a:t>. </a:t>
            </a:r>
          </a:p>
          <a:p>
            <a:pPr marL="0" lvl="1" indent="0" algn="just">
              <a:buNone/>
            </a:pPr>
            <a:endParaRPr lang="es-MX" sz="2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lvl="1" indent="0" algn="just">
              <a:buNone/>
            </a:pPr>
            <a:r>
              <a:rPr lang="es-MX" sz="2000" dirty="0" smtClean="0">
                <a:solidFill>
                  <a:schemeClr val="bg1">
                    <a:lumMod val="50000"/>
                  </a:schemeClr>
                </a:solidFill>
              </a:rPr>
              <a:t>Esta aplicación permanecerá abierta durante todo el año y genera el reporte para que la entidad federativa proceda a su publicación. </a:t>
            </a:r>
            <a:endParaRPr lang="es-MX" sz="2000" b="1" dirty="0" smtClean="0">
              <a:solidFill>
                <a:schemeClr val="bg1">
                  <a:lumMod val="50000"/>
                </a:schemeClr>
              </a:solidFill>
              <a:latin typeface="Trajan Pro"/>
              <a:ea typeface="+mj-ea"/>
              <a:cs typeface="Trajan Pro"/>
            </a:endParaRPr>
          </a:p>
          <a:p>
            <a:pPr marL="342900" lvl="1" indent="-342900">
              <a:buFont typeface="Arial"/>
              <a:buChar char="•"/>
            </a:pPr>
            <a:endParaRPr lang="es-MX" sz="1600" dirty="0" smtClean="0">
              <a:solidFill>
                <a:schemeClr val="bg1">
                  <a:lumMod val="50000"/>
                </a:schemeClr>
              </a:solidFill>
            </a:endParaRPr>
          </a:p>
          <a:p>
            <a:endParaRPr lang="es-MX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 cstate="print"/>
          <a:srcRect b="4282"/>
          <a:stretch>
            <a:fillRect/>
          </a:stretch>
        </p:blipFill>
        <p:spPr bwMode="auto">
          <a:xfrm>
            <a:off x="395536" y="2420888"/>
            <a:ext cx="6028914" cy="3972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6588224" y="2996952"/>
            <a:ext cx="2304256" cy="2677656"/>
          </a:xfrm>
          <a:prstGeom prst="rect">
            <a:avLst/>
          </a:prstGeom>
          <a:solidFill>
            <a:srgbClr val="009242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just"/>
            <a:r>
              <a:rPr lang="es-MX" sz="2400" b="1" dirty="0" smtClean="0">
                <a:solidFill>
                  <a:schemeClr val="bg1"/>
                </a:solidFill>
                <a:latin typeface="Calibri" pitchFamily="34" charset="0"/>
              </a:rPr>
              <a:t>Importante </a:t>
            </a:r>
            <a:r>
              <a:rPr lang="es-MX" sz="2400" dirty="0" smtClean="0">
                <a:solidFill>
                  <a:schemeClr val="bg1"/>
                </a:solidFill>
                <a:latin typeface="Calibri" pitchFamily="34" charset="0"/>
              </a:rPr>
              <a:t>considerar que no se trata de reportes de auditorías, sino </a:t>
            </a:r>
            <a:r>
              <a:rPr lang="es-MX" sz="2400" b="1" dirty="0" smtClean="0">
                <a:solidFill>
                  <a:schemeClr val="bg1"/>
                </a:solidFill>
                <a:latin typeface="Calibri" pitchFamily="34" charset="0"/>
              </a:rPr>
              <a:t>evaluaciones externas.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1124180" y="2298700"/>
            <a:ext cx="1117600" cy="2362200"/>
          </a:xfrm>
          <a:prstGeom prst="rect">
            <a:avLst/>
          </a:prstGeom>
          <a:noFill/>
          <a:ln w="9525">
            <a:solidFill>
              <a:srgbClr val="B8B8B8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MX" sz="72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5.</a:t>
            </a:r>
            <a:endParaRPr lang="es-MX" sz="72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algn="ctr"/>
            <a:endParaRPr lang="es-ES" sz="7200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2399163" y="2708920"/>
            <a:ext cx="6277293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r>
              <a:rPr lang="es-MX" sz="4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Funcionalidad Nivel Fondo</a:t>
            </a:r>
            <a:endParaRPr lang="en-US" sz="2800" b="1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 idx="4294967295"/>
          </p:nvPr>
        </p:nvSpPr>
        <p:spPr>
          <a:xfrm>
            <a:off x="395536" y="0"/>
            <a:ext cx="8229600" cy="574675"/>
          </a:xfrm>
          <a:prstGeom prst="rect">
            <a:avLst/>
          </a:prstGeom>
        </p:spPr>
        <p:txBody>
          <a:bodyPr/>
          <a:lstStyle/>
          <a:p>
            <a:pPr marL="457200" indent="-457200" algn="l"/>
            <a:r>
              <a:rPr lang="es-MX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Captura a Nivel Fondo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467544" y="533579"/>
            <a:ext cx="8229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457200"/>
            <a:r>
              <a:rPr lang="es-MX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</a:rPr>
              <a:t>En este nivel se registrará el ejercicio de los recursos vistos de manera global, de modo que se pueda dar seguimiento al ejercicio de los recursos.</a:t>
            </a:r>
          </a:p>
          <a:p>
            <a:pPr algn="just" defTabSz="457200"/>
            <a:endParaRPr lang="es-MX" dirty="0" smtClean="0">
              <a:solidFill>
                <a:prstClr val="black">
                  <a:lumMod val="50000"/>
                  <a:lumOff val="50000"/>
                </a:prstClr>
              </a:solidFill>
              <a:latin typeface="+mj-lt"/>
            </a:endParaRPr>
          </a:p>
          <a:p>
            <a:pPr algn="just" defTabSz="457200"/>
            <a:r>
              <a:rPr lang="es-MX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</a:rPr>
              <a:t>Es muy importante que antes de realizar el reporte de la información en este nivel las entidades federativas </a:t>
            </a:r>
            <a:r>
              <a:rPr lang="es-MX" b="1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</a:rPr>
              <a:t>verifiquen que el monto coincide con el entregado por el Gobierno Federal. </a:t>
            </a:r>
            <a:r>
              <a:rPr lang="es-MX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j-lt"/>
              </a:rPr>
              <a:t>Es decir, verificar que no haya errores en captura que generen información discordante. </a:t>
            </a:r>
            <a:endParaRPr lang="es-MX" dirty="0">
              <a:solidFill>
                <a:prstClr val="black">
                  <a:lumMod val="50000"/>
                  <a:lumOff val="50000"/>
                </a:prstClr>
              </a:solidFill>
              <a:latin typeface="+mj-lt"/>
            </a:endParaRPr>
          </a:p>
        </p:txBody>
      </p:sp>
      <p:graphicFrame>
        <p:nvGraphicFramePr>
          <p:cNvPr id="7" name="6 Diagrama"/>
          <p:cNvGraphicFramePr/>
          <p:nvPr/>
        </p:nvGraphicFramePr>
        <p:xfrm>
          <a:off x="323528" y="2564904"/>
          <a:ext cx="8712968" cy="3672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81120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 idx="4294967295"/>
          </p:nvPr>
        </p:nvSpPr>
        <p:spPr>
          <a:xfrm>
            <a:off x="323528" y="0"/>
            <a:ext cx="8229600" cy="776288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bg1">
                    <a:lumMod val="50000"/>
                  </a:schemeClr>
                </a:solidFill>
              </a:rPr>
              <a:t>Próximos cambios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539552" y="764704"/>
            <a:ext cx="7992888" cy="193899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rgbClr val="5F5F5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just"/>
            <a:r>
              <a:rPr lang="es-MX" sz="2400" b="1" dirty="0" smtClean="0">
                <a:solidFill>
                  <a:schemeClr val="bg1"/>
                </a:solidFill>
                <a:latin typeface="Calibri" pitchFamily="34" charset="0"/>
              </a:rPr>
              <a:t>Durante los próximos meses se trabajará en la actualización de este módulo del SFU por lo que se les solicita atención a los avisos y material de actualización que se les enviará a los enlaces determinados de las secretarías de finanzas u homólogas.</a:t>
            </a:r>
          </a:p>
        </p:txBody>
      </p:sp>
      <p:pic>
        <p:nvPicPr>
          <p:cNvPr id="7" name="6 Imagen" descr="3dguysconprop_0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7824" y="2808312"/>
            <a:ext cx="3212976" cy="3212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1124180" y="2298700"/>
            <a:ext cx="1117600" cy="2362200"/>
          </a:xfrm>
          <a:prstGeom prst="rect">
            <a:avLst/>
          </a:prstGeom>
          <a:noFill/>
          <a:ln w="9525">
            <a:solidFill>
              <a:srgbClr val="B8B8B8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MX" sz="72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6.</a:t>
            </a:r>
            <a:endParaRPr lang="es-MX" sz="72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algn="ctr"/>
            <a:endParaRPr lang="es-ES" sz="7200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2399163" y="2708920"/>
            <a:ext cx="6277293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r>
              <a:rPr lang="es-MX" sz="4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Repaso general del SFU</a:t>
            </a:r>
            <a:endParaRPr lang="en-US" sz="2800" b="1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1 Marcador de contenido"/>
          <p:cNvSpPr>
            <a:spLocks noGrp="1"/>
          </p:cNvSpPr>
          <p:nvPr>
            <p:ph idx="4294967295"/>
          </p:nvPr>
        </p:nvSpPr>
        <p:spPr>
          <a:xfrm>
            <a:off x="395536" y="548680"/>
            <a:ext cx="8229600" cy="5272088"/>
          </a:xfrm>
          <a:prstGeom prst="rect">
            <a:avLst/>
          </a:prstGeom>
        </p:spPr>
        <p:txBody>
          <a:bodyPr/>
          <a:lstStyle/>
          <a:p>
            <a:pPr algn="just"/>
            <a:r>
              <a:rPr lang="es-MX" sz="2800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Ingresar en Internet Explorer 8 a la página:</a:t>
            </a:r>
          </a:p>
          <a:p>
            <a:pPr marL="981075" lvl="1">
              <a:buNone/>
            </a:pPr>
            <a:r>
              <a:rPr lang="es-MX" b="1" i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  <a:hlinkClick r:id="rId2"/>
              </a:rPr>
              <a:t>http://www.sistemas.hacienda.gob.mx </a:t>
            </a:r>
            <a:endParaRPr lang="es-MX" b="1" i="1" dirty="0" smtClean="0">
              <a:solidFill>
                <a:schemeClr val="bg1">
                  <a:lumMod val="50000"/>
                </a:schemeClr>
              </a:solidFill>
              <a:latin typeface="Calibri" pitchFamily="34" charset="0"/>
            </a:endParaRPr>
          </a:p>
          <a:p>
            <a:pPr algn="just"/>
            <a:endParaRPr lang="es-MX" sz="2400" dirty="0" smtClean="0">
              <a:solidFill>
                <a:schemeClr val="bg1">
                  <a:lumMod val="50000"/>
                </a:schemeClr>
              </a:solidFill>
              <a:latin typeface="Calibri" pitchFamily="34" charset="0"/>
            </a:endParaRPr>
          </a:p>
          <a:p>
            <a:pPr algn="just"/>
            <a:r>
              <a:rPr lang="es-MX" sz="2400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Es muy importante que el ingreso sea en Internet Explorer, ya que de lo contrario </a:t>
            </a:r>
            <a:r>
              <a:rPr lang="es-MX" sz="24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no permitirá capturar información</a:t>
            </a:r>
            <a:r>
              <a:rPr lang="es-MX" sz="2400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 o </a:t>
            </a:r>
            <a:r>
              <a:rPr lang="es-MX" sz="2400" b="1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no desplegará las entidades federativas </a:t>
            </a:r>
            <a:r>
              <a:rPr lang="es-MX" sz="2400" dirty="0" smtClean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y municipios</a:t>
            </a:r>
            <a:r>
              <a:rPr lang="es-MX" sz="2400" dirty="0" smtClean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es-MX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3 Título"/>
          <p:cNvSpPr>
            <a:spLocks noGrp="1"/>
          </p:cNvSpPr>
          <p:nvPr>
            <p:ph type="title" idx="4294967295"/>
          </p:nvPr>
        </p:nvSpPr>
        <p:spPr>
          <a:xfrm>
            <a:off x="288032" y="67320"/>
            <a:ext cx="8676456" cy="337344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es-MX" sz="2400" b="1" dirty="0" smtClean="0">
                <a:solidFill>
                  <a:schemeClr val="bg1">
                    <a:lumMod val="50000"/>
                  </a:schemeClr>
                </a:solidFill>
              </a:rPr>
              <a:t>Ingreso al sistema</a:t>
            </a:r>
            <a:endParaRPr lang="es-MX" sz="2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4514" name="AutoShape 2" descr="data:image/jpeg;base64,/9j/4AAQSkZJRgABAQAAAQABAAD/2wCEAAkGBxIQDxAPEBIMEBAPDhAPEBAQEA8NDg8QFREXFhQVFhQYHCggGBolGxQVITEhJSkrLi4uFyAzODMsNygtLisBCgoKDg0OGhAQGiwkHSQsLCwsLCwsLCwsLCwsLCwsLCwsLCwsLCwsLCwsLCwsLCwsLCwsLCwsLCwsLCwsLCwsLP/AABEIALABHgMBEQACEQEDEQH/xAAbAAEAAgMBAQAAAAAAAAAAAAAAAgMBBQYEB//EAEEQAAIBAQMIBwUGBQMFAAAAAAABAgMEESEFBhITMUFRYSIycYGRodFCUpKxwRUjU2Jy4QczosLwY9LxFBZDgrL/xAAbAQEAAgMBAQAAAAAAAAAAAAAAAQUCAwQGB//EADQRAQACAQIEBAUDAwMFAAAAAAABAgMEEQUSITETFEFRIjJSYXFCgaEGscEVkeEjM9Hw8f/aAAwDAQACEQMRAD8A+4gAAAAAAAAAAAAAAAAAAAAAAAAAAAAAAAAAAAAAAAAAAAAAAAAAAAAAAAAYbA8lsynSpfzJwjyb6T7FtZha9a95bKYcmT5Y3ae0Z2Ul1Iznz6kfPHyNNtVWOzupwvLPzdHhq52VPZpwXbJy+VxrnVT6Q6K8Kr62U/8AdNfhR8Jf7jHzVmf+l4veUo511ltjSfZpR+ojVW9ieFU9Jl6aOeK9ulJc4yUvJ3GyNVHrDTbhVv02bSx5yWepctYovhPoebw8zdXNS3q48mhzY+s16fZt4zT2M2uSY2SAAAAAAAAAAAAAAAAAAAAAAAAAAAAAxeBrcrZapWZX1JYvZBYzl2L6mF8laR1dGDS5M07VhxmUs6q1a9Q+5h+V3zfbLd3HDfU2t26LzBwvHTrfrP8ADT6d7vbbb2t4t95o33WEViOkLIzIRMJaYRsy5g5UHMJ2QlIMohVKRDLZ6LDlitZ393Npe4+lB927uNtMtq9paM2jxZo+KP8AZ1+Rs8adRqFa6lN4X330pPt3d/idmPUVt36KPVcLyYutOsfy6mM09h0qtIAAAAAAAAAAAAAAAAAAAAAAAAAYbA5HOfOxUW6NC6VVYSltjT9Zct3kcubUcvSO620PDZy/HfpX+7hKtolOTnOUpSk73KTvbOCZmZ3l6OmOuOOWsbQypEJ2WRmEbJqZLHZlTCNhzBysOYTshKZDLZCUgmIVykGUQqlIMm8zezqqWVqE9KpQ93bOn+m/dy+R0Ys806T2Vmt4ZTNHNTpb+JfTLBbYVoRqU5KUZK9SX+YPkWNbRMbw8vkx2x2mto2mHpJYAAAAAAAAAAAAAAAAAAAAAAGGwOJz1zp1d9moS+8a+8mv/GnuX5n5HLqM3L8Md13wzh3i/wDVyR8PpHu4CMzgel5do2TUiEbLFIMdklMI2S0wjZnTBsaYNmHMGyLmE7IuYZbK3MJ2VuYZRCuUgyiG2zazhnY6t+MqMn95T/ujwkvP5bsOWcc/Zwa/QV1NOnS0dpfXbDa4VqcakGpRmlKLWxos4mJjeHjr47UtNbR1h6CWAAAAAAAAAAAAAAAAAAAAADn878suy2eUoXOq01TXB75diWPgac2Xkr923T+FOelMk7RMvkGtcm5NtuTbbeLbe1srJnd76tYrERVNSITsmphjskphEwmphGzOmEbM6YNjTBsxpg2RcwnZFzCdkHMMohByCdkHIMkQOtzBy/qKqs9R/dVZdBt4U6j+kvn2s6tNm5Z5Z9VHxfQ+JXxad47/AHh9Ui7yweVZAAAAAAAAAAAAAAAAAAACurO5NgfNMtW9160p+yujBflXrtKrNk57bqTNmm+TePTs5C32fVVMOrLGPZvXcan0jgvEPN6eJmfijpKuMguUlII2SUgbJaQRsaYRs9VjsVWt/Kp1anOEZSXjsM4pae0NOTPix/PaIbGOa1ta/kS750k/ORn5fJ7OWeJ6WP1K6mbdsjtoVO5wl8ma70tTvEs44hpp7XeZ5Ir/AIb+KHqck6vFE7TLZGrw+7H2RaPw38UPUjzuH6k+bw+7H2NaPwn8VP1I87g+pPnMP1MfYlo/Cl8VP1HnsH1HnMP1H2HaPwn8VP1I89g+pPnMP1H2Fafwn8VP1Hn9P9R5zD9R9hWn8KXxU/Uj/UNP9SPOYZ6bvqualsqVLPBV041YrQne09K7ZK9cVj23l5o9VTUU3pO+3d4/XYqY8s8nyz2bw63GAAAAAAAAAAAAAAAAAADn877dq6Din0qj0F2PrPw+Zo1F+Wn5c2rycmP8uCKtTPPb7NrINe0sY9oWvB9fOj1EW/TPSfw51O70JfUK2iYiY7LUwzALrJZp1Zxp04ynObujFbX+3MmsTadoa8uWmKs2vO0PouQsyqNCOttThVmle03dQp+PW7XhyLDFpYjv1l5bW8Zvfpj+Gv8AP/DbVsvUYdGnFzuwVyUId3/BY00tvXo8/fVx+XnecUvcp97kzZ5Wvu1eat7LKWciv6dN3cYyv8n6mNtL7SmNV7w9sf8Ap7Undc5XY3dGpHu/xFZq+G48sbZK9feHbh1M/pn9mpt2TpUnxi9kl8nwZ47X8PyaWd56191pizxk/LyqJVzduSUTGbiSga5yCSpmE5EpaCMZtI9WTqujUXCWHoXvANV4Wo5J7W/v6OXVU5q7+zpYu9HvFYyAAAAAAAAAAAAAAAAAYYHA55WnSrxhuhDzk/RI4NVbe0Qq9dfe0Q0JxuEA0eWbNoy011Z7eUv3Je//AKb4j4uLwLz8Ve34/wCHgjIPTrljsx+YZTMRG8vqWa+R4WCzuvWuVWUNKpJ4uEd1NeXa+4tdNg22j1l4rinEJzXnr8Mf+7tVlPK87RLG+ME+jBPBc3xZdYsMUj7vNZMs3l5ozNjWmqhGxuxKY2N0I13GSlFuMk7007miZrExtJEzXrDr8iZWjaoOnUS1iXSW6cfeRVavSVms1tG9ZWWnz7/l5rXZdXNxxa2xfFHzLiejtpM009J6x+F7hy+JXdTcVrcyAAAYTNuG80vW0ekomN42dPYqmlBPkfUsV4vSto9YUlo2nZ6DYgAAAAAAAAAAAAAAAAQqvBgfMMs1dO01n/qOPw9H6FVmne8qTUTvkl5DTLQAV2miqkHB7GvB7mHVo9VfS5q5a+jlZpxk4ywcXcyX1XT5658cZKdph0mYNg19ti5K+FGLrS4OSaUF4u/uOjT05ruPi2o8LTzEd7dHVZ5ZRvqRoJ9GCUp85tYeC+Z6PSYunNL57q8vXlhoYzOvZy7rIzISlrAlhzBuhKYRuzZbZKlUjVh1oSv5PinyavRF8cXrtJW81neH0C3ONWjGrHFaMZxf5Wv88DxX9Q6TxNPNtutZ/wDr0Wky/FHtLUnz9agAABhmUDe5FnfBLhevBn0bhF+fR0/Gyo1EbZJbIs2kAAAAAAAAAAAAAAAAVWnqsD5Tan97UfGpN/1MqL/NKhyfNKKNbWAANNnBZMFWju6M+zc/p4Ew9d/TXEOW06a89+sfl1P8J6a0bVU3udKHclJ/3HdpIjrKz47ed6V/drsrWjTtNeT31pruUml5JHqMVdqRDwmW295lRGZnsw3WKoRsy3S1hGxuw6hOxug5k7I3VymTEMd30HNWrp2CCeOjrKfcpO7yaKDimOJi9feP8LnQ2+CrzI+ST0l6NkhIAAizKBuMhPovtPfcBmZ0n7yq9V/3G4LtzAAAAAAAAAAAAAAAACm09VgfKbT/ADai4VJr+plRePilQ5I+KUUYNbJAAYnBSTi1emmmuKYZ48lsd4vXvHVtf4Zx1TtlB7YzpVIv3oSUkn/Sd+jnvD1+r1UavDjzR7bT+WjyvHQtNeL3Vqng5NryaPVYp3pH4ePzRtkmPu8ymZsN01UGzLmZ1hGxzMawnY5mHMI5lcpEsd30bNCOhYIN4aTqz7nJ3fI8/wAUvFYvPtH+F5oK/BX7qkfI569XpGSEgGGIEZGysDcZB2PtZ77gUbaX95Veqn425LlzAAAAAAAAAAAAAAAACuuuiwPlmWKejaa0f9Ry+LpfUq80bXlS6iu2SXnizS50iAAAbPNuuqdpi3gqkXSfe04+a82dGmvy3/Lt0meazyT2n+6jP2wuFaNoS6FZKMnwqRWHjFL4Weo0WTevJ7Mddj2vzx6uYVU7nBumqoTuzrCDcdQG6Lqko3TslKVarClTxnUkox+rfJK99xhe0VrNpZUrN7RWH1WvCNGhClDZGMacf0pbf84nhf6h1nh6ea+tp2/8vV6LFtMR6Q158+WwAAwyYgQkzfSqG9yFDoJ8b35n0LhWPk0tI+2/+6p1E75JbUsWkAAAAAAAAAAAAAAAAYksAPnOeVn0LRGe6pDzi/Ro4dVX4t1Zra7WifdpYs5HCmmQhkgAMgdZY61O3WeVCtjLR0ZrY+U4877u8t9JqZ6THeFrjvXUU5bd3z3LmSatjqaE8YNvV1UuhNfR8j0OHPXJHRV5sFsU7T2a5VTc07bJa0DDqgKblOShFOUpO6MYpuUnwSIm0RG8pikzO0PpOaWb6scHXr3a6Ubrtqow91PfJ7/Bc6bW6uJjvtWFzpNL4fW3zS2Fpracr92xLkfLeKa6dXmm36Y7PSYcfJXZUVrcAYECLZsrG4hI7MOLntFY9ZYzO0bupybT0YJckj6RipFKRWPSFLad53eszQAAAAAAAAAAAAAAAAAHL57WHTouaWNN6a7F1vJt9xpz15qufU05qfhwUJFbKolbFkMU0QgIACyhWlTkpwbjJbGjKtprO8Mq2ms7w6WzZWo2iDpWiMFpK5xmk6U+97GWOHV9e+0rLHqceWNrtRlHMCnPpWerOlf7M1rqfc7015lvTXT+qN2vJoKz1pLTzzBtl+FSxtcdOqvLQN/nsfrEuedBm94eyx/w8qtrX2inFb1RjKbf/tK67wML66P0w2U4fb9Vv9nRWWx2LJsb1drGutJ6y0T5Lguy5Ffn1c2+af2dVa4dPH3/AJUWa3ztc3UktCjB3U6e3Sn70nva8F3HjuO8Rma+DX17/h3cPrbNbxZjpHZ7jyS7AMAYbMogQkzopVCywUtOolwxf0PQcF03Pm557Q5tVflpt7uspRuSR7FWJgAAAAAAAAAAAAAAAAACi10tKLQHyrK9idnryp+zfpQ/S93dsK7NTlsp8+Lku88ZHPLnWJkITTCAgAAF9ntlSn1JzjyTd3hsM65LV7S2Vy3r2l61l20e+n2wh6GzzOT3bY1WX3eW05YrywdWd35bof8AykJz5J7yxtqMk+rX0qMqs1BYym7r3j2t9xz580YqTe3onDitmyRWPV2VmoqnCMI7Iq5Hhs+a2W83n1eyw4oxUikdoWmltYGww2ZRAg2b6VQqnI6qU36DfZCsl0dJrGWJ7nh2l8DDET3nrKpz5OezdHe0gAAAAAAAAAAAAAAAAAAMDmc7cja+nfG7WQ6UHz3rsfoa8tOeNmjPi56/d87i2nc7002mng01tRXTGypmNu62MjCWC1MhCSZCGQBAAGwKJmSW+zfsejF1X1pq6PKH7nmuMavnt4Ve0d/y9JwnS8lPEt3nt+G3vKLZdDZOwi2ZxUQcjfWiFc5nRSgvyZZXUmn7MX4s9DwnQ81vFtHSO35cmpzcscsd3W0aeirj06uWAAAAAAAAAAAAAAAAAAAAAhUhergOFzuzdbbr0l0vbivbXFc/mc+bFv1ju49Tg5vir3cfCocUwrtl0ZmMwxmFikY7I2TUghm8hGzN4GJyAssFl1tRR9lYy/T++w5dbqIwYpt6z0h26HTTnyxHp3l1SwwV2GCXA8ZO9p3l7GsREbQNkxQYcjZFBW5G6tBXKZvrjGbLQlVlcr7t74FrodDOe289K+rRmzRjj7utyfZFTikluPXUpFK8te0KuZmZ3l7DJAAAAAAAAAAAAAAAAAAAAAABXVpKSuYHEZzZraTdWilGe2UdkZ+j57/M0ZMMT1ju5M+mi3WvdxcnKEnGacZJ3OLVzRx2rMd1dMTE7SsjUMdkbLFMx2Y7JKZGyNktMjYRlMnYiHSZKs2rp49aVzly4I8vr805snTtD1vD9L4GLr3nu9jkcUY3ei5mcUEJVDZXGKp1DdXGLrHY5VWtqjx49hcaLhtsu1r9KubNqIp0ju6vJ9hjTikkelx460rFaxtCttabTvL3GaAAAAAAAAAAAAAAAAAAAAAAAAAjOCaxA0OW83KdoXSWKWElhOPY/oYWrFu7XkxVvHVwmU82a9C9xTqwW+Kumu2O/uOe2CY7K/Jpb17dWm1tzud6a2p4Ndxomrm7LFWMeUS1pGw2GRqOnPTfVg7+2W5fU4ddl5Kcsd5WfDNL4mTnt2j+7oXVKHw3pkXVMoxiEqpnGMKUJzd0U3z2LxOzBosuX5Y/drvmpTvLc5PyHfc548vZ/cvNNwzHj626y4cmqtbt0dFZ7MoLAtHKvAAAAAAAAAAAAAAAAAAAAAAAAAAAAAqq0FLakBqco5u0a3XhCXNrpLsltRE1ie7C2Otu8OctmYkMdXKpDleprzx8zVOGrnto6T2autmVXXVqQf6oyj8rzCcH3ap0U+ktjZMhVacFBaGG13yxe97CrzcNzZLzaZhdabLjw44pEL45Jqv3fN/QwjhF/WYb/OV9IeilkGb60n3K4304RWPms121k+kNjZs34rFq/txO3HocOPtX/LRbPe3q21CxRjuR2R0ad3qSuAyAAAAAAAAAAAAAAAAAAAAAAAAAAAAAAAAMXAY0FwAxq1wAyqa4AZuAyAAAAAAAAAAAAAAAAAA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es-MX">
              <a:solidFill>
                <a:prstClr val="black"/>
              </a:solidFill>
            </a:endParaRPr>
          </a:p>
        </p:txBody>
      </p:sp>
      <p:sp>
        <p:nvSpPr>
          <p:cNvPr id="64516" name="AutoShape 4" descr="data:image/jpeg;base64,/9j/4AAQSkZJRgABAQAAAQABAAD/2wCEAAkGBxIQDxAPEBIMEBAPDhAPEBAQEA8NDg8QFREXFhQVFhQYHCggGBolGxQVITEhJSkrLi4uFyAzODMsNygtLisBCgoKDg0OGhAQGiwkHSQsLCwsLCwsLCwsLCwsLCwsLCwsLCwsLCwsLCwsLCwsLCwsLCwsLCwsLCwsLCwsLCwsLP/AABEIALABHgMBEQACEQEDEQH/xAAbAAEAAgMBAQAAAAAAAAAAAAAAAgMBBQYEB//EAEEQAAIBAQMIBwUGBQMFAAAAAAABAgMEESEFBhITMUFRYSIycYGRodFCUpKxwRUjU2Jy4QczosLwY9LxFBZDgrL/xAAbAQEAAgMBAQAAAAAAAAAAAAAAAQUCAwQGB//EADQRAQACAQIEBAUDAwMFAAAAAAABAgMEEQUSITETFEFRIjJSYXFCgaEGscEVkeEjM9Hw8f/aAAwDAQACEQMRAD8A+4gAAAAAAAAAAAAAAAAAAAAAAAAAAAAAAAAAAAAAAAAAAAAAAAAAAAAAAAAYbA8lsynSpfzJwjyb6T7FtZha9a95bKYcmT5Y3ae0Z2Ul1Iznz6kfPHyNNtVWOzupwvLPzdHhq52VPZpwXbJy+VxrnVT6Q6K8Kr62U/8AdNfhR8Jf7jHzVmf+l4veUo511ltjSfZpR+ojVW9ieFU9Jl6aOeK9ulJc4yUvJ3GyNVHrDTbhVv02bSx5yWepctYovhPoebw8zdXNS3q48mhzY+s16fZt4zT2M2uSY2SAAAAAAAAAAAAAAAAAAAAAAAAAAAAAxeBrcrZapWZX1JYvZBYzl2L6mF8laR1dGDS5M07VhxmUs6q1a9Q+5h+V3zfbLd3HDfU2t26LzBwvHTrfrP8ADT6d7vbbb2t4t95o33WEViOkLIzIRMJaYRsy5g5UHMJ2QlIMohVKRDLZ6LDlitZ393Npe4+lB927uNtMtq9paM2jxZo+KP8AZ1+Rs8adRqFa6lN4X330pPt3d/idmPUVt36KPVcLyYutOsfy6mM09h0qtIAAAAAAAAAAAAAAAAAAAAAAAAAYbA5HOfOxUW6NC6VVYSltjT9Zct3kcubUcvSO620PDZy/HfpX+7hKtolOTnOUpSk73KTvbOCZmZ3l6OmOuOOWsbQypEJ2WRmEbJqZLHZlTCNhzBysOYTshKZDLZCUgmIVykGUQqlIMm8zezqqWVqE9KpQ93bOn+m/dy+R0Ys806T2Vmt4ZTNHNTpb+JfTLBbYVoRqU5KUZK9SX+YPkWNbRMbw8vkx2x2mto2mHpJYAAAAAAAAAAAAAAAAAAAAAAGGwOJz1zp1d9moS+8a+8mv/GnuX5n5HLqM3L8Md13wzh3i/wDVyR8PpHu4CMzgel5do2TUiEbLFIMdklMI2S0wjZnTBsaYNmHMGyLmE7IuYZbK3MJ2VuYZRCuUgyiG2zazhnY6t+MqMn95T/ujwkvP5bsOWcc/Zwa/QV1NOnS0dpfXbDa4VqcakGpRmlKLWxos4mJjeHjr47UtNbR1h6CWAAAAAAAAAAAAAAAAAAAAADn878suy2eUoXOq01TXB75diWPgac2Xkr923T+FOelMk7RMvkGtcm5NtuTbbeLbe1srJnd76tYrERVNSITsmphjskphEwmphGzOmEbM6YNjTBsxpg2RcwnZFzCdkHMMohByCdkHIMkQOtzBy/qKqs9R/dVZdBt4U6j+kvn2s6tNm5Z5Z9VHxfQ+JXxad47/AHh9Ui7yweVZAAAAAAAAAAAAAAAAAAACurO5NgfNMtW9160p+yujBflXrtKrNk57bqTNmm+TePTs5C32fVVMOrLGPZvXcan0jgvEPN6eJmfijpKuMguUlII2SUgbJaQRsaYRs9VjsVWt/Kp1anOEZSXjsM4pae0NOTPix/PaIbGOa1ta/kS750k/ORn5fJ7OWeJ6WP1K6mbdsjtoVO5wl8ma70tTvEs44hpp7XeZ5Ir/AIb+KHqck6vFE7TLZGrw+7H2RaPw38UPUjzuH6k+bw+7H2NaPwn8VP1I87g+pPnMP1MfYlo/Cl8VP1HnsH1HnMP1H2HaPwn8VP1I89g+pPnMP1H2Fafwn8VP1Hn9P9R5zD9R9hWn8KXxU/Uj/UNP9SPOYZ6bvqualsqVLPBV041YrQne09K7ZK9cVj23l5o9VTUU3pO+3d4/XYqY8s8nyz2bw63GAAAAAAAAAAAAAAAAAADn877dq6Din0qj0F2PrPw+Zo1F+Wn5c2rycmP8uCKtTPPb7NrINe0sY9oWvB9fOj1EW/TPSfw51O70JfUK2iYiY7LUwzALrJZp1Zxp04ynObujFbX+3MmsTadoa8uWmKs2vO0PouQsyqNCOttThVmle03dQp+PW7XhyLDFpYjv1l5bW8Zvfpj+Gv8AP/DbVsvUYdGnFzuwVyUId3/BY00tvXo8/fVx+XnecUvcp97kzZ5Wvu1eat7LKWciv6dN3cYyv8n6mNtL7SmNV7w9sf8Ap7Undc5XY3dGpHu/xFZq+G48sbZK9feHbh1M/pn9mpt2TpUnxi9kl8nwZ47X8PyaWd56191pizxk/LyqJVzduSUTGbiSga5yCSpmE5EpaCMZtI9WTqujUXCWHoXvANV4Wo5J7W/v6OXVU5q7+zpYu9HvFYyAAAAAAAAAAAAAAAAAYYHA55WnSrxhuhDzk/RI4NVbe0Qq9dfe0Q0JxuEA0eWbNoy011Z7eUv3Je//AKb4j4uLwLz8Ve34/wCHgjIPTrljsx+YZTMRG8vqWa+R4WCzuvWuVWUNKpJ4uEd1NeXa+4tdNg22j1l4rinEJzXnr8Mf+7tVlPK87RLG+ME+jBPBc3xZdYsMUj7vNZMs3l5ozNjWmqhGxuxKY2N0I13GSlFuMk7007miZrExtJEzXrDr8iZWjaoOnUS1iXSW6cfeRVavSVms1tG9ZWWnz7/l5rXZdXNxxa2xfFHzLiejtpM009J6x+F7hy+JXdTcVrcyAAAYTNuG80vW0ekomN42dPYqmlBPkfUsV4vSto9YUlo2nZ6DYgAAAAAAAAAAAAAAAAQqvBgfMMs1dO01n/qOPw9H6FVmne8qTUTvkl5DTLQAV2miqkHB7GvB7mHVo9VfS5q5a+jlZpxk4ywcXcyX1XT5658cZKdph0mYNg19ti5K+FGLrS4OSaUF4u/uOjT05ruPi2o8LTzEd7dHVZ5ZRvqRoJ9GCUp85tYeC+Z6PSYunNL57q8vXlhoYzOvZy7rIzISlrAlhzBuhKYRuzZbZKlUjVh1oSv5PinyavRF8cXrtJW81neH0C3ONWjGrHFaMZxf5Wv88DxX9Q6TxNPNtutZ/wDr0Wky/FHtLUnz9agAABhmUDe5FnfBLhevBn0bhF+fR0/Gyo1EbZJbIs2kAAAAAAAAAAAAAAAAVWnqsD5Tan97UfGpN/1MqL/NKhyfNKKNbWAANNnBZMFWju6M+zc/p4Ew9d/TXEOW06a89+sfl1P8J6a0bVU3udKHclJ/3HdpIjrKz47ed6V/drsrWjTtNeT31pruUml5JHqMVdqRDwmW295lRGZnsw3WKoRsy3S1hGxuw6hOxug5k7I3VymTEMd30HNWrp2CCeOjrKfcpO7yaKDimOJi9feP8LnQ2+CrzI+ST0l6NkhIAAizKBuMhPovtPfcBmZ0n7yq9V/3G4LtzAAAAAAAAAAAAAAAACm09VgfKbT/ADai4VJr+plRePilQ5I+KUUYNbJAAYnBSTi1emmmuKYZ48lsd4vXvHVtf4Zx1TtlB7YzpVIv3oSUkn/Sd+jnvD1+r1UavDjzR7bT+WjyvHQtNeL3Vqng5NryaPVYp3pH4ePzRtkmPu8ymZsN01UGzLmZ1hGxzMawnY5mHMI5lcpEsd30bNCOhYIN4aTqz7nJ3fI8/wAUvFYvPtH+F5oK/BX7qkfI569XpGSEgGGIEZGysDcZB2PtZ77gUbaX95Veqn425LlzAAAAAAAAAAAAAAAACuuuiwPlmWKejaa0f9Ry+LpfUq80bXlS6iu2SXnizS50iAAAbPNuuqdpi3gqkXSfe04+a82dGmvy3/Lt0meazyT2n+6jP2wuFaNoS6FZKMnwqRWHjFL4Weo0WTevJ7Mddj2vzx6uYVU7nBumqoTuzrCDcdQG6Lqko3TslKVarClTxnUkox+rfJK99xhe0VrNpZUrN7RWH1WvCNGhClDZGMacf0pbf84nhf6h1nh6ea+tp2/8vV6LFtMR6Q158+WwAAwyYgQkzfSqG9yFDoJ8b35n0LhWPk0tI+2/+6p1E75JbUsWkAAAAAAAAAAAAAAAAYksAPnOeVn0LRGe6pDzi/Ro4dVX4t1Zra7WifdpYs5HCmmQhkgAMgdZY61O3WeVCtjLR0ZrY+U4877u8t9JqZ6THeFrjvXUU5bd3z3LmSatjqaE8YNvV1UuhNfR8j0OHPXJHRV5sFsU7T2a5VTc07bJa0DDqgKblOShFOUpO6MYpuUnwSIm0RG8pikzO0PpOaWb6scHXr3a6Ubrtqow91PfJ7/Bc6bW6uJjvtWFzpNL4fW3zS2Fpracr92xLkfLeKa6dXmm36Y7PSYcfJXZUVrcAYECLZsrG4hI7MOLntFY9ZYzO0bupybT0YJckj6RipFKRWPSFLad53eszQAAAAAAAAAAAAAAAAAHL57WHTouaWNN6a7F1vJt9xpz15qufU05qfhwUJFbKolbFkMU0QgIACyhWlTkpwbjJbGjKtprO8Mq2ms7w6WzZWo2iDpWiMFpK5xmk6U+97GWOHV9e+0rLHqceWNrtRlHMCnPpWerOlf7M1rqfc7015lvTXT+qN2vJoKz1pLTzzBtl+FSxtcdOqvLQN/nsfrEuedBm94eyx/w8qtrX2inFb1RjKbf/tK67wML66P0w2U4fb9Vv9nRWWx2LJsb1drGutJ6y0T5Lguy5Ffn1c2+af2dVa4dPH3/AJUWa3ztc3UktCjB3U6e3Sn70nva8F3HjuO8Rma+DX17/h3cPrbNbxZjpHZ7jyS7AMAYbMogQkzopVCywUtOolwxf0PQcF03Pm557Q5tVflpt7uspRuSR7FWJgAAAAAAAAAAAAAAAAACi10tKLQHyrK9idnryp+zfpQ/S93dsK7NTlsp8+Lku88ZHPLnWJkITTCAgAAF9ntlSn1JzjyTd3hsM65LV7S2Vy3r2l61l20e+n2wh6GzzOT3bY1WX3eW05YrywdWd35bof8AykJz5J7yxtqMk+rX0qMqs1BYym7r3j2t9xz580YqTe3onDitmyRWPV2VmoqnCMI7Iq5Hhs+a2W83n1eyw4oxUikdoWmltYGww2ZRAg2b6VQqnI6qU36DfZCsl0dJrGWJ7nh2l8DDET3nrKpz5OezdHe0gAAAAAAAAAAAAAAAAAAMDmc7cja+nfG7WQ6UHz3rsfoa8tOeNmjPi56/d87i2nc7002mng01tRXTGypmNu62MjCWC1MhCSZCGQBAAGwKJmSW+zfsejF1X1pq6PKH7nmuMavnt4Ve0d/y9JwnS8lPEt3nt+G3vKLZdDZOwi2ZxUQcjfWiFc5nRSgvyZZXUmn7MX4s9DwnQ81vFtHSO35cmpzcscsd3W0aeirj06uWAAAAAAAAAAAAAAAAAAAAAhUhergOFzuzdbbr0l0vbivbXFc/mc+bFv1ju49Tg5vir3cfCocUwrtl0ZmMwxmFikY7I2TUghm8hGzN4GJyAssFl1tRR9lYy/T++w5dbqIwYpt6z0h26HTTnyxHp3l1SwwV2GCXA8ZO9p3l7GsREbQNkxQYcjZFBW5G6tBXKZvrjGbLQlVlcr7t74FrodDOe289K+rRmzRjj7utyfZFTikluPXUpFK8te0KuZmZ3l7DJAAAAAAAAAAAAAAAAAAAAAABXVpKSuYHEZzZraTdWilGe2UdkZ+j57/M0ZMMT1ju5M+mi3WvdxcnKEnGacZJ3OLVzRx2rMd1dMTE7SsjUMdkbLFMx2Y7JKZGyNktMjYRlMnYiHSZKs2rp49aVzly4I8vr805snTtD1vD9L4GLr3nu9jkcUY3ei5mcUEJVDZXGKp1DdXGLrHY5VWtqjx49hcaLhtsu1r9KubNqIp0ju6vJ9hjTikkelx460rFaxtCttabTvL3GaAAAAAAAAAAAAAAAAAAAAAAAAAjOCaxA0OW83KdoXSWKWElhOPY/oYWrFu7XkxVvHVwmU82a9C9xTqwW+Kumu2O/uOe2CY7K/Jpb17dWm1tzud6a2p4Ndxomrm7LFWMeUS1pGw2GRqOnPTfVg7+2W5fU4ddl5Kcsd5WfDNL4mTnt2j+7oXVKHw3pkXVMoxiEqpnGMKUJzd0U3z2LxOzBosuX5Y/drvmpTvLc5PyHfc548vZ/cvNNwzHj626y4cmqtbt0dFZ7MoLAtHKvAAAAAAAAAAAAAAAAAAAAAAAAAAAAAqq0FLakBqco5u0a3XhCXNrpLsltRE1ie7C2Otu8OctmYkMdXKpDleprzx8zVOGrnto6T2autmVXXVqQf6oyj8rzCcH3ap0U+ktjZMhVacFBaGG13yxe97CrzcNzZLzaZhdabLjw44pEL45Jqv3fN/QwjhF/WYb/OV9IeilkGb60n3K4304RWPms121k+kNjZs34rFq/txO3HocOPtX/LRbPe3q21CxRjuR2R0ad3qSuAyAAAAAAAAAAAAAAAAAAAAAAAAAAAAAAAAMXAY0FwAxq1wAyqa4AZuAyAAAAAAAAAAAAAAAAAA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es-MX">
              <a:solidFill>
                <a:prstClr val="black"/>
              </a:solidFill>
            </a:endParaRPr>
          </a:p>
        </p:txBody>
      </p:sp>
      <p:pic>
        <p:nvPicPr>
          <p:cNvPr id="8" name="7 Imagen" descr="Firefox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1427" y="3797136"/>
            <a:ext cx="1534886" cy="1534886"/>
          </a:xfrm>
          <a:prstGeom prst="rect">
            <a:avLst/>
          </a:prstGeom>
        </p:spPr>
      </p:pic>
      <p:sp>
        <p:nvSpPr>
          <p:cNvPr id="9" name="8 Señal de prohibido"/>
          <p:cNvSpPr/>
          <p:nvPr/>
        </p:nvSpPr>
        <p:spPr>
          <a:xfrm>
            <a:off x="567250" y="3538846"/>
            <a:ext cx="1807813" cy="1876301"/>
          </a:xfrm>
          <a:prstGeom prst="noSmoking">
            <a:avLst>
              <a:gd name="adj" fmla="val 9059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s-MX">
              <a:solidFill>
                <a:prstClr val="black"/>
              </a:solidFill>
            </a:endParaRPr>
          </a:p>
        </p:txBody>
      </p:sp>
      <p:pic>
        <p:nvPicPr>
          <p:cNvPr id="10" name="9 Imagen" descr="new-google-chrome-logo.jpg"/>
          <p:cNvPicPr>
            <a:picLocks noChangeAspect="1"/>
          </p:cNvPicPr>
          <p:nvPr/>
        </p:nvPicPr>
        <p:blipFill>
          <a:blip r:embed="rId4" cstate="print"/>
          <a:srcRect l="22097" t="4285" r="22096" b="4779"/>
          <a:stretch>
            <a:fillRect/>
          </a:stretch>
        </p:blipFill>
        <p:spPr>
          <a:xfrm>
            <a:off x="2988048" y="4061364"/>
            <a:ext cx="1431836" cy="1436914"/>
          </a:xfrm>
          <a:prstGeom prst="rect">
            <a:avLst/>
          </a:prstGeom>
        </p:spPr>
      </p:pic>
      <p:sp>
        <p:nvSpPr>
          <p:cNvPr id="11" name="10 Señal de prohibido"/>
          <p:cNvSpPr/>
          <p:nvPr/>
        </p:nvSpPr>
        <p:spPr>
          <a:xfrm>
            <a:off x="2775286" y="3846619"/>
            <a:ext cx="1807813" cy="1876301"/>
          </a:xfrm>
          <a:prstGeom prst="noSmoking">
            <a:avLst>
              <a:gd name="adj" fmla="val 906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s-MX">
              <a:solidFill>
                <a:prstClr val="black"/>
              </a:solidFill>
            </a:endParaRPr>
          </a:p>
        </p:txBody>
      </p:sp>
      <p:pic>
        <p:nvPicPr>
          <p:cNvPr id="64518" name="Picture 6" descr="http://phillihp.com/wp-content/uploads/2012/03/internet-explorer-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70892" y="3212976"/>
            <a:ext cx="2592288" cy="2592288"/>
          </a:xfrm>
          <a:prstGeom prst="rect">
            <a:avLst/>
          </a:prstGeom>
          <a:noFill/>
        </p:spPr>
      </p:pic>
      <p:pic>
        <p:nvPicPr>
          <p:cNvPr id="13" name="12 Imagen" descr="Check-icon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84168" y="3861048"/>
            <a:ext cx="1835928" cy="18359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179512" y="-171400"/>
            <a:ext cx="5449953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36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Objetivo de la Presentación</a:t>
            </a:r>
            <a:endParaRPr lang="es-ES" sz="3600" b="1" dirty="0">
              <a:solidFill>
                <a:schemeClr val="bg1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6" name="5 Conector recto"/>
          <p:cNvCxnSpPr/>
          <p:nvPr/>
        </p:nvCxnSpPr>
        <p:spPr bwMode="auto">
          <a:xfrm>
            <a:off x="2843808" y="1700808"/>
            <a:ext cx="0" cy="2952328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7" name="6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5229200"/>
            <a:ext cx="1075748" cy="845416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8" name="7 Rectángulo"/>
          <p:cNvSpPr/>
          <p:nvPr/>
        </p:nvSpPr>
        <p:spPr>
          <a:xfrm>
            <a:off x="2987824" y="1844824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es-MX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Mostrar las nuevas funcionalidades para el Reporte del Ejercicio del Destino y Resultado de los Recursos Federales Transferidos. </a:t>
            </a:r>
            <a:endParaRPr lang="es-MX" sz="32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308759" y="950024"/>
            <a:ext cx="8538358" cy="5271140"/>
          </a:xfrm>
        </p:spPr>
        <p:txBody>
          <a:bodyPr>
            <a:noAutofit/>
          </a:bodyPr>
          <a:lstStyle/>
          <a:p>
            <a:pPr algn="just"/>
            <a:r>
              <a:rPr lang="es-MX" sz="2000" b="1" dirty="0" smtClean="0">
                <a:latin typeface="Calibri" pitchFamily="34" charset="0"/>
              </a:rPr>
              <a:t>Esto se debe a que está trabajando con Internet Explorer 9 y el sistema opera con el 8.</a:t>
            </a:r>
          </a:p>
          <a:p>
            <a:pPr algn="just"/>
            <a:r>
              <a:rPr lang="es-MX" sz="2000" dirty="0" smtClean="0">
                <a:latin typeface="Calibri" pitchFamily="34" charset="0"/>
              </a:rPr>
              <a:t>En la barra de exploración puede habilitar la vista de compatibilidad.</a:t>
            </a:r>
          </a:p>
          <a:p>
            <a:pPr marL="0" indent="0" algn="just">
              <a:buNone/>
            </a:pPr>
            <a:r>
              <a:rPr lang="es-MX" sz="2000" dirty="0" smtClean="0">
                <a:latin typeface="Calibri" pitchFamily="34" charset="0"/>
              </a:rPr>
              <a:t>Aquí se habilita la vista de compatibilidad sólo </a:t>
            </a:r>
            <a:r>
              <a:rPr lang="es-MX" sz="2000" b="1" dirty="0" smtClean="0">
                <a:latin typeface="Calibri" pitchFamily="34" charset="0"/>
              </a:rPr>
              <a:t>dando </a:t>
            </a:r>
            <a:r>
              <a:rPr lang="es-MX" sz="2000" b="1" dirty="0" err="1" smtClean="0">
                <a:latin typeface="Calibri" pitchFamily="34" charset="0"/>
              </a:rPr>
              <a:t>click</a:t>
            </a:r>
            <a:r>
              <a:rPr lang="es-MX" sz="2000" dirty="0" smtClean="0">
                <a:latin typeface="Calibri" pitchFamily="34" charset="0"/>
              </a:rPr>
              <a:t> en el ícono. </a:t>
            </a:r>
          </a:p>
          <a:p>
            <a:pPr marL="0" indent="0" algn="just">
              <a:buNone/>
            </a:pPr>
            <a:endParaRPr lang="es-MX" sz="2000" dirty="0" smtClean="0">
              <a:latin typeface="Calibri" pitchFamily="34" charset="0"/>
            </a:endParaRPr>
          </a:p>
          <a:p>
            <a:pPr marL="0" indent="0" algn="just">
              <a:buNone/>
            </a:pPr>
            <a:endParaRPr lang="es-MX" sz="2000" dirty="0" smtClean="0">
              <a:latin typeface="Calibri" pitchFamily="34" charset="0"/>
            </a:endParaRPr>
          </a:p>
          <a:p>
            <a:pPr marL="0" indent="0" algn="just">
              <a:buNone/>
            </a:pPr>
            <a:endParaRPr lang="es-MX" sz="2000" dirty="0" smtClean="0">
              <a:latin typeface="Calibri" pitchFamily="34" charset="0"/>
            </a:endParaRPr>
          </a:p>
          <a:p>
            <a:pPr marL="0" indent="0" algn="just">
              <a:buNone/>
            </a:pPr>
            <a:endParaRPr lang="es-MX" sz="2000" dirty="0" smtClean="0">
              <a:latin typeface="Calibri" pitchFamily="34" charset="0"/>
            </a:endParaRPr>
          </a:p>
          <a:p>
            <a:pPr marL="0" indent="0" algn="just">
              <a:buNone/>
            </a:pPr>
            <a:endParaRPr lang="es-MX" sz="2000" dirty="0" smtClean="0">
              <a:latin typeface="Calibri" pitchFamily="34" charset="0"/>
            </a:endParaRPr>
          </a:p>
          <a:p>
            <a:pPr marL="0" indent="0" algn="just">
              <a:buNone/>
            </a:pPr>
            <a:endParaRPr lang="es-MX" sz="2000" dirty="0" smtClean="0">
              <a:latin typeface="Calibri" pitchFamily="34" charset="0"/>
            </a:endParaRPr>
          </a:p>
          <a:p>
            <a:pPr marL="0" indent="0" algn="just">
              <a:buNone/>
            </a:pPr>
            <a:endParaRPr lang="es-MX" sz="2000" dirty="0" smtClean="0">
              <a:latin typeface="Calibri" pitchFamily="34" charset="0"/>
            </a:endParaRPr>
          </a:p>
          <a:p>
            <a:pPr algn="just"/>
            <a:endParaRPr lang="es-MX" sz="2000" dirty="0">
              <a:latin typeface="Calibri" pitchFamily="34" charset="0"/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75386"/>
          </a:xfrm>
        </p:spPr>
        <p:txBody>
          <a:bodyPr/>
          <a:lstStyle/>
          <a:p>
            <a:r>
              <a:rPr lang="es-MX" b="1" dirty="0" smtClean="0">
                <a:latin typeface="Calibri" pitchFamily="34" charset="0"/>
              </a:rPr>
              <a:t>Error de sistema al capturar</a:t>
            </a:r>
            <a:br>
              <a:rPr lang="es-MX" b="1" dirty="0" smtClean="0">
                <a:latin typeface="Calibri" pitchFamily="34" charset="0"/>
              </a:rPr>
            </a:br>
            <a:endParaRPr lang="es-MX" b="1" dirty="0">
              <a:latin typeface="Calibri" pitchFamily="34" charset="0"/>
            </a:endParaRPr>
          </a:p>
        </p:txBody>
      </p:sp>
      <p:pic>
        <p:nvPicPr>
          <p:cNvPr id="66562" name="Picture 2" descr="image001"/>
          <p:cNvPicPr>
            <a:picLocks noChangeAspect="1" noChangeArrowheads="1"/>
          </p:cNvPicPr>
          <p:nvPr/>
        </p:nvPicPr>
        <p:blipFill>
          <a:blip r:embed="rId2" cstate="print"/>
          <a:srcRect l="18342" r="6760" b="5703"/>
          <a:stretch>
            <a:fillRect/>
          </a:stretch>
        </p:blipFill>
        <p:spPr bwMode="auto">
          <a:xfrm>
            <a:off x="539552" y="2306263"/>
            <a:ext cx="4248472" cy="3814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CuadroTexto"/>
          <p:cNvSpPr txBox="1"/>
          <p:nvPr/>
        </p:nvSpPr>
        <p:spPr>
          <a:xfrm>
            <a:off x="4932040" y="2636912"/>
            <a:ext cx="3960440" cy="3416320"/>
          </a:xfrm>
          <a:prstGeom prst="rect">
            <a:avLst/>
          </a:prstGeom>
          <a:solidFill>
            <a:srgbClr val="009242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just"/>
            <a:r>
              <a:rPr lang="es-MX" sz="2400" dirty="0" smtClean="0">
                <a:solidFill>
                  <a:schemeClr val="bg1"/>
                </a:solidFill>
                <a:latin typeface="Calibri" pitchFamily="34" charset="0"/>
              </a:rPr>
              <a:t>Con los cambios realizados al SFU, este error ya no se presentará en los niveles de detalle obra por obra, indicadores o evaluaciones.</a:t>
            </a:r>
          </a:p>
          <a:p>
            <a:pPr algn="just"/>
            <a:endParaRPr lang="es-MX" sz="24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just"/>
            <a:r>
              <a:rPr lang="es-MX" sz="2400" dirty="0" smtClean="0">
                <a:solidFill>
                  <a:schemeClr val="bg1"/>
                </a:solidFill>
                <a:latin typeface="Calibri" pitchFamily="34" charset="0"/>
              </a:rPr>
              <a:t>Así sucederá, de igual modo, con las próximas actualizaciones al Nivel Fondo.</a:t>
            </a:r>
            <a:endParaRPr lang="es-MX" sz="24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56635"/>
          </a:xfrm>
        </p:spPr>
        <p:txBody>
          <a:bodyPr/>
          <a:lstStyle/>
          <a:p>
            <a:r>
              <a:rPr lang="es-MX" sz="2400" b="1" dirty="0" smtClean="0">
                <a:latin typeface="Calibri" pitchFamily="34" charset="0"/>
              </a:rPr>
              <a:t>Error al iniciar sesión </a:t>
            </a:r>
            <a:br>
              <a:rPr lang="es-MX" sz="2400" b="1" dirty="0" smtClean="0">
                <a:latin typeface="Calibri" pitchFamily="34" charset="0"/>
              </a:rPr>
            </a:br>
            <a:r>
              <a:rPr lang="es-MX" sz="2400" b="1" dirty="0" smtClean="0">
                <a:latin typeface="Calibri" pitchFamily="34" charset="0"/>
              </a:rPr>
              <a:t>¿A qué se debe?</a:t>
            </a:r>
          </a:p>
        </p:txBody>
      </p:sp>
      <p:sp>
        <p:nvSpPr>
          <p:cNvPr id="14" name="6 Marcador de contenido"/>
          <p:cNvSpPr>
            <a:spLocks noGrp="1"/>
          </p:cNvSpPr>
          <p:nvPr>
            <p:ph idx="4294967295"/>
          </p:nvPr>
        </p:nvSpPr>
        <p:spPr>
          <a:xfrm>
            <a:off x="467544" y="908720"/>
            <a:ext cx="8229600" cy="255905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MX" sz="2000" dirty="0" smtClean="0">
                <a:latin typeface="Calibri" pitchFamily="34" charset="0"/>
              </a:rPr>
              <a:t>Al iniciar sesión el sistema nos puede enviar dos tipos de mensajes de error:  </a:t>
            </a:r>
          </a:p>
          <a:p>
            <a:pPr marL="400050" lvl="1" indent="0" algn="just"/>
            <a:r>
              <a:rPr lang="es-MX" sz="1800" dirty="0" smtClean="0">
                <a:solidFill>
                  <a:srgbClr val="FF0000"/>
                </a:solidFill>
                <a:latin typeface="Calibri" pitchFamily="34" charset="0"/>
              </a:rPr>
              <a:t>Usuario Bloqueado- </a:t>
            </a:r>
            <a:r>
              <a:rPr lang="es-MX" sz="1800" dirty="0" smtClean="0">
                <a:latin typeface="Calibri" pitchFamily="34" charset="0"/>
              </a:rPr>
              <a:t>Se ha tratado de ingresar 3 veces con una contraseña equivocada. Enviar correo electrónico a </a:t>
            </a:r>
            <a:r>
              <a:rPr lang="es-MX" sz="1800" dirty="0" smtClean="0">
                <a:latin typeface="Calibri" pitchFamily="34" charset="0"/>
                <a:hlinkClick r:id="rId3"/>
              </a:rPr>
              <a:t>teresa_franco@hacienda.gob.mx</a:t>
            </a:r>
            <a:r>
              <a:rPr lang="es-MX" sz="1800" dirty="0" smtClean="0">
                <a:latin typeface="Calibri" pitchFamily="34" charset="0"/>
              </a:rPr>
              <a:t> </a:t>
            </a:r>
          </a:p>
          <a:p>
            <a:pPr marL="400050" lvl="1" indent="0" algn="just"/>
            <a:r>
              <a:rPr lang="es-MX" sz="1800" dirty="0" smtClean="0">
                <a:solidFill>
                  <a:srgbClr val="FF0000"/>
                </a:solidFill>
                <a:latin typeface="Calibri" pitchFamily="34" charset="0"/>
              </a:rPr>
              <a:t>Contraseña Caducada- </a:t>
            </a:r>
            <a:r>
              <a:rPr lang="es-MX" sz="1800" dirty="0" smtClean="0">
                <a:latin typeface="Calibri" pitchFamily="34" charset="0"/>
              </a:rPr>
              <a:t>los usuarios deben cambiar la contraseña cada 3 meses y pueden realizarlo ellos mismos directamente en el sistema.</a:t>
            </a:r>
            <a:endParaRPr lang="es-MX" sz="1800" dirty="0">
              <a:latin typeface="Calibri" pitchFamily="34" charset="0"/>
            </a:endParaRPr>
          </a:p>
        </p:txBody>
      </p:sp>
      <p:pic>
        <p:nvPicPr>
          <p:cNvPr id="28673" name="Imagen 2" descr="cid:image002.jpg@01CDED17.A86BCC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780928"/>
            <a:ext cx="5256584" cy="3789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5652120" y="2996952"/>
            <a:ext cx="3312368" cy="3170099"/>
          </a:xfrm>
          <a:prstGeom prst="rect">
            <a:avLst/>
          </a:prstGeom>
          <a:solidFill>
            <a:srgbClr val="009242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just"/>
            <a:r>
              <a:rPr lang="es-MX" sz="2000" dirty="0" smtClean="0">
                <a:solidFill>
                  <a:schemeClr val="bg1"/>
                </a:solidFill>
                <a:latin typeface="Calibri" pitchFamily="34" charset="0"/>
              </a:rPr>
              <a:t>Próximamente el SFU se trasladará a una nueva plataforma que permitirá el envío de la contraseña de manera </a:t>
            </a:r>
            <a:r>
              <a:rPr lang="es-MX" sz="2000" b="1" dirty="0" smtClean="0">
                <a:solidFill>
                  <a:schemeClr val="bg1"/>
                </a:solidFill>
                <a:latin typeface="Calibri" pitchFamily="34" charset="0"/>
              </a:rPr>
              <a:t>automática al correo electrónico registrado.</a:t>
            </a:r>
          </a:p>
          <a:p>
            <a:pPr algn="just"/>
            <a:endParaRPr lang="es-MX" sz="20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just"/>
            <a:r>
              <a:rPr lang="es-MX" sz="2000" b="1" dirty="0" smtClean="0">
                <a:solidFill>
                  <a:schemeClr val="bg1"/>
                </a:solidFill>
                <a:latin typeface="Calibri" pitchFamily="34" charset="0"/>
              </a:rPr>
              <a:t>Les pedimos mantener actualizados sus datos de contacto.</a:t>
            </a:r>
            <a:endParaRPr lang="es-MX" sz="20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120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contenido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s-MX" sz="1800" dirty="0" smtClean="0">
                <a:latin typeface="Calibri" pitchFamily="34" charset="0"/>
              </a:rPr>
              <a:t>Página de Pruebas:</a:t>
            </a:r>
          </a:p>
          <a:p>
            <a:pPr lvl="1" algn="just"/>
            <a:r>
              <a:rPr lang="es-MX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+mn-cs"/>
                <a:hlinkClick r:id="rId3"/>
              </a:rPr>
              <a:t>https://www.pruebas-sistemas.hacienda.gob.mx</a:t>
            </a:r>
            <a:endParaRPr lang="es-MX" sz="20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+mn-cs"/>
            </a:endParaRPr>
          </a:p>
          <a:p>
            <a:pPr marL="12700" lvl="1" indent="-12700" algn="just">
              <a:buNone/>
            </a:pPr>
            <a:r>
              <a:rPr lang="es-MX" sz="1800" b="1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  <a:cs typeface="+mn-cs"/>
              </a:rPr>
              <a:t>Es importante que quienes usen el usuario de pruebas </a:t>
            </a:r>
            <a:r>
              <a:rPr lang="es-MX" sz="1800" b="1" i="1" dirty="0" smtClean="0">
                <a:solidFill>
                  <a:srgbClr val="FF0000"/>
                </a:solidFill>
                <a:latin typeface="Calibri" pitchFamily="34" charset="0"/>
                <a:cs typeface="+mn-cs"/>
              </a:rPr>
              <a:t>NO</a:t>
            </a:r>
            <a:r>
              <a:rPr lang="es-MX" sz="1800" b="1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4" charset="0"/>
                <a:cs typeface="+mn-cs"/>
              </a:rPr>
              <a:t> modifiquen la contraseña. En caso de que haya caducado cambiarla una vez por 5678 y después volver a hacer el cambio a 1234.</a:t>
            </a:r>
          </a:p>
          <a:p>
            <a:pPr lvl="1" algn="just"/>
            <a:endParaRPr lang="es-MX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dobe Caslon Pro Bold" pitchFamily="18" charset="0"/>
              <a:cs typeface="+mn-cs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457200" y="233334"/>
            <a:ext cx="8229600" cy="675386"/>
          </a:xfrm>
        </p:spPr>
        <p:txBody>
          <a:bodyPr/>
          <a:lstStyle/>
          <a:p>
            <a:r>
              <a:rPr lang="es-MX" b="1" dirty="0" smtClean="0">
                <a:latin typeface="Calibri" pitchFamily="34" charset="0"/>
              </a:rPr>
              <a:t>Pruebas sobre uso del Sistema</a:t>
            </a:r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1166813" y="2567650"/>
          <a:ext cx="6789563" cy="4149705"/>
        </p:xfrm>
        <a:graphic>
          <a:graphicData uri="http://schemas.openxmlformats.org/presentationml/2006/ole">
            <p:oleObj spid="_x0000_s2050" name="Worksheet" r:id="rId4" imgW="6810480" imgH="4162515" progId="Excel.Sheet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1120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1009"/>
          </a:xfrm>
        </p:spPr>
        <p:txBody>
          <a:bodyPr/>
          <a:lstStyle/>
          <a:p>
            <a:r>
              <a:rPr lang="es-MX" b="1" dirty="0" smtClean="0">
                <a:latin typeface="Calibri" pitchFamily="34" charset="0"/>
              </a:rPr>
              <a:t>Actualizaciones del Sistema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 algn="just">
              <a:buNone/>
            </a:pPr>
            <a:r>
              <a:rPr lang="es-MX" sz="2000" dirty="0" smtClean="0">
                <a:latin typeface="Calibri" pitchFamily="34" charset="0"/>
              </a:rPr>
              <a:t>Al ingresar al SFU se despliega la Pantalla de Inicio con algunos avisos como se muestra en la imagen.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 l="11705" t="23463" r="29535" b="13529"/>
          <a:stretch>
            <a:fillRect/>
          </a:stretch>
        </p:blipFill>
        <p:spPr bwMode="auto">
          <a:xfrm>
            <a:off x="251520" y="1988840"/>
            <a:ext cx="5205805" cy="348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5652120" y="2294870"/>
            <a:ext cx="3024336" cy="2862322"/>
          </a:xfrm>
          <a:prstGeom prst="rect">
            <a:avLst/>
          </a:prstGeom>
          <a:solidFill>
            <a:srgbClr val="009242"/>
          </a:solidFill>
          <a:ln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just"/>
            <a:r>
              <a:rPr lang="es-MX" sz="2000" dirty="0" smtClean="0">
                <a:solidFill>
                  <a:schemeClr val="bg1"/>
                </a:solidFill>
                <a:latin typeface="Calibri" pitchFamily="34" charset="0"/>
              </a:rPr>
              <a:t>En este apartado se publican constantemente actualizaciones del sistema, avisos sobre apertura y cierre de captura y algunos documentos de interés.</a:t>
            </a:r>
          </a:p>
          <a:p>
            <a:pPr algn="just"/>
            <a:endParaRPr lang="es-MX" sz="2000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just"/>
            <a:r>
              <a:rPr lang="es-MX" sz="2000" b="1" dirty="0" smtClean="0">
                <a:solidFill>
                  <a:schemeClr val="bg1"/>
                </a:solidFill>
                <a:latin typeface="Calibri" pitchFamily="34" charset="0"/>
              </a:rPr>
              <a:t>Manténganse atentos.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611560" y="908720"/>
            <a:ext cx="784887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5400" b="1" dirty="0" smtClean="0">
                <a:solidFill>
                  <a:srgbClr val="009242"/>
                </a:solidFill>
                <a:latin typeface="+mj-lt"/>
                <a:ea typeface="Verdana" pitchFamily="34" charset="0"/>
                <a:cs typeface="Verdana" pitchFamily="34" charset="0"/>
              </a:rPr>
              <a:t>Procederemos a una actividad de apoyo para la captura</a:t>
            </a:r>
            <a:endParaRPr lang="es-MX" sz="5400" b="1" dirty="0">
              <a:solidFill>
                <a:srgbClr val="009242"/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3 Imagen" descr="c290358_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39412" y="2780928"/>
            <a:ext cx="2128038" cy="318807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b="11719"/>
          <a:stretch>
            <a:fillRect/>
          </a:stretch>
        </p:blipFill>
        <p:spPr bwMode="auto">
          <a:xfrm>
            <a:off x="1" y="332656"/>
            <a:ext cx="9144000" cy="652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s-MX" sz="24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Tablero</a:t>
            </a:r>
            <a:endParaRPr lang="es-MX" sz="2400" b="1" dirty="0">
              <a:solidFill>
                <a:schemeClr val="bg1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8 Rectángulo">
            <a:hlinkClick r:id="rId3" action="ppaction://hlinksldjump"/>
          </p:cNvPr>
          <p:cNvSpPr/>
          <p:nvPr/>
        </p:nvSpPr>
        <p:spPr>
          <a:xfrm>
            <a:off x="4860032" y="3212976"/>
            <a:ext cx="720080" cy="3384376"/>
          </a:xfrm>
          <a:prstGeom prst="rect">
            <a:avLst/>
          </a:prstGeom>
          <a:solidFill>
            <a:srgbClr val="FFFF0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5 Grupo"/>
          <p:cNvGrpSpPr/>
          <p:nvPr/>
        </p:nvGrpSpPr>
        <p:grpSpPr>
          <a:xfrm>
            <a:off x="0" y="476672"/>
            <a:ext cx="9144000" cy="6381328"/>
            <a:chOff x="0" y="0"/>
            <a:chExt cx="9144000" cy="10756421"/>
          </a:xfrm>
        </p:grpSpPr>
        <p:sp>
          <p:nvSpPr>
            <p:cNvPr id="4" name="3 CuadroTexto"/>
            <p:cNvSpPr txBox="1"/>
            <p:nvPr/>
          </p:nvSpPr>
          <p:spPr>
            <a:xfrm>
              <a:off x="0" y="0"/>
              <a:ext cx="91440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s-MX" sz="2400" b="1" dirty="0" smtClean="0">
                  <a:solidFill>
                    <a:schemeClr val="bg1">
                      <a:lumMod val="50000"/>
                    </a:schemeClr>
                  </a:solidFill>
                  <a:latin typeface="Adobe Caslon Pro" pitchFamily="18" charset="0"/>
                  <a:ea typeface="Verdana" pitchFamily="34" charset="0"/>
                  <a:cs typeface="Verdana" pitchFamily="34" charset="0"/>
                </a:rPr>
                <a:t>Registro de Proyecto_1</a:t>
              </a:r>
              <a:endParaRPr lang="es-MX" sz="2400" b="1" dirty="0">
                <a:solidFill>
                  <a:schemeClr val="bg1">
                    <a:lumMod val="50000"/>
                  </a:schemeClr>
                </a:solidFill>
                <a:latin typeface="Adobe Caslon Pro" pitchFamily="18" charset="0"/>
                <a:ea typeface="Verdana" pitchFamily="34" charset="0"/>
                <a:cs typeface="Verdana" pitchFamily="34" charset="0"/>
              </a:endParaRPr>
            </a:p>
          </p:txBody>
        </p:sp>
        <p:pic>
          <p:nvPicPr>
            <p:cNvPr id="7172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 r="30921"/>
            <a:stretch>
              <a:fillRect/>
            </a:stretch>
          </p:blipFill>
          <p:spPr bwMode="auto">
            <a:xfrm>
              <a:off x="0" y="0"/>
              <a:ext cx="8748464" cy="5486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 r="23384"/>
            <a:stretch>
              <a:fillRect/>
            </a:stretch>
          </p:blipFill>
          <p:spPr bwMode="auto">
            <a:xfrm>
              <a:off x="0" y="5489096"/>
              <a:ext cx="9144000" cy="5267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6 CuadroTexto"/>
          <p:cNvSpPr txBox="1"/>
          <p:nvPr/>
        </p:nvSpPr>
        <p:spPr>
          <a:xfrm>
            <a:off x="8170976" y="6548872"/>
            <a:ext cx="83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i="1" u="sng" dirty="0" smtClean="0">
                <a:solidFill>
                  <a:srgbClr val="0000FF"/>
                </a:solidFill>
                <a:hlinkClick r:id="rId4" action="ppaction://hlinksldjump"/>
              </a:rPr>
              <a:t>Regresar</a:t>
            </a:r>
            <a:endParaRPr lang="es-MX" sz="1400" i="1" u="sng" dirty="0">
              <a:solidFill>
                <a:srgbClr val="0000FF"/>
              </a:solidFill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s-MX" sz="24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Información del Proyecto</a:t>
            </a:r>
            <a:endParaRPr lang="es-MX" sz="2400" b="1" dirty="0">
              <a:solidFill>
                <a:schemeClr val="bg1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9144000" cy="6525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0" y="-99392"/>
            <a:ext cx="9144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s-MX" sz="24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Registro de Avances</a:t>
            </a:r>
            <a:endParaRPr lang="es-MX" sz="2400" b="1" dirty="0">
              <a:solidFill>
                <a:schemeClr val="bg1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7911664" y="6548872"/>
            <a:ext cx="83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i="1" u="sng" dirty="0" smtClean="0">
                <a:solidFill>
                  <a:srgbClr val="0000FF"/>
                </a:solidFill>
                <a:hlinkClick r:id="rId3" action="ppaction://hlinksldjump"/>
              </a:rPr>
              <a:t>Regresar</a:t>
            </a:r>
            <a:endParaRPr lang="es-MX" sz="1400" i="1" u="sng" dirty="0">
              <a:solidFill>
                <a:srgbClr val="0000FF"/>
              </a:solidFill>
            </a:endParaRPr>
          </a:p>
        </p:txBody>
      </p:sp>
      <p:sp>
        <p:nvSpPr>
          <p:cNvPr id="7" name="6 Rectángulo">
            <a:hlinkClick r:id="rId4" action="ppaction://hlinksldjump"/>
          </p:cNvPr>
          <p:cNvSpPr/>
          <p:nvPr/>
        </p:nvSpPr>
        <p:spPr>
          <a:xfrm>
            <a:off x="1835696" y="5445224"/>
            <a:ext cx="1440160" cy="216024"/>
          </a:xfrm>
          <a:prstGeom prst="rect">
            <a:avLst/>
          </a:prstGeom>
          <a:solidFill>
            <a:srgbClr val="FFFF0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1"/>
            <a:ext cx="9144000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s-MX" sz="24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Validación o Solicitud de Cambios de Avances</a:t>
            </a:r>
            <a:endParaRPr lang="es-MX" sz="2400" b="1" dirty="0">
              <a:solidFill>
                <a:schemeClr val="bg1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5 Rectángulo">
            <a:hlinkClick r:id="rId3" action="ppaction://hlinksldjump"/>
          </p:cNvPr>
          <p:cNvSpPr/>
          <p:nvPr/>
        </p:nvSpPr>
        <p:spPr>
          <a:xfrm>
            <a:off x="2627784" y="5445224"/>
            <a:ext cx="3744416" cy="432048"/>
          </a:xfrm>
          <a:prstGeom prst="rect">
            <a:avLst/>
          </a:prstGeom>
          <a:solidFill>
            <a:srgbClr val="FFFF00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0" y="0"/>
            <a:ext cx="9144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s-MX" sz="24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Detalle del Proyecto</a:t>
            </a:r>
            <a:endParaRPr lang="es-MX" sz="2400" b="1" dirty="0">
              <a:solidFill>
                <a:schemeClr val="bg1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44000" cy="6512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>
            <a:hlinkClick r:id="rId3" action="ppaction://hlinksldjump"/>
          </p:cNvPr>
          <p:cNvSpPr txBox="1"/>
          <p:nvPr/>
        </p:nvSpPr>
        <p:spPr>
          <a:xfrm>
            <a:off x="7812360" y="6550223"/>
            <a:ext cx="83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i="1" u="sng" dirty="0" smtClean="0">
                <a:solidFill>
                  <a:srgbClr val="0000FF"/>
                </a:solidFill>
                <a:hlinkClick r:id="rId3" action="ppaction://hlinksldjump"/>
              </a:rPr>
              <a:t>Regresar</a:t>
            </a:r>
            <a:endParaRPr lang="es-MX" sz="1400" i="1" u="sng" dirty="0">
              <a:solidFill>
                <a:srgbClr val="0000FF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28584" y="692696"/>
            <a:ext cx="388843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556 0.00024 L -0.51979 0.000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1124180" y="2298700"/>
            <a:ext cx="1117600" cy="2362200"/>
          </a:xfrm>
          <a:prstGeom prst="rect">
            <a:avLst/>
          </a:prstGeom>
          <a:noFill/>
          <a:ln w="9525">
            <a:solidFill>
              <a:srgbClr val="B8B8B8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MX" sz="72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1.</a:t>
            </a:r>
            <a:endParaRPr lang="es-MX" sz="72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algn="ctr"/>
            <a:endParaRPr lang="es-ES" sz="7200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2399163" y="2708920"/>
            <a:ext cx="5989261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r>
              <a:rPr lang="es-MX" sz="4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Introducción General de los cambios en el SFU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074" name="Rectangle 2"/>
          <p:cNvSpPr>
            <a:spLocks noChangeArrowheads="1"/>
          </p:cNvSpPr>
          <p:nvPr/>
        </p:nvSpPr>
        <p:spPr bwMode="auto">
          <a:xfrm>
            <a:off x="8191500" y="0"/>
            <a:ext cx="952500" cy="8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MX"/>
          </a:p>
        </p:txBody>
      </p:sp>
      <p:sp>
        <p:nvSpPr>
          <p:cNvPr id="1155075" name="Rectangle 3"/>
          <p:cNvSpPr>
            <a:spLocks noChangeArrowheads="1"/>
          </p:cNvSpPr>
          <p:nvPr/>
        </p:nvSpPr>
        <p:spPr bwMode="auto">
          <a:xfrm>
            <a:off x="76200" y="68263"/>
            <a:ext cx="7115175" cy="466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 sz="2400">
              <a:solidFill>
                <a:srgbClr val="009999"/>
              </a:solidFill>
              <a:latin typeface="Tahoma" pitchFamily="34" charset="0"/>
            </a:endParaRPr>
          </a:p>
        </p:txBody>
      </p:sp>
      <p:sp>
        <p:nvSpPr>
          <p:cNvPr id="1155077" name="Rectangle 5"/>
          <p:cNvSpPr>
            <a:spLocks noChangeArrowheads="1"/>
          </p:cNvSpPr>
          <p:nvPr/>
        </p:nvSpPr>
        <p:spPr bwMode="auto">
          <a:xfrm>
            <a:off x="31750" y="0"/>
            <a:ext cx="8920163" cy="4556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s-MX" sz="20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Ayudas</a:t>
            </a:r>
            <a:endParaRPr lang="es-ES" sz="2000" b="1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6869" t="21735" r="24700" b="8336"/>
          <a:stretch>
            <a:fillRect/>
          </a:stretch>
        </p:blipFill>
        <p:spPr bwMode="auto">
          <a:xfrm>
            <a:off x="467544" y="548680"/>
            <a:ext cx="8352928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8199696" y="6525344"/>
            <a:ext cx="836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i="1" u="sng" dirty="0" smtClean="0">
                <a:solidFill>
                  <a:srgbClr val="0000FF"/>
                </a:solidFill>
                <a:hlinkClick r:id="rId3" action="ppaction://hlinksldjump"/>
              </a:rPr>
              <a:t>Regresar</a:t>
            </a:r>
            <a:endParaRPr lang="es-MX" sz="1400" i="1" u="sng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467544" y="10510"/>
            <a:ext cx="4204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4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Objetivos y principales cambios</a:t>
            </a:r>
            <a:endParaRPr lang="es-MX" sz="2400" b="1" dirty="0">
              <a:solidFill>
                <a:schemeClr val="bg1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467544" y="476672"/>
            <a:ext cx="835292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 algn="just">
              <a:lnSpc>
                <a:spcPct val="200000"/>
              </a:lnSpc>
            </a:pPr>
            <a:r>
              <a:rPr lang="es-MX" sz="2400" b="1" i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Objetivos de los cambios al sistema</a:t>
            </a:r>
          </a:p>
          <a:p>
            <a:pPr marL="361950" indent="-361950" algn="just">
              <a:lnSpc>
                <a:spcPct val="200000"/>
              </a:lnSpc>
              <a:buFont typeface="Wingdings" pitchFamily="2" charset="2"/>
              <a:buChar char="q"/>
            </a:pPr>
            <a:r>
              <a:rPr lang="es-MX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Permitir hacer seguimiento de la información reportada</a:t>
            </a:r>
          </a:p>
          <a:p>
            <a:pPr marL="361950" indent="-361950" algn="just">
              <a:lnSpc>
                <a:spcPct val="200000"/>
              </a:lnSpc>
              <a:buFont typeface="Wingdings" pitchFamily="2" charset="2"/>
              <a:buChar char="q"/>
            </a:pPr>
            <a:r>
              <a:rPr lang="es-MX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Facilitar y hacer más eficiente la carga de información</a:t>
            </a:r>
          </a:p>
          <a:p>
            <a:pPr marL="361950" indent="-361950" algn="just">
              <a:lnSpc>
                <a:spcPct val="200000"/>
              </a:lnSpc>
              <a:buFont typeface="Wingdings" pitchFamily="2" charset="2"/>
              <a:buChar char="q"/>
            </a:pPr>
            <a:r>
              <a:rPr lang="es-MX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Contribuir a mejorar la calidad de la información</a:t>
            </a:r>
          </a:p>
          <a:p>
            <a:pPr marL="361950" indent="-361950" algn="just">
              <a:lnSpc>
                <a:spcPct val="200000"/>
              </a:lnSpc>
              <a:buFont typeface="Wingdings" pitchFamily="2" charset="2"/>
              <a:buChar char="q"/>
            </a:pPr>
            <a:r>
              <a:rPr lang="es-MX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Contar con información útil que permita orientar los recursos al  logro de resultados</a:t>
            </a:r>
          </a:p>
          <a:p>
            <a:pPr marL="361950" indent="-361950" algn="just"/>
            <a:endParaRPr lang="es-MX" sz="1600" b="1" i="1" dirty="0" smtClean="0">
              <a:solidFill>
                <a:schemeClr val="bg1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  <a:p>
            <a:pPr marL="361950" indent="-361950" algn="just">
              <a:lnSpc>
                <a:spcPct val="200000"/>
              </a:lnSpc>
            </a:pPr>
            <a:r>
              <a:rPr lang="es-MX" sz="2400" b="1" i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Principales cambios</a:t>
            </a:r>
          </a:p>
          <a:p>
            <a:pPr marL="361950" indent="-361950" algn="just">
              <a:lnSpc>
                <a:spcPct val="200000"/>
              </a:lnSpc>
              <a:buFont typeface="Wingdings" pitchFamily="2" charset="2"/>
              <a:buChar char="q"/>
            </a:pPr>
            <a:r>
              <a:rPr lang="es-MX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Carga de resultados de las evaluaciones</a:t>
            </a:r>
          </a:p>
          <a:p>
            <a:pPr marL="361950" indent="-361950" algn="just">
              <a:lnSpc>
                <a:spcPct val="200000"/>
              </a:lnSpc>
              <a:buFont typeface="Wingdings" pitchFamily="2" charset="2"/>
              <a:buChar char="q"/>
            </a:pPr>
            <a:r>
              <a:rPr lang="es-MX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Reestructura del reporte del detalle obra por obra</a:t>
            </a:r>
          </a:p>
          <a:p>
            <a:pPr marL="361950" indent="-361950" algn="just">
              <a:lnSpc>
                <a:spcPct val="200000"/>
              </a:lnSpc>
              <a:buFont typeface="Wingdings" pitchFamily="2" charset="2"/>
              <a:buChar char="q"/>
            </a:pPr>
            <a:r>
              <a:rPr lang="es-MX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Incorporación del reporte de MIR</a:t>
            </a:r>
          </a:p>
          <a:p>
            <a:pPr marL="361950" indent="-361950" algn="just">
              <a:lnSpc>
                <a:spcPct val="200000"/>
              </a:lnSpc>
            </a:pPr>
            <a:endParaRPr lang="es-MX" dirty="0" smtClean="0">
              <a:solidFill>
                <a:schemeClr val="bg1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3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mph" presetSubtype="3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mph" presetSubtype="3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mph" presetSubtype="3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3" dur="indefinite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mph" presetSubtype="3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mph" presetSubtype="3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3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mph" presetSubtype="3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1" dur="indefinite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mph" presetSubtype="3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6" dur="indefinite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 override="childStyle">
                                        <p:cTn id="47" dur="indefinite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467544" y="10510"/>
            <a:ext cx="43399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400" b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Desventajas del sistema anterior</a:t>
            </a:r>
            <a:endParaRPr lang="es-MX" sz="2400" b="1" dirty="0">
              <a:solidFill>
                <a:schemeClr val="bg1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611560" y="764704"/>
            <a:ext cx="82089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975" indent="-180975" algn="just">
              <a:lnSpc>
                <a:spcPct val="200000"/>
              </a:lnSpc>
            </a:pPr>
            <a:r>
              <a:rPr lang="es-MX" sz="2400" b="1" i="1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Funcionales</a:t>
            </a:r>
          </a:p>
          <a:p>
            <a:pPr marL="361950" indent="-361950" algn="just">
              <a:lnSpc>
                <a:spcPct val="200000"/>
              </a:lnSpc>
              <a:buFont typeface="Wingdings" pitchFamily="2" charset="2"/>
              <a:buChar char="q"/>
            </a:pPr>
            <a:r>
              <a:rPr lang="es-MX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No permitía hacer seguimiento a las obras.</a:t>
            </a:r>
          </a:p>
          <a:p>
            <a:pPr marL="361950" indent="-361950" algn="just">
              <a:lnSpc>
                <a:spcPct val="200000"/>
              </a:lnSpc>
              <a:buFont typeface="Wingdings" pitchFamily="2" charset="2"/>
              <a:buChar char="q"/>
            </a:pPr>
            <a:r>
              <a:rPr lang="es-MX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Difícil detección de errores en la captura de la información.</a:t>
            </a:r>
          </a:p>
          <a:p>
            <a:pPr marL="361950" indent="-361950" algn="just">
              <a:lnSpc>
                <a:spcPct val="200000"/>
              </a:lnSpc>
              <a:buFont typeface="Wingdings" pitchFamily="2" charset="2"/>
              <a:buChar char="q"/>
            </a:pPr>
            <a:r>
              <a:rPr lang="es-MX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Combinación de reporte de recursos que no permitía que la información fuera comparable.</a:t>
            </a:r>
          </a:p>
          <a:p>
            <a:pPr marL="361950" indent="-361950" algn="just">
              <a:lnSpc>
                <a:spcPct val="200000"/>
              </a:lnSpc>
              <a:buFont typeface="Wingdings" pitchFamily="2" charset="2"/>
              <a:buChar char="q"/>
            </a:pPr>
            <a:r>
              <a:rPr lang="es-MX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Visión únicamente a nivel entidad federativa, no a nivel programa para evaluar los resultados conjuntos de los recursos.</a:t>
            </a:r>
          </a:p>
          <a:p>
            <a:pPr marL="361950" indent="-361950" algn="just">
              <a:lnSpc>
                <a:spcPct val="200000"/>
              </a:lnSpc>
              <a:buFont typeface="Wingdings" pitchFamily="2" charset="2"/>
              <a:buChar char="q"/>
            </a:pPr>
            <a:r>
              <a:rPr lang="es-MX" dirty="0" smtClean="0">
                <a:solidFill>
                  <a:schemeClr val="bg1">
                    <a:lumMod val="50000"/>
                  </a:schemeClr>
                </a:solidFill>
                <a:latin typeface="+mj-lt"/>
                <a:ea typeface="Verdana" pitchFamily="34" charset="0"/>
                <a:cs typeface="Verdana" pitchFamily="34" charset="0"/>
              </a:rPr>
              <a:t>Pérdida de eficiencia para la realización del reporte.</a:t>
            </a:r>
          </a:p>
          <a:p>
            <a:pPr marL="361950" indent="-361950" algn="just">
              <a:lnSpc>
                <a:spcPct val="200000"/>
              </a:lnSpc>
            </a:pPr>
            <a:endParaRPr lang="es-MX" dirty="0" smtClean="0">
              <a:solidFill>
                <a:schemeClr val="bg1">
                  <a:lumMod val="50000"/>
                </a:schemeClr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3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mph" presetSubtype="3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mph" presetSubtype="3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mph" presetSubtype="3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3" dur="indefinite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mph" presetSubtype="3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mph" presetSubtype="3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1124180" y="2298700"/>
            <a:ext cx="1117600" cy="2362200"/>
          </a:xfrm>
          <a:prstGeom prst="rect">
            <a:avLst/>
          </a:prstGeom>
          <a:noFill/>
          <a:ln w="9525">
            <a:solidFill>
              <a:srgbClr val="B8B8B8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MX" sz="72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2.</a:t>
            </a:r>
            <a:endParaRPr lang="es-MX" sz="72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  <a:p>
            <a:pPr algn="ctr"/>
            <a:endParaRPr lang="es-ES" sz="7200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2399163" y="2708920"/>
            <a:ext cx="5837237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r>
              <a:rPr lang="es-MX" sz="4400" b="1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Funcionalidad del Módulo de Indicadores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96513"/>
            <a:ext cx="8229600" cy="776922"/>
          </a:xfrm>
        </p:spPr>
        <p:txBody>
          <a:bodyPr/>
          <a:lstStyle/>
          <a:p>
            <a:r>
              <a:rPr lang="es-MX" sz="2400" b="1" dirty="0" smtClean="0">
                <a:latin typeface="Calibri" pitchFamily="34" charset="0"/>
              </a:rPr>
              <a:t>Metas del indicador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276552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s-MX" sz="2000" b="1" dirty="0" smtClean="0">
                <a:latin typeface="Calibri" pitchFamily="34" charset="0"/>
              </a:rPr>
              <a:t>La meta planeada debe ser acordada con la dependencia coordinadora del fondo y capturada en el primer trimestre del año. Esta meta no podrá ser modificada durante el año. </a:t>
            </a:r>
          </a:p>
          <a:p>
            <a:pPr marL="0" indent="0" algn="just">
              <a:buNone/>
            </a:pPr>
            <a:endParaRPr lang="es-MX" sz="2000" b="1" dirty="0" smtClean="0">
              <a:latin typeface="Calibri" pitchFamily="34" charset="0"/>
            </a:endParaRPr>
          </a:p>
          <a:p>
            <a:pPr marL="0" indent="0" algn="just">
              <a:buNone/>
            </a:pPr>
            <a:r>
              <a:rPr lang="es-MX" sz="2000" dirty="0" smtClean="0">
                <a:latin typeface="Calibri" pitchFamily="34" charset="0"/>
              </a:rPr>
              <a:t>Los cambios en los indicadores deberán hacerse a más tardar el último día hábil de marzo de cada año (art 80° LGCG).</a:t>
            </a:r>
          </a:p>
          <a:p>
            <a:pPr marL="0" indent="0" algn="just">
              <a:buNone/>
            </a:pPr>
            <a:endParaRPr lang="es-MX" sz="1200" b="1" dirty="0" smtClean="0">
              <a:latin typeface="Calibri" pitchFamily="34" charset="0"/>
            </a:endParaRPr>
          </a:p>
          <a:p>
            <a:pPr marL="0" indent="0" algn="just">
              <a:buNone/>
            </a:pPr>
            <a:r>
              <a:rPr lang="es-MX" sz="2000" dirty="0" smtClean="0">
                <a:latin typeface="Calibri" pitchFamily="34" charset="0"/>
              </a:rPr>
              <a:t>Las metas alcanzadas dependen de la frecuencia de medición del indicador (trimestral, bimestral, anual, bienal, quinquenal, </a:t>
            </a:r>
            <a:r>
              <a:rPr lang="es-MX" sz="2000" dirty="0" err="1" smtClean="0">
                <a:latin typeface="Calibri" pitchFamily="34" charset="0"/>
              </a:rPr>
              <a:t>etc</a:t>
            </a:r>
            <a:r>
              <a:rPr lang="es-MX" sz="2000" dirty="0" smtClean="0">
                <a:latin typeface="Calibri" pitchFamily="34" charset="0"/>
              </a:rPr>
              <a:t>…). </a:t>
            </a:r>
          </a:p>
          <a:p>
            <a:pPr marL="0" indent="0" algn="just">
              <a:buNone/>
            </a:pPr>
            <a:endParaRPr lang="es-MX" sz="1600" dirty="0" smtClean="0">
              <a:latin typeface="Calibri" pitchFamily="34" charset="0"/>
            </a:endParaRPr>
          </a:p>
          <a:p>
            <a:pPr marL="0" indent="0" algn="just">
              <a:buNone/>
            </a:pPr>
            <a:endParaRPr lang="es-MX" sz="1600" dirty="0" smtClean="0">
              <a:latin typeface="Calibri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2987824" y="3717032"/>
            <a:ext cx="4608512" cy="2246769"/>
          </a:xfrm>
          <a:prstGeom prst="rect">
            <a:avLst/>
          </a:prstGeom>
          <a:solidFill>
            <a:srgbClr val="00924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just"/>
            <a:r>
              <a:rPr lang="es-MX" sz="2000" dirty="0" smtClean="0">
                <a:solidFill>
                  <a:schemeClr val="bg1"/>
                </a:solidFill>
                <a:latin typeface="Calibri" pitchFamily="34" charset="0"/>
              </a:rPr>
              <a:t>Cualquier modificación en los indicadores deberá solicitarlo la Dependencia Coordinadora del Fondo a la UED antes del inicio del periodo de captura.</a:t>
            </a:r>
          </a:p>
          <a:p>
            <a:pPr algn="just"/>
            <a:endParaRPr lang="es-MX" sz="20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just"/>
            <a:r>
              <a:rPr lang="es-MX" sz="2000" b="1" dirty="0" smtClean="0">
                <a:solidFill>
                  <a:schemeClr val="bg1"/>
                </a:solidFill>
                <a:latin typeface="Calibri" pitchFamily="34" charset="0"/>
              </a:rPr>
              <a:t>Durante la captura no podrán realizarse modificaciones.</a:t>
            </a:r>
            <a:endParaRPr lang="es-MX" sz="20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96513"/>
            <a:ext cx="8229600" cy="776922"/>
          </a:xfrm>
        </p:spPr>
        <p:txBody>
          <a:bodyPr/>
          <a:lstStyle/>
          <a:p>
            <a:r>
              <a:rPr lang="es-MX" sz="2400" b="1" dirty="0" smtClean="0">
                <a:latin typeface="Calibri" pitchFamily="34" charset="0"/>
              </a:rPr>
              <a:t>Registro de la información 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276552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MX" sz="2000" dirty="0" smtClean="0">
                <a:latin typeface="Calibri" pitchFamily="34" charset="0"/>
              </a:rPr>
              <a:t>De acuerdo con ello, el sistema en automático adecua la pantalla de registro de metas, mostrando el registro que se debe hacer.  Por ejemplo:</a:t>
            </a:r>
            <a:endParaRPr lang="es-MX" sz="2000" b="1" dirty="0" smtClean="0">
              <a:latin typeface="Calibri" pitchFamily="34" charset="0"/>
              <a:ea typeface="+mj-ea"/>
              <a:cs typeface="Trajan Pro"/>
            </a:endParaRPr>
          </a:p>
          <a:p>
            <a:endParaRPr lang="es-MX" dirty="0">
              <a:latin typeface="Calibri" pitchFamily="34" charset="0"/>
            </a:endParaRPr>
          </a:p>
        </p:txBody>
      </p:sp>
      <p:pic>
        <p:nvPicPr>
          <p:cNvPr id="24578" name="Imagen 8" descr="image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3" y="1700808"/>
            <a:ext cx="7921257" cy="2371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457200" y="5987143"/>
            <a:ext cx="8218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s-MX" sz="1400" dirty="0" smtClean="0">
                <a:solidFill>
                  <a:prstClr val="black"/>
                </a:solidFill>
                <a:latin typeface="Adobe Caslon Pro" pitchFamily="18" charset="0"/>
              </a:rPr>
              <a:t>Para más detalles descarga la guía en: </a:t>
            </a:r>
            <a:r>
              <a:rPr lang="es-MX" sz="1400" dirty="0" smtClean="0">
                <a:solidFill>
                  <a:prstClr val="black"/>
                </a:solidFill>
                <a:latin typeface="Adobe Caslon Pro" pitchFamily="18" charset="0"/>
                <a:hlinkClick r:id="rId3"/>
              </a:rPr>
              <a:t>http://www.transparenciapresupuestaria.gob.mx/ptp/contenidos/?id=61</a:t>
            </a:r>
            <a:endParaRPr lang="es-MX" sz="1400" dirty="0">
              <a:solidFill>
                <a:prstClr val="black"/>
              </a:solidFill>
              <a:latin typeface="Adobe Caslon Pro" pitchFamily="18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2627784" y="4149080"/>
            <a:ext cx="4608512" cy="1754326"/>
          </a:xfrm>
          <a:prstGeom prst="rect">
            <a:avLst/>
          </a:prstGeom>
          <a:solidFill>
            <a:srgbClr val="00924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just"/>
            <a:r>
              <a:rPr lang="es-MX" dirty="0" smtClean="0">
                <a:solidFill>
                  <a:schemeClr val="bg1"/>
                </a:solidFill>
                <a:latin typeface="Calibri" pitchFamily="34" charset="0"/>
              </a:rPr>
              <a:t>Si se detecta que la frecuencia de medición es distinta a la establecida en la MIR porque pueden haber cortes de información previos, deberán comunicarlos a la Dependencia Coordinadora del Fondo para acordar el cambio .</a:t>
            </a:r>
            <a:endParaRPr lang="es-MX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Espectro">
      <a:dk1>
        <a:sysClr val="windowText" lastClr="000000"/>
      </a:dk1>
      <a:lt1>
        <a:sysClr val="window" lastClr="FFFFFF"/>
      </a:lt1>
      <a:dk2>
        <a:srgbClr val="252731"/>
      </a:dk2>
      <a:lt2>
        <a:srgbClr val="EAE7E4"/>
      </a:lt2>
      <a:accent1>
        <a:srgbClr val="990000"/>
      </a:accent1>
      <a:accent2>
        <a:srgbClr val="FF6600"/>
      </a:accent2>
      <a:accent3>
        <a:srgbClr val="FFBA00"/>
      </a:accent3>
      <a:accent4>
        <a:srgbClr val="99CC00"/>
      </a:accent4>
      <a:accent5>
        <a:srgbClr val="528A02"/>
      </a:accent5>
      <a:accent6>
        <a:srgbClr val="333333"/>
      </a:accent6>
      <a:hlink>
        <a:srgbClr val="660000"/>
      </a:hlink>
      <a:folHlink>
        <a:srgbClr val="CC3300"/>
      </a:folHlink>
    </a:clrScheme>
    <a:fontScheme name="Precedente">
      <a:majorFont>
        <a:latin typeface="Perpetua Titling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Espectro">
      <a:dk1>
        <a:sysClr val="windowText" lastClr="000000"/>
      </a:dk1>
      <a:lt1>
        <a:sysClr val="window" lastClr="FFFFFF"/>
      </a:lt1>
      <a:dk2>
        <a:srgbClr val="252731"/>
      </a:dk2>
      <a:lt2>
        <a:srgbClr val="EAE7E4"/>
      </a:lt2>
      <a:accent1>
        <a:srgbClr val="990000"/>
      </a:accent1>
      <a:accent2>
        <a:srgbClr val="FF6600"/>
      </a:accent2>
      <a:accent3>
        <a:srgbClr val="FFBA00"/>
      </a:accent3>
      <a:accent4>
        <a:srgbClr val="99CC00"/>
      </a:accent4>
      <a:accent5>
        <a:srgbClr val="528A02"/>
      </a:accent5>
      <a:accent6>
        <a:srgbClr val="333333"/>
      </a:accent6>
      <a:hlink>
        <a:srgbClr val="660000"/>
      </a:hlink>
      <a:folHlink>
        <a:srgbClr val="CC3300"/>
      </a:folHlink>
    </a:clrScheme>
    <a:fontScheme name="Precedente">
      <a:majorFont>
        <a:latin typeface="Perpetua Titling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Office Theme">
  <a:themeElements>
    <a:clrScheme name="Espectro">
      <a:dk1>
        <a:sysClr val="windowText" lastClr="000000"/>
      </a:dk1>
      <a:lt1>
        <a:sysClr val="window" lastClr="FFFFFF"/>
      </a:lt1>
      <a:dk2>
        <a:srgbClr val="252731"/>
      </a:dk2>
      <a:lt2>
        <a:srgbClr val="EAE7E4"/>
      </a:lt2>
      <a:accent1>
        <a:srgbClr val="990000"/>
      </a:accent1>
      <a:accent2>
        <a:srgbClr val="FF6600"/>
      </a:accent2>
      <a:accent3>
        <a:srgbClr val="FFBA00"/>
      </a:accent3>
      <a:accent4>
        <a:srgbClr val="99CC00"/>
      </a:accent4>
      <a:accent5>
        <a:srgbClr val="528A02"/>
      </a:accent5>
      <a:accent6>
        <a:srgbClr val="333333"/>
      </a:accent6>
      <a:hlink>
        <a:srgbClr val="660000"/>
      </a:hlink>
      <a:folHlink>
        <a:srgbClr val="CC3300"/>
      </a:folHlink>
    </a:clrScheme>
    <a:fontScheme name="Precedente">
      <a:majorFont>
        <a:latin typeface="Perpetua Titling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3838</TotalTime>
  <Words>1330</Words>
  <Application>Microsoft Office PowerPoint</Application>
  <PresentationFormat>Presentación en pantalla (4:3)</PresentationFormat>
  <Paragraphs>182</Paragraphs>
  <Slides>40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4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40</vt:i4>
      </vt:variant>
    </vt:vector>
  </HeadingPairs>
  <TitlesOfParts>
    <vt:vector size="45" baseType="lpstr">
      <vt:lpstr>Tema de Office</vt:lpstr>
      <vt:lpstr>Office Theme</vt:lpstr>
      <vt:lpstr>2_Office Theme</vt:lpstr>
      <vt:lpstr>1_Office Theme</vt:lpstr>
      <vt:lpstr>Worksheet</vt:lpstr>
      <vt:lpstr>Sistema de Formato Único</vt:lpstr>
      <vt:lpstr>Diapositiva 2</vt:lpstr>
      <vt:lpstr>Diapositiva 3</vt:lpstr>
      <vt:lpstr>Diapositiva 4</vt:lpstr>
      <vt:lpstr>Diapositiva 5</vt:lpstr>
      <vt:lpstr>Diapositiva 6</vt:lpstr>
      <vt:lpstr>Diapositiva 7</vt:lpstr>
      <vt:lpstr>Metas del indicador</vt:lpstr>
      <vt:lpstr>Registro de la información </vt:lpstr>
      <vt:lpstr>Indicadores de las fuentes de financiamiento distintas al Ramo 33 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Carga de evaluaciones </vt:lpstr>
      <vt:lpstr>Diapositiva 25</vt:lpstr>
      <vt:lpstr>Captura a Nivel Fondo</vt:lpstr>
      <vt:lpstr>Próximos cambios</vt:lpstr>
      <vt:lpstr>Diapositiva 28</vt:lpstr>
      <vt:lpstr>Ingreso al sistema</vt:lpstr>
      <vt:lpstr>Error de sistema al capturar </vt:lpstr>
      <vt:lpstr>Error al iniciar sesión  ¿A qué se debe?</vt:lpstr>
      <vt:lpstr>Pruebas sobre uso del Sistema</vt:lpstr>
      <vt:lpstr>Actualizaciones del Sistema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Ruben Rivera Martinez</dc:creator>
  <cp:lastModifiedBy>lorena 3</cp:lastModifiedBy>
  <cp:revision>203</cp:revision>
  <dcterms:created xsi:type="dcterms:W3CDTF">2012-07-09T15:44:11Z</dcterms:created>
  <dcterms:modified xsi:type="dcterms:W3CDTF">2013-06-17T13:51:20Z</dcterms:modified>
</cp:coreProperties>
</file>