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27"/>
  </p:notesMasterIdLst>
  <p:sldIdLst>
    <p:sldId id="340" r:id="rId6"/>
    <p:sldId id="346" r:id="rId7"/>
    <p:sldId id="341" r:id="rId8"/>
    <p:sldId id="344" r:id="rId9"/>
    <p:sldId id="345" r:id="rId10"/>
    <p:sldId id="327" r:id="rId11"/>
    <p:sldId id="332" r:id="rId12"/>
    <p:sldId id="328" r:id="rId13"/>
    <p:sldId id="330" r:id="rId14"/>
    <p:sldId id="331" r:id="rId15"/>
    <p:sldId id="333" r:id="rId16"/>
    <p:sldId id="336" r:id="rId17"/>
    <p:sldId id="315" r:id="rId18"/>
    <p:sldId id="321" r:id="rId19"/>
    <p:sldId id="337" r:id="rId20"/>
    <p:sldId id="338" r:id="rId21"/>
    <p:sldId id="339" r:id="rId22"/>
    <p:sldId id="311" r:id="rId23"/>
    <p:sldId id="324" r:id="rId24"/>
    <p:sldId id="326" r:id="rId25"/>
    <p:sldId id="347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7836"/>
    <a:srgbClr val="BCFBD4"/>
    <a:srgbClr val="74C8A9"/>
    <a:srgbClr val="37C88E"/>
    <a:srgbClr val="9A0101"/>
    <a:srgbClr val="BE0F34"/>
    <a:srgbClr val="807F8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5" autoAdjust="0"/>
    <p:restoredTop sz="94638" autoAdjust="0"/>
  </p:normalViewPr>
  <p:slideViewPr>
    <p:cSldViewPr snapToGrid="0" snapToObjects="1">
      <p:cViewPr>
        <p:scale>
          <a:sx n="60" d="100"/>
          <a:sy n="60" d="100"/>
        </p:scale>
        <p:origin x="-1488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16/06/2013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235812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3">
            <a:alphaModFix amt="28000"/>
            <a:lum bright="82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2A1BA-3159-4366-A2C8-922A64BB1FDB}" type="datetimeFigureOut">
              <a:rPr lang="es-MX" smtClean="0"/>
              <a:t>16/06/2013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727F8-9D4E-4D87-9840-983D3D8534DE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  <p:sldLayoutId id="214749347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2" name="Título 1"/>
          <p:cNvSpPr>
            <a:spLocks noGrp="1"/>
          </p:cNvSpPr>
          <p:nvPr>
            <p:ph type="ctrTitle" idx="4294967295"/>
          </p:nvPr>
        </p:nvSpPr>
        <p:spPr>
          <a:xfrm>
            <a:off x="0" y="4056063"/>
            <a:ext cx="9144000" cy="1533525"/>
          </a:xfrm>
        </p:spPr>
        <p:txBody>
          <a:bodyPr/>
          <a:lstStyle/>
          <a:p>
            <a:pPr algn="ctr"/>
            <a:r>
              <a:rPr lang="es-MX" sz="1800" spc="300" dirty="0" smtClean="0">
                <a:solidFill>
                  <a:srgbClr val="FFFFFF"/>
                </a:solidFill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</a:rPr>
            </a:br>
            <a:endParaRPr lang="es-MX" sz="1800" spc="300" dirty="0" smtClean="0">
              <a:solidFill>
                <a:srgbClr val="FFFFFF"/>
              </a:solidFill>
            </a:endParaRPr>
          </a:p>
        </p:txBody>
      </p:sp>
      <p:sp>
        <p:nvSpPr>
          <p:cNvPr id="9" name="8 Subtítulo"/>
          <p:cNvSpPr>
            <a:spLocks noGrp="1"/>
          </p:cNvSpPr>
          <p:nvPr>
            <p:ph type="subTitle" idx="4294967295"/>
          </p:nvPr>
        </p:nvSpPr>
        <p:spPr>
          <a:xfrm>
            <a:off x="1631136" y="4289625"/>
            <a:ext cx="5881728" cy="1752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s-MX" sz="3800" dirty="0" smtClean="0">
                <a:solidFill>
                  <a:schemeClr val="bg1"/>
                </a:solidFill>
                <a:latin typeface="Trajan Pro" pitchFamily="18" charset="0"/>
              </a:rPr>
              <a:t>NORMATIVIDAD Y </a:t>
            </a:r>
            <a:r>
              <a:rPr lang="es-MX" sz="3800" dirty="0" smtClean="0">
                <a:solidFill>
                  <a:schemeClr val="bg1"/>
                </a:solidFill>
                <a:latin typeface="Trajan Pro" pitchFamily="18" charset="0"/>
              </a:rPr>
              <a:t> CONCEPTOS BÁSICOS</a:t>
            </a:r>
            <a:endParaRPr lang="es-MX" sz="3800" dirty="0">
              <a:solidFill>
                <a:schemeClr val="bg1"/>
              </a:solidFill>
              <a:latin typeface="Trajan Pro" pitchFamily="18" charset="0"/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9523" y="351739"/>
            <a:ext cx="2174303" cy="25148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5330" y="739780"/>
            <a:ext cx="2786797" cy="212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740978" y="37949"/>
            <a:ext cx="7945821" cy="950547"/>
          </a:xfrm>
        </p:spPr>
        <p:txBody>
          <a:bodyPr/>
          <a:lstStyle/>
          <a:p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Atribuciones de </a:t>
            </a:r>
            <a:r>
              <a:rPr lang="es-ES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los municipios y las demarcaciones del Distrito Federal</a:t>
            </a:r>
            <a:endParaRPr lang="es-ES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902526"/>
            <a:ext cx="8229599" cy="5312888"/>
          </a:xfrm>
        </p:spPr>
        <p:txBody>
          <a:bodyPr>
            <a:noAutofit/>
          </a:bodyPr>
          <a:lstStyle/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Capturar</a:t>
            </a: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información de su competencia</a:t>
            </a: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Poner a </a:t>
            </a: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disposición de sus entidades federativas</a:t>
            </a: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la información que les corresponde</a:t>
            </a: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Atender las </a:t>
            </a: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observacione</a:t>
            </a: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 que les realicen sus entidades federativas</a:t>
            </a: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Responsabilizarse de la información </a:t>
            </a: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que se entregue al Congreso de la Unión incluyendo su </a:t>
            </a: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veracidad y </a:t>
            </a: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calidad</a:t>
            </a:r>
          </a:p>
          <a:p>
            <a:pPr marL="363538" lvl="1" algn="just">
              <a:lnSpc>
                <a:spcPts val="2800"/>
              </a:lnSpc>
              <a:buFont typeface="Arial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17463" lvl="1" indent="-17463" algn="just">
              <a:lnSpc>
                <a:spcPts val="2800"/>
              </a:lnSpc>
              <a:buNone/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Las entidades federativas acordarán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con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los municipios o Demarcaciones alejados de su capital o de difícil comunicación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714375" indent="-352425" algn="just">
              <a:buFont typeface="Arial" pitchFamily="34" charset="0"/>
              <a:buChar char="•"/>
            </a:pPr>
            <a:endParaRPr lang="es-MX" sz="1800" dirty="0" smtClean="0">
              <a:latin typeface="Adobe Caslon Pro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Calendario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97229329"/>
              </p:ext>
            </p:extLst>
          </p:nvPr>
        </p:nvGraphicFramePr>
        <p:xfrm>
          <a:off x="0" y="0"/>
          <a:ext cx="9143999" cy="686175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360276"/>
                <a:gridCol w="882869"/>
                <a:gridCol w="921772"/>
                <a:gridCol w="1075973"/>
                <a:gridCol w="903109"/>
              </a:tblGrid>
              <a:tr h="514401">
                <a:tc gridSpan="5">
                  <a:txBody>
                    <a:bodyPr/>
                    <a:lstStyle/>
                    <a:p>
                      <a:pPr algn="ctr"/>
                      <a:r>
                        <a:rPr lang="es-ES_tradnl" sz="2800" dirty="0" smtClean="0">
                          <a:latin typeface="Calibri" pitchFamily="34" charset="0"/>
                        </a:rPr>
                        <a:t>Calendario para el registro de avances en el SFU</a:t>
                      </a:r>
                      <a:endParaRPr lang="es-ES_tradnl" sz="28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 dirty="0"/>
                    </a:p>
                  </a:txBody>
                  <a:tcPr/>
                </a:tc>
              </a:tr>
              <a:tr h="640686">
                <a:tc>
                  <a:txBody>
                    <a:bodyPr/>
                    <a:lstStyle/>
                    <a:p>
                      <a:r>
                        <a:rPr lang="es-ES_tradnl" sz="2000" b="1" dirty="0" smtClean="0">
                          <a:latin typeface="Calibri" pitchFamily="34" charset="0"/>
                        </a:rPr>
                        <a:t>Registro de avances (trimestres)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II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III</a:t>
                      </a:r>
                      <a:endParaRPr lang="es-ES_tradnl" sz="2000" b="1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IV</a:t>
                      </a:r>
                    </a:p>
                  </a:txBody>
                  <a:tcPr anchor="ctr"/>
                </a:tc>
              </a:tr>
              <a:tr h="418166">
                <a:tc>
                  <a:txBody>
                    <a:bodyPr/>
                    <a:lstStyle/>
                    <a:p>
                      <a:r>
                        <a:rPr lang="es-ES_tradnl" sz="2000" b="1" dirty="0" smtClean="0">
                          <a:latin typeface="Calibri" pitchFamily="34" charset="0"/>
                        </a:rPr>
                        <a:t>Mes en que se reporta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abril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julio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octubre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enero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1045415">
                <a:tc>
                  <a:txBody>
                    <a:bodyPr/>
                    <a:lstStyle/>
                    <a:p>
                      <a:r>
                        <a:rPr lang="es-ES_tradnl" sz="2000" dirty="0" smtClean="0">
                          <a:latin typeface="Calibri" pitchFamily="34" charset="0"/>
                        </a:rPr>
                        <a:t>Captura de información.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1 al 15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000" dirty="0" smtClean="0">
                          <a:latin typeface="Calibri" pitchFamily="34" charset="0"/>
                        </a:rPr>
                        <a:t>1 al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15</a:t>
                      </a:r>
                      <a:endParaRPr lang="es-ES_tradnl" sz="2000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000" dirty="0" smtClean="0">
                          <a:latin typeface="Calibri" pitchFamily="34" charset="0"/>
                        </a:rPr>
                        <a:t>1 al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15</a:t>
                      </a:r>
                      <a:endParaRPr lang="es-ES_tradnl" sz="2000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2000" dirty="0" smtClean="0">
                          <a:latin typeface="Calibri" pitchFamily="34" charset="0"/>
                        </a:rPr>
                        <a:t>1 al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15</a:t>
                      </a:r>
                      <a:endParaRPr lang="es-ES_tradnl" sz="2000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1045415">
                <a:tc>
                  <a:txBody>
                    <a:bodyPr/>
                    <a:lstStyle/>
                    <a:p>
                      <a:r>
                        <a:rPr lang="es-ES_tradnl" sz="2000" dirty="0" smtClean="0">
                          <a:latin typeface="Calibri" pitchFamily="34" charset="0"/>
                        </a:rPr>
                        <a:t>Revisión de información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y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emisión de observaciones por parte de la entidad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federativa. 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18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18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18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18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1045415">
                <a:tc>
                  <a:txBody>
                    <a:bodyPr/>
                    <a:lstStyle/>
                    <a:p>
                      <a:r>
                        <a:rPr lang="es-ES_tradnl" sz="2000" b="1" dirty="0" smtClean="0">
                          <a:latin typeface="Calibri" pitchFamily="34" charset="0"/>
                        </a:rPr>
                        <a:t>Atención a observaciones</a:t>
                      </a:r>
                      <a:r>
                        <a:rPr lang="es-ES_tradnl" sz="2000" b="1" baseline="0" dirty="0" smtClean="0">
                          <a:latin typeface="Calibri" pitchFamily="34" charset="0"/>
                        </a:rPr>
                        <a:t>  por parte de los municipios o demarcaciones para envío de información consolidada.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20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20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20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20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998543">
                <a:tc>
                  <a:txBody>
                    <a:bodyPr/>
                    <a:lstStyle/>
                    <a:p>
                      <a:r>
                        <a:rPr lang="es-ES_tradnl" sz="2000" dirty="0" smtClean="0">
                          <a:latin typeface="Calibri" pitchFamily="34" charset="0"/>
                        </a:rPr>
                        <a:t>Emisión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de observaciones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de </a:t>
                      </a:r>
                      <a:r>
                        <a:rPr lang="es-ES_tradnl" sz="2000" dirty="0" smtClean="0">
                          <a:latin typeface="Calibri" pitchFamily="34" charset="0"/>
                        </a:rPr>
                        <a:t>las Dependencias y Entidades de la APF.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23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23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23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23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731791">
                <a:tc>
                  <a:txBody>
                    <a:bodyPr/>
                    <a:lstStyle/>
                    <a:p>
                      <a:r>
                        <a:rPr lang="es-ES_tradnl" sz="2000" dirty="0" smtClean="0">
                          <a:latin typeface="Calibri" pitchFamily="34" charset="0"/>
                        </a:rPr>
                        <a:t>Atención a observaciones por parte de las</a:t>
                      </a:r>
                      <a:r>
                        <a:rPr lang="es-ES_tradnl" sz="2000" baseline="0" dirty="0" smtClean="0">
                          <a:latin typeface="Calibri" pitchFamily="34" charset="0"/>
                        </a:rPr>
                        <a:t> entidades federativas.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25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25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25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dirty="0" smtClean="0">
                          <a:latin typeface="Calibri" pitchFamily="34" charset="0"/>
                        </a:rPr>
                        <a:t>25</a:t>
                      </a:r>
                      <a:endParaRPr lang="es-ES_tradnl" sz="2000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418166">
                <a:tc>
                  <a:txBody>
                    <a:bodyPr/>
                    <a:lstStyle/>
                    <a:p>
                      <a:r>
                        <a:rPr lang="es-ES_tradnl" sz="2000" b="1" dirty="0" smtClean="0">
                          <a:latin typeface="Calibri" pitchFamily="34" charset="0"/>
                        </a:rPr>
                        <a:t>Cierre definitivo del SFU.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25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25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25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2000" b="1" dirty="0" smtClean="0">
                          <a:latin typeface="Calibri" pitchFamily="34" charset="0"/>
                        </a:rPr>
                        <a:t>25</a:t>
                      </a:r>
                      <a:endParaRPr lang="es-ES_tradnl" sz="2000" b="1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80042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¿De qué reportes se compone el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Sistema del Formato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Único?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4 Imagen" descr="c476394_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3083" y="889382"/>
            <a:ext cx="1949037" cy="1299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CuadroTexto"/>
          <p:cNvSpPr txBox="1"/>
          <p:nvPr/>
        </p:nvSpPr>
        <p:spPr>
          <a:xfrm>
            <a:off x="-170146" y="855428"/>
            <a:ext cx="7223229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spcBef>
                <a:spcPct val="20000"/>
              </a:spcBef>
              <a:buFont typeface="Arial"/>
              <a:buChar char="–"/>
            </a:pP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Detalle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por proyecto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Se captura el detalle del ejercicio de recursos, identifica el ejercicio del gasto con la obra que se está realizando.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endParaRPr lang="es-MX" sz="1200" dirty="0" smtClean="0">
              <a:latin typeface="Calibri" pitchFamily="34" charset="0"/>
              <a:cs typeface="Calibri" pitchFamily="34" charset="0"/>
            </a:endParaRPr>
          </a:p>
          <a:p>
            <a:pPr marL="742950" lvl="1" indent="-285750" algn="just">
              <a:spcBef>
                <a:spcPct val="20000"/>
              </a:spcBef>
              <a:buFont typeface="Arial"/>
              <a:buChar char="–"/>
            </a:pP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Nivel Fondo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Permite dar seguimiento al ingreso y gasto de los recursos</a:t>
            </a:r>
            <a:r>
              <a:rPr lang="es-MX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endParaRPr lang="es-MX" sz="1200" dirty="0" smtClean="0">
              <a:latin typeface="Calibri" pitchFamily="34" charset="0"/>
              <a:cs typeface="Calibri" pitchFamily="34" charset="0"/>
            </a:endParaRPr>
          </a:p>
          <a:p>
            <a:pPr marL="742950" lvl="1" indent="-285750" algn="just">
              <a:spcBef>
                <a:spcPct val="20000"/>
              </a:spcBef>
              <a:buFont typeface="Arial"/>
              <a:buChar char="–"/>
            </a:pP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Indicadores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Los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Matrices de Indicadores para Resultados que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permiten hacer un sistema de monitoreo, para evaluar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el resultado del ejercicio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de los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recursos.</a:t>
            </a: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endParaRPr lang="es-MX" sz="1200" dirty="0" smtClean="0">
              <a:latin typeface="Calibri" pitchFamily="34" charset="0"/>
              <a:cs typeface="Calibri" pitchFamily="34" charset="0"/>
            </a:endParaRPr>
          </a:p>
          <a:p>
            <a:pPr marL="742950" lvl="1" indent="-285750" algn="just">
              <a:spcBef>
                <a:spcPct val="20000"/>
              </a:spcBef>
              <a:buFont typeface="Arial"/>
              <a:buChar char="–"/>
            </a:pP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Evaluaciones</a:t>
            </a:r>
            <a:endParaRPr lang="es-MX" sz="2000" b="1" dirty="0" smtClean="0">
              <a:latin typeface="Calibri" pitchFamily="34" charset="0"/>
              <a:cs typeface="Calibri" pitchFamily="34" charset="0"/>
            </a:endParaRPr>
          </a:p>
          <a:p>
            <a:pPr marL="1143000" lvl="2" indent="-2286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Resultados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de las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evaluaciones externas,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parciales o definitivos, relativos al ejercicio de los recursos federales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transferidos.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6 Imagen" descr="Analítico de Ingreso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389" y="2340646"/>
            <a:ext cx="1127297" cy="150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7 Imagen" descr="3dman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8317" y="3989067"/>
            <a:ext cx="1923803" cy="206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4"/>
            <a:ext cx="4233561" cy="527114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conjunto de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obras o acciones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que se encuentran interrelacionadas y coordinadas entre sí, a efecto de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alcanzar objetivos específicos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dentro de un lapso de tiempo determinado, con un presupuesto establecido. 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conjunto de proyectos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podrá conformar un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subprograma o programa.</a:t>
            </a: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dirty="0" smtClean="0">
              <a:solidFill>
                <a:schemeClr val="tx1"/>
              </a:solidFill>
            </a:endParaRPr>
          </a:p>
          <a:p>
            <a:endParaRPr lang="es-MX" dirty="0" smtClean="0"/>
          </a:p>
          <a:p>
            <a:pPr>
              <a:buNone/>
            </a:pPr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¿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Qué es un proyecto?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4 Imagen" descr="monito que hab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761" y="950024"/>
            <a:ext cx="3724878" cy="4963747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6299153" y="1540969"/>
            <a:ext cx="2274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</a:rPr>
              <a:t>PROYECTOS</a:t>
            </a:r>
            <a:endParaRPr lang="es-MX" sz="2800" b="1" dirty="0">
              <a:solidFill>
                <a:schemeClr val="accent4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3216166"/>
            <a:ext cx="8229600" cy="30427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s-MX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¿Qué </a:t>
            </a:r>
            <a:r>
              <a:rPr lang="es-MX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</a:t>
            </a:r>
            <a:r>
              <a:rPr lang="es-MX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es un proyecto?</a:t>
            </a:r>
          </a:p>
          <a:p>
            <a:endParaRPr lang="es-MX" sz="1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Nombre del proyecto: </a:t>
            </a:r>
          </a:p>
          <a:p>
            <a:pPr lvl="1"/>
            <a:r>
              <a:rPr lang="es-MX" sz="2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Discapacitados</a:t>
            </a: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tener discapacitados no es un proyecto. El nombre del proyecto debe ser más específico e </a:t>
            </a:r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indicarnos</a:t>
            </a:r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cuál es </a:t>
            </a:r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objetivo </a:t>
            </a:r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que queremos cumplir</a:t>
            </a:r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lvl="2" algn="just">
              <a:buNone/>
            </a:pPr>
            <a:endParaRPr lang="es-MX" sz="19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MX" sz="26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20 galones de pintura</a:t>
            </a:r>
          </a:p>
          <a:p>
            <a:pPr lvl="1"/>
            <a:endParaRPr lang="es-MX" sz="20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lvl="2" algn="just"/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Ejemplos reales de proyectos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1 Marcador de contenido"/>
          <p:cNvSpPr txBox="1">
            <a:spLocks/>
          </p:cNvSpPr>
          <p:nvPr/>
        </p:nvSpPr>
        <p:spPr>
          <a:xfrm>
            <a:off x="457200" y="945931"/>
            <a:ext cx="8229600" cy="20544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¿Qué </a:t>
            </a:r>
            <a:r>
              <a:rPr kumimoji="0" lang="es-MX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sí</a:t>
            </a:r>
            <a:r>
              <a:rPr kumimoji="0" lang="es-MX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es un proyecto?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Nombre del proyecto: </a:t>
            </a:r>
          </a:p>
          <a:p>
            <a:pPr marL="742950" marR="0" lvl="1" indent="-28575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–"/>
              <a:tabLst/>
              <a:defRPr/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Elaboración de estudio y proyecto para la construcción de la planta de tratamiento de aguas residuales.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1" y="950024"/>
            <a:ext cx="6095999" cy="5271140"/>
          </a:xfrm>
        </p:spPr>
        <p:txBody>
          <a:bodyPr>
            <a:normAutofit lnSpcReduction="10000"/>
          </a:bodyPr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Infraestructura: </a:t>
            </a:r>
          </a:p>
          <a:p>
            <a:pPr>
              <a:buNone/>
            </a:pPr>
            <a:endParaRPr lang="es-MX" sz="2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Funciones de desarrollo social</a:t>
            </a: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Educación, salud, asistencia social.</a:t>
            </a:r>
          </a:p>
          <a:p>
            <a:pPr lvl="2" algn="just"/>
            <a:endParaRPr lang="es-MX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Funciones de desarrollo económico</a:t>
            </a: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Electricidad, hidrocarburos, comunicaciones y transportes, agua.</a:t>
            </a:r>
          </a:p>
          <a:p>
            <a:pPr lvl="2" algn="just"/>
            <a:endParaRPr lang="es-MX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Funciones de gobierno</a:t>
            </a: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Procuración de justicia, seguridad pública, seguridad nacional, medio ambiente.</a:t>
            </a:r>
          </a:p>
          <a:p>
            <a:pPr lvl="2" algn="just"/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Tipos de proyecto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C:\Users\CAPACI~1\AppData\Local\Temp\Rar$DI05.694\Comunicaciones y transport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7654" y="3338512"/>
            <a:ext cx="393865" cy="472638"/>
          </a:xfrm>
          <a:prstGeom prst="rect">
            <a:avLst/>
          </a:prstGeom>
          <a:noFill/>
        </p:spPr>
      </p:pic>
      <p:pic>
        <p:nvPicPr>
          <p:cNvPr id="1027" name="Picture 3" descr="C:\Users\CAPACI~1\AppData\Local\Temp\Rar$DI03.615\Agua y saneamient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9513" y="3338512"/>
            <a:ext cx="397287" cy="503230"/>
          </a:xfrm>
          <a:prstGeom prst="rect">
            <a:avLst/>
          </a:prstGeom>
          <a:noFill/>
        </p:spPr>
      </p:pic>
      <p:pic>
        <p:nvPicPr>
          <p:cNvPr id="1029" name="Picture 5" descr="C:\Users\CAPACI~1\AppData\Local\Temp\Rar$DI41.169\Desarrollo socia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5759" y="2001635"/>
            <a:ext cx="419358" cy="503230"/>
          </a:xfrm>
          <a:prstGeom prst="rect">
            <a:avLst/>
          </a:prstGeom>
          <a:noFill/>
        </p:spPr>
      </p:pic>
      <p:pic>
        <p:nvPicPr>
          <p:cNvPr id="1030" name="Picture 6" descr="C:\Users\CAPACI~1\AppData\Local\Temp\Rar$DI46.663\Educación y deport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4232" y="2001635"/>
            <a:ext cx="397287" cy="503230"/>
          </a:xfrm>
          <a:prstGeom prst="rect">
            <a:avLst/>
          </a:prstGeom>
          <a:noFill/>
        </p:spPr>
      </p:pic>
      <p:pic>
        <p:nvPicPr>
          <p:cNvPr id="1031" name="Picture 7" descr="C:\Users\CAPACI~1\AppData\Local\Temp\Rar$DI48.565\Energí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85759" y="3312254"/>
            <a:ext cx="393865" cy="498896"/>
          </a:xfrm>
          <a:prstGeom prst="rect">
            <a:avLst/>
          </a:prstGeom>
          <a:noFill/>
        </p:spPr>
      </p:pic>
      <p:pic>
        <p:nvPicPr>
          <p:cNvPr id="1032" name="Picture 8" descr="C:\Users\CAPACI~1\AppData\Local\Temp\Rar$DI57.407\Salu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89513" y="2001635"/>
            <a:ext cx="397287" cy="503230"/>
          </a:xfrm>
          <a:prstGeom prst="rect">
            <a:avLst/>
          </a:prstGeom>
          <a:noFill/>
        </p:spPr>
      </p:pic>
      <p:pic>
        <p:nvPicPr>
          <p:cNvPr id="12" name="Picture 2" descr="C:\Users\CAPACI~1\AppData\Local\Temp\Rar$DI55.897\Otra obra pública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54232" y="4495947"/>
            <a:ext cx="378646" cy="479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4"/>
            <a:ext cx="8229599" cy="5271140"/>
          </a:xfrm>
        </p:spPr>
        <p:txBody>
          <a:bodyPr>
            <a:noAutofit/>
          </a:bodyPr>
          <a:lstStyle/>
          <a:p>
            <a:pPr algn="just"/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Inversión:</a:t>
            </a:r>
            <a:r>
              <a:rPr lang="es-MX" sz="28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Adquisiciones</a:t>
            </a:r>
            <a:endParaRPr lang="es-MX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Bienes muebles no asociados a proyectos de inversión</a:t>
            </a:r>
          </a:p>
          <a:p>
            <a:pPr lvl="3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Equipos de cómputo,  pizarrones,  mobiliario.</a:t>
            </a:r>
          </a:p>
          <a:p>
            <a:pPr lvl="2"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Inmuebles</a:t>
            </a: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Oficinas</a:t>
            </a:r>
          </a:p>
          <a:p>
            <a:pPr lvl="2"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Mantenimiento</a:t>
            </a:r>
            <a:endParaRPr lang="es-MX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Son mejoras que no incrementan la vida útil o producción</a:t>
            </a:r>
          </a:p>
          <a:p>
            <a:pPr lvl="3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Remodelaciones,  obras de saneamiento.</a:t>
            </a:r>
            <a:endParaRPr lang="es-MX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Tipos de proyecto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4"/>
            <a:ext cx="8229599" cy="5271140"/>
          </a:xfrm>
        </p:spPr>
        <p:txBody>
          <a:bodyPr>
            <a:noAutofit/>
          </a:bodyPr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Estudios: </a:t>
            </a:r>
          </a:p>
          <a:p>
            <a:pPr lvl="1"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Programa de estudios de </a:t>
            </a:r>
            <a:r>
              <a:rPr lang="es-MX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preinversión</a:t>
            </a:r>
            <a:endParaRPr lang="es-MX" sz="3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2" algn="just"/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No generan beneficios directos, pero permiten </a:t>
            </a:r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identificar futuros proyectos</a:t>
            </a:r>
            <a:r>
              <a:rPr lang="es-MX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 lvl="3"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Proyectos </a:t>
            </a:r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Investigación, Diagnósticos, Inventarios, Estudios de Impacto Ambiental, Estudios Técnicos, etc</a:t>
            </a:r>
            <a:r>
              <a:rPr lang="es-MX" sz="1800" dirty="0" smtClean="0"/>
              <a:t>. </a:t>
            </a:r>
          </a:p>
          <a:p>
            <a:pPr lvl="2" algn="just"/>
            <a:endParaRPr lang="es-MX" sz="2000" dirty="0" smtClean="0"/>
          </a:p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Otros: </a:t>
            </a:r>
          </a:p>
          <a:p>
            <a:pPr lvl="1"/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Programas y proyectos de inversión no incluidos en los rubros anteriores.</a:t>
            </a:r>
          </a:p>
          <a:p>
            <a:pPr lvl="2" algn="just"/>
            <a:endParaRPr lang="es-MX" sz="2000" dirty="0" smtClean="0"/>
          </a:p>
          <a:p>
            <a:pPr lvl="1"/>
            <a:endParaRPr lang="es-MX" sz="32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Tipos de proyecto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 descr="Bookshelf for documents . 3d rend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1" y="950024"/>
            <a:ext cx="1692166" cy="12691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199" y="899244"/>
            <a:ext cx="8324193" cy="5069259"/>
          </a:xfrm>
        </p:spPr>
        <p:txBody>
          <a:bodyPr/>
          <a:lstStyle/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incorpora un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folio del proyecto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para darle seguimiento a través del tiempo.</a:t>
            </a:r>
          </a:p>
          <a:p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Evitar tener que capturar cada trimestre la misma información.</a:t>
            </a:r>
          </a:p>
          <a:p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14 caracteres alfanuméricos</a:t>
            </a:r>
          </a:p>
          <a:p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asignación del folio se hará de acuerdo con el siguiente ejemplo:</a:t>
            </a:r>
          </a:p>
          <a:p>
            <a:endParaRPr lang="es-MX" dirty="0" smtClean="0"/>
          </a:p>
          <a:p>
            <a:endParaRPr lang="es-MX" dirty="0" smtClean="0"/>
          </a:p>
          <a:p>
            <a:endParaRPr lang="es-MX" dirty="0" smtClean="0"/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01212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Seguimiento de proyectos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386" y="4516681"/>
            <a:ext cx="8229600" cy="174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32744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Incorporación de estatus</a:t>
            </a:r>
          </a:p>
        </p:txBody>
      </p:sp>
      <p:sp>
        <p:nvSpPr>
          <p:cNvPr id="5" name="1 Marcador de contenido"/>
          <p:cNvSpPr>
            <a:spLocks noGrp="1"/>
          </p:cNvSpPr>
          <p:nvPr>
            <p:ph idx="1"/>
          </p:nvPr>
        </p:nvSpPr>
        <p:spPr>
          <a:xfrm>
            <a:off x="457200" y="820414"/>
            <a:ext cx="8229600" cy="5435971"/>
          </a:xfrm>
        </p:spPr>
        <p:txBody>
          <a:bodyPr>
            <a:normAutofit fontScale="92500" lnSpcReduction="10000"/>
          </a:bodyPr>
          <a:lstStyle/>
          <a:p>
            <a:r>
              <a:rPr lang="es-ES" sz="2600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Tipos de Estatus:</a:t>
            </a:r>
          </a:p>
          <a:p>
            <a:pPr lvl="1"/>
            <a:r>
              <a:rPr lang="es-ES" sz="2200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En ejecución</a:t>
            </a:r>
            <a:r>
              <a:rPr lang="es-ES" sz="2200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: 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A partir de que comienza 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el </a:t>
            </a:r>
            <a:r>
              <a:rPr lang="es-ES" sz="2200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proyecto</a:t>
            </a:r>
            <a:endParaRPr lang="es-MX" sz="1700" dirty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1"/>
            <a:r>
              <a:rPr lang="es-ES" sz="2200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Cancelado</a:t>
            </a:r>
            <a:r>
              <a:rPr lang="es-ES" sz="2200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: No continúa de  forma permanente</a:t>
            </a:r>
            <a:endParaRPr lang="es-MX" sz="1700" dirty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1"/>
            <a:r>
              <a:rPr lang="es-ES" sz="2200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Suspendido</a:t>
            </a:r>
            <a:r>
              <a:rPr lang="es-ES" sz="2200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: Temporalmente deja de recibir recursos (cuando se reactive vuelve a regresar a En ejecución)</a:t>
            </a:r>
            <a:endParaRPr lang="es-MX" sz="1700" dirty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pPr lvl="1"/>
            <a:r>
              <a:rPr lang="es-ES" sz="2200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Terminado</a:t>
            </a:r>
            <a:r>
              <a:rPr lang="es-ES" sz="2200" dirty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: cuando su avance físico llegó al 100 % 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ES" sz="2600" b="1" dirty="0" smtClean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r>
              <a:rPr lang="es-ES" sz="26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¿Para qué?</a:t>
            </a:r>
            <a:endParaRPr lang="es-MX" sz="26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Tener información </a:t>
            </a: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rápida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 </a:t>
            </a: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de </a:t>
            </a: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las características 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de cada proyecto. </a:t>
            </a:r>
          </a:p>
          <a:p>
            <a:pPr lvl="1"/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Se trata de homologar los estatus reportados, pues </a:t>
            </a: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actualmente 74.7% reportan 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algún tipo de estatus.</a:t>
            </a:r>
          </a:p>
          <a:p>
            <a:pPr lvl="1"/>
            <a:endParaRPr lang="es-ES" sz="1900" dirty="0" smtClean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  <a:p>
            <a:r>
              <a:rPr lang="es-ES" sz="26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¿Cuándo?</a:t>
            </a:r>
          </a:p>
          <a:p>
            <a:pPr lvl="1"/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Se captura </a:t>
            </a: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durante el registro</a:t>
            </a:r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 de los proyectos. </a:t>
            </a:r>
          </a:p>
          <a:p>
            <a:pPr lvl="1"/>
            <a:r>
              <a:rPr lang="es-ES" sz="22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Podrá haber posteriores cambios de estatus en el registro,  pero si es el caso, deberán agregarse observaciones que justifiquen el cambio.</a:t>
            </a:r>
          </a:p>
          <a:p>
            <a:pPr lvl="1"/>
            <a:endParaRPr lang="es-ES" sz="1600" dirty="0" smtClean="0">
              <a:solidFill>
                <a:schemeClr val="tx1"/>
              </a:solidFill>
              <a:latin typeface="Calibri" pitchFamily="34" charset="0"/>
              <a:ea typeface="Times New Roman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92075" indent="19050" algn="just">
              <a:lnSpc>
                <a:spcPct val="170000"/>
              </a:lnSpc>
              <a:buNone/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El Sistema del Formato Único (SFU) es la aplicación informática mediante la cual las entidades federativas, municipios y demarcaciones del Distrito Federal reportan sobre el </a:t>
            </a:r>
            <a:r>
              <a:rPr lang="es-MX" sz="2400" b="1" i="1" dirty="0" smtClean="0">
                <a:solidFill>
                  <a:schemeClr val="tx1"/>
                </a:solidFill>
                <a:latin typeface="Calibri" pitchFamily="34" charset="0"/>
                <a:cs typeface="+mn-cs"/>
              </a:rPr>
              <a:t>ejercicio, destino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 y </a:t>
            </a:r>
            <a:r>
              <a:rPr lang="es-MX" sz="2400" b="1" i="1" dirty="0" smtClean="0">
                <a:solidFill>
                  <a:schemeClr val="tx1"/>
                </a:solidFill>
                <a:latin typeface="Calibri" pitchFamily="34" charset="0"/>
                <a:cs typeface="+mn-cs"/>
              </a:rPr>
              <a:t>resultados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 obtenidos con los recursos federales transferidos mediante aportaciones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,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subsidios y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convenios de descentralización y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reasignación.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endParaRPr lang="es-MX" sz="1800" dirty="0" smtClean="0">
              <a:latin typeface="Adobe Caslon Pro" pitchFamily="18" charset="0"/>
            </a:endParaRPr>
          </a:p>
          <a:p>
            <a:endParaRPr lang="es-ES" sz="1800" dirty="0">
              <a:latin typeface="Adobe Caslon Pro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11574"/>
            <a:ext cx="8229600" cy="794141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</a:rPr>
              <a:t>¿Qué es el Sistema del Formato Único?</a:t>
            </a:r>
            <a:endParaRPr lang="es-ES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2922545" y="2156402"/>
          <a:ext cx="4361124" cy="400791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3611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2400" kern="1200" dirty="0" smtClean="0">
                          <a:latin typeface="Calibri" pitchFamily="34" charset="0"/>
                        </a:rPr>
                        <a:t>Formato de registro actual</a:t>
                      </a:r>
                      <a:endParaRPr lang="es-MX" sz="2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00783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latin typeface="Calibri" pitchFamily="34" charset="0"/>
                        </a:rPr>
                        <a:t>Aprobado</a:t>
                      </a:r>
                      <a:endParaRPr lang="es-MX" sz="1800" b="1" dirty="0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latin typeface="Calibri" pitchFamily="34" charset="0"/>
                        </a:rPr>
                        <a:t>Modificado</a:t>
                      </a:r>
                      <a:endParaRPr lang="es-MX" sz="1800" b="1" dirty="0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latin typeface="Calibri" pitchFamily="34" charset="0"/>
                        </a:rPr>
                        <a:t>Ministrado </a:t>
                      </a:r>
                      <a:r>
                        <a:rPr lang="es-ES" sz="1800" b="1" dirty="0">
                          <a:latin typeface="Calibri" pitchFamily="34" charset="0"/>
                        </a:rPr>
                        <a:t>(Recaudado)</a:t>
                      </a:r>
                      <a:endParaRPr lang="es-MX" sz="1800" b="1" dirty="0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1976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latin typeface="Calibri" pitchFamily="34" charset="0"/>
                        </a:rPr>
                        <a:t>Comprometido</a:t>
                      </a:r>
                      <a:endParaRPr lang="es-MX" sz="1800" b="1" dirty="0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latin typeface="Calibri" pitchFamily="34" charset="0"/>
                        </a:rPr>
                        <a:t>Devengado</a:t>
                      </a:r>
                      <a:endParaRPr lang="es-MX" sz="1800" b="1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latin typeface="Calibri" pitchFamily="34" charset="0"/>
                        </a:rPr>
                        <a:t>Ejercido</a:t>
                      </a:r>
                      <a:endParaRPr lang="es-MX" sz="1800" b="1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latin typeface="Calibri" pitchFamily="34" charset="0"/>
                        </a:rPr>
                        <a:t>Pagado</a:t>
                      </a:r>
                      <a:endParaRPr lang="es-MX" sz="1800" b="1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>
                          <a:latin typeface="Calibri" pitchFamily="34" charset="0"/>
                        </a:rPr>
                        <a:t>Avance %</a:t>
                      </a:r>
                      <a:endParaRPr lang="es-MX" sz="1800" b="1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2859">
                <a:tc>
                  <a:txBody>
                    <a:bodyPr/>
                    <a:lstStyle/>
                    <a:p>
                      <a:pPr marL="45720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s-ES" sz="1800" dirty="0">
                          <a:latin typeface="Calibri" pitchFamily="34" charset="0"/>
                        </a:rPr>
                        <a:t>Reintegro</a:t>
                      </a:r>
                      <a:endParaRPr lang="es-MX" sz="1800" b="1" dirty="0">
                        <a:latin typeface="Calibri" pitchFamily="34" charset="0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Armonización contable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1 Marcador de contenido"/>
          <p:cNvSpPr txBox="1">
            <a:spLocks/>
          </p:cNvSpPr>
          <p:nvPr/>
        </p:nvSpPr>
        <p:spPr>
          <a:xfrm>
            <a:off x="457200" y="866899"/>
            <a:ext cx="8229600" cy="1068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Se busca </a:t>
            </a: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homologar </a:t>
            </a: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los </a:t>
            </a: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recursos</a:t>
            </a: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reportados en el sistema con los términos utilizados por el Consejo Nacional de Armonización contable (</a:t>
            </a:r>
            <a:r>
              <a:rPr kumimoji="0" lang="es-MX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CONAC</a:t>
            </a:r>
            <a:r>
              <a:rPr kumimoji="0" lang="es-MX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).</a:t>
            </a:r>
            <a:endParaRPr kumimoji="0" lang="es-MX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78370" y="788882"/>
            <a:ext cx="4895682" cy="529944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que entreguen las entidades federativas por el SFU, deberá ser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congruente con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el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Sistema de Evaluación del Desempeño (SED).</a:t>
            </a:r>
          </a:p>
          <a:p>
            <a:pPr algn="just">
              <a:lnSpc>
                <a:spcPct val="150000"/>
              </a:lnSpc>
              <a:buNone/>
            </a:pPr>
            <a:endParaRPr lang="es-MX" sz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Asignar recursos con base en resultados.</a:t>
            </a:r>
          </a:p>
          <a:p>
            <a:pPr algn="just">
              <a:lnSpc>
                <a:spcPct val="150000"/>
              </a:lnSpc>
            </a:pPr>
            <a:endParaRPr lang="es-MX" sz="1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Medir los avances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sym typeface="Wingdings" pitchFamily="2" charset="2"/>
              </a:rPr>
              <a:t> indicadores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s-MX" sz="3600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1" y="120869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Matrices de Indicadores para Resultados</a:t>
            </a: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71730">
            <a:off x="5667843" y="1980992"/>
            <a:ext cx="3003550" cy="3003550"/>
          </a:xfrm>
          <a:prstGeom prst="rect">
            <a:avLst/>
          </a:prstGeom>
          <a:effectLst>
            <a:glow rad="101600">
              <a:schemeClr val="accent1">
                <a:lumMod val="40000"/>
                <a:lumOff val="60000"/>
                <a:alpha val="75000"/>
              </a:schemeClr>
            </a:glow>
            <a:softEdge rad="889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3109024" y="0"/>
            <a:ext cx="5577775" cy="1143000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</a:rPr>
              <a:t>Antecedentes</a:t>
            </a:r>
            <a:endParaRPr lang="es-ES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457200" y="840204"/>
            <a:ext cx="8229600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Arial" pitchFamily="34" charset="0"/>
              <a:buChar char="•"/>
            </a:pPr>
            <a:endParaRPr lang="es-MX" sz="400" dirty="0" smtClean="0">
              <a:latin typeface="Adobe Caslon Pro" pitchFamily="18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es-MX" sz="2400" dirty="0" smtClean="0">
                <a:latin typeface="Calibri" pitchFamily="34" charset="0"/>
              </a:rPr>
              <a:t>El SFU se </a:t>
            </a:r>
            <a:r>
              <a:rPr lang="es-MX" sz="2400" dirty="0" smtClean="0">
                <a:latin typeface="Calibri" pitchFamily="34" charset="0"/>
              </a:rPr>
              <a:t>creó en atención </a:t>
            </a:r>
            <a:r>
              <a:rPr lang="es-MX" sz="2400" dirty="0" smtClean="0">
                <a:latin typeface="Calibri" pitchFamily="34" charset="0"/>
              </a:rPr>
              <a:t>al artículo </a:t>
            </a:r>
            <a:r>
              <a:rPr lang="es-MX" sz="2400" b="1" dirty="0" smtClean="0">
                <a:latin typeface="Calibri" pitchFamily="34" charset="0"/>
              </a:rPr>
              <a:t>48 de la Ley de Coordinación Fiscal</a:t>
            </a:r>
            <a:r>
              <a:rPr lang="es-MX" sz="2400" dirty="0" smtClean="0">
                <a:latin typeface="Calibri" pitchFamily="34" charset="0"/>
              </a:rPr>
              <a:t>: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es-MX" sz="2000" dirty="0" smtClean="0">
              <a:latin typeface="Calibri" pitchFamily="34" charset="0"/>
            </a:endParaRPr>
          </a:p>
          <a:p>
            <a:pPr marL="800100" lvl="1" indent="4763" algn="just"/>
            <a:r>
              <a:rPr lang="es-MX" sz="2000" dirty="0" smtClean="0">
                <a:latin typeface="Calibri" pitchFamily="34" charset="0"/>
              </a:rPr>
              <a:t>“Los Estados y el Distrito Federal enviarán al Ejecutivo Federal, por conducto de la Secretaría de Hacienda y Crédito Público, </a:t>
            </a:r>
            <a:r>
              <a:rPr lang="es-MX" sz="2000" b="1" dirty="0" smtClean="0">
                <a:latin typeface="Calibri" pitchFamily="34" charset="0"/>
              </a:rPr>
              <a:t>informes sobre el ejercicio y destino de los recursos de los Fondos de Aportaciones Federales</a:t>
            </a:r>
            <a:r>
              <a:rPr lang="es-MX" sz="2000" dirty="0" smtClean="0">
                <a:latin typeface="Calibri" pitchFamily="34" charset="0"/>
              </a:rPr>
              <a:t>”.</a:t>
            </a:r>
          </a:p>
          <a:p>
            <a:pPr marL="800100" lvl="1" indent="4763" algn="just"/>
            <a:endParaRPr lang="es-MX" sz="2000" dirty="0" smtClean="0">
              <a:latin typeface="Calibri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s-MX" sz="2000" dirty="0" smtClean="0">
                <a:latin typeface="Calibri" pitchFamily="34" charset="0"/>
              </a:rPr>
              <a:t> </a:t>
            </a:r>
            <a:r>
              <a:rPr lang="es-MX" sz="2400" dirty="0" smtClean="0">
                <a:latin typeface="Calibri" pitchFamily="34" charset="0"/>
              </a:rPr>
              <a:t>Así como </a:t>
            </a:r>
            <a:r>
              <a:rPr lang="es-MX" sz="2400" dirty="0" smtClean="0">
                <a:latin typeface="Calibri" pitchFamily="34" charset="0"/>
              </a:rPr>
              <a:t>el</a:t>
            </a:r>
            <a:r>
              <a:rPr lang="es-MX" sz="2400" dirty="0" smtClean="0">
                <a:latin typeface="Adobe Caslon Pro" pitchFamily="18" charset="0"/>
              </a:rPr>
              <a:t> </a:t>
            </a:r>
            <a:r>
              <a:rPr lang="es-MX" sz="2400" b="1" dirty="0" smtClean="0">
                <a:latin typeface="Calibri" pitchFamily="34" charset="0"/>
              </a:rPr>
              <a:t>artículo </a:t>
            </a:r>
            <a:r>
              <a:rPr lang="es-MX" sz="2400" b="1" dirty="0" smtClean="0">
                <a:latin typeface="Calibri" pitchFamily="34" charset="0"/>
              </a:rPr>
              <a:t>85 de la Ley Federal de Presupuesto y Responsabilidad Hacendaria </a:t>
            </a:r>
            <a:r>
              <a:rPr lang="es-MX" sz="2400" dirty="0" smtClean="0">
                <a:latin typeface="Calibri" pitchFamily="34" charset="0"/>
              </a:rPr>
              <a:t>que indica que</a:t>
            </a:r>
            <a:r>
              <a:rPr lang="es-MX" sz="2400" dirty="0" smtClean="0">
                <a:latin typeface="Calibri" pitchFamily="34" charset="0"/>
              </a:rPr>
              <a:t>:</a:t>
            </a:r>
            <a:endParaRPr lang="es-MX" sz="2000" dirty="0" smtClean="0">
              <a:latin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endParaRPr lang="es-MX" sz="2000" dirty="0" smtClean="0">
              <a:latin typeface="Calibri" pitchFamily="34" charset="0"/>
            </a:endParaRPr>
          </a:p>
          <a:p>
            <a:pPr marL="800100" lvl="1" indent="4763" algn="just"/>
            <a:r>
              <a:rPr lang="es-MX" sz="2000" dirty="0" smtClean="0">
                <a:latin typeface="Calibri" pitchFamily="34" charset="0"/>
              </a:rPr>
              <a:t>“</a:t>
            </a:r>
            <a:r>
              <a:rPr lang="es-MX" sz="2000" dirty="0" smtClean="0">
                <a:latin typeface="Calibri" pitchFamily="34" charset="0"/>
              </a:rPr>
              <a:t>Las entidades federativas enviarán al Ejecutivo Federal, de conformidad con los </a:t>
            </a:r>
            <a:r>
              <a:rPr lang="es-MX" sz="2000" b="1" dirty="0" smtClean="0">
                <a:latin typeface="Calibri" pitchFamily="34" charset="0"/>
              </a:rPr>
              <a:t>lineamientos</a:t>
            </a:r>
            <a:r>
              <a:rPr lang="es-MX" sz="2000" dirty="0" smtClean="0">
                <a:latin typeface="Calibri" pitchFamily="34" charset="0"/>
              </a:rPr>
              <a:t> y mediante </a:t>
            </a:r>
            <a:r>
              <a:rPr lang="es-MX" sz="2000" b="1" dirty="0" smtClean="0">
                <a:latin typeface="Calibri" pitchFamily="34" charset="0"/>
              </a:rPr>
              <a:t>el sistema de información </a:t>
            </a:r>
            <a:r>
              <a:rPr lang="es-MX" sz="2000" dirty="0" smtClean="0">
                <a:latin typeface="Calibri" pitchFamily="34" charset="0"/>
              </a:rPr>
              <a:t>establecido para tal fin por la Secretaría, informes sobre el ejercicio, destino y los resultados obtenidos, respecto de los recursos federales que les sean transferidos.”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es-MX" sz="2000" dirty="0" smtClean="0">
              <a:latin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endParaRPr lang="es-MX" sz="2000" dirty="0" smtClean="0">
              <a:latin typeface="Calibri" pitchFamily="34" charset="0"/>
            </a:endParaRPr>
          </a:p>
          <a:p>
            <a:pPr marL="342900" lvl="0" indent="-342900" algn="just"/>
            <a:endParaRPr lang="es-MX" dirty="0" smtClean="0">
              <a:latin typeface="Adobe Caslon Pro" pitchFamily="18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endParaRPr lang="es-MX" dirty="0" smtClean="0">
              <a:latin typeface="Adobe Caslon Pro" pitchFamily="18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endParaRPr lang="es-MX" dirty="0" smtClean="0">
              <a:latin typeface="Adobe Caslon Pro" pitchFamily="18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endParaRPr lang="es-MX" dirty="0" smtClean="0">
              <a:latin typeface="Adobe Caslon Pro" pitchFamily="18" charset="0"/>
            </a:endParaRPr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847340"/>
            <a:ext cx="8229600" cy="471931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La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base para una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rendición de cuentas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efectiva es contar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con información útil y estratégica que nos pueda decir dónde estamos y cómo vamos. </a:t>
            </a: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	</a:t>
            </a:r>
            <a:endParaRPr lang="es-MX" sz="1800" dirty="0" smtClean="0">
              <a:latin typeface="Adobe Caslon Pro" pitchFamily="18" charset="0"/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32744"/>
            <a:ext cx="8229600" cy="790233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</a:rPr>
              <a:t>¿Para qué se reporta?</a:t>
            </a:r>
            <a:endParaRPr lang="es-ES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167" y="2406304"/>
            <a:ext cx="2095692" cy="316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Llamada rectangular redondeada"/>
          <p:cNvSpPr/>
          <p:nvPr/>
        </p:nvSpPr>
        <p:spPr>
          <a:xfrm>
            <a:off x="3313215" y="1939160"/>
            <a:ext cx="4785756" cy="3894082"/>
          </a:xfrm>
          <a:prstGeom prst="wedgeRoundRectCallout">
            <a:avLst>
              <a:gd name="adj1" fmla="val -70594"/>
              <a:gd name="adj2" fmla="val -21981"/>
              <a:gd name="adj3" fmla="val 16667"/>
            </a:avLst>
          </a:prstGeom>
          <a:solidFill>
            <a:srgbClr val="005024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b="1" dirty="0" smtClean="0">
                <a:latin typeface="Calibri" pitchFamily="34" charset="0"/>
              </a:rPr>
              <a:t>La rendición de cuentas consiste en informar y explicar a los ciudadanos las acciones realizadas por el gobierno de manera transparente y clara para dar a conocer sus estructuras y funcionamiento, y por consecuencia, poder </a:t>
            </a:r>
            <a:r>
              <a:rPr lang="es-MX" b="1" dirty="0" smtClean="0">
                <a:latin typeface="Calibri" pitchFamily="34" charset="0"/>
              </a:rPr>
              <a:t>implementar acciones sancionatorias o </a:t>
            </a:r>
            <a:r>
              <a:rPr lang="es-MX" b="1" dirty="0" smtClean="0">
                <a:latin typeface="Calibri" pitchFamily="34" charset="0"/>
              </a:rPr>
              <a:t>de mejora. </a:t>
            </a:r>
          </a:p>
          <a:p>
            <a:pPr algn="just"/>
            <a:endParaRPr lang="es-MX" dirty="0" smtClean="0">
              <a:latin typeface="Calibri" pitchFamily="34" charset="0"/>
            </a:endParaRPr>
          </a:p>
          <a:p>
            <a:pPr algn="just"/>
            <a:r>
              <a:rPr lang="es-MX" b="1" dirty="0" smtClean="0">
                <a:latin typeface="Calibri" pitchFamily="34" charset="0"/>
              </a:rPr>
              <a:t>Se trata de los medios que tenemos los ciudadanos para exigir cuentas a los gobernantes.</a:t>
            </a:r>
            <a:endParaRPr lang="es-MX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z="1600" smtClean="0">
                <a:latin typeface="Calibri" pitchFamily="34" charset="0"/>
              </a:rPr>
              <a:pPr/>
              <a:t>5</a:t>
            </a:fld>
            <a:endParaRPr lang="en-US" sz="1600">
              <a:latin typeface="Calibri" pitchFamily="34" charset="0"/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250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</a:rPr>
              <a:t>Normatividad</a:t>
            </a:r>
            <a:endParaRPr lang="es-ES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6000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2007</a:t>
            </a:r>
            <a:endParaRPr lang="es-MX" sz="2400" b="1" dirty="0">
              <a:latin typeface="Calibri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317263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2008</a:t>
            </a:r>
            <a:endParaRPr lang="es-MX" sz="2400" b="1" dirty="0">
              <a:latin typeface="Calibri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618526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2009</a:t>
            </a:r>
            <a:endParaRPr lang="es-MX" sz="2400" b="1" dirty="0">
              <a:latin typeface="Calibri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919789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2010</a:t>
            </a:r>
            <a:endParaRPr lang="es-MX" sz="2400" b="1" dirty="0">
              <a:latin typeface="Calibri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5221052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2011</a:t>
            </a:r>
            <a:endParaRPr lang="es-MX" sz="2400" b="1" dirty="0">
              <a:latin typeface="Calibri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6522315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2012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172410" y="4559932"/>
            <a:ext cx="1949265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Reforma al artículo 134 de la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Constitución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7823575" y="3565042"/>
            <a:ext cx="1296000" cy="590309"/>
          </a:xfrm>
          <a:prstGeom prst="rect">
            <a:avLst/>
          </a:prstGeom>
          <a:solidFill>
            <a:srgbClr val="007836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2013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157308" y="1493441"/>
            <a:ext cx="2090558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Artículos </a:t>
            </a:r>
            <a:r>
              <a:rPr lang="es-MX" sz="2000" dirty="0" smtClean="0">
                <a:latin typeface="Calibri" pitchFamily="34" charset="0"/>
              </a:rPr>
              <a:t>85 y 110 de la Ley Federal de Presupuesto y Responsabilidad </a:t>
            </a:r>
            <a:r>
              <a:rPr lang="es-MX" sz="2000" dirty="0" smtClean="0">
                <a:latin typeface="Calibri" pitchFamily="34" charset="0"/>
              </a:rPr>
              <a:t>Hacendaria.</a:t>
            </a:r>
            <a:endParaRPr lang="es-MX" sz="2000" dirty="0" smtClean="0">
              <a:latin typeface="Calibri" pitchFamily="34" charset="0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2247865" y="4559921"/>
            <a:ext cx="2163355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Lineamientos del Ramo 33. </a:t>
            </a:r>
            <a:endParaRPr lang="es-MX" sz="2000" dirty="0">
              <a:latin typeface="Calibri" pitchFamily="34" charset="0"/>
            </a:endParaRPr>
          </a:p>
        </p:txBody>
      </p:sp>
      <p:cxnSp>
        <p:nvCxnSpPr>
          <p:cNvPr id="20" name="19 Conector angular"/>
          <p:cNvCxnSpPr>
            <a:stCxn id="5" idx="0"/>
            <a:endCxn id="16" idx="2"/>
          </p:cNvCxnSpPr>
          <p:nvPr/>
        </p:nvCxnSpPr>
        <p:spPr>
          <a:xfrm rot="5400000" flipH="1" flipV="1">
            <a:off x="713101" y="3075557"/>
            <a:ext cx="440385" cy="538587"/>
          </a:xfrm>
          <a:prstGeom prst="bentConnector3">
            <a:avLst>
              <a:gd name="adj1" fmla="val 50000"/>
            </a:avLst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21 Conector angular"/>
          <p:cNvCxnSpPr>
            <a:stCxn id="6" idx="2"/>
            <a:endCxn id="14" idx="0"/>
          </p:cNvCxnSpPr>
          <p:nvPr/>
        </p:nvCxnSpPr>
        <p:spPr>
          <a:xfrm rot="5400000">
            <a:off x="1353863" y="3948531"/>
            <a:ext cx="404581" cy="818220"/>
          </a:xfrm>
          <a:prstGeom prst="bentConnector3">
            <a:avLst>
              <a:gd name="adj1" fmla="val 50000"/>
            </a:avLst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23 Conector angular"/>
          <p:cNvCxnSpPr>
            <a:stCxn id="6" idx="2"/>
            <a:endCxn id="18" idx="0"/>
          </p:cNvCxnSpPr>
          <p:nvPr/>
        </p:nvCxnSpPr>
        <p:spPr>
          <a:xfrm rot="16200000" flipH="1">
            <a:off x="2445118" y="3675496"/>
            <a:ext cx="404570" cy="1364280"/>
          </a:xfrm>
          <a:prstGeom prst="bentConnector3">
            <a:avLst>
              <a:gd name="adj1" fmla="val 50000"/>
            </a:avLst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35 CuadroTexto"/>
          <p:cNvSpPr txBox="1"/>
          <p:nvPr/>
        </p:nvSpPr>
        <p:spPr>
          <a:xfrm>
            <a:off x="6529348" y="4571507"/>
            <a:ext cx="2510475" cy="224676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Lineamientos para la revisión, actualización, calendarización y seguimiento de la Matriz de Indicadores para Resultados (MIR</a:t>
            </a:r>
            <a:r>
              <a:rPr lang="es-MX" sz="2000" dirty="0" smtClean="0">
                <a:latin typeface="Calibri" pitchFamily="34" charset="0"/>
              </a:rPr>
              <a:t>)</a:t>
            </a:r>
            <a:r>
              <a:rPr lang="es-MX" sz="2000" dirty="0" smtClean="0">
                <a:solidFill>
                  <a:srgbClr val="FF0000"/>
                </a:solidFill>
                <a:latin typeface="Calibri" pitchFamily="34" charset="0"/>
              </a:rPr>
              <a:t>.</a:t>
            </a:r>
            <a:endParaRPr lang="es-MX" sz="20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7" name="36 CuadroTexto"/>
          <p:cNvSpPr txBox="1"/>
          <p:nvPr/>
        </p:nvSpPr>
        <p:spPr>
          <a:xfrm>
            <a:off x="2247867" y="1510032"/>
            <a:ext cx="3009184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Reformas a la </a:t>
            </a:r>
            <a:r>
              <a:rPr lang="es-ES" sz="2000" dirty="0" smtClean="0">
                <a:latin typeface="Calibri" pitchFamily="34" charset="0"/>
              </a:rPr>
              <a:t>Ley General de Contabilidad Gubernamental. Artículos 71, 72, 80 y </a:t>
            </a:r>
            <a:r>
              <a:rPr lang="es-ES" sz="2000" dirty="0" smtClean="0">
                <a:latin typeface="Calibri" pitchFamily="34" charset="0"/>
              </a:rPr>
              <a:t>81.</a:t>
            </a:r>
            <a:endParaRPr lang="es-MX" sz="2000" dirty="0">
              <a:latin typeface="Calibri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4573250" y="4572284"/>
            <a:ext cx="1822813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Lineamientos SFU. </a:t>
            </a:r>
          </a:p>
          <a:p>
            <a:pPr lvl="0" algn="just"/>
            <a:r>
              <a:rPr lang="es-MX" sz="2000" dirty="0" smtClean="0">
                <a:latin typeface="Calibri" pitchFamily="34" charset="0"/>
              </a:rPr>
              <a:t>publicados el 25 de febrero de 2008. </a:t>
            </a:r>
            <a:endParaRPr lang="es-MX" sz="2000" dirty="0">
              <a:latin typeface="Calibri" pitchFamily="34" charset="0"/>
            </a:endParaRPr>
          </a:p>
        </p:txBody>
      </p:sp>
      <p:cxnSp>
        <p:nvCxnSpPr>
          <p:cNvPr id="42" name="41 Conector angular"/>
          <p:cNvCxnSpPr>
            <a:stCxn id="6" idx="2"/>
            <a:endCxn id="38" idx="0"/>
          </p:cNvCxnSpPr>
          <p:nvPr/>
        </p:nvCxnSpPr>
        <p:spPr>
          <a:xfrm rot="16200000" flipH="1">
            <a:off x="3516494" y="2604120"/>
            <a:ext cx="416933" cy="3519394"/>
          </a:xfrm>
          <a:prstGeom prst="bentConnector3">
            <a:avLst>
              <a:gd name="adj1" fmla="val 50000"/>
            </a:avLst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45 Conector recto de flecha"/>
          <p:cNvCxnSpPr>
            <a:stCxn id="15" idx="2"/>
            <a:endCxn id="36" idx="0"/>
          </p:cNvCxnSpPr>
          <p:nvPr/>
        </p:nvCxnSpPr>
        <p:spPr>
          <a:xfrm flipH="1">
            <a:off x="7784586" y="4155351"/>
            <a:ext cx="686989" cy="416156"/>
          </a:xfrm>
          <a:prstGeom prst="straightConnector1">
            <a:avLst/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31 Conector recto de flecha"/>
          <p:cNvCxnSpPr>
            <a:endCxn id="37" idx="2"/>
          </p:cNvCxnSpPr>
          <p:nvPr/>
        </p:nvCxnSpPr>
        <p:spPr>
          <a:xfrm flipH="1" flipV="1">
            <a:off x="3752459" y="2833471"/>
            <a:ext cx="3488214" cy="731573"/>
          </a:xfrm>
          <a:prstGeom prst="straightConnector1">
            <a:avLst/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48 CuadroTexto"/>
          <p:cNvSpPr txBox="1"/>
          <p:nvPr/>
        </p:nvSpPr>
        <p:spPr>
          <a:xfrm>
            <a:off x="5257052" y="854202"/>
            <a:ext cx="3886948" cy="224676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Lineamientos para informar sobre los recursos federales transferidos a las entidades federativas, municipios y demarcaciones territoriales del Distrito Federal, y de operación de los recursos del Ramo General 33.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</p:txBody>
      </p:sp>
      <p:cxnSp>
        <p:nvCxnSpPr>
          <p:cNvPr id="50" name="49 Conector recto de flecha"/>
          <p:cNvCxnSpPr>
            <a:stCxn id="15" idx="0"/>
            <a:endCxn id="49" idx="2"/>
          </p:cNvCxnSpPr>
          <p:nvPr/>
        </p:nvCxnSpPr>
        <p:spPr>
          <a:xfrm flipH="1" flipV="1">
            <a:off x="7200526" y="3100971"/>
            <a:ext cx="1271049" cy="464071"/>
          </a:xfrm>
          <a:prstGeom prst="straightConnector1">
            <a:avLst/>
          </a:prstGeom>
          <a:ln>
            <a:solidFill>
              <a:srgbClr val="007836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950026"/>
            <a:ext cx="8229600" cy="4892634"/>
          </a:xfrm>
        </p:spPr>
        <p:txBody>
          <a:bodyPr>
            <a:noAutofit/>
          </a:bodyPr>
          <a:lstStyle/>
          <a:p>
            <a:pPr marL="173038" lvl="1" indent="-173038" algn="just">
              <a:buFont typeface="Arial" pitchFamily="34" charset="0"/>
              <a:buChar char="•"/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Reformas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a la Ley General de Contabilidad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Gubernamental de 2012, necesario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reforzar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la orientación a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resultados.</a:t>
            </a:r>
            <a:endParaRPr lang="es-MX" sz="24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Fortalecer los mecanismos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existentes para informar sobre el ejercicio, destino y resultados de los recursos federales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transferidos. 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Actualizar la forma de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reporte de los resultados y avances en el cumplimiento de metas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así como sobre los resultados de las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evaluaciones.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173038" lvl="1" indent="-173038" algn="just">
              <a:buFont typeface="Arial" pitchFamily="34" charset="0"/>
              <a:buChar char="•"/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Actualizar la operación de entrega de recursos, así como las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Dependencias Coordinadoras de los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Fondos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-106878"/>
            <a:ext cx="8229600" cy="794141"/>
          </a:xfrm>
        </p:spPr>
        <p:txBody>
          <a:bodyPr/>
          <a:lstStyle/>
          <a:p>
            <a:r>
              <a:rPr lang="es-MX" sz="2400" spc="300" dirty="0" smtClean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s-MX" sz="2400" spc="300" dirty="0" smtClean="0">
                <a:solidFill>
                  <a:schemeClr val="tx1"/>
                </a:solidFill>
                <a:latin typeface="Calibri" pitchFamily="34" charset="0"/>
              </a:rPr>
            </a:b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Lineamientos para informar sobre el ejercicio, destino y resultados de los recursos federales transferidos</a:t>
            </a:r>
            <a:endParaRPr lang="es-ES_tradnl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056904"/>
            <a:ext cx="8229600" cy="4949758"/>
          </a:xfrm>
        </p:spPr>
        <p:txBody>
          <a:bodyPr>
            <a:noAutofit/>
          </a:bodyPr>
          <a:lstStyle/>
          <a:p>
            <a:pPr algn="just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 partir de 2013 el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SFU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administrado por la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Unidad de Evaluación del Desempeño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(UED). </a:t>
            </a:r>
          </a:p>
          <a:p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Funciones:</a:t>
            </a:r>
          </a:p>
          <a:p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Definir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características técnicas 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 requisitos del SFU</a:t>
            </a:r>
          </a:p>
          <a:p>
            <a:pPr lvl="1" algn="just"/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Interpretar los lineamientos correspondientes</a:t>
            </a: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Concentrar la información para los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Informes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Trimestrales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y para su publicación en Internet</a:t>
            </a: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Cambio en la coordinación del SFU 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936293"/>
            <a:ext cx="6096000" cy="3954483"/>
          </a:xfrm>
        </p:spPr>
        <p:txBody>
          <a:bodyPr>
            <a:noAutofit/>
          </a:bodyPr>
          <a:lstStyle/>
          <a:p>
            <a:pPr algn="just"/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Implementar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indicadores de desempeño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y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metas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en coordinación con las entidades federativas.</a:t>
            </a:r>
          </a:p>
          <a:p>
            <a:pPr algn="just">
              <a:buNone/>
            </a:pPr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Revisar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la calidad de la información.</a:t>
            </a:r>
          </a:p>
          <a:p>
            <a:pPr algn="just"/>
            <a:endParaRPr lang="es-ES_tradnl" sz="24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Comunicar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a las entidades federativas las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observaciones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o recomendaciones que existan.</a:t>
            </a:r>
          </a:p>
          <a:p>
            <a:pPr algn="just"/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Acordar con la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SHCP (</a:t>
            </a:r>
            <a:r>
              <a:rPr lang="es-ES_tradnl" sz="24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DGPyP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“A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”)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fechas de pago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los Fondos de Aportaciones Federales.</a:t>
            </a:r>
          </a:p>
          <a:p>
            <a:endParaRPr lang="es-ES_tradnl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164276"/>
            <a:ext cx="8229600" cy="794141"/>
          </a:xfrm>
        </p:spPr>
        <p:txBody>
          <a:bodyPr/>
          <a:lstStyle/>
          <a:p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Atribuciones de las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dependencias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coordinadoras de los fondos</a:t>
            </a:r>
            <a:endParaRPr lang="es-ES_tradnl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9616">
            <a:off x="7163918" y="1847459"/>
            <a:ext cx="1529255" cy="2039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056904"/>
            <a:ext cx="8229600" cy="4868883"/>
          </a:xfrm>
        </p:spPr>
        <p:txBody>
          <a:bodyPr>
            <a:noAutofit/>
          </a:bodyPr>
          <a:lstStyle/>
          <a:p>
            <a:pPr algn="just"/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Solicitar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 la UED las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claves de acceso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 sus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municipios</a:t>
            </a:r>
          </a:p>
          <a:p>
            <a:pPr algn="just"/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Revisar 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 información que capturan sus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municipios o demarcaciones</a:t>
            </a:r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Atende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 las </a:t>
            </a:r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observaciones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las Dependencias o Entidades competentes</a:t>
            </a:r>
          </a:p>
          <a:p>
            <a:pPr algn="just"/>
            <a:endParaRPr lang="es-ES_tradnl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Responsabilizarse</a:t>
            </a:r>
            <a:r>
              <a:rPr lang="es-ES_tradnl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 la información de su competencia que se entregue al Congreso de la Unión mediante Informes Trimestrales</a:t>
            </a:r>
          </a:p>
          <a:p>
            <a:pPr>
              <a:buNone/>
            </a:pPr>
            <a:endParaRPr lang="es-ES_tradnl" sz="3600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400" b="1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Atribuciones de las entidades federativas</a:t>
            </a:r>
            <a:endParaRPr lang="es-ES_tradnl" sz="2400" b="1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http://schemas.microsoft.com/sharepoint/v3/field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5989</TotalTime>
  <Words>1398</Words>
  <Application>Microsoft Office PowerPoint</Application>
  <PresentationFormat>Presentación en pantalla (4:3)</PresentationFormat>
  <Paragraphs>253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21</vt:i4>
      </vt:variant>
    </vt:vector>
  </HeadingPairs>
  <TitlesOfParts>
    <vt:vector size="23" baseType="lpstr">
      <vt:lpstr>Office Theme</vt:lpstr>
      <vt:lpstr>Diseño personalizado</vt:lpstr>
      <vt:lpstr> </vt:lpstr>
      <vt:lpstr>¿Qué es el Sistema del Formato Único?</vt:lpstr>
      <vt:lpstr>Antecedentes</vt:lpstr>
      <vt:lpstr>¿Para qué se reporta?</vt:lpstr>
      <vt:lpstr>Normatividad</vt:lpstr>
      <vt:lpstr> Lineamientos para informar sobre el ejercicio, destino y resultados de los recursos federales transferidos</vt:lpstr>
      <vt:lpstr>Cambio en la coordinación del SFU </vt:lpstr>
      <vt:lpstr>Atribuciones de las dependencias coordinadoras de los fondos</vt:lpstr>
      <vt:lpstr>Atribuciones de las entidades federativas</vt:lpstr>
      <vt:lpstr>Atribuciones de los municipios y las demarcaciones del Distrito Federal</vt:lpstr>
      <vt:lpstr>Calendario</vt:lpstr>
      <vt:lpstr>¿De qué reportes se compone el Sistema del Formato Único?</vt:lpstr>
      <vt:lpstr>¿Qué es un proyecto?</vt:lpstr>
      <vt:lpstr>Ejemplos reales de proyectos</vt:lpstr>
      <vt:lpstr>Tipos de proyecto</vt:lpstr>
      <vt:lpstr>Tipos de proyecto</vt:lpstr>
      <vt:lpstr>Tipos de proyecto</vt:lpstr>
      <vt:lpstr>Seguimiento de proyectos</vt:lpstr>
      <vt:lpstr>Incorporación de estatus</vt:lpstr>
      <vt:lpstr>Armonización contable</vt:lpstr>
      <vt:lpstr>Matrices de Indicadores para Resultados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lorena 3</cp:lastModifiedBy>
  <cp:revision>521</cp:revision>
  <dcterms:created xsi:type="dcterms:W3CDTF">2013-05-09T01:51:17Z</dcterms:created>
  <dcterms:modified xsi:type="dcterms:W3CDTF">2013-06-17T02:21:20Z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