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5"/>
  </p:notesMasterIdLst>
  <p:sldIdLst>
    <p:sldId id="294" r:id="rId4"/>
    <p:sldId id="394" r:id="rId5"/>
    <p:sldId id="329" r:id="rId6"/>
    <p:sldId id="338" r:id="rId7"/>
    <p:sldId id="330" r:id="rId8"/>
    <p:sldId id="331" r:id="rId9"/>
    <p:sldId id="333" r:id="rId10"/>
    <p:sldId id="334" r:id="rId11"/>
    <p:sldId id="335" r:id="rId12"/>
    <p:sldId id="339" r:id="rId13"/>
    <p:sldId id="336" r:id="rId14"/>
    <p:sldId id="393" r:id="rId15"/>
    <p:sldId id="337" r:id="rId16"/>
    <p:sldId id="389" r:id="rId17"/>
    <p:sldId id="390" r:id="rId18"/>
    <p:sldId id="391" r:id="rId19"/>
    <p:sldId id="392" r:id="rId20"/>
    <p:sldId id="348" r:id="rId21"/>
    <p:sldId id="375" r:id="rId22"/>
    <p:sldId id="376" r:id="rId23"/>
    <p:sldId id="377" r:id="rId24"/>
    <p:sldId id="378" r:id="rId25"/>
    <p:sldId id="379" r:id="rId26"/>
    <p:sldId id="380" r:id="rId27"/>
    <p:sldId id="381" r:id="rId28"/>
    <p:sldId id="384" r:id="rId29"/>
    <p:sldId id="385" r:id="rId30"/>
    <p:sldId id="386" r:id="rId31"/>
    <p:sldId id="387" r:id="rId32"/>
    <p:sldId id="388" r:id="rId33"/>
    <p:sldId id="374" r:id="rId34"/>
  </p:sldIdLst>
  <p:sldSz cx="9144000" cy="6858000" type="screen4x3"/>
  <p:notesSz cx="7010400" cy="92964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00"/>
    <a:srgbClr val="006600"/>
    <a:srgbClr val="009E9A"/>
    <a:srgbClr val="FF99FF"/>
    <a:srgbClr val="CC00CC"/>
    <a:srgbClr val="996633"/>
    <a:srgbClr val="226822"/>
    <a:srgbClr val="009999"/>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505E3EF-67EA-436B-97B2-0124C06EBD24}" styleName="Estilo medio 4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C7853C-536D-4A76-A0AE-DD22124D55A5}" styleName="Estilo temático 1 - Énfasi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132" autoAdjust="0"/>
    <p:restoredTop sz="94676" autoAdjust="0"/>
  </p:normalViewPr>
  <p:slideViewPr>
    <p:cSldViewPr>
      <p:cViewPr varScale="1">
        <p:scale>
          <a:sx n="82" d="100"/>
          <a:sy n="82" d="100"/>
        </p:scale>
        <p:origin x="-738"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FE436C-66E5-4321-AA94-9460D6B23AEE}"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s-ES"/>
        </a:p>
      </dgm:t>
    </dgm:pt>
    <dgm:pt modelId="{BC61E119-05CF-48C9-9EE4-67BAD06AC0A6}">
      <dgm:prSet phldrT="[Texto]"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s-MX" sz="3000" b="1" dirty="0" smtClean="0">
              <a:latin typeface="Calibri" pitchFamily="34" charset="0"/>
            </a:rPr>
            <a:t>Artículo 33 de la Ley de Coordinación fiscal</a:t>
          </a:r>
          <a:endParaRPr lang="es-ES" sz="3000" b="1" dirty="0">
            <a:latin typeface="Calibri" pitchFamily="34" charset="0"/>
          </a:endParaRPr>
        </a:p>
      </dgm:t>
    </dgm:pt>
    <dgm:pt modelId="{CDDAC1FD-4596-422E-89F6-9D890CE8C989}" type="parTrans" cxnId="{F5428468-0789-479C-8A7C-1EA865651074}">
      <dgm:prSet/>
      <dgm:spPr/>
      <dgm:t>
        <a:bodyPr/>
        <a:lstStyle/>
        <a:p>
          <a:endParaRPr lang="es-ES" sz="1800"/>
        </a:p>
      </dgm:t>
    </dgm:pt>
    <dgm:pt modelId="{4D6954E7-4468-422D-84C8-8CE940C326CB}" type="sibTrans" cxnId="{F5428468-0789-479C-8A7C-1EA865651074}">
      <dgm:prSet/>
      <dgm:spPr/>
      <dgm:t>
        <a:bodyPr/>
        <a:lstStyle/>
        <a:p>
          <a:endParaRPr lang="es-ES" sz="1800"/>
        </a:p>
      </dgm:t>
    </dgm:pt>
    <dgm:pt modelId="{FC143E18-C1B5-43AC-9948-7279984DEB58}">
      <dgm:prSet custT="1">
        <dgm:style>
          <a:lnRef idx="2">
            <a:schemeClr val="accent3"/>
          </a:lnRef>
          <a:fillRef idx="1">
            <a:schemeClr val="lt1"/>
          </a:fillRef>
          <a:effectRef idx="0">
            <a:schemeClr val="accent3"/>
          </a:effectRef>
          <a:fontRef idx="minor">
            <a:schemeClr val="dk1"/>
          </a:fontRef>
        </dgm:style>
      </dgm:prSet>
      <dgm:spPr>
        <a:ln/>
      </dgm:spPr>
      <dgm:t>
        <a:bodyPr/>
        <a:lstStyle/>
        <a:p>
          <a:pPr algn="just"/>
          <a:r>
            <a:rPr lang="es-ES" sz="2800" dirty="0" smtClean="0">
              <a:latin typeface="Calibri" pitchFamily="34" charset="0"/>
            </a:rPr>
            <a:t>Las aportaciones federales que con cargo al FAIS reciban los Estados y los Municipios, se destinarán exclusivamente al financiamiento de obras, acciones sociales básicas y a inversiones que </a:t>
          </a:r>
          <a:r>
            <a:rPr lang="es-ES" sz="2800" b="1" dirty="0" smtClean="0">
              <a:solidFill>
                <a:srgbClr val="009900"/>
              </a:solidFill>
              <a:latin typeface="Calibri" pitchFamily="34" charset="0"/>
            </a:rPr>
            <a:t>beneficien directamente a sectores de su población que se encuentren en condiciones de rezago social y pobreza extrema</a:t>
          </a:r>
        </a:p>
      </dgm:t>
    </dgm:pt>
    <dgm:pt modelId="{115C4CD5-C4B4-4135-8688-554E613801B6}" type="parTrans" cxnId="{6AB666F8-7365-4A90-A015-340EFC42C968}">
      <dgm:prSet/>
      <dgm:spPr/>
      <dgm:t>
        <a:bodyPr/>
        <a:lstStyle/>
        <a:p>
          <a:endParaRPr lang="es-ES"/>
        </a:p>
      </dgm:t>
    </dgm:pt>
    <dgm:pt modelId="{3840B67A-A837-4667-8D29-A21ED222E3DB}" type="sibTrans" cxnId="{6AB666F8-7365-4A90-A015-340EFC42C968}">
      <dgm:prSet/>
      <dgm:spPr/>
      <dgm:t>
        <a:bodyPr/>
        <a:lstStyle/>
        <a:p>
          <a:endParaRPr lang="es-ES"/>
        </a:p>
      </dgm:t>
    </dgm:pt>
    <dgm:pt modelId="{2ECFBEE6-931C-44B1-9C1A-7F9ADE17397F}" type="pres">
      <dgm:prSet presAssocID="{A7FE436C-66E5-4321-AA94-9460D6B23AEE}" presName="linear" presStyleCnt="0">
        <dgm:presLayoutVars>
          <dgm:dir/>
          <dgm:animLvl val="lvl"/>
          <dgm:resizeHandles val="exact"/>
        </dgm:presLayoutVars>
      </dgm:prSet>
      <dgm:spPr/>
      <dgm:t>
        <a:bodyPr/>
        <a:lstStyle/>
        <a:p>
          <a:endParaRPr lang="es-ES"/>
        </a:p>
      </dgm:t>
    </dgm:pt>
    <dgm:pt modelId="{50E61582-A446-4E9C-9553-1272A730BB8F}" type="pres">
      <dgm:prSet presAssocID="{BC61E119-05CF-48C9-9EE4-67BAD06AC0A6}" presName="parentLin" presStyleCnt="0"/>
      <dgm:spPr/>
    </dgm:pt>
    <dgm:pt modelId="{C3C4D169-5BAF-4CBC-8085-0379827FA5FF}" type="pres">
      <dgm:prSet presAssocID="{BC61E119-05CF-48C9-9EE4-67BAD06AC0A6}" presName="parentLeftMargin" presStyleLbl="node1" presStyleIdx="0" presStyleCnt="1"/>
      <dgm:spPr/>
      <dgm:t>
        <a:bodyPr/>
        <a:lstStyle/>
        <a:p>
          <a:endParaRPr lang="es-ES"/>
        </a:p>
      </dgm:t>
    </dgm:pt>
    <dgm:pt modelId="{BC84E74C-EBE8-421E-9D35-DD793CB215E7}" type="pres">
      <dgm:prSet presAssocID="{BC61E119-05CF-48C9-9EE4-67BAD06AC0A6}" presName="parentText" presStyleLbl="node1" presStyleIdx="0" presStyleCnt="1">
        <dgm:presLayoutVars>
          <dgm:chMax val="0"/>
          <dgm:bulletEnabled val="1"/>
        </dgm:presLayoutVars>
      </dgm:prSet>
      <dgm:spPr/>
      <dgm:t>
        <a:bodyPr/>
        <a:lstStyle/>
        <a:p>
          <a:endParaRPr lang="es-ES"/>
        </a:p>
      </dgm:t>
    </dgm:pt>
    <dgm:pt modelId="{E922DF6F-931E-4AFD-B158-3A6E98B899C9}" type="pres">
      <dgm:prSet presAssocID="{BC61E119-05CF-48C9-9EE4-67BAD06AC0A6}" presName="negativeSpace" presStyleCnt="0"/>
      <dgm:spPr/>
    </dgm:pt>
    <dgm:pt modelId="{0F64967D-1F03-4415-97A3-31AEE775F5F1}" type="pres">
      <dgm:prSet presAssocID="{BC61E119-05CF-48C9-9EE4-67BAD06AC0A6}" presName="childText" presStyleLbl="conFgAcc1" presStyleIdx="0" presStyleCnt="1">
        <dgm:presLayoutVars>
          <dgm:bulletEnabled val="1"/>
        </dgm:presLayoutVars>
      </dgm:prSet>
      <dgm:spPr/>
      <dgm:t>
        <a:bodyPr/>
        <a:lstStyle/>
        <a:p>
          <a:endParaRPr lang="es-ES"/>
        </a:p>
      </dgm:t>
    </dgm:pt>
  </dgm:ptLst>
  <dgm:cxnLst>
    <dgm:cxn modelId="{236C4E90-B742-486F-8CCC-F4137A97473D}" type="presOf" srcId="{BC61E119-05CF-48C9-9EE4-67BAD06AC0A6}" destId="{BC84E74C-EBE8-421E-9D35-DD793CB215E7}" srcOrd="1" destOrd="0" presId="urn:microsoft.com/office/officeart/2005/8/layout/list1"/>
    <dgm:cxn modelId="{F5428468-0789-479C-8A7C-1EA865651074}" srcId="{A7FE436C-66E5-4321-AA94-9460D6B23AEE}" destId="{BC61E119-05CF-48C9-9EE4-67BAD06AC0A6}" srcOrd="0" destOrd="0" parTransId="{CDDAC1FD-4596-422E-89F6-9D890CE8C989}" sibTransId="{4D6954E7-4468-422D-84C8-8CE940C326CB}"/>
    <dgm:cxn modelId="{747B605A-9325-470B-BD9A-CA1501FD82F4}" type="presOf" srcId="{FC143E18-C1B5-43AC-9948-7279984DEB58}" destId="{0F64967D-1F03-4415-97A3-31AEE775F5F1}" srcOrd="0" destOrd="0" presId="urn:microsoft.com/office/officeart/2005/8/layout/list1"/>
    <dgm:cxn modelId="{A764522B-8F2E-45D8-ABE1-298ABEBEA31B}" type="presOf" srcId="{BC61E119-05CF-48C9-9EE4-67BAD06AC0A6}" destId="{C3C4D169-5BAF-4CBC-8085-0379827FA5FF}" srcOrd="0" destOrd="0" presId="urn:microsoft.com/office/officeart/2005/8/layout/list1"/>
    <dgm:cxn modelId="{E15FB0B5-623E-4D56-B8E9-D55B6F530722}" type="presOf" srcId="{A7FE436C-66E5-4321-AA94-9460D6B23AEE}" destId="{2ECFBEE6-931C-44B1-9C1A-7F9ADE17397F}" srcOrd="0" destOrd="0" presId="urn:microsoft.com/office/officeart/2005/8/layout/list1"/>
    <dgm:cxn modelId="{6AB666F8-7365-4A90-A015-340EFC42C968}" srcId="{BC61E119-05CF-48C9-9EE4-67BAD06AC0A6}" destId="{FC143E18-C1B5-43AC-9948-7279984DEB58}" srcOrd="0" destOrd="0" parTransId="{115C4CD5-C4B4-4135-8688-554E613801B6}" sibTransId="{3840B67A-A837-4667-8D29-A21ED222E3DB}"/>
    <dgm:cxn modelId="{45521C40-46ED-4BAD-A189-30BD0EF4EBA9}" type="presParOf" srcId="{2ECFBEE6-931C-44B1-9C1A-7F9ADE17397F}" destId="{50E61582-A446-4E9C-9553-1272A730BB8F}" srcOrd="0" destOrd="0" presId="urn:microsoft.com/office/officeart/2005/8/layout/list1"/>
    <dgm:cxn modelId="{469180C7-A629-44DE-BC7C-F8A242A26692}" type="presParOf" srcId="{50E61582-A446-4E9C-9553-1272A730BB8F}" destId="{C3C4D169-5BAF-4CBC-8085-0379827FA5FF}" srcOrd="0" destOrd="0" presId="urn:microsoft.com/office/officeart/2005/8/layout/list1"/>
    <dgm:cxn modelId="{0A0E0499-1F0C-451A-B4BA-A28D9F4E9496}" type="presParOf" srcId="{50E61582-A446-4E9C-9553-1272A730BB8F}" destId="{BC84E74C-EBE8-421E-9D35-DD793CB215E7}" srcOrd="1" destOrd="0" presId="urn:microsoft.com/office/officeart/2005/8/layout/list1"/>
    <dgm:cxn modelId="{CE960E14-01FD-4C37-AD34-9B20E2DCD179}" type="presParOf" srcId="{2ECFBEE6-931C-44B1-9C1A-7F9ADE17397F}" destId="{E922DF6F-931E-4AFD-B158-3A6E98B899C9}" srcOrd="1" destOrd="0" presId="urn:microsoft.com/office/officeart/2005/8/layout/list1"/>
    <dgm:cxn modelId="{496694BB-7AAB-4C85-B0B1-B52C1F8B5003}" type="presParOf" srcId="{2ECFBEE6-931C-44B1-9C1A-7F9ADE17397F}" destId="{0F64967D-1F03-4415-97A3-31AEE775F5F1}"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74BC204-2C2F-41A0-BB41-A1A43D524567}" type="doc">
      <dgm:prSet loTypeId="urn:microsoft.com/office/officeart/2005/8/layout/list1" loCatId="list" qsTypeId="urn:microsoft.com/office/officeart/2005/8/quickstyle/3d2" qsCatId="3D" csTypeId="urn:microsoft.com/office/officeart/2005/8/colors/colorful1#1" csCatId="colorful" phldr="1"/>
      <dgm:spPr/>
      <dgm:t>
        <a:bodyPr/>
        <a:lstStyle/>
        <a:p>
          <a:endParaRPr lang="es-MX"/>
        </a:p>
      </dgm:t>
    </dgm:pt>
    <dgm:pt modelId="{6FCAAC33-AF77-47C1-874E-5DEC6D76BCBD}">
      <dgm:prSet phldrT="[Texto]"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s-ES" sz="2000" b="1" dirty="0" smtClean="0">
              <a:latin typeface="Calibri" pitchFamily="34" charset="0"/>
            </a:rPr>
            <a:t>Etiquetas del Fondo de Aportaciones para la Infraestructura Social Municipal (FISM):</a:t>
          </a:r>
          <a:endParaRPr lang="es-MX" sz="2000" b="1" dirty="0">
            <a:latin typeface="Calibri" pitchFamily="34" charset="0"/>
          </a:endParaRPr>
        </a:p>
      </dgm:t>
    </dgm:pt>
    <dgm:pt modelId="{BC4F573C-1658-4BF2-800F-06D6C7FD0F62}" type="parTrans" cxnId="{77C4C79D-2326-4D1A-AE72-DDB47292C619}">
      <dgm:prSet/>
      <dgm:spPr/>
      <dgm:t>
        <a:bodyPr/>
        <a:lstStyle/>
        <a:p>
          <a:endParaRPr lang="es-MX">
            <a:latin typeface="+mn-lt"/>
          </a:endParaRPr>
        </a:p>
      </dgm:t>
    </dgm:pt>
    <dgm:pt modelId="{4442699F-B23E-4DE9-9C1F-C8A112394206}" type="sibTrans" cxnId="{77C4C79D-2326-4D1A-AE72-DDB47292C619}">
      <dgm:prSet/>
      <dgm:spPr/>
      <dgm:t>
        <a:bodyPr/>
        <a:lstStyle/>
        <a:p>
          <a:endParaRPr lang="es-MX">
            <a:latin typeface="+mn-lt"/>
          </a:endParaRPr>
        </a:p>
      </dgm:t>
    </dgm:pt>
    <dgm:pt modelId="{4C1CEC47-72E1-4A1E-9050-74BFCF3DBF1E}">
      <dgm:prSet phldrT="[Texto]" custT="1"/>
      <dgm:spPr/>
      <dgm:t>
        <a:bodyPr/>
        <a:lstStyle/>
        <a:p>
          <a:r>
            <a:rPr lang="es-ES" sz="2000" b="1" dirty="0" smtClean="0">
              <a:latin typeface="Calibri" pitchFamily="34" charset="0"/>
            </a:rPr>
            <a:t>Fondo de Infraestructura Social Estatal (FISE):</a:t>
          </a:r>
          <a:endParaRPr lang="es-MX" sz="2000" b="1" dirty="0">
            <a:latin typeface="Calibri" pitchFamily="34" charset="0"/>
          </a:endParaRPr>
        </a:p>
      </dgm:t>
    </dgm:pt>
    <dgm:pt modelId="{CCD0B33E-E7DA-41C5-8DEE-589985980DA2}" type="parTrans" cxnId="{B13BD881-10A8-4587-9616-D70548CD6CE9}">
      <dgm:prSet/>
      <dgm:spPr/>
      <dgm:t>
        <a:bodyPr/>
        <a:lstStyle/>
        <a:p>
          <a:endParaRPr lang="es-MX">
            <a:latin typeface="+mn-lt"/>
          </a:endParaRPr>
        </a:p>
      </dgm:t>
    </dgm:pt>
    <dgm:pt modelId="{2779DEA6-B11F-4A72-A0DB-269ED094F2A3}" type="sibTrans" cxnId="{B13BD881-10A8-4587-9616-D70548CD6CE9}">
      <dgm:prSet/>
      <dgm:spPr/>
      <dgm:t>
        <a:bodyPr/>
        <a:lstStyle/>
        <a:p>
          <a:endParaRPr lang="es-MX">
            <a:latin typeface="+mn-lt"/>
          </a:endParaRPr>
        </a:p>
      </dgm:t>
    </dgm:pt>
    <dgm:pt modelId="{7D8E65B4-A156-4F78-B98E-2E011C620AAC}">
      <dgm:prSet custT="1">
        <dgm:style>
          <a:lnRef idx="2">
            <a:schemeClr val="accent3"/>
          </a:lnRef>
          <a:fillRef idx="1">
            <a:schemeClr val="lt1"/>
          </a:fillRef>
          <a:effectRef idx="0">
            <a:schemeClr val="accent3"/>
          </a:effectRef>
          <a:fontRef idx="minor">
            <a:schemeClr val="dk1"/>
          </a:fontRef>
        </dgm:style>
      </dgm:prSet>
      <dgm:spPr>
        <a:ln/>
      </dgm:spPr>
      <dgm:t>
        <a:bodyPr/>
        <a:lstStyle/>
        <a:p>
          <a:r>
            <a:rPr lang="es-ES" sz="1600" dirty="0" smtClean="0">
              <a:latin typeface="Calibri" pitchFamily="34" charset="0"/>
            </a:rPr>
            <a:t>Agua potable, </a:t>
          </a:r>
          <a:endParaRPr lang="es-MX" sz="1600" dirty="0">
            <a:latin typeface="Calibri" pitchFamily="34" charset="0"/>
          </a:endParaRPr>
        </a:p>
      </dgm:t>
    </dgm:pt>
    <dgm:pt modelId="{38193BD0-D2AB-4F72-9F0C-49CF0C9C1BA1}" type="parTrans" cxnId="{47468B21-792C-4F6C-B06F-4827EBDDD692}">
      <dgm:prSet/>
      <dgm:spPr/>
      <dgm:t>
        <a:bodyPr/>
        <a:lstStyle/>
        <a:p>
          <a:endParaRPr lang="es-MX">
            <a:latin typeface="+mn-lt"/>
          </a:endParaRPr>
        </a:p>
      </dgm:t>
    </dgm:pt>
    <dgm:pt modelId="{D2B658DE-7D10-4CDC-A3C5-3AB9833F0E58}" type="sibTrans" cxnId="{47468B21-792C-4F6C-B06F-4827EBDDD692}">
      <dgm:prSet/>
      <dgm:spPr/>
      <dgm:t>
        <a:bodyPr/>
        <a:lstStyle/>
        <a:p>
          <a:endParaRPr lang="es-MX">
            <a:latin typeface="+mn-lt"/>
          </a:endParaRPr>
        </a:p>
      </dgm:t>
    </dgm:pt>
    <dgm:pt modelId="{46F6DFC1-7938-4189-A2E3-755F51F5CFE0}">
      <dgm:prSet custT="1">
        <dgm:style>
          <a:lnRef idx="2">
            <a:schemeClr val="accent3"/>
          </a:lnRef>
          <a:fillRef idx="1">
            <a:schemeClr val="lt1"/>
          </a:fillRef>
          <a:effectRef idx="0">
            <a:schemeClr val="accent3"/>
          </a:effectRef>
          <a:fontRef idx="minor">
            <a:schemeClr val="dk1"/>
          </a:fontRef>
        </dgm:style>
      </dgm:prSet>
      <dgm:spPr>
        <a:ln/>
      </dgm:spPr>
      <dgm:t>
        <a:bodyPr/>
        <a:lstStyle/>
        <a:p>
          <a:r>
            <a:rPr lang="es-ES" sz="1600" dirty="0" smtClean="0">
              <a:latin typeface="Calibri" pitchFamily="34" charset="0"/>
            </a:rPr>
            <a:t>Alcantarillado, </a:t>
          </a:r>
        </a:p>
      </dgm:t>
    </dgm:pt>
    <dgm:pt modelId="{6DA4EEDC-49C9-4E53-BF65-598F45FFF1EF}" type="parTrans" cxnId="{85A1EC61-5CA6-4B7E-AF96-1F84F40DCDAB}">
      <dgm:prSet/>
      <dgm:spPr/>
      <dgm:t>
        <a:bodyPr/>
        <a:lstStyle/>
        <a:p>
          <a:endParaRPr lang="es-MX">
            <a:latin typeface="+mn-lt"/>
          </a:endParaRPr>
        </a:p>
      </dgm:t>
    </dgm:pt>
    <dgm:pt modelId="{F9E46C34-CAD4-4236-959C-07B01F15AFBF}" type="sibTrans" cxnId="{85A1EC61-5CA6-4B7E-AF96-1F84F40DCDAB}">
      <dgm:prSet/>
      <dgm:spPr/>
      <dgm:t>
        <a:bodyPr/>
        <a:lstStyle/>
        <a:p>
          <a:endParaRPr lang="es-MX">
            <a:latin typeface="+mn-lt"/>
          </a:endParaRPr>
        </a:p>
      </dgm:t>
    </dgm:pt>
    <dgm:pt modelId="{B57C56EA-FAB2-4603-A830-099367DD1A53}">
      <dgm:prSet custT="1">
        <dgm:style>
          <a:lnRef idx="2">
            <a:schemeClr val="accent3"/>
          </a:lnRef>
          <a:fillRef idx="1">
            <a:schemeClr val="lt1"/>
          </a:fillRef>
          <a:effectRef idx="0">
            <a:schemeClr val="accent3"/>
          </a:effectRef>
          <a:fontRef idx="minor">
            <a:schemeClr val="dk1"/>
          </a:fontRef>
        </dgm:style>
      </dgm:prSet>
      <dgm:spPr>
        <a:ln/>
      </dgm:spPr>
      <dgm:t>
        <a:bodyPr/>
        <a:lstStyle/>
        <a:p>
          <a:r>
            <a:rPr lang="es-ES" sz="1600" dirty="0" smtClean="0">
              <a:latin typeface="Calibri" pitchFamily="34" charset="0"/>
            </a:rPr>
            <a:t>Drenaje y letrinas, </a:t>
          </a:r>
        </a:p>
      </dgm:t>
    </dgm:pt>
    <dgm:pt modelId="{2D6FFBA8-0DB4-4A98-B377-8D189BE6BB3D}" type="parTrans" cxnId="{558DE6CD-A04D-47B1-9E54-436D828FBA5A}">
      <dgm:prSet/>
      <dgm:spPr/>
      <dgm:t>
        <a:bodyPr/>
        <a:lstStyle/>
        <a:p>
          <a:endParaRPr lang="es-MX">
            <a:latin typeface="+mn-lt"/>
          </a:endParaRPr>
        </a:p>
      </dgm:t>
    </dgm:pt>
    <dgm:pt modelId="{A1FFC750-D957-4D25-A84C-50C6025F8C3E}" type="sibTrans" cxnId="{558DE6CD-A04D-47B1-9E54-436D828FBA5A}">
      <dgm:prSet/>
      <dgm:spPr/>
      <dgm:t>
        <a:bodyPr/>
        <a:lstStyle/>
        <a:p>
          <a:endParaRPr lang="es-MX">
            <a:latin typeface="+mn-lt"/>
          </a:endParaRPr>
        </a:p>
      </dgm:t>
    </dgm:pt>
    <dgm:pt modelId="{A8EFA521-1AFE-4669-91FC-B61115E234CF}">
      <dgm:prSet custT="1">
        <dgm:style>
          <a:lnRef idx="2">
            <a:schemeClr val="accent3"/>
          </a:lnRef>
          <a:fillRef idx="1">
            <a:schemeClr val="lt1"/>
          </a:fillRef>
          <a:effectRef idx="0">
            <a:schemeClr val="accent3"/>
          </a:effectRef>
          <a:fontRef idx="minor">
            <a:schemeClr val="dk1"/>
          </a:fontRef>
        </dgm:style>
      </dgm:prSet>
      <dgm:spPr>
        <a:ln/>
      </dgm:spPr>
      <dgm:t>
        <a:bodyPr/>
        <a:lstStyle/>
        <a:p>
          <a:r>
            <a:rPr lang="es-ES" sz="1600" dirty="0" smtClean="0">
              <a:latin typeface="Calibri" pitchFamily="34" charset="0"/>
            </a:rPr>
            <a:t>Urbanización municipal, </a:t>
          </a:r>
        </a:p>
      </dgm:t>
    </dgm:pt>
    <dgm:pt modelId="{0D03E290-FD9C-4A66-86DA-5A3E06FF231A}" type="parTrans" cxnId="{DFB82701-817E-493E-B5E7-C1F8B28C7887}">
      <dgm:prSet/>
      <dgm:spPr/>
      <dgm:t>
        <a:bodyPr/>
        <a:lstStyle/>
        <a:p>
          <a:endParaRPr lang="es-MX">
            <a:latin typeface="+mn-lt"/>
          </a:endParaRPr>
        </a:p>
      </dgm:t>
    </dgm:pt>
    <dgm:pt modelId="{BAF8B47C-078B-456C-AB0A-48E620C05B42}" type="sibTrans" cxnId="{DFB82701-817E-493E-B5E7-C1F8B28C7887}">
      <dgm:prSet/>
      <dgm:spPr/>
      <dgm:t>
        <a:bodyPr/>
        <a:lstStyle/>
        <a:p>
          <a:endParaRPr lang="es-MX">
            <a:latin typeface="+mn-lt"/>
          </a:endParaRPr>
        </a:p>
      </dgm:t>
    </dgm:pt>
    <dgm:pt modelId="{D81BA936-56E6-430D-875E-0F7580A38B0F}">
      <dgm:prSet custT="1">
        <dgm:style>
          <a:lnRef idx="2">
            <a:schemeClr val="accent3"/>
          </a:lnRef>
          <a:fillRef idx="1">
            <a:schemeClr val="lt1"/>
          </a:fillRef>
          <a:effectRef idx="0">
            <a:schemeClr val="accent3"/>
          </a:effectRef>
          <a:fontRef idx="minor">
            <a:schemeClr val="dk1"/>
          </a:fontRef>
        </dgm:style>
      </dgm:prSet>
      <dgm:spPr>
        <a:ln/>
      </dgm:spPr>
      <dgm:t>
        <a:bodyPr/>
        <a:lstStyle/>
        <a:p>
          <a:r>
            <a:rPr lang="es-ES" sz="1600" dirty="0" smtClean="0">
              <a:latin typeface="Calibri" pitchFamily="34" charset="0"/>
            </a:rPr>
            <a:t>Electrificación rural y de colonias pobres, </a:t>
          </a:r>
        </a:p>
      </dgm:t>
    </dgm:pt>
    <dgm:pt modelId="{4A93C31B-56A5-475D-B5B9-3F7B666C014B}" type="parTrans" cxnId="{AF5603DB-59CB-4E55-8F14-1C17B9406ABA}">
      <dgm:prSet/>
      <dgm:spPr/>
      <dgm:t>
        <a:bodyPr/>
        <a:lstStyle/>
        <a:p>
          <a:endParaRPr lang="es-MX">
            <a:latin typeface="+mn-lt"/>
          </a:endParaRPr>
        </a:p>
      </dgm:t>
    </dgm:pt>
    <dgm:pt modelId="{BA4A4132-8436-416F-AD72-3D98784A6408}" type="sibTrans" cxnId="{AF5603DB-59CB-4E55-8F14-1C17B9406ABA}">
      <dgm:prSet/>
      <dgm:spPr/>
      <dgm:t>
        <a:bodyPr/>
        <a:lstStyle/>
        <a:p>
          <a:endParaRPr lang="es-MX">
            <a:latin typeface="+mn-lt"/>
          </a:endParaRPr>
        </a:p>
      </dgm:t>
    </dgm:pt>
    <dgm:pt modelId="{6B60A8D1-C021-4A51-8536-32985635C05D}">
      <dgm:prSet custT="1">
        <dgm:style>
          <a:lnRef idx="2">
            <a:schemeClr val="accent3"/>
          </a:lnRef>
          <a:fillRef idx="1">
            <a:schemeClr val="lt1"/>
          </a:fillRef>
          <a:effectRef idx="0">
            <a:schemeClr val="accent3"/>
          </a:effectRef>
          <a:fontRef idx="minor">
            <a:schemeClr val="dk1"/>
          </a:fontRef>
        </dgm:style>
      </dgm:prSet>
      <dgm:spPr>
        <a:ln/>
      </dgm:spPr>
      <dgm:t>
        <a:bodyPr/>
        <a:lstStyle/>
        <a:p>
          <a:r>
            <a:rPr lang="es-ES" sz="1600" dirty="0" smtClean="0">
              <a:latin typeface="Calibri" pitchFamily="34" charset="0"/>
            </a:rPr>
            <a:t>Infraestructura básica de salud, </a:t>
          </a:r>
        </a:p>
      </dgm:t>
    </dgm:pt>
    <dgm:pt modelId="{2A3D6E60-4B09-42D2-9A91-312F8E7EF35E}" type="parTrans" cxnId="{EFF09097-5577-48ED-8A88-5D9A3CB82652}">
      <dgm:prSet/>
      <dgm:spPr/>
      <dgm:t>
        <a:bodyPr/>
        <a:lstStyle/>
        <a:p>
          <a:endParaRPr lang="es-MX">
            <a:latin typeface="+mn-lt"/>
          </a:endParaRPr>
        </a:p>
      </dgm:t>
    </dgm:pt>
    <dgm:pt modelId="{5AFECBA3-9700-4DF1-9A24-E23F256667B1}" type="sibTrans" cxnId="{EFF09097-5577-48ED-8A88-5D9A3CB82652}">
      <dgm:prSet/>
      <dgm:spPr/>
      <dgm:t>
        <a:bodyPr/>
        <a:lstStyle/>
        <a:p>
          <a:endParaRPr lang="es-MX">
            <a:latin typeface="+mn-lt"/>
          </a:endParaRPr>
        </a:p>
      </dgm:t>
    </dgm:pt>
    <dgm:pt modelId="{C0BBE07F-3CF1-490C-9404-441B522AB0AD}">
      <dgm:prSet custT="1">
        <dgm:style>
          <a:lnRef idx="2">
            <a:schemeClr val="accent3"/>
          </a:lnRef>
          <a:fillRef idx="1">
            <a:schemeClr val="lt1"/>
          </a:fillRef>
          <a:effectRef idx="0">
            <a:schemeClr val="accent3"/>
          </a:effectRef>
          <a:fontRef idx="minor">
            <a:schemeClr val="dk1"/>
          </a:fontRef>
        </dgm:style>
      </dgm:prSet>
      <dgm:spPr>
        <a:ln/>
      </dgm:spPr>
      <dgm:t>
        <a:bodyPr/>
        <a:lstStyle/>
        <a:p>
          <a:r>
            <a:rPr lang="es-ES" sz="1600" dirty="0" smtClean="0">
              <a:latin typeface="Calibri" pitchFamily="34" charset="0"/>
            </a:rPr>
            <a:t>Infraestructura básica educativa, </a:t>
          </a:r>
        </a:p>
      </dgm:t>
    </dgm:pt>
    <dgm:pt modelId="{B32AADF6-F9BB-4CFC-A115-D98B993DEE65}" type="parTrans" cxnId="{BCD1723A-08E3-46CD-93B4-EC26075C53F4}">
      <dgm:prSet/>
      <dgm:spPr/>
      <dgm:t>
        <a:bodyPr/>
        <a:lstStyle/>
        <a:p>
          <a:endParaRPr lang="es-MX">
            <a:latin typeface="+mn-lt"/>
          </a:endParaRPr>
        </a:p>
      </dgm:t>
    </dgm:pt>
    <dgm:pt modelId="{A84B05C7-1D56-43B7-B93A-D713FB23A482}" type="sibTrans" cxnId="{BCD1723A-08E3-46CD-93B4-EC26075C53F4}">
      <dgm:prSet/>
      <dgm:spPr/>
      <dgm:t>
        <a:bodyPr/>
        <a:lstStyle/>
        <a:p>
          <a:endParaRPr lang="es-MX">
            <a:latin typeface="+mn-lt"/>
          </a:endParaRPr>
        </a:p>
      </dgm:t>
    </dgm:pt>
    <dgm:pt modelId="{333376C5-F027-494A-ACB1-4AB3A56F1FF0}">
      <dgm:prSet custT="1">
        <dgm:style>
          <a:lnRef idx="2">
            <a:schemeClr val="accent3"/>
          </a:lnRef>
          <a:fillRef idx="1">
            <a:schemeClr val="lt1"/>
          </a:fillRef>
          <a:effectRef idx="0">
            <a:schemeClr val="accent3"/>
          </a:effectRef>
          <a:fontRef idx="minor">
            <a:schemeClr val="dk1"/>
          </a:fontRef>
        </dgm:style>
      </dgm:prSet>
      <dgm:spPr>
        <a:ln/>
      </dgm:spPr>
      <dgm:t>
        <a:bodyPr/>
        <a:lstStyle/>
        <a:p>
          <a:r>
            <a:rPr lang="es-ES" sz="1600" dirty="0" smtClean="0">
              <a:latin typeface="Calibri" pitchFamily="34" charset="0"/>
            </a:rPr>
            <a:t>Mejoramiento de vivienda, </a:t>
          </a:r>
        </a:p>
      </dgm:t>
    </dgm:pt>
    <dgm:pt modelId="{F5E308FA-5AA4-4397-B277-62F25CEAA95F}" type="parTrans" cxnId="{CF12053A-6E78-442B-BF43-6C15FC2F93DF}">
      <dgm:prSet/>
      <dgm:spPr/>
      <dgm:t>
        <a:bodyPr/>
        <a:lstStyle/>
        <a:p>
          <a:endParaRPr lang="es-MX">
            <a:latin typeface="+mn-lt"/>
          </a:endParaRPr>
        </a:p>
      </dgm:t>
    </dgm:pt>
    <dgm:pt modelId="{1C914DED-E15C-43B5-88EA-65622FBB233F}" type="sibTrans" cxnId="{CF12053A-6E78-442B-BF43-6C15FC2F93DF}">
      <dgm:prSet/>
      <dgm:spPr/>
      <dgm:t>
        <a:bodyPr/>
        <a:lstStyle/>
        <a:p>
          <a:endParaRPr lang="es-MX">
            <a:latin typeface="+mn-lt"/>
          </a:endParaRPr>
        </a:p>
      </dgm:t>
    </dgm:pt>
    <dgm:pt modelId="{BBB46A99-256F-4293-A563-1C0CCF170FEA}">
      <dgm:prSet custT="1">
        <dgm:style>
          <a:lnRef idx="2">
            <a:schemeClr val="accent3"/>
          </a:lnRef>
          <a:fillRef idx="1">
            <a:schemeClr val="lt1"/>
          </a:fillRef>
          <a:effectRef idx="0">
            <a:schemeClr val="accent3"/>
          </a:effectRef>
          <a:fontRef idx="minor">
            <a:schemeClr val="dk1"/>
          </a:fontRef>
        </dgm:style>
      </dgm:prSet>
      <dgm:spPr>
        <a:ln/>
      </dgm:spPr>
      <dgm:t>
        <a:bodyPr/>
        <a:lstStyle/>
        <a:p>
          <a:r>
            <a:rPr lang="es-ES" sz="1600" dirty="0" smtClean="0">
              <a:latin typeface="Calibri" pitchFamily="34" charset="0"/>
            </a:rPr>
            <a:t>Caminos rurales, e </a:t>
          </a:r>
        </a:p>
      </dgm:t>
    </dgm:pt>
    <dgm:pt modelId="{74424363-286E-47D3-A704-0B531336E95B}" type="parTrans" cxnId="{F7939F96-78AA-4076-9132-9253AA101974}">
      <dgm:prSet/>
      <dgm:spPr/>
      <dgm:t>
        <a:bodyPr/>
        <a:lstStyle/>
        <a:p>
          <a:endParaRPr lang="es-MX">
            <a:latin typeface="+mn-lt"/>
          </a:endParaRPr>
        </a:p>
      </dgm:t>
    </dgm:pt>
    <dgm:pt modelId="{7D02DB1B-7AD4-4D33-B96F-D6CB0ED149E9}" type="sibTrans" cxnId="{F7939F96-78AA-4076-9132-9253AA101974}">
      <dgm:prSet/>
      <dgm:spPr/>
      <dgm:t>
        <a:bodyPr/>
        <a:lstStyle/>
        <a:p>
          <a:endParaRPr lang="es-MX">
            <a:latin typeface="+mn-lt"/>
          </a:endParaRPr>
        </a:p>
      </dgm:t>
    </dgm:pt>
    <dgm:pt modelId="{B92785DB-2535-4249-AC57-4B65B9D92D32}">
      <dgm:prSet custT="1">
        <dgm:style>
          <a:lnRef idx="2">
            <a:schemeClr val="accent3"/>
          </a:lnRef>
          <a:fillRef idx="1">
            <a:schemeClr val="lt1"/>
          </a:fillRef>
          <a:effectRef idx="0">
            <a:schemeClr val="accent3"/>
          </a:effectRef>
          <a:fontRef idx="minor">
            <a:schemeClr val="dk1"/>
          </a:fontRef>
        </dgm:style>
      </dgm:prSet>
      <dgm:spPr>
        <a:ln/>
      </dgm:spPr>
      <dgm:t>
        <a:bodyPr/>
        <a:lstStyle/>
        <a:p>
          <a:r>
            <a:rPr lang="es-ES" sz="1600" dirty="0" smtClean="0">
              <a:latin typeface="Calibri" pitchFamily="34" charset="0"/>
            </a:rPr>
            <a:t>Infraestructura </a:t>
          </a:r>
          <a:r>
            <a:rPr lang="es-MX" sz="1600" dirty="0" smtClean="0">
              <a:latin typeface="Calibri" pitchFamily="34" charset="0"/>
            </a:rPr>
            <a:t>productiva rural.</a:t>
          </a:r>
        </a:p>
      </dgm:t>
    </dgm:pt>
    <dgm:pt modelId="{F4C48247-28FE-4470-A18F-30D2EBDD1223}" type="parTrans" cxnId="{DE2FF899-EAF2-4EBC-B3BB-FD5B5701EB9B}">
      <dgm:prSet/>
      <dgm:spPr/>
      <dgm:t>
        <a:bodyPr/>
        <a:lstStyle/>
        <a:p>
          <a:endParaRPr lang="es-MX">
            <a:latin typeface="+mn-lt"/>
          </a:endParaRPr>
        </a:p>
      </dgm:t>
    </dgm:pt>
    <dgm:pt modelId="{0FFFE3A0-FCED-4BEA-B313-6E03F3A5427D}" type="sibTrans" cxnId="{DE2FF899-EAF2-4EBC-B3BB-FD5B5701EB9B}">
      <dgm:prSet/>
      <dgm:spPr/>
      <dgm:t>
        <a:bodyPr/>
        <a:lstStyle/>
        <a:p>
          <a:endParaRPr lang="es-MX">
            <a:latin typeface="+mn-lt"/>
          </a:endParaRPr>
        </a:p>
      </dgm:t>
    </dgm:pt>
    <dgm:pt modelId="{990B00B1-3487-4B71-A0E7-229E8512BBB1}">
      <dgm:prSet custT="1">
        <dgm:style>
          <a:lnRef idx="2">
            <a:schemeClr val="accent3"/>
          </a:lnRef>
          <a:fillRef idx="1">
            <a:schemeClr val="lt1"/>
          </a:fillRef>
          <a:effectRef idx="0">
            <a:schemeClr val="accent3"/>
          </a:effectRef>
          <a:fontRef idx="minor">
            <a:schemeClr val="dk1"/>
          </a:fontRef>
        </dgm:style>
      </dgm:prSet>
      <dgm:spPr/>
      <dgm:t>
        <a:bodyPr/>
        <a:lstStyle/>
        <a:p>
          <a:r>
            <a:rPr lang="es-ES" sz="1600" dirty="0" smtClean="0">
              <a:latin typeface="Calibri" pitchFamily="34" charset="0"/>
            </a:rPr>
            <a:t>Obras y acciones de alcance o ámbito de beneficio </a:t>
          </a:r>
          <a:r>
            <a:rPr lang="es-ES" sz="1600" b="1" dirty="0" smtClean="0">
              <a:latin typeface="Calibri" pitchFamily="34" charset="0"/>
            </a:rPr>
            <a:t>regional</a:t>
          </a:r>
          <a:r>
            <a:rPr lang="es-ES" sz="1600" dirty="0" smtClean="0">
              <a:latin typeface="Calibri" pitchFamily="34" charset="0"/>
            </a:rPr>
            <a:t> </a:t>
          </a:r>
          <a:r>
            <a:rPr lang="es-MX" sz="1600" dirty="0" smtClean="0">
              <a:latin typeface="Calibri" pitchFamily="34" charset="0"/>
            </a:rPr>
            <a:t>o </a:t>
          </a:r>
          <a:r>
            <a:rPr lang="es-MX" sz="1600" b="1" dirty="0" smtClean="0">
              <a:latin typeface="Calibri" pitchFamily="34" charset="0"/>
            </a:rPr>
            <a:t>intermunicipal</a:t>
          </a:r>
          <a:r>
            <a:rPr lang="es-MX" sz="1600" dirty="0" smtClean="0">
              <a:latin typeface="Calibri" pitchFamily="34" charset="0"/>
            </a:rPr>
            <a:t>.</a:t>
          </a:r>
          <a:endParaRPr lang="es-MX" sz="1600" dirty="0">
            <a:latin typeface="Calibri" pitchFamily="34" charset="0"/>
          </a:endParaRPr>
        </a:p>
      </dgm:t>
    </dgm:pt>
    <dgm:pt modelId="{0F5EE751-7020-43BF-8894-4CDF52CDE2BA}" type="parTrans" cxnId="{50D1FD74-2085-4288-B5CE-CF3901EC8A5A}">
      <dgm:prSet/>
      <dgm:spPr/>
      <dgm:t>
        <a:bodyPr/>
        <a:lstStyle/>
        <a:p>
          <a:endParaRPr lang="es-MX">
            <a:latin typeface="+mn-lt"/>
          </a:endParaRPr>
        </a:p>
      </dgm:t>
    </dgm:pt>
    <dgm:pt modelId="{516C1C67-2844-4885-8C18-4DFBE4E5D20A}" type="sibTrans" cxnId="{50D1FD74-2085-4288-B5CE-CF3901EC8A5A}">
      <dgm:prSet/>
      <dgm:spPr/>
      <dgm:t>
        <a:bodyPr/>
        <a:lstStyle/>
        <a:p>
          <a:endParaRPr lang="es-MX">
            <a:latin typeface="+mn-lt"/>
          </a:endParaRPr>
        </a:p>
      </dgm:t>
    </dgm:pt>
    <dgm:pt modelId="{0241017D-778B-497F-8177-430D97657956}" type="pres">
      <dgm:prSet presAssocID="{374BC204-2C2F-41A0-BB41-A1A43D524567}" presName="linear" presStyleCnt="0">
        <dgm:presLayoutVars>
          <dgm:dir/>
          <dgm:animLvl val="lvl"/>
          <dgm:resizeHandles val="exact"/>
        </dgm:presLayoutVars>
      </dgm:prSet>
      <dgm:spPr/>
      <dgm:t>
        <a:bodyPr/>
        <a:lstStyle/>
        <a:p>
          <a:endParaRPr lang="es-MX"/>
        </a:p>
      </dgm:t>
    </dgm:pt>
    <dgm:pt modelId="{5F94D98E-9A77-4DAC-BDDF-218778B003E3}" type="pres">
      <dgm:prSet presAssocID="{6FCAAC33-AF77-47C1-874E-5DEC6D76BCBD}" presName="parentLin" presStyleCnt="0"/>
      <dgm:spPr/>
    </dgm:pt>
    <dgm:pt modelId="{CE02AB3F-CF24-47D2-96ED-A5BE0218CAC4}" type="pres">
      <dgm:prSet presAssocID="{6FCAAC33-AF77-47C1-874E-5DEC6D76BCBD}" presName="parentLeftMargin" presStyleLbl="node1" presStyleIdx="0" presStyleCnt="2"/>
      <dgm:spPr/>
      <dgm:t>
        <a:bodyPr/>
        <a:lstStyle/>
        <a:p>
          <a:endParaRPr lang="es-MX"/>
        </a:p>
      </dgm:t>
    </dgm:pt>
    <dgm:pt modelId="{AFB923DF-2419-4A7A-AFF9-0C803D25D2D3}" type="pres">
      <dgm:prSet presAssocID="{6FCAAC33-AF77-47C1-874E-5DEC6D76BCBD}" presName="parentText" presStyleLbl="node1" presStyleIdx="0" presStyleCnt="2">
        <dgm:presLayoutVars>
          <dgm:chMax val="0"/>
          <dgm:bulletEnabled val="1"/>
        </dgm:presLayoutVars>
      </dgm:prSet>
      <dgm:spPr/>
      <dgm:t>
        <a:bodyPr/>
        <a:lstStyle/>
        <a:p>
          <a:endParaRPr lang="es-MX"/>
        </a:p>
      </dgm:t>
    </dgm:pt>
    <dgm:pt modelId="{F9FE1B8B-9BC0-4287-8997-5EF02B09542E}" type="pres">
      <dgm:prSet presAssocID="{6FCAAC33-AF77-47C1-874E-5DEC6D76BCBD}" presName="negativeSpace" presStyleCnt="0"/>
      <dgm:spPr/>
    </dgm:pt>
    <dgm:pt modelId="{1BCF40B3-796F-4F4D-A5B1-879B30B44010}" type="pres">
      <dgm:prSet presAssocID="{6FCAAC33-AF77-47C1-874E-5DEC6D76BCBD}" presName="childText" presStyleLbl="conFgAcc1" presStyleIdx="0" presStyleCnt="2">
        <dgm:presLayoutVars>
          <dgm:bulletEnabled val="1"/>
        </dgm:presLayoutVars>
      </dgm:prSet>
      <dgm:spPr/>
      <dgm:t>
        <a:bodyPr/>
        <a:lstStyle/>
        <a:p>
          <a:endParaRPr lang="es-MX"/>
        </a:p>
      </dgm:t>
    </dgm:pt>
    <dgm:pt modelId="{48F7719A-B9F5-47CC-A01A-36302C57316F}" type="pres">
      <dgm:prSet presAssocID="{4442699F-B23E-4DE9-9C1F-C8A112394206}" presName="spaceBetweenRectangles" presStyleCnt="0"/>
      <dgm:spPr/>
    </dgm:pt>
    <dgm:pt modelId="{F9CFDE49-6794-45CA-AAE5-D8B6B401E4E5}" type="pres">
      <dgm:prSet presAssocID="{4C1CEC47-72E1-4A1E-9050-74BFCF3DBF1E}" presName="parentLin" presStyleCnt="0"/>
      <dgm:spPr/>
    </dgm:pt>
    <dgm:pt modelId="{4E5FF9D9-5D63-4AA5-A598-A081659A40D4}" type="pres">
      <dgm:prSet presAssocID="{4C1CEC47-72E1-4A1E-9050-74BFCF3DBF1E}" presName="parentLeftMargin" presStyleLbl="node1" presStyleIdx="0" presStyleCnt="2"/>
      <dgm:spPr/>
      <dgm:t>
        <a:bodyPr/>
        <a:lstStyle/>
        <a:p>
          <a:endParaRPr lang="es-MX"/>
        </a:p>
      </dgm:t>
    </dgm:pt>
    <dgm:pt modelId="{FA7BF217-71B5-49BE-87C9-1906B43976F4}" type="pres">
      <dgm:prSet presAssocID="{4C1CEC47-72E1-4A1E-9050-74BFCF3DBF1E}" presName="parentText" presStyleLbl="node1" presStyleIdx="1" presStyleCnt="2">
        <dgm:presLayoutVars>
          <dgm:chMax val="0"/>
          <dgm:bulletEnabled val="1"/>
        </dgm:presLayoutVars>
      </dgm:prSet>
      <dgm:spPr/>
      <dgm:t>
        <a:bodyPr/>
        <a:lstStyle/>
        <a:p>
          <a:endParaRPr lang="es-MX"/>
        </a:p>
      </dgm:t>
    </dgm:pt>
    <dgm:pt modelId="{A641465D-A9FA-401F-B581-689B2DDFC5D1}" type="pres">
      <dgm:prSet presAssocID="{4C1CEC47-72E1-4A1E-9050-74BFCF3DBF1E}" presName="negativeSpace" presStyleCnt="0"/>
      <dgm:spPr/>
    </dgm:pt>
    <dgm:pt modelId="{1E65DDBC-073B-431E-BAD5-34A4FFAB9292}" type="pres">
      <dgm:prSet presAssocID="{4C1CEC47-72E1-4A1E-9050-74BFCF3DBF1E}" presName="childText" presStyleLbl="conFgAcc1" presStyleIdx="1" presStyleCnt="2">
        <dgm:presLayoutVars>
          <dgm:bulletEnabled val="1"/>
        </dgm:presLayoutVars>
      </dgm:prSet>
      <dgm:spPr/>
      <dgm:t>
        <a:bodyPr/>
        <a:lstStyle/>
        <a:p>
          <a:endParaRPr lang="es-MX"/>
        </a:p>
      </dgm:t>
    </dgm:pt>
  </dgm:ptLst>
  <dgm:cxnLst>
    <dgm:cxn modelId="{50D1FD74-2085-4288-B5CE-CF3901EC8A5A}" srcId="{4C1CEC47-72E1-4A1E-9050-74BFCF3DBF1E}" destId="{990B00B1-3487-4B71-A0E7-229E8512BBB1}" srcOrd="0" destOrd="0" parTransId="{0F5EE751-7020-43BF-8894-4CDF52CDE2BA}" sibTransId="{516C1C67-2844-4885-8C18-4DFBE4E5D20A}"/>
    <dgm:cxn modelId="{01A6F1A8-460D-4BBA-A2BD-8EE71E229B96}" type="presOf" srcId="{990B00B1-3487-4B71-A0E7-229E8512BBB1}" destId="{1E65DDBC-073B-431E-BAD5-34A4FFAB9292}" srcOrd="0" destOrd="0" presId="urn:microsoft.com/office/officeart/2005/8/layout/list1"/>
    <dgm:cxn modelId="{6B312CD8-7FA4-4265-AC03-6B93B9FFF4C1}" type="presOf" srcId="{B92785DB-2535-4249-AC57-4B65B9D92D32}" destId="{1BCF40B3-796F-4F4D-A5B1-879B30B44010}" srcOrd="0" destOrd="9" presId="urn:microsoft.com/office/officeart/2005/8/layout/list1"/>
    <dgm:cxn modelId="{77C4C79D-2326-4D1A-AE72-DDB47292C619}" srcId="{374BC204-2C2F-41A0-BB41-A1A43D524567}" destId="{6FCAAC33-AF77-47C1-874E-5DEC6D76BCBD}" srcOrd="0" destOrd="0" parTransId="{BC4F573C-1658-4BF2-800F-06D6C7FD0F62}" sibTransId="{4442699F-B23E-4DE9-9C1F-C8A112394206}"/>
    <dgm:cxn modelId="{BCD1723A-08E3-46CD-93B4-EC26075C53F4}" srcId="{6FCAAC33-AF77-47C1-874E-5DEC6D76BCBD}" destId="{C0BBE07F-3CF1-490C-9404-441B522AB0AD}" srcOrd="6" destOrd="0" parTransId="{B32AADF6-F9BB-4CFC-A115-D98B993DEE65}" sibTransId="{A84B05C7-1D56-43B7-B93A-D713FB23A482}"/>
    <dgm:cxn modelId="{DEB2CF50-5ED4-46D0-AC4F-A57E04304A37}" type="presOf" srcId="{D81BA936-56E6-430D-875E-0F7580A38B0F}" destId="{1BCF40B3-796F-4F4D-A5B1-879B30B44010}" srcOrd="0" destOrd="4" presId="urn:microsoft.com/office/officeart/2005/8/layout/list1"/>
    <dgm:cxn modelId="{6F8B9C18-A10D-450C-BAAB-85B2F3D6D85B}" type="presOf" srcId="{6FCAAC33-AF77-47C1-874E-5DEC6D76BCBD}" destId="{AFB923DF-2419-4A7A-AFF9-0C803D25D2D3}" srcOrd="1" destOrd="0" presId="urn:microsoft.com/office/officeart/2005/8/layout/list1"/>
    <dgm:cxn modelId="{F7939F96-78AA-4076-9132-9253AA101974}" srcId="{6FCAAC33-AF77-47C1-874E-5DEC6D76BCBD}" destId="{BBB46A99-256F-4293-A563-1C0CCF170FEA}" srcOrd="8" destOrd="0" parTransId="{74424363-286E-47D3-A704-0B531336E95B}" sibTransId="{7D02DB1B-7AD4-4D33-B96F-D6CB0ED149E9}"/>
    <dgm:cxn modelId="{2BEAFAD5-EA50-4FCE-A5F7-9507E0AE3F3D}" type="presOf" srcId="{B57C56EA-FAB2-4603-A830-099367DD1A53}" destId="{1BCF40B3-796F-4F4D-A5B1-879B30B44010}" srcOrd="0" destOrd="2" presId="urn:microsoft.com/office/officeart/2005/8/layout/list1"/>
    <dgm:cxn modelId="{CBFF1317-E248-4D2A-BE18-2082A279D039}" type="presOf" srcId="{A8EFA521-1AFE-4669-91FC-B61115E234CF}" destId="{1BCF40B3-796F-4F4D-A5B1-879B30B44010}" srcOrd="0" destOrd="3" presId="urn:microsoft.com/office/officeart/2005/8/layout/list1"/>
    <dgm:cxn modelId="{AF5603DB-59CB-4E55-8F14-1C17B9406ABA}" srcId="{6FCAAC33-AF77-47C1-874E-5DEC6D76BCBD}" destId="{D81BA936-56E6-430D-875E-0F7580A38B0F}" srcOrd="4" destOrd="0" parTransId="{4A93C31B-56A5-475D-B5B9-3F7B666C014B}" sibTransId="{BA4A4132-8436-416F-AD72-3D98784A6408}"/>
    <dgm:cxn modelId="{FE18CCFA-B8E5-4815-AD64-249BA0862CE5}" type="presOf" srcId="{333376C5-F027-494A-ACB1-4AB3A56F1FF0}" destId="{1BCF40B3-796F-4F4D-A5B1-879B30B44010}" srcOrd="0" destOrd="7" presId="urn:microsoft.com/office/officeart/2005/8/layout/list1"/>
    <dgm:cxn modelId="{DFB82701-817E-493E-B5E7-C1F8B28C7887}" srcId="{6FCAAC33-AF77-47C1-874E-5DEC6D76BCBD}" destId="{A8EFA521-1AFE-4669-91FC-B61115E234CF}" srcOrd="3" destOrd="0" parTransId="{0D03E290-FD9C-4A66-86DA-5A3E06FF231A}" sibTransId="{BAF8B47C-078B-456C-AB0A-48E620C05B42}"/>
    <dgm:cxn modelId="{558DE6CD-A04D-47B1-9E54-436D828FBA5A}" srcId="{6FCAAC33-AF77-47C1-874E-5DEC6D76BCBD}" destId="{B57C56EA-FAB2-4603-A830-099367DD1A53}" srcOrd="2" destOrd="0" parTransId="{2D6FFBA8-0DB4-4A98-B377-8D189BE6BB3D}" sibTransId="{A1FFC750-D957-4D25-A84C-50C6025F8C3E}"/>
    <dgm:cxn modelId="{47468B21-792C-4F6C-B06F-4827EBDDD692}" srcId="{6FCAAC33-AF77-47C1-874E-5DEC6D76BCBD}" destId="{7D8E65B4-A156-4F78-B98E-2E011C620AAC}" srcOrd="0" destOrd="0" parTransId="{38193BD0-D2AB-4F72-9F0C-49CF0C9C1BA1}" sibTransId="{D2B658DE-7D10-4CDC-A3C5-3AB9833F0E58}"/>
    <dgm:cxn modelId="{6A28BE5D-F00F-4A6C-AAE2-A4946005BF9F}" type="presOf" srcId="{6B60A8D1-C021-4A51-8536-32985635C05D}" destId="{1BCF40B3-796F-4F4D-A5B1-879B30B44010}" srcOrd="0" destOrd="5" presId="urn:microsoft.com/office/officeart/2005/8/layout/list1"/>
    <dgm:cxn modelId="{DE2FF899-EAF2-4EBC-B3BB-FD5B5701EB9B}" srcId="{6FCAAC33-AF77-47C1-874E-5DEC6D76BCBD}" destId="{B92785DB-2535-4249-AC57-4B65B9D92D32}" srcOrd="9" destOrd="0" parTransId="{F4C48247-28FE-4470-A18F-30D2EBDD1223}" sibTransId="{0FFFE3A0-FCED-4BEA-B313-6E03F3A5427D}"/>
    <dgm:cxn modelId="{CF12053A-6E78-442B-BF43-6C15FC2F93DF}" srcId="{6FCAAC33-AF77-47C1-874E-5DEC6D76BCBD}" destId="{333376C5-F027-494A-ACB1-4AB3A56F1FF0}" srcOrd="7" destOrd="0" parTransId="{F5E308FA-5AA4-4397-B277-62F25CEAA95F}" sibTransId="{1C914DED-E15C-43B5-88EA-65622FBB233F}"/>
    <dgm:cxn modelId="{535BCCF9-1C96-48EB-A855-160D9EFF0B8D}" type="presOf" srcId="{374BC204-2C2F-41A0-BB41-A1A43D524567}" destId="{0241017D-778B-497F-8177-430D97657956}" srcOrd="0" destOrd="0" presId="urn:microsoft.com/office/officeart/2005/8/layout/list1"/>
    <dgm:cxn modelId="{B13BD881-10A8-4587-9616-D70548CD6CE9}" srcId="{374BC204-2C2F-41A0-BB41-A1A43D524567}" destId="{4C1CEC47-72E1-4A1E-9050-74BFCF3DBF1E}" srcOrd="1" destOrd="0" parTransId="{CCD0B33E-E7DA-41C5-8DEE-589985980DA2}" sibTransId="{2779DEA6-B11F-4A72-A0DB-269ED094F2A3}"/>
    <dgm:cxn modelId="{EFF09097-5577-48ED-8A88-5D9A3CB82652}" srcId="{6FCAAC33-AF77-47C1-874E-5DEC6D76BCBD}" destId="{6B60A8D1-C021-4A51-8536-32985635C05D}" srcOrd="5" destOrd="0" parTransId="{2A3D6E60-4B09-42D2-9A91-312F8E7EF35E}" sibTransId="{5AFECBA3-9700-4DF1-9A24-E23F256667B1}"/>
    <dgm:cxn modelId="{89C2BBF0-8948-4F13-8622-CBD3497D8ACC}" type="presOf" srcId="{6FCAAC33-AF77-47C1-874E-5DEC6D76BCBD}" destId="{CE02AB3F-CF24-47D2-96ED-A5BE0218CAC4}" srcOrd="0" destOrd="0" presId="urn:microsoft.com/office/officeart/2005/8/layout/list1"/>
    <dgm:cxn modelId="{85A1EC61-5CA6-4B7E-AF96-1F84F40DCDAB}" srcId="{6FCAAC33-AF77-47C1-874E-5DEC6D76BCBD}" destId="{46F6DFC1-7938-4189-A2E3-755F51F5CFE0}" srcOrd="1" destOrd="0" parTransId="{6DA4EEDC-49C9-4E53-BF65-598F45FFF1EF}" sibTransId="{F9E46C34-CAD4-4236-959C-07B01F15AFBF}"/>
    <dgm:cxn modelId="{3B577EB6-F257-440E-9DD4-8F3B9C060FED}" type="presOf" srcId="{7D8E65B4-A156-4F78-B98E-2E011C620AAC}" destId="{1BCF40B3-796F-4F4D-A5B1-879B30B44010}" srcOrd="0" destOrd="0" presId="urn:microsoft.com/office/officeart/2005/8/layout/list1"/>
    <dgm:cxn modelId="{C39831F3-EC75-4986-954C-C0058C15AD19}" type="presOf" srcId="{46F6DFC1-7938-4189-A2E3-755F51F5CFE0}" destId="{1BCF40B3-796F-4F4D-A5B1-879B30B44010}" srcOrd="0" destOrd="1" presId="urn:microsoft.com/office/officeart/2005/8/layout/list1"/>
    <dgm:cxn modelId="{BF8CB5A2-7EE2-465C-BEDE-127044936F3B}" type="presOf" srcId="{C0BBE07F-3CF1-490C-9404-441B522AB0AD}" destId="{1BCF40B3-796F-4F4D-A5B1-879B30B44010}" srcOrd="0" destOrd="6" presId="urn:microsoft.com/office/officeart/2005/8/layout/list1"/>
    <dgm:cxn modelId="{0E09A7D0-0EFC-48E4-AEC9-EE37F3B03AEB}" type="presOf" srcId="{4C1CEC47-72E1-4A1E-9050-74BFCF3DBF1E}" destId="{FA7BF217-71B5-49BE-87C9-1906B43976F4}" srcOrd="1" destOrd="0" presId="urn:microsoft.com/office/officeart/2005/8/layout/list1"/>
    <dgm:cxn modelId="{28849C53-653C-41B1-A005-77DA854F3870}" type="presOf" srcId="{BBB46A99-256F-4293-A563-1C0CCF170FEA}" destId="{1BCF40B3-796F-4F4D-A5B1-879B30B44010}" srcOrd="0" destOrd="8" presId="urn:microsoft.com/office/officeart/2005/8/layout/list1"/>
    <dgm:cxn modelId="{0D1495E8-9A1E-4F9F-8FB6-2541878B95A7}" type="presOf" srcId="{4C1CEC47-72E1-4A1E-9050-74BFCF3DBF1E}" destId="{4E5FF9D9-5D63-4AA5-A598-A081659A40D4}" srcOrd="0" destOrd="0" presId="urn:microsoft.com/office/officeart/2005/8/layout/list1"/>
    <dgm:cxn modelId="{B436B141-5C26-4ED7-8387-0EECF30128A7}" type="presParOf" srcId="{0241017D-778B-497F-8177-430D97657956}" destId="{5F94D98E-9A77-4DAC-BDDF-218778B003E3}" srcOrd="0" destOrd="0" presId="urn:microsoft.com/office/officeart/2005/8/layout/list1"/>
    <dgm:cxn modelId="{55D0ED14-5166-48A9-BD48-2D9C65C6A771}" type="presParOf" srcId="{5F94D98E-9A77-4DAC-BDDF-218778B003E3}" destId="{CE02AB3F-CF24-47D2-96ED-A5BE0218CAC4}" srcOrd="0" destOrd="0" presId="urn:microsoft.com/office/officeart/2005/8/layout/list1"/>
    <dgm:cxn modelId="{E0102394-FA75-4821-95C5-298754BBE8F6}" type="presParOf" srcId="{5F94D98E-9A77-4DAC-BDDF-218778B003E3}" destId="{AFB923DF-2419-4A7A-AFF9-0C803D25D2D3}" srcOrd="1" destOrd="0" presId="urn:microsoft.com/office/officeart/2005/8/layout/list1"/>
    <dgm:cxn modelId="{931B67A0-7772-474B-A2CB-FA896FE6C35D}" type="presParOf" srcId="{0241017D-778B-497F-8177-430D97657956}" destId="{F9FE1B8B-9BC0-4287-8997-5EF02B09542E}" srcOrd="1" destOrd="0" presId="urn:microsoft.com/office/officeart/2005/8/layout/list1"/>
    <dgm:cxn modelId="{38FD88D2-CE8D-4E9B-9492-A1F2851D3995}" type="presParOf" srcId="{0241017D-778B-497F-8177-430D97657956}" destId="{1BCF40B3-796F-4F4D-A5B1-879B30B44010}" srcOrd="2" destOrd="0" presId="urn:microsoft.com/office/officeart/2005/8/layout/list1"/>
    <dgm:cxn modelId="{C96D9985-22C7-4E73-B4B2-3EF3FC2748D1}" type="presParOf" srcId="{0241017D-778B-497F-8177-430D97657956}" destId="{48F7719A-B9F5-47CC-A01A-36302C57316F}" srcOrd="3" destOrd="0" presId="urn:microsoft.com/office/officeart/2005/8/layout/list1"/>
    <dgm:cxn modelId="{AA7ADC01-3707-46DD-9F9F-3B292358DF2E}" type="presParOf" srcId="{0241017D-778B-497F-8177-430D97657956}" destId="{F9CFDE49-6794-45CA-AAE5-D8B6B401E4E5}" srcOrd="4" destOrd="0" presId="urn:microsoft.com/office/officeart/2005/8/layout/list1"/>
    <dgm:cxn modelId="{EE0EF638-8FC8-46D2-A15A-857F1B11E74E}" type="presParOf" srcId="{F9CFDE49-6794-45CA-AAE5-D8B6B401E4E5}" destId="{4E5FF9D9-5D63-4AA5-A598-A081659A40D4}" srcOrd="0" destOrd="0" presId="urn:microsoft.com/office/officeart/2005/8/layout/list1"/>
    <dgm:cxn modelId="{635B0971-C063-4B7A-9EEA-7D882383FEBB}" type="presParOf" srcId="{F9CFDE49-6794-45CA-AAE5-D8B6B401E4E5}" destId="{FA7BF217-71B5-49BE-87C9-1906B43976F4}" srcOrd="1" destOrd="0" presId="urn:microsoft.com/office/officeart/2005/8/layout/list1"/>
    <dgm:cxn modelId="{F67D0048-BB45-452C-8EF5-336ABA23B811}" type="presParOf" srcId="{0241017D-778B-497F-8177-430D97657956}" destId="{A641465D-A9FA-401F-B581-689B2DDFC5D1}" srcOrd="5" destOrd="0" presId="urn:microsoft.com/office/officeart/2005/8/layout/list1"/>
    <dgm:cxn modelId="{AD429C65-EC67-4103-A24E-A2254876224F}" type="presParOf" srcId="{0241017D-778B-497F-8177-430D97657956}" destId="{1E65DDBC-073B-431E-BAD5-34A4FFAB9292}"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467B2BA-38B0-45D2-BF59-BAD5DD760F1F}" type="doc">
      <dgm:prSet loTypeId="urn:microsoft.com/office/officeart/2005/8/layout/vList4#1" loCatId="list" qsTypeId="urn:microsoft.com/office/officeart/2005/8/quickstyle/simple1" qsCatId="simple" csTypeId="urn:microsoft.com/office/officeart/2005/8/colors/accent3_1" csCatId="accent3" phldr="1"/>
      <dgm:spPr/>
    </dgm:pt>
    <dgm:pt modelId="{60EECFEE-8532-4F20-ACCE-D05782AE1A18}">
      <dgm:prSet phldrT="[Texto]" custT="1"/>
      <dgm:spPr/>
      <dgm:t>
        <a:bodyPr/>
        <a:lstStyle/>
        <a:p>
          <a:pPr algn="just" rtl="0"/>
          <a:r>
            <a:rPr kumimoji="0" lang="es-MX" sz="2000" b="1" i="0" u="none" strike="noStrike" cap="none" normalizeH="0" baseline="0" dirty="0" smtClean="0">
              <a:ln/>
              <a:effectLst/>
              <a:latin typeface="Calibri" pitchFamily="34" charset="0"/>
              <a:ea typeface="Calibri" pitchFamily="34" charset="0"/>
              <a:cs typeface="Times New Roman" pitchFamily="18" charset="0"/>
            </a:rPr>
            <a:t>Fondo de Aportaciones para la Infraestructura Estatal </a:t>
          </a:r>
          <a:r>
            <a:rPr kumimoji="0" lang="es-MX" sz="2000" b="0" i="0" u="none" strike="noStrike" cap="none" normalizeH="0" baseline="0" dirty="0" smtClean="0">
              <a:ln/>
              <a:effectLst/>
              <a:latin typeface="Calibri" pitchFamily="34" charset="0"/>
              <a:ea typeface="Calibri" pitchFamily="34" charset="0"/>
              <a:cs typeface="Times New Roman" pitchFamily="18" charset="0"/>
            </a:rPr>
            <a:t>(FISE) 12.12%.</a:t>
          </a:r>
          <a:endParaRPr lang="es-MX" sz="2000" b="0" i="0" dirty="0">
            <a:latin typeface="Calibri" pitchFamily="34" charset="0"/>
          </a:endParaRPr>
        </a:p>
      </dgm:t>
    </dgm:pt>
    <dgm:pt modelId="{05D57A2C-5CD8-4334-87C9-826FABB4534E}" type="parTrans" cxnId="{1AB888F5-C7E9-4872-9476-09129C84ADD3}">
      <dgm:prSet/>
      <dgm:spPr/>
      <dgm:t>
        <a:bodyPr/>
        <a:lstStyle/>
        <a:p>
          <a:pPr algn="just"/>
          <a:endParaRPr lang="es-MX" sz="2000" b="1"/>
        </a:p>
      </dgm:t>
    </dgm:pt>
    <dgm:pt modelId="{C51FD336-92FA-4B7B-9D99-A0484F3AE8C7}" type="sibTrans" cxnId="{1AB888F5-C7E9-4872-9476-09129C84ADD3}">
      <dgm:prSet/>
      <dgm:spPr/>
      <dgm:t>
        <a:bodyPr/>
        <a:lstStyle/>
        <a:p>
          <a:pPr algn="just"/>
          <a:endParaRPr lang="es-MX" sz="2000" b="1"/>
        </a:p>
      </dgm:t>
    </dgm:pt>
    <dgm:pt modelId="{E3D543EE-B1E9-4073-8728-8697A0AA67BC}">
      <dgm:prSet custT="1"/>
      <dgm:spPr/>
      <dgm:t>
        <a:bodyPr/>
        <a:lstStyle/>
        <a:p>
          <a:pPr algn="just" rtl="0"/>
          <a:r>
            <a:rPr lang="es-MX" sz="2000" b="1" dirty="0" smtClean="0">
              <a:latin typeface="Calibri" pitchFamily="34" charset="0"/>
            </a:rPr>
            <a:t>Fondo de Aportaciones para la Infraestructura Social Municipal</a:t>
          </a:r>
          <a:r>
            <a:rPr lang="es-MX" sz="2000" b="0" dirty="0" smtClean="0">
              <a:latin typeface="Calibri" pitchFamily="34" charset="0"/>
            </a:rPr>
            <a:t> (FISM), 87.88%.</a:t>
          </a:r>
          <a:endParaRPr kumimoji="0" lang="es-MX" sz="2000" b="1" i="1" u="none" strike="noStrike" cap="none" normalizeH="0" baseline="0" dirty="0" smtClean="0">
            <a:ln/>
            <a:effectLst/>
            <a:latin typeface="Calibri" pitchFamily="34" charset="0"/>
          </a:endParaRPr>
        </a:p>
      </dgm:t>
    </dgm:pt>
    <dgm:pt modelId="{6DA86A83-00CE-46E6-AF87-3D18B1E7E21D}" type="parTrans" cxnId="{08CBA150-FE62-4311-9B69-56C94C29FF9C}">
      <dgm:prSet/>
      <dgm:spPr/>
      <dgm:t>
        <a:bodyPr/>
        <a:lstStyle/>
        <a:p>
          <a:pPr algn="just"/>
          <a:endParaRPr lang="es-MX" sz="2000" b="1"/>
        </a:p>
      </dgm:t>
    </dgm:pt>
    <dgm:pt modelId="{39AF2E73-069B-49B5-852D-3DE14558FF54}" type="sibTrans" cxnId="{08CBA150-FE62-4311-9B69-56C94C29FF9C}">
      <dgm:prSet/>
      <dgm:spPr/>
      <dgm:t>
        <a:bodyPr/>
        <a:lstStyle/>
        <a:p>
          <a:pPr algn="just"/>
          <a:endParaRPr lang="es-MX" sz="2000" b="1"/>
        </a:p>
      </dgm:t>
    </dgm:pt>
    <dgm:pt modelId="{0C09A3A2-20F1-47A7-AC75-7BBD1528BE88}">
      <dgm:prSet/>
      <dgm:spPr/>
      <dgm:t>
        <a:bodyPr/>
        <a:lstStyle/>
        <a:p>
          <a:pPr algn="just"/>
          <a:r>
            <a:rPr lang="es-MX" dirty="0" smtClean="0">
              <a:latin typeface="Calibri" pitchFamily="34" charset="0"/>
            </a:rPr>
            <a:t>El Monto de la RFP se da a conocer en la Ley de Ingresos de la Federación que se publica anualmente en el DOF.</a:t>
          </a:r>
          <a:endParaRPr lang="es-MX" dirty="0">
            <a:latin typeface="Calibri" pitchFamily="34" charset="0"/>
          </a:endParaRPr>
        </a:p>
      </dgm:t>
    </dgm:pt>
    <dgm:pt modelId="{6ED400DF-D693-4D12-9666-8EFD1B88C325}" type="parTrans" cxnId="{DAAA80BC-C69C-45D9-8929-5B302FFA8413}">
      <dgm:prSet/>
      <dgm:spPr/>
      <dgm:t>
        <a:bodyPr/>
        <a:lstStyle/>
        <a:p>
          <a:pPr algn="just"/>
          <a:endParaRPr lang="es-MX"/>
        </a:p>
      </dgm:t>
    </dgm:pt>
    <dgm:pt modelId="{09EF78EC-D148-420B-BC68-169575E0DF3F}" type="sibTrans" cxnId="{DAAA80BC-C69C-45D9-8929-5B302FFA8413}">
      <dgm:prSet/>
      <dgm:spPr/>
      <dgm:t>
        <a:bodyPr/>
        <a:lstStyle/>
        <a:p>
          <a:pPr algn="just"/>
          <a:endParaRPr lang="es-MX"/>
        </a:p>
      </dgm:t>
    </dgm:pt>
    <dgm:pt modelId="{91FDBE73-4560-48E2-8DA7-BDBE61766532}">
      <dgm:prSet/>
      <dgm:spPr/>
      <dgm:t>
        <a:bodyPr/>
        <a:lstStyle/>
        <a:p>
          <a:pPr algn="just"/>
          <a:r>
            <a:rPr lang="es-MX" dirty="0" smtClean="0">
              <a:latin typeface="Calibri" pitchFamily="34" charset="0"/>
            </a:rPr>
            <a:t>El FISM es la segunda fuente de ingresos para los municipios, después del </a:t>
          </a:r>
          <a:r>
            <a:rPr lang="es-MX" dirty="0" err="1" smtClean="0">
              <a:latin typeface="Calibri" pitchFamily="34" charset="0"/>
            </a:rPr>
            <a:t>Fortamundf</a:t>
          </a:r>
          <a:r>
            <a:rPr lang="es-MX" dirty="0" smtClean="0">
              <a:latin typeface="Calibri" pitchFamily="34" charset="0"/>
            </a:rPr>
            <a:t>.</a:t>
          </a:r>
          <a:endParaRPr lang="es-MX" dirty="0">
            <a:latin typeface="Calibri" pitchFamily="34" charset="0"/>
          </a:endParaRPr>
        </a:p>
      </dgm:t>
    </dgm:pt>
    <dgm:pt modelId="{A4A907C3-AA5C-46E8-AE53-E0F897967147}" type="parTrans" cxnId="{F3FB5B34-622D-4671-A74D-855201600983}">
      <dgm:prSet/>
      <dgm:spPr/>
      <dgm:t>
        <a:bodyPr/>
        <a:lstStyle/>
        <a:p>
          <a:pPr algn="just"/>
          <a:endParaRPr lang="es-MX"/>
        </a:p>
      </dgm:t>
    </dgm:pt>
    <dgm:pt modelId="{FC29F9A3-4FB2-46A4-8CCA-197FC0257028}" type="sibTrans" cxnId="{F3FB5B34-622D-4671-A74D-855201600983}">
      <dgm:prSet/>
      <dgm:spPr/>
      <dgm:t>
        <a:bodyPr/>
        <a:lstStyle/>
        <a:p>
          <a:pPr algn="just"/>
          <a:endParaRPr lang="es-MX"/>
        </a:p>
      </dgm:t>
    </dgm:pt>
    <dgm:pt modelId="{81247805-4AA2-403A-A5A8-9128C2375AE7}" type="pres">
      <dgm:prSet presAssocID="{4467B2BA-38B0-45D2-BF59-BAD5DD760F1F}" presName="linear" presStyleCnt="0">
        <dgm:presLayoutVars>
          <dgm:dir/>
          <dgm:resizeHandles val="exact"/>
        </dgm:presLayoutVars>
      </dgm:prSet>
      <dgm:spPr/>
    </dgm:pt>
    <dgm:pt modelId="{EA7F0227-EE86-4B3E-B7E8-0F551730F056}" type="pres">
      <dgm:prSet presAssocID="{60EECFEE-8532-4F20-ACCE-D05782AE1A18}" presName="comp" presStyleCnt="0"/>
      <dgm:spPr/>
    </dgm:pt>
    <dgm:pt modelId="{00D336BA-0EC4-47B3-87DE-AF9B6166456A}" type="pres">
      <dgm:prSet presAssocID="{60EECFEE-8532-4F20-ACCE-D05782AE1A18}" presName="box" presStyleLbl="node1" presStyleIdx="0" presStyleCnt="4"/>
      <dgm:spPr/>
      <dgm:t>
        <a:bodyPr/>
        <a:lstStyle/>
        <a:p>
          <a:endParaRPr lang="es-MX"/>
        </a:p>
      </dgm:t>
    </dgm:pt>
    <dgm:pt modelId="{D89EA3C7-B253-44DC-B682-91E0474827FC}" type="pres">
      <dgm:prSet presAssocID="{60EECFEE-8532-4F20-ACCE-D05782AE1A18}" presName="img" presStyleLbl="fgImgPlace1" presStyleIdx="0" presStyleCnt="4"/>
      <dgm:spPr/>
    </dgm:pt>
    <dgm:pt modelId="{A41F471F-100D-4198-A5D5-ECAD936E3BE8}" type="pres">
      <dgm:prSet presAssocID="{60EECFEE-8532-4F20-ACCE-D05782AE1A18}" presName="text" presStyleLbl="node1" presStyleIdx="0" presStyleCnt="4">
        <dgm:presLayoutVars>
          <dgm:bulletEnabled val="1"/>
        </dgm:presLayoutVars>
      </dgm:prSet>
      <dgm:spPr/>
      <dgm:t>
        <a:bodyPr/>
        <a:lstStyle/>
        <a:p>
          <a:endParaRPr lang="es-MX"/>
        </a:p>
      </dgm:t>
    </dgm:pt>
    <dgm:pt modelId="{AB4EFC1B-2A93-4864-9F1F-23103AA24FE8}" type="pres">
      <dgm:prSet presAssocID="{C51FD336-92FA-4B7B-9D99-A0484F3AE8C7}" presName="spacer" presStyleCnt="0"/>
      <dgm:spPr/>
    </dgm:pt>
    <dgm:pt modelId="{C4D411BD-D0C5-4A63-BFE2-D6C28DE6DC97}" type="pres">
      <dgm:prSet presAssocID="{E3D543EE-B1E9-4073-8728-8697A0AA67BC}" presName="comp" presStyleCnt="0"/>
      <dgm:spPr/>
    </dgm:pt>
    <dgm:pt modelId="{827F2CBC-8B7E-489E-951B-7F36C30814B1}" type="pres">
      <dgm:prSet presAssocID="{E3D543EE-B1E9-4073-8728-8697A0AA67BC}" presName="box" presStyleLbl="node1" presStyleIdx="1" presStyleCnt="4"/>
      <dgm:spPr/>
      <dgm:t>
        <a:bodyPr/>
        <a:lstStyle/>
        <a:p>
          <a:endParaRPr lang="es-MX"/>
        </a:p>
      </dgm:t>
    </dgm:pt>
    <dgm:pt modelId="{B0C2091C-9EB0-4677-A20E-329F9EEAD25D}" type="pres">
      <dgm:prSet presAssocID="{E3D543EE-B1E9-4073-8728-8697A0AA67BC}" presName="img" presStyleLbl="fgImgPlace1" presStyleIdx="1" presStyleCnt="4"/>
      <dgm:spPr/>
    </dgm:pt>
    <dgm:pt modelId="{3953907D-3A57-48F0-96EF-912EBAFE7662}" type="pres">
      <dgm:prSet presAssocID="{E3D543EE-B1E9-4073-8728-8697A0AA67BC}" presName="text" presStyleLbl="node1" presStyleIdx="1" presStyleCnt="4">
        <dgm:presLayoutVars>
          <dgm:bulletEnabled val="1"/>
        </dgm:presLayoutVars>
      </dgm:prSet>
      <dgm:spPr/>
      <dgm:t>
        <a:bodyPr/>
        <a:lstStyle/>
        <a:p>
          <a:endParaRPr lang="es-MX"/>
        </a:p>
      </dgm:t>
    </dgm:pt>
    <dgm:pt modelId="{07DD2D84-E4C1-4C6A-AA60-79E46EF2220A}" type="pres">
      <dgm:prSet presAssocID="{39AF2E73-069B-49B5-852D-3DE14558FF54}" presName="spacer" presStyleCnt="0"/>
      <dgm:spPr/>
    </dgm:pt>
    <dgm:pt modelId="{9849C4BE-570D-4F1E-9DC4-C6880D7FCE24}" type="pres">
      <dgm:prSet presAssocID="{0C09A3A2-20F1-47A7-AC75-7BBD1528BE88}" presName="comp" presStyleCnt="0"/>
      <dgm:spPr/>
    </dgm:pt>
    <dgm:pt modelId="{CDCA76B0-7870-45DA-ABAD-794BEF625412}" type="pres">
      <dgm:prSet presAssocID="{0C09A3A2-20F1-47A7-AC75-7BBD1528BE88}" presName="box" presStyleLbl="node1" presStyleIdx="2" presStyleCnt="4"/>
      <dgm:spPr/>
      <dgm:t>
        <a:bodyPr/>
        <a:lstStyle/>
        <a:p>
          <a:endParaRPr lang="es-MX"/>
        </a:p>
      </dgm:t>
    </dgm:pt>
    <dgm:pt modelId="{2227FE7F-C7F0-4606-864F-C6A37CC0328A}" type="pres">
      <dgm:prSet presAssocID="{0C09A3A2-20F1-47A7-AC75-7BBD1528BE88}" presName="img" presStyleLbl="fgImgPlace1" presStyleIdx="2" presStyleCnt="4"/>
      <dgm:spPr/>
    </dgm:pt>
    <dgm:pt modelId="{02D4BF96-30F7-4323-BC48-669989778130}" type="pres">
      <dgm:prSet presAssocID="{0C09A3A2-20F1-47A7-AC75-7BBD1528BE88}" presName="text" presStyleLbl="node1" presStyleIdx="2" presStyleCnt="4">
        <dgm:presLayoutVars>
          <dgm:bulletEnabled val="1"/>
        </dgm:presLayoutVars>
      </dgm:prSet>
      <dgm:spPr/>
      <dgm:t>
        <a:bodyPr/>
        <a:lstStyle/>
        <a:p>
          <a:endParaRPr lang="es-MX"/>
        </a:p>
      </dgm:t>
    </dgm:pt>
    <dgm:pt modelId="{5441AF38-B74F-429B-BA70-3FF574EA6927}" type="pres">
      <dgm:prSet presAssocID="{09EF78EC-D148-420B-BC68-169575E0DF3F}" presName="spacer" presStyleCnt="0"/>
      <dgm:spPr/>
    </dgm:pt>
    <dgm:pt modelId="{3E500798-8D46-4170-AC11-7A85CD170450}" type="pres">
      <dgm:prSet presAssocID="{91FDBE73-4560-48E2-8DA7-BDBE61766532}" presName="comp" presStyleCnt="0"/>
      <dgm:spPr/>
    </dgm:pt>
    <dgm:pt modelId="{9893B2B1-7944-4392-B631-5A58B55AC5A7}" type="pres">
      <dgm:prSet presAssocID="{91FDBE73-4560-48E2-8DA7-BDBE61766532}" presName="box" presStyleLbl="node1" presStyleIdx="3" presStyleCnt="4"/>
      <dgm:spPr/>
      <dgm:t>
        <a:bodyPr/>
        <a:lstStyle/>
        <a:p>
          <a:endParaRPr lang="es-MX"/>
        </a:p>
      </dgm:t>
    </dgm:pt>
    <dgm:pt modelId="{AE4940FD-FC39-4F20-A112-C88CD27B314D}" type="pres">
      <dgm:prSet presAssocID="{91FDBE73-4560-48E2-8DA7-BDBE61766532}" presName="img" presStyleLbl="fgImgPlace1" presStyleIdx="3" presStyleCnt="4"/>
      <dgm:spPr/>
    </dgm:pt>
    <dgm:pt modelId="{04636BEE-C20E-4BCC-8B3C-5A6D621DBCB0}" type="pres">
      <dgm:prSet presAssocID="{91FDBE73-4560-48E2-8DA7-BDBE61766532}" presName="text" presStyleLbl="node1" presStyleIdx="3" presStyleCnt="4">
        <dgm:presLayoutVars>
          <dgm:bulletEnabled val="1"/>
        </dgm:presLayoutVars>
      </dgm:prSet>
      <dgm:spPr/>
      <dgm:t>
        <a:bodyPr/>
        <a:lstStyle/>
        <a:p>
          <a:endParaRPr lang="es-MX"/>
        </a:p>
      </dgm:t>
    </dgm:pt>
  </dgm:ptLst>
  <dgm:cxnLst>
    <dgm:cxn modelId="{F3FB5B34-622D-4671-A74D-855201600983}" srcId="{4467B2BA-38B0-45D2-BF59-BAD5DD760F1F}" destId="{91FDBE73-4560-48E2-8DA7-BDBE61766532}" srcOrd="3" destOrd="0" parTransId="{A4A907C3-AA5C-46E8-AE53-E0F897967147}" sibTransId="{FC29F9A3-4FB2-46A4-8CCA-197FC0257028}"/>
    <dgm:cxn modelId="{52EF9938-5A52-429C-A493-EC755D1CFD8F}" type="presOf" srcId="{0C09A3A2-20F1-47A7-AC75-7BBD1528BE88}" destId="{CDCA76B0-7870-45DA-ABAD-794BEF625412}" srcOrd="0" destOrd="0" presId="urn:microsoft.com/office/officeart/2005/8/layout/vList4#1"/>
    <dgm:cxn modelId="{1C95A4B6-F752-4BCD-84B8-8CDE56C24D03}" type="presOf" srcId="{0C09A3A2-20F1-47A7-AC75-7BBD1528BE88}" destId="{02D4BF96-30F7-4323-BC48-669989778130}" srcOrd="1" destOrd="0" presId="urn:microsoft.com/office/officeart/2005/8/layout/vList4#1"/>
    <dgm:cxn modelId="{A163FFD4-497D-4717-9FA7-7A8FCD2791D1}" type="presOf" srcId="{60EECFEE-8532-4F20-ACCE-D05782AE1A18}" destId="{00D336BA-0EC4-47B3-87DE-AF9B6166456A}" srcOrd="0" destOrd="0" presId="urn:microsoft.com/office/officeart/2005/8/layout/vList4#1"/>
    <dgm:cxn modelId="{CE6BD3CE-5A54-4147-ADE5-445602B58B7F}" type="presOf" srcId="{4467B2BA-38B0-45D2-BF59-BAD5DD760F1F}" destId="{81247805-4AA2-403A-A5A8-9128C2375AE7}" srcOrd="0" destOrd="0" presId="urn:microsoft.com/office/officeart/2005/8/layout/vList4#1"/>
    <dgm:cxn modelId="{00437172-4D6A-4AF7-B85F-CACD83A92963}" type="presOf" srcId="{E3D543EE-B1E9-4073-8728-8697A0AA67BC}" destId="{827F2CBC-8B7E-489E-951B-7F36C30814B1}" srcOrd="0" destOrd="0" presId="urn:microsoft.com/office/officeart/2005/8/layout/vList4#1"/>
    <dgm:cxn modelId="{1AB888F5-C7E9-4872-9476-09129C84ADD3}" srcId="{4467B2BA-38B0-45D2-BF59-BAD5DD760F1F}" destId="{60EECFEE-8532-4F20-ACCE-D05782AE1A18}" srcOrd="0" destOrd="0" parTransId="{05D57A2C-5CD8-4334-87C9-826FABB4534E}" sibTransId="{C51FD336-92FA-4B7B-9D99-A0484F3AE8C7}"/>
    <dgm:cxn modelId="{1DC0FA4F-5A23-4197-8E05-9E23A889DA92}" type="presOf" srcId="{91FDBE73-4560-48E2-8DA7-BDBE61766532}" destId="{9893B2B1-7944-4392-B631-5A58B55AC5A7}" srcOrd="0" destOrd="0" presId="urn:microsoft.com/office/officeart/2005/8/layout/vList4#1"/>
    <dgm:cxn modelId="{DAAA80BC-C69C-45D9-8929-5B302FFA8413}" srcId="{4467B2BA-38B0-45D2-BF59-BAD5DD760F1F}" destId="{0C09A3A2-20F1-47A7-AC75-7BBD1528BE88}" srcOrd="2" destOrd="0" parTransId="{6ED400DF-D693-4D12-9666-8EFD1B88C325}" sibTransId="{09EF78EC-D148-420B-BC68-169575E0DF3F}"/>
    <dgm:cxn modelId="{56C91078-DDD3-4920-B9CD-BCC9A95DC63A}" type="presOf" srcId="{E3D543EE-B1E9-4073-8728-8697A0AA67BC}" destId="{3953907D-3A57-48F0-96EF-912EBAFE7662}" srcOrd="1" destOrd="0" presId="urn:microsoft.com/office/officeart/2005/8/layout/vList4#1"/>
    <dgm:cxn modelId="{08CBA150-FE62-4311-9B69-56C94C29FF9C}" srcId="{4467B2BA-38B0-45D2-BF59-BAD5DD760F1F}" destId="{E3D543EE-B1E9-4073-8728-8697A0AA67BC}" srcOrd="1" destOrd="0" parTransId="{6DA86A83-00CE-46E6-AF87-3D18B1E7E21D}" sibTransId="{39AF2E73-069B-49B5-852D-3DE14558FF54}"/>
    <dgm:cxn modelId="{EF76069D-64CC-459E-BC42-01E9A88EA4D9}" type="presOf" srcId="{91FDBE73-4560-48E2-8DA7-BDBE61766532}" destId="{04636BEE-C20E-4BCC-8B3C-5A6D621DBCB0}" srcOrd="1" destOrd="0" presId="urn:microsoft.com/office/officeart/2005/8/layout/vList4#1"/>
    <dgm:cxn modelId="{BDAD18DE-ACBD-4E72-97EF-9C719E699CA1}" type="presOf" srcId="{60EECFEE-8532-4F20-ACCE-D05782AE1A18}" destId="{A41F471F-100D-4198-A5D5-ECAD936E3BE8}" srcOrd="1" destOrd="0" presId="urn:microsoft.com/office/officeart/2005/8/layout/vList4#1"/>
    <dgm:cxn modelId="{6290DC0C-77E8-4427-873F-C6D23DF46DDB}" type="presParOf" srcId="{81247805-4AA2-403A-A5A8-9128C2375AE7}" destId="{EA7F0227-EE86-4B3E-B7E8-0F551730F056}" srcOrd="0" destOrd="0" presId="urn:microsoft.com/office/officeart/2005/8/layout/vList4#1"/>
    <dgm:cxn modelId="{BDA077EF-15B2-4843-9960-7AD3F330E480}" type="presParOf" srcId="{EA7F0227-EE86-4B3E-B7E8-0F551730F056}" destId="{00D336BA-0EC4-47B3-87DE-AF9B6166456A}" srcOrd="0" destOrd="0" presId="urn:microsoft.com/office/officeart/2005/8/layout/vList4#1"/>
    <dgm:cxn modelId="{E87DE4C8-40D2-44CB-BDCA-B3FABD860327}" type="presParOf" srcId="{EA7F0227-EE86-4B3E-B7E8-0F551730F056}" destId="{D89EA3C7-B253-44DC-B682-91E0474827FC}" srcOrd="1" destOrd="0" presId="urn:microsoft.com/office/officeart/2005/8/layout/vList4#1"/>
    <dgm:cxn modelId="{A669D280-DCFF-4220-A698-049767DA0C9B}" type="presParOf" srcId="{EA7F0227-EE86-4B3E-B7E8-0F551730F056}" destId="{A41F471F-100D-4198-A5D5-ECAD936E3BE8}" srcOrd="2" destOrd="0" presId="urn:microsoft.com/office/officeart/2005/8/layout/vList4#1"/>
    <dgm:cxn modelId="{E8DF7FBA-197E-485F-9326-45446EE8952D}" type="presParOf" srcId="{81247805-4AA2-403A-A5A8-9128C2375AE7}" destId="{AB4EFC1B-2A93-4864-9F1F-23103AA24FE8}" srcOrd="1" destOrd="0" presId="urn:microsoft.com/office/officeart/2005/8/layout/vList4#1"/>
    <dgm:cxn modelId="{6733ECDA-FA29-4D38-AEC2-E682FF58F21E}" type="presParOf" srcId="{81247805-4AA2-403A-A5A8-9128C2375AE7}" destId="{C4D411BD-D0C5-4A63-BFE2-D6C28DE6DC97}" srcOrd="2" destOrd="0" presId="urn:microsoft.com/office/officeart/2005/8/layout/vList4#1"/>
    <dgm:cxn modelId="{7576B566-5EDE-4801-AD04-BBE4EC8F2224}" type="presParOf" srcId="{C4D411BD-D0C5-4A63-BFE2-D6C28DE6DC97}" destId="{827F2CBC-8B7E-489E-951B-7F36C30814B1}" srcOrd="0" destOrd="0" presId="urn:microsoft.com/office/officeart/2005/8/layout/vList4#1"/>
    <dgm:cxn modelId="{90D80A6B-E1C3-4071-B6B5-DF2EFBC41743}" type="presParOf" srcId="{C4D411BD-D0C5-4A63-BFE2-D6C28DE6DC97}" destId="{B0C2091C-9EB0-4677-A20E-329F9EEAD25D}" srcOrd="1" destOrd="0" presId="urn:microsoft.com/office/officeart/2005/8/layout/vList4#1"/>
    <dgm:cxn modelId="{0395D341-DA5B-499F-9D01-1E9B40DBCD95}" type="presParOf" srcId="{C4D411BD-D0C5-4A63-BFE2-D6C28DE6DC97}" destId="{3953907D-3A57-48F0-96EF-912EBAFE7662}" srcOrd="2" destOrd="0" presId="urn:microsoft.com/office/officeart/2005/8/layout/vList4#1"/>
    <dgm:cxn modelId="{64BC2E5E-A535-4CDA-9483-48797746102D}" type="presParOf" srcId="{81247805-4AA2-403A-A5A8-9128C2375AE7}" destId="{07DD2D84-E4C1-4C6A-AA60-79E46EF2220A}" srcOrd="3" destOrd="0" presId="urn:microsoft.com/office/officeart/2005/8/layout/vList4#1"/>
    <dgm:cxn modelId="{56BBFD06-4C5F-462E-9668-0C615858141E}" type="presParOf" srcId="{81247805-4AA2-403A-A5A8-9128C2375AE7}" destId="{9849C4BE-570D-4F1E-9DC4-C6880D7FCE24}" srcOrd="4" destOrd="0" presId="urn:microsoft.com/office/officeart/2005/8/layout/vList4#1"/>
    <dgm:cxn modelId="{02D89C63-E2D8-4AE0-B8C3-D01114466CD4}" type="presParOf" srcId="{9849C4BE-570D-4F1E-9DC4-C6880D7FCE24}" destId="{CDCA76B0-7870-45DA-ABAD-794BEF625412}" srcOrd="0" destOrd="0" presId="urn:microsoft.com/office/officeart/2005/8/layout/vList4#1"/>
    <dgm:cxn modelId="{F4C445F4-B413-496A-A9D6-9D33E1821F8A}" type="presParOf" srcId="{9849C4BE-570D-4F1E-9DC4-C6880D7FCE24}" destId="{2227FE7F-C7F0-4606-864F-C6A37CC0328A}" srcOrd="1" destOrd="0" presId="urn:microsoft.com/office/officeart/2005/8/layout/vList4#1"/>
    <dgm:cxn modelId="{C7DF173B-A99D-43A7-A5FF-38D3AFE790C6}" type="presParOf" srcId="{9849C4BE-570D-4F1E-9DC4-C6880D7FCE24}" destId="{02D4BF96-30F7-4323-BC48-669989778130}" srcOrd="2" destOrd="0" presId="urn:microsoft.com/office/officeart/2005/8/layout/vList4#1"/>
    <dgm:cxn modelId="{816363D3-FFB3-4BCB-8337-8AEC130686DF}" type="presParOf" srcId="{81247805-4AA2-403A-A5A8-9128C2375AE7}" destId="{5441AF38-B74F-429B-BA70-3FF574EA6927}" srcOrd="5" destOrd="0" presId="urn:microsoft.com/office/officeart/2005/8/layout/vList4#1"/>
    <dgm:cxn modelId="{AA16E231-4253-412D-9F46-D5C2206383C0}" type="presParOf" srcId="{81247805-4AA2-403A-A5A8-9128C2375AE7}" destId="{3E500798-8D46-4170-AC11-7A85CD170450}" srcOrd="6" destOrd="0" presId="urn:microsoft.com/office/officeart/2005/8/layout/vList4#1"/>
    <dgm:cxn modelId="{0A021B97-7B88-438B-8D95-D81A59F36848}" type="presParOf" srcId="{3E500798-8D46-4170-AC11-7A85CD170450}" destId="{9893B2B1-7944-4392-B631-5A58B55AC5A7}" srcOrd="0" destOrd="0" presId="urn:microsoft.com/office/officeart/2005/8/layout/vList4#1"/>
    <dgm:cxn modelId="{F49990A6-895A-4AA3-B5D2-D8E135F5E6C9}" type="presParOf" srcId="{3E500798-8D46-4170-AC11-7A85CD170450}" destId="{AE4940FD-FC39-4F20-A112-C88CD27B314D}" srcOrd="1" destOrd="0" presId="urn:microsoft.com/office/officeart/2005/8/layout/vList4#1"/>
    <dgm:cxn modelId="{370FBC28-B5AA-468E-A07E-93DCF5384CE1}" type="presParOf" srcId="{3E500798-8D46-4170-AC11-7A85CD170450}" destId="{04636BEE-C20E-4BCC-8B3C-5A6D621DBCB0}" srcOrd="2" destOrd="0" presId="urn:microsoft.com/office/officeart/2005/8/layout/vList4#1"/>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7FE436C-66E5-4321-AA94-9460D6B23AEE}"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s-ES"/>
        </a:p>
      </dgm:t>
    </dgm:pt>
    <dgm:pt modelId="{BC61E119-05CF-48C9-9EE4-67BAD06AC0A6}">
      <dgm:prSet phldrT="[Texto]"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s-MX" sz="3000" b="1" dirty="0" smtClean="0">
              <a:latin typeface="Calibri" pitchFamily="34" charset="0"/>
            </a:rPr>
            <a:t>Artículo 33 de la Ley de Coordinación Fiscal</a:t>
          </a:r>
          <a:endParaRPr lang="es-ES" sz="3000" b="1" dirty="0">
            <a:latin typeface="Calibri" pitchFamily="34" charset="0"/>
          </a:endParaRPr>
        </a:p>
      </dgm:t>
    </dgm:pt>
    <dgm:pt modelId="{CDDAC1FD-4596-422E-89F6-9D890CE8C989}" type="parTrans" cxnId="{F5428468-0789-479C-8A7C-1EA865651074}">
      <dgm:prSet/>
      <dgm:spPr/>
      <dgm:t>
        <a:bodyPr/>
        <a:lstStyle/>
        <a:p>
          <a:endParaRPr lang="es-ES" sz="1800"/>
        </a:p>
      </dgm:t>
    </dgm:pt>
    <dgm:pt modelId="{4D6954E7-4468-422D-84C8-8CE940C326CB}" type="sibTrans" cxnId="{F5428468-0789-479C-8A7C-1EA865651074}">
      <dgm:prSet/>
      <dgm:spPr/>
      <dgm:t>
        <a:bodyPr/>
        <a:lstStyle/>
        <a:p>
          <a:endParaRPr lang="es-ES" sz="1800"/>
        </a:p>
      </dgm:t>
    </dgm:pt>
    <dgm:pt modelId="{FC143E18-C1B5-43AC-9948-7279984DEB58}">
      <dgm:prSet custT="1">
        <dgm:style>
          <a:lnRef idx="2">
            <a:schemeClr val="accent3"/>
          </a:lnRef>
          <a:fillRef idx="1">
            <a:schemeClr val="lt1"/>
          </a:fillRef>
          <a:effectRef idx="0">
            <a:schemeClr val="accent3"/>
          </a:effectRef>
          <a:fontRef idx="minor">
            <a:schemeClr val="dk1"/>
          </a:fontRef>
        </dgm:style>
      </dgm:prSet>
      <dgm:spPr>
        <a:ln/>
      </dgm:spPr>
      <dgm:t>
        <a:bodyPr/>
        <a:lstStyle/>
        <a:p>
          <a:pPr algn="just"/>
          <a:r>
            <a:rPr lang="es-MX" sz="2400" i="0" dirty="0" smtClean="0">
              <a:latin typeface="Calibri" pitchFamily="34" charset="0"/>
            </a:rPr>
            <a:t>En caso de los Municipios, éstos podrán disponer de hasta un 2% del total de recursos del Fondo para la Infraestructura Social Municipal que les correspondan para la realización de un </a:t>
          </a:r>
          <a:r>
            <a:rPr lang="es-MX" sz="2400" b="1" i="0" dirty="0" smtClean="0">
              <a:solidFill>
                <a:srgbClr val="C00000"/>
              </a:solidFill>
              <a:latin typeface="Calibri" pitchFamily="34" charset="0"/>
            </a:rPr>
            <a:t>Programa de Desarrollo Institucional</a:t>
          </a:r>
          <a:r>
            <a:rPr lang="es-MX" sz="2400" i="0" dirty="0" smtClean="0">
              <a:latin typeface="Calibri" pitchFamily="34" charset="0"/>
            </a:rPr>
            <a:t>. Este programa será convenido entre el Ejecutivo Federal a través de la Secretaría de Desarrollo Social, el Gobierno Estatal correspondiente y el Municipio de que se trate.</a:t>
          </a:r>
          <a:endParaRPr lang="es-ES" sz="2400" b="1" i="0" dirty="0" smtClean="0">
            <a:solidFill>
              <a:srgbClr val="009900"/>
            </a:solidFill>
            <a:latin typeface="Calibri" pitchFamily="34" charset="0"/>
          </a:endParaRPr>
        </a:p>
      </dgm:t>
    </dgm:pt>
    <dgm:pt modelId="{115C4CD5-C4B4-4135-8688-554E613801B6}" type="parTrans" cxnId="{6AB666F8-7365-4A90-A015-340EFC42C968}">
      <dgm:prSet/>
      <dgm:spPr/>
      <dgm:t>
        <a:bodyPr/>
        <a:lstStyle/>
        <a:p>
          <a:endParaRPr lang="es-ES"/>
        </a:p>
      </dgm:t>
    </dgm:pt>
    <dgm:pt modelId="{3840B67A-A837-4667-8D29-A21ED222E3DB}" type="sibTrans" cxnId="{6AB666F8-7365-4A90-A015-340EFC42C968}">
      <dgm:prSet/>
      <dgm:spPr/>
      <dgm:t>
        <a:bodyPr/>
        <a:lstStyle/>
        <a:p>
          <a:endParaRPr lang="es-ES"/>
        </a:p>
      </dgm:t>
    </dgm:pt>
    <dgm:pt modelId="{2ECFBEE6-931C-44B1-9C1A-7F9ADE17397F}" type="pres">
      <dgm:prSet presAssocID="{A7FE436C-66E5-4321-AA94-9460D6B23AEE}" presName="linear" presStyleCnt="0">
        <dgm:presLayoutVars>
          <dgm:dir/>
          <dgm:animLvl val="lvl"/>
          <dgm:resizeHandles val="exact"/>
        </dgm:presLayoutVars>
      </dgm:prSet>
      <dgm:spPr/>
      <dgm:t>
        <a:bodyPr/>
        <a:lstStyle/>
        <a:p>
          <a:endParaRPr lang="es-ES"/>
        </a:p>
      </dgm:t>
    </dgm:pt>
    <dgm:pt modelId="{50E61582-A446-4E9C-9553-1272A730BB8F}" type="pres">
      <dgm:prSet presAssocID="{BC61E119-05CF-48C9-9EE4-67BAD06AC0A6}" presName="parentLin" presStyleCnt="0"/>
      <dgm:spPr/>
    </dgm:pt>
    <dgm:pt modelId="{C3C4D169-5BAF-4CBC-8085-0379827FA5FF}" type="pres">
      <dgm:prSet presAssocID="{BC61E119-05CF-48C9-9EE4-67BAD06AC0A6}" presName="parentLeftMargin" presStyleLbl="node1" presStyleIdx="0" presStyleCnt="1"/>
      <dgm:spPr/>
      <dgm:t>
        <a:bodyPr/>
        <a:lstStyle/>
        <a:p>
          <a:endParaRPr lang="es-ES"/>
        </a:p>
      </dgm:t>
    </dgm:pt>
    <dgm:pt modelId="{BC84E74C-EBE8-421E-9D35-DD793CB215E7}" type="pres">
      <dgm:prSet presAssocID="{BC61E119-05CF-48C9-9EE4-67BAD06AC0A6}" presName="parentText" presStyleLbl="node1" presStyleIdx="0" presStyleCnt="1">
        <dgm:presLayoutVars>
          <dgm:chMax val="0"/>
          <dgm:bulletEnabled val="1"/>
        </dgm:presLayoutVars>
      </dgm:prSet>
      <dgm:spPr/>
      <dgm:t>
        <a:bodyPr/>
        <a:lstStyle/>
        <a:p>
          <a:endParaRPr lang="es-ES"/>
        </a:p>
      </dgm:t>
    </dgm:pt>
    <dgm:pt modelId="{E922DF6F-931E-4AFD-B158-3A6E98B899C9}" type="pres">
      <dgm:prSet presAssocID="{BC61E119-05CF-48C9-9EE4-67BAD06AC0A6}" presName="negativeSpace" presStyleCnt="0"/>
      <dgm:spPr/>
    </dgm:pt>
    <dgm:pt modelId="{0F64967D-1F03-4415-97A3-31AEE775F5F1}" type="pres">
      <dgm:prSet presAssocID="{BC61E119-05CF-48C9-9EE4-67BAD06AC0A6}" presName="childText" presStyleLbl="conFgAcc1" presStyleIdx="0" presStyleCnt="1">
        <dgm:presLayoutVars>
          <dgm:bulletEnabled val="1"/>
        </dgm:presLayoutVars>
      </dgm:prSet>
      <dgm:spPr/>
      <dgm:t>
        <a:bodyPr/>
        <a:lstStyle/>
        <a:p>
          <a:endParaRPr lang="es-ES"/>
        </a:p>
      </dgm:t>
    </dgm:pt>
  </dgm:ptLst>
  <dgm:cxnLst>
    <dgm:cxn modelId="{91024390-DFC1-4B1A-9EC4-384A9C74A35F}" type="presOf" srcId="{BC61E119-05CF-48C9-9EE4-67BAD06AC0A6}" destId="{BC84E74C-EBE8-421E-9D35-DD793CB215E7}" srcOrd="1" destOrd="0" presId="urn:microsoft.com/office/officeart/2005/8/layout/list1"/>
    <dgm:cxn modelId="{F5428468-0789-479C-8A7C-1EA865651074}" srcId="{A7FE436C-66E5-4321-AA94-9460D6B23AEE}" destId="{BC61E119-05CF-48C9-9EE4-67BAD06AC0A6}" srcOrd="0" destOrd="0" parTransId="{CDDAC1FD-4596-422E-89F6-9D890CE8C989}" sibTransId="{4D6954E7-4468-422D-84C8-8CE940C326CB}"/>
    <dgm:cxn modelId="{7D57B209-5B94-48F2-B599-65AC58F45EE6}" type="presOf" srcId="{A7FE436C-66E5-4321-AA94-9460D6B23AEE}" destId="{2ECFBEE6-931C-44B1-9C1A-7F9ADE17397F}" srcOrd="0" destOrd="0" presId="urn:microsoft.com/office/officeart/2005/8/layout/list1"/>
    <dgm:cxn modelId="{65BB219A-DB3E-4BB5-8709-AE11091583CF}" type="presOf" srcId="{BC61E119-05CF-48C9-9EE4-67BAD06AC0A6}" destId="{C3C4D169-5BAF-4CBC-8085-0379827FA5FF}" srcOrd="0" destOrd="0" presId="urn:microsoft.com/office/officeart/2005/8/layout/list1"/>
    <dgm:cxn modelId="{2AC49EB9-35B8-4B95-8271-6A763542EFB6}" type="presOf" srcId="{FC143E18-C1B5-43AC-9948-7279984DEB58}" destId="{0F64967D-1F03-4415-97A3-31AEE775F5F1}" srcOrd="0" destOrd="0" presId="urn:microsoft.com/office/officeart/2005/8/layout/list1"/>
    <dgm:cxn modelId="{6AB666F8-7365-4A90-A015-340EFC42C968}" srcId="{BC61E119-05CF-48C9-9EE4-67BAD06AC0A6}" destId="{FC143E18-C1B5-43AC-9948-7279984DEB58}" srcOrd="0" destOrd="0" parTransId="{115C4CD5-C4B4-4135-8688-554E613801B6}" sibTransId="{3840B67A-A837-4667-8D29-A21ED222E3DB}"/>
    <dgm:cxn modelId="{DF9CC08B-BAA9-4DB3-B019-9AC1BB79F006}" type="presParOf" srcId="{2ECFBEE6-931C-44B1-9C1A-7F9ADE17397F}" destId="{50E61582-A446-4E9C-9553-1272A730BB8F}" srcOrd="0" destOrd="0" presId="urn:microsoft.com/office/officeart/2005/8/layout/list1"/>
    <dgm:cxn modelId="{5F97DE5C-25D0-4E66-BCC5-B72E3D0E7202}" type="presParOf" srcId="{50E61582-A446-4E9C-9553-1272A730BB8F}" destId="{C3C4D169-5BAF-4CBC-8085-0379827FA5FF}" srcOrd="0" destOrd="0" presId="urn:microsoft.com/office/officeart/2005/8/layout/list1"/>
    <dgm:cxn modelId="{B6A07F23-A51A-4865-A962-F6BAEC4FB725}" type="presParOf" srcId="{50E61582-A446-4E9C-9553-1272A730BB8F}" destId="{BC84E74C-EBE8-421E-9D35-DD793CB215E7}" srcOrd="1" destOrd="0" presId="urn:microsoft.com/office/officeart/2005/8/layout/list1"/>
    <dgm:cxn modelId="{BF8047FA-DD3A-4D72-8E09-31AD73AA6213}" type="presParOf" srcId="{2ECFBEE6-931C-44B1-9C1A-7F9ADE17397F}" destId="{E922DF6F-931E-4AFD-B158-3A6E98B899C9}" srcOrd="1" destOrd="0" presId="urn:microsoft.com/office/officeart/2005/8/layout/list1"/>
    <dgm:cxn modelId="{97C8ABCB-7818-461D-93ED-E1B66F8BBDE3}" type="presParOf" srcId="{2ECFBEE6-931C-44B1-9C1A-7F9ADE17397F}" destId="{0F64967D-1F03-4415-97A3-31AEE775F5F1}" srcOrd="2"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02F2788-04F3-4412-809D-F035115EECE8}" type="doc">
      <dgm:prSet loTypeId="urn:microsoft.com/office/officeart/2005/8/layout/vList2" loCatId="list" qsTypeId="urn:microsoft.com/office/officeart/2005/8/quickstyle/simple1" qsCatId="simple" csTypeId="urn:microsoft.com/office/officeart/2005/8/colors/colorful5" csCatId="colorful" phldr="1"/>
      <dgm:spPr>
        <a:scene3d>
          <a:camera prst="orthographicFront">
            <a:rot lat="0" lon="0" rev="0"/>
          </a:camera>
          <a:lightRig rig="glow" dir="t">
            <a:rot lat="0" lon="0" rev="4800000"/>
          </a:lightRig>
        </a:scene3d>
      </dgm:spPr>
      <dgm:t>
        <a:bodyPr/>
        <a:lstStyle/>
        <a:p>
          <a:endParaRPr lang="es-MX"/>
        </a:p>
      </dgm:t>
    </dgm:pt>
    <dgm:pt modelId="{08BC2B70-1D92-4EF3-B338-FC6C7346C45B}">
      <dgm:prSet phldrT="[Texto]" custT="1"/>
      <dgm:spPr>
        <a:solidFill>
          <a:srgbClr val="0066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pPr algn="just"/>
          <a:r>
            <a:rPr lang="es-MX" sz="2800" b="1" dirty="0" smtClean="0">
              <a:latin typeface="Calibri" pitchFamily="34" charset="0"/>
            </a:rPr>
            <a:t>Mejorar las capacidades institucionales y de gestión de los gobiernos locales</a:t>
          </a:r>
          <a:r>
            <a:rPr lang="es-MX" sz="2400" dirty="0" smtClean="0">
              <a:latin typeface="Calibri" pitchFamily="34" charset="0"/>
            </a:rPr>
            <a:t> de tal forma que los mismos sean cada vez más independientes y dispongan de mayor flexibilidad en el combate a la pobreza</a:t>
          </a:r>
          <a:r>
            <a:rPr lang="es-MX" sz="2400" dirty="0" smtClean="0">
              <a:latin typeface="Adobe Caslon Pro" pitchFamily="18" charset="0"/>
            </a:rPr>
            <a:t>.</a:t>
          </a:r>
          <a:endParaRPr lang="es-MX" sz="2400" dirty="0">
            <a:latin typeface="Adobe Caslon Pro" pitchFamily="18" charset="0"/>
          </a:endParaRPr>
        </a:p>
      </dgm:t>
    </dgm:pt>
    <dgm:pt modelId="{77D9C502-E5BC-417D-91BA-EEFC0B1C23D6}" type="parTrans" cxnId="{D7414A5B-37C4-4F83-BBB1-6C004BA6A99C}">
      <dgm:prSet/>
      <dgm:spPr/>
      <dgm:t>
        <a:bodyPr/>
        <a:lstStyle/>
        <a:p>
          <a:endParaRPr lang="es-MX" sz="2400"/>
        </a:p>
      </dgm:t>
    </dgm:pt>
    <dgm:pt modelId="{9A94B924-F06D-4ADD-82A1-B66CCCD87BFC}" type="sibTrans" cxnId="{D7414A5B-37C4-4F83-BBB1-6C004BA6A99C}">
      <dgm:prSet/>
      <dgm:spPr/>
      <dgm:t>
        <a:bodyPr/>
        <a:lstStyle/>
        <a:p>
          <a:endParaRPr lang="es-MX" sz="2400"/>
        </a:p>
      </dgm:t>
    </dgm:pt>
    <dgm:pt modelId="{3B124796-2971-4DB6-91CB-2FFC81701BC7}">
      <dgm:prSet phldrT="[Texto]" custT="1"/>
      <dgm:spPr>
        <a:solidFill>
          <a:schemeClr val="bg1">
            <a:lumMod val="50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pPr algn="just"/>
          <a:r>
            <a:rPr lang="es-MX" sz="2800" b="1" dirty="0" smtClean="0">
              <a:latin typeface="Calibri" pitchFamily="34" charset="0"/>
            </a:rPr>
            <a:t>Generar sinergias con otros programas federales </a:t>
          </a:r>
          <a:r>
            <a:rPr lang="es-MX" sz="2400" dirty="0" smtClean="0">
              <a:latin typeface="Calibri" pitchFamily="34" charset="0"/>
            </a:rPr>
            <a:t>orientados a combatir la pobreza con la finalidad de potenciar los recursos que destinan las administraciones locales en este rubro</a:t>
          </a:r>
          <a:r>
            <a:rPr lang="es-MX" sz="2400" dirty="0" smtClean="0">
              <a:latin typeface="Adobe Caslon Pro" pitchFamily="18" charset="0"/>
            </a:rPr>
            <a:t>. </a:t>
          </a:r>
          <a:endParaRPr lang="es-MX" sz="2400" dirty="0">
            <a:latin typeface="Adobe Caslon Pro" pitchFamily="18" charset="0"/>
          </a:endParaRPr>
        </a:p>
      </dgm:t>
    </dgm:pt>
    <dgm:pt modelId="{1EF904B1-4E59-4522-98DF-5B150632CB10}" type="parTrans" cxnId="{A1C19211-AF99-4565-BBD1-26ED5BFED59E}">
      <dgm:prSet/>
      <dgm:spPr/>
      <dgm:t>
        <a:bodyPr/>
        <a:lstStyle/>
        <a:p>
          <a:endParaRPr lang="es-MX" sz="2400"/>
        </a:p>
      </dgm:t>
    </dgm:pt>
    <dgm:pt modelId="{C4FDC94D-289E-4801-8C2F-CA10857CB0F7}" type="sibTrans" cxnId="{A1C19211-AF99-4565-BBD1-26ED5BFED59E}">
      <dgm:prSet/>
      <dgm:spPr/>
      <dgm:t>
        <a:bodyPr/>
        <a:lstStyle/>
        <a:p>
          <a:endParaRPr lang="es-MX" sz="2400"/>
        </a:p>
      </dgm:t>
    </dgm:pt>
    <dgm:pt modelId="{D0F46CEF-7368-4569-8FF6-6C67A74A4D06}" type="pres">
      <dgm:prSet presAssocID="{302F2788-04F3-4412-809D-F035115EECE8}" presName="linear" presStyleCnt="0">
        <dgm:presLayoutVars>
          <dgm:animLvl val="lvl"/>
          <dgm:resizeHandles val="exact"/>
        </dgm:presLayoutVars>
      </dgm:prSet>
      <dgm:spPr/>
      <dgm:t>
        <a:bodyPr/>
        <a:lstStyle/>
        <a:p>
          <a:endParaRPr lang="es-MX"/>
        </a:p>
      </dgm:t>
    </dgm:pt>
    <dgm:pt modelId="{36C6EB8E-ED1B-4C43-8621-4ABDACF19F37}" type="pres">
      <dgm:prSet presAssocID="{08BC2B70-1D92-4EF3-B338-FC6C7346C45B}" presName="parentText" presStyleLbl="node1" presStyleIdx="0" presStyleCnt="2" custLinFactY="-24868" custLinFactNeighborY="-100000">
        <dgm:presLayoutVars>
          <dgm:chMax val="0"/>
          <dgm:bulletEnabled val="1"/>
        </dgm:presLayoutVars>
      </dgm:prSet>
      <dgm:spPr/>
      <dgm:t>
        <a:bodyPr/>
        <a:lstStyle/>
        <a:p>
          <a:endParaRPr lang="es-MX"/>
        </a:p>
      </dgm:t>
    </dgm:pt>
    <dgm:pt modelId="{6D3A03E8-DA03-459D-A8CA-736DB01AAF86}" type="pres">
      <dgm:prSet presAssocID="{9A94B924-F06D-4ADD-82A1-B66CCCD87BFC}" presName="spacer" presStyleCnt="0"/>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endParaRPr lang="es-MX"/>
        </a:p>
      </dgm:t>
    </dgm:pt>
    <dgm:pt modelId="{D9E63549-5106-4AD2-8CF6-76C79F725474}" type="pres">
      <dgm:prSet presAssocID="{3B124796-2971-4DB6-91CB-2FFC81701BC7}" presName="parentText" presStyleLbl="node1" presStyleIdx="1" presStyleCnt="2">
        <dgm:presLayoutVars>
          <dgm:chMax val="0"/>
          <dgm:bulletEnabled val="1"/>
        </dgm:presLayoutVars>
      </dgm:prSet>
      <dgm:spPr/>
      <dgm:t>
        <a:bodyPr/>
        <a:lstStyle/>
        <a:p>
          <a:endParaRPr lang="es-MX"/>
        </a:p>
      </dgm:t>
    </dgm:pt>
  </dgm:ptLst>
  <dgm:cxnLst>
    <dgm:cxn modelId="{A1C19211-AF99-4565-BBD1-26ED5BFED59E}" srcId="{302F2788-04F3-4412-809D-F035115EECE8}" destId="{3B124796-2971-4DB6-91CB-2FFC81701BC7}" srcOrd="1" destOrd="0" parTransId="{1EF904B1-4E59-4522-98DF-5B150632CB10}" sibTransId="{C4FDC94D-289E-4801-8C2F-CA10857CB0F7}"/>
    <dgm:cxn modelId="{2D47604B-20BA-43F8-9161-5F51375E494A}" type="presOf" srcId="{08BC2B70-1D92-4EF3-B338-FC6C7346C45B}" destId="{36C6EB8E-ED1B-4C43-8621-4ABDACF19F37}" srcOrd="0" destOrd="0" presId="urn:microsoft.com/office/officeart/2005/8/layout/vList2"/>
    <dgm:cxn modelId="{D7414A5B-37C4-4F83-BBB1-6C004BA6A99C}" srcId="{302F2788-04F3-4412-809D-F035115EECE8}" destId="{08BC2B70-1D92-4EF3-B338-FC6C7346C45B}" srcOrd="0" destOrd="0" parTransId="{77D9C502-E5BC-417D-91BA-EEFC0B1C23D6}" sibTransId="{9A94B924-F06D-4ADD-82A1-B66CCCD87BFC}"/>
    <dgm:cxn modelId="{ECEA958B-B5B3-4DC6-B5EC-20CFD9DA196E}" type="presOf" srcId="{302F2788-04F3-4412-809D-F035115EECE8}" destId="{D0F46CEF-7368-4569-8FF6-6C67A74A4D06}" srcOrd="0" destOrd="0" presId="urn:microsoft.com/office/officeart/2005/8/layout/vList2"/>
    <dgm:cxn modelId="{A09EC6AC-3686-4857-B8E4-55BDDF36BA46}" type="presOf" srcId="{3B124796-2971-4DB6-91CB-2FFC81701BC7}" destId="{D9E63549-5106-4AD2-8CF6-76C79F725474}" srcOrd="0" destOrd="0" presId="urn:microsoft.com/office/officeart/2005/8/layout/vList2"/>
    <dgm:cxn modelId="{2F35D04E-D8B8-4327-91E1-CD4DE6A09F8B}" type="presParOf" srcId="{D0F46CEF-7368-4569-8FF6-6C67A74A4D06}" destId="{36C6EB8E-ED1B-4C43-8621-4ABDACF19F37}" srcOrd="0" destOrd="0" presId="urn:microsoft.com/office/officeart/2005/8/layout/vList2"/>
    <dgm:cxn modelId="{7757BB23-E1DB-485A-AB70-A765095FA0C2}" type="presParOf" srcId="{D0F46CEF-7368-4569-8FF6-6C67A74A4D06}" destId="{6D3A03E8-DA03-459D-A8CA-736DB01AAF86}" srcOrd="1" destOrd="0" presId="urn:microsoft.com/office/officeart/2005/8/layout/vList2"/>
    <dgm:cxn modelId="{38E528B4-E55F-4114-95B2-D42F191BF7BE}" type="presParOf" srcId="{D0F46CEF-7368-4569-8FF6-6C67A74A4D06}" destId="{D9E63549-5106-4AD2-8CF6-76C79F725474}"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D24DF36-049C-428D-88B7-8DC980AF3D1C}" type="doc">
      <dgm:prSet loTypeId="urn:microsoft.com/office/officeart/2005/8/layout/list1" loCatId="list" qsTypeId="urn:microsoft.com/office/officeart/2005/8/quickstyle/3d2" qsCatId="3D" csTypeId="urn:microsoft.com/office/officeart/2005/8/colors/accent1_3" csCatId="accent1" phldr="1"/>
      <dgm:spPr/>
      <dgm:t>
        <a:bodyPr/>
        <a:lstStyle/>
        <a:p>
          <a:endParaRPr lang="es-MX"/>
        </a:p>
      </dgm:t>
    </dgm:pt>
    <dgm:pt modelId="{F99788C8-499E-409B-8AB5-B8140F3A684A}">
      <dgm:prSet phldrT="[Texto]" custT="1"/>
      <dgm:spPr>
        <a:solidFill>
          <a:srgbClr val="226822"/>
        </a:solidFill>
      </dgm:spPr>
      <dgm:t>
        <a:bodyPr/>
        <a:lstStyle/>
        <a:p>
          <a:pPr algn="l"/>
          <a:r>
            <a:rPr lang="es-MX" sz="2600" b="1" dirty="0" smtClean="0">
              <a:latin typeface="Calibri" pitchFamily="34" charset="0"/>
            </a:rPr>
            <a:t>Ley</a:t>
          </a:r>
          <a:r>
            <a:rPr lang="es-MX" sz="2600" b="1" baseline="0" dirty="0" smtClean="0">
              <a:latin typeface="Calibri" pitchFamily="34" charset="0"/>
            </a:rPr>
            <a:t> de Coordinación Fiscal</a:t>
          </a:r>
          <a:endParaRPr lang="es-MX" sz="2600" b="1" dirty="0">
            <a:latin typeface="Calibri" pitchFamily="34" charset="0"/>
          </a:endParaRPr>
        </a:p>
      </dgm:t>
    </dgm:pt>
    <dgm:pt modelId="{F8583348-D468-4F16-9DBB-1E54888B8DA7}" type="parTrans" cxnId="{07D1CD61-FB1D-4F5E-9F03-9E66F73A62FE}">
      <dgm:prSet/>
      <dgm:spPr/>
      <dgm:t>
        <a:bodyPr/>
        <a:lstStyle/>
        <a:p>
          <a:pPr algn="l"/>
          <a:endParaRPr lang="es-MX" sz="1600">
            <a:latin typeface="+mn-lt"/>
          </a:endParaRPr>
        </a:p>
      </dgm:t>
    </dgm:pt>
    <dgm:pt modelId="{157E85C3-0219-4AC7-B388-9621573A4482}" type="sibTrans" cxnId="{07D1CD61-FB1D-4F5E-9F03-9E66F73A62FE}">
      <dgm:prSet/>
      <dgm:spPr/>
      <dgm:t>
        <a:bodyPr/>
        <a:lstStyle/>
        <a:p>
          <a:pPr algn="l"/>
          <a:endParaRPr lang="es-MX" sz="1600">
            <a:latin typeface="+mn-lt"/>
          </a:endParaRPr>
        </a:p>
      </dgm:t>
    </dgm:pt>
    <dgm:pt modelId="{ED494B96-F811-477E-AB71-DB9E18E21148}">
      <dgm:prSet phldrT="[Texto]" custT="1"/>
      <dgm:spPr/>
      <dgm:t>
        <a:bodyPr/>
        <a:lstStyle/>
        <a:p>
          <a:pPr algn="just"/>
          <a:r>
            <a:rPr lang="es-ES" sz="1800" dirty="0" smtClean="0">
              <a:latin typeface="Calibri" pitchFamily="34" charset="0"/>
            </a:rPr>
            <a:t>En caso de los Municipios, éstos podrán disponer </a:t>
          </a:r>
          <a:r>
            <a:rPr lang="es-ES" sz="1800" b="1" dirty="0" smtClean="0">
              <a:solidFill>
                <a:srgbClr val="C00000"/>
              </a:solidFill>
              <a:latin typeface="Calibri" pitchFamily="34" charset="0"/>
            </a:rPr>
            <a:t>de hasta un 2% del total de recursos del Fondo para la Infraestructura Social Municipal</a:t>
          </a:r>
          <a:r>
            <a:rPr lang="es-ES" sz="1800" b="1" dirty="0" smtClean="0">
              <a:latin typeface="Calibri" pitchFamily="34" charset="0"/>
            </a:rPr>
            <a:t> </a:t>
          </a:r>
          <a:r>
            <a:rPr lang="es-ES" sz="1800" dirty="0" smtClean="0">
              <a:latin typeface="Calibri" pitchFamily="34" charset="0"/>
            </a:rPr>
            <a:t>que les correspondan para la realización de un Programa de Desarrollo Institucional. </a:t>
          </a:r>
          <a:endParaRPr lang="es-MX" sz="1800" dirty="0">
            <a:latin typeface="Calibri" pitchFamily="34" charset="0"/>
          </a:endParaRPr>
        </a:p>
      </dgm:t>
    </dgm:pt>
    <dgm:pt modelId="{FFAE1C79-685B-41E8-8898-94CF33FD9C4F}" type="parTrans" cxnId="{FE67D828-CA71-4957-9A46-69523EC77B1E}">
      <dgm:prSet/>
      <dgm:spPr/>
      <dgm:t>
        <a:bodyPr/>
        <a:lstStyle/>
        <a:p>
          <a:pPr algn="l"/>
          <a:endParaRPr lang="es-MX" sz="1600">
            <a:latin typeface="+mn-lt"/>
          </a:endParaRPr>
        </a:p>
      </dgm:t>
    </dgm:pt>
    <dgm:pt modelId="{245F6FA0-B5B0-418F-941A-4A80CB25C18E}" type="sibTrans" cxnId="{FE67D828-CA71-4957-9A46-69523EC77B1E}">
      <dgm:prSet/>
      <dgm:spPr/>
      <dgm:t>
        <a:bodyPr/>
        <a:lstStyle/>
        <a:p>
          <a:pPr algn="l"/>
          <a:endParaRPr lang="es-MX" sz="1600">
            <a:latin typeface="+mn-lt"/>
          </a:endParaRPr>
        </a:p>
      </dgm:t>
    </dgm:pt>
    <dgm:pt modelId="{D7E564AC-1F7D-471F-BB83-A8306EA0FE78}">
      <dgm:prSet phldrT="[Texto]" custT="1"/>
      <dgm:spPr>
        <a:solidFill>
          <a:srgbClr val="226822"/>
        </a:solidFill>
      </dgm:spPr>
      <dgm:t>
        <a:bodyPr/>
        <a:lstStyle/>
        <a:p>
          <a:pPr algn="l"/>
          <a:r>
            <a:rPr lang="es-MX" sz="2600" b="1" dirty="0" smtClean="0">
              <a:latin typeface="Calibri" pitchFamily="34" charset="0"/>
            </a:rPr>
            <a:t>Acciones</a:t>
          </a:r>
          <a:endParaRPr lang="es-MX" sz="2600" b="1" dirty="0">
            <a:latin typeface="Calibri" pitchFamily="34" charset="0"/>
          </a:endParaRPr>
        </a:p>
      </dgm:t>
    </dgm:pt>
    <dgm:pt modelId="{F0D14616-6FA5-4845-A2B9-390DFD0C644D}" type="parTrans" cxnId="{57488B58-A3B0-4ACA-9CD5-BECC133DF039}">
      <dgm:prSet/>
      <dgm:spPr/>
      <dgm:t>
        <a:bodyPr/>
        <a:lstStyle/>
        <a:p>
          <a:pPr algn="l"/>
          <a:endParaRPr lang="es-ES" sz="2000"/>
        </a:p>
      </dgm:t>
    </dgm:pt>
    <dgm:pt modelId="{D86AD2B9-2B84-4286-9E66-EAF5CA9EB312}" type="sibTrans" cxnId="{57488B58-A3B0-4ACA-9CD5-BECC133DF039}">
      <dgm:prSet/>
      <dgm:spPr/>
      <dgm:t>
        <a:bodyPr/>
        <a:lstStyle/>
        <a:p>
          <a:pPr algn="l"/>
          <a:endParaRPr lang="es-ES" sz="2000"/>
        </a:p>
      </dgm:t>
    </dgm:pt>
    <dgm:pt modelId="{4216D6B9-DD04-48C2-A3C0-79E03DCAE8FB}">
      <dgm:prSet phldrT="[Texto]" custT="1"/>
      <dgm:spPr/>
      <dgm:t>
        <a:bodyPr/>
        <a:lstStyle/>
        <a:p>
          <a:pPr algn="just"/>
          <a:r>
            <a:rPr lang="es-ES" sz="1800" dirty="0" smtClean="0">
              <a:latin typeface="Calibri" pitchFamily="34" charset="0"/>
            </a:rPr>
            <a:t>Se deben enfocar en desarrollar aspectos Institucionales para el fortalecimiento de las capacidades de los  Municipios en: </a:t>
          </a:r>
          <a:r>
            <a:rPr lang="es-ES" sz="1800" b="1" dirty="0" smtClean="0">
              <a:solidFill>
                <a:srgbClr val="C00000"/>
              </a:solidFill>
              <a:latin typeface="Calibri" pitchFamily="34" charset="0"/>
            </a:rPr>
            <a:t>gestión, operación,  organización y técnicas. </a:t>
          </a:r>
          <a:endParaRPr lang="es-MX" sz="1800" b="1" dirty="0">
            <a:solidFill>
              <a:srgbClr val="C00000"/>
            </a:solidFill>
            <a:latin typeface="Calibri" pitchFamily="34" charset="0"/>
          </a:endParaRPr>
        </a:p>
      </dgm:t>
    </dgm:pt>
    <dgm:pt modelId="{55F1A3BB-4018-4DCA-B63B-45EED2D5C82F}" type="parTrans" cxnId="{D89DF87D-707C-45AE-AA9B-CE7268F46586}">
      <dgm:prSet/>
      <dgm:spPr/>
      <dgm:t>
        <a:bodyPr/>
        <a:lstStyle/>
        <a:p>
          <a:pPr algn="l"/>
          <a:endParaRPr lang="es-ES" sz="2000"/>
        </a:p>
      </dgm:t>
    </dgm:pt>
    <dgm:pt modelId="{F3A11ADB-7055-4518-B9B2-CF2ADF91B596}" type="sibTrans" cxnId="{D89DF87D-707C-45AE-AA9B-CE7268F46586}">
      <dgm:prSet/>
      <dgm:spPr/>
      <dgm:t>
        <a:bodyPr/>
        <a:lstStyle/>
        <a:p>
          <a:pPr algn="l"/>
          <a:endParaRPr lang="es-ES" sz="2000"/>
        </a:p>
      </dgm:t>
    </dgm:pt>
    <dgm:pt modelId="{F415677D-1850-4CFA-A882-2387DE736C1C}">
      <dgm:prSet custT="1"/>
      <dgm:spPr>
        <a:solidFill>
          <a:srgbClr val="226822"/>
        </a:solidFill>
      </dgm:spPr>
      <dgm:t>
        <a:bodyPr/>
        <a:lstStyle/>
        <a:p>
          <a:pPr algn="l"/>
          <a:r>
            <a:rPr lang="es-MX" sz="2600" b="1" dirty="0" smtClean="0">
              <a:latin typeface="Calibri" pitchFamily="34" charset="0"/>
            </a:rPr>
            <a:t>Actores que participan</a:t>
          </a:r>
        </a:p>
      </dgm:t>
    </dgm:pt>
    <dgm:pt modelId="{8794C751-29AF-49DB-ADA0-C206187E4366}" type="parTrans" cxnId="{830BA240-B69C-4EF1-879E-307FE4A02168}">
      <dgm:prSet/>
      <dgm:spPr/>
      <dgm:t>
        <a:bodyPr/>
        <a:lstStyle/>
        <a:p>
          <a:pPr algn="l"/>
          <a:endParaRPr lang="es-ES" sz="2000"/>
        </a:p>
      </dgm:t>
    </dgm:pt>
    <dgm:pt modelId="{5C1A0609-7CC6-47C3-9C6E-C772D2D00771}" type="sibTrans" cxnId="{830BA240-B69C-4EF1-879E-307FE4A02168}">
      <dgm:prSet/>
      <dgm:spPr/>
      <dgm:t>
        <a:bodyPr/>
        <a:lstStyle/>
        <a:p>
          <a:pPr algn="l"/>
          <a:endParaRPr lang="es-ES" sz="2000"/>
        </a:p>
      </dgm:t>
    </dgm:pt>
    <dgm:pt modelId="{63BFDADA-DF38-43D3-A41F-D17870698099}">
      <dgm:prSet custT="1"/>
      <dgm:spPr/>
      <dgm:t>
        <a:bodyPr/>
        <a:lstStyle/>
        <a:p>
          <a:pPr algn="just"/>
          <a:r>
            <a:rPr lang="es-ES" sz="1800" dirty="0" smtClean="0">
              <a:latin typeface="Calibri" pitchFamily="34" charset="0"/>
            </a:rPr>
            <a:t>Este programa será convenido entre el Ejecutivo Federal a través de la </a:t>
          </a:r>
          <a:r>
            <a:rPr lang="es-ES" sz="1800" b="1" dirty="0" smtClean="0">
              <a:solidFill>
                <a:srgbClr val="C00000"/>
              </a:solidFill>
              <a:latin typeface="Calibri" pitchFamily="34" charset="0"/>
            </a:rPr>
            <a:t>Secretaría de Desarrollo Social, el Gobierno Estatal</a:t>
          </a:r>
          <a:r>
            <a:rPr lang="es-ES" sz="1800" dirty="0" smtClean="0">
              <a:solidFill>
                <a:srgbClr val="C00000"/>
              </a:solidFill>
              <a:latin typeface="Calibri" pitchFamily="34" charset="0"/>
            </a:rPr>
            <a:t> </a:t>
          </a:r>
          <a:r>
            <a:rPr lang="es-ES" sz="1800" dirty="0" smtClean="0">
              <a:latin typeface="Calibri" pitchFamily="34" charset="0"/>
            </a:rPr>
            <a:t>correspondiente y el </a:t>
          </a:r>
          <a:r>
            <a:rPr lang="es-ES" sz="1800" b="1" dirty="0" smtClean="0">
              <a:solidFill>
                <a:srgbClr val="C00000"/>
              </a:solidFill>
              <a:latin typeface="Calibri" pitchFamily="34" charset="0"/>
            </a:rPr>
            <a:t>Municipio</a:t>
          </a:r>
          <a:r>
            <a:rPr lang="es-ES" sz="1800" dirty="0" smtClean="0">
              <a:latin typeface="Calibri" pitchFamily="34" charset="0"/>
            </a:rPr>
            <a:t> de que se trate.</a:t>
          </a:r>
          <a:endParaRPr lang="es-MX" sz="1800" b="1" dirty="0" smtClean="0">
            <a:latin typeface="Calibri" pitchFamily="34" charset="0"/>
          </a:endParaRPr>
        </a:p>
      </dgm:t>
    </dgm:pt>
    <dgm:pt modelId="{DCC4E463-873A-46B4-8BE8-1D36B009E368}" type="parTrans" cxnId="{1844A76D-6068-4F58-BF97-2299FED9369E}">
      <dgm:prSet/>
      <dgm:spPr/>
      <dgm:t>
        <a:bodyPr/>
        <a:lstStyle/>
        <a:p>
          <a:pPr algn="l"/>
          <a:endParaRPr lang="es-ES" sz="2000"/>
        </a:p>
      </dgm:t>
    </dgm:pt>
    <dgm:pt modelId="{958B3F40-1AA1-4D6C-93B4-37DF711CDEF1}" type="sibTrans" cxnId="{1844A76D-6068-4F58-BF97-2299FED9369E}">
      <dgm:prSet/>
      <dgm:spPr/>
      <dgm:t>
        <a:bodyPr/>
        <a:lstStyle/>
        <a:p>
          <a:pPr algn="l"/>
          <a:endParaRPr lang="es-ES" sz="2000"/>
        </a:p>
      </dgm:t>
    </dgm:pt>
    <dgm:pt modelId="{D5593C12-CAC5-491D-A2C5-A2FD56DFE8C7}" type="pres">
      <dgm:prSet presAssocID="{1D24DF36-049C-428D-88B7-8DC980AF3D1C}" presName="linear" presStyleCnt="0">
        <dgm:presLayoutVars>
          <dgm:dir/>
          <dgm:animLvl val="lvl"/>
          <dgm:resizeHandles val="exact"/>
        </dgm:presLayoutVars>
      </dgm:prSet>
      <dgm:spPr/>
      <dgm:t>
        <a:bodyPr/>
        <a:lstStyle/>
        <a:p>
          <a:endParaRPr lang="es-ES"/>
        </a:p>
      </dgm:t>
    </dgm:pt>
    <dgm:pt modelId="{7A838BFC-9121-4D63-BDEC-5A4E65E9A633}" type="pres">
      <dgm:prSet presAssocID="{F99788C8-499E-409B-8AB5-B8140F3A684A}" presName="parentLin" presStyleCnt="0"/>
      <dgm:spPr/>
      <dgm:t>
        <a:bodyPr/>
        <a:lstStyle/>
        <a:p>
          <a:endParaRPr lang="es-ES"/>
        </a:p>
      </dgm:t>
    </dgm:pt>
    <dgm:pt modelId="{13822B35-4F5E-44EF-9C4B-4328FBCD966D}" type="pres">
      <dgm:prSet presAssocID="{F99788C8-499E-409B-8AB5-B8140F3A684A}" presName="parentLeftMargin" presStyleLbl="node1" presStyleIdx="0" presStyleCnt="3"/>
      <dgm:spPr/>
      <dgm:t>
        <a:bodyPr/>
        <a:lstStyle/>
        <a:p>
          <a:endParaRPr lang="es-ES"/>
        </a:p>
      </dgm:t>
    </dgm:pt>
    <dgm:pt modelId="{7D14A36E-961D-453C-AF86-6A575C4602C3}" type="pres">
      <dgm:prSet presAssocID="{F99788C8-499E-409B-8AB5-B8140F3A684A}" presName="parentText" presStyleLbl="node1" presStyleIdx="0" presStyleCnt="3" custScaleY="163678">
        <dgm:presLayoutVars>
          <dgm:chMax val="0"/>
          <dgm:bulletEnabled val="1"/>
        </dgm:presLayoutVars>
      </dgm:prSet>
      <dgm:spPr/>
      <dgm:t>
        <a:bodyPr/>
        <a:lstStyle/>
        <a:p>
          <a:endParaRPr lang="es-ES"/>
        </a:p>
      </dgm:t>
    </dgm:pt>
    <dgm:pt modelId="{6991C82E-AEFE-4629-8B4A-9EFBF7DA66EB}" type="pres">
      <dgm:prSet presAssocID="{F99788C8-499E-409B-8AB5-B8140F3A684A}" presName="negativeSpace" presStyleCnt="0"/>
      <dgm:spPr/>
      <dgm:t>
        <a:bodyPr/>
        <a:lstStyle/>
        <a:p>
          <a:endParaRPr lang="es-ES"/>
        </a:p>
      </dgm:t>
    </dgm:pt>
    <dgm:pt modelId="{D4A14AF7-EBA6-4A1D-80AE-D16F7AFFEC70}" type="pres">
      <dgm:prSet presAssocID="{F99788C8-499E-409B-8AB5-B8140F3A684A}" presName="childText" presStyleLbl="conFgAcc1" presStyleIdx="0" presStyleCnt="3">
        <dgm:presLayoutVars>
          <dgm:bulletEnabled val="1"/>
        </dgm:presLayoutVars>
      </dgm:prSet>
      <dgm:spPr/>
      <dgm:t>
        <a:bodyPr/>
        <a:lstStyle/>
        <a:p>
          <a:endParaRPr lang="es-ES"/>
        </a:p>
      </dgm:t>
    </dgm:pt>
    <dgm:pt modelId="{E80BE267-0201-45E9-AACA-BC8548512AE5}" type="pres">
      <dgm:prSet presAssocID="{157E85C3-0219-4AC7-B388-9621573A4482}" presName="spaceBetweenRectangles" presStyleCnt="0"/>
      <dgm:spPr/>
    </dgm:pt>
    <dgm:pt modelId="{DB4B9955-0E71-411E-8F4B-AA891A3CD1B4}" type="pres">
      <dgm:prSet presAssocID="{D7E564AC-1F7D-471F-BB83-A8306EA0FE78}" presName="parentLin" presStyleCnt="0"/>
      <dgm:spPr/>
    </dgm:pt>
    <dgm:pt modelId="{D1374EA9-6CD4-4D34-B6BA-30DBF7DC33FE}" type="pres">
      <dgm:prSet presAssocID="{D7E564AC-1F7D-471F-BB83-A8306EA0FE78}" presName="parentLeftMargin" presStyleLbl="node1" presStyleIdx="0" presStyleCnt="3"/>
      <dgm:spPr/>
      <dgm:t>
        <a:bodyPr/>
        <a:lstStyle/>
        <a:p>
          <a:endParaRPr lang="es-ES"/>
        </a:p>
      </dgm:t>
    </dgm:pt>
    <dgm:pt modelId="{E267E5A7-3BA4-4EFC-BE3C-FF0A00CD5ABE}" type="pres">
      <dgm:prSet presAssocID="{D7E564AC-1F7D-471F-BB83-A8306EA0FE78}" presName="parentText" presStyleLbl="node1" presStyleIdx="1" presStyleCnt="3" custScaleY="134042" custLinFactNeighborY="-4150">
        <dgm:presLayoutVars>
          <dgm:chMax val="0"/>
          <dgm:bulletEnabled val="1"/>
        </dgm:presLayoutVars>
      </dgm:prSet>
      <dgm:spPr/>
      <dgm:t>
        <a:bodyPr/>
        <a:lstStyle/>
        <a:p>
          <a:endParaRPr lang="es-ES"/>
        </a:p>
      </dgm:t>
    </dgm:pt>
    <dgm:pt modelId="{0E65563A-0B88-404B-9AA5-AC16E54B6DAA}" type="pres">
      <dgm:prSet presAssocID="{D7E564AC-1F7D-471F-BB83-A8306EA0FE78}" presName="negativeSpace" presStyleCnt="0"/>
      <dgm:spPr/>
    </dgm:pt>
    <dgm:pt modelId="{A559EF57-0222-4FA0-A970-80F0B2ACE625}" type="pres">
      <dgm:prSet presAssocID="{D7E564AC-1F7D-471F-BB83-A8306EA0FE78}" presName="childText" presStyleLbl="conFgAcc1" presStyleIdx="1" presStyleCnt="3">
        <dgm:presLayoutVars>
          <dgm:bulletEnabled val="1"/>
        </dgm:presLayoutVars>
      </dgm:prSet>
      <dgm:spPr/>
      <dgm:t>
        <a:bodyPr/>
        <a:lstStyle/>
        <a:p>
          <a:endParaRPr lang="es-ES"/>
        </a:p>
      </dgm:t>
    </dgm:pt>
    <dgm:pt modelId="{2CEC4F3D-B19A-4EAD-8CC8-588CE26DD757}" type="pres">
      <dgm:prSet presAssocID="{D86AD2B9-2B84-4286-9E66-EAF5CA9EB312}" presName="spaceBetweenRectangles" presStyleCnt="0"/>
      <dgm:spPr/>
    </dgm:pt>
    <dgm:pt modelId="{F7B136C5-7F75-48E5-8FCF-CEBB97117CED}" type="pres">
      <dgm:prSet presAssocID="{F415677D-1850-4CFA-A882-2387DE736C1C}" presName="parentLin" presStyleCnt="0"/>
      <dgm:spPr/>
    </dgm:pt>
    <dgm:pt modelId="{7D6FD515-562E-40F2-B339-68E0B7600122}" type="pres">
      <dgm:prSet presAssocID="{F415677D-1850-4CFA-A882-2387DE736C1C}" presName="parentLeftMargin" presStyleLbl="node1" presStyleIdx="1" presStyleCnt="3"/>
      <dgm:spPr/>
      <dgm:t>
        <a:bodyPr/>
        <a:lstStyle/>
        <a:p>
          <a:endParaRPr lang="es-ES"/>
        </a:p>
      </dgm:t>
    </dgm:pt>
    <dgm:pt modelId="{5F8FCCCC-BBBE-4A76-BCDB-AF725859CAE1}" type="pres">
      <dgm:prSet presAssocID="{F415677D-1850-4CFA-A882-2387DE736C1C}" presName="parentText" presStyleLbl="node1" presStyleIdx="2" presStyleCnt="3" custScaleY="138036" custLinFactNeighborY="12255">
        <dgm:presLayoutVars>
          <dgm:chMax val="0"/>
          <dgm:bulletEnabled val="1"/>
        </dgm:presLayoutVars>
      </dgm:prSet>
      <dgm:spPr/>
      <dgm:t>
        <a:bodyPr/>
        <a:lstStyle/>
        <a:p>
          <a:endParaRPr lang="es-ES"/>
        </a:p>
      </dgm:t>
    </dgm:pt>
    <dgm:pt modelId="{A40E3482-DA70-41FF-9D0E-CC8E755D0E6D}" type="pres">
      <dgm:prSet presAssocID="{F415677D-1850-4CFA-A882-2387DE736C1C}" presName="negativeSpace" presStyleCnt="0"/>
      <dgm:spPr/>
    </dgm:pt>
    <dgm:pt modelId="{7CAC5C64-2CCA-485E-9037-16785DB14F9B}" type="pres">
      <dgm:prSet presAssocID="{F415677D-1850-4CFA-A882-2387DE736C1C}" presName="childText" presStyleLbl="conFgAcc1" presStyleIdx="2" presStyleCnt="3" custLinFactY="3344" custLinFactNeighborY="100000">
        <dgm:presLayoutVars>
          <dgm:bulletEnabled val="1"/>
        </dgm:presLayoutVars>
      </dgm:prSet>
      <dgm:spPr/>
      <dgm:t>
        <a:bodyPr/>
        <a:lstStyle/>
        <a:p>
          <a:endParaRPr lang="es-ES"/>
        </a:p>
      </dgm:t>
    </dgm:pt>
  </dgm:ptLst>
  <dgm:cxnLst>
    <dgm:cxn modelId="{32A8CCB6-BAEE-410F-863B-15A0F7650562}" type="presOf" srcId="{1D24DF36-049C-428D-88B7-8DC980AF3D1C}" destId="{D5593C12-CAC5-491D-A2C5-A2FD56DFE8C7}" srcOrd="0" destOrd="0" presId="urn:microsoft.com/office/officeart/2005/8/layout/list1"/>
    <dgm:cxn modelId="{57488B58-A3B0-4ACA-9CD5-BECC133DF039}" srcId="{1D24DF36-049C-428D-88B7-8DC980AF3D1C}" destId="{D7E564AC-1F7D-471F-BB83-A8306EA0FE78}" srcOrd="1" destOrd="0" parTransId="{F0D14616-6FA5-4845-A2B9-390DFD0C644D}" sibTransId="{D86AD2B9-2B84-4286-9E66-EAF5CA9EB312}"/>
    <dgm:cxn modelId="{33448E26-1387-49CB-94B1-F36ADCEEA11B}" type="presOf" srcId="{D7E564AC-1F7D-471F-BB83-A8306EA0FE78}" destId="{E267E5A7-3BA4-4EFC-BE3C-FF0A00CD5ABE}" srcOrd="1" destOrd="0" presId="urn:microsoft.com/office/officeart/2005/8/layout/list1"/>
    <dgm:cxn modelId="{FE67D828-CA71-4957-9A46-69523EC77B1E}" srcId="{F99788C8-499E-409B-8AB5-B8140F3A684A}" destId="{ED494B96-F811-477E-AB71-DB9E18E21148}" srcOrd="0" destOrd="0" parTransId="{FFAE1C79-685B-41E8-8898-94CF33FD9C4F}" sibTransId="{245F6FA0-B5B0-418F-941A-4A80CB25C18E}"/>
    <dgm:cxn modelId="{BA95A8FA-E5C1-4C01-93F8-168FA7C80F6C}" type="presOf" srcId="{F99788C8-499E-409B-8AB5-B8140F3A684A}" destId="{13822B35-4F5E-44EF-9C4B-4328FBCD966D}" srcOrd="0" destOrd="0" presId="urn:microsoft.com/office/officeart/2005/8/layout/list1"/>
    <dgm:cxn modelId="{82903F84-0337-4451-B2CC-8B747A2E0304}" type="presOf" srcId="{D7E564AC-1F7D-471F-BB83-A8306EA0FE78}" destId="{D1374EA9-6CD4-4D34-B6BA-30DBF7DC33FE}" srcOrd="0" destOrd="0" presId="urn:microsoft.com/office/officeart/2005/8/layout/list1"/>
    <dgm:cxn modelId="{940F62B0-7B9B-4BD5-A6B3-BF8D7B68597A}" type="presOf" srcId="{ED494B96-F811-477E-AB71-DB9E18E21148}" destId="{D4A14AF7-EBA6-4A1D-80AE-D16F7AFFEC70}" srcOrd="0" destOrd="0" presId="urn:microsoft.com/office/officeart/2005/8/layout/list1"/>
    <dgm:cxn modelId="{99239BFA-2BC1-409D-9DCB-684E5E23D249}" type="presOf" srcId="{F415677D-1850-4CFA-A882-2387DE736C1C}" destId="{7D6FD515-562E-40F2-B339-68E0B7600122}" srcOrd="0" destOrd="0" presId="urn:microsoft.com/office/officeart/2005/8/layout/list1"/>
    <dgm:cxn modelId="{830BA240-B69C-4EF1-879E-307FE4A02168}" srcId="{1D24DF36-049C-428D-88B7-8DC980AF3D1C}" destId="{F415677D-1850-4CFA-A882-2387DE736C1C}" srcOrd="2" destOrd="0" parTransId="{8794C751-29AF-49DB-ADA0-C206187E4366}" sibTransId="{5C1A0609-7CC6-47C3-9C6E-C772D2D00771}"/>
    <dgm:cxn modelId="{1844A76D-6068-4F58-BF97-2299FED9369E}" srcId="{F415677D-1850-4CFA-A882-2387DE736C1C}" destId="{63BFDADA-DF38-43D3-A41F-D17870698099}" srcOrd="0" destOrd="0" parTransId="{DCC4E463-873A-46B4-8BE8-1D36B009E368}" sibTransId="{958B3F40-1AA1-4D6C-93B4-37DF711CDEF1}"/>
    <dgm:cxn modelId="{50E88153-1451-4519-AB3B-97BE8440B72A}" type="presOf" srcId="{F415677D-1850-4CFA-A882-2387DE736C1C}" destId="{5F8FCCCC-BBBE-4A76-BCDB-AF725859CAE1}" srcOrd="1" destOrd="0" presId="urn:microsoft.com/office/officeart/2005/8/layout/list1"/>
    <dgm:cxn modelId="{D8EB4C71-E9A7-431A-8CEA-A428825C4D83}" type="presOf" srcId="{4216D6B9-DD04-48C2-A3C0-79E03DCAE8FB}" destId="{A559EF57-0222-4FA0-A970-80F0B2ACE625}" srcOrd="0" destOrd="0" presId="urn:microsoft.com/office/officeart/2005/8/layout/list1"/>
    <dgm:cxn modelId="{D89DF87D-707C-45AE-AA9B-CE7268F46586}" srcId="{D7E564AC-1F7D-471F-BB83-A8306EA0FE78}" destId="{4216D6B9-DD04-48C2-A3C0-79E03DCAE8FB}" srcOrd="0" destOrd="0" parTransId="{55F1A3BB-4018-4DCA-B63B-45EED2D5C82F}" sibTransId="{F3A11ADB-7055-4518-B9B2-CF2ADF91B596}"/>
    <dgm:cxn modelId="{C7DAA70E-454F-4CA3-B80B-460F5A2C2FE5}" type="presOf" srcId="{F99788C8-499E-409B-8AB5-B8140F3A684A}" destId="{7D14A36E-961D-453C-AF86-6A575C4602C3}" srcOrd="1" destOrd="0" presId="urn:microsoft.com/office/officeart/2005/8/layout/list1"/>
    <dgm:cxn modelId="{07D1CD61-FB1D-4F5E-9F03-9E66F73A62FE}" srcId="{1D24DF36-049C-428D-88B7-8DC980AF3D1C}" destId="{F99788C8-499E-409B-8AB5-B8140F3A684A}" srcOrd="0" destOrd="0" parTransId="{F8583348-D468-4F16-9DBB-1E54888B8DA7}" sibTransId="{157E85C3-0219-4AC7-B388-9621573A4482}"/>
    <dgm:cxn modelId="{8CA85F20-BE4E-47F4-9A0A-19A8549679F9}" type="presOf" srcId="{63BFDADA-DF38-43D3-A41F-D17870698099}" destId="{7CAC5C64-2CCA-485E-9037-16785DB14F9B}" srcOrd="0" destOrd="0" presId="urn:microsoft.com/office/officeart/2005/8/layout/list1"/>
    <dgm:cxn modelId="{9581E88D-6CC4-4F16-BC64-448BFE28CD7C}" type="presParOf" srcId="{D5593C12-CAC5-491D-A2C5-A2FD56DFE8C7}" destId="{7A838BFC-9121-4D63-BDEC-5A4E65E9A633}" srcOrd="0" destOrd="0" presId="urn:microsoft.com/office/officeart/2005/8/layout/list1"/>
    <dgm:cxn modelId="{3BA11C6D-EAAC-41C1-9C48-D48FE79A581F}" type="presParOf" srcId="{7A838BFC-9121-4D63-BDEC-5A4E65E9A633}" destId="{13822B35-4F5E-44EF-9C4B-4328FBCD966D}" srcOrd="0" destOrd="0" presId="urn:microsoft.com/office/officeart/2005/8/layout/list1"/>
    <dgm:cxn modelId="{1048FD52-BD63-4BFB-81A1-B77338ABE1E4}" type="presParOf" srcId="{7A838BFC-9121-4D63-BDEC-5A4E65E9A633}" destId="{7D14A36E-961D-453C-AF86-6A575C4602C3}" srcOrd="1" destOrd="0" presId="urn:microsoft.com/office/officeart/2005/8/layout/list1"/>
    <dgm:cxn modelId="{970A1AD4-83FF-4405-902D-41B1A5F41B08}" type="presParOf" srcId="{D5593C12-CAC5-491D-A2C5-A2FD56DFE8C7}" destId="{6991C82E-AEFE-4629-8B4A-9EFBF7DA66EB}" srcOrd="1" destOrd="0" presId="urn:microsoft.com/office/officeart/2005/8/layout/list1"/>
    <dgm:cxn modelId="{ED07A94B-EBFA-4626-BF44-D1563AA6BA14}" type="presParOf" srcId="{D5593C12-CAC5-491D-A2C5-A2FD56DFE8C7}" destId="{D4A14AF7-EBA6-4A1D-80AE-D16F7AFFEC70}" srcOrd="2" destOrd="0" presId="urn:microsoft.com/office/officeart/2005/8/layout/list1"/>
    <dgm:cxn modelId="{DD1E0B2E-026E-4B3B-A9BC-1827E6517FFE}" type="presParOf" srcId="{D5593C12-CAC5-491D-A2C5-A2FD56DFE8C7}" destId="{E80BE267-0201-45E9-AACA-BC8548512AE5}" srcOrd="3" destOrd="0" presId="urn:microsoft.com/office/officeart/2005/8/layout/list1"/>
    <dgm:cxn modelId="{E6414959-D5AB-42F5-94DD-67CAEF338239}" type="presParOf" srcId="{D5593C12-CAC5-491D-A2C5-A2FD56DFE8C7}" destId="{DB4B9955-0E71-411E-8F4B-AA891A3CD1B4}" srcOrd="4" destOrd="0" presId="urn:microsoft.com/office/officeart/2005/8/layout/list1"/>
    <dgm:cxn modelId="{C70B46E8-9E7F-4620-886B-D766E7B56BA1}" type="presParOf" srcId="{DB4B9955-0E71-411E-8F4B-AA891A3CD1B4}" destId="{D1374EA9-6CD4-4D34-B6BA-30DBF7DC33FE}" srcOrd="0" destOrd="0" presId="urn:microsoft.com/office/officeart/2005/8/layout/list1"/>
    <dgm:cxn modelId="{2451F039-1197-44C9-802A-24E0E943ADE4}" type="presParOf" srcId="{DB4B9955-0E71-411E-8F4B-AA891A3CD1B4}" destId="{E267E5A7-3BA4-4EFC-BE3C-FF0A00CD5ABE}" srcOrd="1" destOrd="0" presId="urn:microsoft.com/office/officeart/2005/8/layout/list1"/>
    <dgm:cxn modelId="{5BD69835-B71A-4AE6-8E06-8197BCFA75B9}" type="presParOf" srcId="{D5593C12-CAC5-491D-A2C5-A2FD56DFE8C7}" destId="{0E65563A-0B88-404B-9AA5-AC16E54B6DAA}" srcOrd="5" destOrd="0" presId="urn:microsoft.com/office/officeart/2005/8/layout/list1"/>
    <dgm:cxn modelId="{299F3A5A-81C9-4589-ACD9-180D9856884B}" type="presParOf" srcId="{D5593C12-CAC5-491D-A2C5-A2FD56DFE8C7}" destId="{A559EF57-0222-4FA0-A970-80F0B2ACE625}" srcOrd="6" destOrd="0" presId="urn:microsoft.com/office/officeart/2005/8/layout/list1"/>
    <dgm:cxn modelId="{508CE639-9F5C-4EF4-85CF-4472F3319757}" type="presParOf" srcId="{D5593C12-CAC5-491D-A2C5-A2FD56DFE8C7}" destId="{2CEC4F3D-B19A-4EAD-8CC8-588CE26DD757}" srcOrd="7" destOrd="0" presId="urn:microsoft.com/office/officeart/2005/8/layout/list1"/>
    <dgm:cxn modelId="{3E8ED136-A236-4A1D-945A-EA8DFE09B523}" type="presParOf" srcId="{D5593C12-CAC5-491D-A2C5-A2FD56DFE8C7}" destId="{F7B136C5-7F75-48E5-8FCF-CEBB97117CED}" srcOrd="8" destOrd="0" presId="urn:microsoft.com/office/officeart/2005/8/layout/list1"/>
    <dgm:cxn modelId="{C7FA4E46-4E5F-42E8-85BF-8D3F63DA554E}" type="presParOf" srcId="{F7B136C5-7F75-48E5-8FCF-CEBB97117CED}" destId="{7D6FD515-562E-40F2-B339-68E0B7600122}" srcOrd="0" destOrd="0" presId="urn:microsoft.com/office/officeart/2005/8/layout/list1"/>
    <dgm:cxn modelId="{8CD467D2-09D6-4C75-AA95-1AACA454E9AF}" type="presParOf" srcId="{F7B136C5-7F75-48E5-8FCF-CEBB97117CED}" destId="{5F8FCCCC-BBBE-4A76-BCDB-AF725859CAE1}" srcOrd="1" destOrd="0" presId="urn:microsoft.com/office/officeart/2005/8/layout/list1"/>
    <dgm:cxn modelId="{2326C1AC-58A4-4431-A269-92E089E1A9E0}" type="presParOf" srcId="{D5593C12-CAC5-491D-A2C5-A2FD56DFE8C7}" destId="{A40E3482-DA70-41FF-9D0E-CC8E755D0E6D}" srcOrd="9" destOrd="0" presId="urn:microsoft.com/office/officeart/2005/8/layout/list1"/>
    <dgm:cxn modelId="{332A8D7E-098F-4F1E-BD6C-4A247CF709B6}" type="presParOf" srcId="{D5593C12-CAC5-491D-A2C5-A2FD56DFE8C7}" destId="{7CAC5C64-2CCA-485E-9037-16785DB14F9B}"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64967D-1F03-4415-97A3-31AEE775F5F1}">
      <dsp:nvSpPr>
        <dsp:cNvPr id="0" name=""/>
        <dsp:cNvSpPr/>
      </dsp:nvSpPr>
      <dsp:spPr>
        <a:xfrm>
          <a:off x="0" y="745026"/>
          <a:ext cx="8568952" cy="4016250"/>
        </a:xfrm>
        <a:prstGeom prst="rect">
          <a:avLst/>
        </a:prstGeom>
        <a:solidFill>
          <a:schemeClr val="lt1"/>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665046" tIns="1041400" rIns="665046" bIns="199136" numCol="1" spcCol="1270" anchor="t" anchorCtr="0">
          <a:noAutofit/>
        </a:bodyPr>
        <a:lstStyle/>
        <a:p>
          <a:pPr marL="285750" lvl="1" indent="-285750" algn="just" defTabSz="1244600">
            <a:lnSpc>
              <a:spcPct val="90000"/>
            </a:lnSpc>
            <a:spcBef>
              <a:spcPct val="0"/>
            </a:spcBef>
            <a:spcAft>
              <a:spcPct val="15000"/>
            </a:spcAft>
            <a:buChar char="••"/>
          </a:pPr>
          <a:r>
            <a:rPr lang="es-ES" sz="2800" kern="1200" dirty="0" smtClean="0">
              <a:latin typeface="Calibri" pitchFamily="34" charset="0"/>
            </a:rPr>
            <a:t>Las aportaciones federales que con cargo al FAIS reciban los Estados y los Municipios, se destinarán exclusivamente al financiamiento de obras, acciones sociales básicas y a inversiones que </a:t>
          </a:r>
          <a:r>
            <a:rPr lang="es-ES" sz="2800" b="1" kern="1200" dirty="0" smtClean="0">
              <a:solidFill>
                <a:srgbClr val="009900"/>
              </a:solidFill>
              <a:latin typeface="Calibri" pitchFamily="34" charset="0"/>
            </a:rPr>
            <a:t>beneficien directamente a sectores de su población que se encuentren en condiciones de rezago social y pobreza extrema</a:t>
          </a:r>
        </a:p>
      </dsp:txBody>
      <dsp:txXfrm>
        <a:off x="0" y="745026"/>
        <a:ext cx="8568952" cy="4016250"/>
      </dsp:txXfrm>
    </dsp:sp>
    <dsp:sp modelId="{BC84E74C-EBE8-421E-9D35-DD793CB215E7}">
      <dsp:nvSpPr>
        <dsp:cNvPr id="0" name=""/>
        <dsp:cNvSpPr/>
      </dsp:nvSpPr>
      <dsp:spPr>
        <a:xfrm>
          <a:off x="428447" y="7026"/>
          <a:ext cx="5998266" cy="1476000"/>
        </a:xfrm>
        <a:prstGeom prst="round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226720" tIns="0" rIns="226720" bIns="0" numCol="1" spcCol="1270" anchor="ctr" anchorCtr="0">
          <a:noAutofit/>
        </a:bodyPr>
        <a:lstStyle/>
        <a:p>
          <a:pPr lvl="0" algn="l" defTabSz="1333500">
            <a:lnSpc>
              <a:spcPct val="90000"/>
            </a:lnSpc>
            <a:spcBef>
              <a:spcPct val="0"/>
            </a:spcBef>
            <a:spcAft>
              <a:spcPct val="35000"/>
            </a:spcAft>
          </a:pPr>
          <a:r>
            <a:rPr lang="es-MX" sz="3000" b="1" kern="1200" dirty="0" smtClean="0">
              <a:latin typeface="Calibri" pitchFamily="34" charset="0"/>
            </a:rPr>
            <a:t>Artículo 33 de la Ley de Coordinación fiscal</a:t>
          </a:r>
          <a:endParaRPr lang="es-ES" sz="3000" b="1" kern="1200" dirty="0">
            <a:latin typeface="Calibri" pitchFamily="34" charset="0"/>
          </a:endParaRPr>
        </a:p>
      </dsp:txBody>
      <dsp:txXfrm>
        <a:off x="500499" y="79078"/>
        <a:ext cx="5854162" cy="133189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CF40B3-796F-4F4D-A5B1-879B30B44010}">
      <dsp:nvSpPr>
        <dsp:cNvPr id="0" name=""/>
        <dsp:cNvSpPr/>
      </dsp:nvSpPr>
      <dsp:spPr>
        <a:xfrm>
          <a:off x="0" y="517241"/>
          <a:ext cx="8229600" cy="3307500"/>
        </a:xfrm>
        <a:prstGeom prst="rect">
          <a:avLst/>
        </a:prstGeom>
        <a:solidFill>
          <a:schemeClr val="lt1"/>
        </a:solidFill>
        <a:ln w="25400" cap="flat" cmpd="sng" algn="ctr">
          <a:solidFill>
            <a:schemeClr val="accent3"/>
          </a:solidFill>
          <a:prstDash val="solid"/>
        </a:ln>
        <a:effectLst/>
        <a:scene3d>
          <a:camera prst="orthographicFront"/>
          <a:lightRig rig="threePt" dir="t">
            <a:rot lat="0" lon="0" rev="7500000"/>
          </a:lightRig>
        </a:scene3d>
        <a:sp3d z="152400" extrusionH="63500"/>
      </dsp:spPr>
      <dsp:style>
        <a:lnRef idx="2">
          <a:schemeClr val="accent3"/>
        </a:lnRef>
        <a:fillRef idx="1">
          <a:schemeClr val="lt1"/>
        </a:fillRef>
        <a:effectRef idx="0">
          <a:schemeClr val="accent3"/>
        </a:effectRef>
        <a:fontRef idx="minor">
          <a:schemeClr val="dk1"/>
        </a:fontRef>
      </dsp:style>
      <dsp:txBody>
        <a:bodyPr spcFirstLastPara="0" vert="horz" wrap="square" lIns="638708" tIns="624840" rIns="638708" bIns="113792" numCol="1" spcCol="1270" anchor="t" anchorCtr="0">
          <a:noAutofit/>
        </a:bodyPr>
        <a:lstStyle/>
        <a:p>
          <a:pPr marL="171450" lvl="1" indent="-171450" algn="l" defTabSz="711200">
            <a:lnSpc>
              <a:spcPct val="90000"/>
            </a:lnSpc>
            <a:spcBef>
              <a:spcPct val="0"/>
            </a:spcBef>
            <a:spcAft>
              <a:spcPct val="15000"/>
            </a:spcAft>
            <a:buChar char="••"/>
          </a:pPr>
          <a:r>
            <a:rPr lang="es-ES" sz="1600" kern="1200" dirty="0" smtClean="0">
              <a:latin typeface="Calibri" pitchFamily="34" charset="0"/>
            </a:rPr>
            <a:t>Agua potable, </a:t>
          </a:r>
          <a:endParaRPr lang="es-MX" sz="1600" kern="1200" dirty="0">
            <a:latin typeface="Calibri" pitchFamily="34" charset="0"/>
          </a:endParaRPr>
        </a:p>
        <a:p>
          <a:pPr marL="171450" lvl="1" indent="-171450" algn="l" defTabSz="711200">
            <a:lnSpc>
              <a:spcPct val="90000"/>
            </a:lnSpc>
            <a:spcBef>
              <a:spcPct val="0"/>
            </a:spcBef>
            <a:spcAft>
              <a:spcPct val="15000"/>
            </a:spcAft>
            <a:buChar char="••"/>
          </a:pPr>
          <a:r>
            <a:rPr lang="es-ES" sz="1600" kern="1200" dirty="0" smtClean="0">
              <a:latin typeface="Calibri" pitchFamily="34" charset="0"/>
            </a:rPr>
            <a:t>Alcantarillado, </a:t>
          </a:r>
        </a:p>
        <a:p>
          <a:pPr marL="171450" lvl="1" indent="-171450" algn="l" defTabSz="711200">
            <a:lnSpc>
              <a:spcPct val="90000"/>
            </a:lnSpc>
            <a:spcBef>
              <a:spcPct val="0"/>
            </a:spcBef>
            <a:spcAft>
              <a:spcPct val="15000"/>
            </a:spcAft>
            <a:buChar char="••"/>
          </a:pPr>
          <a:r>
            <a:rPr lang="es-ES" sz="1600" kern="1200" dirty="0" smtClean="0">
              <a:latin typeface="Calibri" pitchFamily="34" charset="0"/>
            </a:rPr>
            <a:t>Drenaje y letrinas, </a:t>
          </a:r>
        </a:p>
        <a:p>
          <a:pPr marL="171450" lvl="1" indent="-171450" algn="l" defTabSz="711200">
            <a:lnSpc>
              <a:spcPct val="90000"/>
            </a:lnSpc>
            <a:spcBef>
              <a:spcPct val="0"/>
            </a:spcBef>
            <a:spcAft>
              <a:spcPct val="15000"/>
            </a:spcAft>
            <a:buChar char="••"/>
          </a:pPr>
          <a:r>
            <a:rPr lang="es-ES" sz="1600" kern="1200" dirty="0" smtClean="0">
              <a:latin typeface="Calibri" pitchFamily="34" charset="0"/>
            </a:rPr>
            <a:t>Urbanización municipal, </a:t>
          </a:r>
        </a:p>
        <a:p>
          <a:pPr marL="171450" lvl="1" indent="-171450" algn="l" defTabSz="711200">
            <a:lnSpc>
              <a:spcPct val="90000"/>
            </a:lnSpc>
            <a:spcBef>
              <a:spcPct val="0"/>
            </a:spcBef>
            <a:spcAft>
              <a:spcPct val="15000"/>
            </a:spcAft>
            <a:buChar char="••"/>
          </a:pPr>
          <a:r>
            <a:rPr lang="es-ES" sz="1600" kern="1200" dirty="0" smtClean="0">
              <a:latin typeface="Calibri" pitchFamily="34" charset="0"/>
            </a:rPr>
            <a:t>Electrificación rural y de colonias pobres, </a:t>
          </a:r>
        </a:p>
        <a:p>
          <a:pPr marL="171450" lvl="1" indent="-171450" algn="l" defTabSz="711200">
            <a:lnSpc>
              <a:spcPct val="90000"/>
            </a:lnSpc>
            <a:spcBef>
              <a:spcPct val="0"/>
            </a:spcBef>
            <a:spcAft>
              <a:spcPct val="15000"/>
            </a:spcAft>
            <a:buChar char="••"/>
          </a:pPr>
          <a:r>
            <a:rPr lang="es-ES" sz="1600" kern="1200" dirty="0" smtClean="0">
              <a:latin typeface="Calibri" pitchFamily="34" charset="0"/>
            </a:rPr>
            <a:t>Infraestructura básica de salud, </a:t>
          </a:r>
        </a:p>
        <a:p>
          <a:pPr marL="171450" lvl="1" indent="-171450" algn="l" defTabSz="711200">
            <a:lnSpc>
              <a:spcPct val="90000"/>
            </a:lnSpc>
            <a:spcBef>
              <a:spcPct val="0"/>
            </a:spcBef>
            <a:spcAft>
              <a:spcPct val="15000"/>
            </a:spcAft>
            <a:buChar char="••"/>
          </a:pPr>
          <a:r>
            <a:rPr lang="es-ES" sz="1600" kern="1200" dirty="0" smtClean="0">
              <a:latin typeface="Calibri" pitchFamily="34" charset="0"/>
            </a:rPr>
            <a:t>Infraestructura básica educativa, </a:t>
          </a:r>
        </a:p>
        <a:p>
          <a:pPr marL="171450" lvl="1" indent="-171450" algn="l" defTabSz="711200">
            <a:lnSpc>
              <a:spcPct val="90000"/>
            </a:lnSpc>
            <a:spcBef>
              <a:spcPct val="0"/>
            </a:spcBef>
            <a:spcAft>
              <a:spcPct val="15000"/>
            </a:spcAft>
            <a:buChar char="••"/>
          </a:pPr>
          <a:r>
            <a:rPr lang="es-ES" sz="1600" kern="1200" dirty="0" smtClean="0">
              <a:latin typeface="Calibri" pitchFamily="34" charset="0"/>
            </a:rPr>
            <a:t>Mejoramiento de vivienda, </a:t>
          </a:r>
        </a:p>
        <a:p>
          <a:pPr marL="171450" lvl="1" indent="-171450" algn="l" defTabSz="711200">
            <a:lnSpc>
              <a:spcPct val="90000"/>
            </a:lnSpc>
            <a:spcBef>
              <a:spcPct val="0"/>
            </a:spcBef>
            <a:spcAft>
              <a:spcPct val="15000"/>
            </a:spcAft>
            <a:buChar char="••"/>
          </a:pPr>
          <a:r>
            <a:rPr lang="es-ES" sz="1600" kern="1200" dirty="0" smtClean="0">
              <a:latin typeface="Calibri" pitchFamily="34" charset="0"/>
            </a:rPr>
            <a:t>Caminos rurales, e </a:t>
          </a:r>
        </a:p>
        <a:p>
          <a:pPr marL="171450" lvl="1" indent="-171450" algn="l" defTabSz="711200">
            <a:lnSpc>
              <a:spcPct val="90000"/>
            </a:lnSpc>
            <a:spcBef>
              <a:spcPct val="0"/>
            </a:spcBef>
            <a:spcAft>
              <a:spcPct val="15000"/>
            </a:spcAft>
            <a:buChar char="••"/>
          </a:pPr>
          <a:r>
            <a:rPr lang="es-ES" sz="1600" kern="1200" dirty="0" smtClean="0">
              <a:latin typeface="Calibri" pitchFamily="34" charset="0"/>
            </a:rPr>
            <a:t>Infraestructura </a:t>
          </a:r>
          <a:r>
            <a:rPr lang="es-MX" sz="1600" kern="1200" dirty="0" smtClean="0">
              <a:latin typeface="Calibri" pitchFamily="34" charset="0"/>
            </a:rPr>
            <a:t>productiva rural.</a:t>
          </a:r>
        </a:p>
      </dsp:txBody>
      <dsp:txXfrm>
        <a:off x="0" y="517241"/>
        <a:ext cx="8229600" cy="3307500"/>
      </dsp:txXfrm>
    </dsp:sp>
    <dsp:sp modelId="{AFB923DF-2419-4A7A-AFF9-0C803D25D2D3}">
      <dsp:nvSpPr>
        <dsp:cNvPr id="0" name=""/>
        <dsp:cNvSpPr/>
      </dsp:nvSpPr>
      <dsp:spPr>
        <a:xfrm>
          <a:off x="411480" y="74441"/>
          <a:ext cx="5760720" cy="885600"/>
        </a:xfrm>
        <a:prstGeom prst="roundRect">
          <a:avLst/>
        </a:prstGeom>
        <a:solidFill>
          <a:schemeClr val="accent3"/>
        </a:solidFill>
        <a:ln w="25400" cap="flat" cmpd="sng" algn="ctr">
          <a:solidFill>
            <a:schemeClr val="accent3">
              <a:shade val="50000"/>
            </a:schemeClr>
          </a:solidFill>
          <a:prstDash val="solid"/>
        </a:ln>
        <a:effectLst/>
        <a:scene3d>
          <a:camera prst="orthographicFront"/>
          <a:lightRig rig="threePt" dir="t">
            <a:rot lat="0" lon="0" rev="7500000"/>
          </a:lightRig>
        </a:scene3d>
        <a:sp3d/>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217742" tIns="0" rIns="217742" bIns="0" numCol="1" spcCol="1270" anchor="ctr" anchorCtr="0">
          <a:noAutofit/>
        </a:bodyPr>
        <a:lstStyle/>
        <a:p>
          <a:pPr lvl="0" algn="l" defTabSz="889000">
            <a:lnSpc>
              <a:spcPct val="90000"/>
            </a:lnSpc>
            <a:spcBef>
              <a:spcPct val="0"/>
            </a:spcBef>
            <a:spcAft>
              <a:spcPct val="35000"/>
            </a:spcAft>
          </a:pPr>
          <a:r>
            <a:rPr lang="es-ES" sz="2000" b="1" kern="1200" dirty="0" smtClean="0">
              <a:latin typeface="Calibri" pitchFamily="34" charset="0"/>
            </a:rPr>
            <a:t>Etiquetas del Fondo de Aportaciones para la Infraestructura Social Municipal (FISM):</a:t>
          </a:r>
          <a:endParaRPr lang="es-MX" sz="2000" b="1" kern="1200" dirty="0">
            <a:latin typeface="Calibri" pitchFamily="34" charset="0"/>
          </a:endParaRPr>
        </a:p>
      </dsp:txBody>
      <dsp:txXfrm>
        <a:off x="454711" y="117672"/>
        <a:ext cx="5674258" cy="799138"/>
      </dsp:txXfrm>
    </dsp:sp>
    <dsp:sp modelId="{1E65DDBC-073B-431E-BAD5-34A4FFAB9292}">
      <dsp:nvSpPr>
        <dsp:cNvPr id="0" name=""/>
        <dsp:cNvSpPr/>
      </dsp:nvSpPr>
      <dsp:spPr>
        <a:xfrm>
          <a:off x="0" y="4429541"/>
          <a:ext cx="8229600" cy="968625"/>
        </a:xfrm>
        <a:prstGeom prst="rect">
          <a:avLst/>
        </a:prstGeom>
        <a:solidFill>
          <a:schemeClr val="lt1"/>
        </a:solidFill>
        <a:ln w="25400" cap="flat" cmpd="sng" algn="ctr">
          <a:solidFill>
            <a:schemeClr val="accent3"/>
          </a:solidFill>
          <a:prstDash val="solid"/>
        </a:ln>
        <a:effectLst/>
        <a:scene3d>
          <a:camera prst="orthographicFront"/>
          <a:lightRig rig="threePt" dir="t">
            <a:rot lat="0" lon="0" rev="7500000"/>
          </a:lightRig>
        </a:scene3d>
        <a:sp3d z="152400" extrusionH="63500"/>
      </dsp:spPr>
      <dsp:style>
        <a:lnRef idx="2">
          <a:schemeClr val="accent3"/>
        </a:lnRef>
        <a:fillRef idx="1">
          <a:schemeClr val="lt1"/>
        </a:fillRef>
        <a:effectRef idx="0">
          <a:schemeClr val="accent3"/>
        </a:effectRef>
        <a:fontRef idx="minor">
          <a:schemeClr val="dk1"/>
        </a:fontRef>
      </dsp:style>
      <dsp:txBody>
        <a:bodyPr spcFirstLastPara="0" vert="horz" wrap="square" lIns="638708" tIns="624840" rIns="638708" bIns="113792" numCol="1" spcCol="1270" anchor="t" anchorCtr="0">
          <a:noAutofit/>
        </a:bodyPr>
        <a:lstStyle/>
        <a:p>
          <a:pPr marL="171450" lvl="1" indent="-171450" algn="l" defTabSz="711200">
            <a:lnSpc>
              <a:spcPct val="90000"/>
            </a:lnSpc>
            <a:spcBef>
              <a:spcPct val="0"/>
            </a:spcBef>
            <a:spcAft>
              <a:spcPct val="15000"/>
            </a:spcAft>
            <a:buChar char="••"/>
          </a:pPr>
          <a:r>
            <a:rPr lang="es-ES" sz="1600" kern="1200" dirty="0" smtClean="0">
              <a:latin typeface="Calibri" pitchFamily="34" charset="0"/>
            </a:rPr>
            <a:t>Obras y acciones de alcance o ámbito de beneficio </a:t>
          </a:r>
          <a:r>
            <a:rPr lang="es-ES" sz="1600" b="1" kern="1200" dirty="0" smtClean="0">
              <a:latin typeface="Calibri" pitchFamily="34" charset="0"/>
            </a:rPr>
            <a:t>regional</a:t>
          </a:r>
          <a:r>
            <a:rPr lang="es-ES" sz="1600" kern="1200" dirty="0" smtClean="0">
              <a:latin typeface="Calibri" pitchFamily="34" charset="0"/>
            </a:rPr>
            <a:t> </a:t>
          </a:r>
          <a:r>
            <a:rPr lang="es-MX" sz="1600" kern="1200" dirty="0" smtClean="0">
              <a:latin typeface="Calibri" pitchFamily="34" charset="0"/>
            </a:rPr>
            <a:t>o </a:t>
          </a:r>
          <a:r>
            <a:rPr lang="es-MX" sz="1600" b="1" kern="1200" dirty="0" smtClean="0">
              <a:latin typeface="Calibri" pitchFamily="34" charset="0"/>
            </a:rPr>
            <a:t>intermunicipal</a:t>
          </a:r>
          <a:r>
            <a:rPr lang="es-MX" sz="1600" kern="1200" dirty="0" smtClean="0">
              <a:latin typeface="Calibri" pitchFamily="34" charset="0"/>
            </a:rPr>
            <a:t>.</a:t>
          </a:r>
          <a:endParaRPr lang="es-MX" sz="1600" kern="1200" dirty="0">
            <a:latin typeface="Calibri" pitchFamily="34" charset="0"/>
          </a:endParaRPr>
        </a:p>
      </dsp:txBody>
      <dsp:txXfrm>
        <a:off x="0" y="4429541"/>
        <a:ext cx="8229600" cy="968625"/>
      </dsp:txXfrm>
    </dsp:sp>
    <dsp:sp modelId="{FA7BF217-71B5-49BE-87C9-1906B43976F4}">
      <dsp:nvSpPr>
        <dsp:cNvPr id="0" name=""/>
        <dsp:cNvSpPr/>
      </dsp:nvSpPr>
      <dsp:spPr>
        <a:xfrm>
          <a:off x="411480" y="3986741"/>
          <a:ext cx="5760720" cy="885600"/>
        </a:xfrm>
        <a:prstGeom prst="roundRect">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lvl="0" algn="l" defTabSz="889000">
            <a:lnSpc>
              <a:spcPct val="90000"/>
            </a:lnSpc>
            <a:spcBef>
              <a:spcPct val="0"/>
            </a:spcBef>
            <a:spcAft>
              <a:spcPct val="35000"/>
            </a:spcAft>
          </a:pPr>
          <a:r>
            <a:rPr lang="es-ES" sz="2000" b="1" kern="1200" dirty="0" smtClean="0">
              <a:latin typeface="Calibri" pitchFamily="34" charset="0"/>
            </a:rPr>
            <a:t>Fondo de Infraestructura Social Estatal (FISE):</a:t>
          </a:r>
          <a:endParaRPr lang="es-MX" sz="2000" b="1" kern="1200" dirty="0">
            <a:latin typeface="Calibri" pitchFamily="34" charset="0"/>
          </a:endParaRPr>
        </a:p>
      </dsp:txBody>
      <dsp:txXfrm>
        <a:off x="454711" y="4029972"/>
        <a:ext cx="5674258" cy="79913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D336BA-0EC4-47B3-87DE-AF9B6166456A}">
      <dsp:nvSpPr>
        <dsp:cNvPr id="0" name=""/>
        <dsp:cNvSpPr/>
      </dsp:nvSpPr>
      <dsp:spPr>
        <a:xfrm>
          <a:off x="0" y="0"/>
          <a:ext cx="7560840" cy="820075"/>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kumimoji="0" lang="es-MX" sz="2000" b="1" i="0" u="none" strike="noStrike" kern="1200" cap="none" normalizeH="0" baseline="0" dirty="0" smtClean="0">
              <a:ln/>
              <a:effectLst/>
              <a:latin typeface="Calibri" pitchFamily="34" charset="0"/>
              <a:ea typeface="Calibri" pitchFamily="34" charset="0"/>
              <a:cs typeface="Times New Roman" pitchFamily="18" charset="0"/>
            </a:rPr>
            <a:t>Fondo de Aportaciones para la Infraestructura Estatal </a:t>
          </a:r>
          <a:r>
            <a:rPr kumimoji="0" lang="es-MX" sz="2000" b="0" i="0" u="none" strike="noStrike" kern="1200" cap="none" normalizeH="0" baseline="0" dirty="0" smtClean="0">
              <a:ln/>
              <a:effectLst/>
              <a:latin typeface="Calibri" pitchFamily="34" charset="0"/>
              <a:ea typeface="Calibri" pitchFamily="34" charset="0"/>
              <a:cs typeface="Times New Roman" pitchFamily="18" charset="0"/>
            </a:rPr>
            <a:t>(FISE) 12.12%.</a:t>
          </a:r>
          <a:endParaRPr lang="es-MX" sz="2000" b="0" i="0" kern="1200" dirty="0">
            <a:latin typeface="Calibri" pitchFamily="34" charset="0"/>
          </a:endParaRPr>
        </a:p>
      </dsp:txBody>
      <dsp:txXfrm>
        <a:off x="1594175" y="0"/>
        <a:ext cx="5966664" cy="820075"/>
      </dsp:txXfrm>
    </dsp:sp>
    <dsp:sp modelId="{D89EA3C7-B253-44DC-B682-91E0474827FC}">
      <dsp:nvSpPr>
        <dsp:cNvPr id="0" name=""/>
        <dsp:cNvSpPr/>
      </dsp:nvSpPr>
      <dsp:spPr>
        <a:xfrm>
          <a:off x="82007" y="82007"/>
          <a:ext cx="1512168" cy="656060"/>
        </a:xfrm>
        <a:prstGeom prst="roundRect">
          <a:avLst>
            <a:gd name="adj" fmla="val 10000"/>
          </a:avLst>
        </a:prstGeom>
        <a:solidFill>
          <a:schemeClr val="accent3">
            <a:tint val="40000"/>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27F2CBC-8B7E-489E-951B-7F36C30814B1}">
      <dsp:nvSpPr>
        <dsp:cNvPr id="0" name=""/>
        <dsp:cNvSpPr/>
      </dsp:nvSpPr>
      <dsp:spPr>
        <a:xfrm>
          <a:off x="0" y="902083"/>
          <a:ext cx="7560840" cy="820075"/>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rtl="0">
            <a:lnSpc>
              <a:spcPct val="90000"/>
            </a:lnSpc>
            <a:spcBef>
              <a:spcPct val="0"/>
            </a:spcBef>
            <a:spcAft>
              <a:spcPct val="35000"/>
            </a:spcAft>
          </a:pPr>
          <a:r>
            <a:rPr lang="es-MX" sz="2000" b="1" kern="1200" dirty="0" smtClean="0">
              <a:latin typeface="Calibri" pitchFamily="34" charset="0"/>
            </a:rPr>
            <a:t>Fondo de Aportaciones para la Infraestructura Social Municipal</a:t>
          </a:r>
          <a:r>
            <a:rPr lang="es-MX" sz="2000" b="0" kern="1200" dirty="0" smtClean="0">
              <a:latin typeface="Calibri" pitchFamily="34" charset="0"/>
            </a:rPr>
            <a:t> (FISM), 87.88%.</a:t>
          </a:r>
          <a:endParaRPr kumimoji="0" lang="es-MX" sz="2000" b="1" i="1" u="none" strike="noStrike" kern="1200" cap="none" normalizeH="0" baseline="0" dirty="0" smtClean="0">
            <a:ln/>
            <a:effectLst/>
            <a:latin typeface="Calibri" pitchFamily="34" charset="0"/>
          </a:endParaRPr>
        </a:p>
      </dsp:txBody>
      <dsp:txXfrm>
        <a:off x="1594175" y="902083"/>
        <a:ext cx="5966664" cy="820075"/>
      </dsp:txXfrm>
    </dsp:sp>
    <dsp:sp modelId="{B0C2091C-9EB0-4677-A20E-329F9EEAD25D}">
      <dsp:nvSpPr>
        <dsp:cNvPr id="0" name=""/>
        <dsp:cNvSpPr/>
      </dsp:nvSpPr>
      <dsp:spPr>
        <a:xfrm>
          <a:off x="82007" y="984090"/>
          <a:ext cx="1512168" cy="656060"/>
        </a:xfrm>
        <a:prstGeom prst="roundRect">
          <a:avLst>
            <a:gd name="adj" fmla="val 10000"/>
          </a:avLst>
        </a:prstGeom>
        <a:solidFill>
          <a:schemeClr val="accent3">
            <a:tint val="40000"/>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DCA76B0-7870-45DA-ABAD-794BEF625412}">
      <dsp:nvSpPr>
        <dsp:cNvPr id="0" name=""/>
        <dsp:cNvSpPr/>
      </dsp:nvSpPr>
      <dsp:spPr>
        <a:xfrm>
          <a:off x="0" y="1804166"/>
          <a:ext cx="7560840" cy="820075"/>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s-MX" sz="2000" kern="1200" dirty="0" smtClean="0">
              <a:latin typeface="Calibri" pitchFamily="34" charset="0"/>
            </a:rPr>
            <a:t>El Monto de la RFP se da a conocer en la Ley de Ingresos de la Federación que se publica anualmente en el DOF.</a:t>
          </a:r>
          <a:endParaRPr lang="es-MX" sz="2000" kern="1200" dirty="0">
            <a:latin typeface="Calibri" pitchFamily="34" charset="0"/>
          </a:endParaRPr>
        </a:p>
      </dsp:txBody>
      <dsp:txXfrm>
        <a:off x="1594175" y="1804166"/>
        <a:ext cx="5966664" cy="820075"/>
      </dsp:txXfrm>
    </dsp:sp>
    <dsp:sp modelId="{2227FE7F-C7F0-4606-864F-C6A37CC0328A}">
      <dsp:nvSpPr>
        <dsp:cNvPr id="0" name=""/>
        <dsp:cNvSpPr/>
      </dsp:nvSpPr>
      <dsp:spPr>
        <a:xfrm>
          <a:off x="82007" y="1886173"/>
          <a:ext cx="1512168" cy="656060"/>
        </a:xfrm>
        <a:prstGeom prst="roundRect">
          <a:avLst>
            <a:gd name="adj" fmla="val 10000"/>
          </a:avLst>
        </a:prstGeom>
        <a:solidFill>
          <a:schemeClr val="accent3">
            <a:tint val="40000"/>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893B2B1-7944-4392-B631-5A58B55AC5A7}">
      <dsp:nvSpPr>
        <dsp:cNvPr id="0" name=""/>
        <dsp:cNvSpPr/>
      </dsp:nvSpPr>
      <dsp:spPr>
        <a:xfrm>
          <a:off x="0" y="2706249"/>
          <a:ext cx="7560840" cy="820075"/>
        </a:xfrm>
        <a:prstGeom prst="roundRect">
          <a:avLst>
            <a:gd name="adj" fmla="val 10000"/>
          </a:avLst>
        </a:prstGeom>
        <a:solidFill>
          <a:schemeClr val="lt1">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just" defTabSz="889000">
            <a:lnSpc>
              <a:spcPct val="90000"/>
            </a:lnSpc>
            <a:spcBef>
              <a:spcPct val="0"/>
            </a:spcBef>
            <a:spcAft>
              <a:spcPct val="35000"/>
            </a:spcAft>
          </a:pPr>
          <a:r>
            <a:rPr lang="es-MX" sz="2000" kern="1200" dirty="0" smtClean="0">
              <a:latin typeface="Calibri" pitchFamily="34" charset="0"/>
            </a:rPr>
            <a:t>El FISM es la segunda fuente de ingresos para los municipios, después del </a:t>
          </a:r>
          <a:r>
            <a:rPr lang="es-MX" sz="2000" kern="1200" dirty="0" err="1" smtClean="0">
              <a:latin typeface="Calibri" pitchFamily="34" charset="0"/>
            </a:rPr>
            <a:t>Fortamundf</a:t>
          </a:r>
          <a:r>
            <a:rPr lang="es-MX" sz="2000" kern="1200" dirty="0" smtClean="0">
              <a:latin typeface="Calibri" pitchFamily="34" charset="0"/>
            </a:rPr>
            <a:t>.</a:t>
          </a:r>
          <a:endParaRPr lang="es-MX" sz="2000" kern="1200" dirty="0">
            <a:latin typeface="Calibri" pitchFamily="34" charset="0"/>
          </a:endParaRPr>
        </a:p>
      </dsp:txBody>
      <dsp:txXfrm>
        <a:off x="1594175" y="2706249"/>
        <a:ext cx="5966664" cy="820075"/>
      </dsp:txXfrm>
    </dsp:sp>
    <dsp:sp modelId="{AE4940FD-FC39-4F20-A112-C88CD27B314D}">
      <dsp:nvSpPr>
        <dsp:cNvPr id="0" name=""/>
        <dsp:cNvSpPr/>
      </dsp:nvSpPr>
      <dsp:spPr>
        <a:xfrm>
          <a:off x="82007" y="2788256"/>
          <a:ext cx="1512168" cy="656060"/>
        </a:xfrm>
        <a:prstGeom prst="roundRect">
          <a:avLst>
            <a:gd name="adj" fmla="val 10000"/>
          </a:avLst>
        </a:prstGeom>
        <a:solidFill>
          <a:schemeClr val="accent3">
            <a:tint val="40000"/>
            <a:hueOff val="0"/>
            <a:satOff val="0"/>
            <a:lumOff val="0"/>
            <a:alphaOff val="0"/>
          </a:schemeClr>
        </a:solidFill>
        <a:ln w="25400" cap="flat" cmpd="sng" algn="ctr">
          <a:solidFill>
            <a:schemeClr val="accent3">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64967D-1F03-4415-97A3-31AEE775F5F1}">
      <dsp:nvSpPr>
        <dsp:cNvPr id="0" name=""/>
        <dsp:cNvSpPr/>
      </dsp:nvSpPr>
      <dsp:spPr>
        <a:xfrm>
          <a:off x="0" y="792569"/>
          <a:ext cx="8568952" cy="3935925"/>
        </a:xfrm>
        <a:prstGeom prst="rect">
          <a:avLst/>
        </a:prstGeom>
        <a:solidFill>
          <a:schemeClr val="lt1"/>
        </a:solidFill>
        <a:ln w="25400" cap="flat" cmpd="sng" algn="ctr">
          <a:solidFill>
            <a:schemeClr val="accent3"/>
          </a:solid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665046" tIns="1062228" rIns="665046" bIns="170688" numCol="1" spcCol="1270" anchor="t" anchorCtr="0">
          <a:noAutofit/>
        </a:bodyPr>
        <a:lstStyle/>
        <a:p>
          <a:pPr marL="228600" lvl="1" indent="-228600" algn="just" defTabSz="1066800">
            <a:lnSpc>
              <a:spcPct val="90000"/>
            </a:lnSpc>
            <a:spcBef>
              <a:spcPct val="0"/>
            </a:spcBef>
            <a:spcAft>
              <a:spcPct val="15000"/>
            </a:spcAft>
            <a:buChar char="••"/>
          </a:pPr>
          <a:r>
            <a:rPr lang="es-MX" sz="2400" i="0" kern="1200" dirty="0" smtClean="0">
              <a:latin typeface="Calibri" pitchFamily="34" charset="0"/>
            </a:rPr>
            <a:t>En caso de los Municipios, éstos podrán disponer de hasta un 2% del total de recursos del Fondo para la Infraestructura Social Municipal que les correspondan para la realización de un </a:t>
          </a:r>
          <a:r>
            <a:rPr lang="es-MX" sz="2400" b="1" i="0" kern="1200" dirty="0" smtClean="0">
              <a:solidFill>
                <a:srgbClr val="C00000"/>
              </a:solidFill>
              <a:latin typeface="Calibri" pitchFamily="34" charset="0"/>
            </a:rPr>
            <a:t>Programa de Desarrollo Institucional</a:t>
          </a:r>
          <a:r>
            <a:rPr lang="es-MX" sz="2400" i="0" kern="1200" dirty="0" smtClean="0">
              <a:latin typeface="Calibri" pitchFamily="34" charset="0"/>
            </a:rPr>
            <a:t>. Este programa será convenido entre el Ejecutivo Federal a través de la Secretaría de Desarrollo Social, el Gobierno Estatal correspondiente y el Municipio de que se trate.</a:t>
          </a:r>
          <a:endParaRPr lang="es-ES" sz="2400" b="1" i="0" kern="1200" dirty="0" smtClean="0">
            <a:solidFill>
              <a:srgbClr val="009900"/>
            </a:solidFill>
            <a:latin typeface="Calibri" pitchFamily="34" charset="0"/>
          </a:endParaRPr>
        </a:p>
      </dsp:txBody>
      <dsp:txXfrm>
        <a:off x="0" y="792569"/>
        <a:ext cx="8568952" cy="3935925"/>
      </dsp:txXfrm>
    </dsp:sp>
    <dsp:sp modelId="{BC84E74C-EBE8-421E-9D35-DD793CB215E7}">
      <dsp:nvSpPr>
        <dsp:cNvPr id="0" name=""/>
        <dsp:cNvSpPr/>
      </dsp:nvSpPr>
      <dsp:spPr>
        <a:xfrm>
          <a:off x="428447" y="39809"/>
          <a:ext cx="5998266" cy="1505520"/>
        </a:xfrm>
        <a:prstGeom prst="roundRect">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226720" tIns="0" rIns="226720" bIns="0" numCol="1" spcCol="1270" anchor="ctr" anchorCtr="0">
          <a:noAutofit/>
        </a:bodyPr>
        <a:lstStyle/>
        <a:p>
          <a:pPr lvl="0" algn="l" defTabSz="1333500">
            <a:lnSpc>
              <a:spcPct val="90000"/>
            </a:lnSpc>
            <a:spcBef>
              <a:spcPct val="0"/>
            </a:spcBef>
            <a:spcAft>
              <a:spcPct val="35000"/>
            </a:spcAft>
          </a:pPr>
          <a:r>
            <a:rPr lang="es-MX" sz="3000" b="1" kern="1200" dirty="0" smtClean="0">
              <a:latin typeface="Calibri" pitchFamily="34" charset="0"/>
            </a:rPr>
            <a:t>Artículo 33 de la Ley de Coordinación Fiscal</a:t>
          </a:r>
          <a:endParaRPr lang="es-ES" sz="3000" b="1" kern="1200" dirty="0">
            <a:latin typeface="Calibri" pitchFamily="34" charset="0"/>
          </a:endParaRPr>
        </a:p>
      </dsp:txBody>
      <dsp:txXfrm>
        <a:off x="501940" y="113302"/>
        <a:ext cx="5851280" cy="135853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6C6EB8E-ED1B-4C43-8621-4ABDACF19F37}">
      <dsp:nvSpPr>
        <dsp:cNvPr id="0" name=""/>
        <dsp:cNvSpPr/>
      </dsp:nvSpPr>
      <dsp:spPr>
        <a:xfrm>
          <a:off x="0" y="0"/>
          <a:ext cx="8136904" cy="1863225"/>
        </a:xfrm>
        <a:prstGeom prst="roundRect">
          <a:avLst/>
        </a:prstGeom>
        <a:solidFill>
          <a:srgbClr val="006600"/>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just" defTabSz="1244600">
            <a:lnSpc>
              <a:spcPct val="90000"/>
            </a:lnSpc>
            <a:spcBef>
              <a:spcPct val="0"/>
            </a:spcBef>
            <a:spcAft>
              <a:spcPct val="35000"/>
            </a:spcAft>
          </a:pPr>
          <a:r>
            <a:rPr lang="es-MX" sz="2800" b="1" kern="1200" dirty="0" smtClean="0">
              <a:latin typeface="Calibri" pitchFamily="34" charset="0"/>
            </a:rPr>
            <a:t>Mejorar las capacidades institucionales y de gestión de los gobiernos locales</a:t>
          </a:r>
          <a:r>
            <a:rPr lang="es-MX" sz="2400" kern="1200" dirty="0" smtClean="0">
              <a:latin typeface="Calibri" pitchFamily="34" charset="0"/>
            </a:rPr>
            <a:t> de tal forma que los mismos sean cada vez más independientes y dispongan de mayor flexibilidad en el combate a la pobreza</a:t>
          </a:r>
          <a:r>
            <a:rPr lang="es-MX" sz="2400" kern="1200" dirty="0" smtClean="0">
              <a:latin typeface="Adobe Caslon Pro" pitchFamily="18" charset="0"/>
            </a:rPr>
            <a:t>.</a:t>
          </a:r>
          <a:endParaRPr lang="es-MX" sz="2400" kern="1200" dirty="0">
            <a:latin typeface="Adobe Caslon Pro" pitchFamily="18" charset="0"/>
          </a:endParaRPr>
        </a:p>
      </dsp:txBody>
      <dsp:txXfrm>
        <a:off x="90955" y="90955"/>
        <a:ext cx="7954994" cy="1681315"/>
      </dsp:txXfrm>
    </dsp:sp>
    <dsp:sp modelId="{D9E63549-5106-4AD2-8CF6-76C79F725474}">
      <dsp:nvSpPr>
        <dsp:cNvPr id="0" name=""/>
        <dsp:cNvSpPr/>
      </dsp:nvSpPr>
      <dsp:spPr>
        <a:xfrm>
          <a:off x="0" y="2361852"/>
          <a:ext cx="8136904" cy="1863225"/>
        </a:xfrm>
        <a:prstGeom prst="roundRect">
          <a:avLst/>
        </a:prstGeom>
        <a:solidFill>
          <a:schemeClr val="bg1">
            <a:lumMod val="50000"/>
          </a:schemeClr>
        </a:solidFill>
        <a:ln w="25400" cap="flat" cmpd="sng" algn="ctr">
          <a:noFill/>
          <a:prstDash val="solid"/>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just" defTabSz="1244600">
            <a:lnSpc>
              <a:spcPct val="90000"/>
            </a:lnSpc>
            <a:spcBef>
              <a:spcPct val="0"/>
            </a:spcBef>
            <a:spcAft>
              <a:spcPct val="35000"/>
            </a:spcAft>
          </a:pPr>
          <a:r>
            <a:rPr lang="es-MX" sz="2800" b="1" kern="1200" dirty="0" smtClean="0">
              <a:latin typeface="Calibri" pitchFamily="34" charset="0"/>
            </a:rPr>
            <a:t>Generar sinergias con otros programas federales </a:t>
          </a:r>
          <a:r>
            <a:rPr lang="es-MX" sz="2400" kern="1200" dirty="0" smtClean="0">
              <a:latin typeface="Calibri" pitchFamily="34" charset="0"/>
            </a:rPr>
            <a:t>orientados a combatir la pobreza con la finalidad de potenciar los recursos que destinan las administraciones locales en este rubro</a:t>
          </a:r>
          <a:r>
            <a:rPr lang="es-MX" sz="2400" kern="1200" dirty="0" smtClean="0">
              <a:latin typeface="Adobe Caslon Pro" pitchFamily="18" charset="0"/>
            </a:rPr>
            <a:t>. </a:t>
          </a:r>
          <a:endParaRPr lang="es-MX" sz="2400" kern="1200" dirty="0">
            <a:latin typeface="Adobe Caslon Pro" pitchFamily="18" charset="0"/>
          </a:endParaRPr>
        </a:p>
      </dsp:txBody>
      <dsp:txXfrm>
        <a:off x="90955" y="2452807"/>
        <a:ext cx="7954994" cy="168131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A14AF7-EBA6-4A1D-80AE-D16F7AFFEC70}">
      <dsp:nvSpPr>
        <dsp:cNvPr id="0" name=""/>
        <dsp:cNvSpPr/>
      </dsp:nvSpPr>
      <dsp:spPr>
        <a:xfrm>
          <a:off x="0" y="477660"/>
          <a:ext cx="8568952" cy="1455299"/>
        </a:xfrm>
        <a:prstGeom prst="rect">
          <a:avLst/>
        </a:prstGeom>
        <a:solidFill>
          <a:schemeClr val="lt1">
            <a:alpha val="90000"/>
            <a:hueOff val="0"/>
            <a:satOff val="0"/>
            <a:lumOff val="0"/>
            <a:alphaOff val="0"/>
          </a:schemeClr>
        </a:solidFill>
        <a:ln w="9525" cap="flat" cmpd="sng" algn="ctr">
          <a:solidFill>
            <a:schemeClr val="accent1">
              <a:shade val="8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65046" tIns="291592" rIns="665046" bIns="128016" numCol="1" spcCol="1270" anchor="t" anchorCtr="0">
          <a:noAutofit/>
        </a:bodyPr>
        <a:lstStyle/>
        <a:p>
          <a:pPr marL="171450" lvl="1" indent="-171450" algn="just" defTabSz="800100">
            <a:lnSpc>
              <a:spcPct val="90000"/>
            </a:lnSpc>
            <a:spcBef>
              <a:spcPct val="0"/>
            </a:spcBef>
            <a:spcAft>
              <a:spcPct val="15000"/>
            </a:spcAft>
            <a:buChar char="••"/>
          </a:pPr>
          <a:r>
            <a:rPr lang="es-ES" sz="1800" kern="1200" dirty="0" smtClean="0">
              <a:latin typeface="Calibri" pitchFamily="34" charset="0"/>
            </a:rPr>
            <a:t>En caso de los Municipios, éstos podrán disponer </a:t>
          </a:r>
          <a:r>
            <a:rPr lang="es-ES" sz="1800" b="1" kern="1200" dirty="0" smtClean="0">
              <a:solidFill>
                <a:srgbClr val="C00000"/>
              </a:solidFill>
              <a:latin typeface="Calibri" pitchFamily="34" charset="0"/>
            </a:rPr>
            <a:t>de hasta un 2% del total de recursos del Fondo para la Infraestructura Social Municipal</a:t>
          </a:r>
          <a:r>
            <a:rPr lang="es-ES" sz="1800" b="1" kern="1200" dirty="0" smtClean="0">
              <a:latin typeface="Calibri" pitchFamily="34" charset="0"/>
            </a:rPr>
            <a:t> </a:t>
          </a:r>
          <a:r>
            <a:rPr lang="es-ES" sz="1800" kern="1200" dirty="0" smtClean="0">
              <a:latin typeface="Calibri" pitchFamily="34" charset="0"/>
            </a:rPr>
            <a:t>que les correspondan para la realización de un Programa de Desarrollo Institucional. </a:t>
          </a:r>
          <a:endParaRPr lang="es-MX" sz="1800" kern="1200" dirty="0">
            <a:latin typeface="Calibri" pitchFamily="34" charset="0"/>
          </a:endParaRPr>
        </a:p>
      </dsp:txBody>
      <dsp:txXfrm>
        <a:off x="0" y="477660"/>
        <a:ext cx="8568952" cy="1455299"/>
      </dsp:txXfrm>
    </dsp:sp>
    <dsp:sp modelId="{7D14A36E-961D-453C-AF86-6A575C4602C3}">
      <dsp:nvSpPr>
        <dsp:cNvPr id="0" name=""/>
        <dsp:cNvSpPr/>
      </dsp:nvSpPr>
      <dsp:spPr>
        <a:xfrm>
          <a:off x="428447" y="7851"/>
          <a:ext cx="5998266" cy="676448"/>
        </a:xfrm>
        <a:prstGeom prst="roundRect">
          <a:avLst/>
        </a:prstGeom>
        <a:solidFill>
          <a:srgbClr val="226822"/>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26720" tIns="0" rIns="226720" bIns="0" numCol="1" spcCol="1270" anchor="ctr" anchorCtr="0">
          <a:noAutofit/>
        </a:bodyPr>
        <a:lstStyle/>
        <a:p>
          <a:pPr lvl="0" algn="l" defTabSz="1155700">
            <a:lnSpc>
              <a:spcPct val="90000"/>
            </a:lnSpc>
            <a:spcBef>
              <a:spcPct val="0"/>
            </a:spcBef>
            <a:spcAft>
              <a:spcPct val="35000"/>
            </a:spcAft>
          </a:pPr>
          <a:r>
            <a:rPr lang="es-MX" sz="2600" b="1" kern="1200" dirty="0" smtClean="0">
              <a:latin typeface="Calibri" pitchFamily="34" charset="0"/>
            </a:rPr>
            <a:t>Ley</a:t>
          </a:r>
          <a:r>
            <a:rPr lang="es-MX" sz="2600" b="1" kern="1200" baseline="0" dirty="0" smtClean="0">
              <a:latin typeface="Calibri" pitchFamily="34" charset="0"/>
            </a:rPr>
            <a:t> de Coordinación Fiscal</a:t>
          </a:r>
          <a:endParaRPr lang="es-MX" sz="2600" b="1" kern="1200" dirty="0">
            <a:latin typeface="Calibri" pitchFamily="34" charset="0"/>
          </a:endParaRPr>
        </a:p>
      </dsp:txBody>
      <dsp:txXfrm>
        <a:off x="461468" y="40872"/>
        <a:ext cx="5932224" cy="610406"/>
      </dsp:txXfrm>
    </dsp:sp>
    <dsp:sp modelId="{A559EF57-0222-4FA0-A970-80F0B2ACE625}">
      <dsp:nvSpPr>
        <dsp:cNvPr id="0" name=""/>
        <dsp:cNvSpPr/>
      </dsp:nvSpPr>
      <dsp:spPr>
        <a:xfrm>
          <a:off x="0" y="2355889"/>
          <a:ext cx="8568952" cy="1190700"/>
        </a:xfrm>
        <a:prstGeom prst="rect">
          <a:avLst/>
        </a:prstGeom>
        <a:solidFill>
          <a:schemeClr val="lt1">
            <a:alpha val="90000"/>
            <a:hueOff val="0"/>
            <a:satOff val="0"/>
            <a:lumOff val="0"/>
            <a:alphaOff val="0"/>
          </a:schemeClr>
        </a:solidFill>
        <a:ln w="9525" cap="flat" cmpd="sng" algn="ctr">
          <a:solidFill>
            <a:schemeClr val="accent1">
              <a:shade val="80000"/>
              <a:hueOff val="0"/>
              <a:satOff val="-37501"/>
              <a:lumOff val="19807"/>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65046" tIns="291592" rIns="665046" bIns="128016" numCol="1" spcCol="1270" anchor="t" anchorCtr="0">
          <a:noAutofit/>
        </a:bodyPr>
        <a:lstStyle/>
        <a:p>
          <a:pPr marL="171450" lvl="1" indent="-171450" algn="just" defTabSz="800100">
            <a:lnSpc>
              <a:spcPct val="90000"/>
            </a:lnSpc>
            <a:spcBef>
              <a:spcPct val="0"/>
            </a:spcBef>
            <a:spcAft>
              <a:spcPct val="15000"/>
            </a:spcAft>
            <a:buChar char="••"/>
          </a:pPr>
          <a:r>
            <a:rPr lang="es-ES" sz="1800" kern="1200" dirty="0" smtClean="0">
              <a:latin typeface="Calibri" pitchFamily="34" charset="0"/>
            </a:rPr>
            <a:t>Se deben enfocar en desarrollar aspectos Institucionales para el fortalecimiento de las capacidades de los  Municipios en: </a:t>
          </a:r>
          <a:r>
            <a:rPr lang="es-ES" sz="1800" b="1" kern="1200" dirty="0" smtClean="0">
              <a:solidFill>
                <a:srgbClr val="C00000"/>
              </a:solidFill>
              <a:latin typeface="Calibri" pitchFamily="34" charset="0"/>
            </a:rPr>
            <a:t>gestión, operación,  organización y técnicas. </a:t>
          </a:r>
          <a:endParaRPr lang="es-MX" sz="1800" b="1" kern="1200" dirty="0">
            <a:solidFill>
              <a:srgbClr val="C00000"/>
            </a:solidFill>
            <a:latin typeface="Calibri" pitchFamily="34" charset="0"/>
          </a:endParaRPr>
        </a:p>
      </dsp:txBody>
      <dsp:txXfrm>
        <a:off x="0" y="2355889"/>
        <a:ext cx="8568952" cy="1190700"/>
      </dsp:txXfrm>
    </dsp:sp>
    <dsp:sp modelId="{E267E5A7-3BA4-4EFC-BE3C-FF0A00CD5ABE}">
      <dsp:nvSpPr>
        <dsp:cNvPr id="0" name=""/>
        <dsp:cNvSpPr/>
      </dsp:nvSpPr>
      <dsp:spPr>
        <a:xfrm>
          <a:off x="428447" y="1991409"/>
          <a:ext cx="5998266" cy="553968"/>
        </a:xfrm>
        <a:prstGeom prst="roundRect">
          <a:avLst/>
        </a:prstGeom>
        <a:solidFill>
          <a:srgbClr val="226822"/>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26720" tIns="0" rIns="226720" bIns="0" numCol="1" spcCol="1270" anchor="ctr" anchorCtr="0">
          <a:noAutofit/>
        </a:bodyPr>
        <a:lstStyle/>
        <a:p>
          <a:pPr lvl="0" algn="l" defTabSz="1155700">
            <a:lnSpc>
              <a:spcPct val="90000"/>
            </a:lnSpc>
            <a:spcBef>
              <a:spcPct val="0"/>
            </a:spcBef>
            <a:spcAft>
              <a:spcPct val="35000"/>
            </a:spcAft>
          </a:pPr>
          <a:r>
            <a:rPr lang="es-MX" sz="2600" b="1" kern="1200" dirty="0" smtClean="0">
              <a:latin typeface="Calibri" pitchFamily="34" charset="0"/>
            </a:rPr>
            <a:t>Acciones</a:t>
          </a:r>
          <a:endParaRPr lang="es-MX" sz="2600" b="1" kern="1200" dirty="0">
            <a:latin typeface="Calibri" pitchFamily="34" charset="0"/>
          </a:endParaRPr>
        </a:p>
      </dsp:txBody>
      <dsp:txXfrm>
        <a:off x="455489" y="2018451"/>
        <a:ext cx="5944182" cy="499884"/>
      </dsp:txXfrm>
    </dsp:sp>
    <dsp:sp modelId="{7CAC5C64-2CCA-485E-9037-16785DB14F9B}">
      <dsp:nvSpPr>
        <dsp:cNvPr id="0" name=""/>
        <dsp:cNvSpPr/>
      </dsp:nvSpPr>
      <dsp:spPr>
        <a:xfrm>
          <a:off x="0" y="3993875"/>
          <a:ext cx="8568952" cy="1190700"/>
        </a:xfrm>
        <a:prstGeom prst="rect">
          <a:avLst/>
        </a:prstGeom>
        <a:solidFill>
          <a:schemeClr val="lt1">
            <a:alpha val="90000"/>
            <a:hueOff val="0"/>
            <a:satOff val="0"/>
            <a:lumOff val="0"/>
            <a:alphaOff val="0"/>
          </a:schemeClr>
        </a:solidFill>
        <a:ln w="9525" cap="flat" cmpd="sng" algn="ctr">
          <a:solidFill>
            <a:schemeClr val="accent1">
              <a:shade val="80000"/>
              <a:hueOff val="0"/>
              <a:satOff val="-75001"/>
              <a:lumOff val="39614"/>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dkEdge">
          <a:bevelT w="135400" h="163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665046" tIns="291592" rIns="665046" bIns="128016" numCol="1" spcCol="1270" anchor="t" anchorCtr="0">
          <a:noAutofit/>
        </a:bodyPr>
        <a:lstStyle/>
        <a:p>
          <a:pPr marL="171450" lvl="1" indent="-171450" algn="just" defTabSz="800100">
            <a:lnSpc>
              <a:spcPct val="90000"/>
            </a:lnSpc>
            <a:spcBef>
              <a:spcPct val="0"/>
            </a:spcBef>
            <a:spcAft>
              <a:spcPct val="15000"/>
            </a:spcAft>
            <a:buChar char="••"/>
          </a:pPr>
          <a:r>
            <a:rPr lang="es-ES" sz="1800" kern="1200" dirty="0" smtClean="0">
              <a:latin typeface="Calibri" pitchFamily="34" charset="0"/>
            </a:rPr>
            <a:t>Este programa será convenido entre el Ejecutivo Federal a través de la </a:t>
          </a:r>
          <a:r>
            <a:rPr lang="es-ES" sz="1800" b="1" kern="1200" dirty="0" smtClean="0">
              <a:solidFill>
                <a:srgbClr val="C00000"/>
              </a:solidFill>
              <a:latin typeface="Calibri" pitchFamily="34" charset="0"/>
            </a:rPr>
            <a:t>Secretaría de Desarrollo Social, el Gobierno Estatal</a:t>
          </a:r>
          <a:r>
            <a:rPr lang="es-ES" sz="1800" kern="1200" dirty="0" smtClean="0">
              <a:solidFill>
                <a:srgbClr val="C00000"/>
              </a:solidFill>
              <a:latin typeface="Calibri" pitchFamily="34" charset="0"/>
            </a:rPr>
            <a:t> </a:t>
          </a:r>
          <a:r>
            <a:rPr lang="es-ES" sz="1800" kern="1200" dirty="0" smtClean="0">
              <a:latin typeface="Calibri" pitchFamily="34" charset="0"/>
            </a:rPr>
            <a:t>correspondiente y el </a:t>
          </a:r>
          <a:r>
            <a:rPr lang="es-ES" sz="1800" b="1" kern="1200" dirty="0" smtClean="0">
              <a:solidFill>
                <a:srgbClr val="C00000"/>
              </a:solidFill>
              <a:latin typeface="Calibri" pitchFamily="34" charset="0"/>
            </a:rPr>
            <a:t>Municipio</a:t>
          </a:r>
          <a:r>
            <a:rPr lang="es-ES" sz="1800" kern="1200" dirty="0" smtClean="0">
              <a:latin typeface="Calibri" pitchFamily="34" charset="0"/>
            </a:rPr>
            <a:t> de que se trate.</a:t>
          </a:r>
          <a:endParaRPr lang="es-MX" sz="1800" b="1" kern="1200" dirty="0" smtClean="0">
            <a:latin typeface="Calibri" pitchFamily="34" charset="0"/>
          </a:endParaRPr>
        </a:p>
      </dsp:txBody>
      <dsp:txXfrm>
        <a:off x="0" y="3993875"/>
        <a:ext cx="8568952" cy="1190700"/>
      </dsp:txXfrm>
    </dsp:sp>
    <dsp:sp modelId="{5F8FCCCC-BBBE-4A76-BCDB-AF725859CAE1}">
      <dsp:nvSpPr>
        <dsp:cNvPr id="0" name=""/>
        <dsp:cNvSpPr/>
      </dsp:nvSpPr>
      <dsp:spPr>
        <a:xfrm>
          <a:off x="428447" y="3672836"/>
          <a:ext cx="5998266" cy="570475"/>
        </a:xfrm>
        <a:prstGeom prst="roundRect">
          <a:avLst/>
        </a:prstGeom>
        <a:solidFill>
          <a:srgbClr val="226822"/>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26720" tIns="0" rIns="226720" bIns="0" numCol="1" spcCol="1270" anchor="ctr" anchorCtr="0">
          <a:noAutofit/>
        </a:bodyPr>
        <a:lstStyle/>
        <a:p>
          <a:pPr lvl="0" algn="l" defTabSz="1155700">
            <a:lnSpc>
              <a:spcPct val="90000"/>
            </a:lnSpc>
            <a:spcBef>
              <a:spcPct val="0"/>
            </a:spcBef>
            <a:spcAft>
              <a:spcPct val="35000"/>
            </a:spcAft>
          </a:pPr>
          <a:r>
            <a:rPr lang="es-MX" sz="2600" b="1" kern="1200" dirty="0" smtClean="0">
              <a:latin typeface="Calibri" pitchFamily="34" charset="0"/>
            </a:rPr>
            <a:t>Actores que participan</a:t>
          </a:r>
        </a:p>
      </dsp:txBody>
      <dsp:txXfrm>
        <a:off x="456295" y="3700684"/>
        <a:ext cx="5942570" cy="514779"/>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1">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s-MX"/>
          </a:p>
        </p:txBody>
      </p:sp>
      <p:sp>
        <p:nvSpPr>
          <p:cNvPr id="3" name="2 Marcador de fecha"/>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2FF3FE61-42A0-4BA0-BF9D-E1C6E1DF9077}" type="datetimeFigureOut">
              <a:rPr lang="es-MX" smtClean="0"/>
              <a:pPr/>
              <a:t>15/06/2013</a:t>
            </a:fld>
            <a:endParaRPr lang="es-MX"/>
          </a:p>
        </p:txBody>
      </p:sp>
      <p:sp>
        <p:nvSpPr>
          <p:cNvPr id="4" name="3 Marcador de imagen de diapositiva"/>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s-MX"/>
          </a:p>
        </p:txBody>
      </p:sp>
      <p:sp>
        <p:nvSpPr>
          <p:cNvPr id="5" name="4 Marcador de notas"/>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3CD63B7-E96B-4CD4-A27F-06A2E2A38D44}" type="slidenum">
              <a:rPr lang="es-MX" smtClean="0"/>
              <a:pPr/>
              <a:t>‹Nº›</a:t>
            </a:fld>
            <a:endParaRPr lang="es-MX"/>
          </a:p>
        </p:txBody>
      </p:sp>
    </p:spTree>
    <p:extLst>
      <p:ext uri="{BB962C8B-B14F-4D97-AF65-F5344CB8AC3E}">
        <p14:creationId xmlns:p14="http://schemas.microsoft.com/office/powerpoint/2010/main" val="31990610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dirty="0"/>
          </a:p>
        </p:txBody>
      </p:sp>
      <p:sp>
        <p:nvSpPr>
          <p:cNvPr id="4" name="3 Marcador de número de diapositiva"/>
          <p:cNvSpPr>
            <a:spLocks noGrp="1"/>
          </p:cNvSpPr>
          <p:nvPr>
            <p:ph type="sldNum" sz="quarter" idx="10"/>
          </p:nvPr>
        </p:nvSpPr>
        <p:spPr/>
        <p:txBody>
          <a:bodyPr/>
          <a:lstStyle/>
          <a:p>
            <a:fld id="{CBF4EB24-6FA3-4AE3-84B8-4D9AB03D3E2A}" type="slidenum">
              <a:rPr lang="es-MX" smtClean="0"/>
              <a:pPr/>
              <a:t>2</a:t>
            </a:fld>
            <a:endParaRPr lang="es-MX"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a:p>
        </p:txBody>
      </p:sp>
      <p:sp>
        <p:nvSpPr>
          <p:cNvPr id="4" name="3 Marcador de número de diapositiva"/>
          <p:cNvSpPr>
            <a:spLocks noGrp="1"/>
          </p:cNvSpPr>
          <p:nvPr>
            <p:ph type="sldNum" sz="quarter" idx="10"/>
          </p:nvPr>
        </p:nvSpPr>
        <p:spPr/>
        <p:txBody>
          <a:bodyPr/>
          <a:lstStyle/>
          <a:p>
            <a:fld id="{F3CD63B7-E96B-4CD4-A27F-06A2E2A38D44}" type="slidenum">
              <a:rPr lang="es-MX" smtClean="0"/>
              <a:pPr/>
              <a:t>30</a:t>
            </a:fld>
            <a:endParaRPr lang="es-MX" dirty="0"/>
          </a:p>
        </p:txBody>
      </p:sp>
    </p:spTree>
    <p:extLst>
      <p:ext uri="{BB962C8B-B14F-4D97-AF65-F5344CB8AC3E}">
        <p14:creationId xmlns:p14="http://schemas.microsoft.com/office/powerpoint/2010/main" val="5491648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a:p>
        </p:txBody>
      </p:sp>
      <p:sp>
        <p:nvSpPr>
          <p:cNvPr id="4" name="3 Marcador de número de diapositiva"/>
          <p:cNvSpPr>
            <a:spLocks noGrp="1"/>
          </p:cNvSpPr>
          <p:nvPr>
            <p:ph type="sldNum" sz="quarter" idx="10"/>
          </p:nvPr>
        </p:nvSpPr>
        <p:spPr/>
        <p:txBody>
          <a:bodyPr/>
          <a:lstStyle/>
          <a:p>
            <a:fld id="{F3CD63B7-E96B-4CD4-A27F-06A2E2A38D44}" type="slidenum">
              <a:rPr lang="es-MX" smtClean="0"/>
              <a:pPr/>
              <a:t>19</a:t>
            </a:fld>
            <a:endParaRPr lang="es-MX" dirty="0"/>
          </a:p>
        </p:txBody>
      </p:sp>
    </p:spTree>
    <p:extLst>
      <p:ext uri="{BB962C8B-B14F-4D97-AF65-F5344CB8AC3E}">
        <p14:creationId xmlns:p14="http://schemas.microsoft.com/office/powerpoint/2010/main" val="28732301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a:p>
        </p:txBody>
      </p:sp>
      <p:sp>
        <p:nvSpPr>
          <p:cNvPr id="4" name="3 Marcador de número de diapositiva"/>
          <p:cNvSpPr>
            <a:spLocks noGrp="1"/>
          </p:cNvSpPr>
          <p:nvPr>
            <p:ph type="sldNum" sz="quarter" idx="10"/>
          </p:nvPr>
        </p:nvSpPr>
        <p:spPr/>
        <p:txBody>
          <a:bodyPr/>
          <a:lstStyle/>
          <a:p>
            <a:fld id="{F3CD63B7-E96B-4CD4-A27F-06A2E2A38D44}" type="slidenum">
              <a:rPr lang="es-MX" smtClean="0"/>
              <a:pPr/>
              <a:t>21</a:t>
            </a:fld>
            <a:endParaRPr lang="es-MX" dirty="0"/>
          </a:p>
        </p:txBody>
      </p:sp>
    </p:spTree>
    <p:extLst>
      <p:ext uri="{BB962C8B-B14F-4D97-AF65-F5344CB8AC3E}">
        <p14:creationId xmlns:p14="http://schemas.microsoft.com/office/powerpoint/2010/main" val="2522576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a:p>
        </p:txBody>
      </p:sp>
      <p:sp>
        <p:nvSpPr>
          <p:cNvPr id="4" name="3 Marcador de número de diapositiva"/>
          <p:cNvSpPr>
            <a:spLocks noGrp="1"/>
          </p:cNvSpPr>
          <p:nvPr>
            <p:ph type="sldNum" sz="quarter" idx="10"/>
          </p:nvPr>
        </p:nvSpPr>
        <p:spPr/>
        <p:txBody>
          <a:bodyPr/>
          <a:lstStyle/>
          <a:p>
            <a:fld id="{F3CD63B7-E96B-4CD4-A27F-06A2E2A38D44}" type="slidenum">
              <a:rPr lang="es-MX" smtClean="0"/>
              <a:pPr/>
              <a:t>24</a:t>
            </a:fld>
            <a:endParaRPr lang="es-MX" dirty="0"/>
          </a:p>
        </p:txBody>
      </p:sp>
    </p:spTree>
    <p:extLst>
      <p:ext uri="{BB962C8B-B14F-4D97-AF65-F5344CB8AC3E}">
        <p14:creationId xmlns:p14="http://schemas.microsoft.com/office/powerpoint/2010/main" val="32046360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a:p>
        </p:txBody>
      </p:sp>
      <p:sp>
        <p:nvSpPr>
          <p:cNvPr id="4" name="3 Marcador de número de diapositiva"/>
          <p:cNvSpPr>
            <a:spLocks noGrp="1"/>
          </p:cNvSpPr>
          <p:nvPr>
            <p:ph type="sldNum" sz="quarter" idx="10"/>
          </p:nvPr>
        </p:nvSpPr>
        <p:spPr/>
        <p:txBody>
          <a:bodyPr/>
          <a:lstStyle/>
          <a:p>
            <a:fld id="{F3CD63B7-E96B-4CD4-A27F-06A2E2A38D44}" type="slidenum">
              <a:rPr lang="es-MX" smtClean="0"/>
              <a:pPr/>
              <a:t>25</a:t>
            </a:fld>
            <a:endParaRPr lang="es-MX" dirty="0"/>
          </a:p>
        </p:txBody>
      </p:sp>
    </p:spTree>
    <p:extLst>
      <p:ext uri="{BB962C8B-B14F-4D97-AF65-F5344CB8AC3E}">
        <p14:creationId xmlns:p14="http://schemas.microsoft.com/office/powerpoint/2010/main" val="32046360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a:p>
        </p:txBody>
      </p:sp>
      <p:sp>
        <p:nvSpPr>
          <p:cNvPr id="4" name="3 Marcador de número de diapositiva"/>
          <p:cNvSpPr>
            <a:spLocks noGrp="1"/>
          </p:cNvSpPr>
          <p:nvPr>
            <p:ph type="sldNum" sz="quarter" idx="10"/>
          </p:nvPr>
        </p:nvSpPr>
        <p:spPr/>
        <p:txBody>
          <a:bodyPr/>
          <a:lstStyle/>
          <a:p>
            <a:fld id="{F3CD63B7-E96B-4CD4-A27F-06A2E2A38D44}" type="slidenum">
              <a:rPr lang="es-MX" smtClean="0"/>
              <a:pPr/>
              <a:t>26</a:t>
            </a:fld>
            <a:endParaRPr lang="es-MX" dirty="0"/>
          </a:p>
        </p:txBody>
      </p:sp>
    </p:spTree>
    <p:extLst>
      <p:ext uri="{BB962C8B-B14F-4D97-AF65-F5344CB8AC3E}">
        <p14:creationId xmlns:p14="http://schemas.microsoft.com/office/powerpoint/2010/main" val="28138871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a:p>
        </p:txBody>
      </p:sp>
      <p:sp>
        <p:nvSpPr>
          <p:cNvPr id="4" name="3 Marcador de número de diapositiva"/>
          <p:cNvSpPr>
            <a:spLocks noGrp="1"/>
          </p:cNvSpPr>
          <p:nvPr>
            <p:ph type="sldNum" sz="quarter" idx="10"/>
          </p:nvPr>
        </p:nvSpPr>
        <p:spPr/>
        <p:txBody>
          <a:bodyPr/>
          <a:lstStyle/>
          <a:p>
            <a:fld id="{F3CD63B7-E96B-4CD4-A27F-06A2E2A38D44}" type="slidenum">
              <a:rPr lang="es-MX" smtClean="0"/>
              <a:pPr/>
              <a:t>27</a:t>
            </a:fld>
            <a:endParaRPr lang="es-MX" dirty="0"/>
          </a:p>
        </p:txBody>
      </p:sp>
    </p:spTree>
    <p:extLst>
      <p:ext uri="{BB962C8B-B14F-4D97-AF65-F5344CB8AC3E}">
        <p14:creationId xmlns:p14="http://schemas.microsoft.com/office/powerpoint/2010/main" val="3712094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a:p>
        </p:txBody>
      </p:sp>
      <p:sp>
        <p:nvSpPr>
          <p:cNvPr id="4" name="3 Marcador de número de diapositiva"/>
          <p:cNvSpPr>
            <a:spLocks noGrp="1"/>
          </p:cNvSpPr>
          <p:nvPr>
            <p:ph type="sldNum" sz="quarter" idx="10"/>
          </p:nvPr>
        </p:nvSpPr>
        <p:spPr/>
        <p:txBody>
          <a:bodyPr/>
          <a:lstStyle/>
          <a:p>
            <a:fld id="{F3CD63B7-E96B-4CD4-A27F-06A2E2A38D44}" type="slidenum">
              <a:rPr lang="es-MX" smtClean="0"/>
              <a:pPr/>
              <a:t>28</a:t>
            </a:fld>
            <a:endParaRPr lang="es-MX" dirty="0"/>
          </a:p>
        </p:txBody>
      </p:sp>
    </p:spTree>
    <p:extLst>
      <p:ext uri="{BB962C8B-B14F-4D97-AF65-F5344CB8AC3E}">
        <p14:creationId xmlns:p14="http://schemas.microsoft.com/office/powerpoint/2010/main" val="5491648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MX"/>
          </a:p>
        </p:txBody>
      </p:sp>
      <p:sp>
        <p:nvSpPr>
          <p:cNvPr id="4" name="3 Marcador de número de diapositiva"/>
          <p:cNvSpPr>
            <a:spLocks noGrp="1"/>
          </p:cNvSpPr>
          <p:nvPr>
            <p:ph type="sldNum" sz="quarter" idx="10"/>
          </p:nvPr>
        </p:nvSpPr>
        <p:spPr/>
        <p:txBody>
          <a:bodyPr/>
          <a:lstStyle/>
          <a:p>
            <a:fld id="{F3CD63B7-E96B-4CD4-A27F-06A2E2A38D44}" type="slidenum">
              <a:rPr lang="es-MX" smtClean="0"/>
              <a:pPr/>
              <a:t>29</a:t>
            </a:fld>
            <a:endParaRPr lang="es-MX" dirty="0"/>
          </a:p>
        </p:txBody>
      </p:sp>
    </p:spTree>
    <p:extLst>
      <p:ext uri="{BB962C8B-B14F-4D97-AF65-F5344CB8AC3E}">
        <p14:creationId xmlns:p14="http://schemas.microsoft.com/office/powerpoint/2010/main" val="5491648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7" name="Picture 3" descr="C:\Users\laura.danese\Documents\Dropbox\SEDESOL 13\DGEMPS\LOGOS\SEDESOL_horizontal_ALTA-01.jpe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16427" b="32981"/>
          <a:stretch/>
        </p:blipFill>
        <p:spPr bwMode="auto">
          <a:xfrm>
            <a:off x="1691680" y="188640"/>
            <a:ext cx="5976664" cy="2146300"/>
          </a:xfrm>
          <a:prstGeom prst="rect">
            <a:avLst/>
          </a:prstGeom>
          <a:noFill/>
          <a:extLst>
            <a:ext uri="{909E8E84-426E-40DD-AFC4-6F175D3DCCD1}">
              <a14:hiddenFill xmlns:a14="http://schemas.microsoft.com/office/drawing/2010/main">
                <a:solidFill>
                  <a:srgbClr val="FFFFFF"/>
                </a:solidFill>
              </a14:hiddenFill>
            </a:ext>
          </a:extLst>
        </p:spPr>
      </p:pic>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176CBF79-0122-4C13-8450-D500EE51F697}" type="datetimeFigureOut">
              <a:rPr lang="es-MX" smtClean="0"/>
              <a:pPr/>
              <a:t>15/06/2013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661FCBCB-BF3D-4D60-A4A2-948BCA283494}" type="slidenum">
              <a:rPr lang="es-MX" smtClean="0"/>
              <a:pPr/>
              <a:t>‹Nº›</a:t>
            </a:fld>
            <a:endParaRPr lang="es-MX"/>
          </a:p>
        </p:txBody>
      </p:sp>
    </p:spTree>
    <p:extLst>
      <p:ext uri="{BB962C8B-B14F-4D97-AF65-F5344CB8AC3E}">
        <p14:creationId xmlns:p14="http://schemas.microsoft.com/office/powerpoint/2010/main" val="4041955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176CBF79-0122-4C13-8450-D500EE51F697}" type="datetimeFigureOut">
              <a:rPr lang="es-MX" smtClean="0"/>
              <a:pPr/>
              <a:t>15/06/2013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661FCBCB-BF3D-4D60-A4A2-948BCA283494}" type="slidenum">
              <a:rPr lang="es-MX" smtClean="0"/>
              <a:pPr/>
              <a:t>‹Nº›</a:t>
            </a:fld>
            <a:endParaRPr lang="es-MX"/>
          </a:p>
        </p:txBody>
      </p:sp>
    </p:spTree>
    <p:extLst>
      <p:ext uri="{BB962C8B-B14F-4D97-AF65-F5344CB8AC3E}">
        <p14:creationId xmlns:p14="http://schemas.microsoft.com/office/powerpoint/2010/main" val="12263980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176CBF79-0122-4C13-8450-D500EE51F697}" type="datetimeFigureOut">
              <a:rPr lang="es-MX" smtClean="0"/>
              <a:pPr/>
              <a:t>15/06/2013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661FCBCB-BF3D-4D60-A4A2-948BCA283494}" type="slidenum">
              <a:rPr lang="es-MX" smtClean="0"/>
              <a:pPr/>
              <a:t>‹Nº›</a:t>
            </a:fld>
            <a:endParaRPr lang="es-MX"/>
          </a:p>
        </p:txBody>
      </p:sp>
    </p:spTree>
    <p:extLst>
      <p:ext uri="{BB962C8B-B14F-4D97-AF65-F5344CB8AC3E}">
        <p14:creationId xmlns:p14="http://schemas.microsoft.com/office/powerpoint/2010/main" val="8918330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a:prstGeom prst="rect">
            <a:avLst/>
          </a:prstGeo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150CD4C5-E0A6-4CEB-A785-AFDB6D43F434}" type="datetimeFigureOut">
              <a:rPr lang="es-MX" smtClean="0"/>
              <a:pPr/>
              <a:t>15/06/2013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BA54BDE6-CBD0-4F2D-AC08-0BF43DA7B77C}" type="slidenum">
              <a:rPr lang="es-MX" smtClean="0"/>
              <a:pPr/>
              <a:t>‹Nº›</a:t>
            </a:fld>
            <a:endParaRPr lang="es-MX"/>
          </a:p>
        </p:txBody>
      </p:sp>
    </p:spTree>
    <p:extLst>
      <p:ext uri="{BB962C8B-B14F-4D97-AF65-F5344CB8AC3E}">
        <p14:creationId xmlns:p14="http://schemas.microsoft.com/office/powerpoint/2010/main" val="5436572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150CD4C5-E0A6-4CEB-A785-AFDB6D43F434}" type="datetimeFigureOut">
              <a:rPr lang="es-MX" smtClean="0"/>
              <a:pPr/>
              <a:t>15/06/2013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BA54BDE6-CBD0-4F2D-AC08-0BF43DA7B77C}" type="slidenum">
              <a:rPr lang="es-MX" smtClean="0"/>
              <a:pPr/>
              <a:t>‹Nº›</a:t>
            </a:fld>
            <a:endParaRPr lang="es-MX"/>
          </a:p>
        </p:txBody>
      </p:sp>
    </p:spTree>
    <p:extLst>
      <p:ext uri="{BB962C8B-B14F-4D97-AF65-F5344CB8AC3E}">
        <p14:creationId xmlns:p14="http://schemas.microsoft.com/office/powerpoint/2010/main" val="15864163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150CD4C5-E0A6-4CEB-A785-AFDB6D43F434}" type="datetimeFigureOut">
              <a:rPr lang="es-MX" smtClean="0"/>
              <a:pPr/>
              <a:t>15/06/2013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BA54BDE6-CBD0-4F2D-AC08-0BF43DA7B77C}" type="slidenum">
              <a:rPr lang="es-MX" smtClean="0"/>
              <a:pPr/>
              <a:t>‹Nº›</a:t>
            </a:fld>
            <a:endParaRPr lang="es-MX"/>
          </a:p>
        </p:txBody>
      </p:sp>
    </p:spTree>
    <p:extLst>
      <p:ext uri="{BB962C8B-B14F-4D97-AF65-F5344CB8AC3E}">
        <p14:creationId xmlns:p14="http://schemas.microsoft.com/office/powerpoint/2010/main" val="12888620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150CD4C5-E0A6-4CEB-A785-AFDB6D43F434}" type="datetimeFigureOut">
              <a:rPr lang="es-MX" smtClean="0"/>
              <a:pPr/>
              <a:t>15/06/2013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BA54BDE6-CBD0-4F2D-AC08-0BF43DA7B77C}" type="slidenum">
              <a:rPr lang="es-MX" smtClean="0"/>
              <a:pPr/>
              <a:t>‹Nº›</a:t>
            </a:fld>
            <a:endParaRPr lang="es-MX"/>
          </a:p>
        </p:txBody>
      </p:sp>
    </p:spTree>
    <p:extLst>
      <p:ext uri="{BB962C8B-B14F-4D97-AF65-F5344CB8AC3E}">
        <p14:creationId xmlns:p14="http://schemas.microsoft.com/office/powerpoint/2010/main" val="4578907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150CD4C5-E0A6-4CEB-A785-AFDB6D43F434}" type="datetimeFigureOut">
              <a:rPr lang="es-MX" smtClean="0"/>
              <a:pPr/>
              <a:t>15/06/2013</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BA54BDE6-CBD0-4F2D-AC08-0BF43DA7B77C}" type="slidenum">
              <a:rPr lang="es-MX" smtClean="0"/>
              <a:pPr/>
              <a:t>‹Nº›</a:t>
            </a:fld>
            <a:endParaRPr lang="es-MX"/>
          </a:p>
        </p:txBody>
      </p:sp>
    </p:spTree>
    <p:extLst>
      <p:ext uri="{BB962C8B-B14F-4D97-AF65-F5344CB8AC3E}">
        <p14:creationId xmlns:p14="http://schemas.microsoft.com/office/powerpoint/2010/main" val="394309745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150CD4C5-E0A6-4CEB-A785-AFDB6D43F434}" type="datetimeFigureOut">
              <a:rPr lang="es-MX" smtClean="0"/>
              <a:pPr/>
              <a:t>15/06/2013</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BA54BDE6-CBD0-4F2D-AC08-0BF43DA7B77C}" type="slidenum">
              <a:rPr lang="es-MX" smtClean="0"/>
              <a:pPr/>
              <a:t>‹Nº›</a:t>
            </a:fld>
            <a:endParaRPr lang="es-MX"/>
          </a:p>
        </p:txBody>
      </p:sp>
    </p:spTree>
    <p:extLst>
      <p:ext uri="{BB962C8B-B14F-4D97-AF65-F5344CB8AC3E}">
        <p14:creationId xmlns:p14="http://schemas.microsoft.com/office/powerpoint/2010/main" val="23386340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150CD4C5-E0A6-4CEB-A785-AFDB6D43F434}" type="datetimeFigureOut">
              <a:rPr lang="es-MX" smtClean="0"/>
              <a:pPr/>
              <a:t>15/06/2013</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BA54BDE6-CBD0-4F2D-AC08-0BF43DA7B77C}" type="slidenum">
              <a:rPr lang="es-MX" smtClean="0"/>
              <a:pPr/>
              <a:t>‹Nº›</a:t>
            </a:fld>
            <a:endParaRPr lang="es-MX"/>
          </a:p>
        </p:txBody>
      </p:sp>
    </p:spTree>
    <p:extLst>
      <p:ext uri="{BB962C8B-B14F-4D97-AF65-F5344CB8AC3E}">
        <p14:creationId xmlns:p14="http://schemas.microsoft.com/office/powerpoint/2010/main" val="4671395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150CD4C5-E0A6-4CEB-A785-AFDB6D43F434}" type="datetimeFigureOut">
              <a:rPr lang="es-MX" smtClean="0"/>
              <a:pPr/>
              <a:t>15/06/2013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BA54BDE6-CBD0-4F2D-AC08-0BF43DA7B77C}" type="slidenum">
              <a:rPr lang="es-MX" smtClean="0"/>
              <a:pPr/>
              <a:t>‹Nº›</a:t>
            </a:fld>
            <a:endParaRPr lang="es-MX"/>
          </a:p>
        </p:txBody>
      </p:sp>
    </p:spTree>
    <p:extLst>
      <p:ext uri="{BB962C8B-B14F-4D97-AF65-F5344CB8AC3E}">
        <p14:creationId xmlns:p14="http://schemas.microsoft.com/office/powerpoint/2010/main" val="1639776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484784"/>
            <a:ext cx="8229600" cy="4536504"/>
          </a:xfrm>
        </p:spPr>
        <p:txBody>
          <a:bodyPr>
            <a:normAutofit/>
          </a:bodyPr>
          <a:lstStyle>
            <a:lvl1pPr>
              <a:defRPr sz="2400">
                <a:latin typeface="Adobe Caslon Pro" pitchFamily="18" charset="0"/>
              </a:defRPr>
            </a:lvl1pPr>
            <a:lvl2pPr>
              <a:defRPr sz="2000">
                <a:latin typeface="Adobe Caslon Pro" pitchFamily="18" charset="0"/>
              </a:defRPr>
            </a:lvl2pPr>
            <a:lvl3pPr>
              <a:defRPr sz="1800">
                <a:latin typeface="Adobe Caslon Pro" pitchFamily="18" charset="0"/>
              </a:defRPr>
            </a:lvl3pPr>
            <a:lvl4pPr>
              <a:defRPr sz="1600">
                <a:latin typeface="Adobe Caslon Pro" pitchFamily="18" charset="0"/>
              </a:defRPr>
            </a:lvl4pPr>
            <a:lvl5pPr>
              <a:defRPr sz="1600">
                <a:latin typeface="Adobe Caslon Pro" pitchFamily="18"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p:ph type="dt" sz="half" idx="10"/>
          </p:nvPr>
        </p:nvSpPr>
        <p:spPr/>
        <p:txBody>
          <a:bodyPr/>
          <a:lstStyle/>
          <a:p>
            <a:fld id="{176CBF79-0122-4C13-8450-D500EE51F697}" type="datetimeFigureOut">
              <a:rPr lang="es-MX" smtClean="0"/>
              <a:pPr/>
              <a:t>15/06/2013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661FCBCB-BF3D-4D60-A4A2-948BCA283494}" type="slidenum">
              <a:rPr lang="es-MX" smtClean="0"/>
              <a:pPr/>
              <a:t>‹Nº›</a:t>
            </a:fld>
            <a:endParaRPr lang="es-MX"/>
          </a:p>
        </p:txBody>
      </p:sp>
      <p:pic>
        <p:nvPicPr>
          <p:cNvPr id="7" name="Picture 2" descr="C:\Users\laura.danese\Documents\Dropbox\SEDESOL 13\DGEMPS\Logo EPN.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328766" y="1726"/>
            <a:ext cx="2815234" cy="966286"/>
          </a:xfrm>
          <a:prstGeom prst="rect">
            <a:avLst/>
          </a:prstGeom>
          <a:noFill/>
          <a:extLst>
            <a:ext uri="{909E8E84-426E-40DD-AFC4-6F175D3DCCD1}">
              <a14:hiddenFill xmlns:a14="http://schemas.microsoft.com/office/drawing/2010/main">
                <a:solidFill>
                  <a:srgbClr val="FFFFFF"/>
                </a:solidFill>
              </a14:hiddenFill>
            </a:ext>
          </a:extLst>
        </p:spPr>
      </p:pic>
      <p:sp>
        <p:nvSpPr>
          <p:cNvPr id="8" name="1 Título"/>
          <p:cNvSpPr>
            <a:spLocks noGrp="1"/>
          </p:cNvSpPr>
          <p:nvPr>
            <p:ph type="title"/>
          </p:nvPr>
        </p:nvSpPr>
        <p:spPr>
          <a:xfrm>
            <a:off x="179512" y="188640"/>
            <a:ext cx="6048672" cy="1143000"/>
          </a:xfrm>
        </p:spPr>
        <p:txBody>
          <a:bodyPr>
            <a:noAutofit/>
          </a:bodyPr>
          <a:lstStyle>
            <a:lvl1pPr algn="l">
              <a:defRPr sz="2000">
                <a:latin typeface="Trajan Pro" pitchFamily="18" charset="0"/>
              </a:defRPr>
            </a:lvl1pPr>
          </a:lstStyle>
          <a:p>
            <a:r>
              <a:rPr lang="es-ES" dirty="0" smtClean="0"/>
              <a:t>Haga clic para modificar el estilo de título del patrón</a:t>
            </a:r>
            <a:endParaRPr lang="es-MX" dirty="0"/>
          </a:p>
        </p:txBody>
      </p:sp>
    </p:spTree>
    <p:extLst>
      <p:ext uri="{BB962C8B-B14F-4D97-AF65-F5344CB8AC3E}">
        <p14:creationId xmlns:p14="http://schemas.microsoft.com/office/powerpoint/2010/main" val="18690830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150CD4C5-E0A6-4CEB-A785-AFDB6D43F434}" type="datetimeFigureOut">
              <a:rPr lang="es-MX" smtClean="0"/>
              <a:pPr/>
              <a:t>15/06/2013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BA54BDE6-CBD0-4F2D-AC08-0BF43DA7B77C}" type="slidenum">
              <a:rPr lang="es-MX" smtClean="0"/>
              <a:pPr/>
              <a:t>‹Nº›</a:t>
            </a:fld>
            <a:endParaRPr lang="es-MX"/>
          </a:p>
        </p:txBody>
      </p:sp>
    </p:spTree>
    <p:extLst>
      <p:ext uri="{BB962C8B-B14F-4D97-AF65-F5344CB8AC3E}">
        <p14:creationId xmlns:p14="http://schemas.microsoft.com/office/powerpoint/2010/main" val="9380671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1600200"/>
            <a:ext cx="8229600" cy="4525963"/>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150CD4C5-E0A6-4CEB-A785-AFDB6D43F434}" type="datetimeFigureOut">
              <a:rPr lang="es-MX" smtClean="0"/>
              <a:pPr/>
              <a:t>15/06/2013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BA54BDE6-CBD0-4F2D-AC08-0BF43DA7B77C}" type="slidenum">
              <a:rPr lang="es-MX" smtClean="0"/>
              <a:pPr/>
              <a:t>‹Nº›</a:t>
            </a:fld>
            <a:endParaRPr lang="es-MX"/>
          </a:p>
        </p:txBody>
      </p:sp>
    </p:spTree>
    <p:extLst>
      <p:ext uri="{BB962C8B-B14F-4D97-AF65-F5344CB8AC3E}">
        <p14:creationId xmlns:p14="http://schemas.microsoft.com/office/powerpoint/2010/main" val="19024485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a:prstGeom prst="rect">
            <a:avLst/>
          </a:prstGeo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150CD4C5-E0A6-4CEB-A785-AFDB6D43F434}" type="datetimeFigureOut">
              <a:rPr lang="es-MX" smtClean="0"/>
              <a:pPr/>
              <a:t>15/06/2013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BA54BDE6-CBD0-4F2D-AC08-0BF43DA7B77C}" type="slidenum">
              <a:rPr lang="es-MX" smtClean="0"/>
              <a:pPr/>
              <a:t>‹Nº›</a:t>
            </a:fld>
            <a:endParaRPr lang="es-MX"/>
          </a:p>
        </p:txBody>
      </p:sp>
    </p:spTree>
    <p:extLst>
      <p:ext uri="{BB962C8B-B14F-4D97-AF65-F5344CB8AC3E}">
        <p14:creationId xmlns:p14="http://schemas.microsoft.com/office/powerpoint/2010/main" val="28631117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SHCP">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600200"/>
            <a:ext cx="3784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Content Placeholder 3"/>
          <p:cNvSpPr>
            <a:spLocks noGrp="1"/>
          </p:cNvSpPr>
          <p:nvPr>
            <p:ph sz="half" idx="2"/>
          </p:nvPr>
        </p:nvSpPr>
        <p:spPr>
          <a:xfrm>
            <a:off x="4940300" y="1600200"/>
            <a:ext cx="37465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Date Placeholder 4"/>
          <p:cNvSpPr>
            <a:spLocks noGrp="1"/>
          </p:cNvSpPr>
          <p:nvPr>
            <p:ph type="dt" sz="half" idx="10"/>
          </p:nvPr>
        </p:nvSpPr>
        <p:spPr/>
        <p:txBody>
          <a:bodyPr/>
          <a:lstStyle/>
          <a:p>
            <a:fld id="{176CBF79-0122-4C13-8450-D500EE51F697}" type="datetimeFigureOut">
              <a:rPr lang="es-MX" smtClean="0"/>
              <a:pPr/>
              <a:t>15/06/2013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661FCBCB-BF3D-4D60-A4A2-948BCA283494}" type="slidenum">
              <a:rPr lang="es-MX" smtClean="0"/>
              <a:pPr/>
              <a:t>‹Nº›</a:t>
            </a:fld>
            <a:endParaRPr lang="es-MX"/>
          </a:p>
        </p:txBody>
      </p:sp>
      <p:sp>
        <p:nvSpPr>
          <p:cNvPr id="9"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s-ES" smtClean="0"/>
              <a:t>Haga clic para modificar el estilo de título del patrón</a:t>
            </a:r>
            <a:endParaRPr lang="en-US" dirty="0"/>
          </a:p>
        </p:txBody>
      </p:sp>
    </p:spTree>
    <p:extLst>
      <p:ext uri="{BB962C8B-B14F-4D97-AF65-F5344CB8AC3E}">
        <p14:creationId xmlns:p14="http://schemas.microsoft.com/office/powerpoint/2010/main" val="126059461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484784"/>
            <a:ext cx="8229600" cy="4536504"/>
          </a:xfrm>
        </p:spPr>
        <p:txBody>
          <a:bodyPr>
            <a:normAutofit/>
          </a:bodyPr>
          <a:lstStyle>
            <a:lvl1pPr>
              <a:defRPr sz="2400">
                <a:latin typeface="Adobe Caslon Pro" pitchFamily="18" charset="0"/>
              </a:defRPr>
            </a:lvl1pPr>
            <a:lvl2pPr>
              <a:defRPr sz="2000">
                <a:latin typeface="Adobe Caslon Pro" pitchFamily="18" charset="0"/>
              </a:defRPr>
            </a:lvl2pPr>
            <a:lvl3pPr>
              <a:defRPr sz="1800">
                <a:latin typeface="Adobe Caslon Pro" pitchFamily="18" charset="0"/>
              </a:defRPr>
            </a:lvl3pPr>
            <a:lvl4pPr>
              <a:defRPr sz="1600">
                <a:latin typeface="Adobe Caslon Pro" pitchFamily="18" charset="0"/>
              </a:defRPr>
            </a:lvl4pPr>
            <a:lvl5pPr>
              <a:defRPr sz="1600">
                <a:latin typeface="Adobe Caslon Pro" pitchFamily="18"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p:ph type="dt" sz="half" idx="10"/>
          </p:nvPr>
        </p:nvSpPr>
        <p:spPr/>
        <p:txBody>
          <a:bodyPr/>
          <a:lstStyle/>
          <a:p>
            <a:fld id="{176CBF79-0122-4C13-8450-D500EE51F697}" type="datetimeFigureOut">
              <a:rPr lang="es-MX" smtClean="0"/>
              <a:pPr/>
              <a:t>15/06/2013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661FCBCB-BF3D-4D60-A4A2-948BCA283494}" type="slidenum">
              <a:rPr lang="es-MX" smtClean="0"/>
              <a:pPr/>
              <a:t>‹Nº›</a:t>
            </a:fld>
            <a:endParaRPr lang="es-MX"/>
          </a:p>
        </p:txBody>
      </p:sp>
      <p:pic>
        <p:nvPicPr>
          <p:cNvPr id="7" name="Picture 2" descr="C:\Users\laura.danese\Documents\Dropbox\SEDESOL 13\DGEMPS\Logo EPN.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328766" y="1726"/>
            <a:ext cx="2815234" cy="966286"/>
          </a:xfrm>
          <a:prstGeom prst="rect">
            <a:avLst/>
          </a:prstGeom>
          <a:noFill/>
          <a:extLst>
            <a:ext uri="{909E8E84-426E-40DD-AFC4-6F175D3DCCD1}">
              <a14:hiddenFill xmlns:a14="http://schemas.microsoft.com/office/drawing/2010/main">
                <a:solidFill>
                  <a:srgbClr val="FFFFFF"/>
                </a:solidFill>
              </a14:hiddenFill>
            </a:ext>
          </a:extLst>
        </p:spPr>
      </p:pic>
      <p:sp>
        <p:nvSpPr>
          <p:cNvPr id="8" name="1 Título"/>
          <p:cNvSpPr>
            <a:spLocks noGrp="1"/>
          </p:cNvSpPr>
          <p:nvPr>
            <p:ph type="title"/>
          </p:nvPr>
        </p:nvSpPr>
        <p:spPr>
          <a:xfrm>
            <a:off x="179512" y="188640"/>
            <a:ext cx="6048672" cy="1143000"/>
          </a:xfrm>
        </p:spPr>
        <p:txBody>
          <a:bodyPr>
            <a:noAutofit/>
          </a:bodyPr>
          <a:lstStyle>
            <a:lvl1pPr algn="l">
              <a:defRPr sz="2000">
                <a:latin typeface="Trajan Pro" pitchFamily="18" charset="0"/>
              </a:defRPr>
            </a:lvl1pPr>
          </a:lstStyle>
          <a:p>
            <a:r>
              <a:rPr lang="es-ES" dirty="0" smtClean="0"/>
              <a:t>Haga clic para modificar el estilo de título del patrón</a:t>
            </a:r>
            <a:endParaRPr lang="es-MX" dirty="0"/>
          </a:p>
        </p:txBody>
      </p:sp>
    </p:spTree>
    <p:extLst>
      <p:ext uri="{BB962C8B-B14F-4D97-AF65-F5344CB8AC3E}">
        <p14:creationId xmlns:p14="http://schemas.microsoft.com/office/powerpoint/2010/main" val="186908302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Diapositiva de título">
    <p:spTree>
      <p:nvGrpSpPr>
        <p:cNvPr id="1" name=""/>
        <p:cNvGrpSpPr/>
        <p:nvPr/>
      </p:nvGrpSpPr>
      <p:grpSpPr>
        <a:xfrm>
          <a:off x="0" y="0"/>
          <a:ext cx="0" cy="0"/>
          <a:chOff x="0" y="0"/>
          <a:chExt cx="0" cy="0"/>
        </a:xfrm>
      </p:grpSpPr>
      <p:pic>
        <p:nvPicPr>
          <p:cNvPr id="7" name="Picture 3" descr="C:\Users\laura.danese\Documents\Dropbox\SEDESOL 13\DGEMPS\LOGOS\SEDESOL_horizontal_ALTA-01.jpe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t="16427" b="32981"/>
          <a:stretch/>
        </p:blipFill>
        <p:spPr bwMode="auto">
          <a:xfrm>
            <a:off x="1691680" y="188640"/>
            <a:ext cx="5976664" cy="2146300"/>
          </a:xfrm>
          <a:prstGeom prst="rect">
            <a:avLst/>
          </a:prstGeom>
          <a:noFill/>
          <a:extLst>
            <a:ext uri="{909E8E84-426E-40DD-AFC4-6F175D3DCCD1}">
              <a14:hiddenFill xmlns:a14="http://schemas.microsoft.com/office/drawing/2010/main">
                <a:solidFill>
                  <a:srgbClr val="FFFFFF"/>
                </a:solidFill>
              </a14:hiddenFill>
            </a:ext>
          </a:extLst>
        </p:spPr>
      </p:pic>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176CBF79-0122-4C13-8450-D500EE51F697}" type="datetimeFigureOut">
              <a:rPr lang="es-MX" smtClean="0"/>
              <a:pPr/>
              <a:t>15/06/2013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661FCBCB-BF3D-4D60-A4A2-948BCA283494}" type="slidenum">
              <a:rPr lang="es-MX" smtClean="0"/>
              <a:pPr/>
              <a:t>‹Nº›</a:t>
            </a:fld>
            <a:endParaRPr lang="es-MX"/>
          </a:p>
        </p:txBody>
      </p:sp>
    </p:spTree>
    <p:extLst>
      <p:ext uri="{BB962C8B-B14F-4D97-AF65-F5344CB8AC3E}">
        <p14:creationId xmlns:p14="http://schemas.microsoft.com/office/powerpoint/2010/main" val="4041955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176CBF79-0122-4C13-8450-D500EE51F697}" type="datetimeFigureOut">
              <a:rPr lang="es-MX" smtClean="0"/>
              <a:pPr/>
              <a:t>15/06/2013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661FCBCB-BF3D-4D60-A4A2-948BCA283494}" type="slidenum">
              <a:rPr lang="es-MX" smtClean="0"/>
              <a:pPr/>
              <a:t>‹Nº›</a:t>
            </a:fld>
            <a:endParaRPr lang="es-MX"/>
          </a:p>
        </p:txBody>
      </p:sp>
    </p:spTree>
    <p:extLst>
      <p:ext uri="{BB962C8B-B14F-4D97-AF65-F5344CB8AC3E}">
        <p14:creationId xmlns:p14="http://schemas.microsoft.com/office/powerpoint/2010/main" val="661904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176CBF79-0122-4C13-8450-D500EE51F697}" type="datetimeFigureOut">
              <a:rPr lang="es-MX" smtClean="0"/>
              <a:pPr/>
              <a:t>15/06/2013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661FCBCB-BF3D-4D60-A4A2-948BCA283494}" type="slidenum">
              <a:rPr lang="es-MX" smtClean="0"/>
              <a:pPr/>
              <a:t>‹Nº›</a:t>
            </a:fld>
            <a:endParaRPr lang="es-MX"/>
          </a:p>
        </p:txBody>
      </p:sp>
    </p:spTree>
    <p:extLst>
      <p:ext uri="{BB962C8B-B14F-4D97-AF65-F5344CB8AC3E}">
        <p14:creationId xmlns:p14="http://schemas.microsoft.com/office/powerpoint/2010/main" val="13609562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176CBF79-0122-4C13-8450-D500EE51F697}" type="datetimeFigureOut">
              <a:rPr lang="es-MX" smtClean="0"/>
              <a:pPr/>
              <a:t>15/06/2013</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661FCBCB-BF3D-4D60-A4A2-948BCA283494}" type="slidenum">
              <a:rPr lang="es-MX" smtClean="0"/>
              <a:pPr/>
              <a:t>‹Nº›</a:t>
            </a:fld>
            <a:endParaRPr lang="es-MX"/>
          </a:p>
        </p:txBody>
      </p:sp>
    </p:spTree>
    <p:extLst>
      <p:ext uri="{BB962C8B-B14F-4D97-AF65-F5344CB8AC3E}">
        <p14:creationId xmlns:p14="http://schemas.microsoft.com/office/powerpoint/2010/main" val="3833095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176CBF79-0122-4C13-8450-D500EE51F697}" type="datetimeFigureOut">
              <a:rPr lang="es-MX" smtClean="0"/>
              <a:pPr/>
              <a:t>15/06/2013</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661FCBCB-BF3D-4D60-A4A2-948BCA283494}" type="slidenum">
              <a:rPr lang="es-MX" smtClean="0"/>
              <a:pPr/>
              <a:t>‹Nº›</a:t>
            </a:fld>
            <a:endParaRPr lang="es-MX"/>
          </a:p>
        </p:txBody>
      </p:sp>
    </p:spTree>
    <p:extLst>
      <p:ext uri="{BB962C8B-B14F-4D97-AF65-F5344CB8AC3E}">
        <p14:creationId xmlns:p14="http://schemas.microsoft.com/office/powerpoint/2010/main" val="2945328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176CBF79-0122-4C13-8450-D500EE51F697}" type="datetimeFigureOut">
              <a:rPr lang="es-MX" smtClean="0"/>
              <a:pPr/>
              <a:t>15/06/2013</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661FCBCB-BF3D-4D60-A4A2-948BCA283494}" type="slidenum">
              <a:rPr lang="es-MX" smtClean="0"/>
              <a:pPr/>
              <a:t>‹Nº›</a:t>
            </a:fld>
            <a:endParaRPr lang="es-MX"/>
          </a:p>
        </p:txBody>
      </p:sp>
    </p:spTree>
    <p:extLst>
      <p:ext uri="{BB962C8B-B14F-4D97-AF65-F5344CB8AC3E}">
        <p14:creationId xmlns:p14="http://schemas.microsoft.com/office/powerpoint/2010/main" val="3182977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176CBF79-0122-4C13-8450-D500EE51F697}" type="datetimeFigureOut">
              <a:rPr lang="es-MX" smtClean="0"/>
              <a:pPr/>
              <a:t>15/06/2013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661FCBCB-BF3D-4D60-A4A2-948BCA283494}" type="slidenum">
              <a:rPr lang="es-MX" smtClean="0"/>
              <a:pPr/>
              <a:t>‹Nº›</a:t>
            </a:fld>
            <a:endParaRPr lang="es-MX"/>
          </a:p>
        </p:txBody>
      </p:sp>
    </p:spTree>
    <p:extLst>
      <p:ext uri="{BB962C8B-B14F-4D97-AF65-F5344CB8AC3E}">
        <p14:creationId xmlns:p14="http://schemas.microsoft.com/office/powerpoint/2010/main" val="4639734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176CBF79-0122-4C13-8450-D500EE51F697}" type="datetimeFigureOut">
              <a:rPr lang="es-MX" smtClean="0"/>
              <a:pPr/>
              <a:t>15/06/2013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661FCBCB-BF3D-4D60-A4A2-948BCA283494}" type="slidenum">
              <a:rPr lang="es-MX" smtClean="0"/>
              <a:pPr/>
              <a:t>‹Nº›</a:t>
            </a:fld>
            <a:endParaRPr lang="es-MX"/>
          </a:p>
        </p:txBody>
      </p:sp>
    </p:spTree>
    <p:extLst>
      <p:ext uri="{BB962C8B-B14F-4D97-AF65-F5344CB8AC3E}">
        <p14:creationId xmlns:p14="http://schemas.microsoft.com/office/powerpoint/2010/main" val="4080213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dirty="0" smtClean="0"/>
              <a:t>Haga clic para modificar el estilo de título del patrón</a:t>
            </a:r>
            <a:endParaRPr lang="es-MX" dirty="0"/>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MX" dirty="0"/>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6CBF79-0122-4C13-8450-D500EE51F697}" type="datetimeFigureOut">
              <a:rPr lang="es-MX" smtClean="0"/>
              <a:pPr/>
              <a:t>15/06/2013</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1FCBCB-BF3D-4D60-A4A2-948BCA283494}" type="slidenum">
              <a:rPr lang="es-MX" smtClean="0"/>
              <a:pPr/>
              <a:t>‹Nº›</a:t>
            </a:fld>
            <a:endParaRPr lang="es-MX"/>
          </a:p>
        </p:txBody>
      </p:sp>
    </p:spTree>
    <p:extLst>
      <p:ext uri="{BB962C8B-B14F-4D97-AF65-F5344CB8AC3E}">
        <p14:creationId xmlns:p14="http://schemas.microsoft.com/office/powerpoint/2010/main" val="14583437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Trajan Pro" pitchFamily="18"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dobe Caslon Pro" pitchFamily="18"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dobe Caslon Pro" pitchFamily="18"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dobe Caslon Pro" pitchFamily="18"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dobe Caslon Pro" pitchFamily="18"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dobe Caslon Pro"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50CD4C5-E0A6-4CEB-A785-AFDB6D43F434}" type="datetimeFigureOut">
              <a:rPr lang="es-MX" smtClean="0"/>
              <a:pPr/>
              <a:t>15/06/2013</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54BDE6-CBD0-4F2D-AC08-0BF43DA7B77C}" type="slidenum">
              <a:rPr lang="es-MX" smtClean="0"/>
              <a:pPr/>
              <a:t>‹Nº›</a:t>
            </a:fld>
            <a:endParaRPr lang="es-MX"/>
          </a:p>
        </p:txBody>
      </p:sp>
      <p:pic>
        <p:nvPicPr>
          <p:cNvPr id="7" name="Picture 2" descr="C:\Users\laura.danese\Documents\Dropbox\SEDESOL 13\DGEMPS\Logo EPN.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67544" y="2564904"/>
            <a:ext cx="3566469"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3721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00000">
              <a:schemeClr val="bg1">
                <a:lumMod val="95000"/>
                <a:alpha val="53000"/>
              </a:schemeClr>
            </a:gs>
            <a:gs pos="0">
              <a:schemeClr val="bg1">
                <a:lumMod val="85000"/>
                <a:alpha val="47000"/>
              </a:schemeClr>
            </a:gs>
            <a:gs pos="50000">
              <a:schemeClr val="bg1">
                <a:alpha val="49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9" name="Rectángulo 8"/>
          <p:cNvSpPr/>
          <p:nvPr/>
        </p:nvSpPr>
        <p:spPr>
          <a:xfrm>
            <a:off x="457200" y="274638"/>
            <a:ext cx="6007999" cy="1143000"/>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pic>
        <p:nvPicPr>
          <p:cNvPr id="8" name="Imagen 7" descr="escudo nacional_negro.jpg"/>
          <p:cNvPicPr>
            <a:picLocks noChangeAspect="1"/>
          </p:cNvPicPr>
          <p:nvPr/>
        </p:nvPicPr>
        <p:blipFill>
          <a:blip r:embed="rId5">
            <a:lum bright="70000" contrast="-70000"/>
            <a:alphaModFix amt="28000"/>
            <a:extLst>
              <a:ext uri="{28A0092B-C50C-407E-A947-70E740481C1C}">
                <a14:useLocalDpi xmlns:a14="http://schemas.microsoft.com/office/drawing/2010/main" val="0"/>
              </a:ext>
            </a:extLst>
          </a:blip>
          <a:stretch>
            <a:fillRect/>
          </a:stretch>
        </p:blipFill>
        <p:spPr>
          <a:xfrm>
            <a:off x="3011034" y="3008162"/>
            <a:ext cx="2857323" cy="2880000"/>
          </a:xfrm>
          <a:prstGeom prst="rect">
            <a:avLst/>
          </a:prstGeom>
          <a:blipFill rotWithShape="0">
            <a:blip r:embed="rId6">
              <a:lum bright="70000" contrast="-70000"/>
              <a:alphaModFix amt="28000"/>
            </a:blip>
            <a:stretch>
              <a:fillRect/>
            </a:stretch>
          </a:blipFill>
        </p:spPr>
      </p:pic>
      <p:sp>
        <p:nvSpPr>
          <p:cNvPr id="2" name="Title Placeholder 1"/>
          <p:cNvSpPr>
            <a:spLocks noGrp="1"/>
          </p:cNvSpPr>
          <p:nvPr>
            <p:ph type="title"/>
          </p:nvPr>
        </p:nvSpPr>
        <p:spPr>
          <a:xfrm>
            <a:off x="457200" y="274638"/>
            <a:ext cx="8229600" cy="782266"/>
          </a:xfrm>
          <a:prstGeom prst="rect">
            <a:avLst/>
          </a:prstGeom>
        </p:spPr>
        <p:txBody>
          <a:bodyPr vert="horz" lIns="91440" tIns="45720" rIns="91440" bIns="45720" rtlCol="0" anchor="ctr">
            <a:noAutofit/>
          </a:bodyPr>
          <a:lstStyle/>
          <a:p>
            <a:r>
              <a:rPr lang="en-US" dirty="0" err="1" smtClean="0"/>
              <a:t>Título</a:t>
            </a:r>
            <a:endParaRPr lang="en-US" dirty="0"/>
          </a:p>
        </p:txBody>
      </p:sp>
      <p:sp>
        <p:nvSpPr>
          <p:cNvPr id="3" name="Text Placeholder 2"/>
          <p:cNvSpPr>
            <a:spLocks noGrp="1"/>
          </p:cNvSpPr>
          <p:nvPr>
            <p:ph type="body" idx="1"/>
          </p:nvPr>
        </p:nvSpPr>
        <p:spPr>
          <a:xfrm>
            <a:off x="457200" y="1056904"/>
            <a:ext cx="8229600" cy="5069259"/>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dobe Caslon Pro"/>
                <a:cs typeface="Adobe Caslon Pro"/>
              </a:defRPr>
            </a:lvl1pPr>
          </a:lstStyle>
          <a:p>
            <a:fld id="{176CBF79-0122-4C13-8450-D500EE51F697}" type="datetimeFigureOut">
              <a:rPr lang="es-MX" smtClean="0"/>
              <a:pPr/>
              <a:t>15/06/2013</a:t>
            </a:fld>
            <a:endParaRPr lang="es-MX"/>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dobe Caslon Pro"/>
                <a:cs typeface="Adobe Caslon Pro"/>
              </a:defRPr>
            </a:lvl1pPr>
          </a:lstStyle>
          <a:p>
            <a:endParaRPr lang="es-MX"/>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dobe Caslon Pro"/>
                <a:cs typeface="Adobe Caslon Pro"/>
              </a:defRPr>
            </a:lvl1pPr>
          </a:lstStyle>
          <a:p>
            <a:fld id="{661FCBCB-BF3D-4D60-A4A2-948BCA283494}" type="slidenum">
              <a:rPr lang="es-MX" smtClean="0"/>
              <a:pPr/>
              <a:t>‹Nº›</a:t>
            </a:fld>
            <a:endParaRPr lang="es-MX"/>
          </a:p>
        </p:txBody>
      </p:sp>
      <p:cxnSp>
        <p:nvCxnSpPr>
          <p:cNvPr id="21" name="Conector recto 20"/>
          <p:cNvCxnSpPr/>
          <p:nvPr/>
        </p:nvCxnSpPr>
        <p:spPr>
          <a:xfrm>
            <a:off x="457200" y="1056904"/>
            <a:ext cx="8229600" cy="0"/>
          </a:xfrm>
          <a:prstGeom prst="line">
            <a:avLst/>
          </a:prstGeom>
          <a:ln>
            <a:solidFill>
              <a:srgbClr val="BE0F34"/>
            </a:solidFill>
          </a:ln>
        </p:spPr>
        <p:style>
          <a:lnRef idx="2">
            <a:schemeClr val="accent1"/>
          </a:lnRef>
          <a:fillRef idx="0">
            <a:schemeClr val="accent1"/>
          </a:fillRef>
          <a:effectRef idx="1">
            <a:schemeClr val="accent1"/>
          </a:effectRef>
          <a:fontRef idx="minor">
            <a:schemeClr val="tx1"/>
          </a:fontRef>
        </p:style>
      </p:cxnSp>
      <p:sp>
        <p:nvSpPr>
          <p:cNvPr id="22" name="Rectángulo 21"/>
          <p:cNvSpPr/>
          <p:nvPr/>
        </p:nvSpPr>
        <p:spPr>
          <a:xfrm>
            <a:off x="457200" y="6126163"/>
            <a:ext cx="8229600" cy="230187"/>
          </a:xfrm>
          <a:prstGeom prst="rect">
            <a:avLst/>
          </a:prstGeom>
          <a:solidFill>
            <a:srgbClr val="807F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Tree>
    <p:extLst>
      <p:ext uri="{BB962C8B-B14F-4D97-AF65-F5344CB8AC3E}">
        <p14:creationId xmlns:p14="http://schemas.microsoft.com/office/powerpoint/2010/main" val="106557778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iming>
    <p:tnLst>
      <p:par>
        <p:cTn id="1" dur="indefinite" restart="never" nodeType="tmRoot"/>
      </p:par>
    </p:tnLst>
  </p:timing>
  <p:txStyles>
    <p:titleStyle>
      <a:lvl1pPr algn="r" defTabSz="457200" rtl="0" eaLnBrk="1" latinLnBrk="0" hangingPunct="1">
        <a:spcBef>
          <a:spcPct val="0"/>
        </a:spcBef>
        <a:buNone/>
        <a:defRPr sz="2000" kern="1200">
          <a:solidFill>
            <a:srgbClr val="807F83"/>
          </a:solidFill>
          <a:latin typeface="Trajan Pro"/>
          <a:ea typeface="+mj-ea"/>
          <a:cs typeface="Trajan Pro"/>
        </a:defRPr>
      </a:lvl1pPr>
    </p:titleStyle>
    <p:bodyStyle>
      <a:lvl1pPr marL="342900" indent="-342900" algn="l" defTabSz="457200" rtl="0" eaLnBrk="1" latinLnBrk="0" hangingPunct="1">
        <a:spcBef>
          <a:spcPct val="20000"/>
        </a:spcBef>
        <a:buFont typeface="Arial"/>
        <a:buChar char="•"/>
        <a:defRPr sz="3200" kern="1200">
          <a:solidFill>
            <a:srgbClr val="807F83"/>
          </a:solidFill>
          <a:latin typeface="Adobe Caslon Pro"/>
          <a:ea typeface="+mn-ea"/>
          <a:cs typeface="Adobe Caslon Pro"/>
        </a:defRPr>
      </a:lvl1pPr>
      <a:lvl2pPr marL="742950" indent="-285750" algn="l" defTabSz="457200" rtl="0" eaLnBrk="1" latinLnBrk="0" hangingPunct="1">
        <a:spcBef>
          <a:spcPct val="20000"/>
        </a:spcBef>
        <a:buFont typeface="Arial"/>
        <a:buChar char="–"/>
        <a:defRPr sz="2800" kern="1200">
          <a:solidFill>
            <a:srgbClr val="807F83"/>
          </a:solidFill>
          <a:latin typeface="Adobe Caslon Pro"/>
          <a:ea typeface="+mn-ea"/>
          <a:cs typeface="Adobe Caslon Pro"/>
        </a:defRPr>
      </a:lvl2pPr>
      <a:lvl3pPr marL="1143000" indent="-228600" algn="l" defTabSz="457200" rtl="0" eaLnBrk="1" latinLnBrk="0" hangingPunct="1">
        <a:spcBef>
          <a:spcPct val="20000"/>
        </a:spcBef>
        <a:buFont typeface="Arial"/>
        <a:buChar char="•"/>
        <a:defRPr sz="2400" kern="1200">
          <a:solidFill>
            <a:srgbClr val="807F83"/>
          </a:solidFill>
          <a:latin typeface="Adobe Caslon Pro"/>
          <a:ea typeface="+mn-ea"/>
          <a:cs typeface="Adobe Caslon Pro"/>
        </a:defRPr>
      </a:lvl3pPr>
      <a:lvl4pPr marL="16002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4pPr>
      <a:lvl5pPr marL="2057400" indent="-228600" algn="l" defTabSz="457200" rtl="0" eaLnBrk="1" latinLnBrk="0" hangingPunct="1">
        <a:spcBef>
          <a:spcPct val="20000"/>
        </a:spcBef>
        <a:buFont typeface="Arial"/>
        <a:buChar char="»"/>
        <a:defRPr sz="2000" kern="1200">
          <a:solidFill>
            <a:srgbClr val="807F83"/>
          </a:solidFill>
          <a:latin typeface="Adobe Caslon Pro"/>
          <a:ea typeface="+mn-ea"/>
          <a:cs typeface="Adobe Caslon Pro"/>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5.png"/><Relationship Id="rId1" Type="http://schemas.openxmlformats.org/officeDocument/2006/relationships/slideLayout" Target="../slideLayouts/slideLayout2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3039095"/>
            <a:ext cx="7772400" cy="1470025"/>
          </a:xfrm>
        </p:spPr>
        <p:txBody>
          <a:bodyPr>
            <a:noAutofit/>
          </a:bodyPr>
          <a:lstStyle/>
          <a:p>
            <a:r>
              <a:rPr lang="es-MX" sz="3200" dirty="0" smtClean="0"/>
              <a:t>FONDO DE APORTACIONES PARA LA INFRAESTRUCTURA SOCIAL</a:t>
            </a:r>
            <a:endParaRPr lang="es-MX" sz="3200" dirty="0"/>
          </a:p>
        </p:txBody>
      </p:sp>
      <p:sp>
        <p:nvSpPr>
          <p:cNvPr id="3" name="2 Subtítulo"/>
          <p:cNvSpPr>
            <a:spLocks noGrp="1"/>
          </p:cNvSpPr>
          <p:nvPr>
            <p:ph type="subTitle" idx="1"/>
          </p:nvPr>
        </p:nvSpPr>
        <p:spPr>
          <a:xfrm>
            <a:off x="107504" y="5373216"/>
            <a:ext cx="8964488" cy="792088"/>
          </a:xfrm>
        </p:spPr>
        <p:txBody>
          <a:bodyPr>
            <a:noAutofit/>
          </a:bodyPr>
          <a:lstStyle/>
          <a:p>
            <a:pPr algn="r"/>
            <a:r>
              <a:rPr lang="es-MX" sz="1600" dirty="0">
                <a:latin typeface="Trajan Pro" pitchFamily="18" charset="0"/>
              </a:rPr>
              <a:t>SUBSECRETARÍA DE PROSPECTIVA, PLANEACIÓN Y EVALUACIÓN</a:t>
            </a:r>
          </a:p>
          <a:p>
            <a:pPr algn="r"/>
            <a:r>
              <a:rPr lang="es-MX" sz="1400" dirty="0" smtClean="0">
                <a:latin typeface="Trajan Pro" pitchFamily="18" charset="0"/>
              </a:rPr>
              <a:t>UNIDAD DE PLANEACIÓN Y RELACIONES INTERNACIONALES</a:t>
            </a:r>
          </a:p>
          <a:p>
            <a:pPr algn="r"/>
            <a:r>
              <a:rPr lang="es-MX" sz="1400" dirty="0" smtClean="0">
                <a:latin typeface="Trajan Pro" pitchFamily="18" charset="0"/>
              </a:rPr>
              <a:t>JUNIO DE 2013</a:t>
            </a:r>
          </a:p>
        </p:txBody>
      </p:sp>
    </p:spTree>
    <p:extLst>
      <p:ext uri="{BB962C8B-B14F-4D97-AF65-F5344CB8AC3E}">
        <p14:creationId xmlns:p14="http://schemas.microsoft.com/office/powerpoint/2010/main" val="13421164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3039095"/>
            <a:ext cx="7772400" cy="1470025"/>
          </a:xfrm>
        </p:spPr>
        <p:txBody>
          <a:bodyPr>
            <a:noAutofit/>
          </a:bodyPr>
          <a:lstStyle/>
          <a:p>
            <a:r>
              <a:rPr lang="es-MX" sz="3200" dirty="0" smtClean="0">
                <a:latin typeface="Calibri" pitchFamily="34" charset="0"/>
              </a:rPr>
              <a:t>MARCO NORMATIVO</a:t>
            </a:r>
            <a:endParaRPr lang="es-MX" sz="3200" dirty="0">
              <a:latin typeface="Calibri" pitchFamily="34" charset="0"/>
            </a:endParaRPr>
          </a:p>
        </p:txBody>
      </p:sp>
    </p:spTree>
    <p:extLst>
      <p:ext uri="{BB962C8B-B14F-4D97-AF65-F5344CB8AC3E}">
        <p14:creationId xmlns:p14="http://schemas.microsoft.com/office/powerpoint/2010/main" val="30598337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39218" y="1282334"/>
            <a:ext cx="8136904" cy="576064"/>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marL="342900" indent="-342900" algn="just">
              <a:buFont typeface="Arial" pitchFamily="34" charset="0"/>
              <a:buChar char="•"/>
            </a:pPr>
            <a:r>
              <a:rPr lang="es-MX" sz="1600" b="1" dirty="0" smtClean="0">
                <a:solidFill>
                  <a:schemeClr val="tx1"/>
                </a:solidFill>
                <a:latin typeface="Calibri" pitchFamily="34" charset="0"/>
              </a:rPr>
              <a:t>Ley de Coordinación Fiscal</a:t>
            </a:r>
          </a:p>
        </p:txBody>
      </p:sp>
      <p:pic>
        <p:nvPicPr>
          <p:cNvPr id="5" name="Imagen 40"/>
          <p:cNvPicPr>
            <a:picLocks noChangeAspect="1"/>
          </p:cNvPicPr>
          <p:nvPr/>
        </p:nvPicPr>
        <p:blipFill>
          <a:blip r:embed="rId2" cstate="print">
            <a:clrChange>
              <a:clrFrom>
                <a:srgbClr val="FFFFFF"/>
              </a:clrFrom>
              <a:clrTo>
                <a:srgbClr val="FFFFFF">
                  <a:alpha val="0"/>
                </a:srgbClr>
              </a:clrTo>
            </a:clrChange>
          </a:blip>
          <a:stretch>
            <a:fillRect/>
          </a:stretch>
        </p:blipFill>
        <p:spPr>
          <a:xfrm>
            <a:off x="314454" y="1267050"/>
            <a:ext cx="289443" cy="288032"/>
          </a:xfrm>
          <a:prstGeom prst="rect">
            <a:avLst/>
          </a:prstGeom>
          <a:ln/>
        </p:spPr>
        <p:style>
          <a:lnRef idx="2">
            <a:schemeClr val="accent3"/>
          </a:lnRef>
          <a:fillRef idx="1">
            <a:schemeClr val="lt1"/>
          </a:fillRef>
          <a:effectRef idx="0">
            <a:schemeClr val="accent3"/>
          </a:effectRef>
          <a:fontRef idx="minor">
            <a:schemeClr val="dk1"/>
          </a:fontRef>
        </p:style>
      </p:pic>
      <p:sp>
        <p:nvSpPr>
          <p:cNvPr id="6" name="5 CuadroTexto"/>
          <p:cNvSpPr txBox="1"/>
          <p:nvPr/>
        </p:nvSpPr>
        <p:spPr>
          <a:xfrm>
            <a:off x="323528" y="1981901"/>
            <a:ext cx="8064896" cy="1877437"/>
          </a:xfrm>
          <a:prstGeom prst="rect">
            <a:avLst/>
          </a:prstGeom>
          <a:noFill/>
        </p:spPr>
        <p:txBody>
          <a:bodyPr wrap="square" rtlCol="0">
            <a:spAutoFit/>
          </a:bodyPr>
          <a:lstStyle/>
          <a:p>
            <a:pPr algn="just"/>
            <a:r>
              <a:rPr lang="es-MX" sz="1600" b="1" dirty="0" smtClean="0">
                <a:latin typeface="Calibri" pitchFamily="34" charset="0"/>
              </a:rPr>
              <a:t>Artículo 34</a:t>
            </a:r>
            <a:r>
              <a:rPr lang="es-MX" sz="1600" dirty="0" smtClean="0">
                <a:latin typeface="Calibri" pitchFamily="34" charset="0"/>
              </a:rPr>
              <a:t>. </a:t>
            </a:r>
            <a:r>
              <a:rPr lang="es-MX" sz="1600" i="1" dirty="0" smtClean="0">
                <a:latin typeface="Calibri" pitchFamily="34" charset="0"/>
              </a:rPr>
              <a:t>..</a:t>
            </a:r>
            <a:r>
              <a:rPr lang="es-ES" sz="1600" i="1" dirty="0" smtClean="0">
                <a:latin typeface="Calibri" pitchFamily="34" charset="0"/>
              </a:rPr>
              <a:t>Para efectos de la formulación anual del Proyecto de Presupuesto de Egresos de la Federación, el Ejecutivo Federal, por conducto de </a:t>
            </a:r>
            <a:r>
              <a:rPr lang="es-ES" sz="1600" b="1" i="1" dirty="0" smtClean="0">
                <a:latin typeface="Calibri" pitchFamily="34" charset="0"/>
              </a:rPr>
              <a:t>la Secretaría de Desarrollo Social</a:t>
            </a:r>
            <a:r>
              <a:rPr lang="es-ES" sz="1600" i="1" dirty="0" smtClean="0">
                <a:latin typeface="Calibri" pitchFamily="34" charset="0"/>
              </a:rPr>
              <a:t>, publicará, en el </a:t>
            </a:r>
            <a:r>
              <a:rPr lang="es-ES" sz="1600" b="1" i="1" dirty="0" smtClean="0">
                <a:latin typeface="Calibri" pitchFamily="34" charset="0"/>
              </a:rPr>
              <a:t>mes de octubre de cada año</a:t>
            </a:r>
            <a:r>
              <a:rPr lang="es-ES" sz="1600" i="1" dirty="0" smtClean="0">
                <a:latin typeface="Calibri" pitchFamily="34" charset="0"/>
              </a:rPr>
              <a:t>, en el Diario Oficial de la Federación las normas establecidas para necesidades básicas (</a:t>
            </a:r>
            <a:r>
              <a:rPr lang="es-ES" sz="1600" i="1" dirty="0" err="1" smtClean="0">
                <a:latin typeface="Calibri" pitchFamily="34" charset="0"/>
              </a:rPr>
              <a:t>Zw</a:t>
            </a:r>
            <a:r>
              <a:rPr lang="es-ES" sz="1600" i="1" dirty="0" smtClean="0">
                <a:latin typeface="Calibri" pitchFamily="34" charset="0"/>
              </a:rPr>
              <a:t>) y valores para el cálculo de esta fórmula y estimará los porcentajes de participación porcentual (</a:t>
            </a:r>
            <a:r>
              <a:rPr lang="es-ES" sz="1600" i="1" dirty="0" err="1" smtClean="0">
                <a:latin typeface="Calibri" pitchFamily="34" charset="0"/>
              </a:rPr>
              <a:t>PE</a:t>
            </a:r>
            <a:r>
              <a:rPr lang="es-ES" sz="1600" i="1" baseline="-25000" dirty="0" err="1" smtClean="0">
                <a:latin typeface="Calibri" pitchFamily="34" charset="0"/>
              </a:rPr>
              <a:t>k</a:t>
            </a:r>
            <a:r>
              <a:rPr lang="es-ES" sz="1600" i="1" dirty="0" smtClean="0">
                <a:latin typeface="Calibri" pitchFamily="34" charset="0"/>
              </a:rPr>
              <a:t>) que se asignará a cada Estado.</a:t>
            </a:r>
            <a:endParaRPr lang="es-MX" sz="1600" i="1" dirty="0" smtClean="0">
              <a:latin typeface="Calibri" pitchFamily="34" charset="0"/>
            </a:endParaRPr>
          </a:p>
          <a:p>
            <a:pPr algn="just"/>
            <a:endParaRPr lang="es-MX" sz="1600" dirty="0" smtClean="0">
              <a:latin typeface="Calibri" pitchFamily="34" charset="0"/>
            </a:endParaRPr>
          </a:p>
          <a:p>
            <a:pPr algn="just"/>
            <a:endParaRPr lang="es-MX" sz="1600" dirty="0" smtClean="0">
              <a:latin typeface="Calibri" pitchFamily="34" charset="0"/>
            </a:endParaRPr>
          </a:p>
        </p:txBody>
      </p:sp>
      <p:sp>
        <p:nvSpPr>
          <p:cNvPr id="7" name="6 CuadroTexto"/>
          <p:cNvSpPr txBox="1"/>
          <p:nvPr/>
        </p:nvSpPr>
        <p:spPr>
          <a:xfrm>
            <a:off x="0" y="0"/>
            <a:ext cx="8460432" cy="584775"/>
          </a:xfrm>
          <a:prstGeom prst="rect">
            <a:avLst/>
          </a:prstGeom>
          <a:noFill/>
        </p:spPr>
        <p:txBody>
          <a:bodyPr wrap="square" rtlCol="0">
            <a:spAutoFit/>
          </a:bodyPr>
          <a:lstStyle/>
          <a:p>
            <a:r>
              <a:rPr lang="es-MX" sz="3200" dirty="0" smtClean="0">
                <a:latin typeface="Calibri" pitchFamily="34" charset="0"/>
                <a:cs typeface="Tahoma" pitchFamily="34" charset="0"/>
              </a:rPr>
              <a:t>Obligaciones legales de </a:t>
            </a:r>
            <a:r>
              <a:rPr lang="es-MX" sz="3200" dirty="0" err="1" smtClean="0">
                <a:latin typeface="Calibri" pitchFamily="34" charset="0"/>
                <a:cs typeface="Tahoma" pitchFamily="34" charset="0"/>
              </a:rPr>
              <a:t>Sedesol</a:t>
            </a:r>
            <a:endParaRPr lang="es-MX" sz="3200" dirty="0">
              <a:latin typeface="Calibri" pitchFamily="34" charset="0"/>
              <a:cs typeface="Tahoma" pitchFamily="34" charset="0"/>
            </a:endParaRPr>
          </a:p>
        </p:txBody>
      </p:sp>
      <p:sp>
        <p:nvSpPr>
          <p:cNvPr id="8" name="7 Rectángulo"/>
          <p:cNvSpPr/>
          <p:nvPr/>
        </p:nvSpPr>
        <p:spPr>
          <a:xfrm>
            <a:off x="323528" y="3501008"/>
            <a:ext cx="8136904" cy="576064"/>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marL="342900" indent="-342900" algn="just">
              <a:buFont typeface="Arial" pitchFamily="34" charset="0"/>
              <a:buChar char="•"/>
            </a:pPr>
            <a:r>
              <a:rPr lang="es-MX" sz="1600" b="1" dirty="0" smtClean="0">
                <a:solidFill>
                  <a:schemeClr val="tx1"/>
                </a:solidFill>
                <a:latin typeface="Calibri" pitchFamily="34" charset="0"/>
              </a:rPr>
              <a:t>Lineamientos Generales de Operación para la entrega de recursos del Ramo General 33 </a:t>
            </a:r>
          </a:p>
        </p:txBody>
      </p:sp>
      <p:pic>
        <p:nvPicPr>
          <p:cNvPr id="11" name="Imagen 40"/>
          <p:cNvPicPr>
            <a:picLocks noChangeAspect="1"/>
          </p:cNvPicPr>
          <p:nvPr/>
        </p:nvPicPr>
        <p:blipFill>
          <a:blip r:embed="rId2" cstate="print">
            <a:clrChange>
              <a:clrFrom>
                <a:srgbClr val="FFFFFF"/>
              </a:clrFrom>
              <a:clrTo>
                <a:srgbClr val="FFFFFF">
                  <a:alpha val="0"/>
                </a:srgbClr>
              </a:clrTo>
            </a:clrChange>
          </a:blip>
          <a:stretch>
            <a:fillRect/>
          </a:stretch>
        </p:blipFill>
        <p:spPr>
          <a:xfrm>
            <a:off x="314454" y="3715322"/>
            <a:ext cx="289443" cy="288032"/>
          </a:xfrm>
          <a:prstGeom prst="rect">
            <a:avLst/>
          </a:prstGeom>
          <a:ln/>
        </p:spPr>
        <p:style>
          <a:lnRef idx="2">
            <a:schemeClr val="accent3"/>
          </a:lnRef>
          <a:fillRef idx="1">
            <a:schemeClr val="lt1"/>
          </a:fillRef>
          <a:effectRef idx="0">
            <a:schemeClr val="accent3"/>
          </a:effectRef>
          <a:fontRef idx="minor">
            <a:schemeClr val="dk1"/>
          </a:fontRef>
        </p:style>
      </p:pic>
      <p:sp>
        <p:nvSpPr>
          <p:cNvPr id="12" name="11 CuadroTexto"/>
          <p:cNvSpPr txBox="1"/>
          <p:nvPr/>
        </p:nvSpPr>
        <p:spPr>
          <a:xfrm>
            <a:off x="323528" y="4365104"/>
            <a:ext cx="8064896" cy="1815882"/>
          </a:xfrm>
          <a:prstGeom prst="rect">
            <a:avLst/>
          </a:prstGeom>
          <a:noFill/>
        </p:spPr>
        <p:txBody>
          <a:bodyPr wrap="square" rtlCol="0">
            <a:spAutoFit/>
          </a:bodyPr>
          <a:lstStyle/>
          <a:p>
            <a:pPr algn="just"/>
            <a:r>
              <a:rPr lang="es-MX" sz="1600" b="1" dirty="0" smtClean="0">
                <a:latin typeface="Calibri" pitchFamily="34" charset="0"/>
              </a:rPr>
              <a:t>Sección II. Dependencias Coordinadoras. </a:t>
            </a:r>
          </a:p>
          <a:p>
            <a:pPr algn="just"/>
            <a:r>
              <a:rPr lang="es-MX" sz="1600" b="1" i="1" dirty="0" smtClean="0">
                <a:latin typeface="Calibri" pitchFamily="34" charset="0"/>
              </a:rPr>
              <a:t>Tercero. </a:t>
            </a:r>
            <a:r>
              <a:rPr lang="es-MX" sz="1600" i="1" dirty="0" smtClean="0">
                <a:latin typeface="Calibri" pitchFamily="34" charset="0"/>
              </a:rPr>
              <a:t>En los términos de las disposiciones aplicables, las dependencias coordinadoras de los Fondos son las siguientes:</a:t>
            </a:r>
          </a:p>
          <a:p>
            <a:pPr algn="just"/>
            <a:r>
              <a:rPr lang="es-MX" sz="1600" i="1" dirty="0" smtClean="0">
                <a:latin typeface="Calibri" pitchFamily="34" charset="0"/>
              </a:rPr>
              <a:t>III. Fondo de Aportaciones para la Infraestructura Social: la Secretaría de Desarrollo Social </a:t>
            </a:r>
          </a:p>
          <a:p>
            <a:pPr algn="just"/>
            <a:endParaRPr lang="es-MX" sz="1600" i="1" dirty="0" smtClean="0">
              <a:latin typeface="Calibri" pitchFamily="34" charset="0"/>
            </a:endParaRPr>
          </a:p>
          <a:p>
            <a:pPr algn="just"/>
            <a:endParaRPr lang="es-MX" sz="1600" dirty="0" smtClean="0">
              <a:latin typeface="Calibri" pitchFamily="34" charset="0"/>
            </a:endParaRPr>
          </a:p>
          <a:p>
            <a:pPr algn="just"/>
            <a:endParaRPr lang="es-MX" sz="1600" dirty="0" smtClean="0">
              <a:latin typeface="Calibri" pitchFamily="34" charset="0"/>
            </a:endParaRPr>
          </a:p>
        </p:txBody>
      </p:sp>
    </p:spTree>
    <p:extLst>
      <p:ext uri="{BB962C8B-B14F-4D97-AF65-F5344CB8AC3E}">
        <p14:creationId xmlns:p14="http://schemas.microsoft.com/office/powerpoint/2010/main" val="26312535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23528" y="1340768"/>
            <a:ext cx="8136904" cy="576064"/>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marL="342900" indent="-342900" algn="just">
              <a:buFont typeface="Arial" pitchFamily="34" charset="0"/>
              <a:buChar char="•"/>
            </a:pPr>
            <a:r>
              <a:rPr lang="es-MX" sz="1600" b="1" dirty="0" smtClean="0">
                <a:solidFill>
                  <a:schemeClr val="tx1"/>
                </a:solidFill>
                <a:latin typeface="Calibri" pitchFamily="34" charset="0"/>
              </a:rPr>
              <a:t>Ley General de Contabilidad Gubernamental</a:t>
            </a:r>
          </a:p>
        </p:txBody>
      </p:sp>
      <p:pic>
        <p:nvPicPr>
          <p:cNvPr id="5" name="Imagen 40"/>
          <p:cNvPicPr>
            <a:picLocks noChangeAspect="1"/>
          </p:cNvPicPr>
          <p:nvPr/>
        </p:nvPicPr>
        <p:blipFill>
          <a:blip r:embed="rId2" cstate="print">
            <a:clrChange>
              <a:clrFrom>
                <a:srgbClr val="FFFFFF"/>
              </a:clrFrom>
              <a:clrTo>
                <a:srgbClr val="FFFFFF">
                  <a:alpha val="0"/>
                </a:srgbClr>
              </a:clrTo>
            </a:clrChange>
          </a:blip>
          <a:stretch>
            <a:fillRect/>
          </a:stretch>
        </p:blipFill>
        <p:spPr>
          <a:xfrm>
            <a:off x="314454" y="1267050"/>
            <a:ext cx="289443" cy="288032"/>
          </a:xfrm>
          <a:prstGeom prst="rect">
            <a:avLst/>
          </a:prstGeom>
          <a:ln/>
        </p:spPr>
        <p:style>
          <a:lnRef idx="2">
            <a:schemeClr val="accent3"/>
          </a:lnRef>
          <a:fillRef idx="1">
            <a:schemeClr val="lt1"/>
          </a:fillRef>
          <a:effectRef idx="0">
            <a:schemeClr val="accent3"/>
          </a:effectRef>
          <a:fontRef idx="minor">
            <a:schemeClr val="dk1"/>
          </a:fontRef>
        </p:style>
      </p:pic>
      <p:sp>
        <p:nvSpPr>
          <p:cNvPr id="6" name="5 CuadroTexto"/>
          <p:cNvSpPr txBox="1"/>
          <p:nvPr/>
        </p:nvSpPr>
        <p:spPr>
          <a:xfrm>
            <a:off x="323528" y="2276872"/>
            <a:ext cx="8064896" cy="1815882"/>
          </a:xfrm>
          <a:prstGeom prst="rect">
            <a:avLst/>
          </a:prstGeom>
          <a:noFill/>
        </p:spPr>
        <p:txBody>
          <a:bodyPr wrap="square" rtlCol="0">
            <a:spAutoFit/>
          </a:bodyPr>
          <a:lstStyle/>
          <a:p>
            <a:pPr algn="just"/>
            <a:r>
              <a:rPr lang="es-MX" sz="1600" b="1" dirty="0" smtClean="0">
                <a:latin typeface="Calibri" pitchFamily="34" charset="0"/>
              </a:rPr>
              <a:t>Artículo 75</a:t>
            </a:r>
            <a:r>
              <a:rPr lang="es-MX" sz="1600" dirty="0" smtClean="0">
                <a:latin typeface="Calibri" pitchFamily="34" charset="0"/>
              </a:rPr>
              <a:t>.</a:t>
            </a:r>
          </a:p>
          <a:p>
            <a:pPr algn="just"/>
            <a:endParaRPr lang="es-MX" sz="1600" dirty="0">
              <a:latin typeface="Calibri" pitchFamily="34" charset="0"/>
            </a:endParaRPr>
          </a:p>
          <a:p>
            <a:pPr algn="just"/>
            <a:r>
              <a:rPr lang="es-MX" sz="1600" dirty="0">
                <a:latin typeface="Calibri" pitchFamily="34" charset="0"/>
              </a:rPr>
              <a:t>La Secretaría de Desarrollo Social del Gobierno Federal remitirá trimestralmente a la Cámara de Diputados del Congreso de la Unión, la información que reciba correspondiente al Fondo de Aportaciones para la Infraestructura Social Municipal, misma que estará disponible en su página de Internet, debiendo actualizarla con la misma periodicidad. </a:t>
            </a:r>
            <a:endParaRPr lang="es-MX" sz="1600" dirty="0" smtClean="0">
              <a:latin typeface="Calibri" pitchFamily="34" charset="0"/>
            </a:endParaRPr>
          </a:p>
          <a:p>
            <a:pPr algn="just"/>
            <a:endParaRPr lang="es-MX" sz="1600" dirty="0" smtClean="0">
              <a:latin typeface="Calibri" pitchFamily="34" charset="0"/>
            </a:endParaRPr>
          </a:p>
        </p:txBody>
      </p:sp>
      <p:sp>
        <p:nvSpPr>
          <p:cNvPr id="7" name="6 CuadroTexto"/>
          <p:cNvSpPr txBox="1"/>
          <p:nvPr/>
        </p:nvSpPr>
        <p:spPr>
          <a:xfrm>
            <a:off x="0" y="0"/>
            <a:ext cx="8460432" cy="584775"/>
          </a:xfrm>
          <a:prstGeom prst="rect">
            <a:avLst/>
          </a:prstGeom>
          <a:noFill/>
        </p:spPr>
        <p:txBody>
          <a:bodyPr wrap="square" rtlCol="0">
            <a:spAutoFit/>
          </a:bodyPr>
          <a:lstStyle/>
          <a:p>
            <a:r>
              <a:rPr lang="es-MX" sz="3200" dirty="0" smtClean="0">
                <a:latin typeface="Calibri" pitchFamily="34" charset="0"/>
                <a:cs typeface="Tahoma" pitchFamily="34" charset="0"/>
              </a:rPr>
              <a:t>Obligaciones legales de </a:t>
            </a:r>
            <a:r>
              <a:rPr lang="es-MX" sz="3200" dirty="0" err="1" smtClean="0">
                <a:latin typeface="Calibri" pitchFamily="34" charset="0"/>
                <a:cs typeface="Tahoma" pitchFamily="34" charset="0"/>
              </a:rPr>
              <a:t>Sedesol</a:t>
            </a:r>
            <a:endParaRPr lang="es-MX" sz="3200" dirty="0">
              <a:latin typeface="Calibri" pitchFamily="34" charset="0"/>
              <a:cs typeface="Tahoma" pitchFamily="34" charset="0"/>
            </a:endParaRPr>
          </a:p>
        </p:txBody>
      </p:sp>
    </p:spTree>
    <p:extLst>
      <p:ext uri="{BB962C8B-B14F-4D97-AF65-F5344CB8AC3E}">
        <p14:creationId xmlns:p14="http://schemas.microsoft.com/office/powerpoint/2010/main" val="41551041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33036" y="1229038"/>
            <a:ext cx="8136904" cy="57606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Arial" pitchFamily="34" charset="0"/>
              <a:buChar char="•"/>
            </a:pPr>
            <a:r>
              <a:rPr lang="es-MX" sz="1600" b="1" dirty="0" smtClean="0">
                <a:solidFill>
                  <a:schemeClr val="tx1"/>
                </a:solidFill>
                <a:latin typeface="Calibri" pitchFamily="34" charset="0"/>
              </a:rPr>
              <a:t>Reglamento Interior de la Secretaría de Desarrollo Social</a:t>
            </a:r>
          </a:p>
        </p:txBody>
      </p:sp>
      <p:grpSp>
        <p:nvGrpSpPr>
          <p:cNvPr id="3" name="9 Grupo"/>
          <p:cNvGrpSpPr/>
          <p:nvPr/>
        </p:nvGrpSpPr>
        <p:grpSpPr>
          <a:xfrm>
            <a:off x="219600" y="1267050"/>
            <a:ext cx="384298" cy="288032"/>
            <a:chOff x="179512" y="1628800"/>
            <a:chExt cx="394752" cy="288032"/>
          </a:xfrm>
        </p:grpSpPr>
        <p:sp>
          <p:nvSpPr>
            <p:cNvPr id="4" name="3 Rectángulo"/>
            <p:cNvSpPr/>
            <p:nvPr/>
          </p:nvSpPr>
          <p:spPr>
            <a:xfrm>
              <a:off x="179512" y="1670470"/>
              <a:ext cx="243586" cy="208350"/>
            </a:xfrm>
            <a:prstGeom prst="rect">
              <a:avLst/>
            </a:prstGeom>
            <a:solidFill>
              <a:schemeClr val="bg1"/>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5" name="Imagen 40"/>
            <p:cNvPicPr>
              <a:picLocks noChangeAspect="1"/>
            </p:cNvPicPr>
            <p:nvPr/>
          </p:nvPicPr>
          <p:blipFill>
            <a:blip r:embed="rId2" cstate="print">
              <a:clrChange>
                <a:clrFrom>
                  <a:srgbClr val="FFFFFF"/>
                </a:clrFrom>
                <a:clrTo>
                  <a:srgbClr val="FFFFFF">
                    <a:alpha val="0"/>
                  </a:srgbClr>
                </a:clrTo>
              </a:clrChange>
            </a:blip>
            <a:stretch>
              <a:fillRect/>
            </a:stretch>
          </p:blipFill>
          <p:spPr>
            <a:xfrm>
              <a:off x="276947" y="1628800"/>
              <a:ext cx="297317" cy="288032"/>
            </a:xfrm>
            <a:prstGeom prst="rect">
              <a:avLst/>
            </a:prstGeom>
            <a:noFill/>
            <a:ln>
              <a:solidFill>
                <a:schemeClr val="accent3"/>
              </a:solidFill>
            </a:ln>
          </p:spPr>
        </p:pic>
      </p:grpSp>
      <p:sp>
        <p:nvSpPr>
          <p:cNvPr id="6" name="5 CuadroTexto"/>
          <p:cNvSpPr txBox="1"/>
          <p:nvPr/>
        </p:nvSpPr>
        <p:spPr>
          <a:xfrm>
            <a:off x="323528" y="1916832"/>
            <a:ext cx="8064896" cy="4278094"/>
          </a:xfrm>
          <a:prstGeom prst="rect">
            <a:avLst/>
          </a:prstGeom>
          <a:noFill/>
        </p:spPr>
        <p:txBody>
          <a:bodyPr wrap="square" rtlCol="0">
            <a:spAutoFit/>
          </a:bodyPr>
          <a:lstStyle/>
          <a:p>
            <a:pPr algn="just"/>
            <a:r>
              <a:rPr lang="es-MX" sz="1600" b="1" i="1" dirty="0" smtClean="0">
                <a:latin typeface="Calibri" pitchFamily="34" charset="0"/>
              </a:rPr>
              <a:t>Artículo 4. Corresponde originalmente al o a la Titular la representación de la Secretaría, así como el trámite y resolución de los asuntos de su competencia. </a:t>
            </a:r>
            <a:r>
              <a:rPr lang="es-MX" sz="1600" i="1" dirty="0" smtClean="0">
                <a:latin typeface="Calibri" pitchFamily="34" charset="0"/>
              </a:rPr>
              <a:t>Para la mejor distribución y desarrollo del trabajo, el o la Titular podrá delegar las facultades que así lo permitan a las o a los servidores públicos subalternos, sin perjuicio de su ejercicio directo, conforme a lo previsto en este Reglamento y demás disposiciones aplicables, mediante la expedición de acuerdos que deberán publicarse en el Diario Oficial de la Federación.</a:t>
            </a:r>
            <a:endParaRPr lang="es-MX" sz="1600" b="1" i="1" dirty="0" smtClean="0">
              <a:latin typeface="Calibri" pitchFamily="34" charset="0"/>
            </a:endParaRPr>
          </a:p>
          <a:p>
            <a:pPr algn="just"/>
            <a:endParaRPr lang="es-MX" sz="1600" b="1" dirty="0" smtClean="0">
              <a:latin typeface="Calibri" pitchFamily="34" charset="0"/>
            </a:endParaRPr>
          </a:p>
          <a:p>
            <a:pPr algn="just"/>
            <a:r>
              <a:rPr lang="es-MX" sz="1600" b="1" dirty="0" smtClean="0">
                <a:latin typeface="Calibri" pitchFamily="34" charset="0"/>
              </a:rPr>
              <a:t>Artículo 18</a:t>
            </a:r>
            <a:r>
              <a:rPr lang="es-MX" sz="1600" dirty="0" smtClean="0">
                <a:latin typeface="Calibri" pitchFamily="34" charset="0"/>
              </a:rPr>
              <a:t>. La Unidad de Planeación y Relaciones Internacionales tendrá las siguientes atribuciones:</a:t>
            </a:r>
          </a:p>
          <a:p>
            <a:pPr algn="just"/>
            <a:endParaRPr lang="es-MX" sz="1600" b="1" dirty="0" smtClean="0">
              <a:latin typeface="Calibri" pitchFamily="34" charset="0"/>
            </a:endParaRPr>
          </a:p>
          <a:p>
            <a:pPr algn="just"/>
            <a:r>
              <a:rPr lang="es-MX" sz="1600" b="1" i="1" dirty="0" smtClean="0">
                <a:latin typeface="Calibri" pitchFamily="34" charset="0"/>
              </a:rPr>
              <a:t>VIII. Establecer la metodología, las fuentes de información y los mecanismos de distribución para la asignación de los recursos del Ramo General de Aportaciones Federales para entidades federativa</a:t>
            </a:r>
            <a:r>
              <a:rPr lang="es-MX" sz="1600" i="1" dirty="0" smtClean="0">
                <a:latin typeface="Calibri" pitchFamily="34" charset="0"/>
              </a:rPr>
              <a:t>s, relativos a la materia de desarrollo social y convenir con los gobiernos de las entidades federativas, la metodología y los mecanismos correspondientes para las asignaciones municipales, en la distribución de los recursos a que se refiere esta fracción, de acuerdo con la legislación vigente en la materia, en el ámbito de su competencia;</a:t>
            </a:r>
          </a:p>
          <a:p>
            <a:pPr algn="just"/>
            <a:endParaRPr lang="es-MX" sz="1600" i="1" dirty="0" smtClean="0">
              <a:latin typeface="Calibri" pitchFamily="34" charset="0"/>
            </a:endParaRPr>
          </a:p>
        </p:txBody>
      </p:sp>
      <p:sp>
        <p:nvSpPr>
          <p:cNvPr id="7" name="6 CuadroTexto"/>
          <p:cNvSpPr txBox="1"/>
          <p:nvPr/>
        </p:nvSpPr>
        <p:spPr>
          <a:xfrm>
            <a:off x="0" y="0"/>
            <a:ext cx="6300192" cy="523220"/>
          </a:xfrm>
          <a:prstGeom prst="rect">
            <a:avLst/>
          </a:prstGeom>
          <a:noFill/>
        </p:spPr>
        <p:txBody>
          <a:bodyPr wrap="square" rtlCol="0">
            <a:spAutoFit/>
          </a:bodyPr>
          <a:lstStyle/>
          <a:p>
            <a:r>
              <a:rPr lang="es-MX" sz="2800" dirty="0" smtClean="0">
                <a:latin typeface="Calibri" pitchFamily="34" charset="0"/>
                <a:cs typeface="Tahoma" pitchFamily="34" charset="0"/>
              </a:rPr>
              <a:t>Atribuciones de las Unidades de </a:t>
            </a:r>
            <a:r>
              <a:rPr lang="es-MX" sz="2800" dirty="0" err="1" smtClean="0">
                <a:latin typeface="Calibri" pitchFamily="34" charset="0"/>
                <a:cs typeface="Tahoma" pitchFamily="34" charset="0"/>
              </a:rPr>
              <a:t>Sedesol</a:t>
            </a:r>
            <a:endParaRPr lang="es-MX" sz="2800" dirty="0">
              <a:latin typeface="Calibri" pitchFamily="34" charset="0"/>
              <a:cs typeface="Tahoma" pitchFamily="34" charset="0"/>
            </a:endParaRPr>
          </a:p>
        </p:txBody>
      </p:sp>
    </p:spTree>
    <p:extLst>
      <p:ext uri="{BB962C8B-B14F-4D97-AF65-F5344CB8AC3E}">
        <p14:creationId xmlns:p14="http://schemas.microsoft.com/office/powerpoint/2010/main" val="26312535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23528" y="1229038"/>
            <a:ext cx="8136904" cy="57606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Arial" pitchFamily="34" charset="0"/>
              <a:buChar char="•"/>
            </a:pPr>
            <a:r>
              <a:rPr lang="es-MX" sz="1600" b="1" dirty="0" smtClean="0">
                <a:solidFill>
                  <a:schemeClr val="tx1"/>
                </a:solidFill>
                <a:latin typeface="Calibri" pitchFamily="34" charset="0"/>
              </a:rPr>
              <a:t>Ley de Coordinación Fiscal</a:t>
            </a:r>
          </a:p>
        </p:txBody>
      </p:sp>
      <p:grpSp>
        <p:nvGrpSpPr>
          <p:cNvPr id="3" name="9 Grupo"/>
          <p:cNvGrpSpPr/>
          <p:nvPr/>
        </p:nvGrpSpPr>
        <p:grpSpPr>
          <a:xfrm>
            <a:off x="219600" y="1267050"/>
            <a:ext cx="384298" cy="288032"/>
            <a:chOff x="179512" y="1628800"/>
            <a:chExt cx="394752" cy="288032"/>
          </a:xfrm>
        </p:grpSpPr>
        <p:sp>
          <p:nvSpPr>
            <p:cNvPr id="4" name="3 Rectángulo"/>
            <p:cNvSpPr/>
            <p:nvPr/>
          </p:nvSpPr>
          <p:spPr>
            <a:xfrm>
              <a:off x="179512" y="1670470"/>
              <a:ext cx="243586" cy="208350"/>
            </a:xfrm>
            <a:prstGeom prst="rect">
              <a:avLst/>
            </a:prstGeom>
            <a:solidFill>
              <a:schemeClr val="bg1"/>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5" name="Imagen 40"/>
            <p:cNvPicPr>
              <a:picLocks noChangeAspect="1"/>
            </p:cNvPicPr>
            <p:nvPr/>
          </p:nvPicPr>
          <p:blipFill>
            <a:blip r:embed="rId2" cstate="print">
              <a:clrChange>
                <a:clrFrom>
                  <a:srgbClr val="FFFFFF"/>
                </a:clrFrom>
                <a:clrTo>
                  <a:srgbClr val="FFFFFF">
                    <a:alpha val="0"/>
                  </a:srgbClr>
                </a:clrTo>
              </a:clrChange>
            </a:blip>
            <a:stretch>
              <a:fillRect/>
            </a:stretch>
          </p:blipFill>
          <p:spPr>
            <a:xfrm>
              <a:off x="276947" y="1628800"/>
              <a:ext cx="297317" cy="288032"/>
            </a:xfrm>
            <a:prstGeom prst="rect">
              <a:avLst/>
            </a:prstGeom>
            <a:noFill/>
            <a:ln>
              <a:solidFill>
                <a:schemeClr val="accent3"/>
              </a:solidFill>
            </a:ln>
          </p:spPr>
        </p:pic>
      </p:grpSp>
      <p:sp>
        <p:nvSpPr>
          <p:cNvPr id="6" name="5 CuadroTexto"/>
          <p:cNvSpPr txBox="1"/>
          <p:nvPr/>
        </p:nvSpPr>
        <p:spPr>
          <a:xfrm>
            <a:off x="323528" y="1916832"/>
            <a:ext cx="8064896" cy="4524315"/>
          </a:xfrm>
          <a:prstGeom prst="rect">
            <a:avLst/>
          </a:prstGeom>
          <a:noFill/>
        </p:spPr>
        <p:txBody>
          <a:bodyPr wrap="square" rtlCol="0">
            <a:spAutoFit/>
          </a:bodyPr>
          <a:lstStyle/>
          <a:p>
            <a:pPr algn="just"/>
            <a:r>
              <a:rPr lang="es-MX" sz="1600" b="1" i="1" dirty="0" smtClean="0">
                <a:latin typeface="Calibri" pitchFamily="34" charset="0"/>
              </a:rPr>
              <a:t>Artículo 33. </a:t>
            </a:r>
          </a:p>
          <a:p>
            <a:pPr algn="just"/>
            <a:endParaRPr lang="es-MX" sz="1600" b="1" i="1" dirty="0" smtClean="0">
              <a:latin typeface="Calibri" pitchFamily="34" charset="0"/>
            </a:endParaRPr>
          </a:p>
          <a:p>
            <a:pPr algn="just"/>
            <a:r>
              <a:rPr lang="es-ES" sz="1600" b="1" dirty="0">
                <a:latin typeface="Calibri" pitchFamily="34" charset="0"/>
              </a:rPr>
              <a:t>I.- </a:t>
            </a:r>
            <a:r>
              <a:rPr lang="es-ES" sz="1600" dirty="0">
                <a:latin typeface="Calibri" pitchFamily="34" charset="0"/>
              </a:rPr>
              <a:t>Hacer del conocimiento de sus habitantes, los montos que reciban las obras y acciones a realizar, el costo de cada una, su ubicación, metas y beneficiarios;</a:t>
            </a:r>
            <a:endParaRPr lang="es-MX" sz="1600" dirty="0">
              <a:latin typeface="Calibri" pitchFamily="34" charset="0"/>
            </a:endParaRPr>
          </a:p>
          <a:p>
            <a:pPr algn="just"/>
            <a:r>
              <a:rPr lang="es-ES" sz="1600" dirty="0">
                <a:latin typeface="Calibri" pitchFamily="34" charset="0"/>
              </a:rPr>
              <a:t> </a:t>
            </a:r>
            <a:endParaRPr lang="es-MX" sz="1600" dirty="0">
              <a:latin typeface="Calibri" pitchFamily="34" charset="0"/>
            </a:endParaRPr>
          </a:p>
          <a:p>
            <a:pPr algn="just"/>
            <a:r>
              <a:rPr lang="es-ES" sz="1600" b="1" dirty="0">
                <a:latin typeface="Calibri" pitchFamily="34" charset="0"/>
              </a:rPr>
              <a:t>II.- </a:t>
            </a:r>
            <a:r>
              <a:rPr lang="es-ES" sz="1600" dirty="0">
                <a:latin typeface="Calibri" pitchFamily="34" charset="0"/>
              </a:rPr>
              <a:t>Promover la participación de las comunidades beneficiarias en su destino, aplicación y vigilancia, así como en la programación, ejecución, control, seguimiento y evaluación de las obras y acciones que se vayan a realizar;</a:t>
            </a:r>
            <a:endParaRPr lang="es-MX" sz="1600" dirty="0">
              <a:latin typeface="Calibri" pitchFamily="34" charset="0"/>
            </a:endParaRPr>
          </a:p>
          <a:p>
            <a:pPr algn="just"/>
            <a:r>
              <a:rPr lang="es-ES" sz="1600" dirty="0">
                <a:latin typeface="Calibri" pitchFamily="34" charset="0"/>
              </a:rPr>
              <a:t> </a:t>
            </a:r>
            <a:endParaRPr lang="es-MX" sz="1600" dirty="0">
              <a:latin typeface="Calibri" pitchFamily="34" charset="0"/>
            </a:endParaRPr>
          </a:p>
          <a:p>
            <a:pPr algn="just"/>
            <a:r>
              <a:rPr lang="es-ES" sz="1600" b="1" dirty="0">
                <a:latin typeface="Calibri" pitchFamily="34" charset="0"/>
              </a:rPr>
              <a:t>III.- </a:t>
            </a:r>
            <a:r>
              <a:rPr lang="es-ES" sz="1600" dirty="0">
                <a:latin typeface="Calibri" pitchFamily="34" charset="0"/>
              </a:rPr>
              <a:t>Informar a sus habitantes, al término de cada ejercicio, sobre los resultados alcanzados;</a:t>
            </a:r>
            <a:endParaRPr lang="es-MX" sz="1600" dirty="0">
              <a:latin typeface="Calibri" pitchFamily="34" charset="0"/>
            </a:endParaRPr>
          </a:p>
          <a:p>
            <a:pPr algn="just"/>
            <a:r>
              <a:rPr lang="es-ES" sz="1600" dirty="0">
                <a:latin typeface="Calibri" pitchFamily="34" charset="0"/>
              </a:rPr>
              <a:t> </a:t>
            </a:r>
            <a:endParaRPr lang="es-MX" sz="1600" dirty="0">
              <a:latin typeface="Calibri" pitchFamily="34" charset="0"/>
            </a:endParaRPr>
          </a:p>
          <a:p>
            <a:pPr algn="just"/>
            <a:r>
              <a:rPr lang="es-ES" sz="1600" b="1" dirty="0">
                <a:solidFill>
                  <a:srgbClr val="009900"/>
                </a:solidFill>
                <a:latin typeface="Calibri" pitchFamily="34" charset="0"/>
              </a:rPr>
              <a:t>IV.- Proporcionar a la Secretaría de Desarrollo Social, la información que sobre la utilización del Fondo de Aportaciones para la Infraestructura Social le sea requerida. En el caso de los Municipios lo harán por conducto de los Estados, y</a:t>
            </a:r>
            <a:endParaRPr lang="es-MX" sz="1600" b="1" dirty="0">
              <a:solidFill>
                <a:srgbClr val="009900"/>
              </a:solidFill>
              <a:latin typeface="Calibri" pitchFamily="34" charset="0"/>
            </a:endParaRPr>
          </a:p>
          <a:p>
            <a:pPr algn="just"/>
            <a:r>
              <a:rPr lang="es-ES" sz="1600" dirty="0">
                <a:latin typeface="Calibri" pitchFamily="34" charset="0"/>
              </a:rPr>
              <a:t> </a:t>
            </a:r>
            <a:endParaRPr lang="es-MX" sz="1600" dirty="0">
              <a:latin typeface="Calibri" pitchFamily="34" charset="0"/>
            </a:endParaRPr>
          </a:p>
          <a:p>
            <a:pPr algn="just"/>
            <a:r>
              <a:rPr lang="es-ES" sz="1600" b="1" dirty="0">
                <a:latin typeface="Calibri" pitchFamily="34" charset="0"/>
              </a:rPr>
              <a:t>V.- </a:t>
            </a:r>
            <a:r>
              <a:rPr lang="es-ES" sz="1600" dirty="0">
                <a:latin typeface="Calibri" pitchFamily="34" charset="0"/>
              </a:rPr>
              <a:t>Procurar que las obras que realicen con los recursos de los Fondos sean compatibles con la preservación y protección del medio ambiente y que impulsen el desarrollo sustentable.</a:t>
            </a:r>
            <a:endParaRPr lang="es-MX" sz="1600" dirty="0">
              <a:latin typeface="Calibri" pitchFamily="34" charset="0"/>
            </a:endParaRPr>
          </a:p>
          <a:p>
            <a:pPr algn="just"/>
            <a:endParaRPr lang="es-MX" sz="1600" i="1" dirty="0" smtClean="0">
              <a:latin typeface="Calibri" pitchFamily="34" charset="0"/>
            </a:endParaRPr>
          </a:p>
        </p:txBody>
      </p:sp>
      <p:sp>
        <p:nvSpPr>
          <p:cNvPr id="7" name="6 CuadroTexto"/>
          <p:cNvSpPr txBox="1"/>
          <p:nvPr/>
        </p:nvSpPr>
        <p:spPr>
          <a:xfrm>
            <a:off x="0" y="0"/>
            <a:ext cx="6300192" cy="954107"/>
          </a:xfrm>
          <a:prstGeom prst="rect">
            <a:avLst/>
          </a:prstGeom>
          <a:noFill/>
        </p:spPr>
        <p:txBody>
          <a:bodyPr wrap="square" rtlCol="0">
            <a:spAutoFit/>
          </a:bodyPr>
          <a:lstStyle/>
          <a:p>
            <a:r>
              <a:rPr lang="es-MX" sz="2800" dirty="0" smtClean="0">
                <a:latin typeface="Calibri" pitchFamily="34" charset="0"/>
                <a:cs typeface="Tahoma" pitchFamily="34" charset="0"/>
              </a:rPr>
              <a:t>Obligaciones legales de estados y municipios</a:t>
            </a:r>
            <a:endParaRPr lang="es-MX" sz="2800" dirty="0">
              <a:latin typeface="Calibri" pitchFamily="34" charset="0"/>
              <a:cs typeface="Tahoma" pitchFamily="34" charset="0"/>
            </a:endParaRPr>
          </a:p>
        </p:txBody>
      </p:sp>
    </p:spTree>
    <p:extLst>
      <p:ext uri="{BB962C8B-B14F-4D97-AF65-F5344CB8AC3E}">
        <p14:creationId xmlns:p14="http://schemas.microsoft.com/office/powerpoint/2010/main" val="671459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23528" y="1305484"/>
            <a:ext cx="8136904" cy="57606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Arial" pitchFamily="34" charset="0"/>
              <a:buChar char="•"/>
            </a:pPr>
            <a:r>
              <a:rPr lang="es-MX" sz="1600" b="1" dirty="0" smtClean="0">
                <a:solidFill>
                  <a:schemeClr val="tx1"/>
                </a:solidFill>
                <a:latin typeface="Calibri" pitchFamily="34" charset="0"/>
              </a:rPr>
              <a:t>Ley de Coordinación Fiscal</a:t>
            </a:r>
          </a:p>
        </p:txBody>
      </p:sp>
      <p:grpSp>
        <p:nvGrpSpPr>
          <p:cNvPr id="3" name="9 Grupo"/>
          <p:cNvGrpSpPr/>
          <p:nvPr/>
        </p:nvGrpSpPr>
        <p:grpSpPr>
          <a:xfrm>
            <a:off x="219600" y="1267050"/>
            <a:ext cx="384298" cy="288032"/>
            <a:chOff x="179512" y="1628800"/>
            <a:chExt cx="394752" cy="288032"/>
          </a:xfrm>
        </p:grpSpPr>
        <p:sp>
          <p:nvSpPr>
            <p:cNvPr id="4" name="3 Rectángulo"/>
            <p:cNvSpPr/>
            <p:nvPr/>
          </p:nvSpPr>
          <p:spPr>
            <a:xfrm>
              <a:off x="179512" y="1670470"/>
              <a:ext cx="243586" cy="208350"/>
            </a:xfrm>
            <a:prstGeom prst="rect">
              <a:avLst/>
            </a:prstGeom>
            <a:solidFill>
              <a:schemeClr val="bg1"/>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5" name="Imagen 40"/>
            <p:cNvPicPr>
              <a:picLocks noChangeAspect="1"/>
            </p:cNvPicPr>
            <p:nvPr/>
          </p:nvPicPr>
          <p:blipFill>
            <a:blip r:embed="rId2" cstate="print">
              <a:clrChange>
                <a:clrFrom>
                  <a:srgbClr val="FFFFFF"/>
                </a:clrFrom>
                <a:clrTo>
                  <a:srgbClr val="FFFFFF">
                    <a:alpha val="0"/>
                  </a:srgbClr>
                </a:clrTo>
              </a:clrChange>
            </a:blip>
            <a:stretch>
              <a:fillRect/>
            </a:stretch>
          </p:blipFill>
          <p:spPr>
            <a:xfrm>
              <a:off x="276947" y="1628800"/>
              <a:ext cx="297317" cy="288032"/>
            </a:xfrm>
            <a:prstGeom prst="rect">
              <a:avLst/>
            </a:prstGeom>
            <a:noFill/>
            <a:ln>
              <a:solidFill>
                <a:schemeClr val="accent3"/>
              </a:solidFill>
            </a:ln>
          </p:spPr>
        </p:pic>
      </p:grpSp>
      <p:sp>
        <p:nvSpPr>
          <p:cNvPr id="6" name="5 CuadroTexto"/>
          <p:cNvSpPr txBox="1"/>
          <p:nvPr/>
        </p:nvSpPr>
        <p:spPr>
          <a:xfrm>
            <a:off x="323528" y="1916832"/>
            <a:ext cx="8064896" cy="3539430"/>
          </a:xfrm>
          <a:prstGeom prst="rect">
            <a:avLst/>
          </a:prstGeom>
          <a:noFill/>
        </p:spPr>
        <p:txBody>
          <a:bodyPr wrap="square" rtlCol="0">
            <a:spAutoFit/>
          </a:bodyPr>
          <a:lstStyle/>
          <a:p>
            <a:pPr algn="just"/>
            <a:r>
              <a:rPr lang="es-MX" sz="1600" b="1" i="1" dirty="0" smtClean="0">
                <a:latin typeface="Calibri" pitchFamily="34" charset="0"/>
              </a:rPr>
              <a:t>Artículo 35. </a:t>
            </a:r>
          </a:p>
          <a:p>
            <a:pPr algn="just"/>
            <a:endParaRPr lang="es-MX" sz="1600" b="1" i="1" dirty="0" smtClean="0">
              <a:latin typeface="Calibri" pitchFamily="34" charset="0"/>
            </a:endParaRPr>
          </a:p>
          <a:p>
            <a:pPr marL="285750" indent="-285750" algn="just">
              <a:buFont typeface="Arial" pitchFamily="34" charset="0"/>
              <a:buChar char="•"/>
            </a:pPr>
            <a:r>
              <a:rPr lang="es-ES" sz="1600" dirty="0">
                <a:latin typeface="Calibri" pitchFamily="34" charset="0"/>
              </a:rPr>
              <a:t>Los Estados distribuirán entre los Municipios los recursos del Fondo para la Infraestructura Social Municipal, con una fórmula igual a la señalada en el artículo anterior, que enfatice el carácter redistributivo de estas aportaciones hacia aquellos Municipios con mayor magnitud y profundidad de pobreza extrema. Para ello, utilizarán la información estadística más reciente de las variables de rezago social a que se refiere el artículo anterior publicada por el Instituto Nacional de Estadística, Geografía e </a:t>
            </a:r>
            <a:r>
              <a:rPr lang="es-ES" sz="1600" dirty="0" smtClean="0">
                <a:latin typeface="Calibri" pitchFamily="34" charset="0"/>
              </a:rPr>
              <a:t>Informática.</a:t>
            </a:r>
          </a:p>
          <a:p>
            <a:pPr marL="285750" indent="-285750" algn="just">
              <a:buFont typeface="Arial" pitchFamily="34" charset="0"/>
              <a:buChar char="•"/>
            </a:pPr>
            <a:endParaRPr lang="es-ES" sz="1600" i="1" dirty="0">
              <a:latin typeface="Calibri" pitchFamily="34" charset="0"/>
            </a:endParaRPr>
          </a:p>
          <a:p>
            <a:pPr marL="285750" indent="-285750" algn="just">
              <a:buFont typeface="Arial" pitchFamily="34" charset="0"/>
              <a:buChar char="•"/>
            </a:pPr>
            <a:r>
              <a:rPr lang="es-ES" sz="1600" dirty="0">
                <a:latin typeface="Calibri" pitchFamily="34" charset="0"/>
              </a:rPr>
              <a:t>Los Estados, con base en los lineamientos anteriores y previo convenio con la Secretaría de Desarrollo Social, calcularán las distribuciones del Fondo para la Infraestructura Social Municipal correspondientes a sus Municipios, debiendo publicarlas en sus respectivos órganos oficiales de difusión a más tardar el 31 de enero del ejercicio fiscal aplicable, así como la fórmula y su respectiva metodología, justificando cada </a:t>
            </a:r>
            <a:r>
              <a:rPr lang="es-ES" sz="1600" dirty="0" smtClean="0">
                <a:latin typeface="Calibri" pitchFamily="34" charset="0"/>
              </a:rPr>
              <a:t>elemento.</a:t>
            </a:r>
            <a:endParaRPr lang="es-MX" sz="1600" i="1" dirty="0" smtClean="0">
              <a:latin typeface="Calibri" pitchFamily="34" charset="0"/>
            </a:endParaRPr>
          </a:p>
        </p:txBody>
      </p:sp>
      <p:sp>
        <p:nvSpPr>
          <p:cNvPr id="7" name="6 CuadroTexto"/>
          <p:cNvSpPr txBox="1"/>
          <p:nvPr/>
        </p:nvSpPr>
        <p:spPr>
          <a:xfrm>
            <a:off x="0" y="0"/>
            <a:ext cx="6300192" cy="954107"/>
          </a:xfrm>
          <a:prstGeom prst="rect">
            <a:avLst/>
          </a:prstGeom>
          <a:noFill/>
        </p:spPr>
        <p:txBody>
          <a:bodyPr wrap="square" rtlCol="0">
            <a:spAutoFit/>
          </a:bodyPr>
          <a:lstStyle/>
          <a:p>
            <a:r>
              <a:rPr lang="es-MX" sz="2800" dirty="0" smtClean="0">
                <a:latin typeface="Calibri" pitchFamily="34" charset="0"/>
                <a:cs typeface="Tahoma" pitchFamily="34" charset="0"/>
              </a:rPr>
              <a:t>Obligaciones legales de estados y municipios</a:t>
            </a:r>
            <a:endParaRPr lang="es-MX" sz="2800" dirty="0">
              <a:latin typeface="Calibri" pitchFamily="34" charset="0"/>
              <a:cs typeface="Tahoma" pitchFamily="34" charset="0"/>
            </a:endParaRPr>
          </a:p>
        </p:txBody>
      </p:sp>
    </p:spTree>
    <p:extLst>
      <p:ext uri="{BB962C8B-B14F-4D97-AF65-F5344CB8AC3E}">
        <p14:creationId xmlns:p14="http://schemas.microsoft.com/office/powerpoint/2010/main" val="13362636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38167" y="1340768"/>
            <a:ext cx="8136904" cy="57606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Arial" pitchFamily="34" charset="0"/>
              <a:buChar char="•"/>
            </a:pPr>
            <a:r>
              <a:rPr lang="es-MX" sz="1600" b="1" dirty="0" smtClean="0">
                <a:solidFill>
                  <a:schemeClr val="tx1"/>
                </a:solidFill>
              </a:rPr>
              <a:t>Ley de Coordinación Fiscal</a:t>
            </a:r>
          </a:p>
        </p:txBody>
      </p:sp>
      <p:grpSp>
        <p:nvGrpSpPr>
          <p:cNvPr id="3" name="9 Grupo"/>
          <p:cNvGrpSpPr/>
          <p:nvPr/>
        </p:nvGrpSpPr>
        <p:grpSpPr>
          <a:xfrm>
            <a:off x="219600" y="1267050"/>
            <a:ext cx="384298" cy="288032"/>
            <a:chOff x="179512" y="1628800"/>
            <a:chExt cx="394752" cy="288032"/>
          </a:xfrm>
        </p:grpSpPr>
        <p:sp>
          <p:nvSpPr>
            <p:cNvPr id="4" name="3 Rectángulo"/>
            <p:cNvSpPr/>
            <p:nvPr/>
          </p:nvSpPr>
          <p:spPr>
            <a:xfrm>
              <a:off x="179512" y="1670470"/>
              <a:ext cx="243586" cy="208350"/>
            </a:xfrm>
            <a:prstGeom prst="rect">
              <a:avLst/>
            </a:prstGeom>
            <a:solidFill>
              <a:schemeClr val="bg1"/>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5" name="Imagen 40"/>
            <p:cNvPicPr>
              <a:picLocks noChangeAspect="1"/>
            </p:cNvPicPr>
            <p:nvPr/>
          </p:nvPicPr>
          <p:blipFill>
            <a:blip r:embed="rId2" cstate="print">
              <a:clrChange>
                <a:clrFrom>
                  <a:srgbClr val="FFFFFF"/>
                </a:clrFrom>
                <a:clrTo>
                  <a:srgbClr val="FFFFFF">
                    <a:alpha val="0"/>
                  </a:srgbClr>
                </a:clrTo>
              </a:clrChange>
            </a:blip>
            <a:stretch>
              <a:fillRect/>
            </a:stretch>
          </p:blipFill>
          <p:spPr>
            <a:xfrm>
              <a:off x="276947" y="1628800"/>
              <a:ext cx="297317" cy="288032"/>
            </a:xfrm>
            <a:prstGeom prst="rect">
              <a:avLst/>
            </a:prstGeom>
            <a:noFill/>
            <a:ln>
              <a:solidFill>
                <a:schemeClr val="accent3"/>
              </a:solidFill>
            </a:ln>
          </p:spPr>
        </p:pic>
      </p:grpSp>
      <p:sp>
        <p:nvSpPr>
          <p:cNvPr id="6" name="5 CuadroTexto"/>
          <p:cNvSpPr txBox="1"/>
          <p:nvPr/>
        </p:nvSpPr>
        <p:spPr>
          <a:xfrm>
            <a:off x="323528" y="1916832"/>
            <a:ext cx="8064896" cy="2062103"/>
          </a:xfrm>
          <a:prstGeom prst="rect">
            <a:avLst/>
          </a:prstGeom>
          <a:noFill/>
        </p:spPr>
        <p:txBody>
          <a:bodyPr wrap="square" rtlCol="0">
            <a:spAutoFit/>
          </a:bodyPr>
          <a:lstStyle/>
          <a:p>
            <a:pPr algn="just"/>
            <a:r>
              <a:rPr lang="es-MX" sz="1600" b="1" i="1" dirty="0" smtClean="0"/>
              <a:t>Artículo 35. </a:t>
            </a:r>
          </a:p>
          <a:p>
            <a:pPr algn="just"/>
            <a:endParaRPr lang="es-MX" sz="1600" b="1" i="1" dirty="0" smtClean="0"/>
          </a:p>
          <a:p>
            <a:pPr algn="just"/>
            <a:r>
              <a:rPr lang="es-ES" sz="1600" dirty="0"/>
              <a:t>Los Estados deberán entregar a sus respectivos Municipios los recursos que les corresponden conforme al calendario de enteros en que la Federación lo haga a los Estados, en los términos del penúltimo párrafo del artículo 32 de la presente Ley. Dicho calendario deberá comunicarse a los gobiernos municipales por parte de los gobiernos estatales y publicarse por estos últimos a más tardar el día 31 de enero de cada ejercicio fiscal, en su respectivo órgano de difusión oficial.</a:t>
            </a:r>
            <a:endParaRPr lang="es-MX" sz="1600" dirty="0"/>
          </a:p>
        </p:txBody>
      </p:sp>
      <p:sp>
        <p:nvSpPr>
          <p:cNvPr id="7" name="6 CuadroTexto"/>
          <p:cNvSpPr txBox="1"/>
          <p:nvPr/>
        </p:nvSpPr>
        <p:spPr>
          <a:xfrm>
            <a:off x="0" y="0"/>
            <a:ext cx="6300192" cy="954107"/>
          </a:xfrm>
          <a:prstGeom prst="rect">
            <a:avLst/>
          </a:prstGeom>
          <a:noFill/>
        </p:spPr>
        <p:txBody>
          <a:bodyPr wrap="square" rtlCol="0">
            <a:spAutoFit/>
          </a:bodyPr>
          <a:lstStyle/>
          <a:p>
            <a:r>
              <a:rPr lang="es-MX" sz="2800" dirty="0" smtClean="0">
                <a:latin typeface="Tahoma" pitchFamily="34" charset="0"/>
                <a:cs typeface="Tahoma" pitchFamily="34" charset="0"/>
              </a:rPr>
              <a:t>Obligaciones legales de estados y municipios</a:t>
            </a:r>
            <a:endParaRPr lang="es-MX" sz="2800" dirty="0">
              <a:latin typeface="Tahoma" pitchFamily="34" charset="0"/>
              <a:cs typeface="Tahoma" pitchFamily="34" charset="0"/>
            </a:endParaRPr>
          </a:p>
        </p:txBody>
      </p:sp>
    </p:spTree>
    <p:extLst>
      <p:ext uri="{BB962C8B-B14F-4D97-AF65-F5344CB8AC3E}">
        <p14:creationId xmlns:p14="http://schemas.microsoft.com/office/powerpoint/2010/main" val="29403973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287524" y="1267050"/>
            <a:ext cx="8136904" cy="57606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just">
              <a:buFont typeface="Arial" pitchFamily="34" charset="0"/>
              <a:buChar char="•"/>
            </a:pPr>
            <a:r>
              <a:rPr lang="es-MX" sz="1600" b="1" dirty="0" smtClean="0">
                <a:solidFill>
                  <a:schemeClr val="tx1"/>
                </a:solidFill>
                <a:latin typeface="Calibri" pitchFamily="34" charset="0"/>
              </a:rPr>
              <a:t>Ley General de Contabilidad Gubernamental</a:t>
            </a:r>
          </a:p>
        </p:txBody>
      </p:sp>
      <p:grpSp>
        <p:nvGrpSpPr>
          <p:cNvPr id="3" name="9 Grupo"/>
          <p:cNvGrpSpPr/>
          <p:nvPr/>
        </p:nvGrpSpPr>
        <p:grpSpPr>
          <a:xfrm>
            <a:off x="219600" y="1267050"/>
            <a:ext cx="384298" cy="288032"/>
            <a:chOff x="179512" y="1628800"/>
            <a:chExt cx="394752" cy="288032"/>
          </a:xfrm>
        </p:grpSpPr>
        <p:sp>
          <p:nvSpPr>
            <p:cNvPr id="4" name="3 Rectángulo"/>
            <p:cNvSpPr/>
            <p:nvPr/>
          </p:nvSpPr>
          <p:spPr>
            <a:xfrm>
              <a:off x="179512" y="1670470"/>
              <a:ext cx="243586" cy="208350"/>
            </a:xfrm>
            <a:prstGeom prst="rect">
              <a:avLst/>
            </a:prstGeom>
            <a:solidFill>
              <a:schemeClr val="bg1"/>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5" name="Imagen 40"/>
            <p:cNvPicPr>
              <a:picLocks noChangeAspect="1"/>
            </p:cNvPicPr>
            <p:nvPr/>
          </p:nvPicPr>
          <p:blipFill>
            <a:blip r:embed="rId2" cstate="print">
              <a:clrChange>
                <a:clrFrom>
                  <a:srgbClr val="FFFFFF"/>
                </a:clrFrom>
                <a:clrTo>
                  <a:srgbClr val="FFFFFF">
                    <a:alpha val="0"/>
                  </a:srgbClr>
                </a:clrTo>
              </a:clrChange>
            </a:blip>
            <a:stretch>
              <a:fillRect/>
            </a:stretch>
          </p:blipFill>
          <p:spPr>
            <a:xfrm>
              <a:off x="276947" y="1628800"/>
              <a:ext cx="297317" cy="288032"/>
            </a:xfrm>
            <a:prstGeom prst="rect">
              <a:avLst/>
            </a:prstGeom>
            <a:noFill/>
            <a:ln>
              <a:solidFill>
                <a:schemeClr val="accent3"/>
              </a:solidFill>
            </a:ln>
          </p:spPr>
        </p:pic>
      </p:grpSp>
      <p:sp>
        <p:nvSpPr>
          <p:cNvPr id="6" name="5 CuadroTexto"/>
          <p:cNvSpPr txBox="1"/>
          <p:nvPr/>
        </p:nvSpPr>
        <p:spPr>
          <a:xfrm>
            <a:off x="323528" y="1916832"/>
            <a:ext cx="8064896" cy="2062103"/>
          </a:xfrm>
          <a:prstGeom prst="rect">
            <a:avLst/>
          </a:prstGeom>
          <a:noFill/>
        </p:spPr>
        <p:txBody>
          <a:bodyPr wrap="square" rtlCol="0">
            <a:spAutoFit/>
          </a:bodyPr>
          <a:lstStyle/>
          <a:p>
            <a:pPr algn="just"/>
            <a:r>
              <a:rPr lang="es-MX" sz="1600" b="1" i="1" dirty="0" smtClean="0">
                <a:latin typeface="Calibri" pitchFamily="34" charset="0"/>
              </a:rPr>
              <a:t>Artículo 75. </a:t>
            </a:r>
          </a:p>
          <a:p>
            <a:pPr algn="just"/>
            <a:endParaRPr lang="es-MX" sz="1600" b="1" i="1" dirty="0" smtClean="0">
              <a:latin typeface="Calibri" pitchFamily="34" charset="0"/>
            </a:endParaRPr>
          </a:p>
          <a:p>
            <a:pPr algn="just"/>
            <a:r>
              <a:rPr lang="es-MX" sz="1600" dirty="0">
                <a:latin typeface="Calibri" pitchFamily="34" charset="0"/>
              </a:rPr>
              <a:t>Los municipios enviarán a las entidades federativas información sobre la aplicación de los recursos del Fondo de Aportaciones para la Infraestructura Social Municipal, en las obras y acciones establecidas en la Ley de Coordinación Fiscal que beneficien directamente a la población en rezago social y pobreza extrema para que por su conducto se incluya en los informes trimestrales a que se refieren los artículos 48 de la Ley de Coordinación Fiscal y 46 y 47 de esta Ley. </a:t>
            </a:r>
          </a:p>
        </p:txBody>
      </p:sp>
      <p:sp>
        <p:nvSpPr>
          <p:cNvPr id="7" name="6 CuadroTexto"/>
          <p:cNvSpPr txBox="1"/>
          <p:nvPr/>
        </p:nvSpPr>
        <p:spPr>
          <a:xfrm>
            <a:off x="0" y="0"/>
            <a:ext cx="6300192" cy="954107"/>
          </a:xfrm>
          <a:prstGeom prst="rect">
            <a:avLst/>
          </a:prstGeom>
          <a:noFill/>
        </p:spPr>
        <p:txBody>
          <a:bodyPr wrap="square" rtlCol="0">
            <a:spAutoFit/>
          </a:bodyPr>
          <a:lstStyle/>
          <a:p>
            <a:r>
              <a:rPr lang="es-MX" sz="2800" dirty="0" smtClean="0">
                <a:latin typeface="Calibri" pitchFamily="34" charset="0"/>
                <a:cs typeface="Tahoma" pitchFamily="34" charset="0"/>
              </a:rPr>
              <a:t>Obligaciones legales de estados y municipios</a:t>
            </a:r>
            <a:endParaRPr lang="es-MX" sz="2800" dirty="0">
              <a:latin typeface="Calibri" pitchFamily="34" charset="0"/>
              <a:cs typeface="Tahoma" pitchFamily="34" charset="0"/>
            </a:endParaRPr>
          </a:p>
        </p:txBody>
      </p:sp>
    </p:spTree>
    <p:extLst>
      <p:ext uri="{BB962C8B-B14F-4D97-AF65-F5344CB8AC3E}">
        <p14:creationId xmlns:p14="http://schemas.microsoft.com/office/powerpoint/2010/main" val="404523042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 Título"/>
          <p:cNvSpPr txBox="1">
            <a:spLocks/>
          </p:cNvSpPr>
          <p:nvPr/>
        </p:nvSpPr>
        <p:spPr bwMode="auto">
          <a:xfrm>
            <a:off x="71406" y="0"/>
            <a:ext cx="8389026" cy="7143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fontAlgn="base">
              <a:spcBef>
                <a:spcPct val="0"/>
              </a:spcBef>
              <a:spcAft>
                <a:spcPct val="0"/>
              </a:spcAft>
              <a:defRPr/>
            </a:pPr>
            <a:r>
              <a:rPr lang="es-MX" sz="3200" dirty="0" smtClean="0">
                <a:latin typeface="Calibri" pitchFamily="34" charset="0"/>
                <a:cs typeface="Tahoma" pitchFamily="34" charset="0"/>
              </a:rPr>
              <a:t>Marco normativo de la Fórmula</a:t>
            </a:r>
            <a:endParaRPr lang="es-ES" sz="3200" dirty="0" smtClean="0">
              <a:latin typeface="Calibri" pitchFamily="34" charset="0"/>
              <a:cs typeface="Tahoma" pitchFamily="34" charset="0"/>
            </a:endParaRPr>
          </a:p>
        </p:txBody>
      </p:sp>
      <p:sp>
        <p:nvSpPr>
          <p:cNvPr id="10" name="9 Rectángulo"/>
          <p:cNvSpPr/>
          <p:nvPr/>
        </p:nvSpPr>
        <p:spPr>
          <a:xfrm>
            <a:off x="395536" y="1257141"/>
            <a:ext cx="8358246" cy="936104"/>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algn="ctr"/>
            <a:endParaRPr lang="es-MX"/>
          </a:p>
        </p:txBody>
      </p:sp>
      <p:pic>
        <p:nvPicPr>
          <p:cNvPr id="13" name="Imagen 40"/>
          <p:cNvPicPr>
            <a:picLocks noChangeAspect="1"/>
          </p:cNvPicPr>
          <p:nvPr/>
        </p:nvPicPr>
        <p:blipFill>
          <a:blip r:embed="rId2" cstate="print">
            <a:clrChange>
              <a:clrFrom>
                <a:srgbClr val="FFFFFF"/>
              </a:clrFrom>
              <a:clrTo>
                <a:srgbClr val="FFFFFF">
                  <a:alpha val="0"/>
                </a:srgbClr>
              </a:clrTo>
            </a:clrChange>
          </a:blip>
          <a:stretch>
            <a:fillRect/>
          </a:stretch>
        </p:blipFill>
        <p:spPr>
          <a:xfrm>
            <a:off x="353547" y="1035636"/>
            <a:ext cx="297317" cy="288032"/>
          </a:xfrm>
          <a:prstGeom prst="rect">
            <a:avLst/>
          </a:prstGeom>
          <a:ln/>
        </p:spPr>
        <p:style>
          <a:lnRef idx="2">
            <a:schemeClr val="accent3"/>
          </a:lnRef>
          <a:fillRef idx="1">
            <a:schemeClr val="lt1"/>
          </a:fillRef>
          <a:effectRef idx="0">
            <a:schemeClr val="accent3"/>
          </a:effectRef>
          <a:fontRef idx="minor">
            <a:schemeClr val="dk1"/>
          </a:fontRef>
        </p:style>
      </p:pic>
      <p:sp>
        <p:nvSpPr>
          <p:cNvPr id="14" name="13 CuadroTexto"/>
          <p:cNvSpPr txBox="1"/>
          <p:nvPr/>
        </p:nvSpPr>
        <p:spPr>
          <a:xfrm>
            <a:off x="716386" y="1078862"/>
            <a:ext cx="8032078" cy="646331"/>
          </a:xfrm>
          <a:prstGeom prst="rect">
            <a:avLst/>
          </a:prstGeom>
          <a:ln>
            <a:noFill/>
          </a:ln>
        </p:spPr>
        <p:style>
          <a:lnRef idx="2">
            <a:schemeClr val="accent3"/>
          </a:lnRef>
          <a:fillRef idx="1">
            <a:schemeClr val="lt1"/>
          </a:fillRef>
          <a:effectRef idx="0">
            <a:schemeClr val="accent3"/>
          </a:effectRef>
          <a:fontRef idx="minor">
            <a:schemeClr val="dk1"/>
          </a:fontRef>
        </p:style>
        <p:txBody>
          <a:bodyPr wrap="square" rtlCol="0">
            <a:spAutoFit/>
          </a:bodyPr>
          <a:lstStyle/>
          <a:p>
            <a:r>
              <a:rPr lang="es-MX" dirty="0" smtClean="0">
                <a:latin typeface="Calibri" pitchFamily="34" charset="0"/>
              </a:rPr>
              <a:t>Para calcular la distribución del FAIS, la </a:t>
            </a:r>
            <a:r>
              <a:rPr lang="es-MX" dirty="0" err="1" smtClean="0">
                <a:solidFill>
                  <a:schemeClr val="tx1"/>
                </a:solidFill>
                <a:latin typeface="Calibri" pitchFamily="34" charset="0"/>
              </a:rPr>
              <a:t>Sedesol</a:t>
            </a:r>
            <a:r>
              <a:rPr lang="es-MX" dirty="0" smtClean="0">
                <a:solidFill>
                  <a:schemeClr val="tx1"/>
                </a:solidFill>
                <a:latin typeface="Calibri" pitchFamily="34" charset="0"/>
              </a:rPr>
              <a:t> debe </a:t>
            </a:r>
            <a:r>
              <a:rPr lang="es-MX" dirty="0" smtClean="0">
                <a:latin typeface="Calibri" pitchFamily="34" charset="0"/>
              </a:rPr>
              <a:t>seguir una fórmula igual a la que se describe en el Artículo 34 de la Ley de Coordinación Fiscal.</a:t>
            </a:r>
            <a:endParaRPr lang="es-MX" dirty="0">
              <a:latin typeface="Calibri" pitchFamily="34" charset="0"/>
            </a:endParaRPr>
          </a:p>
        </p:txBody>
      </p:sp>
      <p:sp>
        <p:nvSpPr>
          <p:cNvPr id="15" name="14 CuadroTexto"/>
          <p:cNvSpPr txBox="1"/>
          <p:nvPr/>
        </p:nvSpPr>
        <p:spPr>
          <a:xfrm>
            <a:off x="539552" y="2276872"/>
            <a:ext cx="8136904" cy="1200329"/>
          </a:xfrm>
          <a:prstGeom prst="rect">
            <a:avLst/>
          </a:prstGeom>
          <a:noFill/>
        </p:spPr>
        <p:txBody>
          <a:bodyPr wrap="square" rtlCol="0">
            <a:spAutoFit/>
          </a:bodyPr>
          <a:lstStyle/>
          <a:p>
            <a:pPr algn="just"/>
            <a:r>
              <a:rPr lang="es-ES" b="1" i="1" dirty="0" smtClean="0">
                <a:solidFill>
                  <a:prstClr val="black"/>
                </a:solidFill>
                <a:latin typeface="Calibri" pitchFamily="34" charset="0"/>
              </a:rPr>
              <a:t>Artículo 34.- </a:t>
            </a:r>
            <a:r>
              <a:rPr lang="es-ES" i="1" dirty="0" smtClean="0">
                <a:solidFill>
                  <a:prstClr val="black"/>
                </a:solidFill>
                <a:latin typeface="Calibri" pitchFamily="34" charset="0"/>
              </a:rPr>
              <a:t>“El Ejecutivo Federal, a través de la Secretaría de Desarrollo Social, distribuirá el Fondo de Aportaciones para Infraestructura entre los Estados, considerando criterios de pobreza extrema, conforme a la siguiente fórmula y procedimientos…”</a:t>
            </a:r>
            <a:endParaRPr lang="es-MX" i="1" dirty="0">
              <a:solidFill>
                <a:prstClr val="black"/>
              </a:solidFill>
              <a:latin typeface="Calibri" pitchFamily="34" charset="0"/>
            </a:endParaRPr>
          </a:p>
        </p:txBody>
      </p:sp>
      <p:sp>
        <p:nvSpPr>
          <p:cNvPr id="16" name="15 Rectángulo"/>
          <p:cNvSpPr/>
          <p:nvPr/>
        </p:nvSpPr>
        <p:spPr>
          <a:xfrm>
            <a:off x="390944" y="3812847"/>
            <a:ext cx="8358246" cy="936104"/>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grpSp>
        <p:nvGrpSpPr>
          <p:cNvPr id="17" name="8 Grupo"/>
          <p:cNvGrpSpPr/>
          <p:nvPr/>
        </p:nvGrpSpPr>
        <p:grpSpPr>
          <a:xfrm>
            <a:off x="251520" y="3867755"/>
            <a:ext cx="394752" cy="288032"/>
            <a:chOff x="179512" y="1628800"/>
            <a:chExt cx="394752" cy="288032"/>
          </a:xfrm>
        </p:grpSpPr>
        <p:sp>
          <p:nvSpPr>
            <p:cNvPr id="18" name="17 Rectángulo"/>
            <p:cNvSpPr/>
            <p:nvPr/>
          </p:nvSpPr>
          <p:spPr>
            <a:xfrm>
              <a:off x="179512" y="1670470"/>
              <a:ext cx="243586" cy="208350"/>
            </a:xfrm>
            <a:prstGeom prst="rect">
              <a:avLst/>
            </a:prstGeom>
            <a:solidFill>
              <a:schemeClr val="bg1"/>
            </a:solid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19" name="Imagen 40"/>
            <p:cNvPicPr>
              <a:picLocks noChangeAspect="1"/>
            </p:cNvPicPr>
            <p:nvPr/>
          </p:nvPicPr>
          <p:blipFill>
            <a:blip r:embed="rId2" cstate="print">
              <a:clrChange>
                <a:clrFrom>
                  <a:srgbClr val="FFFFFF"/>
                </a:clrFrom>
                <a:clrTo>
                  <a:srgbClr val="FFFFFF">
                    <a:alpha val="0"/>
                  </a:srgbClr>
                </a:clrTo>
              </a:clrChange>
            </a:blip>
            <a:stretch>
              <a:fillRect/>
            </a:stretch>
          </p:blipFill>
          <p:spPr>
            <a:xfrm>
              <a:off x="276947" y="1628800"/>
              <a:ext cx="297317" cy="288032"/>
            </a:xfrm>
            <a:prstGeom prst="rect">
              <a:avLst/>
            </a:prstGeom>
            <a:noFill/>
            <a:ln>
              <a:solidFill>
                <a:schemeClr val="accent3"/>
              </a:solidFill>
            </a:ln>
          </p:spPr>
        </p:pic>
      </p:grpSp>
      <p:sp>
        <p:nvSpPr>
          <p:cNvPr id="20" name="19 CuadroTexto"/>
          <p:cNvSpPr txBox="1"/>
          <p:nvPr/>
        </p:nvSpPr>
        <p:spPr>
          <a:xfrm>
            <a:off x="711794" y="3858729"/>
            <a:ext cx="8032078" cy="923330"/>
          </a:xfrm>
          <a:prstGeom prst="rect">
            <a:avLst/>
          </a:prstGeom>
          <a:noFill/>
          <a:ln>
            <a:noFill/>
          </a:ln>
        </p:spPr>
        <p:txBody>
          <a:bodyPr wrap="square" rtlCol="0">
            <a:spAutoFit/>
          </a:bodyPr>
          <a:lstStyle/>
          <a:p>
            <a:r>
              <a:rPr lang="es-MX" dirty="0" smtClean="0">
                <a:latin typeface="Calibri" pitchFamily="34" charset="0"/>
              </a:rPr>
              <a:t>En seguimiento a lo que establece el Artículo 35 de la LCF, la </a:t>
            </a:r>
            <a:r>
              <a:rPr lang="es-MX" dirty="0" err="1" smtClean="0">
                <a:latin typeface="Calibri" pitchFamily="34" charset="0"/>
              </a:rPr>
              <a:t>Sedesol</a:t>
            </a:r>
            <a:r>
              <a:rPr lang="es-MX" dirty="0" smtClean="0">
                <a:latin typeface="Calibri" pitchFamily="34" charset="0"/>
              </a:rPr>
              <a:t> utilizó como base de datos para calcular la distribución los resultados del Censo de Población y Vivienda 2010.</a:t>
            </a:r>
            <a:endParaRPr lang="es-MX" dirty="0">
              <a:latin typeface="Calibri" pitchFamily="34" charset="0"/>
            </a:endParaRPr>
          </a:p>
        </p:txBody>
      </p:sp>
      <p:sp>
        <p:nvSpPr>
          <p:cNvPr id="21" name="20 CuadroTexto"/>
          <p:cNvSpPr txBox="1"/>
          <p:nvPr/>
        </p:nvSpPr>
        <p:spPr>
          <a:xfrm>
            <a:off x="534960" y="5108991"/>
            <a:ext cx="8136904" cy="923330"/>
          </a:xfrm>
          <a:prstGeom prst="rect">
            <a:avLst/>
          </a:prstGeom>
          <a:noFill/>
        </p:spPr>
        <p:txBody>
          <a:bodyPr wrap="square" rtlCol="0">
            <a:spAutoFit/>
          </a:bodyPr>
          <a:lstStyle/>
          <a:p>
            <a:pPr algn="just"/>
            <a:r>
              <a:rPr lang="es-ES" b="1" i="1" dirty="0" smtClean="0">
                <a:solidFill>
                  <a:prstClr val="black"/>
                </a:solidFill>
                <a:latin typeface="Calibri" pitchFamily="34" charset="0"/>
              </a:rPr>
              <a:t>Artículo 35.- </a:t>
            </a:r>
            <a:r>
              <a:rPr lang="es-ES" i="1" dirty="0" smtClean="0">
                <a:solidFill>
                  <a:prstClr val="black"/>
                </a:solidFill>
                <a:latin typeface="Calibri" pitchFamily="34" charset="0"/>
              </a:rPr>
              <a:t>“..se utilizará la información estadística más reciente de las variables de rezago social a que se refiere el artículo anterior publicada por el Instituto Nacional de Estadística, Geografía e Informática..”</a:t>
            </a:r>
            <a:endParaRPr lang="es-MX" i="1" dirty="0">
              <a:solidFill>
                <a:prstClr val="black"/>
              </a:solidFill>
              <a:latin typeface="Calibri" pitchFamily="34" charset="0"/>
            </a:endParaRPr>
          </a:p>
        </p:txBody>
      </p:sp>
    </p:spTree>
    <p:extLst>
      <p:ext uri="{BB962C8B-B14F-4D97-AF65-F5344CB8AC3E}">
        <p14:creationId xmlns:p14="http://schemas.microsoft.com/office/powerpoint/2010/main" val="5296249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608108" y="1643316"/>
            <a:ext cx="7924332" cy="1274195"/>
          </a:xfrm>
          <a:prstGeom prst="rect">
            <a:avLst/>
          </a:prstGeom>
        </p:spPr>
        <p:txBody>
          <a:bodyPr wrap="square">
            <a:spAutoFit/>
          </a:bodyPr>
          <a:lstStyle/>
          <a:p>
            <a:pPr marL="531813" indent="-531813" algn="ctr">
              <a:lnSpc>
                <a:spcPct val="120000"/>
              </a:lnSpc>
              <a:spcBef>
                <a:spcPts val="1200"/>
              </a:spcBef>
              <a:spcAft>
                <a:spcPts val="1200"/>
              </a:spcAft>
              <a:defRPr/>
            </a:pPr>
            <a:r>
              <a:rPr lang="es-MX" sz="3200" b="1" dirty="0">
                <a:solidFill>
                  <a:prstClr val="black">
                    <a:lumMod val="65000"/>
                    <a:lumOff val="35000"/>
                  </a:prstClr>
                </a:solidFill>
                <a:latin typeface="Calibri" pitchFamily="34" charset="0"/>
              </a:rPr>
              <a:t>Programa para el Desarrollo Institucional Municipal (</a:t>
            </a:r>
            <a:r>
              <a:rPr lang="es-MX" sz="3200" b="1" dirty="0" err="1" smtClean="0">
                <a:solidFill>
                  <a:prstClr val="black">
                    <a:lumMod val="65000"/>
                    <a:lumOff val="35000"/>
                  </a:prstClr>
                </a:solidFill>
                <a:latin typeface="Calibri" pitchFamily="34" charset="0"/>
              </a:rPr>
              <a:t>Prodim</a:t>
            </a:r>
            <a:r>
              <a:rPr lang="es-MX" sz="3200" b="1" dirty="0" smtClean="0">
                <a:solidFill>
                  <a:prstClr val="black">
                    <a:lumMod val="65000"/>
                    <a:lumOff val="35000"/>
                  </a:prstClr>
                </a:solidFill>
                <a:latin typeface="Calibri" pitchFamily="34" charset="0"/>
              </a:rPr>
              <a:t>) </a:t>
            </a:r>
            <a:endParaRPr lang="es-MX" sz="3200" b="1" dirty="0">
              <a:solidFill>
                <a:prstClr val="black">
                  <a:lumMod val="65000"/>
                  <a:lumOff val="35000"/>
                </a:prstClr>
              </a:solidFill>
              <a:latin typeface="Calibri" pitchFamily="34" charset="0"/>
            </a:endParaRPr>
          </a:p>
        </p:txBody>
      </p:sp>
      <p:pic>
        <p:nvPicPr>
          <p:cNvPr id="5" name="Picture 5"/>
          <p:cNvPicPr>
            <a:picLocks noChangeAspect="1" noChangeArrowheads="1"/>
          </p:cNvPicPr>
          <p:nvPr/>
        </p:nvPicPr>
        <p:blipFill>
          <a:blip r:embed="rId3" cstate="print"/>
          <a:srcRect l="18260" t="34250"/>
          <a:stretch>
            <a:fillRect/>
          </a:stretch>
        </p:blipFill>
        <p:spPr bwMode="auto">
          <a:xfrm>
            <a:off x="2699792" y="3284984"/>
            <a:ext cx="3672408" cy="2160240"/>
          </a:xfrm>
          <a:prstGeom prst="rect">
            <a:avLst/>
          </a:prstGeom>
          <a:noFill/>
          <a:ln w="9525">
            <a:noFill/>
            <a:miter lim="800000"/>
            <a:headEnd/>
            <a:tailEnd/>
          </a:ln>
        </p:spPr>
      </p:pic>
      <p:sp>
        <p:nvSpPr>
          <p:cNvPr id="2" name="1 Marcador de número de diapositiva"/>
          <p:cNvSpPr>
            <a:spLocks noGrp="1"/>
          </p:cNvSpPr>
          <p:nvPr>
            <p:ph type="sldNum" sz="quarter" idx="12"/>
          </p:nvPr>
        </p:nvSpPr>
        <p:spPr/>
        <p:txBody>
          <a:bodyPr/>
          <a:lstStyle/>
          <a:p>
            <a:fld id="{661FCBCB-BF3D-4D60-A4A2-948BCA283494}" type="slidenum">
              <a:rPr lang="es-MX" smtClean="0"/>
              <a:pPr/>
              <a:t>19</a:t>
            </a:fld>
            <a:endParaRPr lang="es-MX" dirty="0"/>
          </a:p>
        </p:txBody>
      </p:sp>
    </p:spTree>
    <p:extLst>
      <p:ext uri="{BB962C8B-B14F-4D97-AF65-F5344CB8AC3E}">
        <p14:creationId xmlns:p14="http://schemas.microsoft.com/office/powerpoint/2010/main" val="25838286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0" y="3366535"/>
            <a:ext cx="9144000" cy="3491465"/>
          </a:xfrm>
          <a:prstGeom prst="rect">
            <a:avLst/>
          </a:prstGeom>
          <a:solidFill>
            <a:srgbClr val="807F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dirty="0"/>
          </a:p>
        </p:txBody>
      </p:sp>
      <p:sp>
        <p:nvSpPr>
          <p:cNvPr id="2" name="Título 1"/>
          <p:cNvSpPr>
            <a:spLocks noGrp="1"/>
          </p:cNvSpPr>
          <p:nvPr>
            <p:ph type="ctrTitle"/>
          </p:nvPr>
        </p:nvSpPr>
        <p:spPr>
          <a:xfrm>
            <a:off x="0" y="3861048"/>
            <a:ext cx="9144000" cy="1532976"/>
          </a:xfrm>
        </p:spPr>
        <p:txBody>
          <a:bodyPr>
            <a:normAutofit/>
          </a:bodyPr>
          <a:lstStyle/>
          <a:p>
            <a:r>
              <a:rPr lang="es-MX" sz="3200" b="1" dirty="0">
                <a:solidFill>
                  <a:schemeClr val="bg1"/>
                </a:solidFill>
                <a:latin typeface="+mn-lt"/>
              </a:rPr>
              <a:t>FONDO DE APORTACIONES PARA LA INFRAESTRUCTURA SOCIAL</a:t>
            </a:r>
            <a:endParaRPr lang="es-MX" sz="3200" b="1" spc="300" dirty="0" smtClean="0">
              <a:solidFill>
                <a:schemeClr val="bg1"/>
              </a:solidFill>
              <a:latin typeface="+mn-lt"/>
            </a:endParaRPr>
          </a:p>
        </p:txBody>
      </p:sp>
      <p:sp>
        <p:nvSpPr>
          <p:cNvPr id="6" name="5 Marcador de número de diapositiva"/>
          <p:cNvSpPr>
            <a:spLocks noGrp="1"/>
          </p:cNvSpPr>
          <p:nvPr>
            <p:ph type="sldNum" sz="quarter" idx="12"/>
          </p:nvPr>
        </p:nvSpPr>
        <p:spPr/>
        <p:txBody>
          <a:bodyPr/>
          <a:lstStyle/>
          <a:p>
            <a:fld id="{AF88E988-FB04-AB4E-BE5A-59F242AF7F7A}" type="slidenum">
              <a:rPr lang="en-US" smtClean="0"/>
              <a:pPr/>
              <a:t>2</a:t>
            </a:fld>
            <a:endParaRPr lang="en-US" dirty="0"/>
          </a:p>
        </p:txBody>
      </p:sp>
      <p:sp>
        <p:nvSpPr>
          <p:cNvPr id="7" name="2 Subtítulo"/>
          <p:cNvSpPr>
            <a:spLocks noGrp="1"/>
          </p:cNvSpPr>
          <p:nvPr>
            <p:ph type="subTitle" idx="1"/>
          </p:nvPr>
        </p:nvSpPr>
        <p:spPr>
          <a:xfrm>
            <a:off x="3347864" y="5589240"/>
            <a:ext cx="5706380" cy="864096"/>
          </a:xfrm>
        </p:spPr>
        <p:txBody>
          <a:bodyPr>
            <a:noAutofit/>
          </a:bodyPr>
          <a:lstStyle/>
          <a:p>
            <a:pPr algn="r"/>
            <a:r>
              <a:rPr lang="es-MX" sz="1600" dirty="0">
                <a:solidFill>
                  <a:schemeClr val="bg1"/>
                </a:solidFill>
                <a:latin typeface="Trajan Pro" pitchFamily="18" charset="0"/>
              </a:rPr>
              <a:t>SUBSECRETARÍA DE PROSPECTIVA, PLANEACIÓN Y EVALUACIÓN</a:t>
            </a:r>
          </a:p>
          <a:p>
            <a:pPr algn="r"/>
            <a:r>
              <a:rPr lang="es-MX" sz="1400" dirty="0" smtClean="0">
                <a:solidFill>
                  <a:schemeClr val="bg1"/>
                </a:solidFill>
                <a:latin typeface="Trajan Pro" pitchFamily="18" charset="0"/>
              </a:rPr>
              <a:t>UNIDAD DE PLANEACIÓN Y RELACIONES INTERNACIONALES</a:t>
            </a:r>
          </a:p>
          <a:p>
            <a:pPr algn="r"/>
            <a:r>
              <a:rPr lang="es-MX" sz="1400" dirty="0" smtClean="0">
                <a:solidFill>
                  <a:schemeClr val="bg1"/>
                </a:solidFill>
                <a:latin typeface="Trajan Pro" pitchFamily="18" charset="0"/>
              </a:rPr>
              <a:t>JUNIO DE 2013</a:t>
            </a:r>
          </a:p>
        </p:txBody>
      </p:sp>
    </p:spTree>
    <p:extLst>
      <p:ext uri="{BB962C8B-B14F-4D97-AF65-F5344CB8AC3E}">
        <p14:creationId xmlns:p14="http://schemas.microsoft.com/office/powerpoint/2010/main" val="23808370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Diagrama"/>
          <p:cNvGraphicFramePr/>
          <p:nvPr>
            <p:extLst>
              <p:ext uri="{D42A27DB-BD31-4B8C-83A1-F6EECF244321}">
                <p14:modId xmlns:p14="http://schemas.microsoft.com/office/powerpoint/2010/main" val="2011023302"/>
              </p:ext>
            </p:extLst>
          </p:nvPr>
        </p:nvGraphicFramePr>
        <p:xfrm>
          <a:off x="323528" y="1196752"/>
          <a:ext cx="8568952" cy="47683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1 Título"/>
          <p:cNvSpPr>
            <a:spLocks noGrp="1"/>
          </p:cNvSpPr>
          <p:nvPr>
            <p:ph type="title"/>
          </p:nvPr>
        </p:nvSpPr>
        <p:spPr>
          <a:xfrm>
            <a:off x="69823" y="332656"/>
            <a:ext cx="9109075" cy="638175"/>
          </a:xfrm>
        </p:spPr>
        <p:txBody>
          <a:bodyPr rtlCol="0">
            <a:noAutofit/>
          </a:bodyPr>
          <a:lstStyle/>
          <a:p>
            <a:pPr algn="l" fontAlgn="auto">
              <a:spcAft>
                <a:spcPts val="0"/>
              </a:spcAft>
              <a:defRPr/>
            </a:pPr>
            <a:r>
              <a:rPr lang="es-MX" sz="3200" b="1" dirty="0" smtClean="0">
                <a:solidFill>
                  <a:prstClr val="black"/>
                </a:solidFill>
                <a:latin typeface="Calibri" pitchFamily="34" charset="0"/>
                <a:ea typeface="+mn-ea"/>
                <a:cs typeface="Tahoma" pitchFamily="34" charset="0"/>
              </a:rPr>
              <a:t>¿Qué dice la LCF sobre el </a:t>
            </a:r>
            <a:r>
              <a:rPr lang="es-MX" sz="3200" b="1" dirty="0" err="1" smtClean="0">
                <a:solidFill>
                  <a:prstClr val="black"/>
                </a:solidFill>
                <a:latin typeface="Calibri" pitchFamily="34" charset="0"/>
                <a:ea typeface="+mn-ea"/>
                <a:cs typeface="Tahoma" pitchFamily="34" charset="0"/>
              </a:rPr>
              <a:t>Prodim</a:t>
            </a:r>
            <a:r>
              <a:rPr lang="es-MX" sz="3200" b="1" dirty="0" smtClean="0">
                <a:solidFill>
                  <a:prstClr val="black"/>
                </a:solidFill>
                <a:latin typeface="Calibri" pitchFamily="34" charset="0"/>
                <a:ea typeface="+mn-ea"/>
                <a:cs typeface="Tahoma" pitchFamily="34" charset="0"/>
              </a:rPr>
              <a:t>?</a:t>
            </a:r>
            <a:endParaRPr lang="es-MX" sz="3200" b="1" dirty="0">
              <a:solidFill>
                <a:prstClr val="black"/>
              </a:solidFill>
              <a:latin typeface="Calibri" pitchFamily="34" charset="0"/>
              <a:ea typeface="+mn-ea"/>
              <a:cs typeface="Tahoma" pitchFamily="34" charset="0"/>
            </a:endParaRPr>
          </a:p>
        </p:txBody>
      </p:sp>
    </p:spTree>
    <p:extLst>
      <p:ext uri="{BB962C8B-B14F-4D97-AF65-F5344CB8AC3E}">
        <p14:creationId xmlns:p14="http://schemas.microsoft.com/office/powerpoint/2010/main" val="10675522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fld id="{661FCBCB-BF3D-4D60-A4A2-948BCA283494}" type="slidenum">
              <a:rPr lang="es-MX" smtClean="0"/>
              <a:pPr/>
              <a:t>21</a:t>
            </a:fld>
            <a:endParaRPr lang="es-MX" dirty="0"/>
          </a:p>
        </p:txBody>
      </p:sp>
      <p:sp>
        <p:nvSpPr>
          <p:cNvPr id="3" name="2 Título"/>
          <p:cNvSpPr>
            <a:spLocks noGrp="1"/>
          </p:cNvSpPr>
          <p:nvPr>
            <p:ph type="title"/>
          </p:nvPr>
        </p:nvSpPr>
        <p:spPr/>
        <p:txBody>
          <a:bodyPr/>
          <a:lstStyle/>
          <a:p>
            <a:r>
              <a:rPr lang="es-MX" sz="3200" dirty="0">
                <a:solidFill>
                  <a:schemeClr val="tx1"/>
                </a:solidFill>
                <a:latin typeface="Calibri" pitchFamily="34" charset="0"/>
                <a:cs typeface="Tahoma" pitchFamily="34" charset="0"/>
              </a:rPr>
              <a:t>¿ Para qué es el </a:t>
            </a:r>
            <a:r>
              <a:rPr lang="es-MX" sz="3200" dirty="0" err="1" smtClean="0">
                <a:solidFill>
                  <a:schemeClr val="tx1"/>
                </a:solidFill>
                <a:latin typeface="Calibri" pitchFamily="34" charset="0"/>
                <a:cs typeface="Tahoma" pitchFamily="34" charset="0"/>
              </a:rPr>
              <a:t>Prodim</a:t>
            </a:r>
            <a:r>
              <a:rPr lang="es-MX" sz="3200" dirty="0" smtClean="0">
                <a:solidFill>
                  <a:schemeClr val="tx1"/>
                </a:solidFill>
                <a:latin typeface="Calibri" pitchFamily="34" charset="0"/>
                <a:cs typeface="Tahoma" pitchFamily="34" charset="0"/>
              </a:rPr>
              <a:t>?</a:t>
            </a:r>
            <a:endParaRPr lang="es-MX" sz="3200" dirty="0">
              <a:solidFill>
                <a:schemeClr val="tx1"/>
              </a:solidFill>
              <a:latin typeface="Calibri" pitchFamily="34" charset="0"/>
            </a:endParaRPr>
          </a:p>
        </p:txBody>
      </p:sp>
      <p:graphicFrame>
        <p:nvGraphicFramePr>
          <p:cNvPr id="4" name="3 Diagrama"/>
          <p:cNvGraphicFramePr/>
          <p:nvPr>
            <p:extLst>
              <p:ext uri="{D42A27DB-BD31-4B8C-83A1-F6EECF244321}">
                <p14:modId xmlns:p14="http://schemas.microsoft.com/office/powerpoint/2010/main" val="2768748153"/>
              </p:ext>
            </p:extLst>
          </p:nvPr>
        </p:nvGraphicFramePr>
        <p:xfrm>
          <a:off x="539552" y="1700808"/>
          <a:ext cx="8136904" cy="4536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005468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contenido"/>
          <p:cNvSpPr>
            <a:spLocks noGrp="1"/>
          </p:cNvSpPr>
          <p:nvPr>
            <p:ph idx="1"/>
          </p:nvPr>
        </p:nvSpPr>
        <p:spPr>
          <a:xfrm>
            <a:off x="395536" y="1412776"/>
            <a:ext cx="8229600" cy="4752528"/>
          </a:xfrm>
          <a:ln w="19050">
            <a:solidFill>
              <a:schemeClr val="tx1">
                <a:lumMod val="65000"/>
                <a:lumOff val="35000"/>
              </a:schemeClr>
            </a:solidFill>
            <a:prstDash val="sysDash"/>
          </a:ln>
        </p:spPr>
        <p:txBody>
          <a:bodyPr>
            <a:normAutofit lnSpcReduction="10000"/>
          </a:bodyPr>
          <a:lstStyle/>
          <a:p>
            <a:pPr algn="just"/>
            <a:r>
              <a:rPr lang="es-MX" sz="2300" b="1" dirty="0">
                <a:solidFill>
                  <a:srgbClr val="00B050"/>
                </a:solidFill>
                <a:latin typeface="Calibri" pitchFamily="34" charset="0"/>
              </a:rPr>
              <a:t>Durante el ejercicio fiscal </a:t>
            </a:r>
            <a:r>
              <a:rPr lang="es-MX" sz="2300" dirty="0">
                <a:latin typeface="Calibri" pitchFamily="34" charset="0"/>
              </a:rPr>
              <a:t>los municipios y estados acuerdan el </a:t>
            </a:r>
            <a:r>
              <a:rPr lang="es-MX" sz="2300" dirty="0" err="1" smtClean="0">
                <a:latin typeface="Calibri" pitchFamily="34" charset="0"/>
              </a:rPr>
              <a:t>Prodim</a:t>
            </a:r>
            <a:endParaRPr lang="es-MX" sz="2300" dirty="0">
              <a:latin typeface="Calibri" pitchFamily="34" charset="0"/>
            </a:endParaRPr>
          </a:p>
          <a:p>
            <a:pPr algn="just"/>
            <a:r>
              <a:rPr lang="es-MX" sz="2300" b="1" dirty="0">
                <a:solidFill>
                  <a:srgbClr val="00B050"/>
                </a:solidFill>
                <a:latin typeface="Calibri" pitchFamily="34" charset="0"/>
              </a:rPr>
              <a:t>Los estados envían el convenio y anexos a los Delegados </a:t>
            </a:r>
            <a:r>
              <a:rPr lang="es-MX" sz="2300" b="1" dirty="0">
                <a:solidFill>
                  <a:srgbClr val="C00000"/>
                </a:solidFill>
                <a:latin typeface="Calibri" pitchFamily="34" charset="0"/>
              </a:rPr>
              <a:t>para su firma</a:t>
            </a:r>
          </a:p>
          <a:p>
            <a:pPr lvl="0" algn="just"/>
            <a:r>
              <a:rPr lang="es-MX" sz="2300" dirty="0">
                <a:latin typeface="Calibri" pitchFamily="34" charset="0"/>
              </a:rPr>
              <a:t>Debido a que, de acuerdo a la </a:t>
            </a:r>
            <a:r>
              <a:rPr lang="es-MX" sz="2300" dirty="0" smtClean="0">
                <a:latin typeface="Calibri" pitchFamily="34" charset="0"/>
              </a:rPr>
              <a:t>LCF </a:t>
            </a:r>
            <a:r>
              <a:rPr lang="es-MX" sz="2300" dirty="0">
                <a:latin typeface="Calibri" pitchFamily="34" charset="0"/>
              </a:rPr>
              <a:t>en el </a:t>
            </a:r>
            <a:r>
              <a:rPr lang="es-MX" sz="2300" dirty="0" smtClean="0">
                <a:latin typeface="Calibri" pitchFamily="34" charset="0"/>
              </a:rPr>
              <a:t>Art. 33,  e</a:t>
            </a:r>
            <a:r>
              <a:rPr lang="es-ES" sz="2300" dirty="0" err="1" smtClean="0">
                <a:latin typeface="Calibri" pitchFamily="34" charset="0"/>
              </a:rPr>
              <a:t>ste</a:t>
            </a:r>
            <a:r>
              <a:rPr lang="es-ES" sz="2300" dirty="0" smtClean="0">
                <a:latin typeface="Calibri" pitchFamily="34" charset="0"/>
              </a:rPr>
              <a:t> </a:t>
            </a:r>
            <a:r>
              <a:rPr lang="es-ES" sz="2300" dirty="0">
                <a:latin typeface="Calibri" pitchFamily="34" charset="0"/>
              </a:rPr>
              <a:t>programa es convenido entre el Ejecutivo Federal a través de la Secretaría de Desarrollo Social, el Gobierno Estatal correspondiente y el </a:t>
            </a:r>
            <a:r>
              <a:rPr lang="es-ES" sz="2300" dirty="0" smtClean="0">
                <a:latin typeface="Calibri" pitchFamily="34" charset="0"/>
              </a:rPr>
              <a:t>municipio </a:t>
            </a:r>
            <a:r>
              <a:rPr lang="es-ES" sz="2300" dirty="0">
                <a:latin typeface="Calibri" pitchFamily="34" charset="0"/>
              </a:rPr>
              <a:t>de que se </a:t>
            </a:r>
            <a:r>
              <a:rPr lang="es-ES" sz="2300" dirty="0" smtClean="0">
                <a:latin typeface="Calibri" pitchFamily="34" charset="0"/>
              </a:rPr>
              <a:t>trate, por lo que </a:t>
            </a:r>
            <a:r>
              <a:rPr lang="es-ES" sz="2300" b="1" dirty="0" smtClean="0">
                <a:solidFill>
                  <a:srgbClr val="00B050"/>
                </a:solidFill>
                <a:latin typeface="Calibri" pitchFamily="34" charset="0"/>
              </a:rPr>
              <a:t>a la Delegación le corresponde coordinar, </a:t>
            </a:r>
            <a:r>
              <a:rPr lang="es-MX" sz="2300" b="1" dirty="0" smtClean="0">
                <a:solidFill>
                  <a:srgbClr val="00B050"/>
                </a:solidFill>
                <a:latin typeface="Calibri" pitchFamily="34" charset="0"/>
              </a:rPr>
              <a:t>analizar </a:t>
            </a:r>
            <a:r>
              <a:rPr lang="es-MX" sz="2300" b="1" dirty="0">
                <a:solidFill>
                  <a:srgbClr val="00B050"/>
                </a:solidFill>
                <a:latin typeface="Calibri" pitchFamily="34" charset="0"/>
              </a:rPr>
              <a:t>y tramitar las solicitudes de recursos </a:t>
            </a:r>
            <a:r>
              <a:rPr lang="es-MX" sz="2300" dirty="0">
                <a:latin typeface="Calibri" pitchFamily="34" charset="0"/>
              </a:rPr>
              <a:t>destinados a los programas derivados de los convenios </a:t>
            </a:r>
            <a:endParaRPr lang="es-ES" sz="2300" dirty="0" smtClean="0">
              <a:latin typeface="Calibri" pitchFamily="34" charset="0"/>
            </a:endParaRPr>
          </a:p>
          <a:p>
            <a:pPr lvl="0" algn="just"/>
            <a:r>
              <a:rPr lang="es-ES" sz="2300" dirty="0" smtClean="0">
                <a:latin typeface="Calibri" pitchFamily="34" charset="0"/>
              </a:rPr>
              <a:t>Por </a:t>
            </a:r>
            <a:r>
              <a:rPr lang="es-ES" sz="2300" dirty="0">
                <a:latin typeface="Calibri" pitchFamily="34" charset="0"/>
              </a:rPr>
              <a:t>lo </a:t>
            </a:r>
            <a:r>
              <a:rPr lang="es-ES" sz="2300" dirty="0" smtClean="0">
                <a:latin typeface="Calibri" pitchFamily="34" charset="0"/>
              </a:rPr>
              <a:t>anterior, </a:t>
            </a:r>
            <a:r>
              <a:rPr lang="es-ES" sz="2300" b="1" dirty="0">
                <a:solidFill>
                  <a:srgbClr val="C00000"/>
                </a:solidFill>
                <a:latin typeface="Calibri" pitchFamily="34" charset="0"/>
              </a:rPr>
              <a:t>los delegados deben conocer cómo funciona el </a:t>
            </a:r>
            <a:r>
              <a:rPr lang="es-ES" sz="2300" b="1" dirty="0" err="1">
                <a:solidFill>
                  <a:srgbClr val="C00000"/>
                </a:solidFill>
                <a:latin typeface="Calibri" pitchFamily="34" charset="0"/>
              </a:rPr>
              <a:t>P</a:t>
            </a:r>
            <a:r>
              <a:rPr lang="es-ES" sz="2300" b="1" dirty="0" err="1" smtClean="0">
                <a:solidFill>
                  <a:srgbClr val="C00000"/>
                </a:solidFill>
                <a:latin typeface="Calibri" pitchFamily="34" charset="0"/>
              </a:rPr>
              <a:t>rodim</a:t>
            </a:r>
            <a:r>
              <a:rPr lang="es-ES" sz="2300" b="1" dirty="0" smtClean="0">
                <a:solidFill>
                  <a:srgbClr val="C00000"/>
                </a:solidFill>
                <a:latin typeface="Calibri" pitchFamily="34" charset="0"/>
              </a:rPr>
              <a:t> </a:t>
            </a:r>
            <a:r>
              <a:rPr lang="es-ES" sz="2300" b="1" dirty="0">
                <a:solidFill>
                  <a:srgbClr val="C00000"/>
                </a:solidFill>
                <a:latin typeface="Calibri" pitchFamily="34" charset="0"/>
              </a:rPr>
              <a:t>y los rubros de gasto permitidos</a:t>
            </a:r>
            <a:r>
              <a:rPr lang="es-ES" sz="2300" dirty="0">
                <a:latin typeface="Calibri" pitchFamily="34" charset="0"/>
              </a:rPr>
              <a:t>, para poder proceder a la firma del convenio</a:t>
            </a:r>
            <a:endParaRPr lang="es-MX" sz="2300" dirty="0">
              <a:latin typeface="Calibri" pitchFamily="34" charset="0"/>
            </a:endParaRPr>
          </a:p>
          <a:p>
            <a:pPr algn="just"/>
            <a:endParaRPr lang="es-MX" dirty="0" smtClean="0">
              <a:latin typeface="Calibri" pitchFamily="34" charset="0"/>
            </a:endParaRPr>
          </a:p>
          <a:p>
            <a:pPr algn="just"/>
            <a:endParaRPr lang="es-MX" dirty="0" smtClean="0">
              <a:latin typeface="Calibri" pitchFamily="34" charset="0"/>
            </a:endParaRPr>
          </a:p>
          <a:p>
            <a:pPr algn="just"/>
            <a:endParaRPr lang="es-MX" dirty="0">
              <a:latin typeface="Calibri" pitchFamily="34" charset="0"/>
            </a:endParaRPr>
          </a:p>
          <a:p>
            <a:pPr marL="0" indent="0" algn="just">
              <a:buNone/>
            </a:pPr>
            <a:endParaRPr lang="es-MX" dirty="0">
              <a:latin typeface="Calibri" pitchFamily="34" charset="0"/>
            </a:endParaRPr>
          </a:p>
        </p:txBody>
      </p:sp>
      <p:sp>
        <p:nvSpPr>
          <p:cNvPr id="3" name="2 Marcador de número de diapositiva"/>
          <p:cNvSpPr>
            <a:spLocks noGrp="1"/>
          </p:cNvSpPr>
          <p:nvPr>
            <p:ph type="sldNum" sz="quarter" idx="12"/>
          </p:nvPr>
        </p:nvSpPr>
        <p:spPr/>
        <p:txBody>
          <a:bodyPr/>
          <a:lstStyle/>
          <a:p>
            <a:fld id="{661FCBCB-BF3D-4D60-A4A2-948BCA283494}" type="slidenum">
              <a:rPr lang="es-MX" smtClean="0"/>
              <a:pPr/>
              <a:t>22</a:t>
            </a:fld>
            <a:endParaRPr lang="es-MX" dirty="0"/>
          </a:p>
        </p:txBody>
      </p:sp>
      <p:sp>
        <p:nvSpPr>
          <p:cNvPr id="4" name="3 Título"/>
          <p:cNvSpPr>
            <a:spLocks noGrp="1"/>
          </p:cNvSpPr>
          <p:nvPr>
            <p:ph type="title"/>
          </p:nvPr>
        </p:nvSpPr>
        <p:spPr/>
        <p:txBody>
          <a:bodyPr/>
          <a:lstStyle/>
          <a:p>
            <a:r>
              <a:rPr lang="es-MX" sz="3200" b="1" dirty="0">
                <a:solidFill>
                  <a:prstClr val="black"/>
                </a:solidFill>
                <a:latin typeface="Calibri" pitchFamily="34" charset="0"/>
                <a:ea typeface="+mn-ea"/>
                <a:cs typeface="Tahoma" pitchFamily="34" charset="0"/>
              </a:rPr>
              <a:t>¿Cuál es el </a:t>
            </a:r>
            <a:r>
              <a:rPr lang="es-MX" sz="3200" b="1" dirty="0" smtClean="0">
                <a:solidFill>
                  <a:prstClr val="black"/>
                </a:solidFill>
                <a:latin typeface="Calibri" pitchFamily="34" charset="0"/>
                <a:ea typeface="+mn-ea"/>
                <a:cs typeface="Tahoma" pitchFamily="34" charset="0"/>
              </a:rPr>
              <a:t>papel </a:t>
            </a:r>
            <a:r>
              <a:rPr lang="es-MX" sz="3200" b="1" dirty="0">
                <a:solidFill>
                  <a:prstClr val="black"/>
                </a:solidFill>
                <a:latin typeface="Calibri" pitchFamily="34" charset="0"/>
                <a:ea typeface="+mn-ea"/>
                <a:cs typeface="Tahoma" pitchFamily="34" charset="0"/>
              </a:rPr>
              <a:t>de los delegados en el </a:t>
            </a:r>
            <a:r>
              <a:rPr lang="es-MX" sz="3200" b="1" dirty="0" err="1" smtClean="0">
                <a:solidFill>
                  <a:prstClr val="black"/>
                </a:solidFill>
                <a:latin typeface="Calibri" pitchFamily="34" charset="0"/>
                <a:ea typeface="+mn-ea"/>
                <a:cs typeface="Tahoma" pitchFamily="34" charset="0"/>
              </a:rPr>
              <a:t>Prodim</a:t>
            </a:r>
            <a:r>
              <a:rPr lang="es-MX" sz="3200" b="1" dirty="0">
                <a:solidFill>
                  <a:prstClr val="black"/>
                </a:solidFill>
                <a:latin typeface="Calibri" pitchFamily="34" charset="0"/>
                <a:ea typeface="+mn-ea"/>
                <a:cs typeface="Tahoma" pitchFamily="34" charset="0"/>
              </a:rPr>
              <a:t>?</a:t>
            </a:r>
            <a:r>
              <a:rPr lang="es-MX" dirty="0">
                <a:latin typeface="Calibri" pitchFamily="34" charset="0"/>
              </a:rPr>
              <a:t/>
            </a:r>
            <a:br>
              <a:rPr lang="es-MX" dirty="0">
                <a:latin typeface="Calibri" pitchFamily="34" charset="0"/>
              </a:rPr>
            </a:br>
            <a:endParaRPr lang="es-MX" dirty="0">
              <a:latin typeface="Calibri" pitchFamily="34" charset="0"/>
            </a:endParaRPr>
          </a:p>
        </p:txBody>
      </p:sp>
    </p:spTree>
    <p:extLst>
      <p:ext uri="{BB962C8B-B14F-4D97-AF65-F5344CB8AC3E}">
        <p14:creationId xmlns:p14="http://schemas.microsoft.com/office/powerpoint/2010/main" val="12726934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410862" y="1268761"/>
            <a:ext cx="6681418" cy="864096"/>
          </a:xfrm>
        </p:spPr>
        <p:txBody>
          <a:bodyPr rtlCol="0">
            <a:noAutofit/>
          </a:bodyPr>
          <a:lstStyle/>
          <a:p>
            <a:pPr algn="just" fontAlgn="auto">
              <a:spcAft>
                <a:spcPts val="0"/>
              </a:spcAft>
              <a:defRPr/>
            </a:pPr>
            <a:r>
              <a:rPr lang="es-MX" sz="2400" b="1" dirty="0" smtClean="0">
                <a:solidFill>
                  <a:prstClr val="black"/>
                </a:solidFill>
                <a:latin typeface="Calibri" pitchFamily="34" charset="0"/>
                <a:ea typeface="+mn-ea"/>
                <a:cs typeface="Tahoma" pitchFamily="34" charset="0"/>
              </a:rPr>
              <a:t>De acuerdo al Reglamento Interior de la </a:t>
            </a:r>
            <a:r>
              <a:rPr lang="es-MX" sz="2400" b="1" dirty="0" err="1" smtClean="0">
                <a:solidFill>
                  <a:prstClr val="black"/>
                </a:solidFill>
                <a:latin typeface="Calibri" pitchFamily="34" charset="0"/>
                <a:ea typeface="+mn-ea"/>
                <a:cs typeface="Tahoma" pitchFamily="34" charset="0"/>
              </a:rPr>
              <a:t>Sedesol</a:t>
            </a:r>
            <a:r>
              <a:rPr lang="es-MX" sz="2400" b="1" dirty="0" smtClean="0">
                <a:solidFill>
                  <a:prstClr val="black"/>
                </a:solidFill>
                <a:latin typeface="Calibri" pitchFamily="34" charset="0"/>
                <a:ea typeface="+mn-ea"/>
                <a:cs typeface="Tahoma" pitchFamily="34" charset="0"/>
              </a:rPr>
              <a:t>, los Delegados tienen las siguientes atribuciones </a:t>
            </a:r>
            <a:r>
              <a:rPr lang="es-MX" sz="2400" b="1" dirty="0">
                <a:solidFill>
                  <a:prstClr val="black"/>
                </a:solidFill>
                <a:latin typeface="Calibri" pitchFamily="34" charset="0"/>
                <a:ea typeface="+mn-ea"/>
                <a:cs typeface="Tahoma" pitchFamily="34" charset="0"/>
              </a:rPr>
              <a:t>respecto </a:t>
            </a:r>
            <a:r>
              <a:rPr lang="es-MX" sz="2400" b="1" dirty="0" smtClean="0">
                <a:solidFill>
                  <a:prstClr val="black"/>
                </a:solidFill>
                <a:latin typeface="Calibri" pitchFamily="34" charset="0"/>
                <a:ea typeface="+mn-ea"/>
                <a:cs typeface="Tahoma" pitchFamily="34" charset="0"/>
              </a:rPr>
              <a:t>a los Convenios (</a:t>
            </a:r>
            <a:r>
              <a:rPr lang="es-MX" sz="2400" b="1" dirty="0" err="1" smtClean="0">
                <a:solidFill>
                  <a:prstClr val="black"/>
                </a:solidFill>
                <a:latin typeface="Calibri" pitchFamily="34" charset="0"/>
                <a:ea typeface="+mn-ea"/>
                <a:cs typeface="Tahoma" pitchFamily="34" charset="0"/>
              </a:rPr>
              <a:t>Prodim</a:t>
            </a:r>
            <a:r>
              <a:rPr lang="es-MX" sz="2400" b="1" dirty="0" smtClean="0">
                <a:solidFill>
                  <a:prstClr val="black"/>
                </a:solidFill>
                <a:latin typeface="Calibri" pitchFamily="34" charset="0"/>
                <a:ea typeface="+mn-ea"/>
                <a:cs typeface="Tahoma" pitchFamily="34" charset="0"/>
              </a:rPr>
              <a:t>):</a:t>
            </a:r>
            <a:endParaRPr lang="es-MX" sz="2400" b="1" dirty="0">
              <a:solidFill>
                <a:prstClr val="black"/>
              </a:solidFill>
              <a:latin typeface="Calibri" pitchFamily="34" charset="0"/>
              <a:ea typeface="+mn-ea"/>
              <a:cs typeface="Tahoma" pitchFamily="34" charset="0"/>
            </a:endParaRPr>
          </a:p>
        </p:txBody>
      </p:sp>
      <p:sp>
        <p:nvSpPr>
          <p:cNvPr id="5" name="4 Rectángulo"/>
          <p:cNvSpPr/>
          <p:nvPr/>
        </p:nvSpPr>
        <p:spPr>
          <a:xfrm>
            <a:off x="392502" y="2420888"/>
            <a:ext cx="8406680" cy="3477875"/>
          </a:xfrm>
          <a:prstGeom prst="rect">
            <a:avLst/>
          </a:prstGeom>
          <a:ln w="19050">
            <a:solidFill>
              <a:schemeClr val="tx1">
                <a:lumMod val="65000"/>
                <a:lumOff val="35000"/>
              </a:schemeClr>
            </a:solidFill>
            <a:prstDash val="sysDash"/>
          </a:ln>
        </p:spPr>
        <p:txBody>
          <a:bodyPr wrap="square">
            <a:spAutoFit/>
          </a:bodyPr>
          <a:lstStyle/>
          <a:p>
            <a:pPr algn="just" fontAlgn="base">
              <a:spcBef>
                <a:spcPct val="0"/>
              </a:spcBef>
              <a:spcAft>
                <a:spcPct val="0"/>
              </a:spcAft>
            </a:pPr>
            <a:r>
              <a:rPr lang="es-MX" sz="2200" b="1" dirty="0" smtClean="0">
                <a:solidFill>
                  <a:srgbClr val="C00000"/>
                </a:solidFill>
                <a:latin typeface="Calibri" pitchFamily="34" charset="0"/>
              </a:rPr>
              <a:t>Art. 39.-</a:t>
            </a:r>
          </a:p>
          <a:p>
            <a:pPr algn="just" fontAlgn="base">
              <a:spcBef>
                <a:spcPct val="0"/>
              </a:spcBef>
              <a:spcAft>
                <a:spcPct val="0"/>
              </a:spcAft>
            </a:pPr>
            <a:endParaRPr lang="es-MX" sz="2200" b="1" dirty="0" smtClean="0">
              <a:solidFill>
                <a:srgbClr val="C00000"/>
              </a:solidFill>
              <a:latin typeface="Calibri" pitchFamily="34" charset="0"/>
            </a:endParaRPr>
          </a:p>
          <a:p>
            <a:pPr algn="just"/>
            <a:r>
              <a:rPr lang="es-MX" sz="2200" dirty="0">
                <a:latin typeface="Calibri" pitchFamily="34" charset="0"/>
              </a:rPr>
              <a:t>IX. </a:t>
            </a:r>
            <a:r>
              <a:rPr lang="es-MX" sz="2200" b="1" dirty="0">
                <a:solidFill>
                  <a:srgbClr val="00B050"/>
                </a:solidFill>
                <a:latin typeface="Calibri" pitchFamily="34" charset="0"/>
              </a:rPr>
              <a:t>Auxiliar a las unidades administrativas centrales de la Secretaría </a:t>
            </a:r>
            <a:r>
              <a:rPr lang="es-MX" sz="2200" dirty="0">
                <a:latin typeface="Calibri" pitchFamily="34" charset="0"/>
              </a:rPr>
              <a:t>en la formulación y </a:t>
            </a:r>
            <a:r>
              <a:rPr lang="es-MX" sz="2200" dirty="0" smtClean="0">
                <a:latin typeface="Calibri" pitchFamily="34" charset="0"/>
              </a:rPr>
              <a:t>seguimiento de instrumentos </a:t>
            </a:r>
            <a:r>
              <a:rPr lang="es-MX" sz="2200" dirty="0">
                <a:latin typeface="Calibri" pitchFamily="34" charset="0"/>
              </a:rPr>
              <a:t>de coordinación </a:t>
            </a:r>
            <a:r>
              <a:rPr lang="es-MX" sz="2200" dirty="0" smtClean="0">
                <a:latin typeface="Calibri" pitchFamily="34" charset="0"/>
              </a:rPr>
              <a:t>entre el estado, el gobierno federal y el municipio</a:t>
            </a:r>
          </a:p>
          <a:p>
            <a:pPr algn="just"/>
            <a:r>
              <a:rPr lang="es-MX" sz="2200" dirty="0" smtClean="0">
                <a:latin typeface="Calibri" pitchFamily="34" charset="0"/>
              </a:rPr>
              <a:t>X</a:t>
            </a:r>
            <a:r>
              <a:rPr lang="es-MX" sz="2200" dirty="0">
                <a:latin typeface="Calibri" pitchFamily="34" charset="0"/>
              </a:rPr>
              <a:t>. </a:t>
            </a:r>
            <a:r>
              <a:rPr lang="es-MX" sz="2200" b="1" dirty="0">
                <a:solidFill>
                  <a:srgbClr val="00B050"/>
                </a:solidFill>
                <a:latin typeface="Calibri" pitchFamily="34" charset="0"/>
              </a:rPr>
              <a:t>Apoyar a las autoridades federales, de las entidades federativas y de los municipios</a:t>
            </a:r>
            <a:r>
              <a:rPr lang="es-MX" sz="2200" b="1" dirty="0">
                <a:latin typeface="Calibri" pitchFamily="34" charset="0"/>
              </a:rPr>
              <a:t> </a:t>
            </a:r>
            <a:r>
              <a:rPr lang="es-MX" sz="2200" dirty="0">
                <a:latin typeface="Calibri" pitchFamily="34" charset="0"/>
              </a:rPr>
              <a:t>que lo soliciten, en la elaboración de </a:t>
            </a:r>
            <a:r>
              <a:rPr lang="es-MX" sz="2200" dirty="0" smtClean="0">
                <a:latin typeface="Calibri" pitchFamily="34" charset="0"/>
              </a:rPr>
              <a:t>dichos programas</a:t>
            </a:r>
          </a:p>
          <a:p>
            <a:pPr algn="just"/>
            <a:r>
              <a:rPr lang="es-MX" sz="2200" dirty="0" smtClean="0">
                <a:latin typeface="Calibri" pitchFamily="34" charset="0"/>
              </a:rPr>
              <a:t>XI</a:t>
            </a:r>
            <a:r>
              <a:rPr lang="es-MX" sz="2200" dirty="0">
                <a:latin typeface="Calibri" pitchFamily="34" charset="0"/>
              </a:rPr>
              <a:t>. </a:t>
            </a:r>
            <a:r>
              <a:rPr lang="es-MX" sz="2200" b="1" dirty="0">
                <a:solidFill>
                  <a:srgbClr val="00B050"/>
                </a:solidFill>
                <a:latin typeface="Calibri" pitchFamily="34" charset="0"/>
              </a:rPr>
              <a:t>Analizar y tramitar</a:t>
            </a:r>
            <a:r>
              <a:rPr lang="es-MX" sz="2200" dirty="0">
                <a:solidFill>
                  <a:srgbClr val="00B050"/>
                </a:solidFill>
                <a:latin typeface="Calibri" pitchFamily="34" charset="0"/>
              </a:rPr>
              <a:t> </a:t>
            </a:r>
            <a:r>
              <a:rPr lang="es-MX" sz="2200" dirty="0">
                <a:latin typeface="Calibri" pitchFamily="34" charset="0"/>
              </a:rPr>
              <a:t>las solicitudes de recursos destinados a los programas </a:t>
            </a:r>
            <a:endParaRPr lang="es-MX" sz="2200" dirty="0" smtClean="0">
              <a:latin typeface="Calibri" pitchFamily="34" charset="0"/>
            </a:endParaRPr>
          </a:p>
          <a:p>
            <a:pPr algn="just"/>
            <a:r>
              <a:rPr lang="es-MX" sz="2200" dirty="0" smtClean="0">
                <a:latin typeface="Calibri" pitchFamily="34" charset="0"/>
              </a:rPr>
              <a:t>XII</a:t>
            </a:r>
            <a:r>
              <a:rPr lang="es-MX" sz="2200" dirty="0">
                <a:latin typeface="Calibri" pitchFamily="34" charset="0"/>
              </a:rPr>
              <a:t>. </a:t>
            </a:r>
            <a:r>
              <a:rPr lang="es-MX" sz="2200" b="1" dirty="0">
                <a:solidFill>
                  <a:srgbClr val="00B050"/>
                </a:solidFill>
                <a:latin typeface="Calibri" pitchFamily="34" charset="0"/>
              </a:rPr>
              <a:t>Dar seguimiento </a:t>
            </a:r>
            <a:r>
              <a:rPr lang="es-MX" sz="2200" dirty="0">
                <a:latin typeface="Calibri" pitchFamily="34" charset="0"/>
              </a:rPr>
              <a:t>a los compromisos contraídos en </a:t>
            </a:r>
            <a:r>
              <a:rPr lang="es-MX" sz="2200" dirty="0" smtClean="0">
                <a:latin typeface="Calibri" pitchFamily="34" charset="0"/>
              </a:rPr>
              <a:t>los </a:t>
            </a:r>
            <a:r>
              <a:rPr lang="es-MX" sz="2200" dirty="0" smtClean="0">
                <a:latin typeface="Calibri" pitchFamily="34" charset="0"/>
              </a:rPr>
              <a:t>convenios</a:t>
            </a:r>
            <a:endParaRPr lang="es-MX" sz="2200" dirty="0" smtClean="0">
              <a:latin typeface="Calibri" pitchFamily="34" charset="0"/>
            </a:endParaRPr>
          </a:p>
        </p:txBody>
      </p:sp>
    </p:spTree>
    <p:extLst>
      <p:ext uri="{BB962C8B-B14F-4D97-AF65-F5344CB8AC3E}">
        <p14:creationId xmlns:p14="http://schemas.microsoft.com/office/powerpoint/2010/main" val="390817333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extLst>
              <p:ext uri="{D42A27DB-BD31-4B8C-83A1-F6EECF244321}">
                <p14:modId xmlns:p14="http://schemas.microsoft.com/office/powerpoint/2010/main" val="3480879651"/>
              </p:ext>
            </p:extLst>
          </p:nvPr>
        </p:nvGraphicFramePr>
        <p:xfrm>
          <a:off x="323528" y="1268760"/>
          <a:ext cx="8568952" cy="51845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1 Marcador de número de diapositiva"/>
          <p:cNvSpPr>
            <a:spLocks noGrp="1"/>
          </p:cNvSpPr>
          <p:nvPr>
            <p:ph type="sldNum" sz="quarter" idx="12"/>
          </p:nvPr>
        </p:nvSpPr>
        <p:spPr/>
        <p:txBody>
          <a:bodyPr/>
          <a:lstStyle/>
          <a:p>
            <a:fld id="{661FCBCB-BF3D-4D60-A4A2-948BCA283494}" type="slidenum">
              <a:rPr lang="es-MX" smtClean="0"/>
              <a:pPr/>
              <a:t>24</a:t>
            </a:fld>
            <a:endParaRPr lang="es-MX" dirty="0"/>
          </a:p>
        </p:txBody>
      </p:sp>
      <p:sp>
        <p:nvSpPr>
          <p:cNvPr id="3" name="2 Título"/>
          <p:cNvSpPr>
            <a:spLocks noGrp="1"/>
          </p:cNvSpPr>
          <p:nvPr>
            <p:ph type="title"/>
          </p:nvPr>
        </p:nvSpPr>
        <p:spPr>
          <a:xfrm>
            <a:off x="179512" y="188640"/>
            <a:ext cx="7416824" cy="1143000"/>
          </a:xfrm>
        </p:spPr>
        <p:txBody>
          <a:bodyPr/>
          <a:lstStyle/>
          <a:p>
            <a:r>
              <a:rPr lang="es-MX" sz="3200" b="1" dirty="0" smtClean="0">
                <a:solidFill>
                  <a:schemeClr val="tx1"/>
                </a:solidFill>
                <a:latin typeface="Calibri" pitchFamily="34" charset="0"/>
                <a:cs typeface="Tahoma" pitchFamily="34" charset="0"/>
              </a:rPr>
              <a:t>¿Cómo funciona el </a:t>
            </a:r>
            <a:r>
              <a:rPr lang="es-MX" sz="3200" b="1" dirty="0" err="1" smtClean="0">
                <a:solidFill>
                  <a:schemeClr val="tx1"/>
                </a:solidFill>
                <a:latin typeface="Calibri" pitchFamily="34" charset="0"/>
                <a:cs typeface="Tahoma" pitchFamily="34" charset="0"/>
              </a:rPr>
              <a:t>Prodim</a:t>
            </a:r>
            <a:r>
              <a:rPr lang="es-MX" sz="3200" b="1" dirty="0" smtClean="0">
                <a:solidFill>
                  <a:schemeClr val="tx1"/>
                </a:solidFill>
                <a:latin typeface="Calibri" pitchFamily="34" charset="0"/>
                <a:cs typeface="Tahoma" pitchFamily="34" charset="0"/>
              </a:rPr>
              <a:t>?</a:t>
            </a:r>
            <a:endParaRPr lang="es-MX" sz="3200" dirty="0">
              <a:solidFill>
                <a:schemeClr val="tx1"/>
              </a:solidFill>
              <a:latin typeface="Calibri" pitchFamily="34" charset="0"/>
            </a:endParaRPr>
          </a:p>
        </p:txBody>
      </p:sp>
    </p:spTree>
    <p:extLst>
      <p:ext uri="{BB962C8B-B14F-4D97-AF65-F5344CB8AC3E}">
        <p14:creationId xmlns:p14="http://schemas.microsoft.com/office/powerpoint/2010/main" val="14461639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fld id="{661FCBCB-BF3D-4D60-A4A2-948BCA283494}" type="slidenum">
              <a:rPr lang="es-MX" smtClean="0">
                <a:latin typeface="Adobe Caslon Pro" pitchFamily="18" charset="0"/>
              </a:rPr>
              <a:pPr/>
              <a:t>25</a:t>
            </a:fld>
            <a:endParaRPr lang="es-MX" dirty="0">
              <a:latin typeface="Adobe Caslon Pro" pitchFamily="18" charset="0"/>
            </a:endParaRPr>
          </a:p>
        </p:txBody>
      </p:sp>
      <p:sp>
        <p:nvSpPr>
          <p:cNvPr id="3" name="2 Título"/>
          <p:cNvSpPr>
            <a:spLocks noGrp="1"/>
          </p:cNvSpPr>
          <p:nvPr>
            <p:ph type="title"/>
          </p:nvPr>
        </p:nvSpPr>
        <p:spPr>
          <a:xfrm>
            <a:off x="179512" y="3445"/>
            <a:ext cx="6192688" cy="1143000"/>
          </a:xfrm>
        </p:spPr>
        <p:txBody>
          <a:bodyPr/>
          <a:lstStyle/>
          <a:p>
            <a:r>
              <a:rPr lang="es-MX" sz="2800" b="1" dirty="0" smtClean="0">
                <a:solidFill>
                  <a:schemeClr val="tx1"/>
                </a:solidFill>
                <a:latin typeface="Calibri" pitchFamily="34" charset="0"/>
                <a:cs typeface="Tahoma" pitchFamily="34" charset="0"/>
              </a:rPr>
              <a:t>¿En qué pueden gastar </a:t>
            </a:r>
            <a:r>
              <a:rPr lang="es-MX" sz="2800" b="1" dirty="0">
                <a:solidFill>
                  <a:schemeClr val="tx1"/>
                </a:solidFill>
                <a:latin typeface="Calibri" pitchFamily="34" charset="0"/>
                <a:cs typeface="Tahoma" pitchFamily="34" charset="0"/>
              </a:rPr>
              <a:t>los municipios los recursos del </a:t>
            </a:r>
            <a:r>
              <a:rPr lang="es-MX" sz="2800" b="1" dirty="0" err="1" smtClean="0">
                <a:solidFill>
                  <a:schemeClr val="tx1"/>
                </a:solidFill>
                <a:latin typeface="Calibri" pitchFamily="34" charset="0"/>
                <a:cs typeface="Tahoma" pitchFamily="34" charset="0"/>
              </a:rPr>
              <a:t>Prodim</a:t>
            </a:r>
            <a:r>
              <a:rPr lang="es-MX" sz="2800" b="1" dirty="0" smtClean="0">
                <a:solidFill>
                  <a:schemeClr val="tx1"/>
                </a:solidFill>
                <a:latin typeface="Calibri" pitchFamily="34" charset="0"/>
                <a:cs typeface="Tahoma" pitchFamily="34" charset="0"/>
              </a:rPr>
              <a:t>?</a:t>
            </a:r>
            <a:endParaRPr lang="es-MX" sz="2800" b="1" dirty="0">
              <a:solidFill>
                <a:schemeClr val="tx1"/>
              </a:solidFill>
              <a:latin typeface="Calibri" pitchFamily="34" charset="0"/>
              <a:cs typeface="Tahoma" pitchFamily="34" charset="0"/>
            </a:endParaRPr>
          </a:p>
        </p:txBody>
      </p:sp>
      <p:sp>
        <p:nvSpPr>
          <p:cNvPr id="6" name="5 Rectángulo"/>
          <p:cNvSpPr/>
          <p:nvPr/>
        </p:nvSpPr>
        <p:spPr>
          <a:xfrm>
            <a:off x="179512" y="1412776"/>
            <a:ext cx="8712968" cy="707886"/>
          </a:xfrm>
          <a:prstGeom prst="rect">
            <a:avLst/>
          </a:prstGeom>
        </p:spPr>
        <p:txBody>
          <a:bodyPr wrap="square">
            <a:spAutoFit/>
          </a:bodyPr>
          <a:lstStyle/>
          <a:p>
            <a:pPr algn="just">
              <a:spcBef>
                <a:spcPts val="600"/>
              </a:spcBef>
              <a:buFont typeface="Arial" pitchFamily="34" charset="0"/>
              <a:buChar char="•"/>
            </a:pPr>
            <a:r>
              <a:rPr lang="es-MX" sz="2000" dirty="0" smtClean="0">
                <a:solidFill>
                  <a:prstClr val="black"/>
                </a:solidFill>
                <a:latin typeface="Calibri" pitchFamily="34" charset="0"/>
                <a:cs typeface="Arial" charset="0"/>
              </a:rPr>
              <a:t> Para el fortalecimiento del desarrollo municipal, los </a:t>
            </a:r>
            <a:r>
              <a:rPr lang="es-MX" sz="2000" dirty="0">
                <a:solidFill>
                  <a:prstClr val="black"/>
                </a:solidFill>
                <a:latin typeface="Calibri" pitchFamily="34" charset="0"/>
                <a:cs typeface="Arial" charset="0"/>
              </a:rPr>
              <a:t>recursos de este Programa se deben de gastar </a:t>
            </a:r>
            <a:r>
              <a:rPr lang="es-MX" sz="2000" dirty="0" smtClean="0">
                <a:solidFill>
                  <a:prstClr val="black"/>
                </a:solidFill>
                <a:latin typeface="Calibri" pitchFamily="34" charset="0"/>
                <a:cs typeface="Arial" charset="0"/>
              </a:rPr>
              <a:t> en </a:t>
            </a:r>
            <a:r>
              <a:rPr lang="es-MX" sz="2000" dirty="0">
                <a:solidFill>
                  <a:prstClr val="black"/>
                </a:solidFill>
                <a:latin typeface="Calibri" pitchFamily="34" charset="0"/>
                <a:cs typeface="Arial" charset="0"/>
              </a:rPr>
              <a:t>los rubros de gasto señalados en el Catálogo del </a:t>
            </a:r>
            <a:r>
              <a:rPr lang="es-MX" sz="2000" dirty="0" smtClean="0">
                <a:solidFill>
                  <a:prstClr val="black"/>
                </a:solidFill>
                <a:latin typeface="Calibri" pitchFamily="34" charset="0"/>
                <a:cs typeface="Arial" charset="0"/>
              </a:rPr>
              <a:t>FAIS:</a:t>
            </a:r>
            <a:endParaRPr lang="es-MX" sz="2000" dirty="0">
              <a:solidFill>
                <a:prstClr val="black"/>
              </a:solidFill>
              <a:latin typeface="Calibri" pitchFamily="34" charset="0"/>
              <a:cs typeface="Arial" charset="0"/>
            </a:endParaRPr>
          </a:p>
        </p:txBody>
      </p:sp>
      <p:graphicFrame>
        <p:nvGraphicFramePr>
          <p:cNvPr id="7" name="6 Tabla"/>
          <p:cNvGraphicFramePr>
            <a:graphicFrameLocks noGrp="1"/>
          </p:cNvGraphicFramePr>
          <p:nvPr>
            <p:extLst>
              <p:ext uri="{D42A27DB-BD31-4B8C-83A1-F6EECF244321}">
                <p14:modId xmlns:p14="http://schemas.microsoft.com/office/powerpoint/2010/main" val="410516357"/>
              </p:ext>
            </p:extLst>
          </p:nvPr>
        </p:nvGraphicFramePr>
        <p:xfrm>
          <a:off x="251520" y="2348880"/>
          <a:ext cx="4680520" cy="1334927"/>
        </p:xfrm>
        <a:graphic>
          <a:graphicData uri="http://schemas.openxmlformats.org/drawingml/2006/table">
            <a:tbl>
              <a:tblPr>
                <a:tableStyleId>{5C22544A-7EE6-4342-B048-85BDC9FD1C3A}</a:tableStyleId>
              </a:tblPr>
              <a:tblGrid>
                <a:gridCol w="1625865"/>
                <a:gridCol w="3054655"/>
              </a:tblGrid>
              <a:tr h="0">
                <a:tc rowSpan="3">
                  <a:txBody>
                    <a:bodyPr/>
                    <a:lstStyle/>
                    <a:p>
                      <a:pPr algn="ctr" fontAlgn="ctr"/>
                      <a:r>
                        <a:rPr lang="es-MX" sz="2800" b="1" i="0" u="none" strike="noStrike" dirty="0" smtClean="0">
                          <a:solidFill>
                            <a:schemeClr val="bg1"/>
                          </a:solidFill>
                          <a:effectLst/>
                          <a:latin typeface="Calibri" pitchFamily="34" charset="0"/>
                        </a:rPr>
                        <a:t>Gestión</a:t>
                      </a:r>
                      <a:endParaRPr lang="es-MX" sz="2800" b="1" i="0" u="none" strike="noStrike" dirty="0">
                        <a:solidFill>
                          <a:schemeClr val="bg1"/>
                        </a:solidFill>
                        <a:effectLst/>
                        <a:latin typeface="Calibri" pitchFamily="34" charset="0"/>
                      </a:endParaRPr>
                    </a:p>
                  </a:txBody>
                  <a:tcPr marL="7650" marR="7650" marT="7650" marB="0" anchor="ctr">
                    <a:solidFill>
                      <a:schemeClr val="accent3">
                        <a:lumMod val="50000"/>
                      </a:schemeClr>
                    </a:solidFill>
                  </a:tcPr>
                </a:tc>
                <a:tc>
                  <a:txBody>
                    <a:bodyPr/>
                    <a:lstStyle/>
                    <a:p>
                      <a:pPr algn="l" fontAlgn="ctr"/>
                      <a:r>
                        <a:rPr lang="es-MX" sz="1600" u="none" strike="noStrike" dirty="0" smtClean="0">
                          <a:solidFill>
                            <a:schemeClr val="tx1"/>
                          </a:solidFill>
                          <a:effectLst/>
                          <a:latin typeface="Calibri" pitchFamily="34" charset="0"/>
                        </a:rPr>
                        <a:t>Actualización de catastro municipal</a:t>
                      </a:r>
                      <a:endParaRPr lang="es-MX" sz="1600" b="0" i="0" u="none" strike="noStrike" dirty="0">
                        <a:solidFill>
                          <a:schemeClr val="tx1"/>
                        </a:solidFill>
                        <a:effectLst/>
                        <a:latin typeface="Calibri" pitchFamily="34" charset="0"/>
                      </a:endParaRPr>
                    </a:p>
                  </a:txBody>
                  <a:tcPr marL="7650" marR="7650" marT="7650" marB="0" anchor="ctr">
                    <a:solidFill>
                      <a:schemeClr val="bg1">
                        <a:lumMod val="85000"/>
                      </a:schemeClr>
                    </a:solidFill>
                  </a:tcPr>
                </a:tc>
              </a:tr>
              <a:tr h="680883">
                <a:tc vMerge="1">
                  <a:txBody>
                    <a:bodyPr/>
                    <a:lstStyle/>
                    <a:p>
                      <a:endParaRPr lang="es-MX"/>
                    </a:p>
                  </a:txBody>
                  <a:tcPr/>
                </a:tc>
                <a:tc>
                  <a:txBody>
                    <a:bodyPr/>
                    <a:lstStyle/>
                    <a:p>
                      <a:pPr algn="l" fontAlgn="ctr"/>
                      <a:r>
                        <a:rPr lang="es-MX" sz="1600" u="none" strike="noStrike" dirty="0" smtClean="0">
                          <a:solidFill>
                            <a:schemeClr val="tx1"/>
                          </a:solidFill>
                          <a:effectLst/>
                          <a:latin typeface="Calibri" pitchFamily="34" charset="0"/>
                        </a:rPr>
                        <a:t>Consultoría e investigación especializada en el fortalecimiento  de la gestión institucional municipal</a:t>
                      </a:r>
                      <a:endParaRPr lang="es-MX" sz="1600" b="0" i="0" u="none" strike="noStrike" dirty="0">
                        <a:solidFill>
                          <a:schemeClr val="tx1"/>
                        </a:solidFill>
                        <a:effectLst/>
                        <a:latin typeface="Calibri" pitchFamily="34" charset="0"/>
                      </a:endParaRPr>
                    </a:p>
                  </a:txBody>
                  <a:tcPr marL="7650" marR="7650" marT="7650" marB="0" anchor="ctr">
                    <a:solidFill>
                      <a:schemeClr val="bg1">
                        <a:lumMod val="65000"/>
                      </a:schemeClr>
                    </a:solidFill>
                  </a:tcPr>
                </a:tc>
              </a:tr>
              <a:tr h="344267">
                <a:tc vMerge="1">
                  <a:txBody>
                    <a:bodyPr/>
                    <a:lstStyle/>
                    <a:p>
                      <a:endParaRPr lang="es-MX"/>
                    </a:p>
                  </a:txBody>
                  <a:tcPr/>
                </a:tc>
                <a:tc>
                  <a:txBody>
                    <a:bodyPr/>
                    <a:lstStyle/>
                    <a:p>
                      <a:pPr algn="l" fontAlgn="ctr"/>
                      <a:r>
                        <a:rPr lang="es-MX" sz="1600" u="none" strike="noStrike" dirty="0" smtClean="0">
                          <a:solidFill>
                            <a:schemeClr val="tx1"/>
                          </a:solidFill>
                          <a:effectLst/>
                          <a:latin typeface="Calibri" pitchFamily="34" charset="0"/>
                        </a:rPr>
                        <a:t>Coordinación interinstitucional </a:t>
                      </a:r>
                      <a:endParaRPr lang="es-MX" sz="1600" b="0" i="0" u="none" strike="noStrike" dirty="0">
                        <a:solidFill>
                          <a:schemeClr val="tx1"/>
                        </a:solidFill>
                        <a:effectLst/>
                        <a:latin typeface="Calibri" pitchFamily="34" charset="0"/>
                      </a:endParaRPr>
                    </a:p>
                  </a:txBody>
                  <a:tcPr marL="7650" marR="7650" marT="7650" marB="0" anchor="ctr">
                    <a:solidFill>
                      <a:schemeClr val="bg1">
                        <a:lumMod val="85000"/>
                      </a:schemeClr>
                    </a:solidFill>
                  </a:tcPr>
                </a:tc>
              </a:tr>
            </a:tbl>
          </a:graphicData>
        </a:graphic>
      </p:graphicFrame>
      <p:graphicFrame>
        <p:nvGraphicFramePr>
          <p:cNvPr id="8" name="7 Tabla"/>
          <p:cNvGraphicFramePr>
            <a:graphicFrameLocks noGrp="1"/>
          </p:cNvGraphicFramePr>
          <p:nvPr>
            <p:extLst>
              <p:ext uri="{D42A27DB-BD31-4B8C-83A1-F6EECF244321}">
                <p14:modId xmlns:p14="http://schemas.microsoft.com/office/powerpoint/2010/main" val="1715505552"/>
              </p:ext>
            </p:extLst>
          </p:nvPr>
        </p:nvGraphicFramePr>
        <p:xfrm>
          <a:off x="288963" y="3933056"/>
          <a:ext cx="4643077" cy="1228725"/>
        </p:xfrm>
        <a:graphic>
          <a:graphicData uri="http://schemas.openxmlformats.org/drawingml/2006/table">
            <a:tbl>
              <a:tblPr>
                <a:tableStyleId>{5C22544A-7EE6-4342-B048-85BDC9FD1C3A}</a:tableStyleId>
              </a:tblPr>
              <a:tblGrid>
                <a:gridCol w="1594272"/>
                <a:gridCol w="3048805"/>
              </a:tblGrid>
              <a:tr h="1174549">
                <a:tc>
                  <a:txBody>
                    <a:bodyPr/>
                    <a:lstStyle/>
                    <a:p>
                      <a:pPr algn="ctr" fontAlgn="ctr"/>
                      <a:r>
                        <a:rPr lang="es-MX" sz="2800" b="1" i="0" u="none" strike="noStrike" kern="1200" dirty="0" smtClean="0">
                          <a:solidFill>
                            <a:schemeClr val="bg1"/>
                          </a:solidFill>
                          <a:effectLst/>
                          <a:latin typeface="Calibri" pitchFamily="34" charset="0"/>
                          <a:ea typeface="+mn-ea"/>
                          <a:cs typeface="+mn-cs"/>
                        </a:rPr>
                        <a:t>Marco Jurídico</a:t>
                      </a:r>
                      <a:endParaRPr lang="es-MX" sz="2800" b="1" i="0" u="none" strike="noStrike" kern="1200" dirty="0">
                        <a:solidFill>
                          <a:schemeClr val="bg1"/>
                        </a:solidFill>
                        <a:effectLst/>
                        <a:latin typeface="Calibri" pitchFamily="34" charset="0"/>
                        <a:ea typeface="+mn-ea"/>
                        <a:cs typeface="+mn-cs"/>
                      </a:endParaRPr>
                    </a:p>
                  </a:txBody>
                  <a:tcPr marL="9525" marR="9525" marT="9525" marB="0" anchor="ctr">
                    <a:solidFill>
                      <a:schemeClr val="accent2">
                        <a:lumMod val="75000"/>
                      </a:schemeClr>
                    </a:solidFill>
                  </a:tcP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s-MX" sz="1600" b="0" u="none" strike="noStrike" dirty="0" smtClean="0">
                          <a:solidFill>
                            <a:schemeClr val="tx1"/>
                          </a:solidFill>
                          <a:effectLst/>
                          <a:latin typeface="Calibri" pitchFamily="34" charset="0"/>
                        </a:rPr>
                        <a:t>Creación y actualización del Plan municipal de Desarrollo</a:t>
                      </a:r>
                      <a:r>
                        <a:rPr lang="es-MX" sz="1600" b="0" u="none" strike="noStrike" baseline="0" dirty="0" smtClean="0">
                          <a:solidFill>
                            <a:schemeClr val="tx1"/>
                          </a:solidFill>
                          <a:effectLst/>
                          <a:latin typeface="Calibri" pitchFamily="34" charset="0"/>
                        </a:rPr>
                        <a:t>/ P</a:t>
                      </a:r>
                      <a:r>
                        <a:rPr lang="es-MX" sz="1600" b="0" u="none" strike="noStrike" dirty="0" smtClean="0">
                          <a:solidFill>
                            <a:schemeClr val="tx1"/>
                          </a:solidFill>
                          <a:effectLst/>
                          <a:latin typeface="Calibri" pitchFamily="34" charset="0"/>
                        </a:rPr>
                        <a:t>lan Municipal de Ordenamiento Territorial / Programa Municipal de protección civil</a:t>
                      </a:r>
                      <a:endParaRPr lang="es-MX" sz="1600" b="0" i="0" u="none" strike="noStrike" dirty="0" smtClean="0">
                        <a:solidFill>
                          <a:schemeClr val="tx1"/>
                        </a:solidFill>
                        <a:effectLst/>
                        <a:latin typeface="Calibri" pitchFamily="34" charset="0"/>
                      </a:endParaRPr>
                    </a:p>
                  </a:txBody>
                  <a:tcPr marL="9525" marR="9525" marT="9525" marB="0" anchor="ctr">
                    <a:solidFill>
                      <a:schemeClr val="bg1">
                        <a:lumMod val="85000"/>
                      </a:schemeClr>
                    </a:solidFill>
                  </a:tcPr>
                </a:tc>
              </a:tr>
            </a:tbl>
          </a:graphicData>
        </a:graphic>
      </p:graphicFrame>
      <p:graphicFrame>
        <p:nvGraphicFramePr>
          <p:cNvPr id="9" name="8 Tabla"/>
          <p:cNvGraphicFramePr>
            <a:graphicFrameLocks noGrp="1"/>
          </p:cNvGraphicFramePr>
          <p:nvPr>
            <p:extLst>
              <p:ext uri="{D42A27DB-BD31-4B8C-83A1-F6EECF244321}">
                <p14:modId xmlns:p14="http://schemas.microsoft.com/office/powerpoint/2010/main" val="2214457069"/>
              </p:ext>
            </p:extLst>
          </p:nvPr>
        </p:nvGraphicFramePr>
        <p:xfrm>
          <a:off x="323528" y="5445224"/>
          <a:ext cx="4608512" cy="990280"/>
        </p:xfrm>
        <a:graphic>
          <a:graphicData uri="http://schemas.openxmlformats.org/drawingml/2006/table">
            <a:tbl>
              <a:tblPr>
                <a:tableStyleId>{5C22544A-7EE6-4342-B048-85BDC9FD1C3A}</a:tableStyleId>
              </a:tblPr>
              <a:tblGrid>
                <a:gridCol w="2304256"/>
                <a:gridCol w="2304256"/>
              </a:tblGrid>
              <a:tr h="990280">
                <a:tc>
                  <a:txBody>
                    <a:bodyPr/>
                    <a:lstStyle/>
                    <a:p>
                      <a:pPr algn="ctr" fontAlgn="ctr"/>
                      <a:r>
                        <a:rPr lang="es-MX" sz="2800" b="1" i="0" u="none" strike="noStrike" kern="1200" dirty="0" smtClean="0">
                          <a:solidFill>
                            <a:schemeClr val="bg1"/>
                          </a:solidFill>
                          <a:effectLst/>
                          <a:latin typeface="Calibri" pitchFamily="34" charset="0"/>
                          <a:ea typeface="+mn-ea"/>
                          <a:cs typeface="+mn-cs"/>
                        </a:rPr>
                        <a:t>Participación</a:t>
                      </a:r>
                      <a:endParaRPr lang="es-MX" sz="2800" b="1" i="0" u="none" strike="noStrike" kern="1200" dirty="0">
                        <a:solidFill>
                          <a:schemeClr val="bg1"/>
                        </a:solidFill>
                        <a:effectLst/>
                        <a:latin typeface="Calibri" pitchFamily="34" charset="0"/>
                        <a:ea typeface="+mn-ea"/>
                        <a:cs typeface="+mn-cs"/>
                      </a:endParaRPr>
                    </a:p>
                  </a:txBody>
                  <a:tcPr marL="9525" marR="9525" marT="9525" marB="0" anchor="ctr">
                    <a:solidFill>
                      <a:srgbClr val="00B050"/>
                    </a:solidFill>
                  </a:tcPr>
                </a:tc>
                <a:tc>
                  <a:txBody>
                    <a:bodyPr/>
                    <a:lstStyle/>
                    <a:p>
                      <a:pPr algn="l" fontAlgn="ctr"/>
                      <a:r>
                        <a:rPr lang="es-MX" sz="1600" b="0" u="none" strike="noStrike" dirty="0" smtClean="0">
                          <a:solidFill>
                            <a:schemeClr val="tx1"/>
                          </a:solidFill>
                          <a:effectLst/>
                          <a:latin typeface="Calibri" pitchFamily="34" charset="0"/>
                        </a:rPr>
                        <a:t>Promoción de participación ciudadana</a:t>
                      </a:r>
                      <a:endParaRPr lang="es-MX" sz="1600" b="0" i="0" u="none" strike="noStrike" dirty="0">
                        <a:solidFill>
                          <a:schemeClr val="tx1"/>
                        </a:solidFill>
                        <a:effectLst/>
                        <a:latin typeface="Calibri" pitchFamily="34" charset="0"/>
                      </a:endParaRPr>
                    </a:p>
                  </a:txBody>
                  <a:tcPr marL="9525" marR="9525" marT="9525" marB="0" anchor="ctr">
                    <a:solidFill>
                      <a:schemeClr val="bg1">
                        <a:lumMod val="85000"/>
                      </a:schemeClr>
                    </a:solidFill>
                  </a:tcPr>
                </a:tc>
              </a:tr>
            </a:tbl>
          </a:graphicData>
        </a:graphic>
      </p:graphicFrame>
      <p:graphicFrame>
        <p:nvGraphicFramePr>
          <p:cNvPr id="10" name="9 Tabla"/>
          <p:cNvGraphicFramePr>
            <a:graphicFrameLocks noGrp="1"/>
          </p:cNvGraphicFramePr>
          <p:nvPr>
            <p:extLst>
              <p:ext uri="{D42A27DB-BD31-4B8C-83A1-F6EECF244321}">
                <p14:modId xmlns:p14="http://schemas.microsoft.com/office/powerpoint/2010/main" val="492523639"/>
              </p:ext>
            </p:extLst>
          </p:nvPr>
        </p:nvGraphicFramePr>
        <p:xfrm>
          <a:off x="5076056" y="5661248"/>
          <a:ext cx="3888432" cy="741045"/>
        </p:xfrm>
        <a:graphic>
          <a:graphicData uri="http://schemas.openxmlformats.org/drawingml/2006/table">
            <a:tbl>
              <a:tblPr>
                <a:tableStyleId>{5C22544A-7EE6-4342-B048-85BDC9FD1C3A}</a:tableStyleId>
              </a:tblPr>
              <a:tblGrid>
                <a:gridCol w="1872208"/>
                <a:gridCol w="2016224"/>
              </a:tblGrid>
              <a:tr h="381000">
                <a:tc>
                  <a:txBody>
                    <a:bodyPr/>
                    <a:lstStyle/>
                    <a:p>
                      <a:pPr algn="ctr" fontAlgn="ctr"/>
                      <a:r>
                        <a:rPr lang="es-MX" sz="2800" b="1" u="none" strike="noStrike" dirty="0" smtClean="0">
                          <a:solidFill>
                            <a:schemeClr val="bg1"/>
                          </a:solidFill>
                          <a:effectLst/>
                          <a:latin typeface="Calibri" pitchFamily="34" charset="0"/>
                        </a:rPr>
                        <a:t>Catastro</a:t>
                      </a:r>
                      <a:endParaRPr lang="es-MX" sz="2800" b="1" i="0" u="none" strike="noStrike" dirty="0">
                        <a:solidFill>
                          <a:schemeClr val="bg1"/>
                        </a:solidFill>
                        <a:effectLst/>
                        <a:latin typeface="Calibri" pitchFamily="34" charset="0"/>
                      </a:endParaRPr>
                    </a:p>
                  </a:txBody>
                  <a:tcPr marL="9525" marR="9525" marT="9525" marB="0" anchor="ctr">
                    <a:solidFill>
                      <a:schemeClr val="accent2">
                        <a:lumMod val="75000"/>
                      </a:schemeClr>
                    </a:solidFill>
                  </a:tcPr>
                </a:tc>
                <a:tc>
                  <a:txBody>
                    <a:bodyPr/>
                    <a:lstStyle/>
                    <a:p>
                      <a:pPr algn="l" fontAlgn="ctr"/>
                      <a:r>
                        <a:rPr lang="es-MX" sz="1600" b="0" u="none" strike="noStrike" dirty="0" smtClean="0">
                          <a:solidFill>
                            <a:schemeClr val="tx1"/>
                          </a:solidFill>
                          <a:effectLst/>
                          <a:latin typeface="Calibri" pitchFamily="34" charset="0"/>
                        </a:rPr>
                        <a:t>Actualización de padrón de contribuyentes y/o tarifas</a:t>
                      </a:r>
                      <a:endParaRPr lang="es-MX" sz="1600" b="0" i="0" u="none" strike="noStrike" dirty="0">
                        <a:solidFill>
                          <a:schemeClr val="tx1"/>
                        </a:solidFill>
                        <a:effectLst/>
                        <a:latin typeface="Calibri" pitchFamily="34" charset="0"/>
                      </a:endParaRPr>
                    </a:p>
                  </a:txBody>
                  <a:tcPr marL="9525" marR="9525" marT="9525" marB="0" anchor="ctr">
                    <a:solidFill>
                      <a:schemeClr val="bg1">
                        <a:lumMod val="65000"/>
                      </a:schemeClr>
                    </a:solidFill>
                  </a:tcPr>
                </a:tc>
              </a:tr>
            </a:tbl>
          </a:graphicData>
        </a:graphic>
      </p:graphicFrame>
      <p:graphicFrame>
        <p:nvGraphicFramePr>
          <p:cNvPr id="11" name="10 Tabla"/>
          <p:cNvGraphicFramePr>
            <a:graphicFrameLocks noGrp="1"/>
          </p:cNvGraphicFramePr>
          <p:nvPr>
            <p:extLst>
              <p:ext uri="{D42A27DB-BD31-4B8C-83A1-F6EECF244321}">
                <p14:modId xmlns:p14="http://schemas.microsoft.com/office/powerpoint/2010/main" val="2227851844"/>
              </p:ext>
            </p:extLst>
          </p:nvPr>
        </p:nvGraphicFramePr>
        <p:xfrm>
          <a:off x="5076056" y="2348880"/>
          <a:ext cx="3888432" cy="994410"/>
        </p:xfrm>
        <a:graphic>
          <a:graphicData uri="http://schemas.openxmlformats.org/drawingml/2006/table">
            <a:tbl>
              <a:tblPr>
                <a:tableStyleId>{5C22544A-7EE6-4342-B048-85BDC9FD1C3A}</a:tableStyleId>
              </a:tblPr>
              <a:tblGrid>
                <a:gridCol w="1760799"/>
                <a:gridCol w="2127633"/>
              </a:tblGrid>
              <a:tr h="190500">
                <a:tc rowSpan="2">
                  <a:txBody>
                    <a:bodyPr/>
                    <a:lstStyle/>
                    <a:p>
                      <a:pPr algn="ctr" fontAlgn="ctr"/>
                      <a:r>
                        <a:rPr lang="es-MX" sz="2800" b="1" u="none" strike="noStrike" dirty="0" smtClean="0">
                          <a:solidFill>
                            <a:schemeClr val="bg1"/>
                          </a:solidFill>
                          <a:effectLst/>
                          <a:latin typeface="Calibri" pitchFamily="34" charset="0"/>
                        </a:rPr>
                        <a:t>Operativa</a:t>
                      </a:r>
                      <a:endParaRPr lang="es-MX" sz="2800" b="1" i="0" u="none" strike="noStrike" dirty="0">
                        <a:solidFill>
                          <a:schemeClr val="bg1"/>
                        </a:solidFill>
                        <a:effectLst/>
                        <a:latin typeface="Calibri" pitchFamily="34" charset="0"/>
                      </a:endParaRPr>
                    </a:p>
                  </a:txBody>
                  <a:tcPr marL="9525" marR="9525" marT="9525" marB="0" anchor="ctr">
                    <a:solidFill>
                      <a:schemeClr val="accent2">
                        <a:lumMod val="75000"/>
                      </a:schemeClr>
                    </a:solidFill>
                  </a:tcPr>
                </a:tc>
                <a:tc>
                  <a:txBody>
                    <a:bodyPr/>
                    <a:lstStyle/>
                    <a:p>
                      <a:pPr algn="l" fontAlgn="ctr"/>
                      <a:r>
                        <a:rPr lang="es-MX" sz="1600" u="none" strike="noStrike" dirty="0" smtClean="0">
                          <a:solidFill>
                            <a:schemeClr val="tx1"/>
                          </a:solidFill>
                          <a:effectLst/>
                          <a:latin typeface="Calibri" pitchFamily="34" charset="0"/>
                        </a:rPr>
                        <a:t>Acondicionamiento de espacios físicos</a:t>
                      </a:r>
                      <a:endParaRPr lang="es-MX" sz="1600" b="0" i="0" u="none" strike="noStrike" dirty="0">
                        <a:solidFill>
                          <a:schemeClr val="tx1"/>
                        </a:solidFill>
                        <a:effectLst/>
                        <a:latin typeface="Calibri" pitchFamily="34" charset="0"/>
                      </a:endParaRPr>
                    </a:p>
                  </a:txBody>
                  <a:tcPr marL="9525" marR="9525" marT="9525" marB="0" anchor="ctr">
                    <a:solidFill>
                      <a:schemeClr val="bg1">
                        <a:lumMod val="65000"/>
                      </a:schemeClr>
                    </a:solidFill>
                  </a:tcPr>
                </a:tc>
              </a:tr>
              <a:tr h="190500">
                <a:tc vMerge="1">
                  <a:txBody>
                    <a:bodyPr/>
                    <a:lstStyle/>
                    <a:p>
                      <a:endParaRPr lang="es-MX"/>
                    </a:p>
                  </a:txBody>
                  <a:tcPr/>
                </a:tc>
                <a:tc>
                  <a:txBody>
                    <a:bodyPr/>
                    <a:lstStyle/>
                    <a:p>
                      <a:pPr algn="l" fontAlgn="ctr"/>
                      <a:r>
                        <a:rPr lang="es-MX" sz="1600" u="none" strike="noStrike" dirty="0" smtClean="0">
                          <a:solidFill>
                            <a:schemeClr val="tx1"/>
                          </a:solidFill>
                          <a:effectLst/>
                          <a:latin typeface="Calibri" pitchFamily="34" charset="0"/>
                        </a:rPr>
                        <a:t>Adquisición de software y hardware</a:t>
                      </a:r>
                      <a:endParaRPr lang="es-MX" sz="1600" b="0" i="0" u="none" strike="noStrike" dirty="0">
                        <a:solidFill>
                          <a:schemeClr val="tx1"/>
                        </a:solidFill>
                        <a:effectLst/>
                        <a:latin typeface="Calibri" pitchFamily="34" charset="0"/>
                      </a:endParaRPr>
                    </a:p>
                  </a:txBody>
                  <a:tcPr marL="9525" marR="9525" marT="9525" marB="0" anchor="ctr">
                    <a:solidFill>
                      <a:schemeClr val="bg1">
                        <a:lumMod val="85000"/>
                      </a:schemeClr>
                    </a:solidFill>
                  </a:tcPr>
                </a:tc>
              </a:tr>
            </a:tbl>
          </a:graphicData>
        </a:graphic>
      </p:graphicFrame>
      <p:graphicFrame>
        <p:nvGraphicFramePr>
          <p:cNvPr id="12" name="11 Tabla"/>
          <p:cNvGraphicFramePr>
            <a:graphicFrameLocks noGrp="1"/>
          </p:cNvGraphicFramePr>
          <p:nvPr>
            <p:extLst>
              <p:ext uri="{D42A27DB-BD31-4B8C-83A1-F6EECF244321}">
                <p14:modId xmlns:p14="http://schemas.microsoft.com/office/powerpoint/2010/main" val="2018071887"/>
              </p:ext>
            </p:extLst>
          </p:nvPr>
        </p:nvGraphicFramePr>
        <p:xfrm>
          <a:off x="5076056" y="3547462"/>
          <a:ext cx="3888432" cy="1969770"/>
        </p:xfrm>
        <a:graphic>
          <a:graphicData uri="http://schemas.openxmlformats.org/drawingml/2006/table">
            <a:tbl>
              <a:tblPr>
                <a:tableStyleId>{5C22544A-7EE6-4342-B048-85BDC9FD1C3A}</a:tableStyleId>
              </a:tblPr>
              <a:tblGrid>
                <a:gridCol w="1866447"/>
                <a:gridCol w="2021985"/>
              </a:tblGrid>
              <a:tr h="381000">
                <a:tc rowSpan="2">
                  <a:txBody>
                    <a:bodyPr/>
                    <a:lstStyle/>
                    <a:p>
                      <a:pPr algn="ctr" fontAlgn="ctr"/>
                      <a:r>
                        <a:rPr lang="es-MX" sz="2000" b="1" i="0" u="none" strike="noStrike" dirty="0" smtClean="0">
                          <a:solidFill>
                            <a:schemeClr val="bg1"/>
                          </a:solidFill>
                          <a:effectLst/>
                          <a:latin typeface="Calibri" pitchFamily="34" charset="0"/>
                        </a:rPr>
                        <a:t>Organizacional</a:t>
                      </a:r>
                      <a:endParaRPr lang="es-MX" sz="2000" b="1" i="0" u="none" strike="noStrike" dirty="0">
                        <a:solidFill>
                          <a:schemeClr val="bg1"/>
                        </a:solidFill>
                        <a:effectLst/>
                        <a:latin typeface="Calibri" pitchFamily="34" charset="0"/>
                      </a:endParaRPr>
                    </a:p>
                  </a:txBody>
                  <a:tcPr marL="9525" marR="9525" marT="9525" marB="0" anchor="ctr">
                    <a:solidFill>
                      <a:srgbClr val="00B050"/>
                    </a:solidFill>
                  </a:tcPr>
                </a:tc>
                <a:tc>
                  <a:txBody>
                    <a:bodyPr/>
                    <a:lstStyle/>
                    <a:p>
                      <a:pPr algn="l" fontAlgn="ctr"/>
                      <a:r>
                        <a:rPr lang="es-MX" sz="1600" u="none" strike="noStrike" dirty="0" smtClean="0">
                          <a:solidFill>
                            <a:schemeClr val="tx1"/>
                          </a:solidFill>
                          <a:effectLst/>
                          <a:latin typeface="Calibri" pitchFamily="34" charset="0"/>
                        </a:rPr>
                        <a:t>Adquisición y creación de sistemas de información</a:t>
                      </a:r>
                      <a:endParaRPr lang="es-MX" sz="1600" b="0" i="0" u="none" strike="noStrike" dirty="0">
                        <a:solidFill>
                          <a:schemeClr val="tx1"/>
                        </a:solidFill>
                        <a:effectLst/>
                        <a:latin typeface="Calibri" pitchFamily="34" charset="0"/>
                      </a:endParaRPr>
                    </a:p>
                  </a:txBody>
                  <a:tcPr marL="9525" marR="9525" marT="9525" marB="0" anchor="ctr">
                    <a:solidFill>
                      <a:schemeClr val="bg1">
                        <a:lumMod val="85000"/>
                      </a:schemeClr>
                    </a:solidFill>
                  </a:tcPr>
                </a:tc>
              </a:tr>
              <a:tr h="571500">
                <a:tc vMerge="1">
                  <a:txBody>
                    <a:bodyPr/>
                    <a:lstStyle/>
                    <a:p>
                      <a:endParaRPr lang="es-MX"/>
                    </a:p>
                  </a:txBody>
                  <a:tcPr/>
                </a:tc>
                <a:tc>
                  <a:txBody>
                    <a:bodyPr/>
                    <a:lstStyle/>
                    <a:p>
                      <a:pPr algn="l" fontAlgn="ctr"/>
                      <a:r>
                        <a:rPr lang="es-MX" sz="1600" u="none" strike="noStrike" dirty="0" smtClean="0">
                          <a:solidFill>
                            <a:schemeClr val="tx1"/>
                          </a:solidFill>
                          <a:effectLst/>
                          <a:latin typeface="Calibri" pitchFamily="34" charset="0"/>
                        </a:rPr>
                        <a:t>Cursos de capacitación y actualización (no incluye estudios universitarios y de posgrado)</a:t>
                      </a:r>
                      <a:endParaRPr lang="es-MX" sz="1600" b="0" i="0" u="none" strike="noStrike" dirty="0">
                        <a:solidFill>
                          <a:schemeClr val="tx1"/>
                        </a:solidFill>
                        <a:effectLst/>
                        <a:latin typeface="Calibri" pitchFamily="34" charset="0"/>
                      </a:endParaRPr>
                    </a:p>
                  </a:txBody>
                  <a:tcPr marL="9525" marR="9525" marT="9525" marB="0" anchor="ctr">
                    <a:solidFill>
                      <a:schemeClr val="bg1">
                        <a:lumMod val="65000"/>
                      </a:schemeClr>
                    </a:solidFill>
                  </a:tcPr>
                </a:tc>
              </a:tr>
            </a:tbl>
          </a:graphicData>
        </a:graphic>
      </p:graphicFrame>
    </p:spTree>
    <p:extLst>
      <p:ext uri="{BB962C8B-B14F-4D97-AF65-F5344CB8AC3E}">
        <p14:creationId xmlns:p14="http://schemas.microsoft.com/office/powerpoint/2010/main" val="20225201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2 Marcador de contenido"/>
          <p:cNvSpPr>
            <a:spLocks noGrp="1"/>
          </p:cNvSpPr>
          <p:nvPr>
            <p:ph idx="1"/>
          </p:nvPr>
        </p:nvSpPr>
        <p:spPr>
          <a:xfrm>
            <a:off x="251520" y="1578393"/>
            <a:ext cx="8568952" cy="4824536"/>
          </a:xfrm>
        </p:spPr>
        <p:txBody>
          <a:bodyPr>
            <a:normAutofit fontScale="92500" lnSpcReduction="10000"/>
          </a:bodyPr>
          <a:lstStyle/>
          <a:p>
            <a:pPr marL="400050" lvl="1" indent="0" algn="just">
              <a:buNone/>
            </a:pPr>
            <a:r>
              <a:rPr lang="es-MX" sz="2400" dirty="0">
                <a:latin typeface="Calibri" pitchFamily="34" charset="0"/>
              </a:rPr>
              <a:t>La </a:t>
            </a:r>
            <a:r>
              <a:rPr lang="es-MX" sz="2400" b="1" dirty="0" err="1">
                <a:solidFill>
                  <a:srgbClr val="009900"/>
                </a:solidFill>
                <a:latin typeface="Calibri" pitchFamily="34" charset="0"/>
              </a:rPr>
              <a:t>Sedesol</a:t>
            </a:r>
            <a:r>
              <a:rPr lang="es-MX" sz="2400" b="1" dirty="0">
                <a:solidFill>
                  <a:srgbClr val="009900"/>
                </a:solidFill>
                <a:latin typeface="Calibri" pitchFamily="34" charset="0"/>
              </a:rPr>
              <a:t> envía </a:t>
            </a:r>
            <a:r>
              <a:rPr lang="es-MX" sz="2400" b="1" dirty="0" smtClean="0">
                <a:solidFill>
                  <a:srgbClr val="009900"/>
                </a:solidFill>
                <a:latin typeface="Calibri" pitchFamily="34" charset="0"/>
              </a:rPr>
              <a:t>el Convenio </a:t>
            </a:r>
            <a:r>
              <a:rPr lang="es-MX" sz="2400" b="1" dirty="0">
                <a:solidFill>
                  <a:srgbClr val="009900"/>
                </a:solidFill>
                <a:latin typeface="Calibri" pitchFamily="34" charset="0"/>
              </a:rPr>
              <a:t>tipo y los </a:t>
            </a:r>
            <a:r>
              <a:rPr lang="es-MX" sz="2400" b="1" dirty="0" smtClean="0">
                <a:solidFill>
                  <a:srgbClr val="009900"/>
                </a:solidFill>
                <a:latin typeface="Calibri" pitchFamily="34" charset="0"/>
              </a:rPr>
              <a:t>Anexos </a:t>
            </a:r>
            <a:r>
              <a:rPr lang="es-MX" sz="2400" b="1" dirty="0">
                <a:solidFill>
                  <a:srgbClr val="009900"/>
                </a:solidFill>
                <a:latin typeface="Calibri" pitchFamily="34" charset="0"/>
              </a:rPr>
              <a:t>a las </a:t>
            </a:r>
            <a:r>
              <a:rPr lang="es-MX" sz="2400" b="1" dirty="0" smtClean="0">
                <a:solidFill>
                  <a:srgbClr val="009900"/>
                </a:solidFill>
                <a:latin typeface="Calibri" pitchFamily="34" charset="0"/>
              </a:rPr>
              <a:t>Delegaciones y a los gobiernos estatales</a:t>
            </a:r>
            <a:r>
              <a:rPr lang="es-MX" sz="2400" dirty="0" smtClean="0">
                <a:latin typeface="Calibri" pitchFamily="34" charset="0"/>
              </a:rPr>
              <a:t>, los cuales cuentan con la validación jurídica de la Unidad del Abogado General y Comisionado para la Transparencia.</a:t>
            </a:r>
          </a:p>
          <a:p>
            <a:pPr marL="400050" lvl="1" indent="0" algn="just">
              <a:buNone/>
            </a:pPr>
            <a:endParaRPr lang="es-MX" sz="2400" dirty="0" smtClean="0">
              <a:latin typeface="Calibri" pitchFamily="34" charset="0"/>
            </a:endParaRPr>
          </a:p>
          <a:p>
            <a:pPr marL="400050" lvl="1" indent="0" algn="just">
              <a:buNone/>
            </a:pPr>
            <a:r>
              <a:rPr lang="es-MX" sz="2400" b="1" dirty="0">
                <a:solidFill>
                  <a:srgbClr val="009900"/>
                </a:solidFill>
                <a:latin typeface="Calibri" pitchFamily="34" charset="0"/>
              </a:rPr>
              <a:t>L</a:t>
            </a:r>
            <a:r>
              <a:rPr lang="es-MX" sz="2400" b="1" dirty="0" smtClean="0">
                <a:solidFill>
                  <a:srgbClr val="009900"/>
                </a:solidFill>
                <a:latin typeface="Calibri" pitchFamily="34" charset="0"/>
              </a:rPr>
              <a:t>os </a:t>
            </a:r>
            <a:r>
              <a:rPr lang="es-MX" sz="2400" b="1" dirty="0">
                <a:solidFill>
                  <a:srgbClr val="009900"/>
                </a:solidFill>
                <a:latin typeface="Calibri" pitchFamily="34" charset="0"/>
              </a:rPr>
              <a:t>gobiernos </a:t>
            </a:r>
            <a:r>
              <a:rPr lang="es-MX" sz="2400" b="1" dirty="0" smtClean="0">
                <a:solidFill>
                  <a:srgbClr val="009900"/>
                </a:solidFill>
                <a:latin typeface="Calibri" pitchFamily="34" charset="0"/>
              </a:rPr>
              <a:t>estatales</a:t>
            </a:r>
            <a:r>
              <a:rPr lang="es-MX" sz="2400" dirty="0">
                <a:latin typeface="Calibri" pitchFamily="34" charset="0"/>
              </a:rPr>
              <a:t> </a:t>
            </a:r>
            <a:r>
              <a:rPr lang="es-MX" sz="2400" dirty="0" smtClean="0">
                <a:latin typeface="Calibri" pitchFamily="34" charset="0"/>
              </a:rPr>
              <a:t>informan a los municipios </a:t>
            </a:r>
            <a:r>
              <a:rPr lang="es-MX" sz="2400" dirty="0">
                <a:latin typeface="Calibri" pitchFamily="34" charset="0"/>
              </a:rPr>
              <a:t>que en caso de utilizar el 2% del </a:t>
            </a:r>
            <a:r>
              <a:rPr lang="es-MX" sz="2400" dirty="0" err="1" smtClean="0">
                <a:latin typeface="Calibri" pitchFamily="34" charset="0"/>
              </a:rPr>
              <a:t>Prodim</a:t>
            </a:r>
            <a:r>
              <a:rPr lang="es-MX" sz="2400" dirty="0" smtClean="0">
                <a:latin typeface="Calibri" pitchFamily="34" charset="0"/>
              </a:rPr>
              <a:t>, </a:t>
            </a:r>
            <a:r>
              <a:rPr lang="es-MX" sz="2400" dirty="0">
                <a:latin typeface="Calibri" pitchFamily="34" charset="0"/>
              </a:rPr>
              <a:t>se debe firmar el </a:t>
            </a:r>
            <a:r>
              <a:rPr lang="es-MX" sz="2400" dirty="0" smtClean="0">
                <a:latin typeface="Calibri" pitchFamily="34" charset="0"/>
              </a:rPr>
              <a:t>Convenio </a:t>
            </a:r>
            <a:r>
              <a:rPr lang="es-MX" sz="2400" dirty="0">
                <a:latin typeface="Calibri" pitchFamily="34" charset="0"/>
              </a:rPr>
              <a:t>y cumplir con el llenado de los Anexos. </a:t>
            </a:r>
          </a:p>
          <a:p>
            <a:pPr marL="400050" lvl="1" indent="0" algn="just">
              <a:buNone/>
            </a:pPr>
            <a:endParaRPr lang="es-MX" sz="2400" dirty="0" smtClean="0">
              <a:latin typeface="Calibri" pitchFamily="34" charset="0"/>
            </a:endParaRPr>
          </a:p>
          <a:p>
            <a:pPr marL="400050" lvl="1" indent="0" algn="just">
              <a:buNone/>
            </a:pPr>
            <a:r>
              <a:rPr lang="es-MX" sz="2400" b="1" dirty="0">
                <a:solidFill>
                  <a:srgbClr val="009900"/>
                </a:solidFill>
                <a:latin typeface="Calibri" pitchFamily="34" charset="0"/>
              </a:rPr>
              <a:t>Los municipios que decidan utilizar el </a:t>
            </a:r>
            <a:r>
              <a:rPr lang="es-MX" sz="2400" b="1" dirty="0" err="1">
                <a:solidFill>
                  <a:srgbClr val="009900"/>
                </a:solidFill>
                <a:latin typeface="Calibri" pitchFamily="34" charset="0"/>
              </a:rPr>
              <a:t>Prodim</a:t>
            </a:r>
            <a:r>
              <a:rPr lang="es-MX" sz="2400" b="1" dirty="0">
                <a:solidFill>
                  <a:srgbClr val="009900"/>
                </a:solidFill>
                <a:latin typeface="Calibri" pitchFamily="34" charset="0"/>
              </a:rPr>
              <a:t> deberán firmar el Convenio y los Anexos. </a:t>
            </a:r>
            <a:r>
              <a:rPr lang="es-MX" sz="2400" dirty="0" smtClean="0">
                <a:latin typeface="Calibri" pitchFamily="34" charset="0"/>
              </a:rPr>
              <a:t>Dichos</a:t>
            </a:r>
            <a:r>
              <a:rPr lang="es-MX" sz="2400" dirty="0">
                <a:latin typeface="Calibri" pitchFamily="34" charset="0"/>
              </a:rPr>
              <a:t> </a:t>
            </a:r>
            <a:r>
              <a:rPr lang="es-MX" sz="2400" dirty="0" smtClean="0">
                <a:latin typeface="Calibri" pitchFamily="34" charset="0"/>
              </a:rPr>
              <a:t>anexos </a:t>
            </a:r>
            <a:r>
              <a:rPr lang="es-MX" sz="2400" dirty="0">
                <a:latin typeface="Calibri" pitchFamily="34" charset="0"/>
              </a:rPr>
              <a:t>deberán contener al menos: el objetivo de la inversión, justificación de la inversión, revisión de que la inversión se encuentre dentro del techo financiero correspondiente al 2% del FISM, y detalle de la inversión. </a:t>
            </a:r>
            <a:endParaRPr lang="es-MX" sz="2400" dirty="0" smtClean="0">
              <a:latin typeface="Calibri" pitchFamily="34" charset="0"/>
            </a:endParaRPr>
          </a:p>
          <a:p>
            <a:pPr marL="400050" lvl="1" indent="0" algn="just">
              <a:buNone/>
            </a:pPr>
            <a:endParaRPr lang="es-MX" sz="2400" dirty="0">
              <a:latin typeface="Calibri" pitchFamily="34" charset="0"/>
            </a:endParaRPr>
          </a:p>
          <a:p>
            <a:pPr marL="0" indent="0" algn="just">
              <a:buNone/>
            </a:pPr>
            <a:endParaRPr lang="es-MX" sz="2800" dirty="0">
              <a:latin typeface="Calibri" pitchFamily="34" charset="0"/>
            </a:endParaRPr>
          </a:p>
        </p:txBody>
      </p:sp>
      <p:sp>
        <p:nvSpPr>
          <p:cNvPr id="2" name="1 Marcador de número de diapositiva"/>
          <p:cNvSpPr>
            <a:spLocks noGrp="1"/>
          </p:cNvSpPr>
          <p:nvPr>
            <p:ph type="sldNum" sz="quarter" idx="12"/>
          </p:nvPr>
        </p:nvSpPr>
        <p:spPr/>
        <p:txBody>
          <a:bodyPr/>
          <a:lstStyle/>
          <a:p>
            <a:fld id="{661FCBCB-BF3D-4D60-A4A2-948BCA283494}" type="slidenum">
              <a:rPr lang="es-MX" smtClean="0"/>
              <a:pPr/>
              <a:t>26</a:t>
            </a:fld>
            <a:endParaRPr lang="es-MX" dirty="0"/>
          </a:p>
        </p:txBody>
      </p:sp>
      <p:sp>
        <p:nvSpPr>
          <p:cNvPr id="9" name="2 Título"/>
          <p:cNvSpPr txBox="1">
            <a:spLocks noGrp="1"/>
          </p:cNvSpPr>
          <p:nvPr>
            <p:ph type="title"/>
          </p:nvPr>
        </p:nvSpPr>
        <p:spPr>
          <a:xfrm>
            <a:off x="179512" y="24035"/>
            <a:ext cx="6408712" cy="1143000"/>
          </a:xfrm>
          <a:prstGeom prst="rect">
            <a:avLst/>
          </a:prstGeom>
          <a:noFill/>
        </p:spPr>
        <p:txBody>
          <a:bodyPr vert="horz" lIns="91440" tIns="45720" rIns="91440" bIns="45720" rtlCol="0" anchor="ctr">
            <a:noAutofit/>
          </a:bodyPr>
          <a:lstStyle>
            <a:lvl1pPr algn="l" defTabSz="914400" rtl="0" eaLnBrk="1" latinLnBrk="0" hangingPunct="1">
              <a:spcBef>
                <a:spcPct val="0"/>
              </a:spcBef>
              <a:buNone/>
              <a:defRPr sz="2000" kern="1200">
                <a:solidFill>
                  <a:schemeClr val="tx1"/>
                </a:solidFill>
                <a:latin typeface="Trajan Pro" pitchFamily="18" charset="0"/>
                <a:ea typeface="+mj-ea"/>
                <a:cs typeface="+mj-cs"/>
              </a:defRPr>
            </a:lvl1pPr>
          </a:lstStyle>
          <a:p>
            <a:r>
              <a:rPr lang="es-MX" sz="2800" b="1" dirty="0" smtClean="0">
                <a:latin typeface="Calibri" pitchFamily="34" charset="0"/>
                <a:cs typeface="Tahoma" pitchFamily="34" charset="0"/>
              </a:rPr>
              <a:t>¿Cuál es el procedimiento que se debe seguir para la firma del Convenio </a:t>
            </a:r>
            <a:r>
              <a:rPr lang="es-MX" sz="2800" b="1" dirty="0" err="1" smtClean="0">
                <a:latin typeface="Calibri" pitchFamily="34" charset="0"/>
                <a:cs typeface="Tahoma" pitchFamily="34" charset="0"/>
              </a:rPr>
              <a:t>Prodim</a:t>
            </a:r>
            <a:r>
              <a:rPr lang="es-MX" sz="2800" b="1" dirty="0" smtClean="0">
                <a:latin typeface="Calibri" pitchFamily="34" charset="0"/>
                <a:cs typeface="Tahoma" pitchFamily="34" charset="0"/>
              </a:rPr>
              <a:t>?</a:t>
            </a:r>
            <a:endParaRPr lang="es-MX" sz="2800" dirty="0">
              <a:latin typeface="Calibri" pitchFamily="34" charset="0"/>
            </a:endParaRPr>
          </a:p>
        </p:txBody>
      </p:sp>
      <p:pic>
        <p:nvPicPr>
          <p:cNvPr id="5"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75404" y="1578393"/>
            <a:ext cx="309633" cy="309633"/>
          </a:xfrm>
          <a:prstGeom prst="rect">
            <a:avLst/>
          </a:prstGeom>
          <a:noFill/>
          <a:ln w="9525">
            <a:noFill/>
            <a:miter lim="800000"/>
            <a:headEnd/>
            <a:tailEnd/>
          </a:ln>
          <a:effectLst/>
        </p:spPr>
      </p:pic>
      <p:pic>
        <p:nvPicPr>
          <p:cNvPr id="6"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07535" y="2935743"/>
            <a:ext cx="309633" cy="309633"/>
          </a:xfrm>
          <a:prstGeom prst="rect">
            <a:avLst/>
          </a:prstGeom>
          <a:noFill/>
          <a:ln w="9525">
            <a:noFill/>
            <a:miter lim="800000"/>
            <a:headEnd/>
            <a:tailEnd/>
          </a:ln>
          <a:effectLst/>
        </p:spPr>
      </p:pic>
      <p:pic>
        <p:nvPicPr>
          <p:cNvPr id="8"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63180" y="4581127"/>
            <a:ext cx="309633" cy="309633"/>
          </a:xfrm>
          <a:prstGeom prst="rect">
            <a:avLst/>
          </a:prstGeom>
          <a:noFill/>
          <a:ln w="9525">
            <a:noFill/>
            <a:miter lim="800000"/>
            <a:headEnd/>
            <a:tailEnd/>
          </a:ln>
          <a:effectLst/>
        </p:spPr>
      </p:pic>
    </p:spTree>
    <p:extLst>
      <p:ext uri="{BB962C8B-B14F-4D97-AF65-F5344CB8AC3E}">
        <p14:creationId xmlns:p14="http://schemas.microsoft.com/office/powerpoint/2010/main" val="21681228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2 Marcador de contenido"/>
          <p:cNvSpPr>
            <a:spLocks noGrp="1"/>
          </p:cNvSpPr>
          <p:nvPr>
            <p:ph idx="1"/>
          </p:nvPr>
        </p:nvSpPr>
        <p:spPr>
          <a:xfrm>
            <a:off x="662880" y="1495325"/>
            <a:ext cx="8229600" cy="4525963"/>
          </a:xfrm>
        </p:spPr>
        <p:txBody>
          <a:bodyPr>
            <a:normAutofit fontScale="85000" lnSpcReduction="20000"/>
          </a:bodyPr>
          <a:lstStyle/>
          <a:p>
            <a:pPr marL="400050" lvl="1" indent="0" algn="just">
              <a:buNone/>
            </a:pPr>
            <a:r>
              <a:rPr lang="es-MX" sz="2600" b="1" dirty="0">
                <a:solidFill>
                  <a:srgbClr val="009900"/>
                </a:solidFill>
                <a:latin typeface="Calibri" pitchFamily="34" charset="0"/>
              </a:rPr>
              <a:t>Los municipios enviarán por conducto del gobierno del estado,</a:t>
            </a:r>
            <a:r>
              <a:rPr lang="es-MX" sz="2400" dirty="0" smtClean="0">
                <a:latin typeface="Calibri" pitchFamily="34" charset="0"/>
              </a:rPr>
              <a:t> el Convenio y los Anexos técnicos a las Delegaciones para su revisión y validación. </a:t>
            </a:r>
          </a:p>
          <a:p>
            <a:pPr marL="400050" lvl="1" indent="0" algn="just">
              <a:buNone/>
            </a:pPr>
            <a:endParaRPr lang="es-MX" sz="2400" dirty="0" smtClean="0">
              <a:latin typeface="Calibri" pitchFamily="34" charset="0"/>
            </a:endParaRPr>
          </a:p>
          <a:p>
            <a:pPr marL="400050" lvl="1" indent="0" algn="just">
              <a:buNone/>
            </a:pPr>
            <a:r>
              <a:rPr lang="es-MX" sz="2600" b="1" dirty="0">
                <a:solidFill>
                  <a:srgbClr val="009900"/>
                </a:solidFill>
                <a:latin typeface="Calibri" pitchFamily="34" charset="0"/>
              </a:rPr>
              <a:t>Las Delegaciones revisarán que las acciones contempladas en el Convenio </a:t>
            </a:r>
            <a:r>
              <a:rPr lang="es-MX" sz="2400" dirty="0" smtClean="0">
                <a:latin typeface="Calibri" pitchFamily="34" charset="0"/>
              </a:rPr>
              <a:t>tipo y </a:t>
            </a:r>
            <a:r>
              <a:rPr lang="es-MX" sz="2400" dirty="0">
                <a:latin typeface="Calibri" pitchFamily="34" charset="0"/>
              </a:rPr>
              <a:t>los </a:t>
            </a:r>
            <a:r>
              <a:rPr lang="es-MX" sz="2400" dirty="0" smtClean="0">
                <a:latin typeface="Calibri" pitchFamily="34" charset="0"/>
              </a:rPr>
              <a:t>Anexos técnicos formen parte de los rubros del gasto </a:t>
            </a:r>
            <a:r>
              <a:rPr lang="es-MX" sz="2400" dirty="0">
                <a:latin typeface="Calibri" pitchFamily="34" charset="0"/>
              </a:rPr>
              <a:t>del </a:t>
            </a:r>
            <a:r>
              <a:rPr lang="es-MX" sz="2400" dirty="0" err="1" smtClean="0">
                <a:latin typeface="Calibri" pitchFamily="34" charset="0"/>
              </a:rPr>
              <a:t>Prodim</a:t>
            </a:r>
            <a:r>
              <a:rPr lang="es-MX" sz="2400" dirty="0" smtClean="0">
                <a:latin typeface="Calibri" pitchFamily="34" charset="0"/>
              </a:rPr>
              <a:t> que </a:t>
            </a:r>
            <a:r>
              <a:rPr lang="es-MX" sz="2400" dirty="0">
                <a:latin typeface="Calibri" pitchFamily="34" charset="0"/>
              </a:rPr>
              <a:t>se señalan en el Catálogo del </a:t>
            </a:r>
            <a:r>
              <a:rPr lang="es-MX" sz="2400" dirty="0" smtClean="0">
                <a:latin typeface="Calibri" pitchFamily="34" charset="0"/>
              </a:rPr>
              <a:t>FAIS, para garantizar el fortalecimiento del </a:t>
            </a:r>
            <a:r>
              <a:rPr lang="es-MX" sz="2400" dirty="0">
                <a:latin typeface="Calibri" pitchFamily="34" charset="0"/>
              </a:rPr>
              <a:t>desarrollo institucional del </a:t>
            </a:r>
            <a:r>
              <a:rPr lang="es-MX" sz="2400" dirty="0" smtClean="0">
                <a:latin typeface="Calibri" pitchFamily="34" charset="0"/>
              </a:rPr>
              <a:t>municipio.</a:t>
            </a:r>
          </a:p>
          <a:p>
            <a:pPr marL="400050" lvl="1" indent="0" algn="just">
              <a:buNone/>
            </a:pPr>
            <a:endParaRPr lang="es-MX" sz="2400" dirty="0">
              <a:latin typeface="Calibri" pitchFamily="34" charset="0"/>
            </a:endParaRPr>
          </a:p>
          <a:p>
            <a:pPr marL="400050" lvl="1" indent="0" algn="just">
              <a:buNone/>
            </a:pPr>
            <a:r>
              <a:rPr lang="es-MX" sz="2600" b="1" dirty="0">
                <a:solidFill>
                  <a:srgbClr val="009900"/>
                </a:solidFill>
                <a:latin typeface="Calibri" pitchFamily="34" charset="0"/>
              </a:rPr>
              <a:t>Una vez que el Convenio y los Anexos técnicos son validados </a:t>
            </a:r>
            <a:r>
              <a:rPr lang="es-MX" sz="2400" dirty="0" smtClean="0">
                <a:latin typeface="Calibri" pitchFamily="34" charset="0"/>
              </a:rPr>
              <a:t>por la Delegación, se procede a la firma por parte del representante del gobierno del estado, del </a:t>
            </a:r>
            <a:r>
              <a:rPr lang="es-MX" sz="2400" dirty="0">
                <a:latin typeface="Calibri" pitchFamily="34" charset="0"/>
              </a:rPr>
              <a:t>gobierno </a:t>
            </a:r>
            <a:r>
              <a:rPr lang="es-MX" sz="2400" dirty="0" smtClean="0">
                <a:latin typeface="Calibri" pitchFamily="34" charset="0"/>
              </a:rPr>
              <a:t>municipal y del Delegado </a:t>
            </a:r>
            <a:r>
              <a:rPr lang="es-MX" sz="2400" dirty="0">
                <a:latin typeface="Calibri" pitchFamily="34" charset="0"/>
              </a:rPr>
              <a:t>de la </a:t>
            </a:r>
            <a:r>
              <a:rPr lang="es-MX" sz="2400" dirty="0" err="1">
                <a:latin typeface="Calibri" pitchFamily="34" charset="0"/>
              </a:rPr>
              <a:t>Sedesol</a:t>
            </a:r>
            <a:r>
              <a:rPr lang="es-MX" sz="2400" dirty="0">
                <a:latin typeface="Calibri" pitchFamily="34" charset="0"/>
              </a:rPr>
              <a:t>.</a:t>
            </a:r>
            <a:endParaRPr lang="es-MX" sz="2400" dirty="0" smtClean="0">
              <a:latin typeface="Calibri" pitchFamily="34" charset="0"/>
            </a:endParaRPr>
          </a:p>
          <a:p>
            <a:pPr marL="400050" lvl="1" indent="0" algn="just">
              <a:buNone/>
            </a:pPr>
            <a:endParaRPr lang="es-MX" sz="2400" dirty="0">
              <a:latin typeface="Calibri" pitchFamily="34" charset="0"/>
            </a:endParaRPr>
          </a:p>
          <a:p>
            <a:pPr marL="400050" lvl="1" indent="0" algn="just">
              <a:buNone/>
            </a:pPr>
            <a:r>
              <a:rPr lang="es-MX" sz="2400" dirty="0" smtClean="0">
                <a:latin typeface="Calibri" pitchFamily="34" charset="0"/>
              </a:rPr>
              <a:t>Finalmente, el Convenio </a:t>
            </a:r>
            <a:r>
              <a:rPr lang="es-MX" sz="2400" dirty="0">
                <a:latin typeface="Calibri" pitchFamily="34" charset="0"/>
              </a:rPr>
              <a:t>y los Anexos técnicos </a:t>
            </a:r>
            <a:r>
              <a:rPr lang="es-MX" sz="2400" dirty="0" smtClean="0">
                <a:latin typeface="Calibri" pitchFamily="34" charset="0"/>
              </a:rPr>
              <a:t>firmados se envían para resguardo a la </a:t>
            </a:r>
            <a:r>
              <a:rPr lang="es-MX" sz="2600" b="1" dirty="0">
                <a:solidFill>
                  <a:srgbClr val="009900"/>
                </a:solidFill>
                <a:latin typeface="Calibri" pitchFamily="34" charset="0"/>
              </a:rPr>
              <a:t>Unidad del Abogado General y Comisionado para la Transparencia. </a:t>
            </a:r>
          </a:p>
        </p:txBody>
      </p:sp>
      <p:sp>
        <p:nvSpPr>
          <p:cNvPr id="2" name="1 Marcador de número de diapositiva"/>
          <p:cNvSpPr>
            <a:spLocks noGrp="1"/>
          </p:cNvSpPr>
          <p:nvPr>
            <p:ph type="sldNum" sz="quarter" idx="12"/>
          </p:nvPr>
        </p:nvSpPr>
        <p:spPr/>
        <p:txBody>
          <a:bodyPr/>
          <a:lstStyle/>
          <a:p>
            <a:fld id="{661FCBCB-BF3D-4D60-A4A2-948BCA283494}" type="slidenum">
              <a:rPr lang="es-MX" smtClean="0"/>
              <a:pPr/>
              <a:t>27</a:t>
            </a:fld>
            <a:endParaRPr lang="es-MX" dirty="0"/>
          </a:p>
        </p:txBody>
      </p:sp>
      <p:pic>
        <p:nvPicPr>
          <p:cNvPr id="6"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61967" y="1484784"/>
            <a:ext cx="309633" cy="309633"/>
          </a:xfrm>
          <a:prstGeom prst="rect">
            <a:avLst/>
          </a:prstGeom>
          <a:noFill/>
          <a:ln w="9525">
            <a:noFill/>
            <a:miter lim="800000"/>
            <a:headEnd/>
            <a:tailEnd/>
          </a:ln>
          <a:effectLst/>
        </p:spPr>
      </p:pic>
      <p:pic>
        <p:nvPicPr>
          <p:cNvPr id="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08185" y="5013176"/>
            <a:ext cx="309633" cy="309633"/>
          </a:xfrm>
          <a:prstGeom prst="rect">
            <a:avLst/>
          </a:prstGeom>
          <a:noFill/>
          <a:ln w="9525">
            <a:noFill/>
            <a:miter lim="800000"/>
            <a:headEnd/>
            <a:tailEnd/>
          </a:ln>
          <a:effectLst/>
        </p:spPr>
      </p:pic>
      <p:pic>
        <p:nvPicPr>
          <p:cNvPr id="8"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7049" y="2615311"/>
            <a:ext cx="309633" cy="309633"/>
          </a:xfrm>
          <a:prstGeom prst="rect">
            <a:avLst/>
          </a:prstGeom>
          <a:noFill/>
          <a:ln w="9525">
            <a:noFill/>
            <a:miter lim="800000"/>
            <a:headEnd/>
            <a:tailEnd/>
          </a:ln>
          <a:effectLst/>
        </p:spPr>
      </p:pic>
      <p:pic>
        <p:nvPicPr>
          <p:cNvPr id="9"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83568" y="3933056"/>
            <a:ext cx="309633" cy="309633"/>
          </a:xfrm>
          <a:prstGeom prst="rect">
            <a:avLst/>
          </a:prstGeom>
          <a:noFill/>
          <a:ln w="9525">
            <a:noFill/>
            <a:miter lim="800000"/>
            <a:headEnd/>
            <a:tailEnd/>
          </a:ln>
          <a:effectLst/>
        </p:spPr>
      </p:pic>
      <p:sp>
        <p:nvSpPr>
          <p:cNvPr id="10" name="2 Título"/>
          <p:cNvSpPr txBox="1">
            <a:spLocks/>
          </p:cNvSpPr>
          <p:nvPr/>
        </p:nvSpPr>
        <p:spPr>
          <a:xfrm>
            <a:off x="395536" y="26594"/>
            <a:ext cx="6192688" cy="1143000"/>
          </a:xfrm>
          <a:prstGeom prst="rect">
            <a:avLst/>
          </a:prstGeom>
          <a:noFill/>
        </p:spPr>
        <p:txBody>
          <a:bodyPr vert="horz" lIns="91440" tIns="45720" rIns="91440" bIns="45720" rtlCol="0" anchor="ctr">
            <a:noAutofit/>
          </a:bodyPr>
          <a:lstStyle>
            <a:lvl1pPr algn="l" defTabSz="914400" rtl="0" eaLnBrk="1" latinLnBrk="0" hangingPunct="1">
              <a:spcBef>
                <a:spcPct val="0"/>
              </a:spcBef>
              <a:buNone/>
              <a:defRPr sz="2000" kern="1200">
                <a:solidFill>
                  <a:schemeClr val="tx1"/>
                </a:solidFill>
                <a:latin typeface="Trajan Pro" pitchFamily="18" charset="0"/>
                <a:ea typeface="+mj-ea"/>
                <a:cs typeface="+mj-cs"/>
              </a:defRPr>
            </a:lvl1pPr>
          </a:lstStyle>
          <a:p>
            <a:r>
              <a:rPr lang="es-MX" sz="2400" b="1" dirty="0" smtClean="0">
                <a:latin typeface="Calibri" pitchFamily="34" charset="0"/>
                <a:cs typeface="Tahoma" pitchFamily="34" charset="0"/>
              </a:rPr>
              <a:t>¿Cuál es el procedimiento que se debe seguir para la firma del Convenio </a:t>
            </a:r>
            <a:r>
              <a:rPr lang="es-MX" sz="2400" b="1" dirty="0" err="1" smtClean="0">
                <a:latin typeface="Calibri" pitchFamily="34" charset="0"/>
                <a:cs typeface="Tahoma" pitchFamily="34" charset="0"/>
              </a:rPr>
              <a:t>Prodim</a:t>
            </a:r>
            <a:r>
              <a:rPr lang="es-MX" sz="2400" b="1" dirty="0" smtClean="0">
                <a:latin typeface="Calibri" pitchFamily="34" charset="0"/>
                <a:cs typeface="Tahoma" pitchFamily="34" charset="0"/>
              </a:rPr>
              <a:t>?</a:t>
            </a:r>
            <a:endParaRPr lang="es-MX" sz="2400" dirty="0">
              <a:latin typeface="Calibri" pitchFamily="34" charset="0"/>
            </a:endParaRPr>
          </a:p>
        </p:txBody>
      </p:sp>
    </p:spTree>
    <p:extLst>
      <p:ext uri="{BB962C8B-B14F-4D97-AF65-F5344CB8AC3E}">
        <p14:creationId xmlns:p14="http://schemas.microsoft.com/office/powerpoint/2010/main" val="16272018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827584" y="1988840"/>
            <a:ext cx="7200800" cy="1938992"/>
          </a:xfrm>
          <a:prstGeom prst="rect">
            <a:avLst/>
          </a:prstGeom>
        </p:spPr>
        <p:txBody>
          <a:bodyPr wrap="square">
            <a:spAutoFit/>
          </a:bodyPr>
          <a:lstStyle/>
          <a:p>
            <a:pPr algn="ctr" fontAlgn="base">
              <a:spcBef>
                <a:spcPct val="0"/>
              </a:spcBef>
              <a:spcAft>
                <a:spcPct val="0"/>
              </a:spcAft>
            </a:pPr>
            <a:r>
              <a:rPr lang="es-ES" sz="4000" b="1" dirty="0" smtClean="0">
                <a:solidFill>
                  <a:prstClr val="black"/>
                </a:solidFill>
                <a:latin typeface="Calibri" pitchFamily="34" charset="0"/>
              </a:rPr>
              <a:t>¿Cómo participan los Delegados de la </a:t>
            </a:r>
            <a:r>
              <a:rPr lang="es-ES" sz="4000" b="1" dirty="0" err="1" smtClean="0">
                <a:solidFill>
                  <a:prstClr val="black"/>
                </a:solidFill>
                <a:latin typeface="Calibri" pitchFamily="34" charset="0"/>
              </a:rPr>
              <a:t>Sedesol</a:t>
            </a:r>
            <a:r>
              <a:rPr lang="es-ES" sz="4000" b="1" dirty="0" smtClean="0">
                <a:solidFill>
                  <a:prstClr val="black"/>
                </a:solidFill>
                <a:latin typeface="Calibri" pitchFamily="34" charset="0"/>
              </a:rPr>
              <a:t> en el proceso para convenir el </a:t>
            </a:r>
            <a:r>
              <a:rPr lang="es-ES" sz="4000" b="1" dirty="0" err="1" smtClean="0">
                <a:solidFill>
                  <a:prstClr val="black"/>
                </a:solidFill>
                <a:latin typeface="Calibri" pitchFamily="34" charset="0"/>
              </a:rPr>
              <a:t>Prodim</a:t>
            </a:r>
            <a:r>
              <a:rPr lang="es-ES" sz="4000" b="1" dirty="0" smtClean="0">
                <a:solidFill>
                  <a:prstClr val="black"/>
                </a:solidFill>
                <a:latin typeface="Calibri" pitchFamily="34" charset="0"/>
              </a:rPr>
              <a:t>?</a:t>
            </a:r>
            <a:endParaRPr lang="es-ES" sz="4000" b="1" dirty="0">
              <a:solidFill>
                <a:prstClr val="black"/>
              </a:solidFill>
              <a:latin typeface="Calibri" pitchFamily="34" charset="0"/>
            </a:endParaRPr>
          </a:p>
        </p:txBody>
      </p:sp>
      <p:sp>
        <p:nvSpPr>
          <p:cNvPr id="2" name="1 Marcador de número de diapositiva"/>
          <p:cNvSpPr>
            <a:spLocks noGrp="1"/>
          </p:cNvSpPr>
          <p:nvPr>
            <p:ph type="sldNum" sz="quarter" idx="12"/>
          </p:nvPr>
        </p:nvSpPr>
        <p:spPr/>
        <p:txBody>
          <a:bodyPr/>
          <a:lstStyle/>
          <a:p>
            <a:fld id="{661FCBCB-BF3D-4D60-A4A2-948BCA283494}" type="slidenum">
              <a:rPr lang="es-MX" smtClean="0"/>
              <a:pPr/>
              <a:t>28</a:t>
            </a:fld>
            <a:endParaRPr lang="es-MX" dirty="0"/>
          </a:p>
        </p:txBody>
      </p:sp>
    </p:spTree>
    <p:extLst>
      <p:ext uri="{BB962C8B-B14F-4D97-AF65-F5344CB8AC3E}">
        <p14:creationId xmlns:p14="http://schemas.microsoft.com/office/powerpoint/2010/main" val="22684305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fld id="{661FCBCB-BF3D-4D60-A4A2-948BCA283494}" type="slidenum">
              <a:rPr lang="es-MX" smtClean="0"/>
              <a:pPr/>
              <a:t>29</a:t>
            </a:fld>
            <a:endParaRPr lang="es-MX" dirty="0"/>
          </a:p>
        </p:txBody>
      </p:sp>
      <p:sp>
        <p:nvSpPr>
          <p:cNvPr id="3" name="2 Título"/>
          <p:cNvSpPr>
            <a:spLocks noGrp="1"/>
          </p:cNvSpPr>
          <p:nvPr>
            <p:ph type="title"/>
          </p:nvPr>
        </p:nvSpPr>
        <p:spPr>
          <a:xfrm>
            <a:off x="179512" y="0"/>
            <a:ext cx="6120680" cy="1143000"/>
          </a:xfrm>
          <a:noFill/>
        </p:spPr>
        <p:txBody>
          <a:bodyPr/>
          <a:lstStyle/>
          <a:p>
            <a:pPr algn="just"/>
            <a:r>
              <a:rPr lang="es-MX" sz="2800" b="1" dirty="0" smtClean="0">
                <a:solidFill>
                  <a:schemeClr val="tx1"/>
                </a:solidFill>
                <a:latin typeface="Calibri" pitchFamily="34" charset="0"/>
              </a:rPr>
              <a:t>Principales responsabilidades de la Delegación para convenir el </a:t>
            </a:r>
            <a:r>
              <a:rPr lang="es-MX" sz="2800" b="1" dirty="0" err="1" smtClean="0">
                <a:solidFill>
                  <a:schemeClr val="tx1"/>
                </a:solidFill>
                <a:latin typeface="Calibri" pitchFamily="34" charset="0"/>
              </a:rPr>
              <a:t>Prodim</a:t>
            </a:r>
            <a:endParaRPr lang="es-MX" sz="2800" b="1" dirty="0">
              <a:solidFill>
                <a:schemeClr val="tx1"/>
              </a:solidFill>
              <a:latin typeface="Calibri" pitchFamily="34" charset="0"/>
            </a:endParaRPr>
          </a:p>
        </p:txBody>
      </p:sp>
      <p:sp>
        <p:nvSpPr>
          <p:cNvPr id="5" name="4 Rectángulo"/>
          <p:cNvSpPr/>
          <p:nvPr/>
        </p:nvSpPr>
        <p:spPr>
          <a:xfrm>
            <a:off x="323528" y="980728"/>
            <a:ext cx="8136904" cy="5262979"/>
          </a:xfrm>
          <a:prstGeom prst="rect">
            <a:avLst/>
          </a:prstGeom>
        </p:spPr>
        <p:txBody>
          <a:bodyPr wrap="square">
            <a:spAutoFit/>
          </a:bodyPr>
          <a:lstStyle/>
          <a:p>
            <a:pPr marL="457200" indent="-457200" algn="just" fontAlgn="base">
              <a:spcBef>
                <a:spcPct val="0"/>
              </a:spcBef>
              <a:spcAft>
                <a:spcPct val="0"/>
              </a:spcAft>
              <a:buFont typeface="+mj-lt"/>
              <a:buAutoNum type="arabicPeriod"/>
            </a:pPr>
            <a:endParaRPr lang="es-MX" sz="2400" dirty="0" smtClean="0">
              <a:solidFill>
                <a:prstClr val="black"/>
              </a:solidFill>
              <a:latin typeface="Calibri" pitchFamily="34" charset="0"/>
            </a:endParaRPr>
          </a:p>
          <a:p>
            <a:pPr marL="457200" indent="-457200" algn="just" fontAlgn="base">
              <a:spcBef>
                <a:spcPct val="0"/>
              </a:spcBef>
              <a:spcAft>
                <a:spcPct val="0"/>
              </a:spcAft>
              <a:buFont typeface="+mj-lt"/>
              <a:buAutoNum type="arabicPeriod"/>
            </a:pPr>
            <a:r>
              <a:rPr lang="es-MX" sz="2400" b="1" dirty="0" smtClean="0">
                <a:solidFill>
                  <a:srgbClr val="00B050"/>
                </a:solidFill>
                <a:latin typeface="Calibri" pitchFamily="34" charset="0"/>
              </a:rPr>
              <a:t>Garantizar,</a:t>
            </a:r>
            <a:r>
              <a:rPr lang="es-MX" sz="2400" dirty="0" smtClean="0">
                <a:solidFill>
                  <a:srgbClr val="00B050"/>
                </a:solidFill>
                <a:latin typeface="Calibri" pitchFamily="34" charset="0"/>
              </a:rPr>
              <a:t> </a:t>
            </a:r>
            <a:r>
              <a:rPr lang="es-MX" sz="2400" dirty="0" smtClean="0">
                <a:solidFill>
                  <a:prstClr val="black"/>
                </a:solidFill>
                <a:latin typeface="Calibri" pitchFamily="34" charset="0"/>
              </a:rPr>
              <a:t>previo a la firma del Convenio </a:t>
            </a:r>
            <a:r>
              <a:rPr lang="es-MX" sz="2400" b="1" dirty="0" smtClean="0">
                <a:solidFill>
                  <a:srgbClr val="00B050"/>
                </a:solidFill>
                <a:latin typeface="Calibri" pitchFamily="34" charset="0"/>
              </a:rPr>
              <a:t>que los proyectos incluidos pertenezcan a los rubros de gasto del Catálogo FAIS referentes al </a:t>
            </a:r>
            <a:r>
              <a:rPr lang="es-MX" sz="2400" b="1" dirty="0" err="1" smtClean="0">
                <a:solidFill>
                  <a:srgbClr val="00B050"/>
                </a:solidFill>
                <a:latin typeface="Calibri" pitchFamily="34" charset="0"/>
              </a:rPr>
              <a:t>Prodim</a:t>
            </a:r>
            <a:endParaRPr lang="es-MX" sz="2400" b="1" dirty="0">
              <a:solidFill>
                <a:srgbClr val="00B050"/>
              </a:solidFill>
              <a:latin typeface="Calibri" pitchFamily="34" charset="0"/>
            </a:endParaRPr>
          </a:p>
          <a:p>
            <a:pPr marL="457200" indent="-457200" algn="just" fontAlgn="base">
              <a:spcBef>
                <a:spcPct val="0"/>
              </a:spcBef>
              <a:spcAft>
                <a:spcPct val="0"/>
              </a:spcAft>
              <a:buFont typeface="+mj-lt"/>
              <a:buAutoNum type="arabicPeriod"/>
            </a:pPr>
            <a:endParaRPr lang="es-MX" sz="2400" dirty="0" smtClean="0">
              <a:solidFill>
                <a:prstClr val="black"/>
              </a:solidFill>
              <a:latin typeface="Calibri" pitchFamily="34" charset="0"/>
            </a:endParaRPr>
          </a:p>
          <a:p>
            <a:pPr marL="457200" indent="-457200" algn="just" fontAlgn="base">
              <a:spcBef>
                <a:spcPct val="0"/>
              </a:spcBef>
              <a:spcAft>
                <a:spcPct val="0"/>
              </a:spcAft>
              <a:buFont typeface="+mj-lt"/>
              <a:buAutoNum type="arabicPeriod"/>
            </a:pPr>
            <a:r>
              <a:rPr lang="es-MX" sz="2400" b="1" dirty="0" smtClean="0">
                <a:solidFill>
                  <a:srgbClr val="00B050"/>
                </a:solidFill>
                <a:latin typeface="Calibri" pitchFamily="34" charset="0"/>
              </a:rPr>
              <a:t>Enviar a las oficinas centrales de la </a:t>
            </a:r>
            <a:r>
              <a:rPr lang="es-MX" sz="2400" b="1" dirty="0" err="1" smtClean="0">
                <a:solidFill>
                  <a:srgbClr val="00B050"/>
                </a:solidFill>
                <a:latin typeface="Calibri" pitchFamily="34" charset="0"/>
              </a:rPr>
              <a:t>Sedesol</a:t>
            </a:r>
            <a:r>
              <a:rPr lang="es-MX" sz="2400" b="1" dirty="0" smtClean="0">
                <a:solidFill>
                  <a:srgbClr val="00B050"/>
                </a:solidFill>
                <a:latin typeface="Calibri" pitchFamily="34" charset="0"/>
              </a:rPr>
              <a:t> un tanto original del Convenio y su respectivo Anexo </a:t>
            </a:r>
            <a:r>
              <a:rPr lang="es-MX" sz="2400" dirty="0" smtClean="0">
                <a:solidFill>
                  <a:prstClr val="black"/>
                </a:solidFill>
                <a:latin typeface="Calibri" pitchFamily="34" charset="0"/>
              </a:rPr>
              <a:t>debidamente firmado y rubricado por todas las partes (</a:t>
            </a:r>
            <a:r>
              <a:rPr lang="es-MX" sz="2400" dirty="0" err="1" smtClean="0">
                <a:solidFill>
                  <a:prstClr val="black"/>
                </a:solidFill>
                <a:latin typeface="Calibri" pitchFamily="34" charset="0"/>
              </a:rPr>
              <a:t>Sedesol</a:t>
            </a:r>
            <a:r>
              <a:rPr lang="es-MX" sz="2400" dirty="0" smtClean="0">
                <a:solidFill>
                  <a:prstClr val="black"/>
                </a:solidFill>
                <a:latin typeface="Calibri" pitchFamily="34" charset="0"/>
              </a:rPr>
              <a:t>, estado y municipio)</a:t>
            </a:r>
          </a:p>
          <a:p>
            <a:pPr marL="457200" indent="-457200" algn="just" fontAlgn="base">
              <a:spcBef>
                <a:spcPct val="0"/>
              </a:spcBef>
              <a:spcAft>
                <a:spcPct val="0"/>
              </a:spcAft>
              <a:buFont typeface="+mj-lt"/>
              <a:buAutoNum type="arabicPeriod"/>
            </a:pPr>
            <a:endParaRPr lang="es-MX" sz="2400" dirty="0" smtClean="0">
              <a:solidFill>
                <a:prstClr val="black"/>
              </a:solidFill>
              <a:latin typeface="Calibri" pitchFamily="34" charset="0"/>
            </a:endParaRPr>
          </a:p>
          <a:p>
            <a:pPr marL="457200" indent="-457200" algn="just" fontAlgn="base">
              <a:spcBef>
                <a:spcPct val="0"/>
              </a:spcBef>
              <a:spcAft>
                <a:spcPct val="0"/>
              </a:spcAft>
              <a:buFont typeface="+mj-lt"/>
              <a:buAutoNum type="arabicPeriod"/>
            </a:pPr>
            <a:r>
              <a:rPr lang="es-MX" sz="2400" b="1" dirty="0" smtClean="0">
                <a:solidFill>
                  <a:srgbClr val="00B050"/>
                </a:solidFill>
                <a:latin typeface="Calibri" pitchFamily="34" charset="0"/>
              </a:rPr>
              <a:t>Recordar a los estados y municipios que deben informar trimestralmente </a:t>
            </a:r>
            <a:r>
              <a:rPr lang="es-MX" sz="2400" dirty="0" smtClean="0">
                <a:solidFill>
                  <a:prstClr val="black"/>
                </a:solidFill>
                <a:latin typeface="Calibri" pitchFamily="34" charset="0"/>
              </a:rPr>
              <a:t>dentro del Sistema de Formato Único de la SHCP el avance en la ejecución del uso de los recursos del FAIS, incluido el </a:t>
            </a:r>
            <a:r>
              <a:rPr lang="es-MX" sz="2400" dirty="0" err="1" smtClean="0">
                <a:solidFill>
                  <a:prstClr val="black"/>
                </a:solidFill>
                <a:latin typeface="Calibri" pitchFamily="34" charset="0"/>
              </a:rPr>
              <a:t>Prodim</a:t>
            </a:r>
            <a:r>
              <a:rPr lang="es-MX" sz="2400" dirty="0" smtClean="0">
                <a:solidFill>
                  <a:prstClr val="black"/>
                </a:solidFill>
                <a:latin typeface="Calibri" pitchFamily="34" charset="0"/>
              </a:rPr>
              <a:t>.</a:t>
            </a:r>
            <a:endParaRPr lang="es-ES" sz="2400" dirty="0">
              <a:solidFill>
                <a:prstClr val="black"/>
              </a:solidFill>
              <a:latin typeface="Calibri" pitchFamily="34" charset="0"/>
            </a:endParaRPr>
          </a:p>
        </p:txBody>
      </p:sp>
    </p:spTree>
    <p:extLst>
      <p:ext uri="{BB962C8B-B14F-4D97-AF65-F5344CB8AC3E}">
        <p14:creationId xmlns:p14="http://schemas.microsoft.com/office/powerpoint/2010/main" val="40572720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899592" y="2256371"/>
            <a:ext cx="6408712" cy="2037481"/>
          </a:xfrm>
          <a:prstGeom prst="rect">
            <a:avLst/>
          </a:prstGeom>
        </p:spPr>
        <p:txBody>
          <a:bodyPr wrap="square">
            <a:spAutoFit/>
          </a:bodyPr>
          <a:lstStyle/>
          <a:p>
            <a:pPr marL="531813" indent="-531813" algn="just">
              <a:lnSpc>
                <a:spcPct val="120000"/>
              </a:lnSpc>
              <a:spcBef>
                <a:spcPts val="1200"/>
              </a:spcBef>
              <a:spcAft>
                <a:spcPts val="1200"/>
              </a:spcAft>
              <a:buFontTx/>
              <a:buAutoNum type="arabicPeriod"/>
              <a:defRPr/>
            </a:pPr>
            <a:r>
              <a:rPr lang="es-MX" sz="2400" b="1" dirty="0" smtClean="0">
                <a:latin typeface="Calibri" pitchFamily="34" charset="0"/>
              </a:rPr>
              <a:t>¿Qué es el FAIS?</a:t>
            </a:r>
            <a:endParaRPr lang="es-MX" sz="2400" b="1" dirty="0">
              <a:latin typeface="Calibri" pitchFamily="34" charset="0"/>
            </a:endParaRPr>
          </a:p>
          <a:p>
            <a:pPr marL="531813" indent="-531813" algn="just">
              <a:lnSpc>
                <a:spcPct val="120000"/>
              </a:lnSpc>
              <a:spcBef>
                <a:spcPts val="1200"/>
              </a:spcBef>
              <a:spcAft>
                <a:spcPts val="1200"/>
              </a:spcAft>
              <a:buFontTx/>
              <a:buAutoNum type="arabicPeriod"/>
              <a:defRPr/>
            </a:pPr>
            <a:r>
              <a:rPr lang="es-MX" sz="2400" b="1" dirty="0" smtClean="0">
                <a:latin typeface="Calibri" pitchFamily="34" charset="0"/>
              </a:rPr>
              <a:t>Marco Normativo</a:t>
            </a:r>
            <a:endParaRPr lang="es-MX" sz="2400" b="1" dirty="0">
              <a:latin typeface="Calibri" pitchFamily="34" charset="0"/>
            </a:endParaRPr>
          </a:p>
          <a:p>
            <a:pPr marL="531813" indent="-531813" algn="just">
              <a:lnSpc>
                <a:spcPct val="120000"/>
              </a:lnSpc>
              <a:spcBef>
                <a:spcPts val="1200"/>
              </a:spcBef>
              <a:spcAft>
                <a:spcPts val="1200"/>
              </a:spcAft>
              <a:buFontTx/>
              <a:buAutoNum type="arabicPeriod"/>
              <a:defRPr/>
            </a:pPr>
            <a:r>
              <a:rPr lang="es-MX" sz="2400" b="1" dirty="0" smtClean="0">
                <a:latin typeface="Calibri" pitchFamily="34" charset="0"/>
              </a:rPr>
              <a:t>Programa de Desarrollo Institucional</a:t>
            </a:r>
            <a:endParaRPr lang="es-MX" sz="2400" b="1" dirty="0">
              <a:latin typeface="Calibri" pitchFamily="34" charset="0"/>
            </a:endParaRPr>
          </a:p>
        </p:txBody>
      </p:sp>
      <p:sp>
        <p:nvSpPr>
          <p:cNvPr id="3" name="1 Título"/>
          <p:cNvSpPr txBox="1">
            <a:spLocks/>
          </p:cNvSpPr>
          <p:nvPr/>
        </p:nvSpPr>
        <p:spPr>
          <a:xfrm>
            <a:off x="899592" y="634951"/>
            <a:ext cx="3728739" cy="1470025"/>
          </a:xfrm>
          <a:prstGeom prst="rect">
            <a:avLst/>
          </a:prstGeom>
        </p:spPr>
        <p:txBody>
          <a:bodyPr vert="horz" lIns="91440" tIns="45720" rIns="91440" bIns="45720" rtlCol="0" anchor="ctr">
            <a:noAutofit/>
          </a:bodyPr>
          <a:lstStyle>
            <a:lvl1pPr algn="l" defTabSz="914400" rtl="0" eaLnBrk="1" latinLnBrk="0" hangingPunct="1">
              <a:spcBef>
                <a:spcPct val="0"/>
              </a:spcBef>
              <a:buNone/>
              <a:defRPr sz="2000" kern="1200">
                <a:solidFill>
                  <a:schemeClr val="tx1"/>
                </a:solidFill>
                <a:latin typeface="Trajan Pro" pitchFamily="18" charset="0"/>
                <a:ea typeface="+mj-ea"/>
                <a:cs typeface="+mj-cs"/>
              </a:defRPr>
            </a:lvl1pPr>
          </a:lstStyle>
          <a:p>
            <a:r>
              <a:rPr lang="es-MX" sz="3200" dirty="0" smtClean="0">
                <a:latin typeface="Calibri" pitchFamily="34" charset="0"/>
              </a:rPr>
              <a:t>CONTENIDO</a:t>
            </a:r>
            <a:endParaRPr lang="es-MX" sz="3200" dirty="0">
              <a:latin typeface="Calibri" pitchFamily="34" charset="0"/>
            </a:endParaRPr>
          </a:p>
        </p:txBody>
      </p:sp>
    </p:spTree>
    <p:extLst>
      <p:ext uri="{BB962C8B-B14F-4D97-AF65-F5344CB8AC3E}">
        <p14:creationId xmlns:p14="http://schemas.microsoft.com/office/powerpoint/2010/main" val="6586463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número de diapositiva"/>
          <p:cNvSpPr>
            <a:spLocks noGrp="1"/>
          </p:cNvSpPr>
          <p:nvPr>
            <p:ph type="sldNum" sz="quarter" idx="12"/>
          </p:nvPr>
        </p:nvSpPr>
        <p:spPr/>
        <p:txBody>
          <a:bodyPr/>
          <a:lstStyle/>
          <a:p>
            <a:fld id="{661FCBCB-BF3D-4D60-A4A2-948BCA283494}" type="slidenum">
              <a:rPr lang="es-MX" smtClean="0"/>
              <a:pPr/>
              <a:t>30</a:t>
            </a:fld>
            <a:endParaRPr lang="es-MX" dirty="0"/>
          </a:p>
        </p:txBody>
      </p:sp>
      <p:sp>
        <p:nvSpPr>
          <p:cNvPr id="3" name="2 Título"/>
          <p:cNvSpPr>
            <a:spLocks noGrp="1"/>
          </p:cNvSpPr>
          <p:nvPr>
            <p:ph type="title"/>
          </p:nvPr>
        </p:nvSpPr>
        <p:spPr>
          <a:xfrm>
            <a:off x="250516" y="15020"/>
            <a:ext cx="6192688" cy="1143000"/>
          </a:xfrm>
          <a:noFill/>
        </p:spPr>
        <p:txBody>
          <a:bodyPr/>
          <a:lstStyle/>
          <a:p>
            <a:pPr algn="just"/>
            <a:r>
              <a:rPr lang="es-MX" sz="2400" b="1" dirty="0" smtClean="0">
                <a:solidFill>
                  <a:schemeClr val="tx1"/>
                </a:solidFill>
                <a:latin typeface="Calibri" pitchFamily="34" charset="0"/>
              </a:rPr>
              <a:t>¿Por qué es importante verificar los Anexos del </a:t>
            </a:r>
            <a:r>
              <a:rPr lang="es-MX" sz="2400" b="1" dirty="0" err="1" smtClean="0">
                <a:solidFill>
                  <a:schemeClr val="tx1"/>
                </a:solidFill>
                <a:latin typeface="Calibri" pitchFamily="34" charset="0"/>
              </a:rPr>
              <a:t>Prodim</a:t>
            </a:r>
            <a:r>
              <a:rPr lang="es-MX" sz="2400" b="1" dirty="0" smtClean="0">
                <a:solidFill>
                  <a:schemeClr val="tx1"/>
                </a:solidFill>
                <a:latin typeface="Calibri" pitchFamily="34" charset="0"/>
              </a:rPr>
              <a:t>?</a:t>
            </a:r>
            <a:endParaRPr lang="es-MX" sz="2400" b="1" dirty="0">
              <a:solidFill>
                <a:schemeClr val="tx1"/>
              </a:solidFill>
              <a:latin typeface="Calibri" pitchFamily="34" charset="0"/>
            </a:endParaRPr>
          </a:p>
        </p:txBody>
      </p:sp>
      <p:sp>
        <p:nvSpPr>
          <p:cNvPr id="5" name="4 Rectángulo"/>
          <p:cNvSpPr/>
          <p:nvPr/>
        </p:nvSpPr>
        <p:spPr>
          <a:xfrm>
            <a:off x="251520" y="1052736"/>
            <a:ext cx="8064896" cy="1015663"/>
          </a:xfrm>
          <a:prstGeom prst="rect">
            <a:avLst/>
          </a:prstGeom>
        </p:spPr>
        <p:txBody>
          <a:bodyPr wrap="square">
            <a:spAutoFit/>
          </a:bodyPr>
          <a:lstStyle/>
          <a:p>
            <a:pPr algn="just" fontAlgn="base">
              <a:spcBef>
                <a:spcPct val="0"/>
              </a:spcBef>
              <a:spcAft>
                <a:spcPct val="0"/>
              </a:spcAft>
            </a:pPr>
            <a:r>
              <a:rPr lang="es-MX" sz="2000" dirty="0">
                <a:solidFill>
                  <a:prstClr val="black"/>
                </a:solidFill>
                <a:latin typeface="Calibri" pitchFamily="34" charset="0"/>
              </a:rPr>
              <a:t>Se </a:t>
            </a:r>
            <a:r>
              <a:rPr lang="es-MX" sz="2000" dirty="0" smtClean="0">
                <a:solidFill>
                  <a:prstClr val="black"/>
                </a:solidFill>
                <a:latin typeface="Calibri" pitchFamily="34" charset="0"/>
              </a:rPr>
              <a:t>ha observado por parte de la </a:t>
            </a:r>
            <a:r>
              <a:rPr lang="es-MX" sz="2000" b="1" dirty="0" smtClean="0">
                <a:solidFill>
                  <a:srgbClr val="FF0000"/>
                </a:solidFill>
                <a:latin typeface="Calibri" pitchFamily="34" charset="0"/>
              </a:rPr>
              <a:t>Auditoría Superior de la Federación </a:t>
            </a:r>
            <a:r>
              <a:rPr lang="es-MX" sz="2000" dirty="0" smtClean="0">
                <a:solidFill>
                  <a:prstClr val="black"/>
                </a:solidFill>
                <a:latin typeface="Calibri" pitchFamily="34" charset="0"/>
              </a:rPr>
              <a:t>el desvío </a:t>
            </a:r>
            <a:r>
              <a:rPr lang="es-MX" sz="2000" dirty="0">
                <a:solidFill>
                  <a:prstClr val="black"/>
                </a:solidFill>
                <a:latin typeface="Calibri" pitchFamily="34" charset="0"/>
              </a:rPr>
              <a:t>de recursos por los municipios principalmente por </a:t>
            </a:r>
            <a:r>
              <a:rPr lang="es-MX" sz="2000" b="1" dirty="0">
                <a:solidFill>
                  <a:srgbClr val="00B050"/>
                </a:solidFill>
                <a:latin typeface="Calibri" pitchFamily="34" charset="0"/>
              </a:rPr>
              <a:t>desconocimiento de la normatividad. </a:t>
            </a:r>
            <a:endParaRPr lang="es-ES" sz="2000" b="1" dirty="0">
              <a:solidFill>
                <a:srgbClr val="00B050"/>
              </a:solidFill>
              <a:latin typeface="Calibri" pitchFamily="34" charset="0"/>
            </a:endParaRPr>
          </a:p>
        </p:txBody>
      </p:sp>
      <p:sp>
        <p:nvSpPr>
          <p:cNvPr id="9" name="8 Rectángulo redondeado"/>
          <p:cNvSpPr/>
          <p:nvPr/>
        </p:nvSpPr>
        <p:spPr>
          <a:xfrm>
            <a:off x="251520" y="1941992"/>
            <a:ext cx="4176464" cy="583115"/>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solidFill>
                <a:prstClr val="white"/>
              </a:solidFill>
              <a:latin typeface="Times New Roman" pitchFamily="18" charset="0"/>
              <a:cs typeface="Times New Roman" pitchFamily="18" charset="0"/>
            </a:endParaRPr>
          </a:p>
        </p:txBody>
      </p:sp>
      <p:sp>
        <p:nvSpPr>
          <p:cNvPr id="10" name="9 CuadroTexto"/>
          <p:cNvSpPr txBox="1"/>
          <p:nvPr/>
        </p:nvSpPr>
        <p:spPr>
          <a:xfrm>
            <a:off x="222357" y="2033495"/>
            <a:ext cx="4320480" cy="400110"/>
          </a:xfrm>
          <a:prstGeom prst="rect">
            <a:avLst/>
          </a:prstGeom>
          <a:noFill/>
        </p:spPr>
        <p:txBody>
          <a:bodyPr wrap="square" rtlCol="0">
            <a:spAutoFit/>
          </a:bodyPr>
          <a:lstStyle/>
          <a:p>
            <a:pPr algn="ctr"/>
            <a:r>
              <a:rPr lang="es-MX" sz="2000" b="1" dirty="0" smtClean="0">
                <a:solidFill>
                  <a:srgbClr val="C0504D">
                    <a:lumMod val="75000"/>
                  </a:srgbClr>
                </a:solidFill>
                <a:latin typeface="Calibri" pitchFamily="34" charset="0"/>
                <a:cs typeface="Times New Roman" pitchFamily="18" charset="0"/>
              </a:rPr>
              <a:t>Principales observaciones de la ASF</a:t>
            </a:r>
          </a:p>
        </p:txBody>
      </p:sp>
      <p:sp>
        <p:nvSpPr>
          <p:cNvPr id="11" name="10 Rectángulo"/>
          <p:cNvSpPr/>
          <p:nvPr/>
        </p:nvSpPr>
        <p:spPr bwMode="auto">
          <a:xfrm>
            <a:off x="272551" y="2648181"/>
            <a:ext cx="4176464" cy="3600400"/>
          </a:xfrm>
          <a:prstGeom prst="rect">
            <a:avLst/>
          </a:prstGeom>
          <a:noFill/>
          <a:ln w="44450" cap="flat" cmpd="sng" algn="ctr">
            <a:solidFill>
              <a:schemeClr val="tx1">
                <a:lumMod val="65000"/>
                <a:lumOff val="35000"/>
              </a:schemeClr>
            </a:solidFill>
            <a:prstDash val="sysDot"/>
            <a:round/>
            <a:headEnd type="none" w="med" len="med"/>
            <a:tailEnd type="none" w="med" len="med"/>
          </a:ln>
          <a:effectLst/>
        </p:spPr>
        <p:txBody>
          <a:bodyPr vert="horz" wrap="square" lIns="19410" tIns="9705" rIns="19410" bIns="9705" numCol="1" rtlCol="0" anchor="t" anchorCtr="0" compatLnSpc="1">
            <a:prstTxWarp prst="textNoShape">
              <a:avLst/>
            </a:prstTxWarp>
            <a:noAutofit/>
          </a:bodyPr>
          <a:lstStyle/>
          <a:p>
            <a:pPr fontAlgn="base">
              <a:spcBef>
                <a:spcPct val="0"/>
              </a:spcBef>
              <a:spcAft>
                <a:spcPct val="0"/>
              </a:spcAft>
            </a:pPr>
            <a:endParaRPr lang="es-MX" smtClean="0">
              <a:solidFill>
                <a:prstClr val="black"/>
              </a:solidFill>
              <a:latin typeface="Times New Roman" pitchFamily="18" charset="0"/>
              <a:cs typeface="Times New Roman" pitchFamily="18" charset="0"/>
            </a:endParaRPr>
          </a:p>
        </p:txBody>
      </p:sp>
      <p:sp>
        <p:nvSpPr>
          <p:cNvPr id="12" name="11 CuadroTexto"/>
          <p:cNvSpPr txBox="1"/>
          <p:nvPr/>
        </p:nvSpPr>
        <p:spPr>
          <a:xfrm>
            <a:off x="4612196" y="1628800"/>
            <a:ext cx="4176464" cy="646331"/>
          </a:xfrm>
          <a:prstGeom prst="rect">
            <a:avLst/>
          </a:prstGeom>
          <a:noFill/>
        </p:spPr>
        <p:txBody>
          <a:bodyPr wrap="square" rtlCol="0">
            <a:spAutoFit/>
          </a:bodyPr>
          <a:lstStyle/>
          <a:p>
            <a:pPr algn="just"/>
            <a:endParaRPr lang="es-MX" dirty="0" smtClean="0">
              <a:solidFill>
                <a:prstClr val="black"/>
              </a:solidFill>
              <a:latin typeface="Times New Roman" pitchFamily="18" charset="0"/>
              <a:cs typeface="Times New Roman" pitchFamily="18" charset="0"/>
            </a:endParaRPr>
          </a:p>
          <a:p>
            <a:pPr marL="342900" indent="-342900" algn="just">
              <a:buFontTx/>
              <a:buAutoNum type="arabicPeriod"/>
            </a:pPr>
            <a:endParaRPr lang="es-MX" dirty="0" smtClean="0">
              <a:solidFill>
                <a:prstClr val="black"/>
              </a:solidFill>
              <a:latin typeface="Times New Roman" pitchFamily="18" charset="0"/>
              <a:cs typeface="Times New Roman" pitchFamily="18" charset="0"/>
            </a:endParaRPr>
          </a:p>
        </p:txBody>
      </p:sp>
      <p:sp>
        <p:nvSpPr>
          <p:cNvPr id="13" name="12 Rectángulo"/>
          <p:cNvSpPr/>
          <p:nvPr/>
        </p:nvSpPr>
        <p:spPr bwMode="auto">
          <a:xfrm>
            <a:off x="4612196" y="2674935"/>
            <a:ext cx="4240088" cy="3600400"/>
          </a:xfrm>
          <a:prstGeom prst="rect">
            <a:avLst/>
          </a:prstGeom>
          <a:noFill/>
          <a:ln w="44450" cap="flat" cmpd="sng" algn="ctr">
            <a:solidFill>
              <a:schemeClr val="tx1">
                <a:lumMod val="65000"/>
                <a:lumOff val="35000"/>
              </a:schemeClr>
            </a:solidFill>
            <a:prstDash val="sysDot"/>
            <a:round/>
            <a:headEnd type="none" w="med" len="med"/>
            <a:tailEnd type="none" w="med" len="med"/>
          </a:ln>
          <a:effectLst/>
        </p:spPr>
        <p:txBody>
          <a:bodyPr vert="horz" wrap="square" lIns="19410" tIns="9705" rIns="19410" bIns="9705"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s-MX" sz="1800" b="0" i="0" u="none" strike="noStrike" cap="none" normalizeH="0" baseline="0" smtClean="0">
              <a:ln>
                <a:noFill/>
              </a:ln>
              <a:solidFill>
                <a:schemeClr val="tx1"/>
              </a:solidFill>
              <a:effectLst/>
              <a:latin typeface="Times New Roman" pitchFamily="18" charset="0"/>
              <a:cs typeface="Times New Roman" pitchFamily="18" charset="0"/>
            </a:endParaRPr>
          </a:p>
        </p:txBody>
      </p:sp>
      <p:sp>
        <p:nvSpPr>
          <p:cNvPr id="15" name="14 Rectángulo redondeado"/>
          <p:cNvSpPr/>
          <p:nvPr/>
        </p:nvSpPr>
        <p:spPr>
          <a:xfrm>
            <a:off x="4744370" y="1920669"/>
            <a:ext cx="4176464" cy="562377"/>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solidFill>
                <a:prstClr val="white"/>
              </a:solidFill>
              <a:latin typeface="Times New Roman" pitchFamily="18" charset="0"/>
              <a:cs typeface="Times New Roman" pitchFamily="18" charset="0"/>
            </a:endParaRPr>
          </a:p>
        </p:txBody>
      </p:sp>
      <p:sp>
        <p:nvSpPr>
          <p:cNvPr id="16" name="15 CuadroTexto"/>
          <p:cNvSpPr txBox="1"/>
          <p:nvPr/>
        </p:nvSpPr>
        <p:spPr>
          <a:xfrm>
            <a:off x="4742594" y="1878776"/>
            <a:ext cx="4320480" cy="646331"/>
          </a:xfrm>
          <a:prstGeom prst="rect">
            <a:avLst/>
          </a:prstGeom>
          <a:noFill/>
        </p:spPr>
        <p:txBody>
          <a:bodyPr wrap="square" rtlCol="0">
            <a:spAutoFit/>
          </a:bodyPr>
          <a:lstStyle/>
          <a:p>
            <a:pPr algn="ctr"/>
            <a:r>
              <a:rPr lang="es-MX" b="1" dirty="0" smtClean="0">
                <a:solidFill>
                  <a:srgbClr val="C0504D">
                    <a:lumMod val="75000"/>
                  </a:srgbClr>
                </a:solidFill>
                <a:latin typeface="Calibri" pitchFamily="34" charset="0"/>
                <a:cs typeface="Times New Roman" pitchFamily="18" charset="0"/>
              </a:rPr>
              <a:t>Observaciones de la ASF en el Informe de Cuenta Pública 2011</a:t>
            </a:r>
          </a:p>
        </p:txBody>
      </p:sp>
      <p:sp>
        <p:nvSpPr>
          <p:cNvPr id="4" name="3 Rectángulo"/>
          <p:cNvSpPr/>
          <p:nvPr/>
        </p:nvSpPr>
        <p:spPr>
          <a:xfrm>
            <a:off x="4728281" y="2820523"/>
            <a:ext cx="3932086" cy="3416320"/>
          </a:xfrm>
          <a:prstGeom prst="rect">
            <a:avLst/>
          </a:prstGeom>
        </p:spPr>
        <p:txBody>
          <a:bodyPr wrap="square">
            <a:spAutoFit/>
          </a:bodyPr>
          <a:lstStyle/>
          <a:p>
            <a:pPr lvl="0" algn="just"/>
            <a:r>
              <a:rPr lang="es-MX" dirty="0">
                <a:latin typeface="Calibri" pitchFamily="34" charset="0"/>
              </a:rPr>
              <a:t>“Con recursos del </a:t>
            </a:r>
            <a:r>
              <a:rPr lang="es-MX" dirty="0" err="1">
                <a:latin typeface="Calibri" pitchFamily="34" charset="0"/>
              </a:rPr>
              <a:t>Prodim</a:t>
            </a:r>
            <a:r>
              <a:rPr lang="es-MX" dirty="0">
                <a:latin typeface="Calibri" pitchFamily="34" charset="0"/>
              </a:rPr>
              <a:t> se ha </a:t>
            </a:r>
            <a:r>
              <a:rPr lang="es-MX" b="1" dirty="0">
                <a:latin typeface="Calibri" pitchFamily="34" charset="0"/>
              </a:rPr>
              <a:t>adquirido mobiliario y equipo de oficina, equipo de cómputo y equipo e instrumental médico para </a:t>
            </a:r>
            <a:r>
              <a:rPr lang="es-MX" b="1" u="sng" dirty="0">
                <a:latin typeface="Calibri" pitchFamily="34" charset="0"/>
              </a:rPr>
              <a:t>una clínica de salud existente</a:t>
            </a:r>
            <a:r>
              <a:rPr lang="es-MX" dirty="0">
                <a:solidFill>
                  <a:srgbClr val="C00000"/>
                </a:solidFill>
                <a:latin typeface="Calibri" pitchFamily="34" charset="0"/>
              </a:rPr>
              <a:t>,</a:t>
            </a:r>
            <a:r>
              <a:rPr lang="es-MX" dirty="0">
                <a:latin typeface="Calibri" pitchFamily="34" charset="0"/>
              </a:rPr>
              <a:t> lo que </a:t>
            </a:r>
            <a:r>
              <a:rPr lang="es-MX" b="1" dirty="0">
                <a:solidFill>
                  <a:srgbClr val="C00000"/>
                </a:solidFill>
                <a:latin typeface="Calibri" pitchFamily="34" charset="0"/>
              </a:rPr>
              <a:t>no refleja el fortalecimiento para el Desarrollo Institucional”.</a:t>
            </a:r>
            <a:endParaRPr lang="es-ES" b="1" dirty="0">
              <a:solidFill>
                <a:srgbClr val="C00000"/>
              </a:solidFill>
              <a:latin typeface="Calibri" pitchFamily="34" charset="0"/>
            </a:endParaRPr>
          </a:p>
          <a:p>
            <a:pPr lvl="0" algn="just"/>
            <a:r>
              <a:rPr lang="es-ES" dirty="0">
                <a:latin typeface="Calibri" pitchFamily="34" charset="0"/>
              </a:rPr>
              <a:t>Debe considerarse que aunque los recursos se utilizaron en rubros del </a:t>
            </a:r>
            <a:r>
              <a:rPr lang="es-ES" dirty="0" err="1">
                <a:latin typeface="Calibri" pitchFamily="34" charset="0"/>
              </a:rPr>
              <a:t>Prodim</a:t>
            </a:r>
            <a:r>
              <a:rPr lang="es-ES" dirty="0">
                <a:latin typeface="Calibri" pitchFamily="34" charset="0"/>
              </a:rPr>
              <a:t>, el destino que se le dio a los mismos (para la clínica de salud) no fortalece el desarrollo institucional. </a:t>
            </a:r>
          </a:p>
        </p:txBody>
      </p:sp>
      <p:sp>
        <p:nvSpPr>
          <p:cNvPr id="17" name="16 Rectángulo"/>
          <p:cNvSpPr/>
          <p:nvPr/>
        </p:nvSpPr>
        <p:spPr>
          <a:xfrm>
            <a:off x="506935" y="2863331"/>
            <a:ext cx="3744416" cy="3170099"/>
          </a:xfrm>
          <a:prstGeom prst="rect">
            <a:avLst/>
          </a:prstGeom>
        </p:spPr>
        <p:txBody>
          <a:bodyPr wrap="square">
            <a:spAutoFit/>
          </a:bodyPr>
          <a:lstStyle/>
          <a:p>
            <a:pPr marL="342900" lvl="0" indent="-342900">
              <a:buFont typeface="Arial" pitchFamily="34" charset="0"/>
              <a:buChar char="•"/>
            </a:pPr>
            <a:r>
              <a:rPr lang="es-MX" sz="2000" b="1" dirty="0">
                <a:latin typeface="Calibri" pitchFamily="34" charset="0"/>
              </a:rPr>
              <a:t>Compra de camionetas</a:t>
            </a:r>
            <a:endParaRPr lang="es-ES" sz="2000" b="1" dirty="0">
              <a:latin typeface="Calibri" pitchFamily="34" charset="0"/>
            </a:endParaRPr>
          </a:p>
          <a:p>
            <a:pPr marL="342900" lvl="0" indent="-342900">
              <a:buFont typeface="Arial" pitchFamily="34" charset="0"/>
              <a:buChar char="•"/>
            </a:pPr>
            <a:r>
              <a:rPr lang="es-MX" sz="2000" b="1" dirty="0">
                <a:latin typeface="Calibri" pitchFamily="34" charset="0"/>
              </a:rPr>
              <a:t>Compra de celulares</a:t>
            </a:r>
            <a:endParaRPr lang="es-ES" sz="2000" b="1" dirty="0">
              <a:latin typeface="Calibri" pitchFamily="34" charset="0"/>
            </a:endParaRPr>
          </a:p>
          <a:p>
            <a:pPr marL="342900" lvl="0" indent="-342900">
              <a:buFont typeface="Arial" pitchFamily="34" charset="0"/>
              <a:buChar char="•"/>
            </a:pPr>
            <a:r>
              <a:rPr lang="es-MX" sz="2000" b="1" dirty="0">
                <a:latin typeface="Calibri" pitchFamily="34" charset="0"/>
              </a:rPr>
              <a:t>Pago de aguinaldos</a:t>
            </a:r>
            <a:endParaRPr lang="es-ES" sz="2000" b="1" dirty="0">
              <a:latin typeface="Calibri" pitchFamily="34" charset="0"/>
            </a:endParaRPr>
          </a:p>
          <a:p>
            <a:pPr marL="342900" lvl="0" indent="-342900">
              <a:buFont typeface="Arial" pitchFamily="34" charset="0"/>
              <a:buChar char="•"/>
            </a:pPr>
            <a:r>
              <a:rPr lang="es-MX" sz="2000" b="1" dirty="0">
                <a:latin typeface="Calibri" pitchFamily="34" charset="0"/>
              </a:rPr>
              <a:t>Viajes</a:t>
            </a:r>
            <a:endParaRPr lang="es-ES" sz="2000" b="1" dirty="0">
              <a:latin typeface="Calibri" pitchFamily="34" charset="0"/>
            </a:endParaRPr>
          </a:p>
          <a:p>
            <a:pPr marL="342900" lvl="0" indent="-342900">
              <a:buFont typeface="Arial" pitchFamily="34" charset="0"/>
              <a:buChar char="•"/>
            </a:pPr>
            <a:r>
              <a:rPr lang="es-MX" sz="2000" b="1" dirty="0" err="1">
                <a:latin typeface="Calibri" pitchFamily="34" charset="0"/>
              </a:rPr>
              <a:t>Ipad</a:t>
            </a:r>
            <a:endParaRPr lang="es-ES" sz="2000" b="1" dirty="0">
              <a:latin typeface="Calibri" pitchFamily="34" charset="0"/>
            </a:endParaRPr>
          </a:p>
          <a:p>
            <a:pPr marL="342900" lvl="0" indent="-342900">
              <a:buFont typeface="Arial" pitchFamily="34" charset="0"/>
              <a:buChar char="•"/>
            </a:pPr>
            <a:r>
              <a:rPr lang="es-MX" sz="2000" b="1" dirty="0">
                <a:latin typeface="Calibri" pitchFamily="34" charset="0"/>
              </a:rPr>
              <a:t>Pago de maestrías</a:t>
            </a:r>
            <a:endParaRPr lang="es-ES" sz="2000" b="1" dirty="0">
              <a:latin typeface="Calibri" pitchFamily="34" charset="0"/>
            </a:endParaRPr>
          </a:p>
          <a:p>
            <a:pPr marL="342900" lvl="0" indent="-342900">
              <a:buFont typeface="Arial" pitchFamily="34" charset="0"/>
              <a:buChar char="•"/>
            </a:pPr>
            <a:r>
              <a:rPr lang="es-MX" sz="2000" b="1" dirty="0">
                <a:latin typeface="Calibri" pitchFamily="34" charset="0"/>
              </a:rPr>
              <a:t>Los recursos se ejercen un año después</a:t>
            </a:r>
            <a:endParaRPr lang="es-ES" sz="2000" b="1" dirty="0">
              <a:latin typeface="Calibri" pitchFamily="34" charset="0"/>
            </a:endParaRPr>
          </a:p>
          <a:p>
            <a:pPr marL="342900" lvl="0" indent="-342900">
              <a:buFont typeface="Arial" pitchFamily="34" charset="0"/>
              <a:buChar char="•"/>
            </a:pPr>
            <a:r>
              <a:rPr lang="es-MX" sz="2000" b="1" dirty="0">
                <a:latin typeface="Calibri" pitchFamily="34" charset="0"/>
              </a:rPr>
              <a:t>El año de firma no coincide con el ejercicio fiscal </a:t>
            </a:r>
          </a:p>
        </p:txBody>
      </p:sp>
    </p:spTree>
    <p:extLst>
      <p:ext uri="{BB962C8B-B14F-4D97-AF65-F5344CB8AC3E}">
        <p14:creationId xmlns:p14="http://schemas.microsoft.com/office/powerpoint/2010/main" val="232302320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3039095"/>
            <a:ext cx="7772400" cy="1470025"/>
          </a:xfrm>
        </p:spPr>
        <p:txBody>
          <a:bodyPr>
            <a:noAutofit/>
          </a:bodyPr>
          <a:lstStyle/>
          <a:p>
            <a:r>
              <a:rPr lang="es-MX" sz="3800" b="1" dirty="0">
                <a:latin typeface="Calibri" pitchFamily="34" charset="0"/>
              </a:rPr>
              <a:t>G</a:t>
            </a:r>
            <a:r>
              <a:rPr lang="es-MX" sz="3800" b="1" dirty="0" smtClean="0">
                <a:latin typeface="Calibri" pitchFamily="34" charset="0"/>
              </a:rPr>
              <a:t>racias</a:t>
            </a:r>
            <a:endParaRPr lang="es-MX" sz="3800" b="1" dirty="0">
              <a:latin typeface="Calibri" pitchFamily="34" charset="0"/>
            </a:endParaRPr>
          </a:p>
        </p:txBody>
      </p:sp>
    </p:spTree>
    <p:extLst>
      <p:ext uri="{BB962C8B-B14F-4D97-AF65-F5344CB8AC3E}">
        <p14:creationId xmlns:p14="http://schemas.microsoft.com/office/powerpoint/2010/main" val="9608950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3039095"/>
            <a:ext cx="7772400" cy="1470025"/>
          </a:xfrm>
        </p:spPr>
        <p:txBody>
          <a:bodyPr>
            <a:noAutofit/>
          </a:bodyPr>
          <a:lstStyle/>
          <a:p>
            <a:r>
              <a:rPr lang="es-MX" sz="3200" dirty="0" smtClean="0">
                <a:latin typeface="Calibri" pitchFamily="34" charset="0"/>
              </a:rPr>
              <a:t>¿QUÉ ES EL FAIS?</a:t>
            </a:r>
            <a:endParaRPr lang="es-MX" sz="3200" dirty="0">
              <a:latin typeface="Calibri" pitchFamily="34" charset="0"/>
            </a:endParaRPr>
          </a:p>
        </p:txBody>
      </p:sp>
    </p:spTree>
    <p:extLst>
      <p:ext uri="{BB962C8B-B14F-4D97-AF65-F5344CB8AC3E}">
        <p14:creationId xmlns:p14="http://schemas.microsoft.com/office/powerpoint/2010/main" val="28790462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467544" y="1273725"/>
            <a:ext cx="8358246" cy="1063020"/>
          </a:xfrm>
          <a:prstGeom prst="rect">
            <a:avLst/>
          </a:prstGeom>
          <a:no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s-MX" sz="2100">
              <a:solidFill>
                <a:prstClr val="white"/>
              </a:solidFill>
            </a:endParaRPr>
          </a:p>
        </p:txBody>
      </p:sp>
      <p:grpSp>
        <p:nvGrpSpPr>
          <p:cNvPr id="5" name="8 Grupo"/>
          <p:cNvGrpSpPr/>
          <p:nvPr/>
        </p:nvGrpSpPr>
        <p:grpSpPr>
          <a:xfrm>
            <a:off x="322802" y="980728"/>
            <a:ext cx="394752" cy="288032"/>
            <a:chOff x="179512" y="1628800"/>
            <a:chExt cx="394752" cy="288032"/>
          </a:xfrm>
        </p:grpSpPr>
        <p:sp>
          <p:nvSpPr>
            <p:cNvPr id="6" name="5 Rectángulo"/>
            <p:cNvSpPr/>
            <p:nvPr/>
          </p:nvSpPr>
          <p:spPr>
            <a:xfrm>
              <a:off x="179512" y="1670470"/>
              <a:ext cx="243586" cy="20835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fontAlgn="auto">
                <a:spcBef>
                  <a:spcPts val="0"/>
                </a:spcBef>
                <a:spcAft>
                  <a:spcPts val="0"/>
                </a:spcAft>
              </a:pPr>
              <a:endParaRPr lang="es-MX" sz="2100">
                <a:solidFill>
                  <a:prstClr val="white"/>
                </a:solidFill>
              </a:endParaRPr>
            </a:p>
          </p:txBody>
        </p:sp>
        <p:pic>
          <p:nvPicPr>
            <p:cNvPr id="7" name="Imagen 40"/>
            <p:cNvPicPr>
              <a:picLocks noChangeAspect="1"/>
            </p:cNvPicPr>
            <p:nvPr/>
          </p:nvPicPr>
          <p:blipFill>
            <a:blip r:embed="rId2" cstate="print">
              <a:clrChange>
                <a:clrFrom>
                  <a:srgbClr val="FFFFFF"/>
                </a:clrFrom>
                <a:clrTo>
                  <a:srgbClr val="FFFFFF">
                    <a:alpha val="0"/>
                  </a:srgbClr>
                </a:clrTo>
              </a:clrChange>
            </a:blip>
            <a:stretch>
              <a:fillRect/>
            </a:stretch>
          </p:blipFill>
          <p:spPr>
            <a:xfrm>
              <a:off x="276947" y="1628800"/>
              <a:ext cx="297317" cy="288032"/>
            </a:xfrm>
            <a:prstGeom prst="rect">
              <a:avLst/>
            </a:prstGeom>
          </p:spPr>
          <p:style>
            <a:lnRef idx="2">
              <a:schemeClr val="accent3"/>
            </a:lnRef>
            <a:fillRef idx="1">
              <a:schemeClr val="lt1"/>
            </a:fillRef>
            <a:effectRef idx="0">
              <a:schemeClr val="accent3"/>
            </a:effectRef>
            <a:fontRef idx="minor">
              <a:schemeClr val="dk1"/>
            </a:fontRef>
          </p:style>
        </p:pic>
      </p:grpSp>
      <p:sp>
        <p:nvSpPr>
          <p:cNvPr id="8" name="7 CuadroTexto"/>
          <p:cNvSpPr txBox="1"/>
          <p:nvPr/>
        </p:nvSpPr>
        <p:spPr>
          <a:xfrm>
            <a:off x="611560" y="1208946"/>
            <a:ext cx="8532440" cy="830997"/>
          </a:xfrm>
          <a:prstGeom prst="rect">
            <a:avLst/>
          </a:prstGeom>
          <a:noFill/>
        </p:spPr>
        <p:txBody>
          <a:bodyPr wrap="square" rtlCol="0">
            <a:spAutoFit/>
          </a:bodyPr>
          <a:lstStyle/>
          <a:p>
            <a:pPr fontAlgn="auto">
              <a:spcBef>
                <a:spcPts val="0"/>
              </a:spcBef>
              <a:spcAft>
                <a:spcPts val="0"/>
              </a:spcAft>
            </a:pPr>
            <a:r>
              <a:rPr lang="es-MX" sz="2400" b="0" dirty="0" smtClean="0">
                <a:solidFill>
                  <a:prstClr val="black"/>
                </a:solidFill>
                <a:latin typeface="Calibri" pitchFamily="34" charset="0"/>
              </a:rPr>
              <a:t>El </a:t>
            </a:r>
            <a:r>
              <a:rPr lang="es-MX" sz="2400" dirty="0" smtClean="0">
                <a:solidFill>
                  <a:prstClr val="black"/>
                </a:solidFill>
                <a:latin typeface="Calibri" pitchFamily="34" charset="0"/>
              </a:rPr>
              <a:t>Fondo de Aportaciones para la Infraestructura Social </a:t>
            </a:r>
            <a:r>
              <a:rPr lang="es-MX" sz="2400" b="0" dirty="0" smtClean="0">
                <a:solidFill>
                  <a:prstClr val="black"/>
                </a:solidFill>
                <a:latin typeface="Calibri" pitchFamily="34" charset="0"/>
              </a:rPr>
              <a:t>es uno de los ocho Fondos del Ramo 33, Aportaciones Federales. </a:t>
            </a:r>
          </a:p>
        </p:txBody>
      </p:sp>
      <p:sp>
        <p:nvSpPr>
          <p:cNvPr id="9" name="8 Rectángulo"/>
          <p:cNvSpPr/>
          <p:nvPr/>
        </p:nvSpPr>
        <p:spPr>
          <a:xfrm>
            <a:off x="467544" y="2708920"/>
            <a:ext cx="8358246" cy="1440160"/>
          </a:xfrm>
          <a:prstGeom prst="rect">
            <a:avLst/>
          </a:prstGeom>
          <a:no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s-MX" sz="1800" b="0">
              <a:solidFill>
                <a:prstClr val="white"/>
              </a:solidFill>
              <a:latin typeface="Calibri" pitchFamily="34" charset="0"/>
            </a:endParaRPr>
          </a:p>
        </p:txBody>
      </p:sp>
      <p:grpSp>
        <p:nvGrpSpPr>
          <p:cNvPr id="10" name="8 Grupo"/>
          <p:cNvGrpSpPr/>
          <p:nvPr/>
        </p:nvGrpSpPr>
        <p:grpSpPr>
          <a:xfrm>
            <a:off x="323528" y="2708920"/>
            <a:ext cx="394752" cy="288032"/>
            <a:chOff x="179512" y="1628800"/>
            <a:chExt cx="394752" cy="288032"/>
          </a:xfrm>
        </p:grpSpPr>
        <p:sp>
          <p:nvSpPr>
            <p:cNvPr id="11" name="10 Rectángulo"/>
            <p:cNvSpPr/>
            <p:nvPr/>
          </p:nvSpPr>
          <p:spPr>
            <a:xfrm>
              <a:off x="179512" y="1670470"/>
              <a:ext cx="243586" cy="20835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fontAlgn="auto">
                <a:spcBef>
                  <a:spcPts val="0"/>
                </a:spcBef>
                <a:spcAft>
                  <a:spcPts val="0"/>
                </a:spcAft>
              </a:pPr>
              <a:endParaRPr lang="es-MX" sz="1800" b="0">
                <a:solidFill>
                  <a:prstClr val="white"/>
                </a:solidFill>
              </a:endParaRPr>
            </a:p>
          </p:txBody>
        </p:sp>
        <p:pic>
          <p:nvPicPr>
            <p:cNvPr id="12" name="Imagen 40"/>
            <p:cNvPicPr>
              <a:picLocks noChangeAspect="1"/>
            </p:cNvPicPr>
            <p:nvPr/>
          </p:nvPicPr>
          <p:blipFill>
            <a:blip r:embed="rId2" cstate="print">
              <a:clrChange>
                <a:clrFrom>
                  <a:srgbClr val="FFFFFF"/>
                </a:clrFrom>
                <a:clrTo>
                  <a:srgbClr val="FFFFFF">
                    <a:alpha val="0"/>
                  </a:srgbClr>
                </a:clrTo>
              </a:clrChange>
            </a:blip>
            <a:stretch>
              <a:fillRect/>
            </a:stretch>
          </p:blipFill>
          <p:spPr>
            <a:xfrm>
              <a:off x="276947" y="1628800"/>
              <a:ext cx="297317" cy="288032"/>
            </a:xfrm>
            <a:prstGeom prst="rect">
              <a:avLst/>
            </a:prstGeom>
          </p:spPr>
          <p:style>
            <a:lnRef idx="2">
              <a:schemeClr val="accent3"/>
            </a:lnRef>
            <a:fillRef idx="1">
              <a:schemeClr val="lt1"/>
            </a:fillRef>
            <a:effectRef idx="0">
              <a:schemeClr val="accent3"/>
            </a:effectRef>
            <a:fontRef idx="minor">
              <a:schemeClr val="dk1"/>
            </a:fontRef>
          </p:style>
        </p:pic>
      </p:grpSp>
      <p:sp>
        <p:nvSpPr>
          <p:cNvPr id="13" name="12 Rectángulo"/>
          <p:cNvSpPr/>
          <p:nvPr/>
        </p:nvSpPr>
        <p:spPr>
          <a:xfrm>
            <a:off x="683568" y="2852936"/>
            <a:ext cx="7776864" cy="1200329"/>
          </a:xfrm>
          <a:prstGeom prst="rect">
            <a:avLst/>
          </a:prstGeom>
        </p:spPr>
        <p:txBody>
          <a:bodyPr wrap="square">
            <a:spAutoFit/>
          </a:bodyPr>
          <a:lstStyle/>
          <a:p>
            <a:pPr algn="just" fontAlgn="auto">
              <a:spcBef>
                <a:spcPts val="0"/>
              </a:spcBef>
              <a:spcAft>
                <a:spcPts val="0"/>
              </a:spcAft>
            </a:pPr>
            <a:r>
              <a:rPr lang="es-MX" sz="2400" b="0" dirty="0" smtClean="0">
                <a:solidFill>
                  <a:prstClr val="black"/>
                </a:solidFill>
                <a:latin typeface="Calibri"/>
              </a:rPr>
              <a:t>El </a:t>
            </a:r>
            <a:r>
              <a:rPr lang="es-MX" sz="2400" dirty="0" smtClean="0">
                <a:solidFill>
                  <a:prstClr val="black"/>
                </a:solidFill>
                <a:latin typeface="Calibri"/>
              </a:rPr>
              <a:t>FAIS,</a:t>
            </a:r>
            <a:r>
              <a:rPr lang="es-MX" sz="2400" b="0" dirty="0" smtClean="0">
                <a:solidFill>
                  <a:prstClr val="black"/>
                </a:solidFill>
                <a:latin typeface="Calibri"/>
              </a:rPr>
              <a:t> al igual que el resto de los Fondos del Ramo 33, surgió en 1997 con la </a:t>
            </a:r>
            <a:r>
              <a:rPr lang="es-MX" sz="2400" dirty="0" smtClean="0">
                <a:solidFill>
                  <a:prstClr val="black"/>
                </a:solidFill>
                <a:latin typeface="Calibri"/>
              </a:rPr>
              <a:t>adición del Capítulo  V a la Ley de Coordinación Fiscal (LCF).</a:t>
            </a:r>
          </a:p>
        </p:txBody>
      </p:sp>
      <p:sp>
        <p:nvSpPr>
          <p:cNvPr id="14" name="13 Rectángulo"/>
          <p:cNvSpPr/>
          <p:nvPr/>
        </p:nvSpPr>
        <p:spPr>
          <a:xfrm>
            <a:off x="467544" y="4725144"/>
            <a:ext cx="8358246" cy="1296144"/>
          </a:xfrm>
          <a:prstGeom prst="rect">
            <a:avLst/>
          </a:prstGeom>
          <a:no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s-MX" sz="2400" b="0">
              <a:solidFill>
                <a:prstClr val="white"/>
              </a:solidFill>
              <a:latin typeface="Calibri" pitchFamily="34" charset="0"/>
            </a:endParaRPr>
          </a:p>
        </p:txBody>
      </p:sp>
      <p:grpSp>
        <p:nvGrpSpPr>
          <p:cNvPr id="15" name="8 Grupo"/>
          <p:cNvGrpSpPr/>
          <p:nvPr/>
        </p:nvGrpSpPr>
        <p:grpSpPr>
          <a:xfrm>
            <a:off x="323528" y="4725144"/>
            <a:ext cx="394752" cy="288032"/>
            <a:chOff x="179512" y="1628800"/>
            <a:chExt cx="394752" cy="288032"/>
          </a:xfrm>
        </p:grpSpPr>
        <p:sp>
          <p:nvSpPr>
            <p:cNvPr id="16" name="15 Rectángulo"/>
            <p:cNvSpPr/>
            <p:nvPr/>
          </p:nvSpPr>
          <p:spPr>
            <a:xfrm>
              <a:off x="179512" y="1670470"/>
              <a:ext cx="243586" cy="20835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fontAlgn="auto">
                <a:spcBef>
                  <a:spcPts val="0"/>
                </a:spcBef>
                <a:spcAft>
                  <a:spcPts val="0"/>
                </a:spcAft>
              </a:pPr>
              <a:endParaRPr lang="es-MX" sz="2000" b="0">
                <a:solidFill>
                  <a:prstClr val="white"/>
                </a:solidFill>
              </a:endParaRPr>
            </a:p>
          </p:txBody>
        </p:sp>
        <p:pic>
          <p:nvPicPr>
            <p:cNvPr id="17" name="Imagen 40"/>
            <p:cNvPicPr>
              <a:picLocks noChangeAspect="1"/>
            </p:cNvPicPr>
            <p:nvPr/>
          </p:nvPicPr>
          <p:blipFill>
            <a:blip r:embed="rId2" cstate="print">
              <a:clrChange>
                <a:clrFrom>
                  <a:srgbClr val="FFFFFF"/>
                </a:clrFrom>
                <a:clrTo>
                  <a:srgbClr val="FFFFFF">
                    <a:alpha val="0"/>
                  </a:srgbClr>
                </a:clrTo>
              </a:clrChange>
            </a:blip>
            <a:stretch>
              <a:fillRect/>
            </a:stretch>
          </p:blipFill>
          <p:spPr>
            <a:xfrm>
              <a:off x="276947" y="1628800"/>
              <a:ext cx="297317" cy="288032"/>
            </a:xfrm>
            <a:prstGeom prst="rect">
              <a:avLst/>
            </a:prstGeom>
          </p:spPr>
          <p:style>
            <a:lnRef idx="2">
              <a:schemeClr val="accent3"/>
            </a:lnRef>
            <a:fillRef idx="1">
              <a:schemeClr val="lt1"/>
            </a:fillRef>
            <a:effectRef idx="0">
              <a:schemeClr val="accent3"/>
            </a:effectRef>
            <a:fontRef idx="minor">
              <a:schemeClr val="dk1"/>
            </a:fontRef>
          </p:style>
        </p:pic>
      </p:grpSp>
      <p:sp>
        <p:nvSpPr>
          <p:cNvPr id="18" name="17 Rectángulo"/>
          <p:cNvSpPr/>
          <p:nvPr/>
        </p:nvSpPr>
        <p:spPr>
          <a:xfrm>
            <a:off x="683568" y="4797152"/>
            <a:ext cx="7776864" cy="1200329"/>
          </a:xfrm>
          <a:prstGeom prst="rect">
            <a:avLst/>
          </a:prstGeom>
        </p:spPr>
        <p:txBody>
          <a:bodyPr wrap="square">
            <a:spAutoFit/>
          </a:bodyPr>
          <a:lstStyle/>
          <a:p>
            <a:pPr algn="just" fontAlgn="auto">
              <a:spcBef>
                <a:spcPts val="0"/>
              </a:spcBef>
              <a:spcAft>
                <a:spcPts val="0"/>
              </a:spcAft>
            </a:pPr>
            <a:r>
              <a:rPr lang="es-MX" sz="2400" b="0" dirty="0" smtClean="0">
                <a:solidFill>
                  <a:prstClr val="black"/>
                </a:solidFill>
                <a:latin typeface="Calibri"/>
              </a:rPr>
              <a:t>Para su distribución entre Estados y posteriormente, entre los municipios, el Artículo 34 de la LCF establece una </a:t>
            </a:r>
            <a:r>
              <a:rPr lang="es-MX" sz="2400" dirty="0" smtClean="0">
                <a:solidFill>
                  <a:prstClr val="black"/>
                </a:solidFill>
                <a:latin typeface="Calibri"/>
              </a:rPr>
              <a:t>fórmula de distribución</a:t>
            </a:r>
            <a:r>
              <a:rPr lang="es-MX" sz="2400" b="0" dirty="0" smtClean="0">
                <a:solidFill>
                  <a:prstClr val="black"/>
                </a:solidFill>
                <a:latin typeface="Calibri"/>
              </a:rPr>
              <a:t>.</a:t>
            </a:r>
            <a:endParaRPr lang="es-MX" sz="2400" dirty="0" smtClean="0">
              <a:solidFill>
                <a:prstClr val="black"/>
              </a:solidFill>
              <a:latin typeface="Calibri"/>
            </a:endParaRPr>
          </a:p>
        </p:txBody>
      </p:sp>
      <p:sp>
        <p:nvSpPr>
          <p:cNvPr id="20" name="1 Título"/>
          <p:cNvSpPr txBox="1">
            <a:spLocks/>
          </p:cNvSpPr>
          <p:nvPr/>
        </p:nvSpPr>
        <p:spPr bwMode="auto">
          <a:xfrm>
            <a:off x="71406" y="0"/>
            <a:ext cx="8245549" cy="7143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defRPr/>
            </a:pPr>
            <a:r>
              <a:rPr lang="es-MX" sz="3200" dirty="0" smtClean="0">
                <a:latin typeface="Calibri" pitchFamily="34" charset="0"/>
                <a:cs typeface="Tahoma" pitchFamily="34" charset="0"/>
              </a:rPr>
              <a:t>¿Qué es el FAIS?</a:t>
            </a:r>
            <a:endParaRPr lang="es-ES" sz="3200" dirty="0" smtClean="0">
              <a:latin typeface="Calibri" pitchFamily="34" charset="0"/>
              <a:cs typeface="Tahoma" pitchFamily="34" charset="0"/>
            </a:endParaRPr>
          </a:p>
        </p:txBody>
      </p:sp>
    </p:spTree>
    <p:extLst>
      <p:ext uri="{BB962C8B-B14F-4D97-AF65-F5344CB8AC3E}">
        <p14:creationId xmlns:p14="http://schemas.microsoft.com/office/powerpoint/2010/main" val="31883089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23528" y="1052736"/>
            <a:ext cx="8136904" cy="1224136"/>
          </a:xfrm>
          <a:prstGeom prst="rect">
            <a:avLst/>
          </a:prstGeom>
          <a:ln/>
        </p:spPr>
        <p:style>
          <a:lnRef idx="2">
            <a:schemeClr val="accent3"/>
          </a:lnRef>
          <a:fillRef idx="1">
            <a:schemeClr val="lt1"/>
          </a:fillRef>
          <a:effectRef idx="0">
            <a:schemeClr val="accent3"/>
          </a:effectRef>
          <a:fontRef idx="minor">
            <a:schemeClr val="dk1"/>
          </a:fontRef>
        </p:style>
        <p:txBody>
          <a:bodyPr rtlCol="0" anchor="ctr"/>
          <a:lstStyle/>
          <a:p>
            <a:pPr marL="342900" indent="-342900" algn="just">
              <a:buFont typeface="Arial" pitchFamily="34" charset="0"/>
              <a:buChar char="•"/>
            </a:pPr>
            <a:r>
              <a:rPr lang="es-MX" sz="1600" dirty="0" smtClean="0">
                <a:solidFill>
                  <a:schemeClr val="tx1"/>
                </a:solidFill>
                <a:latin typeface="Calibri" pitchFamily="34" charset="0"/>
              </a:rPr>
              <a:t>Las Aportaciones Federales del Ramo 33 para Entidades Federativas y Municipios son recursos que la Federación transfiere a las haciendas públicas de los Estados, Distrito Federal, y en su caso, de los Municipios cuyo gasto está condicionado a la consecución y cumplimiento de los objetivos que la Ley de Coordinación Fiscal dispone. </a:t>
            </a:r>
          </a:p>
        </p:txBody>
      </p:sp>
      <p:grpSp>
        <p:nvGrpSpPr>
          <p:cNvPr id="3" name="9 Grupo"/>
          <p:cNvGrpSpPr/>
          <p:nvPr/>
        </p:nvGrpSpPr>
        <p:grpSpPr>
          <a:xfrm>
            <a:off x="219600" y="1267050"/>
            <a:ext cx="384298" cy="288032"/>
            <a:chOff x="179512" y="1628800"/>
            <a:chExt cx="394752" cy="288032"/>
          </a:xfrm>
        </p:grpSpPr>
        <p:sp>
          <p:nvSpPr>
            <p:cNvPr id="4" name="3 Rectángulo"/>
            <p:cNvSpPr/>
            <p:nvPr/>
          </p:nvSpPr>
          <p:spPr>
            <a:xfrm>
              <a:off x="179512" y="1670470"/>
              <a:ext cx="243586" cy="208350"/>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s-MX"/>
            </a:p>
          </p:txBody>
        </p:sp>
        <p:pic>
          <p:nvPicPr>
            <p:cNvPr id="5" name="Imagen 40"/>
            <p:cNvPicPr>
              <a:picLocks noChangeAspect="1"/>
            </p:cNvPicPr>
            <p:nvPr/>
          </p:nvPicPr>
          <p:blipFill>
            <a:blip r:embed="rId2" cstate="print">
              <a:clrChange>
                <a:clrFrom>
                  <a:srgbClr val="FFFFFF"/>
                </a:clrFrom>
                <a:clrTo>
                  <a:srgbClr val="FFFFFF">
                    <a:alpha val="0"/>
                  </a:srgbClr>
                </a:clrTo>
              </a:clrChange>
            </a:blip>
            <a:stretch>
              <a:fillRect/>
            </a:stretch>
          </p:blipFill>
          <p:spPr>
            <a:xfrm>
              <a:off x="276947" y="1628800"/>
              <a:ext cx="297317" cy="288032"/>
            </a:xfrm>
            <a:prstGeom prst="rect">
              <a:avLst/>
            </a:prstGeom>
          </p:spPr>
          <p:style>
            <a:lnRef idx="2">
              <a:schemeClr val="accent3"/>
            </a:lnRef>
            <a:fillRef idx="1">
              <a:schemeClr val="lt1"/>
            </a:fillRef>
            <a:effectRef idx="0">
              <a:schemeClr val="accent3"/>
            </a:effectRef>
            <a:fontRef idx="minor">
              <a:schemeClr val="dk1"/>
            </a:fontRef>
          </p:style>
        </p:pic>
      </p:grpSp>
      <p:sp>
        <p:nvSpPr>
          <p:cNvPr id="6" name="5 CuadroTexto"/>
          <p:cNvSpPr txBox="1"/>
          <p:nvPr/>
        </p:nvSpPr>
        <p:spPr>
          <a:xfrm>
            <a:off x="367487" y="2276872"/>
            <a:ext cx="8064896" cy="3908762"/>
          </a:xfrm>
          <a:prstGeom prst="rect">
            <a:avLst/>
          </a:prstGeom>
          <a:noFill/>
        </p:spPr>
        <p:txBody>
          <a:bodyPr wrap="square" rtlCol="0">
            <a:spAutoFit/>
          </a:bodyPr>
          <a:lstStyle/>
          <a:p>
            <a:pPr algn="just"/>
            <a:r>
              <a:rPr lang="es-MX" sz="1600" dirty="0" smtClean="0">
                <a:latin typeface="Calibri" pitchFamily="34" charset="0"/>
              </a:rPr>
              <a:t>El</a:t>
            </a:r>
            <a:r>
              <a:rPr lang="es-MX" sz="1600" dirty="0" smtClean="0"/>
              <a:t> </a:t>
            </a:r>
            <a:r>
              <a:rPr lang="es-MX" sz="1600" dirty="0" smtClean="0">
                <a:latin typeface="Calibri" pitchFamily="34" charset="0"/>
              </a:rPr>
              <a:t>Artículo 25 de la LCF, define los ocho Fondos que componen el Ramo General 33</a:t>
            </a:r>
          </a:p>
          <a:p>
            <a:pPr algn="just"/>
            <a:endParaRPr lang="es-MX" sz="1600" dirty="0" smtClean="0">
              <a:latin typeface="Calibri" pitchFamily="34" charset="0"/>
            </a:endParaRPr>
          </a:p>
          <a:p>
            <a:pPr marL="400050" indent="-400050" algn="just">
              <a:lnSpc>
                <a:spcPct val="150000"/>
              </a:lnSpc>
              <a:buFont typeface="+mj-lt"/>
              <a:buAutoNum type="romanUcPeriod"/>
            </a:pPr>
            <a:r>
              <a:rPr lang="es-ES" sz="1600" dirty="0" smtClean="0">
                <a:latin typeface="Calibri" pitchFamily="34" charset="0"/>
              </a:rPr>
              <a:t>Fondo de Aportaciones para la Educación Básica y Normal.</a:t>
            </a:r>
            <a:endParaRPr lang="es-MX" sz="1600" dirty="0" smtClean="0">
              <a:latin typeface="Calibri" pitchFamily="34" charset="0"/>
            </a:endParaRPr>
          </a:p>
          <a:p>
            <a:pPr marL="400050" indent="-400050" algn="just">
              <a:lnSpc>
                <a:spcPct val="150000"/>
              </a:lnSpc>
              <a:buFont typeface="+mj-lt"/>
              <a:buAutoNum type="romanUcPeriod"/>
            </a:pPr>
            <a:r>
              <a:rPr lang="es-ES" sz="1600" dirty="0" smtClean="0">
                <a:latin typeface="Calibri" pitchFamily="34" charset="0"/>
              </a:rPr>
              <a:t>Fondo de Aportaciones para los Servicios de Salud.</a:t>
            </a:r>
            <a:endParaRPr lang="es-MX" sz="1600" dirty="0" smtClean="0">
              <a:latin typeface="Calibri" pitchFamily="34" charset="0"/>
            </a:endParaRPr>
          </a:p>
          <a:p>
            <a:pPr marL="400050" indent="-400050" algn="just">
              <a:lnSpc>
                <a:spcPct val="150000"/>
              </a:lnSpc>
              <a:buFont typeface="+mj-lt"/>
              <a:buAutoNum type="romanUcPeriod"/>
            </a:pPr>
            <a:r>
              <a:rPr lang="es-ES" sz="1700" b="1" dirty="0" smtClean="0">
                <a:latin typeface="Calibri" pitchFamily="34" charset="0"/>
              </a:rPr>
              <a:t>Fondo de Aportaciones para la Infraestructura Social.</a:t>
            </a:r>
            <a:endParaRPr lang="es-MX" sz="1700" b="1" dirty="0" smtClean="0">
              <a:latin typeface="Calibri" pitchFamily="34" charset="0"/>
            </a:endParaRPr>
          </a:p>
          <a:p>
            <a:pPr marL="400050" indent="-400050" algn="just">
              <a:lnSpc>
                <a:spcPct val="150000"/>
              </a:lnSpc>
              <a:buFont typeface="+mj-lt"/>
              <a:buAutoNum type="romanUcPeriod"/>
            </a:pPr>
            <a:r>
              <a:rPr lang="es-ES" sz="1600" dirty="0" smtClean="0">
                <a:latin typeface="Calibri" pitchFamily="34" charset="0"/>
              </a:rPr>
              <a:t>Fondo de Aportaciones para el Fortalecimiento de los Municipios y de las Demarcaciones Territoriales del Distrito Federal.</a:t>
            </a:r>
            <a:endParaRPr lang="es-MX" sz="1600" dirty="0" smtClean="0">
              <a:latin typeface="Calibri" pitchFamily="34" charset="0"/>
            </a:endParaRPr>
          </a:p>
          <a:p>
            <a:pPr marL="400050" indent="-400050" algn="just">
              <a:lnSpc>
                <a:spcPct val="150000"/>
              </a:lnSpc>
              <a:buFont typeface="+mj-lt"/>
              <a:buAutoNum type="romanUcPeriod"/>
            </a:pPr>
            <a:r>
              <a:rPr lang="es-ES" sz="1600" dirty="0" smtClean="0">
                <a:latin typeface="Calibri" pitchFamily="34" charset="0"/>
              </a:rPr>
              <a:t>Fondo de Aportaciones Múltiples.</a:t>
            </a:r>
            <a:endParaRPr lang="es-MX" sz="1600" dirty="0" smtClean="0">
              <a:latin typeface="Calibri" pitchFamily="34" charset="0"/>
            </a:endParaRPr>
          </a:p>
          <a:p>
            <a:pPr marL="400050" indent="-400050" algn="just">
              <a:lnSpc>
                <a:spcPct val="150000"/>
              </a:lnSpc>
              <a:buFont typeface="+mj-lt"/>
              <a:buAutoNum type="romanUcPeriod"/>
            </a:pPr>
            <a:r>
              <a:rPr lang="es-ES" sz="1600" dirty="0" smtClean="0">
                <a:latin typeface="Calibri" pitchFamily="34" charset="0"/>
              </a:rPr>
              <a:t> Fondo de Aportaciones para la Educación Tecnológica y de Adultos, y</a:t>
            </a:r>
            <a:endParaRPr lang="es-MX" sz="1600" dirty="0" smtClean="0">
              <a:latin typeface="Calibri" pitchFamily="34" charset="0"/>
            </a:endParaRPr>
          </a:p>
          <a:p>
            <a:pPr marL="400050" indent="-400050" algn="just">
              <a:lnSpc>
                <a:spcPct val="150000"/>
              </a:lnSpc>
              <a:buFont typeface="+mj-lt"/>
              <a:buAutoNum type="romanUcPeriod"/>
            </a:pPr>
            <a:r>
              <a:rPr lang="es-ES" sz="1600" dirty="0" smtClean="0">
                <a:latin typeface="Calibri" pitchFamily="34" charset="0"/>
              </a:rPr>
              <a:t> Fondo de Aportaciones para la Seguridad Pública de los Estados y del Distrito Federal.</a:t>
            </a:r>
            <a:endParaRPr lang="es-MX" sz="1600" dirty="0" smtClean="0">
              <a:latin typeface="Calibri" pitchFamily="34" charset="0"/>
            </a:endParaRPr>
          </a:p>
          <a:p>
            <a:pPr marL="400050" indent="-400050" algn="just">
              <a:lnSpc>
                <a:spcPct val="150000"/>
              </a:lnSpc>
              <a:buFont typeface="+mj-lt"/>
              <a:buAutoNum type="romanUcPeriod"/>
            </a:pPr>
            <a:r>
              <a:rPr lang="es-ES" sz="1600" dirty="0" smtClean="0">
                <a:latin typeface="Calibri" pitchFamily="34" charset="0"/>
              </a:rPr>
              <a:t> Fondo de Aportaciones para el Fortalecimiento de las Entidades Federativas.</a:t>
            </a:r>
            <a:endParaRPr lang="es-MX" sz="1600" dirty="0" smtClean="0">
              <a:latin typeface="Calibri" pitchFamily="34" charset="0"/>
            </a:endParaRPr>
          </a:p>
        </p:txBody>
      </p:sp>
      <p:sp>
        <p:nvSpPr>
          <p:cNvPr id="8" name="7 CuadroTexto"/>
          <p:cNvSpPr txBox="1"/>
          <p:nvPr/>
        </p:nvSpPr>
        <p:spPr>
          <a:xfrm>
            <a:off x="0" y="0"/>
            <a:ext cx="8460432" cy="584775"/>
          </a:xfrm>
          <a:prstGeom prst="rect">
            <a:avLst/>
          </a:prstGeom>
          <a:noFill/>
        </p:spPr>
        <p:txBody>
          <a:bodyPr wrap="square" rtlCol="0">
            <a:spAutoFit/>
          </a:bodyPr>
          <a:lstStyle/>
          <a:p>
            <a:r>
              <a:rPr lang="es-MX" sz="3200" dirty="0" smtClean="0">
                <a:latin typeface="Calibri" pitchFamily="34" charset="0"/>
                <a:cs typeface="Tahoma" pitchFamily="34" charset="0"/>
              </a:rPr>
              <a:t>Ramo General 33</a:t>
            </a:r>
            <a:endParaRPr lang="es-MX" sz="3200" dirty="0">
              <a:latin typeface="Calibri" pitchFamily="34" charset="0"/>
              <a:cs typeface="Tahoma" pitchFamily="34" charset="0"/>
            </a:endParaRPr>
          </a:p>
        </p:txBody>
      </p:sp>
    </p:spTree>
    <p:extLst>
      <p:ext uri="{BB962C8B-B14F-4D97-AF65-F5344CB8AC3E}">
        <p14:creationId xmlns:p14="http://schemas.microsoft.com/office/powerpoint/2010/main" val="26312535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Diagrama"/>
          <p:cNvGraphicFramePr/>
          <p:nvPr>
            <p:extLst>
              <p:ext uri="{D42A27DB-BD31-4B8C-83A1-F6EECF244321}">
                <p14:modId xmlns:p14="http://schemas.microsoft.com/office/powerpoint/2010/main" val="717980657"/>
              </p:ext>
            </p:extLst>
          </p:nvPr>
        </p:nvGraphicFramePr>
        <p:xfrm>
          <a:off x="323528" y="1196752"/>
          <a:ext cx="8568952" cy="47683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1 Título"/>
          <p:cNvSpPr>
            <a:spLocks noGrp="1"/>
          </p:cNvSpPr>
          <p:nvPr>
            <p:ph type="title"/>
          </p:nvPr>
        </p:nvSpPr>
        <p:spPr>
          <a:xfrm>
            <a:off x="34925" y="53975"/>
            <a:ext cx="9109075" cy="638175"/>
          </a:xfrm>
        </p:spPr>
        <p:txBody>
          <a:bodyPr rtlCol="0">
            <a:noAutofit/>
          </a:bodyPr>
          <a:lstStyle/>
          <a:p>
            <a:pPr algn="l" fontAlgn="auto">
              <a:spcAft>
                <a:spcPts val="0"/>
              </a:spcAft>
              <a:defRPr/>
            </a:pPr>
            <a:r>
              <a:rPr lang="es-MX" sz="2800" b="1" dirty="0" smtClean="0">
                <a:latin typeface="Calibri" pitchFamily="34" charset="0"/>
                <a:cs typeface="Tahoma" pitchFamily="34" charset="0"/>
              </a:rPr>
              <a:t>¿A quién beneficia el FAIS?</a:t>
            </a:r>
            <a:endParaRPr lang="es-MX" sz="2800" b="1" dirty="0">
              <a:latin typeface="Calibri" pitchFamily="34" charset="0"/>
              <a:cs typeface="Tahoma" pitchFamily="34" charset="0"/>
            </a:endParaRPr>
          </a:p>
        </p:txBody>
      </p:sp>
    </p:spTree>
    <p:extLst>
      <p:ext uri="{BB962C8B-B14F-4D97-AF65-F5344CB8AC3E}">
        <p14:creationId xmlns:p14="http://schemas.microsoft.com/office/powerpoint/2010/main" val="26312535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5 Marcador de contenido"/>
          <p:cNvGraphicFramePr>
            <a:graphicFrameLocks/>
          </p:cNvGraphicFramePr>
          <p:nvPr>
            <p:extLst>
              <p:ext uri="{D42A27DB-BD31-4B8C-83A1-F6EECF244321}">
                <p14:modId xmlns:p14="http://schemas.microsoft.com/office/powerpoint/2010/main" val="1724671695"/>
              </p:ext>
            </p:extLst>
          </p:nvPr>
        </p:nvGraphicFramePr>
        <p:xfrm>
          <a:off x="323528" y="908720"/>
          <a:ext cx="8229600" cy="54726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3 CuadroTexto"/>
          <p:cNvSpPr txBox="1"/>
          <p:nvPr/>
        </p:nvSpPr>
        <p:spPr>
          <a:xfrm>
            <a:off x="0" y="0"/>
            <a:ext cx="8460432" cy="584775"/>
          </a:xfrm>
          <a:prstGeom prst="rect">
            <a:avLst/>
          </a:prstGeom>
          <a:noFill/>
        </p:spPr>
        <p:txBody>
          <a:bodyPr wrap="square" rtlCol="0">
            <a:spAutoFit/>
          </a:bodyPr>
          <a:lstStyle/>
          <a:p>
            <a:r>
              <a:rPr lang="es-MX" sz="3200" dirty="0" smtClean="0">
                <a:latin typeface="Calibri" pitchFamily="34" charset="0"/>
                <a:cs typeface="Tahoma" pitchFamily="34" charset="0"/>
              </a:rPr>
              <a:t>Etiquetas de Gasto del FAIS</a:t>
            </a:r>
            <a:endParaRPr lang="es-MX" sz="3200" dirty="0">
              <a:latin typeface="Calibri" pitchFamily="34" charset="0"/>
              <a:cs typeface="Tahoma" pitchFamily="34" charset="0"/>
            </a:endParaRPr>
          </a:p>
        </p:txBody>
      </p:sp>
    </p:spTree>
    <p:extLst>
      <p:ext uri="{BB962C8B-B14F-4D97-AF65-F5344CB8AC3E}">
        <p14:creationId xmlns:p14="http://schemas.microsoft.com/office/powerpoint/2010/main" val="26312535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txBox="1">
            <a:spLocks/>
          </p:cNvSpPr>
          <p:nvPr/>
        </p:nvSpPr>
        <p:spPr bwMode="auto">
          <a:xfrm>
            <a:off x="71406" y="0"/>
            <a:ext cx="6300794" cy="7143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defRPr/>
            </a:pPr>
            <a:r>
              <a:rPr lang="es-MX" sz="2400" dirty="0" smtClean="0">
                <a:latin typeface="Calibri" pitchFamily="34" charset="0"/>
                <a:cs typeface="Tahoma" pitchFamily="34" charset="0"/>
              </a:rPr>
              <a:t>¿De dónde salen los recursos y en cuántos fondos se divide  el FAIS?</a:t>
            </a:r>
            <a:endParaRPr lang="es-ES" sz="2400" dirty="0" smtClean="0">
              <a:latin typeface="Calibri" pitchFamily="34" charset="0"/>
              <a:cs typeface="Tahoma" pitchFamily="34" charset="0"/>
            </a:endParaRPr>
          </a:p>
        </p:txBody>
      </p:sp>
      <p:sp>
        <p:nvSpPr>
          <p:cNvPr id="3" name="2 Rectángulo"/>
          <p:cNvSpPr/>
          <p:nvPr/>
        </p:nvSpPr>
        <p:spPr>
          <a:xfrm>
            <a:off x="467544" y="980728"/>
            <a:ext cx="8358246" cy="720080"/>
          </a:xfrm>
          <a:prstGeom prst="rect">
            <a:avLst/>
          </a:prstGeom>
          <a:no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s-MX" sz="1600" b="0">
              <a:solidFill>
                <a:prstClr val="white"/>
              </a:solidFill>
            </a:endParaRPr>
          </a:p>
        </p:txBody>
      </p:sp>
      <p:pic>
        <p:nvPicPr>
          <p:cNvPr id="6" name="Imagen 40"/>
          <p:cNvPicPr>
            <a:picLocks noChangeAspect="1"/>
          </p:cNvPicPr>
          <p:nvPr/>
        </p:nvPicPr>
        <p:blipFill>
          <a:blip r:embed="rId2" cstate="print">
            <a:clrChange>
              <a:clrFrom>
                <a:srgbClr val="FFFFFF"/>
              </a:clrFrom>
              <a:clrTo>
                <a:srgbClr val="FFFFFF">
                  <a:alpha val="0"/>
                </a:srgbClr>
              </a:clrTo>
            </a:clrChange>
          </a:blip>
          <a:stretch>
            <a:fillRect/>
          </a:stretch>
        </p:blipFill>
        <p:spPr>
          <a:xfrm>
            <a:off x="420963" y="980728"/>
            <a:ext cx="297317" cy="288032"/>
          </a:xfrm>
          <a:prstGeom prst="rect">
            <a:avLst/>
          </a:prstGeom>
        </p:spPr>
        <p:style>
          <a:lnRef idx="2">
            <a:schemeClr val="accent3"/>
          </a:lnRef>
          <a:fillRef idx="1">
            <a:schemeClr val="lt1"/>
          </a:fillRef>
          <a:effectRef idx="0">
            <a:schemeClr val="accent3"/>
          </a:effectRef>
          <a:fontRef idx="minor">
            <a:schemeClr val="dk1"/>
          </a:fontRef>
        </p:style>
      </p:pic>
      <p:sp>
        <p:nvSpPr>
          <p:cNvPr id="7" name="6 Rectángulo"/>
          <p:cNvSpPr/>
          <p:nvPr/>
        </p:nvSpPr>
        <p:spPr>
          <a:xfrm>
            <a:off x="827584" y="1052736"/>
            <a:ext cx="7776864" cy="707886"/>
          </a:xfrm>
          <a:prstGeom prst="rect">
            <a:avLst/>
          </a:prstGeom>
        </p:spPr>
        <p:txBody>
          <a:bodyPr wrap="square">
            <a:spAutoFit/>
          </a:bodyPr>
          <a:lstStyle/>
          <a:p>
            <a:pPr algn="just" fontAlgn="auto">
              <a:spcBef>
                <a:spcPts val="0"/>
              </a:spcBef>
              <a:spcAft>
                <a:spcPts val="0"/>
              </a:spcAft>
            </a:pPr>
            <a:r>
              <a:rPr lang="es-MX" sz="2000" b="0" dirty="0" smtClean="0">
                <a:solidFill>
                  <a:prstClr val="black"/>
                </a:solidFill>
                <a:latin typeface="Calibri" pitchFamily="34" charset="0"/>
              </a:rPr>
              <a:t>Los recursos federales que corresponden a este fondo se determinan anualmente en el Presupuesto de Egresos de la Federación.</a:t>
            </a:r>
          </a:p>
        </p:txBody>
      </p:sp>
      <p:sp>
        <p:nvSpPr>
          <p:cNvPr id="8" name="7 Rectángulo"/>
          <p:cNvSpPr/>
          <p:nvPr/>
        </p:nvSpPr>
        <p:spPr>
          <a:xfrm>
            <a:off x="467544" y="2060848"/>
            <a:ext cx="8358246" cy="648072"/>
          </a:xfrm>
          <a:prstGeom prst="rect">
            <a:avLst/>
          </a:prstGeom>
          <a:no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s-MX" sz="1600" b="0">
              <a:solidFill>
                <a:prstClr val="white"/>
              </a:solidFill>
            </a:endParaRPr>
          </a:p>
        </p:txBody>
      </p:sp>
      <p:pic>
        <p:nvPicPr>
          <p:cNvPr id="11" name="Imagen 40"/>
          <p:cNvPicPr>
            <a:picLocks noChangeAspect="1"/>
          </p:cNvPicPr>
          <p:nvPr/>
        </p:nvPicPr>
        <p:blipFill>
          <a:blip r:embed="rId2" cstate="print">
            <a:clrChange>
              <a:clrFrom>
                <a:srgbClr val="FFFFFF"/>
              </a:clrFrom>
              <a:clrTo>
                <a:srgbClr val="FFFFFF">
                  <a:alpha val="0"/>
                </a:srgbClr>
              </a:clrTo>
            </a:clrChange>
          </a:blip>
          <a:stretch>
            <a:fillRect/>
          </a:stretch>
        </p:blipFill>
        <p:spPr>
          <a:xfrm>
            <a:off x="420963" y="2060848"/>
            <a:ext cx="297317" cy="288032"/>
          </a:xfrm>
          <a:prstGeom prst="rect">
            <a:avLst/>
          </a:prstGeom>
        </p:spPr>
        <p:style>
          <a:lnRef idx="2">
            <a:schemeClr val="accent3"/>
          </a:lnRef>
          <a:fillRef idx="1">
            <a:schemeClr val="lt1"/>
          </a:fillRef>
          <a:effectRef idx="0">
            <a:schemeClr val="accent3"/>
          </a:effectRef>
          <a:fontRef idx="minor">
            <a:schemeClr val="dk1"/>
          </a:fontRef>
        </p:style>
      </p:pic>
      <p:sp>
        <p:nvSpPr>
          <p:cNvPr id="12" name="11 Rectángulo"/>
          <p:cNvSpPr/>
          <p:nvPr/>
        </p:nvSpPr>
        <p:spPr>
          <a:xfrm>
            <a:off x="827584" y="2204864"/>
            <a:ext cx="8064896" cy="400110"/>
          </a:xfrm>
          <a:prstGeom prst="rect">
            <a:avLst/>
          </a:prstGeom>
        </p:spPr>
        <p:txBody>
          <a:bodyPr wrap="square">
            <a:spAutoFit/>
          </a:bodyPr>
          <a:lstStyle/>
          <a:p>
            <a:r>
              <a:rPr lang="es-MX" sz="2000" b="0" dirty="0" smtClean="0">
                <a:solidFill>
                  <a:prstClr val="black"/>
                </a:solidFill>
                <a:latin typeface="Calibri" pitchFamily="34" charset="0"/>
              </a:rPr>
              <a:t>Al FAIS le corresponde el </a:t>
            </a:r>
            <a:r>
              <a:rPr lang="es-MX" sz="2000" dirty="0" smtClean="0">
                <a:solidFill>
                  <a:prstClr val="black"/>
                </a:solidFill>
                <a:latin typeface="Calibri" pitchFamily="34" charset="0"/>
              </a:rPr>
              <a:t>2.5% de la Recaudación Federal Participable (RFP).</a:t>
            </a:r>
            <a:endParaRPr lang="es-ES" sz="2000" dirty="0">
              <a:latin typeface="Calibri" pitchFamily="34" charset="0"/>
            </a:endParaRPr>
          </a:p>
        </p:txBody>
      </p:sp>
      <p:grpSp>
        <p:nvGrpSpPr>
          <p:cNvPr id="13" name="12 Grupo"/>
          <p:cNvGrpSpPr/>
          <p:nvPr/>
        </p:nvGrpSpPr>
        <p:grpSpPr>
          <a:xfrm>
            <a:off x="467544" y="2852936"/>
            <a:ext cx="7560840" cy="3528392"/>
            <a:chOff x="755576" y="2924944"/>
            <a:chExt cx="7560840" cy="3528392"/>
          </a:xfrm>
        </p:grpSpPr>
        <p:graphicFrame>
          <p:nvGraphicFramePr>
            <p:cNvPr id="14" name="13 Diagrama"/>
            <p:cNvGraphicFramePr/>
            <p:nvPr>
              <p:extLst>
                <p:ext uri="{D42A27DB-BD31-4B8C-83A1-F6EECF244321}">
                  <p14:modId xmlns:p14="http://schemas.microsoft.com/office/powerpoint/2010/main" val="1040273223"/>
                </p:ext>
              </p:extLst>
            </p:nvPr>
          </p:nvGraphicFramePr>
          <p:xfrm>
            <a:off x="755576" y="2924944"/>
            <a:ext cx="7560840" cy="35283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14 Rectángulo"/>
            <p:cNvSpPr/>
            <p:nvPr/>
          </p:nvSpPr>
          <p:spPr>
            <a:xfrm>
              <a:off x="1403648" y="3140968"/>
              <a:ext cx="432048" cy="400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s-MX" sz="2200" dirty="0" smtClean="0">
                  <a:solidFill>
                    <a:srgbClr val="9BBB59">
                      <a:lumMod val="50000"/>
                    </a:srgbClr>
                  </a:solidFill>
                  <a:latin typeface="Calibri" pitchFamily="34" charset="0"/>
                </a:rPr>
                <a:t>1</a:t>
              </a:r>
              <a:endParaRPr lang="es-MX" sz="2200" dirty="0">
                <a:solidFill>
                  <a:srgbClr val="9BBB59">
                    <a:lumMod val="50000"/>
                  </a:srgbClr>
                </a:solidFill>
                <a:latin typeface="Calibri" pitchFamily="34" charset="0"/>
              </a:endParaRPr>
            </a:p>
          </p:txBody>
        </p:sp>
        <p:sp>
          <p:nvSpPr>
            <p:cNvPr id="16" name="15 Rectángulo"/>
            <p:cNvSpPr/>
            <p:nvPr/>
          </p:nvSpPr>
          <p:spPr>
            <a:xfrm>
              <a:off x="1403648" y="4005064"/>
              <a:ext cx="432048" cy="400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s-MX" sz="2200" dirty="0" smtClean="0">
                  <a:solidFill>
                    <a:srgbClr val="9BBB59">
                      <a:lumMod val="50000"/>
                    </a:srgbClr>
                  </a:solidFill>
                  <a:latin typeface="Calibri" pitchFamily="34" charset="0"/>
                </a:rPr>
                <a:t>2</a:t>
              </a:r>
              <a:endParaRPr lang="es-MX" sz="2200" dirty="0">
                <a:solidFill>
                  <a:srgbClr val="9BBB59">
                    <a:lumMod val="50000"/>
                  </a:srgbClr>
                </a:solidFill>
                <a:latin typeface="Calibri" pitchFamily="34" charset="0"/>
              </a:endParaRPr>
            </a:p>
          </p:txBody>
        </p:sp>
        <p:sp>
          <p:nvSpPr>
            <p:cNvPr id="17" name="16 Rectángulo"/>
            <p:cNvSpPr/>
            <p:nvPr/>
          </p:nvSpPr>
          <p:spPr>
            <a:xfrm>
              <a:off x="1403648" y="4941168"/>
              <a:ext cx="432048" cy="400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s-MX" sz="2200" dirty="0" smtClean="0">
                  <a:solidFill>
                    <a:srgbClr val="9BBB59">
                      <a:lumMod val="50000"/>
                    </a:srgbClr>
                  </a:solidFill>
                  <a:latin typeface="Calibri" pitchFamily="34" charset="0"/>
                </a:rPr>
                <a:t>3</a:t>
              </a:r>
              <a:endParaRPr lang="es-MX" sz="2200" dirty="0">
                <a:solidFill>
                  <a:srgbClr val="9BBB59">
                    <a:lumMod val="50000"/>
                  </a:srgbClr>
                </a:solidFill>
                <a:latin typeface="Calibri" pitchFamily="34" charset="0"/>
              </a:endParaRPr>
            </a:p>
          </p:txBody>
        </p:sp>
        <p:sp>
          <p:nvSpPr>
            <p:cNvPr id="18" name="17 Rectángulo"/>
            <p:cNvSpPr/>
            <p:nvPr/>
          </p:nvSpPr>
          <p:spPr>
            <a:xfrm>
              <a:off x="1403648" y="5805264"/>
              <a:ext cx="432048" cy="400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r>
                <a:rPr lang="es-MX" sz="2200" dirty="0" smtClean="0">
                  <a:solidFill>
                    <a:srgbClr val="9BBB59">
                      <a:lumMod val="50000"/>
                    </a:srgbClr>
                  </a:solidFill>
                  <a:latin typeface="Calibri" pitchFamily="34" charset="0"/>
                </a:rPr>
                <a:t>4</a:t>
              </a:r>
              <a:endParaRPr lang="es-MX" sz="2200" dirty="0">
                <a:solidFill>
                  <a:srgbClr val="9BBB59">
                    <a:lumMod val="50000"/>
                  </a:srgbClr>
                </a:solidFill>
                <a:latin typeface="Calibri" pitchFamily="34" charset="0"/>
              </a:endParaRPr>
            </a:p>
          </p:txBody>
        </p:sp>
      </p:grpSp>
    </p:spTree>
    <p:extLst>
      <p:ext uri="{BB962C8B-B14F-4D97-AF65-F5344CB8AC3E}">
        <p14:creationId xmlns:p14="http://schemas.microsoft.com/office/powerpoint/2010/main" val="263125355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Tema de Office">
  <a:themeElements>
    <a:clrScheme name="Personalizado 1">
      <a:dk1>
        <a:sysClr val="windowText" lastClr="000000"/>
      </a:dk1>
      <a:lt1>
        <a:sysClr val="window" lastClr="FFFFFF"/>
      </a:lt1>
      <a:dk2>
        <a:srgbClr val="252731"/>
      </a:dk2>
      <a:lt2>
        <a:srgbClr val="EAE7E4"/>
      </a:lt2>
      <a:accent1>
        <a:srgbClr val="990000"/>
      </a:accent1>
      <a:accent2>
        <a:srgbClr val="FF6600"/>
      </a:accent2>
      <a:accent3>
        <a:srgbClr val="FFBA00"/>
      </a:accent3>
      <a:accent4>
        <a:srgbClr val="99CC00"/>
      </a:accent4>
      <a:accent5>
        <a:srgbClr val="3D6701"/>
      </a:accent5>
      <a:accent6>
        <a:srgbClr val="333333"/>
      </a:accent6>
      <a:hlink>
        <a:srgbClr val="660000"/>
      </a:hlink>
      <a:folHlink>
        <a:srgbClr val="CC3300"/>
      </a:folHlink>
    </a:clrScheme>
    <a:fontScheme name="Precedente">
      <a:majorFont>
        <a:latin typeface="Perpetua Titling MT"/>
        <a:ea typeface=""/>
        <a:cs typeface=""/>
        <a:font script="Jpan" typeface="ＭＳ Ｐ明朝"/>
        <a:font script="Hans" typeface="宋体"/>
        <a:font script="Hant" typeface="新細明體"/>
      </a:majorFont>
      <a:minorFont>
        <a:latin typeface="Calisto MT"/>
        <a:ea typeface=""/>
        <a:cs typeface=""/>
        <a:font script="Jpan" typeface="ＭＳ Ｐ明朝"/>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2950</TotalTime>
  <Words>2730</Words>
  <Application>Microsoft Office PowerPoint</Application>
  <PresentationFormat>Presentación en pantalla (4:3)</PresentationFormat>
  <Paragraphs>217</Paragraphs>
  <Slides>31</Slides>
  <Notes>10</Notes>
  <HiddenSlides>0</HiddenSlides>
  <MMClips>0</MMClips>
  <ScaleCrop>false</ScaleCrop>
  <HeadingPairs>
    <vt:vector size="4" baseType="variant">
      <vt:variant>
        <vt:lpstr>Tema</vt:lpstr>
      </vt:variant>
      <vt:variant>
        <vt:i4>3</vt:i4>
      </vt:variant>
      <vt:variant>
        <vt:lpstr>Títulos de diapositiva</vt:lpstr>
      </vt:variant>
      <vt:variant>
        <vt:i4>31</vt:i4>
      </vt:variant>
    </vt:vector>
  </HeadingPairs>
  <TitlesOfParts>
    <vt:vector size="34" baseType="lpstr">
      <vt:lpstr>Tema de Office</vt:lpstr>
      <vt:lpstr>Diseño personalizado</vt:lpstr>
      <vt:lpstr>1_Tema de Office</vt:lpstr>
      <vt:lpstr>FONDO DE APORTACIONES PARA LA INFRAESTRUCTURA SOCIAL</vt:lpstr>
      <vt:lpstr>FONDO DE APORTACIONES PARA LA INFRAESTRUCTURA SOCIAL</vt:lpstr>
      <vt:lpstr>Presentación de PowerPoint</vt:lpstr>
      <vt:lpstr>¿QUÉ ES EL FAIS?</vt:lpstr>
      <vt:lpstr>Presentación de PowerPoint</vt:lpstr>
      <vt:lpstr>Presentación de PowerPoint</vt:lpstr>
      <vt:lpstr>¿A quién beneficia el FAIS?</vt:lpstr>
      <vt:lpstr>Presentación de PowerPoint</vt:lpstr>
      <vt:lpstr>Presentación de PowerPoint</vt:lpstr>
      <vt:lpstr>MARCO NORMATIVO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¿Qué dice la LCF sobre el Prodim?</vt:lpstr>
      <vt:lpstr>¿ Para qué es el Prodim?</vt:lpstr>
      <vt:lpstr>¿Cuál es el papel de los delegados en el Prodim? </vt:lpstr>
      <vt:lpstr>De acuerdo al Reglamento Interior de la Sedesol, los Delegados tienen las siguientes atribuciones respecto a los Convenios (Prodim):</vt:lpstr>
      <vt:lpstr>¿Cómo funciona el Prodim?</vt:lpstr>
      <vt:lpstr>¿En qué pueden gastar los municipios los recursos del Prodim?</vt:lpstr>
      <vt:lpstr>¿Cuál es el procedimiento que se debe seguir para la firma del Convenio Prodim?</vt:lpstr>
      <vt:lpstr>Presentación de PowerPoint</vt:lpstr>
      <vt:lpstr>Presentación de PowerPoint</vt:lpstr>
      <vt:lpstr>Principales responsabilidades de la Delegación para convenir el Prodim</vt:lpstr>
      <vt:lpstr>¿Por qué es importante verificar los Anexos del Prodim?</vt:lpstr>
      <vt:lpstr>Gracias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CONSIDERACIONES BÁSICAS PARA UNA CRUZADA NACIONAL CONTRA EL HAMBRE</dc:title>
  <dc:creator>Andrea Herrera Escalante</dc:creator>
  <cp:lastModifiedBy>Ramón</cp:lastModifiedBy>
  <cp:revision>290</cp:revision>
  <cp:lastPrinted>2012-12-27T00:03:29Z</cp:lastPrinted>
  <dcterms:created xsi:type="dcterms:W3CDTF">2012-12-13T20:13:57Z</dcterms:created>
  <dcterms:modified xsi:type="dcterms:W3CDTF">2013-06-15T18:59:17Z</dcterms:modified>
</cp:coreProperties>
</file>