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charts/chart2.xml" ContentType="application/vnd.openxmlformats-officedocument.drawingml.chart+xml"/>
  <Override PartName="/ppt/theme/themeOverride1.xml" ContentType="application/vnd.openxmlformats-officedocument.themeOverride+xml"/>
  <Override PartName="/ppt/charts/chart3.xml" ContentType="application/vnd.openxmlformats-officedocument.drawingml.chart+xml"/>
  <Override PartName="/ppt/drawings/drawing1.xml" ContentType="application/vnd.openxmlformats-officedocument.drawingml.chartshapes+xml"/>
  <Override PartName="/ppt/charts/chart4.xml" ContentType="application/vnd.openxmlformats-officedocument.drawingml.chart+xml"/>
  <Override PartName="/ppt/drawings/drawing2.xml" ContentType="application/vnd.openxmlformats-officedocument.drawingml.chartshapes+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3"/>
  </p:notesMasterIdLst>
  <p:sldIdLst>
    <p:sldId id="256" r:id="rId3"/>
    <p:sldId id="267" r:id="rId4"/>
    <p:sldId id="270" r:id="rId5"/>
    <p:sldId id="269" r:id="rId6"/>
    <p:sldId id="271" r:id="rId7"/>
    <p:sldId id="261" r:id="rId8"/>
    <p:sldId id="274" r:id="rId9"/>
    <p:sldId id="273" r:id="rId10"/>
    <p:sldId id="272" r:id="rId11"/>
    <p:sldId id="264" r:id="rId12"/>
  </p:sldIdLst>
  <p:sldSz cx="9144000" cy="6858000" type="screen4x3"/>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7D7D"/>
    <a:srgbClr val="339933"/>
    <a:srgbClr val="339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6610" autoAdjust="0"/>
  </p:normalViewPr>
  <p:slideViewPr>
    <p:cSldViewPr>
      <p:cViewPr>
        <p:scale>
          <a:sx n="90" d="100"/>
          <a:sy n="90" d="100"/>
        </p:scale>
        <p:origin x="-510" y="50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oleObject" Target="file:///C:\Users\omar_perez\Documents\Documentos%20ok\10%20junio\avance%20PBR%20estados..xls" TargetMode="External"/></Relationships>
</file>

<file path=ppt/charts/_rels/chart2.xml.rels><?xml version="1.0" encoding="UTF-8" standalone="yes"?>
<Relationships xmlns="http://schemas.openxmlformats.org/package/2006/relationships"><Relationship Id="rId2" Type="http://schemas.openxmlformats.org/officeDocument/2006/relationships/oleObject" Target="file:///C:\Users\omar_perez\AppData\Local\Microsoft\Windows\Temporary%20Internet%20Files\Content.Outlook\ASK8JVW7\GRAFICA%20GASTO%20PROGRAMABLE%202.xlsx" TargetMode="External"/><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C:\Users\omar_perez\AppData\Local\Microsoft\Windows\Temporary%20Internet%20Files\Content.Outlook\ASK8JVW7\GRAFICA%20GASTO%20PROGRAMABLE%202.xlsx" TargetMode="External"/></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oleObject" Target="file:///C:\Users\roberto_moreno\Desktop\GRAFICA%20GASTO%20PROGRAMABLE%202.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s-MX"/>
  <c:roundedCorners val="0"/>
  <mc:AlternateContent xmlns:mc="http://schemas.openxmlformats.org/markup-compatibility/2006">
    <mc:Choice xmlns:c14="http://schemas.microsoft.com/office/drawing/2007/8/2/chart" Requires="c14">
      <c14:style val="130"/>
    </mc:Choice>
    <mc:Fallback>
      <c:style val="30"/>
    </mc:Fallback>
  </mc:AlternateContent>
  <c:chart>
    <c:autoTitleDeleted val="1"/>
    <c:plotArea>
      <c:layout>
        <c:manualLayout>
          <c:layoutTarget val="inner"/>
          <c:xMode val="edge"/>
          <c:yMode val="edge"/>
          <c:x val="0.18104404828986267"/>
          <c:y val="8.7561712304620246E-2"/>
          <c:w val="0.66180874230997921"/>
          <c:h val="0.86927115164994961"/>
        </c:manualLayout>
      </c:layout>
      <c:radarChart>
        <c:radarStyle val="marker"/>
        <c:varyColors val="0"/>
        <c:ser>
          <c:idx val="0"/>
          <c:order val="0"/>
          <c:tx>
            <c:v>Avance PbR</c:v>
          </c:tx>
          <c:spPr>
            <a:ln w="57150"/>
          </c:spPr>
          <c:marker>
            <c:symbol val="none"/>
          </c:marker>
          <c:dLbls>
            <c:dLbl>
              <c:idx val="0"/>
              <c:layout>
                <c:manualLayout>
                  <c:x val="3.3697998278670177E-2"/>
                  <c:y val="-6.8973496547377763E-2"/>
                </c:manualLayout>
              </c:layout>
              <c:tx>
                <c:rich>
                  <a:bodyPr/>
                  <a:lstStyle/>
                  <a:p>
                    <a:r>
                      <a:rPr lang="en-US" dirty="0" smtClean="0"/>
                      <a:t>65%</a:t>
                    </a:r>
                    <a:endParaRPr lang="en-US" dirty="0"/>
                  </a:p>
                </c:rich>
              </c:tx>
              <c:showLegendKey val="0"/>
              <c:showVal val="1"/>
              <c:showCatName val="0"/>
              <c:showSerName val="0"/>
              <c:showPercent val="0"/>
              <c:showBubbleSize val="0"/>
            </c:dLbl>
            <c:dLbl>
              <c:idx val="1"/>
              <c:layout>
                <c:manualLayout>
                  <c:x val="0.14704633696382119"/>
                  <c:y val="0.13566328051517779"/>
                </c:manualLayout>
              </c:layout>
              <c:tx>
                <c:rich>
                  <a:bodyPr/>
                  <a:lstStyle/>
                  <a:p>
                    <a:r>
                      <a:rPr lang="en-US" dirty="0" smtClean="0"/>
                      <a:t>51%</a:t>
                    </a:r>
                    <a:endParaRPr lang="en-US" dirty="0"/>
                  </a:p>
                </c:rich>
              </c:tx>
              <c:showLegendKey val="0"/>
              <c:showVal val="1"/>
              <c:showCatName val="0"/>
              <c:showSerName val="0"/>
              <c:showPercent val="0"/>
              <c:showBubbleSize val="0"/>
            </c:dLbl>
            <c:dLbl>
              <c:idx val="2"/>
              <c:layout>
                <c:manualLayout>
                  <c:x val="-0.10415794262491219"/>
                  <c:y val="9.8727947251718143E-2"/>
                </c:manualLayout>
              </c:layout>
              <c:tx>
                <c:rich>
                  <a:bodyPr/>
                  <a:lstStyle/>
                  <a:p>
                    <a:r>
                      <a:rPr lang="en-US" dirty="0" smtClean="0"/>
                      <a:t>69%</a:t>
                    </a:r>
                    <a:endParaRPr lang="en-US" dirty="0"/>
                  </a:p>
                </c:rich>
              </c:tx>
              <c:showLegendKey val="0"/>
              <c:showVal val="1"/>
              <c:showCatName val="0"/>
              <c:showSerName val="0"/>
              <c:showPercent val="0"/>
              <c:showBubbleSize val="0"/>
            </c:dLbl>
            <c:txPr>
              <a:bodyPr/>
              <a:lstStyle/>
              <a:p>
                <a:pPr>
                  <a:defRPr sz="1400" b="1">
                    <a:latin typeface="Adobe Caslon Pro" pitchFamily="18" charset="0"/>
                  </a:defRPr>
                </a:pPr>
                <a:endParaRPr lang="es-MX"/>
              </a:p>
            </c:txPr>
            <c:showLegendKey val="0"/>
            <c:showVal val="1"/>
            <c:showCatName val="0"/>
            <c:showSerName val="0"/>
            <c:showPercent val="0"/>
            <c:showBubbleSize val="0"/>
            <c:showLeaderLines val="0"/>
          </c:dLbls>
          <c:cat>
            <c:strRef>
              <c:f>Hoja2!$K$8:$K$10</c:f>
              <c:strCache>
                <c:ptCount val="3"/>
                <c:pt idx="0">
                  <c:v>Seguimiento</c:v>
                </c:pt>
                <c:pt idx="1">
                  <c:v>Indicadores de Resultados</c:v>
                </c:pt>
                <c:pt idx="2">
                  <c:v>Estructura Programática</c:v>
                </c:pt>
              </c:strCache>
            </c:strRef>
          </c:cat>
          <c:val>
            <c:numRef>
              <c:f>Hoja2!$L$8:$L$10</c:f>
              <c:numCache>
                <c:formatCode>General</c:formatCode>
                <c:ptCount val="3"/>
                <c:pt idx="0">
                  <c:v>65</c:v>
                </c:pt>
                <c:pt idx="1">
                  <c:v>51</c:v>
                </c:pt>
                <c:pt idx="2" formatCode="0">
                  <c:v>68.75</c:v>
                </c:pt>
              </c:numCache>
            </c:numRef>
          </c:val>
        </c:ser>
        <c:dLbls>
          <c:showLegendKey val="0"/>
          <c:showVal val="1"/>
          <c:showCatName val="0"/>
          <c:showSerName val="0"/>
          <c:showPercent val="0"/>
          <c:showBubbleSize val="0"/>
        </c:dLbls>
        <c:axId val="71003520"/>
        <c:axId val="71398528"/>
      </c:radarChart>
      <c:catAx>
        <c:axId val="71003520"/>
        <c:scaling>
          <c:orientation val="minMax"/>
        </c:scaling>
        <c:delete val="0"/>
        <c:axPos val="b"/>
        <c:majorGridlines/>
        <c:majorTickMark val="none"/>
        <c:minorTickMark val="none"/>
        <c:tickLblPos val="nextTo"/>
        <c:spPr>
          <a:ln w="9525">
            <a:noFill/>
          </a:ln>
        </c:spPr>
        <c:txPr>
          <a:bodyPr/>
          <a:lstStyle/>
          <a:p>
            <a:pPr>
              <a:defRPr sz="1400" b="1">
                <a:latin typeface="Adobe Caslon Pro" pitchFamily="18" charset="0"/>
              </a:defRPr>
            </a:pPr>
            <a:endParaRPr lang="es-MX"/>
          </a:p>
        </c:txPr>
        <c:crossAx val="71398528"/>
        <c:crosses val="autoZero"/>
        <c:auto val="1"/>
        <c:lblAlgn val="ctr"/>
        <c:lblOffset val="100"/>
        <c:noMultiLvlLbl val="0"/>
      </c:catAx>
      <c:valAx>
        <c:axId val="71398528"/>
        <c:scaling>
          <c:orientation val="minMax"/>
          <c:max val="100"/>
        </c:scaling>
        <c:delete val="0"/>
        <c:axPos val="l"/>
        <c:majorGridlines/>
        <c:numFmt formatCode="General" sourceLinked="1"/>
        <c:majorTickMark val="cross"/>
        <c:minorTickMark val="out"/>
        <c:tickLblPos val="nextTo"/>
        <c:txPr>
          <a:bodyPr/>
          <a:lstStyle/>
          <a:p>
            <a:pPr>
              <a:defRPr sz="1050">
                <a:latin typeface="Adobe Caslon Pro" pitchFamily="18" charset="0"/>
              </a:defRPr>
            </a:pPr>
            <a:endParaRPr lang="es-MX"/>
          </a:p>
        </c:txPr>
        <c:crossAx val="71003520"/>
        <c:crosses val="autoZero"/>
        <c:crossBetween val="between"/>
      </c:valAx>
      <c:spPr>
        <a:noFill/>
        <a:ln w="25400">
          <a:noFill/>
        </a:ln>
      </c:spPr>
    </c:plotArea>
    <c:legend>
      <c:legendPos val="r"/>
      <c:layout>
        <c:manualLayout>
          <c:xMode val="edge"/>
          <c:yMode val="edge"/>
          <c:x val="0.71940948931308946"/>
          <c:y val="0.2713479995480898"/>
          <c:w val="0.19021828276122948"/>
          <c:h val="5.7408096817707338E-2"/>
        </c:manualLayout>
      </c:layout>
      <c:overlay val="0"/>
    </c:legend>
    <c:plotVisOnly val="1"/>
    <c:dispBlanksAs val="gap"/>
    <c:showDLblsOverMax val="0"/>
  </c:chart>
  <c:txPr>
    <a:bodyPr/>
    <a:lstStyle/>
    <a:p>
      <a:pPr>
        <a:defRPr sz="1800"/>
      </a:pPr>
      <a:endParaRPr lang="es-MX"/>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s-MX"/>
  <c:roundedCorners val="0"/>
  <mc:AlternateContent xmlns:mc="http://schemas.openxmlformats.org/markup-compatibility/2006">
    <mc:Choice xmlns:c14="http://schemas.microsoft.com/office/drawing/2007/8/2/chart" Requires="c14">
      <c14:style val="128"/>
    </mc:Choice>
    <mc:Fallback>
      <c:style val="28"/>
    </mc:Fallback>
  </mc:AlternateContent>
  <c:clrMapOvr bg1="lt1" tx1="dk1" bg2="lt2" tx2="dk2" accent1="accent1" accent2="accent2" accent3="accent3" accent4="accent4" accent5="accent5" accent6="accent6" hlink="hlink" folHlink="folHlink"/>
  <c:chart>
    <c:title>
      <c:tx>
        <c:rich>
          <a:bodyPr/>
          <a:lstStyle/>
          <a:p>
            <a:pPr>
              <a:defRPr sz="1200"/>
            </a:pPr>
            <a:r>
              <a:rPr lang="en-US" sz="1100" dirty="0" smtClean="0">
                <a:latin typeface="Trajan Pro" pitchFamily="18" charset="0"/>
              </a:rPr>
              <a:t>Programas Presupuestarios </a:t>
            </a:r>
            <a:r>
              <a:rPr lang="en-US" sz="1100" dirty="0">
                <a:latin typeface="Trajan Pro" pitchFamily="18" charset="0"/>
              </a:rPr>
              <a:t>con MIR </a:t>
            </a:r>
            <a:r>
              <a:rPr lang="en-US" sz="1100" dirty="0" smtClean="0">
                <a:latin typeface="Trajan Pro" pitchFamily="18" charset="0"/>
              </a:rPr>
              <a:t>registradas </a:t>
            </a:r>
            <a:r>
              <a:rPr lang="en-US" sz="1100" dirty="0">
                <a:latin typeface="Trajan Pro" pitchFamily="18" charset="0"/>
              </a:rPr>
              <a:t>en el Portal </a:t>
            </a:r>
            <a:r>
              <a:rPr lang="en-US" sz="1100" dirty="0" smtClean="0">
                <a:latin typeface="Trajan Pro" pitchFamily="18" charset="0"/>
              </a:rPr>
              <a:t>Aplicativo</a:t>
            </a:r>
            <a:r>
              <a:rPr lang="en-US" sz="1100" baseline="0" dirty="0" smtClean="0">
                <a:latin typeface="Trajan Pro" pitchFamily="18" charset="0"/>
              </a:rPr>
              <a:t> </a:t>
            </a:r>
            <a:r>
              <a:rPr lang="en-US" sz="1100" dirty="0" smtClean="0">
                <a:latin typeface="Trajan Pro" pitchFamily="18" charset="0"/>
              </a:rPr>
              <a:t>de </a:t>
            </a:r>
            <a:r>
              <a:rPr lang="en-US" sz="1100" dirty="0">
                <a:latin typeface="Trajan Pro" pitchFamily="18" charset="0"/>
              </a:rPr>
              <a:t>la </a:t>
            </a:r>
            <a:r>
              <a:rPr lang="en-US" sz="1100" dirty="0" smtClean="0">
                <a:latin typeface="Trajan Pro" pitchFamily="18" charset="0"/>
              </a:rPr>
              <a:t>SHCP </a:t>
            </a:r>
          </a:p>
          <a:p>
            <a:pPr>
              <a:defRPr sz="1200"/>
            </a:pPr>
            <a:r>
              <a:rPr lang="en-US" sz="1100" dirty="0" smtClean="0">
                <a:latin typeface="Trajan Pro" pitchFamily="18" charset="0"/>
              </a:rPr>
              <a:t>2008 </a:t>
            </a:r>
            <a:r>
              <a:rPr lang="en-US" sz="1100" dirty="0">
                <a:latin typeface="Trajan Pro" pitchFamily="18" charset="0"/>
              </a:rPr>
              <a:t>- 2012</a:t>
            </a:r>
          </a:p>
        </c:rich>
      </c:tx>
      <c:layout>
        <c:manualLayout>
          <c:xMode val="edge"/>
          <c:yMode val="edge"/>
          <c:x val="9.7470352756503731E-2"/>
          <c:y val="2.033107432507501E-2"/>
        </c:manualLayout>
      </c:layout>
      <c:overlay val="0"/>
    </c:title>
    <c:autoTitleDeleted val="0"/>
    <c:plotArea>
      <c:layout>
        <c:manualLayout>
          <c:layoutTarget val="inner"/>
          <c:xMode val="edge"/>
          <c:yMode val="edge"/>
          <c:x val="0.10256678469417377"/>
          <c:y val="0.18144956115987132"/>
          <c:w val="0.84451525995319565"/>
          <c:h val="0.61377696716825703"/>
        </c:manualLayout>
      </c:layout>
      <c:barChart>
        <c:barDir val="bar"/>
        <c:grouping val="clustered"/>
        <c:varyColors val="0"/>
        <c:ser>
          <c:idx val="0"/>
          <c:order val="0"/>
          <c:tx>
            <c:strRef>
              <c:f>'GRAFICA (2)'!$C$15</c:f>
              <c:strCache>
                <c:ptCount val="1"/>
                <c:pt idx="0">
                  <c:v>Pp con MIR</c:v>
                </c:pt>
              </c:strCache>
            </c:strRef>
          </c:tx>
          <c:invertIfNegative val="0"/>
          <c:dLbls>
            <c:txPr>
              <a:bodyPr/>
              <a:lstStyle/>
              <a:p>
                <a:pPr>
                  <a:defRPr sz="1000" b="1">
                    <a:latin typeface="Calibri" pitchFamily="34" charset="0"/>
                  </a:defRPr>
                </a:pPr>
                <a:endParaRPr lang="es-MX"/>
              </a:p>
            </c:txPr>
            <c:showLegendKey val="0"/>
            <c:showVal val="1"/>
            <c:showCatName val="0"/>
            <c:showSerName val="0"/>
            <c:showPercent val="0"/>
            <c:showBubbleSize val="0"/>
            <c:showLeaderLines val="0"/>
          </c:dLbls>
          <c:cat>
            <c:numRef>
              <c:f>'GRAFICA (2)'!$D$14:$H$14</c:f>
              <c:numCache>
                <c:formatCode>General</c:formatCode>
                <c:ptCount val="5"/>
                <c:pt idx="0">
                  <c:v>2008</c:v>
                </c:pt>
                <c:pt idx="1">
                  <c:v>2009</c:v>
                </c:pt>
                <c:pt idx="2">
                  <c:v>2010</c:v>
                </c:pt>
                <c:pt idx="3">
                  <c:v>2011</c:v>
                </c:pt>
                <c:pt idx="4">
                  <c:v>2012</c:v>
                </c:pt>
              </c:numCache>
            </c:numRef>
          </c:cat>
          <c:val>
            <c:numRef>
              <c:f>'GRAFICA (2)'!$D$15:$H$15</c:f>
              <c:numCache>
                <c:formatCode>General</c:formatCode>
                <c:ptCount val="5"/>
                <c:pt idx="0">
                  <c:v>334</c:v>
                </c:pt>
                <c:pt idx="1">
                  <c:v>453</c:v>
                </c:pt>
                <c:pt idx="2">
                  <c:v>521</c:v>
                </c:pt>
                <c:pt idx="3">
                  <c:v>595</c:v>
                </c:pt>
                <c:pt idx="4">
                  <c:v>700</c:v>
                </c:pt>
              </c:numCache>
            </c:numRef>
          </c:val>
        </c:ser>
        <c:dLbls>
          <c:showLegendKey val="0"/>
          <c:showVal val="0"/>
          <c:showCatName val="0"/>
          <c:showSerName val="0"/>
          <c:showPercent val="0"/>
          <c:showBubbleSize val="0"/>
        </c:dLbls>
        <c:gapWidth val="150"/>
        <c:axId val="71429504"/>
        <c:axId val="76924032"/>
      </c:barChart>
      <c:catAx>
        <c:axId val="71429504"/>
        <c:scaling>
          <c:orientation val="minMax"/>
        </c:scaling>
        <c:delete val="0"/>
        <c:axPos val="l"/>
        <c:numFmt formatCode="General" sourceLinked="1"/>
        <c:majorTickMark val="out"/>
        <c:minorTickMark val="none"/>
        <c:tickLblPos val="nextTo"/>
        <c:txPr>
          <a:bodyPr/>
          <a:lstStyle/>
          <a:p>
            <a:pPr>
              <a:defRPr sz="1000">
                <a:latin typeface="Calibri" pitchFamily="34" charset="0"/>
              </a:defRPr>
            </a:pPr>
            <a:endParaRPr lang="es-MX"/>
          </a:p>
        </c:txPr>
        <c:crossAx val="76924032"/>
        <c:crosses val="autoZero"/>
        <c:auto val="1"/>
        <c:lblAlgn val="ctr"/>
        <c:lblOffset val="100"/>
        <c:noMultiLvlLbl val="0"/>
      </c:catAx>
      <c:valAx>
        <c:axId val="76924032"/>
        <c:scaling>
          <c:orientation val="minMax"/>
        </c:scaling>
        <c:delete val="0"/>
        <c:axPos val="b"/>
        <c:numFmt formatCode="General" sourceLinked="1"/>
        <c:majorTickMark val="out"/>
        <c:minorTickMark val="none"/>
        <c:tickLblPos val="nextTo"/>
        <c:txPr>
          <a:bodyPr/>
          <a:lstStyle/>
          <a:p>
            <a:pPr>
              <a:defRPr sz="1000">
                <a:latin typeface="Calibri" pitchFamily="34" charset="0"/>
              </a:defRPr>
            </a:pPr>
            <a:endParaRPr lang="es-MX"/>
          </a:p>
        </c:txPr>
        <c:crossAx val="71429504"/>
        <c:crosses val="autoZero"/>
        <c:crossBetween val="between"/>
      </c:valAx>
      <c:spPr>
        <a:noFill/>
        <a:ln>
          <a:noFill/>
        </a:ln>
      </c:spPr>
    </c:plotArea>
    <c:legend>
      <c:legendPos val="b"/>
      <c:legendEntry>
        <c:idx val="0"/>
        <c:txPr>
          <a:bodyPr/>
          <a:lstStyle/>
          <a:p>
            <a:pPr>
              <a:defRPr sz="900">
                <a:latin typeface="Trajan Pro" pitchFamily="18" charset="0"/>
              </a:defRPr>
            </a:pPr>
            <a:endParaRPr lang="es-MX"/>
          </a:p>
        </c:txPr>
      </c:legendEntry>
      <c:layout>
        <c:manualLayout>
          <c:xMode val="edge"/>
          <c:yMode val="edge"/>
          <c:x val="0.33247025371828576"/>
          <c:y val="0.88850503062117381"/>
          <c:w val="0.2628370516185477"/>
          <c:h val="8.3717191601050012E-2"/>
        </c:manualLayout>
      </c:layout>
      <c:overlay val="0"/>
      <c:txPr>
        <a:bodyPr/>
        <a:lstStyle/>
        <a:p>
          <a:pPr>
            <a:defRPr>
              <a:latin typeface="Trajan Pro" pitchFamily="18" charset="0"/>
            </a:defRPr>
          </a:pPr>
          <a:endParaRPr lang="es-MX"/>
        </a:p>
      </c:txPr>
    </c:legend>
    <c:plotVisOnly val="1"/>
    <c:dispBlanksAs val="gap"/>
    <c:showDLblsOverMax val="0"/>
  </c:chart>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s-MX"/>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manualLayout>
          <c:layoutTarget val="inner"/>
          <c:xMode val="edge"/>
          <c:yMode val="edge"/>
          <c:x val="0.13502390790260127"/>
          <c:y val="0.16778385054809344"/>
          <c:w val="0.75131826010537961"/>
          <c:h val="0.62674612732232005"/>
        </c:manualLayout>
      </c:layout>
      <c:barChart>
        <c:barDir val="col"/>
        <c:grouping val="clustered"/>
        <c:varyColors val="0"/>
        <c:ser>
          <c:idx val="0"/>
          <c:order val="0"/>
          <c:tx>
            <c:strRef>
              <c:f>GRAFICA!$C$15</c:f>
              <c:strCache>
                <c:ptCount val="1"/>
                <c:pt idx="0">
                  <c:v>Gasto Programable Neto Asignado PEF</c:v>
                </c:pt>
              </c:strCache>
            </c:strRef>
          </c:tx>
          <c:spPr>
            <a:solidFill>
              <a:schemeClr val="tx1">
                <a:lumMod val="50000"/>
                <a:lumOff val="50000"/>
              </a:schemeClr>
            </a:solidFill>
          </c:spPr>
          <c:invertIfNegative val="0"/>
          <c:dLbls>
            <c:numFmt formatCode="#,##0.0" sourceLinked="0"/>
            <c:txPr>
              <a:bodyPr/>
              <a:lstStyle/>
              <a:p>
                <a:pPr>
                  <a:defRPr>
                    <a:latin typeface="Calibri" pitchFamily="34" charset="0"/>
                  </a:defRPr>
                </a:pPr>
                <a:endParaRPr lang="es-MX"/>
              </a:p>
            </c:txPr>
            <c:showLegendKey val="0"/>
            <c:showVal val="1"/>
            <c:showCatName val="0"/>
            <c:showSerName val="0"/>
            <c:showPercent val="0"/>
            <c:showBubbleSize val="0"/>
            <c:showLeaderLines val="0"/>
          </c:dLbls>
          <c:cat>
            <c:numRef>
              <c:f>GRAFICA!$D$14:$H$14</c:f>
              <c:numCache>
                <c:formatCode>General</c:formatCode>
                <c:ptCount val="5"/>
                <c:pt idx="0">
                  <c:v>2008</c:v>
                </c:pt>
                <c:pt idx="1">
                  <c:v>2009</c:v>
                </c:pt>
                <c:pt idx="2">
                  <c:v>2010</c:v>
                </c:pt>
                <c:pt idx="3">
                  <c:v>2011</c:v>
                </c:pt>
                <c:pt idx="4">
                  <c:v>2012</c:v>
                </c:pt>
              </c:numCache>
            </c:numRef>
          </c:cat>
          <c:val>
            <c:numRef>
              <c:f>GRAFICA!$D$15:$H$15</c:f>
              <c:numCache>
                <c:formatCode>#,##0.00</c:formatCode>
                <c:ptCount val="5"/>
                <c:pt idx="0">
                  <c:v>1899.9250000000011</c:v>
                </c:pt>
                <c:pt idx="1">
                  <c:v>2320.3524000000002</c:v>
                </c:pt>
                <c:pt idx="2">
                  <c:v>2425.5527000000002</c:v>
                </c:pt>
                <c:pt idx="3">
                  <c:v>2622.5279</c:v>
                </c:pt>
                <c:pt idx="4">
                  <c:v>2869.5830000000001</c:v>
                </c:pt>
              </c:numCache>
            </c:numRef>
          </c:val>
        </c:ser>
        <c:ser>
          <c:idx val="1"/>
          <c:order val="1"/>
          <c:tx>
            <c:strRef>
              <c:f>GRAFICA!$C$16</c:f>
              <c:strCache>
                <c:ptCount val="1"/>
                <c:pt idx="0">
                  <c:v>Gasto asociado a Pp con MIR</c:v>
                </c:pt>
              </c:strCache>
            </c:strRef>
          </c:tx>
          <c:spPr>
            <a:solidFill>
              <a:srgbClr val="92D050"/>
            </a:solidFill>
          </c:spPr>
          <c:invertIfNegative val="0"/>
          <c:dLbls>
            <c:dLbl>
              <c:idx val="0"/>
              <c:layout>
                <c:manualLayout>
                  <c:x val="2.6609860113008896E-2"/>
                  <c:y val="-3.0525454436686503E-2"/>
                </c:manualLayout>
              </c:layout>
              <c:tx>
                <c:rich>
                  <a:bodyPr/>
                  <a:lstStyle/>
                  <a:p>
                    <a:r>
                      <a:rPr lang="en-US" sz="1000" b="1" dirty="0">
                        <a:latin typeface="Calibri" pitchFamily="34" charset="0"/>
                      </a:rPr>
                      <a:t>4</a:t>
                    </a:r>
                    <a:r>
                      <a:rPr lang="en-US" dirty="0"/>
                      <a:t>1.7%</a:t>
                    </a:r>
                  </a:p>
                </c:rich>
              </c:tx>
              <c:showLegendKey val="0"/>
              <c:showVal val="1"/>
              <c:showCatName val="0"/>
              <c:showSerName val="0"/>
              <c:showPercent val="0"/>
              <c:showBubbleSize val="0"/>
            </c:dLbl>
            <c:dLbl>
              <c:idx val="1"/>
              <c:layout>
                <c:manualLayout>
                  <c:x val="3.3004373783030012E-2"/>
                  <c:y val="-1.6958852862502465E-2"/>
                </c:manualLayout>
              </c:layout>
              <c:tx>
                <c:rich>
                  <a:bodyPr/>
                  <a:lstStyle/>
                  <a:p>
                    <a:r>
                      <a:rPr lang="en-US" sz="1000" b="1" dirty="0">
                        <a:latin typeface="Calibri" pitchFamily="34" charset="0"/>
                      </a:rPr>
                      <a:t>4</a:t>
                    </a:r>
                    <a:r>
                      <a:rPr lang="en-US" dirty="0"/>
                      <a:t>2.3%</a:t>
                    </a:r>
                  </a:p>
                </c:rich>
              </c:tx>
              <c:showLegendKey val="0"/>
              <c:showVal val="1"/>
              <c:showCatName val="0"/>
              <c:showSerName val="0"/>
              <c:showPercent val="0"/>
              <c:showBubbleSize val="0"/>
            </c:dLbl>
            <c:dLbl>
              <c:idx val="2"/>
              <c:layout>
                <c:manualLayout>
                  <c:x val="2.0627581340864645E-2"/>
                  <c:y val="-4.4628855340859509E-2"/>
                </c:manualLayout>
              </c:layout>
              <c:tx>
                <c:rich>
                  <a:bodyPr/>
                  <a:lstStyle/>
                  <a:p>
                    <a:r>
                      <a:rPr lang="en-US" sz="1000" b="1" dirty="0">
                        <a:latin typeface="Calibri" pitchFamily="34" charset="0"/>
                      </a:rPr>
                      <a:t>4</a:t>
                    </a:r>
                    <a:r>
                      <a:rPr lang="en-US" sz="900" dirty="0"/>
                      <a:t>4.2%</a:t>
                    </a:r>
                  </a:p>
                </c:rich>
              </c:tx>
              <c:showLegendKey val="0"/>
              <c:showVal val="1"/>
              <c:showCatName val="0"/>
              <c:showSerName val="0"/>
              <c:showPercent val="0"/>
              <c:showBubbleSize val="0"/>
            </c:dLbl>
            <c:dLbl>
              <c:idx val="3"/>
              <c:layout>
                <c:manualLayout>
                  <c:x val="1.8771306112186369E-2"/>
                  <c:y val="-6.4621826207344482E-2"/>
                </c:manualLayout>
              </c:layout>
              <c:tx>
                <c:rich>
                  <a:bodyPr/>
                  <a:lstStyle/>
                  <a:p>
                    <a:r>
                      <a:rPr lang="en-US" sz="1000" b="1" dirty="0" smtClean="0">
                        <a:latin typeface="Calibri" pitchFamily="34" charset="0"/>
                      </a:rPr>
                      <a:t>4</a:t>
                    </a:r>
                    <a:r>
                      <a:rPr lang="en-US" b="1" dirty="0" smtClean="0">
                        <a:latin typeface="Calibri" pitchFamily="34" charset="0"/>
                      </a:rPr>
                      <a:t>8.0%</a:t>
                    </a:r>
                    <a:endParaRPr lang="en-US" dirty="0"/>
                  </a:p>
                </c:rich>
              </c:tx>
              <c:showLegendKey val="0"/>
              <c:showVal val="1"/>
              <c:showCatName val="0"/>
              <c:showSerName val="0"/>
              <c:showPercent val="0"/>
              <c:showBubbleSize val="0"/>
            </c:dLbl>
            <c:dLbl>
              <c:idx val="4"/>
              <c:layout>
                <c:manualLayout>
                  <c:x val="2.0421463891926239E-2"/>
                  <c:y val="6.7834343192636776E-3"/>
                </c:manualLayout>
              </c:layout>
              <c:tx>
                <c:rich>
                  <a:bodyPr/>
                  <a:lstStyle/>
                  <a:p>
                    <a:r>
                      <a:rPr lang="en-US" sz="1000" b="1" dirty="0">
                        <a:latin typeface="Calibri" pitchFamily="34" charset="0"/>
                      </a:rPr>
                      <a:t>6</a:t>
                    </a:r>
                    <a:r>
                      <a:rPr lang="en-US" b="1" dirty="0"/>
                      <a:t>9</a:t>
                    </a:r>
                    <a:r>
                      <a:rPr lang="en-US" dirty="0"/>
                      <a:t>.5%</a:t>
                    </a:r>
                  </a:p>
                </c:rich>
              </c:tx>
              <c:showLegendKey val="0"/>
              <c:showVal val="1"/>
              <c:showCatName val="0"/>
              <c:showSerName val="0"/>
              <c:showPercent val="0"/>
              <c:showBubbleSize val="0"/>
            </c:dLbl>
            <c:txPr>
              <a:bodyPr/>
              <a:lstStyle/>
              <a:p>
                <a:pPr>
                  <a:defRPr sz="1000" b="1">
                    <a:latin typeface="Calibri" pitchFamily="34" charset="0"/>
                  </a:defRPr>
                </a:pPr>
                <a:endParaRPr lang="es-MX"/>
              </a:p>
            </c:txPr>
            <c:showLegendKey val="0"/>
            <c:showVal val="1"/>
            <c:showCatName val="0"/>
            <c:showSerName val="0"/>
            <c:showPercent val="0"/>
            <c:showBubbleSize val="0"/>
            <c:showLeaderLines val="0"/>
          </c:dLbls>
          <c:cat>
            <c:numRef>
              <c:f>GRAFICA!$D$14:$H$14</c:f>
              <c:numCache>
                <c:formatCode>General</c:formatCode>
                <c:ptCount val="5"/>
                <c:pt idx="0">
                  <c:v>2008</c:v>
                </c:pt>
                <c:pt idx="1">
                  <c:v>2009</c:v>
                </c:pt>
                <c:pt idx="2">
                  <c:v>2010</c:v>
                </c:pt>
                <c:pt idx="3">
                  <c:v>2011</c:v>
                </c:pt>
                <c:pt idx="4">
                  <c:v>2012</c:v>
                </c:pt>
              </c:numCache>
            </c:numRef>
          </c:cat>
          <c:val>
            <c:numRef>
              <c:f>GRAFICA!$D$16:$H$16</c:f>
              <c:numCache>
                <c:formatCode>#,##0.00</c:formatCode>
                <c:ptCount val="5"/>
                <c:pt idx="0">
                  <c:v>792.40159999999946</c:v>
                </c:pt>
                <c:pt idx="1">
                  <c:v>982.30399999999997</c:v>
                </c:pt>
                <c:pt idx="2">
                  <c:v>1072.0639999999999</c:v>
                </c:pt>
                <c:pt idx="3">
                  <c:v>1258.2318</c:v>
                </c:pt>
                <c:pt idx="4">
                  <c:v>1996.155</c:v>
                </c:pt>
              </c:numCache>
            </c:numRef>
          </c:val>
        </c:ser>
        <c:dLbls>
          <c:showLegendKey val="0"/>
          <c:showVal val="0"/>
          <c:showCatName val="0"/>
          <c:showSerName val="0"/>
          <c:showPercent val="0"/>
          <c:showBubbleSize val="0"/>
        </c:dLbls>
        <c:gapWidth val="150"/>
        <c:axId val="76966912"/>
        <c:axId val="76980992"/>
      </c:barChart>
      <c:catAx>
        <c:axId val="76966912"/>
        <c:scaling>
          <c:orientation val="minMax"/>
        </c:scaling>
        <c:delete val="0"/>
        <c:axPos val="b"/>
        <c:numFmt formatCode="General" sourceLinked="1"/>
        <c:majorTickMark val="out"/>
        <c:minorTickMark val="none"/>
        <c:tickLblPos val="nextTo"/>
        <c:txPr>
          <a:bodyPr/>
          <a:lstStyle/>
          <a:p>
            <a:pPr>
              <a:defRPr sz="1000">
                <a:latin typeface="Calibri" pitchFamily="34" charset="0"/>
              </a:defRPr>
            </a:pPr>
            <a:endParaRPr lang="es-MX"/>
          </a:p>
        </c:txPr>
        <c:crossAx val="76980992"/>
        <c:crosses val="autoZero"/>
        <c:auto val="1"/>
        <c:lblAlgn val="ctr"/>
        <c:lblOffset val="100"/>
        <c:noMultiLvlLbl val="0"/>
      </c:catAx>
      <c:valAx>
        <c:axId val="76980992"/>
        <c:scaling>
          <c:orientation val="minMax"/>
        </c:scaling>
        <c:delete val="0"/>
        <c:axPos val="l"/>
        <c:numFmt formatCode="#,##0" sourceLinked="0"/>
        <c:majorTickMark val="out"/>
        <c:minorTickMark val="none"/>
        <c:tickLblPos val="nextTo"/>
        <c:txPr>
          <a:bodyPr/>
          <a:lstStyle/>
          <a:p>
            <a:pPr>
              <a:defRPr sz="1000">
                <a:latin typeface="Calibri" pitchFamily="34" charset="0"/>
              </a:defRPr>
            </a:pPr>
            <a:endParaRPr lang="es-MX"/>
          </a:p>
        </c:txPr>
        <c:crossAx val="76966912"/>
        <c:crosses val="autoZero"/>
        <c:crossBetween val="between"/>
      </c:valAx>
    </c:plotArea>
    <c:legend>
      <c:legendPos val="b"/>
      <c:legendEntry>
        <c:idx val="0"/>
        <c:txPr>
          <a:bodyPr/>
          <a:lstStyle/>
          <a:p>
            <a:pPr>
              <a:defRPr sz="800">
                <a:latin typeface="Trajan Pro" pitchFamily="18" charset="0"/>
                <a:cs typeface="Calibri" pitchFamily="34" charset="0"/>
              </a:defRPr>
            </a:pPr>
            <a:endParaRPr lang="es-MX"/>
          </a:p>
        </c:txPr>
      </c:legendEntry>
      <c:legendEntry>
        <c:idx val="1"/>
        <c:txPr>
          <a:bodyPr/>
          <a:lstStyle/>
          <a:p>
            <a:pPr>
              <a:defRPr sz="800">
                <a:latin typeface="Trajan Pro" pitchFamily="18" charset="0"/>
                <a:cs typeface="Calibri" pitchFamily="34" charset="0"/>
              </a:defRPr>
            </a:pPr>
            <a:endParaRPr lang="es-MX"/>
          </a:p>
        </c:txPr>
      </c:legendEntry>
      <c:layout>
        <c:manualLayout>
          <c:xMode val="edge"/>
          <c:yMode val="edge"/>
          <c:x val="3.3766472341279809E-2"/>
          <c:y val="0.86492594308064463"/>
          <c:w val="0.94678247251280101"/>
          <c:h val="0.11938778240955175"/>
        </c:manualLayout>
      </c:layout>
      <c:overlay val="0"/>
      <c:txPr>
        <a:bodyPr/>
        <a:lstStyle/>
        <a:p>
          <a:pPr>
            <a:defRPr sz="800">
              <a:latin typeface="Calibri" pitchFamily="34" charset="0"/>
              <a:cs typeface="Calibri" pitchFamily="34" charset="0"/>
            </a:defRPr>
          </a:pPr>
          <a:endParaRPr lang="es-MX"/>
        </a:p>
      </c:txPr>
    </c:legend>
    <c:plotVisOnly val="1"/>
    <c:dispBlanksAs val="gap"/>
    <c:showDLblsOverMax val="0"/>
  </c:chart>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s-MX"/>
  <c:roundedCorners val="0"/>
  <mc:AlternateContent xmlns:mc="http://schemas.openxmlformats.org/markup-compatibility/2006">
    <mc:Choice xmlns:c14="http://schemas.microsoft.com/office/drawing/2007/8/2/chart" Requires="c14">
      <c14:style val="105"/>
    </mc:Choice>
    <mc:Fallback>
      <c:style val="5"/>
    </mc:Fallback>
  </mc:AlternateContent>
  <c:chart>
    <c:title>
      <c:tx>
        <c:rich>
          <a:bodyPr/>
          <a:lstStyle/>
          <a:p>
            <a:pPr>
              <a:defRPr sz="1400"/>
            </a:pPr>
            <a:r>
              <a:rPr lang="en-US" sz="1400">
                <a:latin typeface="Adobe Caslon Pro" pitchFamily="18" charset="0"/>
              </a:rPr>
              <a:t>Número de Indicadores de Desempeño en el Gobierno Federal</a:t>
            </a:r>
          </a:p>
        </c:rich>
      </c:tx>
      <c:layout>
        <c:manualLayout>
          <c:xMode val="edge"/>
          <c:yMode val="edge"/>
          <c:x val="0.13241804259890552"/>
          <c:y val="5.7824629856519198E-2"/>
        </c:manualLayout>
      </c:layout>
      <c:overlay val="0"/>
    </c:title>
    <c:autoTitleDeleted val="0"/>
    <c:plotArea>
      <c:layout>
        <c:manualLayout>
          <c:layoutTarget val="inner"/>
          <c:xMode val="edge"/>
          <c:yMode val="edge"/>
          <c:x val="9.0279547017084155E-2"/>
          <c:y val="0.12998648753811451"/>
          <c:w val="0.51563431012639072"/>
          <c:h val="0.84363888476204629"/>
        </c:manualLayout>
      </c:layout>
      <c:pieChart>
        <c:varyColors val="1"/>
        <c:ser>
          <c:idx val="0"/>
          <c:order val="0"/>
          <c:tx>
            <c:strRef>
              <c:f>Hoja2!$E$3</c:f>
              <c:strCache>
                <c:ptCount val="1"/>
                <c:pt idx="0">
                  <c:v>Número de Indicadores</c:v>
                </c:pt>
              </c:strCache>
            </c:strRef>
          </c:tx>
          <c:spPr>
            <a:solidFill>
              <a:srgbClr val="92D050"/>
            </a:solidFill>
          </c:spPr>
          <c:dPt>
            <c:idx val="1"/>
            <c:bubble3D val="0"/>
            <c:spPr>
              <a:gradFill>
                <a:gsLst>
                  <a:gs pos="0">
                    <a:srgbClr val="990000">
                      <a:lumMod val="60000"/>
                      <a:lumOff val="40000"/>
                    </a:srgbClr>
                  </a:gs>
                  <a:gs pos="50000">
                    <a:srgbClr val="FF6600">
                      <a:tint val="44500"/>
                      <a:satMod val="160000"/>
                    </a:srgbClr>
                  </a:gs>
                  <a:gs pos="100000">
                    <a:srgbClr val="FF6600">
                      <a:tint val="23500"/>
                      <a:satMod val="160000"/>
                    </a:srgbClr>
                  </a:gs>
                </a:gsLst>
                <a:lin ang="2700000" scaled="1"/>
              </a:gradFill>
            </c:spPr>
          </c:dPt>
          <c:dLbls>
            <c:dLbl>
              <c:idx val="0"/>
              <c:layout>
                <c:manualLayout>
                  <c:x val="-0.21240823948260071"/>
                  <c:y val="9.770192645903153E-2"/>
                </c:manualLayout>
              </c:layout>
              <c:tx>
                <c:rich>
                  <a:bodyPr/>
                  <a:lstStyle/>
                  <a:p>
                    <a:r>
                      <a:rPr lang="en-US" b="1"/>
                      <a:t>2</a:t>
                    </a:r>
                    <a:r>
                      <a:rPr lang="en-US"/>
                      <a:t>.450 Indicadores Estratégicos</a:t>
                    </a:r>
                  </a:p>
                </c:rich>
              </c:tx>
              <c:showLegendKey val="0"/>
              <c:showVal val="1"/>
              <c:showCatName val="0"/>
              <c:showSerName val="0"/>
              <c:showPercent val="0"/>
              <c:showBubbleSize val="0"/>
            </c:dLbl>
            <c:dLbl>
              <c:idx val="1"/>
              <c:layout>
                <c:manualLayout>
                  <c:x val="0.1323740585284697"/>
                  <c:y val="-0.11827043650975258"/>
                </c:manualLayout>
              </c:layout>
              <c:tx>
                <c:rich>
                  <a:bodyPr/>
                  <a:lstStyle/>
                  <a:p>
                    <a:r>
                      <a:rPr lang="en-US" b="1"/>
                      <a:t>3,599 Indicadores de</a:t>
                    </a:r>
                    <a:r>
                      <a:rPr lang="en-US" b="1" baseline="0"/>
                      <a:t> Gestión</a:t>
                    </a:r>
                    <a:endParaRPr lang="en-US" b="1"/>
                  </a:p>
                </c:rich>
              </c:tx>
              <c:showLegendKey val="0"/>
              <c:showVal val="1"/>
              <c:showCatName val="0"/>
              <c:showSerName val="0"/>
              <c:showPercent val="0"/>
              <c:showBubbleSize val="0"/>
            </c:dLbl>
            <c:txPr>
              <a:bodyPr/>
              <a:lstStyle/>
              <a:p>
                <a:pPr>
                  <a:defRPr b="1"/>
                </a:pPr>
                <a:endParaRPr lang="es-MX"/>
              </a:p>
            </c:txPr>
            <c:showLegendKey val="0"/>
            <c:showVal val="1"/>
            <c:showCatName val="0"/>
            <c:showSerName val="0"/>
            <c:showPercent val="0"/>
            <c:showBubbleSize val="0"/>
            <c:showLeaderLines val="1"/>
          </c:dLbls>
          <c:cat>
            <c:strRef>
              <c:f>Hoja2!$D$4:$D$5</c:f>
              <c:strCache>
                <c:ptCount val="2"/>
                <c:pt idx="0">
                  <c:v>Número de Indicadores Estratégicos</c:v>
                </c:pt>
                <c:pt idx="1">
                  <c:v>Número de Indicadores de Gestión</c:v>
                </c:pt>
              </c:strCache>
            </c:strRef>
          </c:cat>
          <c:val>
            <c:numRef>
              <c:f>Hoja2!$E$4:$E$5</c:f>
              <c:numCache>
                <c:formatCode>General</c:formatCode>
                <c:ptCount val="2"/>
                <c:pt idx="0">
                  <c:v>2450</c:v>
                </c:pt>
                <c:pt idx="1">
                  <c:v>3599</c:v>
                </c:pt>
              </c:numCache>
            </c:numRef>
          </c:val>
        </c:ser>
        <c:dLbls>
          <c:showLegendKey val="0"/>
          <c:showVal val="0"/>
          <c:showCatName val="0"/>
          <c:showSerName val="0"/>
          <c:showPercent val="0"/>
          <c:showBubbleSize val="0"/>
          <c:showLeaderLines val="1"/>
        </c:dLbls>
        <c:firstSliceAng val="0"/>
      </c:pieChart>
    </c:plotArea>
    <c:legend>
      <c:legendPos val="r"/>
      <c:layout>
        <c:manualLayout>
          <c:xMode val="edge"/>
          <c:yMode val="edge"/>
          <c:x val="0.6399681753125176"/>
          <c:y val="0.3905540109373124"/>
          <c:w val="0.27436460887199648"/>
          <c:h val="0.30982058681618441"/>
        </c:manualLayout>
      </c:layout>
      <c:overlay val="0"/>
      <c:txPr>
        <a:bodyPr/>
        <a:lstStyle/>
        <a:p>
          <a:pPr>
            <a:defRPr sz="1100">
              <a:latin typeface="Adobe Caslon Pro" pitchFamily="18" charset="0"/>
            </a:defRPr>
          </a:pPr>
          <a:endParaRPr lang="es-MX"/>
        </a:p>
      </c:txPr>
    </c:legend>
    <c:plotVisOnly val="1"/>
    <c:dispBlanksAs val="gap"/>
    <c:showDLblsOverMax val="0"/>
  </c:chart>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0.12281</cdr:x>
      <cdr:y>0.03373</cdr:y>
    </cdr:from>
    <cdr:to>
      <cdr:x>0.89958</cdr:x>
      <cdr:y>0.17308</cdr:y>
    </cdr:to>
    <cdr:sp macro="" textlink="">
      <cdr:nvSpPr>
        <cdr:cNvPr id="3" name="2 CuadroTexto"/>
        <cdr:cNvSpPr txBox="1"/>
      </cdr:nvSpPr>
      <cdr:spPr>
        <a:xfrm xmlns:a="http://schemas.openxmlformats.org/drawingml/2006/main">
          <a:off x="504068" y="126299"/>
          <a:ext cx="3188219" cy="521773"/>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s-MX" b="1" dirty="0">
              <a:latin typeface="Trajan Pro" pitchFamily="18" charset="0"/>
            </a:rPr>
            <a:t>Gasto </a:t>
          </a:r>
          <a:r>
            <a:rPr lang="es-MX" b="1" dirty="0" smtClean="0">
              <a:latin typeface="Trajan Pro" pitchFamily="18" charset="0"/>
            </a:rPr>
            <a:t>Programable</a:t>
          </a:r>
          <a:r>
            <a:rPr lang="es-MX" b="1" baseline="0" dirty="0" smtClean="0">
              <a:latin typeface="Trajan Pro" pitchFamily="18" charset="0"/>
            </a:rPr>
            <a:t> Asignado PEF </a:t>
          </a:r>
          <a:r>
            <a:rPr lang="es-MX" b="1" baseline="0" dirty="0">
              <a:latin typeface="Trajan Pro" pitchFamily="18" charset="0"/>
            </a:rPr>
            <a:t>vs. Gasto Asociado a Pp con </a:t>
          </a:r>
          <a:r>
            <a:rPr lang="es-MX" b="1" baseline="0" dirty="0" smtClean="0">
              <a:latin typeface="Trajan Pro" pitchFamily="18" charset="0"/>
            </a:rPr>
            <a:t>MIR</a:t>
          </a:r>
          <a:r>
            <a:rPr lang="es-MX" b="1" dirty="0" smtClean="0">
              <a:latin typeface="Trajan Pro" pitchFamily="18" charset="0"/>
            </a:rPr>
            <a:t> </a:t>
          </a:r>
        </a:p>
        <a:p xmlns:a="http://schemas.openxmlformats.org/drawingml/2006/main">
          <a:pPr algn="ctr"/>
          <a:r>
            <a:rPr lang="es-MX" b="1" baseline="0" dirty="0" smtClean="0">
              <a:latin typeface="Trajan Pro" pitchFamily="18" charset="0"/>
            </a:rPr>
            <a:t>2008-2012</a:t>
          </a:r>
          <a:endParaRPr lang="es-MX" b="1" dirty="0">
            <a:latin typeface="Trajan Pro" pitchFamily="18" charset="0"/>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0.43415</cdr:x>
      <cdr:y>0.38789</cdr:y>
    </cdr:from>
    <cdr:to>
      <cdr:x>0.52718</cdr:x>
      <cdr:y>0.51458</cdr:y>
    </cdr:to>
    <cdr:sp macro="" textlink="">
      <cdr:nvSpPr>
        <cdr:cNvPr id="2" name="1 CuadroTexto"/>
        <cdr:cNvSpPr txBox="1"/>
      </cdr:nvSpPr>
      <cdr:spPr>
        <a:xfrm xmlns:a="http://schemas.openxmlformats.org/drawingml/2006/main">
          <a:off x="2605843" y="1483235"/>
          <a:ext cx="558383" cy="48444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s-MX" sz="1800" b="1" dirty="0">
              <a:latin typeface="Adobe Caslon Pro" pitchFamily="18" charset="0"/>
            </a:rPr>
            <a:t>40%</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MX" dirty="0"/>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AC2E1FE-0BCF-4CF8-95C2-52D57EE38887}" type="datetimeFigureOut">
              <a:rPr lang="es-MX" smtClean="0"/>
              <a:pPr/>
              <a:t>15/06/2013</a:t>
            </a:fld>
            <a:endParaRPr lang="es-MX" dirty="0"/>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MX" dirty="0"/>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MX" dirty="0"/>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ED3C78A-EAE2-4357-93F7-B9EC72DA4052}" type="slidenum">
              <a:rPr lang="es-MX" smtClean="0"/>
              <a:pPr/>
              <a:t>‹Nº›</a:t>
            </a:fld>
            <a:endParaRPr lang="es-MX" dirty="0"/>
          </a:p>
        </p:txBody>
      </p:sp>
    </p:spTree>
    <p:extLst>
      <p:ext uri="{BB962C8B-B14F-4D97-AF65-F5344CB8AC3E}">
        <p14:creationId xmlns:p14="http://schemas.microsoft.com/office/powerpoint/2010/main" val="40163161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dirty="0"/>
          </a:p>
        </p:txBody>
      </p:sp>
      <p:sp>
        <p:nvSpPr>
          <p:cNvPr id="4" name="3 Marcador de número de diapositiva"/>
          <p:cNvSpPr>
            <a:spLocks noGrp="1"/>
          </p:cNvSpPr>
          <p:nvPr>
            <p:ph type="sldNum" sz="quarter" idx="10"/>
          </p:nvPr>
        </p:nvSpPr>
        <p:spPr/>
        <p:txBody>
          <a:bodyPr/>
          <a:lstStyle/>
          <a:p>
            <a:fld id="{27068FFE-7B61-4A7D-9A37-4A80424D8940}" type="slidenum">
              <a:rPr lang="es-MX" smtClean="0">
                <a:solidFill>
                  <a:prstClr val="black"/>
                </a:solidFill>
              </a:rPr>
              <a:pPr/>
              <a:t>1</a:t>
            </a:fld>
            <a:endParaRPr lang="es-MX" dirty="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algn="just"/>
            <a:endParaRPr lang="es-MX" dirty="0"/>
          </a:p>
        </p:txBody>
      </p:sp>
      <p:sp>
        <p:nvSpPr>
          <p:cNvPr id="4" name="3 Marcador de número de diapositiva"/>
          <p:cNvSpPr>
            <a:spLocks noGrp="1"/>
          </p:cNvSpPr>
          <p:nvPr>
            <p:ph type="sldNum" sz="quarter" idx="10"/>
          </p:nvPr>
        </p:nvSpPr>
        <p:spPr/>
        <p:txBody>
          <a:bodyPr/>
          <a:lstStyle/>
          <a:p>
            <a:fld id="{27068FFE-7B61-4A7D-9A37-4A80424D8940}" type="slidenum">
              <a:rPr lang="es-MX" smtClean="0"/>
              <a:pPr/>
              <a:t>2</a:t>
            </a:fld>
            <a:endParaRPr lang="es-MX"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fontScale="92500" lnSpcReduction="10000"/>
          </a:bodyPr>
          <a:lstStyle/>
          <a:p>
            <a:pPr algn="just"/>
            <a:endParaRPr lang="es-MX" dirty="0"/>
          </a:p>
        </p:txBody>
      </p:sp>
      <p:sp>
        <p:nvSpPr>
          <p:cNvPr id="4" name="3 Marcador de número de diapositiva"/>
          <p:cNvSpPr>
            <a:spLocks noGrp="1"/>
          </p:cNvSpPr>
          <p:nvPr>
            <p:ph type="sldNum" sz="quarter" idx="10"/>
          </p:nvPr>
        </p:nvSpPr>
        <p:spPr/>
        <p:txBody>
          <a:bodyPr/>
          <a:lstStyle/>
          <a:p>
            <a:fld id="{5428F01E-F130-4111-B83D-60007F0679D5}" type="slidenum">
              <a:rPr lang="es-MX" smtClean="0">
                <a:solidFill>
                  <a:prstClr val="black"/>
                </a:solidFill>
              </a:rPr>
              <a:pPr/>
              <a:t>3</a:t>
            </a:fld>
            <a:endParaRPr lang="es-MX" dirty="0">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0" marR="0" indent="0" algn="just" defTabSz="914400" rtl="0" eaLnBrk="1" fontAlgn="auto" latinLnBrk="0" hangingPunct="1">
              <a:lnSpc>
                <a:spcPct val="100000"/>
              </a:lnSpc>
              <a:spcBef>
                <a:spcPts val="0"/>
              </a:spcBef>
              <a:spcAft>
                <a:spcPts val="0"/>
              </a:spcAft>
              <a:buClrTx/>
              <a:buSzTx/>
              <a:buFont typeface="Wingdings" pitchFamily="2" charset="2"/>
              <a:buChar char="ü"/>
              <a:tabLst/>
              <a:defRPr/>
            </a:pPr>
            <a:r>
              <a:rPr lang="es-MX" sz="1200" b="1" dirty="0" smtClean="0">
                <a:solidFill>
                  <a:schemeClr val="tx1"/>
                </a:solidFill>
                <a:latin typeface="Adobe Caslon Pro" pitchFamily="18" charset="0"/>
                <a:ea typeface="Calibri" pitchFamily="34" charset="0"/>
                <a:cs typeface="Times New Roman" pitchFamily="18" charset="0"/>
              </a:rPr>
              <a:t> El Sistema de Evaluación del Desempeño (SED) </a:t>
            </a:r>
            <a:r>
              <a:rPr lang="es-MX" sz="1200" dirty="0" smtClean="0">
                <a:solidFill>
                  <a:schemeClr val="tx1"/>
                </a:solidFill>
                <a:latin typeface="Adobe Caslon Pro" pitchFamily="18" charset="0"/>
                <a:ea typeface="Calibri" pitchFamily="34" charset="0"/>
                <a:cs typeface="Times New Roman" pitchFamily="18" charset="0"/>
              </a:rPr>
              <a:t>es un conjunto de procesos y elementos metodológicos que permiten realizar sistemáticamente el seguimiento y la evaluación de las políticas, las instituciones y los programas implementados por las dependencias y entidades federales.</a:t>
            </a:r>
          </a:p>
          <a:p>
            <a:pPr algn="just"/>
            <a:endParaRPr lang="es-MX" dirty="0" smtClean="0"/>
          </a:p>
          <a:p>
            <a:pPr marL="0" marR="0" lvl="0" indent="0" algn="just" defTabSz="914400" rtl="0" eaLnBrk="1" fontAlgn="auto" latinLnBrk="0" hangingPunct="1">
              <a:lnSpc>
                <a:spcPct val="100000"/>
              </a:lnSpc>
              <a:spcBef>
                <a:spcPts val="0"/>
              </a:spcBef>
              <a:spcAft>
                <a:spcPts val="0"/>
              </a:spcAft>
              <a:buClrTx/>
              <a:buSzTx/>
              <a:buFont typeface="Wingdings" pitchFamily="2" charset="2"/>
              <a:buChar char="ü"/>
              <a:tabLst/>
              <a:defRPr/>
            </a:pPr>
            <a:r>
              <a:rPr lang="es-MX" sz="1200" dirty="0" smtClean="0">
                <a:solidFill>
                  <a:schemeClr val="tx1"/>
                </a:solidFill>
                <a:latin typeface="Adobe Caslon Pro" pitchFamily="18" charset="0"/>
                <a:ea typeface="Calibri" pitchFamily="34" charset="0"/>
                <a:cs typeface="Times New Roman" pitchFamily="18" charset="0"/>
              </a:rPr>
              <a:t> El SED ha buscado </a:t>
            </a:r>
            <a:r>
              <a:rPr lang="es-MX" sz="1200" b="1" dirty="0" smtClean="0">
                <a:solidFill>
                  <a:schemeClr val="tx1"/>
                </a:solidFill>
                <a:latin typeface="Adobe Caslon Pro" pitchFamily="18" charset="0"/>
                <a:ea typeface="Calibri" pitchFamily="34" charset="0"/>
                <a:cs typeface="Times New Roman" pitchFamily="18" charset="0"/>
              </a:rPr>
              <a:t>brindar información detallada para valorar objetivamente los Pp, mejorar de manera continua el desempeño de las instituciones públicas y, en última instancia, determinar el impacto que los recursos públicos tienen en el bienestar de la población.</a:t>
            </a:r>
          </a:p>
          <a:p>
            <a:pPr algn="just"/>
            <a:endParaRPr lang="es-MX" dirty="0" smtClean="0"/>
          </a:p>
          <a:p>
            <a:pPr algn="just"/>
            <a:r>
              <a:rPr lang="es-MX" b="1" dirty="0" smtClean="0"/>
              <a:t>Formas</a:t>
            </a:r>
          </a:p>
          <a:p>
            <a:pPr algn="just"/>
            <a:endParaRPr lang="es-MX" dirty="0" smtClean="0"/>
          </a:p>
          <a:p>
            <a:pPr marL="0" marR="0" lvl="0" indent="0" algn="just" defTabSz="914400" rtl="0" eaLnBrk="1" fontAlgn="auto" latinLnBrk="0" hangingPunct="1">
              <a:lnSpc>
                <a:spcPct val="100000"/>
              </a:lnSpc>
              <a:spcBef>
                <a:spcPts val="0"/>
              </a:spcBef>
              <a:spcAft>
                <a:spcPts val="0"/>
              </a:spcAft>
              <a:buClrTx/>
              <a:buSzTx/>
              <a:buFontTx/>
              <a:buNone/>
              <a:tabLst/>
              <a:defRPr/>
            </a:pPr>
            <a:r>
              <a:rPr lang="es-MX" b="1" dirty="0" smtClean="0"/>
              <a:t>1. </a:t>
            </a:r>
            <a:r>
              <a:rPr lang="es-MX" sz="1200" b="0" dirty="0" smtClean="0">
                <a:solidFill>
                  <a:schemeClr val="tx1"/>
                </a:solidFill>
                <a:latin typeface="Adobe Caslon Pro" pitchFamily="18" charset="0"/>
              </a:rPr>
              <a:t>Servir de base para desarrollar un nuevo modelo gubernamental para la gestión de las asignaciones presupuestarias: un modelo orientado al logro de resultados. </a:t>
            </a:r>
          </a:p>
          <a:p>
            <a:pPr algn="just"/>
            <a:endParaRPr lang="es-MX" dirty="0" smtClean="0"/>
          </a:p>
          <a:p>
            <a:pPr marL="0" marR="0" lvl="0" indent="0" algn="just" defTabSz="914400" rtl="0" eaLnBrk="1" fontAlgn="auto" latinLnBrk="0" hangingPunct="1">
              <a:lnSpc>
                <a:spcPct val="100000"/>
              </a:lnSpc>
              <a:spcBef>
                <a:spcPts val="0"/>
              </a:spcBef>
              <a:spcAft>
                <a:spcPts val="0"/>
              </a:spcAft>
              <a:buClrTx/>
              <a:buSzTx/>
              <a:buFontTx/>
              <a:buNone/>
              <a:tabLst/>
              <a:defRPr/>
            </a:pPr>
            <a:r>
              <a:rPr lang="es-MX" b="1" dirty="0" smtClean="0"/>
              <a:t>2. </a:t>
            </a:r>
            <a:r>
              <a:rPr lang="es-MX" sz="1200" b="0" dirty="0" smtClean="0">
                <a:solidFill>
                  <a:schemeClr val="tx1"/>
                </a:solidFill>
                <a:latin typeface="Adobe Caslon Pro" pitchFamily="18" charset="0"/>
              </a:rPr>
              <a:t>Aumentar la eficiencia del gobierno y del gasto público.</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s-MX" sz="1200" b="0" dirty="0" smtClean="0">
              <a:solidFill>
                <a:schemeClr val="tx1"/>
              </a:solidFill>
              <a:latin typeface="Adobe Caslon Pro"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MX" sz="1200" b="1" dirty="0" smtClean="0">
                <a:solidFill>
                  <a:schemeClr val="tx1"/>
                </a:solidFill>
                <a:latin typeface="Adobe Caslon Pro" pitchFamily="18" charset="0"/>
              </a:rPr>
              <a:t>3. </a:t>
            </a:r>
            <a:r>
              <a:rPr lang="es-MX" sz="1200" b="0" dirty="0" smtClean="0">
                <a:solidFill>
                  <a:schemeClr val="tx1"/>
                </a:solidFill>
                <a:latin typeface="Adobe Caslon Pro" pitchFamily="18" charset="0"/>
              </a:rPr>
              <a:t>Contribuir a mejorar la calidad de los bienes y servicios públicos.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s-MX" sz="1200" b="0" dirty="0" smtClean="0">
              <a:solidFill>
                <a:schemeClr val="tx1"/>
              </a:solidFill>
              <a:latin typeface="Adobe Caslon Pro"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MX" sz="1200" b="1" dirty="0" smtClean="0">
                <a:solidFill>
                  <a:schemeClr val="tx1"/>
                </a:solidFill>
                <a:latin typeface="Adobe Caslon Pro" pitchFamily="18" charset="0"/>
              </a:rPr>
              <a:t>4. </a:t>
            </a:r>
            <a:r>
              <a:rPr lang="es-MX" sz="1200" b="0" dirty="0" smtClean="0">
                <a:solidFill>
                  <a:schemeClr val="tx1"/>
                </a:solidFill>
                <a:latin typeface="Adobe Caslon Pro" pitchFamily="18" charset="0"/>
              </a:rPr>
              <a:t>Fortalecer los mecanismos de transparencia y rendición de cuentas por medio de información detallada y oportuna sobre el desempeño de los Pp, el cumplimiento de los objetivos institucionales y el uso de los recursos públicos.</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s-MX" sz="1200" b="0" dirty="0" smtClean="0">
              <a:solidFill>
                <a:schemeClr val="tx1"/>
              </a:solidFill>
              <a:latin typeface="Adobe Caslon Pro"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s-MX" sz="1200" b="0" dirty="0" smtClean="0">
              <a:solidFill>
                <a:schemeClr val="tx1"/>
              </a:solidFill>
              <a:latin typeface="Adobe Caslon Pro" pitchFamily="18" charset="0"/>
            </a:endParaRPr>
          </a:p>
          <a:p>
            <a:pPr algn="just"/>
            <a:endParaRPr lang="es-MX" dirty="0"/>
          </a:p>
        </p:txBody>
      </p:sp>
      <p:sp>
        <p:nvSpPr>
          <p:cNvPr id="4" name="3 Marcador de número de diapositiva"/>
          <p:cNvSpPr>
            <a:spLocks noGrp="1"/>
          </p:cNvSpPr>
          <p:nvPr>
            <p:ph type="sldNum" sz="quarter" idx="10"/>
          </p:nvPr>
        </p:nvSpPr>
        <p:spPr/>
        <p:txBody>
          <a:bodyPr/>
          <a:lstStyle/>
          <a:p>
            <a:fld id="{27068FFE-7B61-4A7D-9A37-4A80424D8940}" type="slidenum">
              <a:rPr lang="es-MX" smtClean="0"/>
              <a:pPr/>
              <a:t>4</a:t>
            </a:fld>
            <a:endParaRPr lang="es-MX"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fontScale="92500" lnSpcReduction="10000"/>
          </a:bodyPr>
          <a:lstStyle/>
          <a:p>
            <a:pPr algn="just"/>
            <a:endParaRPr lang="es-MX" dirty="0"/>
          </a:p>
        </p:txBody>
      </p:sp>
      <p:sp>
        <p:nvSpPr>
          <p:cNvPr id="4" name="3 Marcador de número de diapositiva"/>
          <p:cNvSpPr>
            <a:spLocks noGrp="1"/>
          </p:cNvSpPr>
          <p:nvPr>
            <p:ph type="sldNum" sz="quarter" idx="10"/>
          </p:nvPr>
        </p:nvSpPr>
        <p:spPr/>
        <p:txBody>
          <a:bodyPr/>
          <a:lstStyle/>
          <a:p>
            <a:fld id="{5428F01E-F130-4111-B83D-60007F0679D5}" type="slidenum">
              <a:rPr lang="es-MX" smtClean="0">
                <a:solidFill>
                  <a:prstClr val="black"/>
                </a:solidFill>
              </a:rPr>
              <a:pPr/>
              <a:t>5</a:t>
            </a:fld>
            <a:endParaRPr lang="es-MX" dirty="0">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fontScale="85000" lnSpcReduction="10000"/>
          </a:bodyPr>
          <a:lstStyle/>
          <a:p>
            <a:pPr marL="0" marR="0" indent="0" algn="just" defTabSz="914400" rtl="0" eaLnBrk="1" fontAlgn="base" latinLnBrk="0" hangingPunct="1">
              <a:lnSpc>
                <a:spcPct val="100000"/>
              </a:lnSpc>
              <a:spcBef>
                <a:spcPct val="0"/>
              </a:spcBef>
              <a:spcAft>
                <a:spcPct val="0"/>
              </a:spcAft>
              <a:buClr>
                <a:schemeClr val="accent4">
                  <a:lumMod val="50000"/>
                </a:schemeClr>
              </a:buClr>
              <a:buSzTx/>
              <a:buFont typeface="Wingdings" pitchFamily="2" charset="2"/>
              <a:buNone/>
              <a:tabLst/>
              <a:defRPr/>
            </a:pPr>
            <a:endParaRPr lang="es-MX" sz="1200" dirty="0" smtClean="0">
              <a:solidFill>
                <a:schemeClr val="tx1"/>
              </a:solidFill>
              <a:latin typeface="+mn-lt"/>
              <a:ea typeface="Calibri" pitchFamily="34" charset="0"/>
              <a:cs typeface="Times New Roman" pitchFamily="18" charset="0"/>
            </a:endParaRPr>
          </a:p>
        </p:txBody>
      </p:sp>
      <p:sp>
        <p:nvSpPr>
          <p:cNvPr id="4" name="3 Marcador de número de diapositiva"/>
          <p:cNvSpPr>
            <a:spLocks noGrp="1"/>
          </p:cNvSpPr>
          <p:nvPr>
            <p:ph type="sldNum" sz="quarter" idx="10"/>
          </p:nvPr>
        </p:nvSpPr>
        <p:spPr/>
        <p:txBody>
          <a:bodyPr/>
          <a:lstStyle/>
          <a:p>
            <a:fld id="{27068FFE-7B61-4A7D-9A37-4A80424D8940}" type="slidenum">
              <a:rPr lang="es-MX" smtClean="0"/>
              <a:pPr/>
              <a:t>6</a:t>
            </a:fld>
            <a:endParaRPr lang="es-MX"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0" marR="0" indent="0" algn="just" defTabSz="914400" rtl="0" eaLnBrk="1" fontAlgn="auto" latinLnBrk="0" hangingPunct="1">
              <a:lnSpc>
                <a:spcPct val="100000"/>
              </a:lnSpc>
              <a:spcBef>
                <a:spcPts val="0"/>
              </a:spcBef>
              <a:spcAft>
                <a:spcPts val="0"/>
              </a:spcAft>
              <a:buClrTx/>
              <a:buSzTx/>
              <a:buFont typeface="Wingdings" pitchFamily="2" charset="2"/>
              <a:buChar char="ü"/>
              <a:tabLst/>
              <a:defRPr/>
            </a:pPr>
            <a:endParaRPr lang="es-MX" dirty="0"/>
          </a:p>
        </p:txBody>
      </p:sp>
      <p:sp>
        <p:nvSpPr>
          <p:cNvPr id="4" name="3 Marcador de número de diapositiva"/>
          <p:cNvSpPr>
            <a:spLocks noGrp="1"/>
          </p:cNvSpPr>
          <p:nvPr>
            <p:ph type="sldNum" sz="quarter" idx="10"/>
          </p:nvPr>
        </p:nvSpPr>
        <p:spPr/>
        <p:txBody>
          <a:bodyPr/>
          <a:lstStyle/>
          <a:p>
            <a:fld id="{27068FFE-7B61-4A7D-9A37-4A80424D8940}" type="slidenum">
              <a:rPr lang="es-MX" smtClean="0"/>
              <a:pPr/>
              <a:t>8</a:t>
            </a:fld>
            <a:endParaRPr lang="es-MX"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marL="0" indent="0" algn="just" defTabSz="914400" fontAlgn="base">
              <a:spcBef>
                <a:spcPct val="0"/>
              </a:spcBef>
              <a:spcAft>
                <a:spcPct val="0"/>
              </a:spcAft>
              <a:buClr>
                <a:schemeClr val="accent4">
                  <a:lumMod val="50000"/>
                </a:schemeClr>
              </a:buClr>
              <a:buNone/>
            </a:pPr>
            <a:endParaRPr lang="es-MX" sz="1200" dirty="0" smtClean="0">
              <a:solidFill>
                <a:schemeClr val="tx1"/>
              </a:solidFill>
              <a:latin typeface="Adobe Caslon Pro" pitchFamily="18" charset="0"/>
              <a:ea typeface="Calibri" pitchFamily="34" charset="0"/>
              <a:cs typeface="Times New Roman" pitchFamily="18" charset="0"/>
            </a:endParaRPr>
          </a:p>
          <a:p>
            <a:pPr marL="0" indent="0" algn="just" defTabSz="914400" fontAlgn="base">
              <a:spcBef>
                <a:spcPct val="0"/>
              </a:spcBef>
              <a:spcAft>
                <a:spcPct val="0"/>
              </a:spcAft>
              <a:buClr>
                <a:schemeClr val="accent4">
                  <a:lumMod val="50000"/>
                </a:schemeClr>
              </a:buClr>
              <a:buNone/>
            </a:pPr>
            <a:r>
              <a:rPr lang="es-MX" sz="1200" b="1" dirty="0" smtClean="0">
                <a:solidFill>
                  <a:schemeClr val="tx1"/>
                </a:solidFill>
                <a:latin typeface="Adobe Caslon Pro" pitchFamily="18" charset="0"/>
                <a:ea typeface="Calibri" pitchFamily="34" charset="0"/>
                <a:cs typeface="Times New Roman" pitchFamily="18" charset="0"/>
              </a:rPr>
              <a:t>los</a:t>
            </a:r>
            <a:r>
              <a:rPr lang="es-MX" sz="1200" b="1" baseline="0" dirty="0" smtClean="0">
                <a:solidFill>
                  <a:schemeClr val="tx1"/>
                </a:solidFill>
                <a:latin typeface="Adobe Caslon Pro" pitchFamily="18" charset="0"/>
                <a:ea typeface="Calibri" pitchFamily="34" charset="0"/>
                <a:cs typeface="Times New Roman" pitchFamily="18" charset="0"/>
              </a:rPr>
              <a:t> </a:t>
            </a:r>
            <a:r>
              <a:rPr lang="es-MX" sz="1200" b="1" dirty="0" smtClean="0">
                <a:solidFill>
                  <a:schemeClr val="tx1"/>
                </a:solidFill>
                <a:latin typeface="Adobe Caslon Pro" pitchFamily="18" charset="0"/>
                <a:ea typeface="Calibri" pitchFamily="34" charset="0"/>
                <a:cs typeface="Times New Roman" pitchFamily="18" charset="0"/>
              </a:rPr>
              <a:t>objetivos del PbR en materia de Transparencia han sido:</a:t>
            </a:r>
          </a:p>
          <a:p>
            <a:pPr marL="0" indent="0" algn="just" defTabSz="914400" fontAlgn="base">
              <a:spcBef>
                <a:spcPct val="0"/>
              </a:spcBef>
              <a:spcAft>
                <a:spcPct val="0"/>
              </a:spcAft>
              <a:buClr>
                <a:schemeClr val="accent4">
                  <a:lumMod val="50000"/>
                </a:schemeClr>
              </a:buClr>
              <a:buNone/>
            </a:pPr>
            <a:endParaRPr lang="es-MX" sz="1200" dirty="0" smtClean="0">
              <a:solidFill>
                <a:schemeClr val="tx1"/>
              </a:solidFill>
              <a:latin typeface="Adobe Caslon Pro" pitchFamily="18" charset="0"/>
              <a:ea typeface="Calibri" pitchFamily="34" charset="0"/>
              <a:cs typeface="Times New Roman" pitchFamily="18" charset="0"/>
            </a:endParaRPr>
          </a:p>
          <a:p>
            <a:pPr marL="0" indent="0" algn="just" defTabSz="914400" fontAlgn="base">
              <a:spcBef>
                <a:spcPct val="0"/>
              </a:spcBef>
              <a:spcAft>
                <a:spcPct val="0"/>
              </a:spcAft>
              <a:buClr>
                <a:schemeClr val="accent4">
                  <a:lumMod val="50000"/>
                </a:schemeClr>
              </a:buClr>
              <a:buNone/>
            </a:pPr>
            <a:endParaRPr lang="es-MX" sz="1200" dirty="0" smtClean="0">
              <a:solidFill>
                <a:schemeClr val="tx1"/>
              </a:solidFill>
              <a:latin typeface="Adobe Caslon Pro" pitchFamily="18" charset="0"/>
              <a:ea typeface="Calibri" pitchFamily="34" charset="0"/>
              <a:cs typeface="Times New Roman" pitchFamily="18" charset="0"/>
            </a:endParaRPr>
          </a:p>
          <a:p>
            <a:pPr marL="0" indent="0" algn="just" defTabSz="914400" fontAlgn="base">
              <a:spcBef>
                <a:spcPct val="0"/>
              </a:spcBef>
              <a:spcAft>
                <a:spcPct val="0"/>
              </a:spcAft>
              <a:buClr>
                <a:srgbClr val="FF0000"/>
              </a:buClr>
              <a:buFont typeface="Wingdings" pitchFamily="2" charset="2"/>
              <a:buChar char="ü"/>
            </a:pPr>
            <a:r>
              <a:rPr lang="es-MX" sz="1200" dirty="0" smtClean="0">
                <a:solidFill>
                  <a:schemeClr val="tx1"/>
                </a:solidFill>
                <a:latin typeface="Adobe Caslon Pro" pitchFamily="18" charset="0"/>
                <a:ea typeface="Calibri" pitchFamily="34" charset="0"/>
                <a:cs typeface="Times New Roman" pitchFamily="18" charset="0"/>
              </a:rPr>
              <a:t> Fortalecer la transparencia y la rendición de cuentas en el uso de los recursos públicos a</a:t>
            </a:r>
            <a:r>
              <a:rPr lang="es-MX" sz="1200" baseline="0" dirty="0" smtClean="0">
                <a:solidFill>
                  <a:schemeClr val="tx1"/>
                </a:solidFill>
                <a:latin typeface="Adobe Caslon Pro" pitchFamily="18" charset="0"/>
                <a:ea typeface="Calibri" pitchFamily="34" charset="0"/>
                <a:cs typeface="Times New Roman" pitchFamily="18" charset="0"/>
              </a:rPr>
              <a:t> través de mayor </a:t>
            </a:r>
            <a:r>
              <a:rPr lang="es-MX" sz="1200" dirty="0" smtClean="0">
                <a:solidFill>
                  <a:schemeClr val="tx1"/>
                </a:solidFill>
                <a:latin typeface="Adobe Caslon Pro" pitchFamily="18" charset="0"/>
                <a:ea typeface="Calibri" pitchFamily="34" charset="0"/>
                <a:cs typeface="Times New Roman" pitchFamily="18" charset="0"/>
              </a:rPr>
              <a:t>y mejor información sobre el desempeño gubernamental,</a:t>
            </a:r>
            <a:r>
              <a:rPr lang="es-MX" sz="1200" baseline="0" dirty="0" smtClean="0">
                <a:solidFill>
                  <a:schemeClr val="tx1"/>
                </a:solidFill>
                <a:latin typeface="Adobe Caslon Pro" pitchFamily="18" charset="0"/>
                <a:ea typeface="Calibri" pitchFamily="34" charset="0"/>
                <a:cs typeface="Times New Roman" pitchFamily="18" charset="0"/>
              </a:rPr>
              <a:t> así como una mayor difusión de dicha información.</a:t>
            </a:r>
            <a:endParaRPr lang="es-MX" sz="1200" dirty="0" smtClean="0">
              <a:solidFill>
                <a:schemeClr val="tx1"/>
              </a:solidFill>
              <a:latin typeface="Adobe Caslon Pro" pitchFamily="18" charset="0"/>
              <a:ea typeface="Calibri" pitchFamily="34" charset="0"/>
              <a:cs typeface="Times New Roman" pitchFamily="18" charset="0"/>
            </a:endParaRPr>
          </a:p>
          <a:p>
            <a:pPr marL="0" indent="0" algn="just" defTabSz="914400" fontAlgn="base">
              <a:spcBef>
                <a:spcPct val="0"/>
              </a:spcBef>
              <a:spcAft>
                <a:spcPct val="0"/>
              </a:spcAft>
              <a:buClr>
                <a:srgbClr val="FF0000"/>
              </a:buClr>
              <a:buFont typeface="Wingdings" pitchFamily="2" charset="2"/>
              <a:buChar char="ü"/>
            </a:pPr>
            <a:endParaRPr lang="es-MX" sz="1200" dirty="0" smtClean="0">
              <a:solidFill>
                <a:schemeClr val="tx1"/>
              </a:solidFill>
              <a:latin typeface="Adobe Caslon Pro" pitchFamily="18" charset="0"/>
              <a:ea typeface="Calibri" pitchFamily="34" charset="0"/>
              <a:cs typeface="Times New Roman" pitchFamily="18" charset="0"/>
            </a:endParaRPr>
          </a:p>
          <a:p>
            <a:pPr marL="0" indent="0" algn="just" defTabSz="914400" fontAlgn="base">
              <a:spcBef>
                <a:spcPct val="0"/>
              </a:spcBef>
              <a:spcAft>
                <a:spcPct val="0"/>
              </a:spcAft>
              <a:buClr>
                <a:srgbClr val="FF0000"/>
              </a:buClr>
              <a:buNone/>
            </a:pPr>
            <a:endParaRPr lang="es-MX" sz="1200" dirty="0" smtClean="0">
              <a:solidFill>
                <a:schemeClr val="tx1"/>
              </a:solidFill>
              <a:latin typeface="Adobe Caslon Pro" pitchFamily="18" charset="0"/>
              <a:ea typeface="Calibri" pitchFamily="34" charset="0"/>
              <a:cs typeface="Times New Roman" pitchFamily="18" charset="0"/>
            </a:endParaRPr>
          </a:p>
          <a:p>
            <a:pPr marL="0" indent="0" algn="just" defTabSz="914400" fontAlgn="base">
              <a:spcBef>
                <a:spcPct val="0"/>
              </a:spcBef>
              <a:spcAft>
                <a:spcPct val="0"/>
              </a:spcAft>
              <a:buClr>
                <a:srgbClr val="FF0000"/>
              </a:buClr>
              <a:buFont typeface="Wingdings" pitchFamily="2" charset="2"/>
              <a:buChar char="ü"/>
            </a:pPr>
            <a:r>
              <a:rPr lang="es-MX" sz="1200" dirty="0" smtClean="0">
                <a:solidFill>
                  <a:schemeClr val="tx1"/>
                </a:solidFill>
                <a:latin typeface="Adobe Caslon Pro" pitchFamily="18" charset="0"/>
                <a:ea typeface="Calibri" pitchFamily="34" charset="0"/>
                <a:cs typeface="Times New Roman" pitchFamily="18" charset="0"/>
              </a:rPr>
              <a:t> Poner a disposición información oportuna, asequible, confiable y transparente a los diferentes actores, funcionarios públicos, legisladores, miembros de la organizaciones no gubernamentales y la sociedad para entender mejor la toma de decisiones en la asignación del gasto público.</a:t>
            </a:r>
          </a:p>
          <a:p>
            <a:endParaRPr lang="es-MX" dirty="0"/>
          </a:p>
        </p:txBody>
      </p:sp>
      <p:sp>
        <p:nvSpPr>
          <p:cNvPr id="4" name="3 Marcador de número de diapositiva"/>
          <p:cNvSpPr>
            <a:spLocks noGrp="1"/>
          </p:cNvSpPr>
          <p:nvPr>
            <p:ph type="sldNum" sz="quarter" idx="10"/>
          </p:nvPr>
        </p:nvSpPr>
        <p:spPr/>
        <p:txBody>
          <a:bodyPr/>
          <a:lstStyle/>
          <a:p>
            <a:fld id="{2ED3C78A-EAE2-4357-93F7-B9EC72DA4052}" type="slidenum">
              <a:rPr lang="es-MX" smtClean="0"/>
              <a:pPr/>
              <a:t>10</a:t>
            </a:fld>
            <a:endParaRPr lang="es-MX"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MX"/>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MX"/>
          </a:p>
        </p:txBody>
      </p:sp>
      <p:sp>
        <p:nvSpPr>
          <p:cNvPr id="4" name="3 Marcador de fecha"/>
          <p:cNvSpPr>
            <a:spLocks noGrp="1"/>
          </p:cNvSpPr>
          <p:nvPr>
            <p:ph type="dt" sz="half" idx="10"/>
          </p:nvPr>
        </p:nvSpPr>
        <p:spPr/>
        <p:txBody>
          <a:bodyPr/>
          <a:lstStyle/>
          <a:p>
            <a:fld id="{506ECDC6-8EC3-4F46-AD54-A6103862EE40}" type="datetime1">
              <a:rPr lang="es-MX" smtClean="0"/>
              <a:pPr/>
              <a:t>15/06/2013</a:t>
            </a:fld>
            <a:endParaRPr lang="es-MX" dirty="0"/>
          </a:p>
        </p:txBody>
      </p:sp>
      <p:sp>
        <p:nvSpPr>
          <p:cNvPr id="5" name="4 Marcador de pie de página"/>
          <p:cNvSpPr>
            <a:spLocks noGrp="1"/>
          </p:cNvSpPr>
          <p:nvPr>
            <p:ph type="ftr" sz="quarter" idx="11"/>
          </p:nvPr>
        </p:nvSpPr>
        <p:spPr/>
        <p:txBody>
          <a:bodyPr/>
          <a:lstStyle/>
          <a:p>
            <a:endParaRPr lang="es-MX" dirty="0"/>
          </a:p>
        </p:txBody>
      </p:sp>
      <p:sp>
        <p:nvSpPr>
          <p:cNvPr id="6" name="5 Marcador de número de diapositiva"/>
          <p:cNvSpPr>
            <a:spLocks noGrp="1"/>
          </p:cNvSpPr>
          <p:nvPr>
            <p:ph type="sldNum" sz="quarter" idx="12"/>
          </p:nvPr>
        </p:nvSpPr>
        <p:spPr/>
        <p:txBody>
          <a:bodyPr/>
          <a:lstStyle/>
          <a:p>
            <a:fld id="{10CA74A8-4905-4CE6-A33F-21473558AE8F}" type="slidenum">
              <a:rPr lang="es-MX" smtClean="0"/>
              <a:pPr/>
              <a:t>‹Nº›</a:t>
            </a:fld>
            <a:endParaRPr lang="es-MX"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7A6F5E69-FCB8-4FF2-856A-6DDC4D309A06}" type="datetime1">
              <a:rPr lang="es-MX" smtClean="0"/>
              <a:pPr/>
              <a:t>15/06/2013</a:t>
            </a:fld>
            <a:endParaRPr lang="es-MX" dirty="0"/>
          </a:p>
        </p:txBody>
      </p:sp>
      <p:sp>
        <p:nvSpPr>
          <p:cNvPr id="5" name="4 Marcador de pie de página"/>
          <p:cNvSpPr>
            <a:spLocks noGrp="1"/>
          </p:cNvSpPr>
          <p:nvPr>
            <p:ph type="ftr" sz="quarter" idx="11"/>
          </p:nvPr>
        </p:nvSpPr>
        <p:spPr/>
        <p:txBody>
          <a:bodyPr/>
          <a:lstStyle/>
          <a:p>
            <a:endParaRPr lang="es-MX" dirty="0"/>
          </a:p>
        </p:txBody>
      </p:sp>
      <p:sp>
        <p:nvSpPr>
          <p:cNvPr id="6" name="5 Marcador de número de diapositiva"/>
          <p:cNvSpPr>
            <a:spLocks noGrp="1"/>
          </p:cNvSpPr>
          <p:nvPr>
            <p:ph type="sldNum" sz="quarter" idx="12"/>
          </p:nvPr>
        </p:nvSpPr>
        <p:spPr/>
        <p:txBody>
          <a:bodyPr/>
          <a:lstStyle/>
          <a:p>
            <a:fld id="{10CA74A8-4905-4CE6-A33F-21473558AE8F}" type="slidenum">
              <a:rPr lang="es-MX" smtClean="0"/>
              <a:pPr/>
              <a:t>‹Nº›</a:t>
            </a:fld>
            <a:endParaRPr lang="es-MX"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4D32EE01-F23B-47FD-9919-53408D5653ED}" type="datetime1">
              <a:rPr lang="es-MX" smtClean="0"/>
              <a:pPr/>
              <a:t>15/06/2013</a:t>
            </a:fld>
            <a:endParaRPr lang="es-MX" dirty="0"/>
          </a:p>
        </p:txBody>
      </p:sp>
      <p:sp>
        <p:nvSpPr>
          <p:cNvPr id="5" name="4 Marcador de pie de página"/>
          <p:cNvSpPr>
            <a:spLocks noGrp="1"/>
          </p:cNvSpPr>
          <p:nvPr>
            <p:ph type="ftr" sz="quarter" idx="11"/>
          </p:nvPr>
        </p:nvSpPr>
        <p:spPr/>
        <p:txBody>
          <a:bodyPr/>
          <a:lstStyle/>
          <a:p>
            <a:endParaRPr lang="es-MX" dirty="0"/>
          </a:p>
        </p:txBody>
      </p:sp>
      <p:sp>
        <p:nvSpPr>
          <p:cNvPr id="6" name="5 Marcador de número de diapositiva"/>
          <p:cNvSpPr>
            <a:spLocks noGrp="1"/>
          </p:cNvSpPr>
          <p:nvPr>
            <p:ph type="sldNum" sz="quarter" idx="12"/>
          </p:nvPr>
        </p:nvSpPr>
        <p:spPr/>
        <p:txBody>
          <a:bodyPr/>
          <a:lstStyle/>
          <a:p>
            <a:fld id="{10CA74A8-4905-4CE6-A33F-21473558AE8F}" type="slidenum">
              <a:rPr lang="es-MX" smtClean="0"/>
              <a:pPr/>
              <a:t>‹Nº›</a:t>
            </a:fld>
            <a:endParaRPr lang="es-MX"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sz="2800"/>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normAutofit/>
          </a:bodyPr>
          <a:lstStyle>
            <a:lvl1pPr marL="0" indent="0" algn="ctr">
              <a:buNone/>
              <a:defRPr sz="26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196FF419-3DC1-47F1-B3A5-D9F6635F8CC4}" type="datetime1">
              <a:rPr lang="es-MX" smtClean="0">
                <a:solidFill>
                  <a:prstClr val="black">
                    <a:tint val="75000"/>
                  </a:prstClr>
                </a:solidFill>
              </a:rPr>
              <a:pPr/>
              <a:t>15/06/2013</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AF88E988-FB04-AB4E-BE5A-59F242AF7F7A}" type="slidenum">
              <a:rPr lang="en-US" smtClean="0">
                <a:solidFill>
                  <a:prstClr val="black">
                    <a:tint val="75000"/>
                  </a:prstClr>
                </a:solidFill>
              </a:rPr>
              <a:pPr/>
              <a:t>‹Nº›</a:t>
            </a:fld>
            <a:endParaRPr lang="en-US" dirty="0">
              <a:solidFill>
                <a:prstClr val="black">
                  <a:tint val="75000"/>
                </a:prstClr>
              </a:solidFill>
            </a:endParaRPr>
          </a:p>
        </p:txBody>
      </p:sp>
      <p:sp>
        <p:nvSpPr>
          <p:cNvPr id="8" name="Title Placeholder 1"/>
          <p:cNvSpPr txBox="1">
            <a:spLocks/>
          </p:cNvSpPr>
          <p:nvPr userDrawn="1"/>
        </p:nvSpPr>
        <p:spPr>
          <a:xfrm>
            <a:off x="457200" y="274638"/>
            <a:ext cx="8229600" cy="1143000"/>
          </a:xfrm>
          <a:prstGeom prst="rect">
            <a:avLst/>
          </a:prstGeom>
        </p:spPr>
        <p:txBody>
          <a:bodyPr vert="horz" lIns="91440" tIns="45720" rIns="91440" bIns="45720" rtlCol="0" anchor="ctr">
            <a:noAutofit/>
          </a:bodyPr>
          <a:lstStyle>
            <a:lvl1pPr algn="r" defTabSz="457200" rtl="0" eaLnBrk="1" latinLnBrk="0" hangingPunct="1">
              <a:spcBef>
                <a:spcPct val="0"/>
              </a:spcBef>
              <a:buNone/>
              <a:defRPr sz="2000" kern="1200">
                <a:solidFill>
                  <a:srgbClr val="807F83"/>
                </a:solidFill>
                <a:latin typeface="Trajan Pro"/>
                <a:ea typeface="+mj-ea"/>
                <a:cs typeface="Trajan Pro"/>
              </a:defRPr>
            </a:lvl1pPr>
          </a:lstStyle>
          <a:p>
            <a:r>
              <a:rPr lang="en-US" dirty="0" smtClean="0"/>
              <a:t>Título</a:t>
            </a:r>
            <a:endParaRPr lang="en-US" dirty="0"/>
          </a:p>
        </p:txBody>
      </p:sp>
    </p:spTree>
    <p:extLst>
      <p:ext uri="{BB962C8B-B14F-4D97-AF65-F5344CB8AC3E}">
        <p14:creationId xmlns:p14="http://schemas.microsoft.com/office/powerpoint/2010/main" val="17283514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AF22EB24-0336-44A2-A97D-5AD23E0DBC49}" type="datetime1">
              <a:rPr lang="es-MX" smtClean="0">
                <a:solidFill>
                  <a:prstClr val="black">
                    <a:tint val="75000"/>
                  </a:prstClr>
                </a:solidFill>
              </a:rPr>
              <a:pPr/>
              <a:t>15/06/2013</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066355A-084C-D24E-9AD2-7E4FC41EA627}" type="slidenum">
              <a:rPr lang="en-US" smtClean="0">
                <a:solidFill>
                  <a:prstClr val="black">
                    <a:tint val="75000"/>
                  </a:prstClr>
                </a:solidFill>
              </a:rPr>
              <a:pPr/>
              <a:t>‹Nº›</a:t>
            </a:fld>
            <a:endParaRPr lang="en-US" dirty="0">
              <a:solidFill>
                <a:prstClr val="black">
                  <a:tint val="75000"/>
                </a:prstClr>
              </a:solidFill>
            </a:endParaRPr>
          </a:p>
        </p:txBody>
      </p:sp>
      <p:sp>
        <p:nvSpPr>
          <p:cNvPr id="7" name="Title Placeholder 1"/>
          <p:cNvSpPr>
            <a:spLocks noGrp="1"/>
          </p:cNvSpPr>
          <p:nvPr>
            <p:ph type="title"/>
          </p:nvPr>
        </p:nvSpPr>
        <p:spPr>
          <a:xfrm>
            <a:off x="457200" y="0"/>
            <a:ext cx="8229600" cy="1143000"/>
          </a:xfrm>
          <a:prstGeom prst="rect">
            <a:avLst/>
          </a:prstGeom>
        </p:spPr>
        <p:txBody>
          <a:bodyPr vert="horz" lIns="91440" tIns="45720" rIns="91440" bIns="45720" rtlCol="0" anchor="ctr">
            <a:noAutofit/>
          </a:bodyPr>
          <a:lstStyle/>
          <a:p>
            <a:r>
              <a:rPr lang="en-US" dirty="0" err="1" smtClean="0"/>
              <a:t>Título</a:t>
            </a:r>
            <a:endParaRPr lang="en-US" dirty="0"/>
          </a:p>
        </p:txBody>
      </p:sp>
    </p:spTree>
    <p:extLst>
      <p:ext uri="{BB962C8B-B14F-4D97-AF65-F5344CB8AC3E}">
        <p14:creationId xmlns:p14="http://schemas.microsoft.com/office/powerpoint/2010/main" val="3220382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solidFill>
                  <a:srgbClr val="807F83"/>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4" name="Date Placeholder 3"/>
          <p:cNvSpPr>
            <a:spLocks noGrp="1"/>
          </p:cNvSpPr>
          <p:nvPr>
            <p:ph type="dt" sz="half" idx="10"/>
          </p:nvPr>
        </p:nvSpPr>
        <p:spPr/>
        <p:txBody>
          <a:bodyPr/>
          <a:lstStyle/>
          <a:p>
            <a:fld id="{707A7EC9-C41D-49C3-9AAB-07A92F17E9D5}" type="datetime1">
              <a:rPr lang="es-MX" smtClean="0">
                <a:solidFill>
                  <a:prstClr val="black">
                    <a:tint val="75000"/>
                  </a:prstClr>
                </a:solidFill>
              </a:rPr>
              <a:pPr/>
              <a:t>15/06/2013</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91AF2B4D-6B12-4EDF-87BB-2B55CECB6611}" type="slidenum">
              <a:rPr lang="en-US" smtClean="0">
                <a:solidFill>
                  <a:prstClr val="black">
                    <a:tint val="75000"/>
                  </a:prstClr>
                </a:solidFill>
              </a:rPr>
              <a:pPr/>
              <a:t>‹Nº›</a:t>
            </a:fld>
            <a:endParaRPr lang="en-US" dirty="0">
              <a:solidFill>
                <a:prstClr val="black">
                  <a:tint val="75000"/>
                </a:prstClr>
              </a:solidFill>
            </a:endParaRPr>
          </a:p>
        </p:txBody>
      </p:sp>
      <p:sp>
        <p:nvSpPr>
          <p:cNvPr id="8" name="Title Placeholder 1"/>
          <p:cNvSpPr txBox="1">
            <a:spLocks/>
          </p:cNvSpPr>
          <p:nvPr userDrawn="1"/>
        </p:nvSpPr>
        <p:spPr>
          <a:xfrm>
            <a:off x="457200" y="274638"/>
            <a:ext cx="8229600" cy="1143000"/>
          </a:xfrm>
          <a:prstGeom prst="rect">
            <a:avLst/>
          </a:prstGeom>
        </p:spPr>
        <p:txBody>
          <a:bodyPr vert="horz" lIns="91440" tIns="45720" rIns="91440" bIns="45720" rtlCol="0" anchor="ctr">
            <a:noAutofit/>
          </a:bodyPr>
          <a:lstStyle>
            <a:lvl1pPr algn="r" defTabSz="457200" rtl="0" eaLnBrk="1" latinLnBrk="0" hangingPunct="1">
              <a:spcBef>
                <a:spcPct val="0"/>
              </a:spcBef>
              <a:buNone/>
              <a:defRPr sz="2000" kern="1200">
                <a:solidFill>
                  <a:srgbClr val="807F83"/>
                </a:solidFill>
                <a:latin typeface="Trajan Pro"/>
                <a:ea typeface="+mj-ea"/>
                <a:cs typeface="Trajan Pro"/>
              </a:defRPr>
            </a:lvl1pPr>
          </a:lstStyle>
          <a:p>
            <a:r>
              <a:rPr lang="en-US" dirty="0" smtClean="0"/>
              <a:t>Título</a:t>
            </a:r>
            <a:endParaRPr lang="en-US" dirty="0"/>
          </a:p>
        </p:txBody>
      </p:sp>
    </p:spTree>
    <p:extLst>
      <p:ext uri="{BB962C8B-B14F-4D97-AF65-F5344CB8AC3E}">
        <p14:creationId xmlns:p14="http://schemas.microsoft.com/office/powerpoint/2010/main" val="11223948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HCP">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600200"/>
            <a:ext cx="3784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940300" y="1600200"/>
            <a:ext cx="37465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8608D5D-0D34-45FD-8E6D-1330416938AD}" type="datetime1">
              <a:rPr lang="es-MX" smtClean="0">
                <a:solidFill>
                  <a:prstClr val="black">
                    <a:tint val="75000"/>
                  </a:prstClr>
                </a:solidFill>
              </a:rPr>
              <a:pPr/>
              <a:t>15/06/2013</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2066355A-084C-D24E-9AD2-7E4FC41EA627}" type="slidenum">
              <a:rPr lang="en-US" smtClean="0">
                <a:solidFill>
                  <a:prstClr val="black">
                    <a:tint val="75000"/>
                  </a:prstClr>
                </a:solidFill>
              </a:rPr>
              <a:pPr/>
              <a:t>‹Nº›</a:t>
            </a:fld>
            <a:endParaRPr lang="en-US" dirty="0">
              <a:solidFill>
                <a:prstClr val="black">
                  <a:tint val="75000"/>
                </a:prstClr>
              </a:solidFill>
            </a:endParaRPr>
          </a:p>
        </p:txBody>
      </p:sp>
      <p:sp>
        <p:nvSpPr>
          <p:cNvPr id="9"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Autofit/>
          </a:bodyPr>
          <a:lstStyle/>
          <a:p>
            <a:r>
              <a:rPr lang="en-US" dirty="0" err="1" smtClean="0"/>
              <a:t>Título</a:t>
            </a:r>
            <a:endParaRPr lang="en-US" dirty="0"/>
          </a:p>
        </p:txBody>
      </p:sp>
    </p:spTree>
    <p:extLst>
      <p:ext uri="{BB962C8B-B14F-4D97-AF65-F5344CB8AC3E}">
        <p14:creationId xmlns:p14="http://schemas.microsoft.com/office/powerpoint/2010/main" val="12605946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535113"/>
            <a:ext cx="3810000" cy="63976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38100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914900" y="1535113"/>
            <a:ext cx="3771900" cy="63976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914900" y="2174875"/>
            <a:ext cx="37719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0"/>
          </p:nvPr>
        </p:nvSpPr>
        <p:spPr/>
        <p:txBody>
          <a:bodyPr/>
          <a:lstStyle/>
          <a:p>
            <a:fld id="{37BA244F-D512-44AE-AA91-FA1B59245522}" type="datetime1">
              <a:rPr lang="es-MX" smtClean="0">
                <a:solidFill>
                  <a:prstClr val="black">
                    <a:tint val="75000"/>
                  </a:prstClr>
                </a:solidFill>
              </a:rPr>
              <a:pPr/>
              <a:t>15/06/2013</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2066355A-084C-D24E-9AD2-7E4FC41EA627}" type="slidenum">
              <a:rPr lang="en-US" smtClean="0">
                <a:solidFill>
                  <a:prstClr val="black">
                    <a:tint val="75000"/>
                  </a:prstClr>
                </a:solidFill>
              </a:rPr>
              <a:pPr/>
              <a:t>‹Nº›</a:t>
            </a:fld>
            <a:endParaRPr lang="en-US" dirty="0">
              <a:solidFill>
                <a:prstClr val="black">
                  <a:tint val="75000"/>
                </a:prstClr>
              </a:solidFill>
            </a:endParaRPr>
          </a:p>
        </p:txBody>
      </p:sp>
      <p:sp>
        <p:nvSpPr>
          <p:cNvPr id="10"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Autofit/>
          </a:bodyPr>
          <a:lstStyle/>
          <a:p>
            <a:r>
              <a:rPr lang="en-US" dirty="0" err="1" smtClean="0"/>
              <a:t>Título</a:t>
            </a:r>
            <a:endParaRPr lang="en-US" dirty="0"/>
          </a:p>
        </p:txBody>
      </p:sp>
    </p:spTree>
    <p:extLst>
      <p:ext uri="{BB962C8B-B14F-4D97-AF65-F5344CB8AC3E}">
        <p14:creationId xmlns:p14="http://schemas.microsoft.com/office/powerpoint/2010/main" val="24868244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BF3E6738-396E-4165-BA2F-7DBD3FE90D3F}" type="datetime1">
              <a:rPr lang="es-MX" smtClean="0">
                <a:solidFill>
                  <a:prstClr val="black">
                    <a:tint val="75000"/>
                  </a:prstClr>
                </a:solidFill>
              </a:rPr>
              <a:pPr/>
              <a:t>15/06/2013</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2066355A-084C-D24E-9AD2-7E4FC41EA627}" type="slidenum">
              <a:rPr lang="en-US" smtClean="0">
                <a:solidFill>
                  <a:prstClr val="black">
                    <a:tint val="75000"/>
                  </a:prstClr>
                </a:solidFill>
              </a:rPr>
              <a:pPr/>
              <a:t>‹Nº›</a:t>
            </a:fld>
            <a:endParaRPr lang="en-US" dirty="0">
              <a:solidFill>
                <a:prstClr val="black">
                  <a:tint val="75000"/>
                </a:prstClr>
              </a:solidFill>
            </a:endParaRPr>
          </a:p>
        </p:txBody>
      </p:sp>
      <p:sp>
        <p:nvSpPr>
          <p:cNvPr id="6"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Autofit/>
          </a:bodyPr>
          <a:lstStyle/>
          <a:p>
            <a:r>
              <a:rPr lang="en-US" dirty="0" err="1" smtClean="0"/>
              <a:t>Título</a:t>
            </a:r>
            <a:endParaRPr lang="en-US" dirty="0"/>
          </a:p>
        </p:txBody>
      </p:sp>
    </p:spTree>
    <p:extLst>
      <p:ext uri="{BB962C8B-B14F-4D97-AF65-F5344CB8AC3E}">
        <p14:creationId xmlns:p14="http://schemas.microsoft.com/office/powerpoint/2010/main" val="10847129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A46EECE-C68F-4892-8C43-B9071D6FB3D7}" type="datetime1">
              <a:rPr lang="es-MX" smtClean="0">
                <a:solidFill>
                  <a:prstClr val="black">
                    <a:tint val="75000"/>
                  </a:prstClr>
                </a:solidFill>
              </a:rPr>
              <a:pPr/>
              <a:t>15/06/2013</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2066355A-084C-D24E-9AD2-7E4FC41EA627}" type="slidenum">
              <a:rPr lang="en-US" smtClean="0">
                <a:solidFill>
                  <a:prstClr val="black">
                    <a:tint val="75000"/>
                  </a:prstClr>
                </a:solidFill>
              </a:rPr>
              <a:pPr/>
              <a:t>‹Nº›</a:t>
            </a:fld>
            <a:endParaRPr lang="en-US" dirty="0">
              <a:solidFill>
                <a:prstClr val="black">
                  <a:tint val="75000"/>
                </a:prstClr>
              </a:solidFill>
            </a:endParaRPr>
          </a:p>
        </p:txBody>
      </p:sp>
      <p:sp>
        <p:nvSpPr>
          <p:cNvPr id="7"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Autofit/>
          </a:bodyPr>
          <a:lstStyle/>
          <a:p>
            <a:r>
              <a:rPr lang="en-US" dirty="0" err="1" smtClean="0"/>
              <a:t>Título</a:t>
            </a:r>
            <a:endParaRPr lang="en-US" dirty="0"/>
          </a:p>
        </p:txBody>
      </p:sp>
    </p:spTree>
    <p:extLst>
      <p:ext uri="{BB962C8B-B14F-4D97-AF65-F5344CB8AC3E}">
        <p14:creationId xmlns:p14="http://schemas.microsoft.com/office/powerpoint/2010/main" val="12492246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4406900" y="1767944"/>
            <a:ext cx="4286250" cy="4358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767944"/>
            <a:ext cx="3784600" cy="4358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p>
            <a:fld id="{70B2EF0C-E150-490B-99FD-60AAE51323B0}" type="datetime1">
              <a:rPr lang="es-MX" smtClean="0">
                <a:solidFill>
                  <a:prstClr val="black">
                    <a:tint val="75000"/>
                  </a:prstClr>
                </a:solidFill>
              </a:rPr>
              <a:pPr/>
              <a:t>15/06/2013</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2C6B1FF6-39B9-40F5-8B67-33C6354A3D4F}" type="slidenum">
              <a:rPr lang="en-US" smtClean="0">
                <a:solidFill>
                  <a:prstClr val="black">
                    <a:tint val="75000"/>
                  </a:prstClr>
                </a:solidFill>
              </a:rPr>
              <a:pPr/>
              <a:t>‹Nº›</a:t>
            </a:fld>
            <a:endParaRPr lang="en-US" dirty="0">
              <a:solidFill>
                <a:srgbClr val="FFBA00">
                  <a:shade val="75000"/>
                </a:srgbClr>
              </a:solidFill>
            </a:endParaRPr>
          </a:p>
        </p:txBody>
      </p:sp>
      <p:sp>
        <p:nvSpPr>
          <p:cNvPr id="8"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Autofit/>
          </a:bodyPr>
          <a:lstStyle/>
          <a:p>
            <a:r>
              <a:rPr lang="en-US" dirty="0" err="1" smtClean="0"/>
              <a:t>Título</a:t>
            </a:r>
            <a:endParaRPr lang="en-US" dirty="0"/>
          </a:p>
        </p:txBody>
      </p:sp>
    </p:spTree>
    <p:extLst>
      <p:ext uri="{BB962C8B-B14F-4D97-AF65-F5344CB8AC3E}">
        <p14:creationId xmlns:p14="http://schemas.microsoft.com/office/powerpoint/2010/main" val="12182203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28C294D3-D038-47E8-BCDC-14AAA9A8B41D}" type="datetime1">
              <a:rPr lang="es-MX" smtClean="0"/>
              <a:pPr/>
              <a:t>15/06/2013</a:t>
            </a:fld>
            <a:endParaRPr lang="es-MX" dirty="0"/>
          </a:p>
        </p:txBody>
      </p:sp>
      <p:sp>
        <p:nvSpPr>
          <p:cNvPr id="5" name="4 Marcador de pie de página"/>
          <p:cNvSpPr>
            <a:spLocks noGrp="1"/>
          </p:cNvSpPr>
          <p:nvPr>
            <p:ph type="ftr" sz="quarter" idx="11"/>
          </p:nvPr>
        </p:nvSpPr>
        <p:spPr/>
        <p:txBody>
          <a:bodyPr/>
          <a:lstStyle/>
          <a:p>
            <a:endParaRPr lang="es-MX" dirty="0"/>
          </a:p>
        </p:txBody>
      </p:sp>
      <p:sp>
        <p:nvSpPr>
          <p:cNvPr id="6" name="5 Marcador de número de diapositiva"/>
          <p:cNvSpPr>
            <a:spLocks noGrp="1"/>
          </p:cNvSpPr>
          <p:nvPr>
            <p:ph type="sldNum" sz="quarter" idx="12"/>
          </p:nvPr>
        </p:nvSpPr>
        <p:spPr/>
        <p:txBody>
          <a:bodyPr/>
          <a:lstStyle/>
          <a:p>
            <a:fld id="{10CA74A8-4905-4CE6-A33F-21473558AE8F}" type="slidenum">
              <a:rPr lang="es-MX" smtClean="0"/>
              <a:pPr/>
              <a:t>‹Nº›</a:t>
            </a:fld>
            <a:endParaRPr lang="es-MX"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1659703"/>
            <a:ext cx="5486400" cy="3067871"/>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0B0C1EB-0E57-4FB9-80D8-D27DE82E42AE}" type="datetime1">
              <a:rPr lang="es-MX" smtClean="0">
                <a:solidFill>
                  <a:prstClr val="black">
                    <a:tint val="75000"/>
                  </a:prstClr>
                </a:solidFill>
              </a:rPr>
              <a:pPr/>
              <a:t>15/06/2013</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2066355A-084C-D24E-9AD2-7E4FC41EA627}" type="slidenum">
              <a:rPr lang="en-US" smtClean="0">
                <a:solidFill>
                  <a:prstClr val="black">
                    <a:tint val="75000"/>
                  </a:prstClr>
                </a:solidFill>
              </a:rPr>
              <a:pPr/>
              <a:t>‹Nº›</a:t>
            </a:fld>
            <a:endParaRPr lang="en-US" dirty="0">
              <a:solidFill>
                <a:prstClr val="black">
                  <a:tint val="75000"/>
                </a:prstClr>
              </a:solidFill>
            </a:endParaRPr>
          </a:p>
        </p:txBody>
      </p:sp>
      <p:sp>
        <p:nvSpPr>
          <p:cNvPr id="10" name="Title Placeholder 1"/>
          <p:cNvSpPr txBox="1">
            <a:spLocks/>
          </p:cNvSpPr>
          <p:nvPr userDrawn="1"/>
        </p:nvSpPr>
        <p:spPr>
          <a:xfrm>
            <a:off x="457200" y="274638"/>
            <a:ext cx="8229600" cy="1143000"/>
          </a:xfrm>
          <a:prstGeom prst="rect">
            <a:avLst/>
          </a:prstGeom>
        </p:spPr>
        <p:txBody>
          <a:bodyPr vert="horz" lIns="91440" tIns="45720" rIns="91440" bIns="45720" rtlCol="0" anchor="ctr">
            <a:noAutofit/>
          </a:bodyPr>
          <a:lstStyle>
            <a:lvl1pPr algn="r" defTabSz="457200" rtl="0" eaLnBrk="1" latinLnBrk="0" hangingPunct="1">
              <a:spcBef>
                <a:spcPct val="0"/>
              </a:spcBef>
              <a:buNone/>
              <a:defRPr sz="2000" kern="1200">
                <a:solidFill>
                  <a:srgbClr val="807F83"/>
                </a:solidFill>
                <a:latin typeface="Trajan Pro"/>
                <a:ea typeface="+mj-ea"/>
                <a:cs typeface="Trajan Pro"/>
              </a:defRPr>
            </a:lvl1pPr>
          </a:lstStyle>
          <a:p>
            <a:r>
              <a:rPr lang="en-US" dirty="0" smtClean="0"/>
              <a:t>Título</a:t>
            </a:r>
            <a:endParaRPr lang="en-US" dirty="0"/>
          </a:p>
        </p:txBody>
      </p:sp>
    </p:spTree>
    <p:extLst>
      <p:ext uri="{BB962C8B-B14F-4D97-AF65-F5344CB8AC3E}">
        <p14:creationId xmlns:p14="http://schemas.microsoft.com/office/powerpoint/2010/main" val="36159831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1FF0BF-CDB0-4635-B2B6-7F13DEF5FC34}" type="datetime1">
              <a:rPr lang="es-MX" smtClean="0">
                <a:solidFill>
                  <a:prstClr val="black">
                    <a:tint val="75000"/>
                  </a:prstClr>
                </a:solidFill>
              </a:rPr>
              <a:pPr/>
              <a:t>15/06/2013</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066355A-084C-D24E-9AD2-7E4FC41EA627}" type="slidenum">
              <a:rPr lang="en-US" smtClean="0">
                <a:solidFill>
                  <a:prstClr val="black">
                    <a:tint val="75000"/>
                  </a:prstClr>
                </a:solidFill>
              </a:rPr>
              <a:pPr/>
              <a:t>‹Nº›</a:t>
            </a:fld>
            <a:endParaRPr lang="en-US" dirty="0">
              <a:solidFill>
                <a:prstClr val="black">
                  <a:tint val="75000"/>
                </a:prstClr>
              </a:solidFill>
            </a:endParaRPr>
          </a:p>
        </p:txBody>
      </p:sp>
      <p:sp>
        <p:nvSpPr>
          <p:cNvPr id="7"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Autofit/>
          </a:bodyPr>
          <a:lstStyle/>
          <a:p>
            <a:r>
              <a:rPr lang="en-US" dirty="0" err="1" smtClean="0"/>
              <a:t>Título</a:t>
            </a:r>
            <a:endParaRPr lang="en-US" dirty="0"/>
          </a:p>
        </p:txBody>
      </p:sp>
    </p:spTree>
    <p:extLst>
      <p:ext uri="{BB962C8B-B14F-4D97-AF65-F5344CB8AC3E}">
        <p14:creationId xmlns:p14="http://schemas.microsoft.com/office/powerpoint/2010/main" val="37233172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623622"/>
            <a:ext cx="2057400" cy="4502541"/>
          </a:xfrm>
        </p:spPr>
        <p:txBody>
          <a:bodyPr vert="eaVert"/>
          <a:lstStyle>
            <a:lvl1pPr>
              <a:defRPr>
                <a:solidFill>
                  <a:srgbClr val="807F83"/>
                </a:solidFill>
              </a:defRPr>
            </a:lvl1pPr>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457200" y="1623622"/>
            <a:ext cx="6019800" cy="450254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8959135-CFE9-4DEA-816C-05CB35CBFE8F}" type="datetime1">
              <a:rPr lang="es-MX" smtClean="0">
                <a:solidFill>
                  <a:prstClr val="black">
                    <a:tint val="75000"/>
                  </a:prstClr>
                </a:solidFill>
              </a:rPr>
              <a:pPr/>
              <a:t>15/06/2013</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2066355A-084C-D24E-9AD2-7E4FC41EA627}" type="slidenum">
              <a:rPr lang="en-US" smtClean="0">
                <a:solidFill>
                  <a:prstClr val="black">
                    <a:tint val="75000"/>
                  </a:prstClr>
                </a:solidFill>
              </a:rPr>
              <a:pPr/>
              <a:t>‹Nº›</a:t>
            </a:fld>
            <a:endParaRPr lang="en-US" dirty="0">
              <a:solidFill>
                <a:prstClr val="black">
                  <a:tint val="75000"/>
                </a:prstClr>
              </a:solidFill>
            </a:endParaRPr>
          </a:p>
        </p:txBody>
      </p:sp>
      <p:sp>
        <p:nvSpPr>
          <p:cNvPr id="8" name="Title Placeholder 1"/>
          <p:cNvSpPr txBox="1">
            <a:spLocks/>
          </p:cNvSpPr>
          <p:nvPr userDrawn="1"/>
        </p:nvSpPr>
        <p:spPr>
          <a:xfrm>
            <a:off x="457200" y="274638"/>
            <a:ext cx="8229600" cy="1143000"/>
          </a:xfrm>
          <a:prstGeom prst="rect">
            <a:avLst/>
          </a:prstGeom>
        </p:spPr>
        <p:txBody>
          <a:bodyPr vert="horz" lIns="91440" tIns="45720" rIns="91440" bIns="45720" rtlCol="0" anchor="ctr">
            <a:noAutofit/>
          </a:bodyPr>
          <a:lstStyle>
            <a:lvl1pPr algn="r" defTabSz="457200" rtl="0" eaLnBrk="1" latinLnBrk="0" hangingPunct="1">
              <a:spcBef>
                <a:spcPct val="0"/>
              </a:spcBef>
              <a:buNone/>
              <a:defRPr sz="2000" kern="1200">
                <a:solidFill>
                  <a:srgbClr val="807F83"/>
                </a:solidFill>
                <a:latin typeface="Trajan Pro"/>
                <a:ea typeface="+mj-ea"/>
                <a:cs typeface="Trajan Pro"/>
              </a:defRPr>
            </a:lvl1pPr>
          </a:lstStyle>
          <a:p>
            <a:r>
              <a:rPr lang="en-US" dirty="0" smtClean="0"/>
              <a:t>Título</a:t>
            </a:r>
            <a:endParaRPr lang="en-US" dirty="0"/>
          </a:p>
        </p:txBody>
      </p:sp>
    </p:spTree>
    <p:extLst>
      <p:ext uri="{BB962C8B-B14F-4D97-AF65-F5344CB8AC3E}">
        <p14:creationId xmlns:p14="http://schemas.microsoft.com/office/powerpoint/2010/main" val="24179964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C1612897-8C25-4242-A395-D7230B37E767}" type="datetime1">
              <a:rPr lang="es-MX" smtClean="0"/>
              <a:pPr/>
              <a:t>15/06/2013</a:t>
            </a:fld>
            <a:endParaRPr lang="es-MX" dirty="0"/>
          </a:p>
        </p:txBody>
      </p:sp>
      <p:sp>
        <p:nvSpPr>
          <p:cNvPr id="5" name="4 Marcador de pie de página"/>
          <p:cNvSpPr>
            <a:spLocks noGrp="1"/>
          </p:cNvSpPr>
          <p:nvPr>
            <p:ph type="ftr" sz="quarter" idx="11"/>
          </p:nvPr>
        </p:nvSpPr>
        <p:spPr/>
        <p:txBody>
          <a:bodyPr/>
          <a:lstStyle/>
          <a:p>
            <a:endParaRPr lang="es-MX" dirty="0"/>
          </a:p>
        </p:txBody>
      </p:sp>
      <p:sp>
        <p:nvSpPr>
          <p:cNvPr id="6" name="5 Marcador de número de diapositiva"/>
          <p:cNvSpPr>
            <a:spLocks noGrp="1"/>
          </p:cNvSpPr>
          <p:nvPr>
            <p:ph type="sldNum" sz="quarter" idx="12"/>
          </p:nvPr>
        </p:nvSpPr>
        <p:spPr/>
        <p:txBody>
          <a:bodyPr/>
          <a:lstStyle/>
          <a:p>
            <a:fld id="{10CA74A8-4905-4CE6-A33F-21473558AE8F}" type="slidenum">
              <a:rPr lang="es-MX" smtClean="0"/>
              <a:pPr/>
              <a:t>‹Nº›</a:t>
            </a:fld>
            <a:endParaRPr lang="es-MX"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fecha"/>
          <p:cNvSpPr>
            <a:spLocks noGrp="1"/>
          </p:cNvSpPr>
          <p:nvPr>
            <p:ph type="dt" sz="half" idx="10"/>
          </p:nvPr>
        </p:nvSpPr>
        <p:spPr/>
        <p:txBody>
          <a:bodyPr/>
          <a:lstStyle/>
          <a:p>
            <a:fld id="{7D619854-A9C9-403D-AA42-06B517A8826F}" type="datetime1">
              <a:rPr lang="es-MX" smtClean="0"/>
              <a:pPr/>
              <a:t>15/06/2013</a:t>
            </a:fld>
            <a:endParaRPr lang="es-MX" dirty="0"/>
          </a:p>
        </p:txBody>
      </p:sp>
      <p:sp>
        <p:nvSpPr>
          <p:cNvPr id="6" name="5 Marcador de pie de página"/>
          <p:cNvSpPr>
            <a:spLocks noGrp="1"/>
          </p:cNvSpPr>
          <p:nvPr>
            <p:ph type="ftr" sz="quarter" idx="11"/>
          </p:nvPr>
        </p:nvSpPr>
        <p:spPr/>
        <p:txBody>
          <a:bodyPr/>
          <a:lstStyle/>
          <a:p>
            <a:endParaRPr lang="es-MX" dirty="0"/>
          </a:p>
        </p:txBody>
      </p:sp>
      <p:sp>
        <p:nvSpPr>
          <p:cNvPr id="7" name="6 Marcador de número de diapositiva"/>
          <p:cNvSpPr>
            <a:spLocks noGrp="1"/>
          </p:cNvSpPr>
          <p:nvPr>
            <p:ph type="sldNum" sz="quarter" idx="12"/>
          </p:nvPr>
        </p:nvSpPr>
        <p:spPr/>
        <p:txBody>
          <a:bodyPr/>
          <a:lstStyle/>
          <a:p>
            <a:fld id="{10CA74A8-4905-4CE6-A33F-21473558AE8F}" type="slidenum">
              <a:rPr lang="es-MX" smtClean="0"/>
              <a:pPr/>
              <a:t>‹Nº›</a:t>
            </a:fld>
            <a:endParaRPr lang="es-MX"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6 Marcador de fecha"/>
          <p:cNvSpPr>
            <a:spLocks noGrp="1"/>
          </p:cNvSpPr>
          <p:nvPr>
            <p:ph type="dt" sz="half" idx="10"/>
          </p:nvPr>
        </p:nvSpPr>
        <p:spPr/>
        <p:txBody>
          <a:bodyPr/>
          <a:lstStyle/>
          <a:p>
            <a:fld id="{93AE4226-42E3-40A3-9083-CC439983AD76}" type="datetime1">
              <a:rPr lang="es-MX" smtClean="0"/>
              <a:pPr/>
              <a:t>15/06/2013</a:t>
            </a:fld>
            <a:endParaRPr lang="es-MX" dirty="0"/>
          </a:p>
        </p:txBody>
      </p:sp>
      <p:sp>
        <p:nvSpPr>
          <p:cNvPr id="8" name="7 Marcador de pie de página"/>
          <p:cNvSpPr>
            <a:spLocks noGrp="1"/>
          </p:cNvSpPr>
          <p:nvPr>
            <p:ph type="ftr" sz="quarter" idx="11"/>
          </p:nvPr>
        </p:nvSpPr>
        <p:spPr/>
        <p:txBody>
          <a:bodyPr/>
          <a:lstStyle/>
          <a:p>
            <a:endParaRPr lang="es-MX" dirty="0"/>
          </a:p>
        </p:txBody>
      </p:sp>
      <p:sp>
        <p:nvSpPr>
          <p:cNvPr id="9" name="8 Marcador de número de diapositiva"/>
          <p:cNvSpPr>
            <a:spLocks noGrp="1"/>
          </p:cNvSpPr>
          <p:nvPr>
            <p:ph type="sldNum" sz="quarter" idx="12"/>
          </p:nvPr>
        </p:nvSpPr>
        <p:spPr/>
        <p:txBody>
          <a:bodyPr/>
          <a:lstStyle/>
          <a:p>
            <a:fld id="{10CA74A8-4905-4CE6-A33F-21473558AE8F}" type="slidenum">
              <a:rPr lang="es-MX" smtClean="0"/>
              <a:pPr/>
              <a:t>‹Nº›</a:t>
            </a:fld>
            <a:endParaRPr lang="es-MX"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fecha"/>
          <p:cNvSpPr>
            <a:spLocks noGrp="1"/>
          </p:cNvSpPr>
          <p:nvPr>
            <p:ph type="dt" sz="half" idx="10"/>
          </p:nvPr>
        </p:nvSpPr>
        <p:spPr/>
        <p:txBody>
          <a:bodyPr/>
          <a:lstStyle/>
          <a:p>
            <a:fld id="{5044CE0E-4419-4462-B6CF-CFFCDC9A442E}" type="datetime1">
              <a:rPr lang="es-MX" smtClean="0"/>
              <a:pPr/>
              <a:t>15/06/2013</a:t>
            </a:fld>
            <a:endParaRPr lang="es-MX" dirty="0"/>
          </a:p>
        </p:txBody>
      </p:sp>
      <p:sp>
        <p:nvSpPr>
          <p:cNvPr id="4" name="3 Marcador de pie de página"/>
          <p:cNvSpPr>
            <a:spLocks noGrp="1"/>
          </p:cNvSpPr>
          <p:nvPr>
            <p:ph type="ftr" sz="quarter" idx="11"/>
          </p:nvPr>
        </p:nvSpPr>
        <p:spPr/>
        <p:txBody>
          <a:bodyPr/>
          <a:lstStyle/>
          <a:p>
            <a:endParaRPr lang="es-MX" dirty="0"/>
          </a:p>
        </p:txBody>
      </p:sp>
      <p:sp>
        <p:nvSpPr>
          <p:cNvPr id="5" name="4 Marcador de número de diapositiva"/>
          <p:cNvSpPr>
            <a:spLocks noGrp="1"/>
          </p:cNvSpPr>
          <p:nvPr>
            <p:ph type="sldNum" sz="quarter" idx="12"/>
          </p:nvPr>
        </p:nvSpPr>
        <p:spPr/>
        <p:txBody>
          <a:bodyPr/>
          <a:lstStyle/>
          <a:p>
            <a:fld id="{10CA74A8-4905-4CE6-A33F-21473558AE8F}" type="slidenum">
              <a:rPr lang="es-MX" smtClean="0"/>
              <a:pPr/>
              <a:t>‹Nº›</a:t>
            </a:fld>
            <a:endParaRPr lang="es-MX"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FB7016C1-2225-4973-9252-8B24DB5D38F5}" type="datetime1">
              <a:rPr lang="es-MX" smtClean="0"/>
              <a:pPr/>
              <a:t>15/06/2013</a:t>
            </a:fld>
            <a:endParaRPr lang="es-MX" dirty="0"/>
          </a:p>
        </p:txBody>
      </p:sp>
      <p:sp>
        <p:nvSpPr>
          <p:cNvPr id="3" name="2 Marcador de pie de página"/>
          <p:cNvSpPr>
            <a:spLocks noGrp="1"/>
          </p:cNvSpPr>
          <p:nvPr>
            <p:ph type="ftr" sz="quarter" idx="11"/>
          </p:nvPr>
        </p:nvSpPr>
        <p:spPr/>
        <p:txBody>
          <a:bodyPr/>
          <a:lstStyle/>
          <a:p>
            <a:endParaRPr lang="es-MX" dirty="0"/>
          </a:p>
        </p:txBody>
      </p:sp>
      <p:sp>
        <p:nvSpPr>
          <p:cNvPr id="4" name="3 Marcador de número de diapositiva"/>
          <p:cNvSpPr>
            <a:spLocks noGrp="1"/>
          </p:cNvSpPr>
          <p:nvPr>
            <p:ph type="sldNum" sz="quarter" idx="12"/>
          </p:nvPr>
        </p:nvSpPr>
        <p:spPr/>
        <p:txBody>
          <a:bodyPr/>
          <a:lstStyle/>
          <a:p>
            <a:fld id="{10CA74A8-4905-4CE6-A33F-21473558AE8F}" type="slidenum">
              <a:rPr lang="es-MX" smtClean="0"/>
              <a:pPr/>
              <a:t>‹Nº›</a:t>
            </a:fld>
            <a:endParaRPr lang="es-MX"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CDFE7BB4-C6EB-44E8-899B-FFCDA41B6D37}" type="datetime1">
              <a:rPr lang="es-MX" smtClean="0"/>
              <a:pPr/>
              <a:t>15/06/2013</a:t>
            </a:fld>
            <a:endParaRPr lang="es-MX" dirty="0"/>
          </a:p>
        </p:txBody>
      </p:sp>
      <p:sp>
        <p:nvSpPr>
          <p:cNvPr id="6" name="5 Marcador de pie de página"/>
          <p:cNvSpPr>
            <a:spLocks noGrp="1"/>
          </p:cNvSpPr>
          <p:nvPr>
            <p:ph type="ftr" sz="quarter" idx="11"/>
          </p:nvPr>
        </p:nvSpPr>
        <p:spPr/>
        <p:txBody>
          <a:bodyPr/>
          <a:lstStyle/>
          <a:p>
            <a:endParaRPr lang="es-MX" dirty="0"/>
          </a:p>
        </p:txBody>
      </p:sp>
      <p:sp>
        <p:nvSpPr>
          <p:cNvPr id="7" name="6 Marcador de número de diapositiva"/>
          <p:cNvSpPr>
            <a:spLocks noGrp="1"/>
          </p:cNvSpPr>
          <p:nvPr>
            <p:ph type="sldNum" sz="quarter" idx="12"/>
          </p:nvPr>
        </p:nvSpPr>
        <p:spPr/>
        <p:txBody>
          <a:bodyPr/>
          <a:lstStyle/>
          <a:p>
            <a:fld id="{10CA74A8-4905-4CE6-A33F-21473558AE8F}" type="slidenum">
              <a:rPr lang="es-MX" smtClean="0"/>
              <a:pPr/>
              <a:t>‹Nº›</a:t>
            </a:fld>
            <a:endParaRPr lang="es-MX"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MX"/>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dirty="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28B4DE6A-604A-45F3-85F2-29FFC864264C}" type="datetime1">
              <a:rPr lang="es-MX" smtClean="0"/>
              <a:pPr/>
              <a:t>15/06/2013</a:t>
            </a:fld>
            <a:endParaRPr lang="es-MX" dirty="0"/>
          </a:p>
        </p:txBody>
      </p:sp>
      <p:sp>
        <p:nvSpPr>
          <p:cNvPr id="6" name="5 Marcador de pie de página"/>
          <p:cNvSpPr>
            <a:spLocks noGrp="1"/>
          </p:cNvSpPr>
          <p:nvPr>
            <p:ph type="ftr" sz="quarter" idx="11"/>
          </p:nvPr>
        </p:nvSpPr>
        <p:spPr/>
        <p:txBody>
          <a:bodyPr/>
          <a:lstStyle/>
          <a:p>
            <a:endParaRPr lang="es-MX" dirty="0"/>
          </a:p>
        </p:txBody>
      </p:sp>
      <p:sp>
        <p:nvSpPr>
          <p:cNvPr id="7" name="6 Marcador de número de diapositiva"/>
          <p:cNvSpPr>
            <a:spLocks noGrp="1"/>
          </p:cNvSpPr>
          <p:nvPr>
            <p:ph type="sldNum" sz="quarter" idx="12"/>
          </p:nvPr>
        </p:nvSpPr>
        <p:spPr/>
        <p:txBody>
          <a:bodyPr/>
          <a:lstStyle/>
          <a:p>
            <a:fld id="{10CA74A8-4905-4CE6-A33F-21473558AE8F}" type="slidenum">
              <a:rPr lang="es-MX" smtClean="0"/>
              <a:pPr/>
              <a:t>‹Nº›</a:t>
            </a:fld>
            <a:endParaRPr lang="es-MX"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D3B2CD-0F26-48B4-96DF-38FB15AE6CE8}" type="datetime1">
              <a:rPr lang="es-MX" smtClean="0"/>
              <a:pPr/>
              <a:t>15/06/2013</a:t>
            </a:fld>
            <a:endParaRPr lang="es-MX" dirty="0"/>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dirty="0"/>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0CA74A8-4905-4CE6-A33F-21473558AE8F}" type="slidenum">
              <a:rPr lang="es-MX" smtClean="0"/>
              <a:pPr/>
              <a:t>‹Nº›</a:t>
            </a:fld>
            <a:endParaRPr lang="es-MX"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chemeClr val="bg1">
                <a:lumMod val="95000"/>
                <a:alpha val="53000"/>
              </a:schemeClr>
            </a:gs>
            <a:gs pos="0">
              <a:schemeClr val="bg1">
                <a:lumMod val="85000"/>
                <a:alpha val="47000"/>
              </a:schemeClr>
            </a:gs>
            <a:gs pos="50000">
              <a:schemeClr val="bg1">
                <a:alpha val="49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9" name="Rectángulo 8"/>
          <p:cNvSpPr/>
          <p:nvPr userDrawn="1"/>
        </p:nvSpPr>
        <p:spPr>
          <a:xfrm>
            <a:off x="457200" y="274638"/>
            <a:ext cx="6007999" cy="11430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s-ES" dirty="0">
              <a:solidFill>
                <a:prstClr val="white"/>
              </a:solidFill>
            </a:endParaRPr>
          </a:p>
        </p:txBody>
      </p:sp>
      <p:pic>
        <p:nvPicPr>
          <p:cNvPr id="8" name="Imagen 7" descr="escudo nacional_negro.jpg"/>
          <p:cNvPicPr>
            <a:picLocks noChangeAspect="1"/>
          </p:cNvPicPr>
          <p:nvPr userDrawn="1"/>
        </p:nvPicPr>
        <p:blipFill>
          <a:blip r:embed="rId13" cstate="print">
            <a:lum bright="70000" contrast="-70000"/>
            <a:alphaModFix amt="28000"/>
            <a:extLst>
              <a:ext uri="{28A0092B-C50C-407E-A947-70E740481C1C}">
                <a14:useLocalDpi xmlns:a14="http://schemas.microsoft.com/office/drawing/2010/main" val="0"/>
              </a:ext>
            </a:extLst>
          </a:blip>
          <a:stretch>
            <a:fillRect/>
          </a:stretch>
        </p:blipFill>
        <p:spPr>
          <a:xfrm>
            <a:off x="3011034" y="3008162"/>
            <a:ext cx="2857323" cy="2880000"/>
          </a:xfrm>
          <a:prstGeom prst="rect">
            <a:avLst/>
          </a:prstGeom>
          <a:blipFill rotWithShape="0">
            <a:blip r:embed="rId14" cstate="print">
              <a:lum bright="70000" contrast="-70000"/>
              <a:alphaModFix amt="28000"/>
            </a:blip>
            <a:stretch>
              <a:fillRect/>
            </a:stretch>
          </a:blipFill>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Autofit/>
          </a:bodyPr>
          <a:lstStyle/>
          <a:p>
            <a:r>
              <a:rPr lang="en-US" dirty="0" err="1" smtClean="0"/>
              <a:t>Título</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dobe Caslon Pro"/>
                <a:cs typeface="Adobe Caslon Pro"/>
              </a:defRPr>
            </a:lvl1pPr>
          </a:lstStyle>
          <a:p>
            <a:pPr defTabSz="457200"/>
            <a:fld id="{1E7EB738-D180-486E-ABA3-232B0FF7F0C1}" type="datetime1">
              <a:rPr lang="es-MX" smtClean="0">
                <a:solidFill>
                  <a:prstClr val="black">
                    <a:tint val="75000"/>
                  </a:prstClr>
                </a:solidFill>
              </a:rPr>
              <a:pPr defTabSz="457200"/>
              <a:t>15/06/2013</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dobe Caslon Pro"/>
                <a:cs typeface="Adobe Caslon Pro"/>
              </a:defRPr>
            </a:lvl1pPr>
          </a:lstStyle>
          <a:p>
            <a:pPr defTabSz="457200"/>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Adobe Caslon Pro"/>
                <a:cs typeface="Adobe Caslon Pro"/>
              </a:defRPr>
            </a:lvl1pPr>
          </a:lstStyle>
          <a:p>
            <a:pPr defTabSz="457200"/>
            <a:fld id="{2066355A-084C-D24E-9AD2-7E4FC41EA627}" type="slidenum">
              <a:rPr lang="en-US" smtClean="0">
                <a:solidFill>
                  <a:prstClr val="black">
                    <a:tint val="75000"/>
                  </a:prstClr>
                </a:solidFill>
              </a:rPr>
              <a:pPr defTabSz="457200"/>
              <a:t>‹Nº›</a:t>
            </a:fld>
            <a:endParaRPr lang="en-US" dirty="0">
              <a:solidFill>
                <a:prstClr val="black">
                  <a:tint val="75000"/>
                </a:prstClr>
              </a:solidFill>
            </a:endParaRPr>
          </a:p>
        </p:txBody>
      </p:sp>
      <p:cxnSp>
        <p:nvCxnSpPr>
          <p:cNvPr id="21" name="Conector recto 20"/>
          <p:cNvCxnSpPr/>
          <p:nvPr userDrawn="1"/>
        </p:nvCxnSpPr>
        <p:spPr>
          <a:xfrm>
            <a:off x="457200" y="903110"/>
            <a:ext cx="8229600" cy="0"/>
          </a:xfrm>
          <a:prstGeom prst="line">
            <a:avLst/>
          </a:prstGeom>
          <a:ln>
            <a:solidFill>
              <a:srgbClr val="BE0F34"/>
            </a:solidFill>
          </a:ln>
        </p:spPr>
        <p:style>
          <a:lnRef idx="2">
            <a:schemeClr val="accent1"/>
          </a:lnRef>
          <a:fillRef idx="0">
            <a:schemeClr val="accent1"/>
          </a:fillRef>
          <a:effectRef idx="1">
            <a:schemeClr val="accent1"/>
          </a:effectRef>
          <a:fontRef idx="minor">
            <a:schemeClr val="tx1"/>
          </a:fontRef>
        </p:style>
      </p:cxnSp>
      <p:sp>
        <p:nvSpPr>
          <p:cNvPr id="22" name="Rectángulo 21"/>
          <p:cNvSpPr/>
          <p:nvPr userDrawn="1"/>
        </p:nvSpPr>
        <p:spPr>
          <a:xfrm>
            <a:off x="457200" y="6171319"/>
            <a:ext cx="8229600" cy="230187"/>
          </a:xfrm>
          <a:prstGeom prst="rect">
            <a:avLst/>
          </a:prstGeom>
          <a:solidFill>
            <a:srgbClr val="807F8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s-ES" dirty="0">
              <a:solidFill>
                <a:prstClr val="white"/>
              </a:solidFill>
            </a:endParaRPr>
          </a:p>
        </p:txBody>
      </p:sp>
    </p:spTree>
    <p:extLst>
      <p:ext uri="{BB962C8B-B14F-4D97-AF65-F5344CB8AC3E}">
        <p14:creationId xmlns:p14="http://schemas.microsoft.com/office/powerpoint/2010/main" val="36938435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hf hdr="0" ftr="0" dt="0"/>
  <p:txStyles>
    <p:titleStyle>
      <a:lvl1pPr algn="r" defTabSz="457200" rtl="0" eaLnBrk="1" latinLnBrk="0" hangingPunct="1">
        <a:spcBef>
          <a:spcPct val="0"/>
        </a:spcBef>
        <a:buNone/>
        <a:defRPr sz="2000" kern="1200">
          <a:solidFill>
            <a:srgbClr val="807F83"/>
          </a:solidFill>
          <a:latin typeface="Trajan Pro"/>
          <a:ea typeface="+mj-ea"/>
          <a:cs typeface="Trajan Pro"/>
        </a:defRPr>
      </a:lvl1pPr>
    </p:titleStyle>
    <p:bodyStyle>
      <a:lvl1pPr marL="342900" indent="-342900" algn="l" defTabSz="457200" rtl="0" eaLnBrk="1" latinLnBrk="0" hangingPunct="1">
        <a:spcBef>
          <a:spcPct val="20000"/>
        </a:spcBef>
        <a:buFont typeface="Arial"/>
        <a:buChar char="•"/>
        <a:defRPr sz="3200" kern="1200">
          <a:solidFill>
            <a:srgbClr val="807F83"/>
          </a:solidFill>
          <a:latin typeface="Adobe Caslon Pro"/>
          <a:ea typeface="+mn-ea"/>
          <a:cs typeface="Adobe Caslon Pro"/>
        </a:defRPr>
      </a:lvl1pPr>
      <a:lvl2pPr marL="742950" indent="-285750" algn="l" defTabSz="457200" rtl="0" eaLnBrk="1" latinLnBrk="0" hangingPunct="1">
        <a:spcBef>
          <a:spcPct val="20000"/>
        </a:spcBef>
        <a:buFont typeface="Arial"/>
        <a:buChar char="–"/>
        <a:defRPr sz="2800" kern="1200">
          <a:solidFill>
            <a:srgbClr val="807F83"/>
          </a:solidFill>
          <a:latin typeface="Adobe Caslon Pro"/>
          <a:ea typeface="+mn-ea"/>
          <a:cs typeface="Adobe Caslon Pro"/>
        </a:defRPr>
      </a:lvl2pPr>
      <a:lvl3pPr marL="1143000" indent="-228600" algn="l" defTabSz="457200" rtl="0" eaLnBrk="1" latinLnBrk="0" hangingPunct="1">
        <a:spcBef>
          <a:spcPct val="20000"/>
        </a:spcBef>
        <a:buFont typeface="Arial"/>
        <a:buChar char="•"/>
        <a:defRPr sz="2400" kern="1200">
          <a:solidFill>
            <a:srgbClr val="807F83"/>
          </a:solidFill>
          <a:latin typeface="Adobe Caslon Pro"/>
          <a:ea typeface="+mn-ea"/>
          <a:cs typeface="Adobe Caslon Pro"/>
        </a:defRPr>
      </a:lvl3pPr>
      <a:lvl4pPr marL="1600200" indent="-228600" algn="l" defTabSz="457200" rtl="0" eaLnBrk="1" latinLnBrk="0" hangingPunct="1">
        <a:spcBef>
          <a:spcPct val="20000"/>
        </a:spcBef>
        <a:buFont typeface="Arial"/>
        <a:buChar char="–"/>
        <a:defRPr sz="2000" kern="1200">
          <a:solidFill>
            <a:srgbClr val="807F83"/>
          </a:solidFill>
          <a:latin typeface="Adobe Caslon Pro"/>
          <a:ea typeface="+mn-ea"/>
          <a:cs typeface="Adobe Caslon Pro"/>
        </a:defRPr>
      </a:lvl4pPr>
      <a:lvl5pPr marL="2057400" indent="-228600" algn="l" defTabSz="457200" rtl="0" eaLnBrk="1" latinLnBrk="0" hangingPunct="1">
        <a:spcBef>
          <a:spcPct val="20000"/>
        </a:spcBef>
        <a:buFont typeface="Arial"/>
        <a:buChar char="»"/>
        <a:defRPr sz="2000" kern="1200">
          <a:solidFill>
            <a:srgbClr val="807F83"/>
          </a:solidFill>
          <a:latin typeface="Adobe Caslon Pro"/>
          <a:ea typeface="+mn-ea"/>
          <a:cs typeface="Adobe Caslon Pro"/>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chart" Target="../charts/chart3.xml"/></Relationships>
</file>

<file path=ppt/slides/_rels/slide7.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4"/>
          <p:cNvSpPr/>
          <p:nvPr/>
        </p:nvSpPr>
        <p:spPr>
          <a:xfrm>
            <a:off x="0" y="3366535"/>
            <a:ext cx="9144000" cy="3491465"/>
          </a:xfrm>
          <a:prstGeom prst="rect">
            <a:avLst/>
          </a:prstGeom>
          <a:solidFill>
            <a:srgbClr val="807F8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s-ES" dirty="0">
              <a:solidFill>
                <a:prstClr val="white"/>
              </a:solidFill>
            </a:endParaRPr>
          </a:p>
        </p:txBody>
      </p:sp>
      <p:sp>
        <p:nvSpPr>
          <p:cNvPr id="2" name="Título 1"/>
          <p:cNvSpPr>
            <a:spLocks noGrp="1"/>
          </p:cNvSpPr>
          <p:nvPr>
            <p:ph type="ctrTitle"/>
          </p:nvPr>
        </p:nvSpPr>
        <p:spPr>
          <a:xfrm>
            <a:off x="0" y="4055922"/>
            <a:ext cx="9144000" cy="1532976"/>
          </a:xfrm>
        </p:spPr>
        <p:txBody>
          <a:bodyPr>
            <a:normAutofit/>
          </a:bodyPr>
          <a:lstStyle/>
          <a:p>
            <a:pPr algn="ctr"/>
            <a:r>
              <a:rPr lang="es-ES" sz="3200" dirty="0" smtClean="0">
                <a:solidFill>
                  <a:srgbClr val="FFFFFF"/>
                </a:solidFill>
                <a:latin typeface="+mn-lt"/>
              </a:rPr>
              <a:t>“Matriz de Indicadores para Resultados (MIR): la experiencia del Gobierno Federal”</a:t>
            </a:r>
            <a:endParaRPr lang="es-ES" sz="3200" dirty="0">
              <a:solidFill>
                <a:srgbClr val="FFFFFF"/>
              </a:solidFill>
              <a:latin typeface="+mn-lt"/>
              <a:cs typeface="Trajan Pro"/>
            </a:endParaRPr>
          </a:p>
        </p:txBody>
      </p:sp>
      <p:pic>
        <p:nvPicPr>
          <p:cNvPr id="12" name="Imagen 11" descr="SHCP_Vertical_WEB.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87008" y="473328"/>
            <a:ext cx="2001190" cy="2314584"/>
          </a:xfrm>
          <a:prstGeom prst="rect">
            <a:avLst/>
          </a:prstGeom>
        </p:spPr>
      </p:pic>
      <p:sp>
        <p:nvSpPr>
          <p:cNvPr id="6" name="5 Marcador de número de diapositiva"/>
          <p:cNvSpPr>
            <a:spLocks noGrp="1"/>
          </p:cNvSpPr>
          <p:nvPr>
            <p:ph type="sldNum" sz="quarter" idx="12"/>
          </p:nvPr>
        </p:nvSpPr>
        <p:spPr/>
        <p:txBody>
          <a:bodyPr/>
          <a:lstStyle/>
          <a:p>
            <a:fld id="{AF88E988-FB04-AB4E-BE5A-59F242AF7F7A}" type="slidenum">
              <a:rPr lang="en-US" smtClean="0">
                <a:solidFill>
                  <a:prstClr val="black">
                    <a:tint val="75000"/>
                  </a:prstClr>
                </a:solidFill>
              </a:rPr>
              <a:pPr/>
              <a:t>1</a:t>
            </a:fld>
            <a:endParaRPr lang="en-US" dirty="0">
              <a:solidFill>
                <a:prstClr val="black">
                  <a:tint val="75000"/>
                </a:prstClr>
              </a:solidFill>
            </a:endParaRPr>
          </a:p>
        </p:txBody>
      </p:sp>
    </p:spTree>
    <p:extLst>
      <p:ext uri="{BB962C8B-B14F-4D97-AF65-F5344CB8AC3E}">
        <p14:creationId xmlns:p14="http://schemas.microsoft.com/office/powerpoint/2010/main" val="238083700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p:txBody>
          <a:bodyPr/>
          <a:lstStyle/>
          <a:p>
            <a:pPr marL="342900" indent="-342900" fontAlgn="base">
              <a:spcBef>
                <a:spcPct val="20000"/>
              </a:spcBef>
              <a:spcAft>
                <a:spcPct val="0"/>
              </a:spcAft>
              <a:buClr>
                <a:srgbClr val="FF0000"/>
              </a:buClr>
            </a:pPr>
            <a:r>
              <a:rPr lang="es-MX" b="1" dirty="0" smtClean="0">
                <a:solidFill>
                  <a:schemeClr val="tx1"/>
                </a:solidFill>
                <a:latin typeface="Adobe Caslon Pro"/>
                <a:ea typeface="+mn-ea"/>
                <a:cs typeface="Adobe Caslon Pro"/>
              </a:rPr>
              <a:t>TRANSPARENCIA PRESUPUESTARIA Y DEL DESEMPEÑO</a:t>
            </a:r>
            <a:endParaRPr lang="es-MX" b="1" dirty="0">
              <a:solidFill>
                <a:schemeClr val="tx1"/>
              </a:solidFill>
              <a:latin typeface="Adobe Caslon Pro"/>
              <a:ea typeface="+mn-ea"/>
              <a:cs typeface="Adobe Caslon Pro"/>
            </a:endParaRPr>
          </a:p>
        </p:txBody>
      </p:sp>
      <p:pic>
        <p:nvPicPr>
          <p:cNvPr id="4098" name="Picture 2"/>
          <p:cNvPicPr>
            <a:picLocks noChangeAspect="1" noChangeArrowheads="1"/>
          </p:cNvPicPr>
          <p:nvPr/>
        </p:nvPicPr>
        <p:blipFill>
          <a:blip r:embed="rId3" cstate="print"/>
          <a:srcRect t="8976" b="14276"/>
          <a:stretch>
            <a:fillRect/>
          </a:stretch>
        </p:blipFill>
        <p:spPr bwMode="auto">
          <a:xfrm>
            <a:off x="250366" y="1916832"/>
            <a:ext cx="8737178" cy="3980724"/>
          </a:xfrm>
          <a:prstGeom prst="rect">
            <a:avLst/>
          </a:prstGeom>
          <a:noFill/>
          <a:ln w="9525">
            <a:noFill/>
            <a:miter lim="800000"/>
            <a:headEnd/>
            <a:tailEnd/>
          </a:ln>
        </p:spPr>
      </p:pic>
      <p:sp>
        <p:nvSpPr>
          <p:cNvPr id="4" name="3 CuadroTexto"/>
          <p:cNvSpPr txBox="1"/>
          <p:nvPr/>
        </p:nvSpPr>
        <p:spPr>
          <a:xfrm>
            <a:off x="467544" y="1196753"/>
            <a:ext cx="8352928" cy="892552"/>
          </a:xfrm>
          <a:prstGeom prst="rect">
            <a:avLst/>
          </a:prstGeom>
          <a:noFill/>
        </p:spPr>
        <p:txBody>
          <a:bodyPr wrap="square" rtlCol="0">
            <a:spAutoFit/>
          </a:bodyPr>
          <a:lstStyle/>
          <a:p>
            <a:pPr algn="just"/>
            <a:r>
              <a:rPr lang="es-MX" sz="1700" dirty="0" smtClean="0">
                <a:latin typeface="Adobe Caslon Pro"/>
                <a:cs typeface="Adobe Caslon Pro"/>
              </a:rPr>
              <a:t>La cultura de la Transparencia y la Rendición de Cuentas se ha posicionado como una herramienta fundamental de empoderamiento para la sociedad.</a:t>
            </a:r>
          </a:p>
          <a:p>
            <a:endParaRPr lang="es-MX"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457200" y="116632"/>
            <a:ext cx="8229600" cy="936104"/>
          </a:xfrm>
        </p:spPr>
        <p:txBody>
          <a:bodyPr/>
          <a:lstStyle/>
          <a:p>
            <a:r>
              <a:rPr lang="es-ES" sz="1800" b="1" dirty="0" smtClean="0">
                <a:solidFill>
                  <a:schemeClr val="tx1"/>
                </a:solidFill>
                <a:ea typeface="Calibri" pitchFamily="34" charset="0"/>
                <a:cs typeface="Times New Roman" pitchFamily="18" charset="0"/>
              </a:rPr>
              <a:t>SISTEMA DE EVALUACIÓN DEL DESEMPEÑO</a:t>
            </a:r>
            <a:endParaRPr lang="es-MX" sz="1800" b="1" dirty="0" smtClean="0">
              <a:solidFill>
                <a:schemeClr val="tx1"/>
              </a:solidFill>
              <a:ea typeface="Calibri" pitchFamily="34" charset="0"/>
              <a:cs typeface="Times New Roman" pitchFamily="18" charset="0"/>
            </a:endParaRPr>
          </a:p>
        </p:txBody>
      </p:sp>
      <p:sp>
        <p:nvSpPr>
          <p:cNvPr id="8" name="7 CuadroTexto"/>
          <p:cNvSpPr txBox="1"/>
          <p:nvPr/>
        </p:nvSpPr>
        <p:spPr>
          <a:xfrm>
            <a:off x="467544" y="2489408"/>
            <a:ext cx="8136904" cy="2923877"/>
          </a:xfrm>
          <a:prstGeom prst="rect">
            <a:avLst/>
          </a:prstGeom>
          <a:noFill/>
        </p:spPr>
        <p:txBody>
          <a:bodyPr wrap="square" rtlCol="0">
            <a:spAutoFit/>
          </a:bodyPr>
          <a:lstStyle/>
          <a:p>
            <a:pPr marL="342900" indent="-342900" algn="just" defTabSz="457200" fontAlgn="base">
              <a:spcBef>
                <a:spcPct val="20000"/>
              </a:spcBef>
              <a:spcAft>
                <a:spcPct val="0"/>
              </a:spcAft>
              <a:buClr>
                <a:schemeClr val="accent4">
                  <a:lumMod val="50000"/>
                </a:schemeClr>
              </a:buClr>
            </a:pPr>
            <a:endParaRPr lang="es-MX" sz="1700" dirty="0" smtClean="0">
              <a:latin typeface="Calibri" pitchFamily="34" charset="0"/>
              <a:cs typeface="Adobe Caslon Pro"/>
            </a:endParaRPr>
          </a:p>
          <a:p>
            <a:pPr marL="342900" indent="-342900" algn="just" defTabSz="457200" fontAlgn="base">
              <a:spcBef>
                <a:spcPct val="20000"/>
              </a:spcBef>
              <a:spcAft>
                <a:spcPct val="0"/>
              </a:spcAft>
              <a:buClr>
                <a:srgbClr val="FF0000"/>
              </a:buClr>
              <a:buFont typeface="Arial" pitchFamily="34" charset="0"/>
              <a:buChar char="•"/>
            </a:pPr>
            <a:r>
              <a:rPr lang="es-MX" sz="1700" dirty="0" smtClean="0">
                <a:latin typeface="Calibri" pitchFamily="34" charset="0"/>
                <a:cs typeface="Adobe Caslon Pro"/>
              </a:rPr>
              <a:t>Verificar el cumplimiento de metas y objetivos de los indicadores de desempeño (estratégicos y de gestión) de los Programas presupuestarios , con base en la construcción de Matrices de Indicadores para Resultados (MIR).</a:t>
            </a:r>
          </a:p>
          <a:p>
            <a:pPr marL="342900" indent="-342900" algn="just" defTabSz="457200" fontAlgn="base">
              <a:spcBef>
                <a:spcPct val="20000"/>
              </a:spcBef>
              <a:spcAft>
                <a:spcPct val="0"/>
              </a:spcAft>
              <a:buClr>
                <a:srgbClr val="FF0000"/>
              </a:buClr>
            </a:pPr>
            <a:endParaRPr lang="es-MX" sz="1700" dirty="0" smtClean="0">
              <a:latin typeface="Calibri" pitchFamily="34" charset="0"/>
              <a:cs typeface="Adobe Caslon Pro"/>
            </a:endParaRPr>
          </a:p>
          <a:p>
            <a:pPr marL="342900" indent="-342900" algn="just" defTabSz="457200" fontAlgn="base">
              <a:spcBef>
                <a:spcPct val="20000"/>
              </a:spcBef>
              <a:spcAft>
                <a:spcPct val="0"/>
              </a:spcAft>
              <a:buClr>
                <a:srgbClr val="FF0000"/>
              </a:buClr>
              <a:buFont typeface="Arial" pitchFamily="34" charset="0"/>
              <a:buChar char="•"/>
            </a:pPr>
            <a:r>
              <a:rPr lang="es-MX" sz="1700" dirty="0" smtClean="0">
                <a:latin typeface="Calibri" pitchFamily="34" charset="0"/>
                <a:cs typeface="Adobe Caslon Pro"/>
              </a:rPr>
              <a:t>Conocer y evaluar los resultados del ejercicio de los recursos y el impacto social de los Pp.</a:t>
            </a:r>
          </a:p>
          <a:p>
            <a:pPr marL="342900" indent="-342900" algn="just" defTabSz="457200" fontAlgn="base">
              <a:spcBef>
                <a:spcPct val="20000"/>
              </a:spcBef>
              <a:spcAft>
                <a:spcPct val="0"/>
              </a:spcAft>
              <a:buClr>
                <a:srgbClr val="FF0000"/>
              </a:buClr>
              <a:buFont typeface="Arial"/>
              <a:buChar char="•"/>
            </a:pPr>
            <a:endParaRPr lang="es-MX" sz="1700" dirty="0" smtClean="0">
              <a:latin typeface="Calibri" pitchFamily="34" charset="0"/>
              <a:cs typeface="Adobe Caslon Pro"/>
            </a:endParaRPr>
          </a:p>
          <a:p>
            <a:pPr marL="342900" indent="-342900" algn="just" defTabSz="457200" fontAlgn="base">
              <a:spcBef>
                <a:spcPct val="20000"/>
              </a:spcBef>
              <a:spcAft>
                <a:spcPct val="0"/>
              </a:spcAft>
              <a:buClr>
                <a:srgbClr val="FF0000"/>
              </a:buClr>
              <a:buFont typeface="Arial" pitchFamily="34" charset="0"/>
              <a:buChar char="•"/>
            </a:pPr>
            <a:r>
              <a:rPr lang="es-MX" sz="1700" dirty="0" smtClean="0">
                <a:latin typeface="Calibri" pitchFamily="34" charset="0"/>
                <a:cs typeface="Adobe Caslon Pro"/>
              </a:rPr>
              <a:t> Identificar la eficacia, eficiencia, economía y calidad del gasto.</a:t>
            </a:r>
          </a:p>
          <a:p>
            <a:endParaRPr lang="es-MX" sz="1400" dirty="0">
              <a:latin typeface="Calibri" pitchFamily="34" charset="0"/>
            </a:endParaRPr>
          </a:p>
        </p:txBody>
      </p:sp>
      <p:sp>
        <p:nvSpPr>
          <p:cNvPr id="5" name="4 Marcador de número de diapositiva"/>
          <p:cNvSpPr>
            <a:spLocks noGrp="1"/>
          </p:cNvSpPr>
          <p:nvPr>
            <p:ph type="sldNum" sz="quarter" idx="12"/>
          </p:nvPr>
        </p:nvSpPr>
        <p:spPr/>
        <p:txBody>
          <a:bodyPr/>
          <a:lstStyle/>
          <a:p>
            <a:fld id="{2066355A-084C-D24E-9AD2-7E4FC41EA627}" type="slidenum">
              <a:rPr lang="en-US" smtClean="0">
                <a:solidFill>
                  <a:prstClr val="black">
                    <a:tint val="75000"/>
                  </a:prstClr>
                </a:solidFill>
              </a:rPr>
              <a:pPr/>
              <a:t>2</a:t>
            </a:fld>
            <a:endParaRPr lang="en-US" dirty="0">
              <a:solidFill>
                <a:prstClr val="black">
                  <a:tint val="75000"/>
                </a:prstClr>
              </a:solidFill>
            </a:endParaRPr>
          </a:p>
        </p:txBody>
      </p:sp>
      <p:sp>
        <p:nvSpPr>
          <p:cNvPr id="23" name="22 Rectángulo"/>
          <p:cNvSpPr/>
          <p:nvPr/>
        </p:nvSpPr>
        <p:spPr>
          <a:xfrm>
            <a:off x="539552" y="1343670"/>
            <a:ext cx="8136904" cy="1138773"/>
          </a:xfrm>
          <a:prstGeom prst="rect">
            <a:avLst/>
          </a:prstGeom>
          <a:ln>
            <a:solidFill>
              <a:srgbClr val="339933"/>
            </a:solidFill>
          </a:ln>
        </p:spPr>
        <p:txBody>
          <a:bodyPr wrap="square">
            <a:spAutoFit/>
          </a:bodyPr>
          <a:lstStyle/>
          <a:p>
            <a:pPr algn="just"/>
            <a:r>
              <a:rPr lang="es-MX" sz="1700" b="1" dirty="0" smtClean="0">
                <a:latin typeface="Calibri" pitchFamily="34" charset="0"/>
                <a:ea typeface="Calibri" pitchFamily="34" charset="0"/>
                <a:cs typeface="Times New Roman" pitchFamily="18" charset="0"/>
              </a:rPr>
              <a:t>El Sistema de Evaluación del Desempeño (SED) </a:t>
            </a:r>
            <a:r>
              <a:rPr lang="es-MX" sz="1700" dirty="0" smtClean="0">
                <a:latin typeface="Calibri" pitchFamily="34" charset="0"/>
                <a:ea typeface="Calibri" pitchFamily="34" charset="0"/>
                <a:cs typeface="Times New Roman" pitchFamily="18" charset="0"/>
              </a:rPr>
              <a:t>es un conjunto de procesos y elementos metodológicos que permiten realizar sistemáticamente el seguimiento y la evaluación de las políticas, las instituciones y los programas implementados por las dependencias y entidades federales, </a:t>
            </a:r>
            <a:r>
              <a:rPr lang="es-MX" sz="1700" b="1" dirty="0" smtClean="0">
                <a:latin typeface="Calibri" pitchFamily="34" charset="0"/>
                <a:ea typeface="Calibri" pitchFamily="34" charset="0"/>
                <a:cs typeface="Times New Roman" pitchFamily="18" charset="0"/>
              </a:rPr>
              <a:t>para lograr un valor público.</a:t>
            </a:r>
            <a:endParaRPr lang="es-MX" sz="1700" b="1" dirty="0">
              <a:latin typeface="Calibri"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2195736" y="188640"/>
            <a:ext cx="6552728" cy="810344"/>
          </a:xfrm>
        </p:spPr>
        <p:txBody>
          <a:bodyPr/>
          <a:lstStyle/>
          <a:p>
            <a:r>
              <a:rPr lang="es-ES" sz="1800" b="1" dirty="0" smtClean="0">
                <a:solidFill>
                  <a:schemeClr val="tx1"/>
                </a:solidFill>
                <a:latin typeface="Calibri" pitchFamily="34" charset="0"/>
                <a:ea typeface="Calibri" pitchFamily="34" charset="0"/>
                <a:cs typeface="Times New Roman" pitchFamily="18" charset="0"/>
              </a:rPr>
              <a:t>SISTEMA DE EVALUACIÓN DEL DESEMPEÑO</a:t>
            </a:r>
            <a:endParaRPr lang="es-MX" sz="1800" b="1" dirty="0">
              <a:solidFill>
                <a:schemeClr val="accent6"/>
              </a:solidFill>
              <a:latin typeface="Calibri" pitchFamily="34" charset="0"/>
            </a:endParaRPr>
          </a:p>
        </p:txBody>
      </p:sp>
      <p:sp>
        <p:nvSpPr>
          <p:cNvPr id="15" name="14 Marcador de número de diapositiva"/>
          <p:cNvSpPr>
            <a:spLocks noGrp="1"/>
          </p:cNvSpPr>
          <p:nvPr>
            <p:ph type="sldNum" sz="quarter" idx="12"/>
          </p:nvPr>
        </p:nvSpPr>
        <p:spPr/>
        <p:txBody>
          <a:bodyPr/>
          <a:lstStyle/>
          <a:p>
            <a:fld id="{2066355A-084C-D24E-9AD2-7E4FC41EA627}" type="slidenum">
              <a:rPr lang="en-US" smtClean="0">
                <a:solidFill>
                  <a:prstClr val="black">
                    <a:tint val="75000"/>
                  </a:prstClr>
                </a:solidFill>
              </a:rPr>
              <a:pPr/>
              <a:t>3</a:t>
            </a:fld>
            <a:endParaRPr lang="en-US" dirty="0">
              <a:solidFill>
                <a:prstClr val="black">
                  <a:tint val="75000"/>
                </a:prstClr>
              </a:solidFill>
            </a:endParaRPr>
          </a:p>
        </p:txBody>
      </p:sp>
      <p:sp>
        <p:nvSpPr>
          <p:cNvPr id="16" name="15 Elipse"/>
          <p:cNvSpPr/>
          <p:nvPr/>
        </p:nvSpPr>
        <p:spPr>
          <a:xfrm>
            <a:off x="1835696" y="1700808"/>
            <a:ext cx="2664296" cy="2448272"/>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s-MX" dirty="0"/>
          </a:p>
        </p:txBody>
      </p:sp>
      <p:sp>
        <p:nvSpPr>
          <p:cNvPr id="22" name="21 CuadroTexto"/>
          <p:cNvSpPr txBox="1"/>
          <p:nvPr/>
        </p:nvSpPr>
        <p:spPr>
          <a:xfrm>
            <a:off x="3563888" y="1393612"/>
            <a:ext cx="1872208" cy="523220"/>
          </a:xfrm>
          <a:prstGeom prst="rect">
            <a:avLst/>
          </a:prstGeom>
          <a:noFill/>
        </p:spPr>
        <p:txBody>
          <a:bodyPr wrap="square" rtlCol="0">
            <a:spAutoFit/>
          </a:bodyPr>
          <a:lstStyle/>
          <a:p>
            <a:pPr algn="ctr"/>
            <a:r>
              <a:rPr lang="es-MX" sz="2800" b="1" dirty="0" smtClean="0">
                <a:latin typeface="Adobe Caslon Pro" pitchFamily="18" charset="0"/>
              </a:rPr>
              <a:t>SED</a:t>
            </a:r>
            <a:endParaRPr lang="es-MX" sz="2800" b="1" dirty="0">
              <a:latin typeface="Adobe Caslon Pro" pitchFamily="18" charset="0"/>
            </a:endParaRPr>
          </a:p>
        </p:txBody>
      </p:sp>
      <p:sp>
        <p:nvSpPr>
          <p:cNvPr id="23" name="22 Elipse"/>
          <p:cNvSpPr/>
          <p:nvPr/>
        </p:nvSpPr>
        <p:spPr>
          <a:xfrm>
            <a:off x="4499992" y="1700808"/>
            <a:ext cx="2664296" cy="2448272"/>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s-MX"/>
          </a:p>
        </p:txBody>
      </p:sp>
      <p:sp>
        <p:nvSpPr>
          <p:cNvPr id="24" name="23 Elipse"/>
          <p:cNvSpPr/>
          <p:nvPr/>
        </p:nvSpPr>
        <p:spPr>
          <a:xfrm>
            <a:off x="3203848" y="3140968"/>
            <a:ext cx="2664296" cy="2448272"/>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s-MX"/>
          </a:p>
        </p:txBody>
      </p:sp>
      <p:sp>
        <p:nvSpPr>
          <p:cNvPr id="25" name="24 CuadroTexto"/>
          <p:cNvSpPr txBox="1"/>
          <p:nvPr/>
        </p:nvSpPr>
        <p:spPr>
          <a:xfrm>
            <a:off x="2195736" y="2026439"/>
            <a:ext cx="2016224" cy="1615827"/>
          </a:xfrm>
          <a:prstGeom prst="rect">
            <a:avLst/>
          </a:prstGeom>
          <a:noFill/>
        </p:spPr>
        <p:txBody>
          <a:bodyPr wrap="square" rtlCol="0" anchor="ctr">
            <a:spAutoFit/>
          </a:bodyPr>
          <a:lstStyle/>
          <a:p>
            <a:pPr algn="ctr">
              <a:lnSpc>
                <a:spcPct val="150000"/>
              </a:lnSpc>
            </a:pPr>
            <a:r>
              <a:rPr lang="es-MX" dirty="0" smtClean="0">
                <a:latin typeface="Calibri" pitchFamily="34" charset="0"/>
              </a:rPr>
              <a:t>Matriz de Indicadores para Resultados (MIR)</a:t>
            </a:r>
          </a:p>
          <a:p>
            <a:endParaRPr lang="es-MX" dirty="0">
              <a:latin typeface="Calibri" pitchFamily="34" charset="0"/>
            </a:endParaRPr>
          </a:p>
        </p:txBody>
      </p:sp>
      <p:sp>
        <p:nvSpPr>
          <p:cNvPr id="26" name="25 CuadroTexto"/>
          <p:cNvSpPr txBox="1"/>
          <p:nvPr/>
        </p:nvSpPr>
        <p:spPr>
          <a:xfrm>
            <a:off x="4860032" y="2321004"/>
            <a:ext cx="2016224" cy="1200329"/>
          </a:xfrm>
          <a:prstGeom prst="rect">
            <a:avLst/>
          </a:prstGeom>
          <a:noFill/>
        </p:spPr>
        <p:txBody>
          <a:bodyPr wrap="square" rtlCol="0">
            <a:spAutoFit/>
          </a:bodyPr>
          <a:lstStyle/>
          <a:p>
            <a:pPr algn="ctr">
              <a:lnSpc>
                <a:spcPct val="150000"/>
              </a:lnSpc>
            </a:pPr>
            <a:r>
              <a:rPr lang="es-MX" dirty="0" smtClean="0">
                <a:latin typeface="Calibri" pitchFamily="34" charset="0"/>
              </a:rPr>
              <a:t>Programa Anual de Evaluación (PAE)</a:t>
            </a:r>
          </a:p>
          <a:p>
            <a:endParaRPr lang="es-MX" dirty="0">
              <a:latin typeface="Calibri" pitchFamily="34" charset="0"/>
            </a:endParaRPr>
          </a:p>
        </p:txBody>
      </p:sp>
      <p:sp>
        <p:nvSpPr>
          <p:cNvPr id="27" name="26 CuadroTexto"/>
          <p:cNvSpPr txBox="1"/>
          <p:nvPr/>
        </p:nvSpPr>
        <p:spPr>
          <a:xfrm>
            <a:off x="3563888" y="3751872"/>
            <a:ext cx="2016224" cy="1615827"/>
          </a:xfrm>
          <a:prstGeom prst="rect">
            <a:avLst/>
          </a:prstGeom>
          <a:noFill/>
        </p:spPr>
        <p:txBody>
          <a:bodyPr wrap="square" rtlCol="0">
            <a:spAutoFit/>
          </a:bodyPr>
          <a:lstStyle/>
          <a:p>
            <a:pPr algn="ctr">
              <a:lnSpc>
                <a:spcPct val="150000"/>
              </a:lnSpc>
            </a:pPr>
            <a:r>
              <a:rPr lang="es-MX" dirty="0" smtClean="0">
                <a:latin typeface="Calibri" pitchFamily="34" charset="0"/>
              </a:rPr>
              <a:t>Transparencia y Rendición de Cuentas</a:t>
            </a:r>
          </a:p>
          <a:p>
            <a:endParaRPr lang="es-MX" dirty="0">
              <a:latin typeface="Calibri"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457200" y="188640"/>
            <a:ext cx="8229600" cy="936104"/>
          </a:xfrm>
        </p:spPr>
        <p:txBody>
          <a:bodyPr/>
          <a:lstStyle/>
          <a:p>
            <a:r>
              <a:rPr lang="es-MX" sz="1800" b="1" dirty="0" smtClean="0">
                <a:solidFill>
                  <a:schemeClr val="tx1"/>
                </a:solidFill>
                <a:latin typeface="Calibri" pitchFamily="34" charset="0"/>
                <a:ea typeface="Calibri" pitchFamily="34" charset="0"/>
                <a:cs typeface="Times New Roman" pitchFamily="18" charset="0"/>
              </a:rPr>
              <a:t>MATRIZ DE INDICADORES PARA RESULTADOS (MIR)</a:t>
            </a:r>
          </a:p>
        </p:txBody>
      </p:sp>
      <p:sp>
        <p:nvSpPr>
          <p:cNvPr id="8" name="7 CuadroTexto"/>
          <p:cNvSpPr txBox="1"/>
          <p:nvPr/>
        </p:nvSpPr>
        <p:spPr>
          <a:xfrm>
            <a:off x="467544" y="1268760"/>
            <a:ext cx="8136904" cy="4708981"/>
          </a:xfrm>
          <a:prstGeom prst="rect">
            <a:avLst/>
          </a:prstGeom>
          <a:noFill/>
        </p:spPr>
        <p:txBody>
          <a:bodyPr wrap="square" rtlCol="0">
            <a:spAutoFit/>
          </a:bodyPr>
          <a:lstStyle/>
          <a:p>
            <a:pPr marL="342900" indent="-342900" algn="just" defTabSz="457200" fontAlgn="base">
              <a:spcBef>
                <a:spcPct val="20000"/>
              </a:spcBef>
              <a:spcAft>
                <a:spcPct val="0"/>
              </a:spcAft>
              <a:buClr>
                <a:schemeClr val="accent4">
                  <a:lumMod val="50000"/>
                </a:schemeClr>
              </a:buClr>
            </a:pPr>
            <a:endParaRPr lang="es-MX" sz="2000" dirty="0" smtClean="0">
              <a:latin typeface="Calibri" pitchFamily="34" charset="0"/>
              <a:cs typeface="Adobe Caslon Pro"/>
            </a:endParaRPr>
          </a:p>
          <a:p>
            <a:pPr marL="342900" indent="-342900" algn="just" defTabSz="457200" fontAlgn="base">
              <a:spcBef>
                <a:spcPct val="20000"/>
              </a:spcBef>
              <a:spcAft>
                <a:spcPct val="0"/>
              </a:spcAft>
              <a:buClr>
                <a:srgbClr val="FF0000"/>
              </a:buClr>
              <a:buFont typeface="Arial" pitchFamily="34" charset="0"/>
              <a:buChar char="•"/>
            </a:pPr>
            <a:r>
              <a:rPr lang="es-MX" sz="2000" dirty="0" smtClean="0">
                <a:latin typeface="Calibri" pitchFamily="34" charset="0"/>
                <a:cs typeface="Adobe Caslon Pro"/>
              </a:rPr>
              <a:t>La relación entre la estructura programática y la MIR.</a:t>
            </a:r>
          </a:p>
          <a:p>
            <a:pPr marL="342900" indent="-342900" algn="just" defTabSz="457200" fontAlgn="base">
              <a:spcBef>
                <a:spcPct val="20000"/>
              </a:spcBef>
              <a:spcAft>
                <a:spcPct val="0"/>
              </a:spcAft>
              <a:buClr>
                <a:srgbClr val="FF0000"/>
              </a:buClr>
            </a:pPr>
            <a:endParaRPr lang="es-MX" sz="2000" dirty="0" smtClean="0">
              <a:latin typeface="Calibri" pitchFamily="34" charset="0"/>
              <a:cs typeface="Adobe Caslon Pro"/>
            </a:endParaRPr>
          </a:p>
          <a:p>
            <a:pPr marL="342900" indent="-342900" algn="just" defTabSz="457200" fontAlgn="base">
              <a:spcBef>
                <a:spcPct val="20000"/>
              </a:spcBef>
              <a:spcAft>
                <a:spcPct val="0"/>
              </a:spcAft>
              <a:buClr>
                <a:srgbClr val="FF0000"/>
              </a:buClr>
              <a:buFont typeface="Arial" pitchFamily="34" charset="0"/>
              <a:buChar char="•"/>
            </a:pPr>
            <a:r>
              <a:rPr lang="es-MX" sz="2000" dirty="0" smtClean="0">
                <a:latin typeface="Calibri" pitchFamily="34" charset="0"/>
                <a:cs typeface="Adobe Caslon Pro"/>
              </a:rPr>
              <a:t>La gradualidad y pertinencia de la construcción de la MIR en las diferentes modalidades de Programas Presupuestarios.</a:t>
            </a:r>
          </a:p>
          <a:p>
            <a:pPr marL="342900" indent="-342900" algn="just" defTabSz="457200" fontAlgn="base">
              <a:spcBef>
                <a:spcPct val="20000"/>
              </a:spcBef>
              <a:spcAft>
                <a:spcPct val="0"/>
              </a:spcAft>
              <a:buClr>
                <a:srgbClr val="FF0000"/>
              </a:buClr>
              <a:buFont typeface="Arial"/>
              <a:buChar char="•"/>
            </a:pPr>
            <a:endParaRPr lang="es-MX" sz="2000" dirty="0" smtClean="0">
              <a:latin typeface="Calibri" pitchFamily="34" charset="0"/>
              <a:cs typeface="Adobe Caslon Pro"/>
            </a:endParaRPr>
          </a:p>
          <a:p>
            <a:pPr marL="342900" indent="-342900" algn="just" defTabSz="457200" fontAlgn="base">
              <a:spcBef>
                <a:spcPct val="20000"/>
              </a:spcBef>
              <a:spcAft>
                <a:spcPct val="0"/>
              </a:spcAft>
              <a:buClr>
                <a:srgbClr val="FF0000"/>
              </a:buClr>
              <a:buFont typeface="Arial" pitchFamily="34" charset="0"/>
              <a:buChar char="•"/>
            </a:pPr>
            <a:r>
              <a:rPr lang="es-MX" sz="2000" dirty="0" smtClean="0">
                <a:latin typeface="Calibri" pitchFamily="34" charset="0"/>
                <a:cs typeface="Adobe Caslon Pro"/>
              </a:rPr>
              <a:t> El número de indicadores de desempeño (estratégicos y de gestión).</a:t>
            </a:r>
          </a:p>
          <a:p>
            <a:pPr marL="342900" indent="-342900" algn="just" defTabSz="457200" fontAlgn="base">
              <a:spcBef>
                <a:spcPct val="20000"/>
              </a:spcBef>
              <a:spcAft>
                <a:spcPct val="0"/>
              </a:spcAft>
              <a:buClr>
                <a:srgbClr val="FF0000"/>
              </a:buClr>
            </a:pPr>
            <a:endParaRPr lang="es-MX" sz="2000" dirty="0" smtClean="0">
              <a:latin typeface="Calibri" pitchFamily="34" charset="0"/>
              <a:cs typeface="Adobe Caslon Pro"/>
            </a:endParaRPr>
          </a:p>
          <a:p>
            <a:pPr marL="342900" indent="-342900" algn="just" defTabSz="457200" fontAlgn="base">
              <a:spcBef>
                <a:spcPct val="20000"/>
              </a:spcBef>
              <a:spcAft>
                <a:spcPct val="0"/>
              </a:spcAft>
              <a:buClr>
                <a:srgbClr val="FF0000"/>
              </a:buClr>
              <a:buFont typeface="Arial" pitchFamily="34" charset="0"/>
              <a:buChar char="•"/>
            </a:pPr>
            <a:r>
              <a:rPr lang="es-MX" sz="2000" dirty="0" smtClean="0">
                <a:latin typeface="Calibri" pitchFamily="34" charset="0"/>
                <a:cs typeface="Adobe Caslon Pro"/>
              </a:rPr>
              <a:t>La MIR como herramienta de planeación y de </a:t>
            </a:r>
            <a:r>
              <a:rPr lang="es-MX" sz="2000" dirty="0" err="1" smtClean="0">
                <a:latin typeface="Calibri" pitchFamily="34" charset="0"/>
                <a:cs typeface="Adobe Caslon Pro"/>
              </a:rPr>
              <a:t>presupuestación</a:t>
            </a:r>
            <a:r>
              <a:rPr lang="es-MX" sz="2000" dirty="0" smtClean="0">
                <a:latin typeface="Calibri" pitchFamily="34" charset="0"/>
                <a:cs typeface="Adobe Caslon Pro"/>
              </a:rPr>
              <a:t>.</a:t>
            </a:r>
          </a:p>
          <a:p>
            <a:pPr marL="342900" indent="-342900" algn="just" defTabSz="457200" fontAlgn="base">
              <a:spcBef>
                <a:spcPct val="20000"/>
              </a:spcBef>
              <a:spcAft>
                <a:spcPct val="0"/>
              </a:spcAft>
              <a:buClr>
                <a:srgbClr val="FF0000"/>
              </a:buClr>
              <a:buFont typeface="Arial" pitchFamily="34" charset="0"/>
              <a:buChar char="•"/>
            </a:pPr>
            <a:endParaRPr lang="es-MX" sz="2000" dirty="0" smtClean="0">
              <a:latin typeface="Calibri" pitchFamily="34" charset="0"/>
              <a:cs typeface="Adobe Caslon Pro"/>
            </a:endParaRPr>
          </a:p>
          <a:p>
            <a:pPr marL="342900" indent="-342900" algn="just" defTabSz="457200" fontAlgn="base">
              <a:spcBef>
                <a:spcPct val="20000"/>
              </a:spcBef>
              <a:spcAft>
                <a:spcPct val="0"/>
              </a:spcAft>
              <a:buClr>
                <a:srgbClr val="FF0000"/>
              </a:buClr>
              <a:buFont typeface="Arial" pitchFamily="34" charset="0"/>
              <a:buChar char="•"/>
            </a:pPr>
            <a:r>
              <a:rPr lang="es-MX" sz="2000" dirty="0" smtClean="0">
                <a:latin typeface="Calibri" pitchFamily="34" charset="0"/>
                <a:cs typeface="Adobe Caslon Pro"/>
              </a:rPr>
              <a:t>Transparencia y Rendición de Cuentas.</a:t>
            </a:r>
          </a:p>
          <a:p>
            <a:pPr marL="342900" indent="-342900" algn="just" defTabSz="457200" fontAlgn="base">
              <a:spcBef>
                <a:spcPct val="20000"/>
              </a:spcBef>
              <a:spcAft>
                <a:spcPct val="0"/>
              </a:spcAft>
              <a:buClr>
                <a:srgbClr val="FF0000"/>
              </a:buClr>
              <a:buFont typeface="Arial" pitchFamily="34" charset="0"/>
              <a:buChar char="•"/>
            </a:pPr>
            <a:endParaRPr lang="es-MX" sz="2000" dirty="0" smtClean="0">
              <a:latin typeface="Calibri" pitchFamily="34" charset="0"/>
              <a:cs typeface="Adobe Caslon Pro"/>
            </a:endParaRPr>
          </a:p>
          <a:p>
            <a:endParaRPr lang="es-MX" sz="2000" dirty="0">
              <a:latin typeface="Calibri" pitchFamily="34" charset="0"/>
            </a:endParaRPr>
          </a:p>
        </p:txBody>
      </p:sp>
      <p:sp>
        <p:nvSpPr>
          <p:cNvPr id="5" name="4 Marcador de número de diapositiva"/>
          <p:cNvSpPr>
            <a:spLocks noGrp="1"/>
          </p:cNvSpPr>
          <p:nvPr>
            <p:ph type="sldNum" sz="quarter" idx="12"/>
          </p:nvPr>
        </p:nvSpPr>
        <p:spPr/>
        <p:txBody>
          <a:bodyPr/>
          <a:lstStyle/>
          <a:p>
            <a:fld id="{2066355A-084C-D24E-9AD2-7E4FC41EA627}" type="slidenum">
              <a:rPr lang="en-US" smtClean="0">
                <a:solidFill>
                  <a:prstClr val="black">
                    <a:tint val="75000"/>
                  </a:prstClr>
                </a:solidFill>
              </a:rPr>
              <a:pPr/>
              <a:t>4</a:t>
            </a:fld>
            <a:endParaRPr lang="en-US" dirty="0">
              <a:solidFill>
                <a:prstClr val="black">
                  <a:tint val="75000"/>
                </a:prstClr>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14 Marcador de número de diapositiva"/>
          <p:cNvSpPr>
            <a:spLocks noGrp="1"/>
          </p:cNvSpPr>
          <p:nvPr>
            <p:ph type="sldNum" sz="quarter" idx="12"/>
          </p:nvPr>
        </p:nvSpPr>
        <p:spPr/>
        <p:txBody>
          <a:bodyPr/>
          <a:lstStyle/>
          <a:p>
            <a:fld id="{2066355A-084C-D24E-9AD2-7E4FC41EA627}" type="slidenum">
              <a:rPr lang="en-US" smtClean="0">
                <a:solidFill>
                  <a:prstClr val="black">
                    <a:tint val="75000"/>
                  </a:prstClr>
                </a:solidFill>
              </a:rPr>
              <a:pPr/>
              <a:t>5</a:t>
            </a:fld>
            <a:endParaRPr lang="en-US" dirty="0">
              <a:solidFill>
                <a:prstClr val="black">
                  <a:tint val="75000"/>
                </a:prstClr>
              </a:solidFill>
            </a:endParaRPr>
          </a:p>
        </p:txBody>
      </p:sp>
      <p:sp>
        <p:nvSpPr>
          <p:cNvPr id="11" name="10 Título"/>
          <p:cNvSpPr>
            <a:spLocks noGrp="1"/>
          </p:cNvSpPr>
          <p:nvPr>
            <p:ph type="title"/>
          </p:nvPr>
        </p:nvSpPr>
        <p:spPr/>
        <p:txBody>
          <a:bodyPr/>
          <a:lstStyle/>
          <a:p>
            <a:r>
              <a:rPr lang="en-US" b="1" dirty="0" smtClean="0">
                <a:solidFill>
                  <a:schemeClr val="tx1"/>
                </a:solidFill>
              </a:rPr>
              <a:t>% Avance Implementación PbR en las Entidades Federativas 2012</a:t>
            </a:r>
            <a:r>
              <a:rPr lang="en-US" dirty="0" smtClean="0"/>
              <a:t/>
            </a:r>
            <a:br>
              <a:rPr lang="en-US" dirty="0" smtClean="0"/>
            </a:br>
            <a:endParaRPr lang="es-MX" dirty="0"/>
          </a:p>
        </p:txBody>
      </p:sp>
      <p:graphicFrame>
        <p:nvGraphicFramePr>
          <p:cNvPr id="10" name="1 Gráfico"/>
          <p:cNvGraphicFramePr/>
          <p:nvPr>
            <p:extLst>
              <p:ext uri="{D42A27DB-BD31-4B8C-83A1-F6EECF244321}">
                <p14:modId xmlns:p14="http://schemas.microsoft.com/office/powerpoint/2010/main" val="936249139"/>
              </p:ext>
            </p:extLst>
          </p:nvPr>
        </p:nvGraphicFramePr>
        <p:xfrm>
          <a:off x="179512" y="957156"/>
          <a:ext cx="8291264" cy="5877272"/>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1259632" y="0"/>
            <a:ext cx="7427168" cy="1143000"/>
          </a:xfrm>
        </p:spPr>
        <p:txBody>
          <a:bodyPr/>
          <a:lstStyle/>
          <a:p>
            <a:r>
              <a:rPr lang="es-MX" sz="1800" b="1" dirty="0" smtClean="0">
                <a:solidFill>
                  <a:schemeClr val="tx1"/>
                </a:solidFill>
                <a:latin typeface="Trajan Pro" pitchFamily="18" charset="0"/>
                <a:ea typeface="Calibri" pitchFamily="34" charset="0"/>
                <a:cs typeface="Times New Roman" pitchFamily="18" charset="0"/>
              </a:rPr>
              <a:t>GRADUALIDAD Y PERTINENCIA DE LA MIR</a:t>
            </a:r>
            <a:endParaRPr lang="es-MX" sz="1800" b="1" dirty="0">
              <a:solidFill>
                <a:schemeClr val="tx1"/>
              </a:solidFill>
              <a:latin typeface="Trajan Pro" pitchFamily="18" charset="0"/>
              <a:ea typeface="Calibri" pitchFamily="34" charset="0"/>
              <a:cs typeface="Times New Roman" pitchFamily="18" charset="0"/>
            </a:endParaRPr>
          </a:p>
        </p:txBody>
      </p:sp>
      <p:sp>
        <p:nvSpPr>
          <p:cNvPr id="8" name="7 Marcador de número de diapositiva"/>
          <p:cNvSpPr>
            <a:spLocks noGrp="1"/>
          </p:cNvSpPr>
          <p:nvPr>
            <p:ph type="sldNum" sz="quarter" idx="12"/>
          </p:nvPr>
        </p:nvSpPr>
        <p:spPr/>
        <p:txBody>
          <a:bodyPr/>
          <a:lstStyle/>
          <a:p>
            <a:fld id="{2066355A-084C-D24E-9AD2-7E4FC41EA627}" type="slidenum">
              <a:rPr lang="en-US" smtClean="0">
                <a:solidFill>
                  <a:prstClr val="black">
                    <a:tint val="75000"/>
                  </a:prstClr>
                </a:solidFill>
              </a:rPr>
              <a:pPr/>
              <a:t>6</a:t>
            </a:fld>
            <a:endParaRPr lang="en-US" dirty="0">
              <a:solidFill>
                <a:prstClr val="black">
                  <a:tint val="75000"/>
                </a:prstClr>
              </a:solidFill>
            </a:endParaRPr>
          </a:p>
        </p:txBody>
      </p:sp>
      <p:graphicFrame>
        <p:nvGraphicFramePr>
          <p:cNvPr id="18" name="5 Gráfico"/>
          <p:cNvGraphicFramePr/>
          <p:nvPr/>
        </p:nvGraphicFramePr>
        <p:xfrm>
          <a:off x="4427984" y="1556792"/>
          <a:ext cx="4464496" cy="388843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9" name="1 Gráfico"/>
          <p:cNvGraphicFramePr/>
          <p:nvPr/>
        </p:nvGraphicFramePr>
        <p:xfrm>
          <a:off x="395536" y="1556792"/>
          <a:ext cx="4104456" cy="3744416"/>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p:cNvSpPr>
            <a:spLocks noGrp="1"/>
          </p:cNvSpPr>
          <p:nvPr>
            <p:ph type="title"/>
          </p:nvPr>
        </p:nvSpPr>
        <p:spPr>
          <a:xfrm>
            <a:off x="1043608" y="0"/>
            <a:ext cx="7571184" cy="1143000"/>
          </a:xfrm>
        </p:spPr>
        <p:txBody>
          <a:bodyPr/>
          <a:lstStyle/>
          <a:p>
            <a:r>
              <a:rPr lang="es-ES" b="1" dirty="0" smtClean="0">
                <a:solidFill>
                  <a:schemeClr val="tx1"/>
                </a:solidFill>
              </a:rPr>
              <a:t>Reto del sistema de seguimiento</a:t>
            </a:r>
            <a:endParaRPr lang="es-ES" b="1" dirty="0">
              <a:solidFill>
                <a:schemeClr val="tx1"/>
              </a:solidFill>
            </a:endParaRPr>
          </a:p>
        </p:txBody>
      </p:sp>
      <p:sp>
        <p:nvSpPr>
          <p:cNvPr id="4" name="3 Marcador de número de diapositiva"/>
          <p:cNvSpPr>
            <a:spLocks noGrp="1"/>
          </p:cNvSpPr>
          <p:nvPr>
            <p:ph type="sldNum" sz="quarter" idx="12"/>
          </p:nvPr>
        </p:nvSpPr>
        <p:spPr/>
        <p:txBody>
          <a:bodyPr/>
          <a:lstStyle/>
          <a:p>
            <a:fld id="{2066355A-084C-D24E-9AD2-7E4FC41EA627}" type="slidenum">
              <a:rPr lang="en-US" smtClean="0"/>
              <a:pPr/>
              <a:t>7</a:t>
            </a:fld>
            <a:endParaRPr lang="en-US"/>
          </a:p>
        </p:txBody>
      </p:sp>
      <p:sp>
        <p:nvSpPr>
          <p:cNvPr id="7" name="Rectangle 2"/>
          <p:cNvSpPr>
            <a:spLocks noChangeArrowheads="1"/>
          </p:cNvSpPr>
          <p:nvPr/>
        </p:nvSpPr>
        <p:spPr bwMode="auto">
          <a:xfrm>
            <a:off x="755576" y="1052736"/>
            <a:ext cx="7560840" cy="8463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tabLst/>
            </a:pPr>
            <a:endParaRPr lang="es-MX" b="1" dirty="0" smtClean="0">
              <a:latin typeface="Adobe Caslon Pro"/>
              <a:cs typeface="Adobe Caslon Pro"/>
            </a:endParaRPr>
          </a:p>
          <a:p>
            <a:pPr marL="0" marR="0" lvl="0" indent="0" algn="just" defTabSz="914400" rtl="0" eaLnBrk="1" fontAlgn="base" latinLnBrk="0" hangingPunct="1">
              <a:lnSpc>
                <a:spcPct val="100000"/>
              </a:lnSpc>
              <a:spcBef>
                <a:spcPct val="0"/>
              </a:spcBef>
              <a:spcAft>
                <a:spcPct val="0"/>
              </a:spcAft>
              <a:buClrTx/>
              <a:buSzTx/>
              <a:buFont typeface="Arial" pitchFamily="34" charset="0"/>
              <a:buChar char="•"/>
              <a:tabLst/>
            </a:pPr>
            <a:r>
              <a:rPr lang="es-MX" sz="1700" b="1" dirty="0" smtClean="0">
                <a:latin typeface="Adobe Caslon Pro" pitchFamily="18" charset="0"/>
                <a:ea typeface="Calibri" pitchFamily="34" charset="0"/>
                <a:cs typeface="Times New Roman" pitchFamily="18" charset="0"/>
              </a:rPr>
              <a:t>6,049 indicadores de desempeño (estratégicos y de gestión).</a:t>
            </a:r>
          </a:p>
          <a:p>
            <a:pPr marL="0" marR="0" lvl="0" indent="0" algn="just" defTabSz="914400" rtl="0" eaLnBrk="1" fontAlgn="base" latinLnBrk="0" hangingPunct="1">
              <a:lnSpc>
                <a:spcPct val="100000"/>
              </a:lnSpc>
              <a:spcBef>
                <a:spcPct val="0"/>
              </a:spcBef>
              <a:spcAft>
                <a:spcPct val="0"/>
              </a:spcAft>
              <a:buClrTx/>
              <a:buSzTx/>
              <a:tabLst/>
            </a:pPr>
            <a:endParaRPr lang="es-MX" sz="1400" dirty="0" smtClean="0">
              <a:latin typeface="Adobe Caslon Pro"/>
              <a:cs typeface="Adobe Caslon Pro"/>
            </a:endParaRPr>
          </a:p>
        </p:txBody>
      </p:sp>
      <p:graphicFrame>
        <p:nvGraphicFramePr>
          <p:cNvPr id="8" name="1 Gráfico"/>
          <p:cNvGraphicFramePr/>
          <p:nvPr>
            <p:extLst>
              <p:ext uri="{D42A27DB-BD31-4B8C-83A1-F6EECF244321}">
                <p14:modId xmlns:p14="http://schemas.microsoft.com/office/powerpoint/2010/main" val="567436765"/>
              </p:ext>
            </p:extLst>
          </p:nvPr>
        </p:nvGraphicFramePr>
        <p:xfrm>
          <a:off x="1907704" y="1844824"/>
          <a:ext cx="6002173" cy="3823855"/>
        </p:xfrm>
        <a:graphic>
          <a:graphicData uri="http://schemas.openxmlformats.org/drawingml/2006/chart">
            <c:chart xmlns:c="http://schemas.openxmlformats.org/drawingml/2006/chart" xmlns:r="http://schemas.openxmlformats.org/officeDocument/2006/relationships" r:id="rId2"/>
          </a:graphicData>
        </a:graphic>
      </p:graphicFrame>
      <p:sp>
        <p:nvSpPr>
          <p:cNvPr id="9" name="1 CuadroTexto"/>
          <p:cNvSpPr txBox="1"/>
          <p:nvPr/>
        </p:nvSpPr>
        <p:spPr>
          <a:xfrm>
            <a:off x="3354403" y="4100535"/>
            <a:ext cx="628641" cy="447693"/>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s-MX" sz="1800" b="1" dirty="0" smtClean="0">
                <a:latin typeface="Adobe Caslon Pro" pitchFamily="18" charset="0"/>
              </a:rPr>
              <a:t>60%</a:t>
            </a:r>
            <a:endParaRPr lang="es-MX" sz="1800" b="1" dirty="0">
              <a:latin typeface="Adobe Caslon Pro" pitchFamily="18" charset="0"/>
            </a:endParaRPr>
          </a:p>
        </p:txBody>
      </p:sp>
    </p:spTree>
    <p:extLst>
      <p:ext uri="{BB962C8B-B14F-4D97-AF65-F5344CB8AC3E}">
        <p14:creationId xmlns:p14="http://schemas.microsoft.com/office/powerpoint/2010/main" val="81120814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1979712" y="188640"/>
            <a:ext cx="6707088" cy="936104"/>
          </a:xfrm>
        </p:spPr>
        <p:txBody>
          <a:bodyPr/>
          <a:lstStyle/>
          <a:p>
            <a:r>
              <a:rPr lang="es-ES" b="1" dirty="0" smtClean="0">
                <a:solidFill>
                  <a:schemeClr val="tx1"/>
                </a:solidFill>
                <a:latin typeface="Trajan Pro" pitchFamily="18" charset="0"/>
                <a:ea typeface="Calibri" pitchFamily="34" charset="0"/>
                <a:cs typeface="Times New Roman" pitchFamily="18" charset="0"/>
              </a:rPr>
              <a:t>LA IMPORTANCIA DE LA ESTRUCTURA PROGRAMÁTICA Y LA MIR</a:t>
            </a:r>
            <a:endParaRPr lang="es-MX" b="1" dirty="0" smtClean="0">
              <a:solidFill>
                <a:schemeClr val="tx1"/>
              </a:solidFill>
              <a:latin typeface="Trajan Pro" pitchFamily="18" charset="0"/>
              <a:ea typeface="Calibri" pitchFamily="34" charset="0"/>
              <a:cs typeface="Times New Roman" pitchFamily="18" charset="0"/>
            </a:endParaRPr>
          </a:p>
        </p:txBody>
      </p:sp>
      <p:sp>
        <p:nvSpPr>
          <p:cNvPr id="5" name="4 Marcador de número de diapositiva"/>
          <p:cNvSpPr>
            <a:spLocks noGrp="1"/>
          </p:cNvSpPr>
          <p:nvPr>
            <p:ph type="sldNum" sz="quarter" idx="12"/>
          </p:nvPr>
        </p:nvSpPr>
        <p:spPr>
          <a:xfrm>
            <a:off x="6841232" y="6356350"/>
            <a:ext cx="2133600" cy="365125"/>
          </a:xfrm>
        </p:spPr>
        <p:txBody>
          <a:bodyPr/>
          <a:lstStyle/>
          <a:p>
            <a:fld id="{2066355A-084C-D24E-9AD2-7E4FC41EA627}" type="slidenum">
              <a:rPr lang="en-US" smtClean="0">
                <a:solidFill>
                  <a:prstClr val="black">
                    <a:tint val="75000"/>
                  </a:prstClr>
                </a:solidFill>
              </a:rPr>
              <a:pPr/>
              <a:t>8</a:t>
            </a:fld>
            <a:endParaRPr lang="en-US" dirty="0">
              <a:solidFill>
                <a:prstClr val="black">
                  <a:tint val="75000"/>
                </a:prstClr>
              </a:solidFill>
            </a:endParaRPr>
          </a:p>
        </p:txBody>
      </p:sp>
      <p:sp>
        <p:nvSpPr>
          <p:cNvPr id="10" name="9 Rectángulo"/>
          <p:cNvSpPr/>
          <p:nvPr/>
        </p:nvSpPr>
        <p:spPr>
          <a:xfrm>
            <a:off x="2987824" y="1628800"/>
            <a:ext cx="2448272" cy="79208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MX" dirty="0" smtClean="0"/>
              <a:t>Finalidades</a:t>
            </a:r>
            <a:endParaRPr lang="es-MX" dirty="0"/>
          </a:p>
        </p:txBody>
      </p:sp>
      <p:sp>
        <p:nvSpPr>
          <p:cNvPr id="11" name="10 Rectángulo"/>
          <p:cNvSpPr/>
          <p:nvPr/>
        </p:nvSpPr>
        <p:spPr>
          <a:xfrm>
            <a:off x="3851920" y="2420888"/>
            <a:ext cx="2448272" cy="79208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MX" dirty="0" smtClean="0"/>
              <a:t>Función</a:t>
            </a:r>
            <a:endParaRPr lang="es-MX" dirty="0"/>
          </a:p>
        </p:txBody>
      </p:sp>
      <p:sp>
        <p:nvSpPr>
          <p:cNvPr id="12" name="11 Rectángulo"/>
          <p:cNvSpPr/>
          <p:nvPr/>
        </p:nvSpPr>
        <p:spPr>
          <a:xfrm>
            <a:off x="4788024" y="3212976"/>
            <a:ext cx="2448272" cy="79208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s-MX" dirty="0" err="1" smtClean="0"/>
              <a:t>Subfunción</a:t>
            </a:r>
            <a:endParaRPr lang="es-MX" dirty="0"/>
          </a:p>
        </p:txBody>
      </p:sp>
      <p:sp>
        <p:nvSpPr>
          <p:cNvPr id="13" name="12 Rectángulo"/>
          <p:cNvSpPr/>
          <p:nvPr/>
        </p:nvSpPr>
        <p:spPr>
          <a:xfrm>
            <a:off x="5652120" y="4005064"/>
            <a:ext cx="2448272" cy="792088"/>
          </a:xfrm>
          <a:prstGeom prst="rect">
            <a:avLst/>
          </a:prstGeom>
          <a:solidFill>
            <a:schemeClr val="bg1">
              <a:lumMod val="85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MX" dirty="0" smtClean="0">
                <a:solidFill>
                  <a:schemeClr val="tx1"/>
                </a:solidFill>
              </a:rPr>
              <a:t>MIR</a:t>
            </a:r>
            <a:endParaRPr lang="es-MX" dirty="0">
              <a:solidFill>
                <a:schemeClr val="tx1"/>
              </a:solidFill>
            </a:endParaRPr>
          </a:p>
        </p:txBody>
      </p:sp>
      <p:sp>
        <p:nvSpPr>
          <p:cNvPr id="14" name="13 Rectángulo"/>
          <p:cNvSpPr/>
          <p:nvPr/>
        </p:nvSpPr>
        <p:spPr>
          <a:xfrm>
            <a:off x="6660232" y="4797152"/>
            <a:ext cx="2448272" cy="792088"/>
          </a:xfrm>
          <a:prstGeom prst="rect">
            <a:avLst/>
          </a:prstGeom>
          <a:solidFill>
            <a:schemeClr val="bg1">
              <a:lumMod val="85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MX" dirty="0" smtClean="0">
                <a:solidFill>
                  <a:schemeClr val="tx1"/>
                </a:solidFill>
              </a:rPr>
              <a:t>Objetivo, indicadores y Metas</a:t>
            </a:r>
            <a:endParaRPr lang="es-MX" dirty="0">
              <a:solidFill>
                <a:schemeClr val="tx1"/>
              </a:solidFill>
            </a:endParaRPr>
          </a:p>
        </p:txBody>
      </p:sp>
      <p:sp>
        <p:nvSpPr>
          <p:cNvPr id="15" name="14 Cerrar llave"/>
          <p:cNvSpPr/>
          <p:nvPr/>
        </p:nvSpPr>
        <p:spPr>
          <a:xfrm>
            <a:off x="2267744" y="1268760"/>
            <a:ext cx="720080" cy="2664296"/>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MX"/>
          </a:p>
        </p:txBody>
      </p:sp>
      <p:sp>
        <p:nvSpPr>
          <p:cNvPr id="16" name="15 Rectángulo"/>
          <p:cNvSpPr/>
          <p:nvPr/>
        </p:nvSpPr>
        <p:spPr>
          <a:xfrm>
            <a:off x="72008" y="2348880"/>
            <a:ext cx="2411760" cy="792088"/>
          </a:xfrm>
          <a:prstGeom prst="rect">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s-MX" b="1" dirty="0" smtClean="0"/>
              <a:t>CATEGORÍAS PROGRAMÁTICAS</a:t>
            </a:r>
            <a:endParaRPr lang="es-MX" b="1" dirty="0"/>
          </a:p>
        </p:txBody>
      </p:sp>
      <p:sp>
        <p:nvSpPr>
          <p:cNvPr id="17" name="16 Rectángulo"/>
          <p:cNvSpPr/>
          <p:nvPr/>
        </p:nvSpPr>
        <p:spPr>
          <a:xfrm>
            <a:off x="72008" y="4581128"/>
            <a:ext cx="2411760" cy="936104"/>
          </a:xfrm>
          <a:prstGeom prst="rect">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s-MX" b="1" dirty="0" smtClean="0"/>
              <a:t>ELEMENTOS PROGRAMÁTICOS</a:t>
            </a:r>
            <a:endParaRPr lang="es-MX" b="1" dirty="0"/>
          </a:p>
        </p:txBody>
      </p:sp>
      <p:sp>
        <p:nvSpPr>
          <p:cNvPr id="18" name="17 Cerrar llave"/>
          <p:cNvSpPr/>
          <p:nvPr/>
        </p:nvSpPr>
        <p:spPr>
          <a:xfrm>
            <a:off x="2267744" y="4149080"/>
            <a:ext cx="720080" cy="1728192"/>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MX"/>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p:txBody>
          <a:bodyPr/>
          <a:lstStyle/>
          <a:p>
            <a:r>
              <a:rPr lang="es-MX" sz="1800" b="1" dirty="0" smtClean="0">
                <a:solidFill>
                  <a:schemeClr val="tx1"/>
                </a:solidFill>
              </a:rPr>
              <a:t>LA MIR EN UN PROCESO DE PLANEACIÓN Y PRESUPUESTACIÓN</a:t>
            </a:r>
            <a:endParaRPr lang="es-MX" sz="1800" b="1" dirty="0">
              <a:solidFill>
                <a:schemeClr val="tx1"/>
              </a:solidFill>
            </a:endParaRPr>
          </a:p>
        </p:txBody>
      </p:sp>
      <p:sp>
        <p:nvSpPr>
          <p:cNvPr id="4" name="3 Rectángulo"/>
          <p:cNvSpPr/>
          <p:nvPr/>
        </p:nvSpPr>
        <p:spPr>
          <a:xfrm>
            <a:off x="1743797" y="2809303"/>
            <a:ext cx="3838278" cy="393404"/>
          </a:xfrm>
          <a:prstGeom prst="rect">
            <a:avLst/>
          </a:prstGeom>
          <a:solidFill>
            <a:srgbClr val="FF7D7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600" b="1" dirty="0" smtClean="0">
                <a:latin typeface="Adobe Caslon Pro" pitchFamily="18" charset="0"/>
              </a:rPr>
              <a:t>PROGRAMA DERIVADOS DEL PND</a:t>
            </a:r>
            <a:endParaRPr lang="es-MX" sz="1600" b="1" dirty="0">
              <a:latin typeface="Adobe Caslon Pro" pitchFamily="18" charset="0"/>
            </a:endParaRPr>
          </a:p>
        </p:txBody>
      </p:sp>
      <p:sp>
        <p:nvSpPr>
          <p:cNvPr id="5" name="4 Rectángulo"/>
          <p:cNvSpPr/>
          <p:nvPr/>
        </p:nvSpPr>
        <p:spPr>
          <a:xfrm>
            <a:off x="3714410" y="3355107"/>
            <a:ext cx="2059125" cy="393404"/>
          </a:xfrm>
          <a:prstGeom prst="rect">
            <a:avLst/>
          </a:prstGeom>
          <a:solidFill>
            <a:srgbClr val="FF7D7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600" dirty="0" smtClean="0">
                <a:latin typeface="Adobe Caslon Pro" pitchFamily="18" charset="0"/>
              </a:rPr>
              <a:t>OBJETIVOS</a:t>
            </a:r>
            <a:endParaRPr lang="es-MX" sz="1600" dirty="0">
              <a:latin typeface="Adobe Caslon Pro" pitchFamily="18" charset="0"/>
            </a:endParaRPr>
          </a:p>
        </p:txBody>
      </p:sp>
      <p:sp>
        <p:nvSpPr>
          <p:cNvPr id="6" name="5 Rectángulo"/>
          <p:cNvSpPr/>
          <p:nvPr/>
        </p:nvSpPr>
        <p:spPr>
          <a:xfrm>
            <a:off x="4189329" y="3957619"/>
            <a:ext cx="2094569" cy="393404"/>
          </a:xfrm>
          <a:prstGeom prst="rect">
            <a:avLst/>
          </a:prstGeom>
          <a:solidFill>
            <a:srgbClr val="FF7D7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600" dirty="0" smtClean="0">
                <a:latin typeface="Adobe Caslon Pro" pitchFamily="18" charset="0"/>
              </a:rPr>
              <a:t>ESTRATEGIAS</a:t>
            </a:r>
            <a:endParaRPr lang="es-MX" sz="1600" dirty="0">
              <a:latin typeface="Adobe Caslon Pro" pitchFamily="18" charset="0"/>
            </a:endParaRPr>
          </a:p>
        </p:txBody>
      </p:sp>
      <p:sp>
        <p:nvSpPr>
          <p:cNvPr id="7" name="6 Rectángulo"/>
          <p:cNvSpPr/>
          <p:nvPr/>
        </p:nvSpPr>
        <p:spPr>
          <a:xfrm>
            <a:off x="4678402" y="4563672"/>
            <a:ext cx="2466753" cy="393404"/>
          </a:xfrm>
          <a:prstGeom prst="rect">
            <a:avLst/>
          </a:prstGeom>
          <a:solidFill>
            <a:srgbClr val="FF7D7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600" dirty="0" smtClean="0">
                <a:latin typeface="Adobe Caslon Pro" pitchFamily="18" charset="0"/>
              </a:rPr>
              <a:t>LÍNEAS DE ACCIÓN</a:t>
            </a:r>
            <a:endParaRPr lang="es-MX" sz="1600" dirty="0">
              <a:latin typeface="Adobe Caslon Pro" pitchFamily="18" charset="0"/>
            </a:endParaRPr>
          </a:p>
        </p:txBody>
      </p:sp>
      <p:cxnSp>
        <p:nvCxnSpPr>
          <p:cNvPr id="10" name="9 Conector recto de flecha"/>
          <p:cNvCxnSpPr>
            <a:stCxn id="5" idx="3"/>
          </p:cNvCxnSpPr>
          <p:nvPr/>
        </p:nvCxnSpPr>
        <p:spPr>
          <a:xfrm>
            <a:off x="5773535" y="3551809"/>
            <a:ext cx="414657" cy="0"/>
          </a:xfrm>
          <a:prstGeom prst="straightConnector1">
            <a:avLst/>
          </a:prstGeom>
          <a:ln>
            <a:solidFill>
              <a:schemeClr val="tx1"/>
            </a:solidFill>
            <a:prstDash val="sysDot"/>
            <a:tailEnd type="arrow"/>
          </a:ln>
        </p:spPr>
        <p:style>
          <a:lnRef idx="2">
            <a:schemeClr val="accent1"/>
          </a:lnRef>
          <a:fillRef idx="0">
            <a:schemeClr val="accent1"/>
          </a:fillRef>
          <a:effectRef idx="1">
            <a:schemeClr val="accent1"/>
          </a:effectRef>
          <a:fontRef idx="minor">
            <a:schemeClr val="tx1"/>
          </a:fontRef>
        </p:style>
      </p:cxnSp>
      <p:cxnSp>
        <p:nvCxnSpPr>
          <p:cNvPr id="12" name="11 Conector angular"/>
          <p:cNvCxnSpPr>
            <a:endCxn id="5" idx="1"/>
          </p:cNvCxnSpPr>
          <p:nvPr/>
        </p:nvCxnSpPr>
        <p:spPr>
          <a:xfrm>
            <a:off x="1743796" y="3006005"/>
            <a:ext cx="1970614" cy="545804"/>
          </a:xfrm>
          <a:prstGeom prst="bentConnector3">
            <a:avLst>
              <a:gd name="adj1" fmla="val -19603"/>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3" name="12 Conector angular"/>
          <p:cNvCxnSpPr>
            <a:stCxn id="6" idx="1"/>
            <a:endCxn id="7" idx="1"/>
          </p:cNvCxnSpPr>
          <p:nvPr/>
        </p:nvCxnSpPr>
        <p:spPr>
          <a:xfrm rot="10800000" flipH="1" flipV="1">
            <a:off x="4189328" y="4154320"/>
            <a:ext cx="489073" cy="606053"/>
          </a:xfrm>
          <a:prstGeom prst="bentConnector3">
            <a:avLst>
              <a:gd name="adj1" fmla="val -4674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4" name="13 Forma"/>
          <p:cNvCxnSpPr>
            <a:stCxn id="5" idx="1"/>
          </p:cNvCxnSpPr>
          <p:nvPr/>
        </p:nvCxnSpPr>
        <p:spPr>
          <a:xfrm rot="10800000" flipH="1" flipV="1">
            <a:off x="3714410" y="3551808"/>
            <a:ext cx="474918" cy="443017"/>
          </a:xfrm>
          <a:prstGeom prst="bentConnector3">
            <a:avLst>
              <a:gd name="adj1" fmla="val -48135"/>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15" name="14 Rectángulo"/>
          <p:cNvSpPr/>
          <p:nvPr/>
        </p:nvSpPr>
        <p:spPr>
          <a:xfrm>
            <a:off x="457200" y="1501493"/>
            <a:ext cx="4327451" cy="414670"/>
          </a:xfrm>
          <a:prstGeom prst="rect">
            <a:avLst/>
          </a:prstGeom>
          <a:solidFill>
            <a:srgbClr val="92D050"/>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s-MX" sz="1600" b="1" dirty="0" smtClean="0">
                <a:solidFill>
                  <a:schemeClr val="bg1"/>
                </a:solidFill>
                <a:latin typeface="Adobe Caslon Pro" pitchFamily="18" charset="0"/>
              </a:rPr>
              <a:t>PLAN NACIONAL DE DESARROLLO</a:t>
            </a:r>
            <a:endParaRPr lang="es-MX" sz="1600" b="1" dirty="0">
              <a:solidFill>
                <a:schemeClr val="bg1"/>
              </a:solidFill>
              <a:latin typeface="Adobe Caslon Pro" pitchFamily="18" charset="0"/>
            </a:endParaRPr>
          </a:p>
        </p:txBody>
      </p:sp>
      <p:sp>
        <p:nvSpPr>
          <p:cNvPr id="17" name="16 Rectángulo"/>
          <p:cNvSpPr/>
          <p:nvPr/>
        </p:nvSpPr>
        <p:spPr>
          <a:xfrm>
            <a:off x="800987" y="2150076"/>
            <a:ext cx="7003311" cy="414670"/>
          </a:xfrm>
          <a:prstGeom prst="rect">
            <a:avLst/>
          </a:prstGeom>
          <a:solidFill>
            <a:srgbClr val="92D050"/>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s-MX" sz="1600" b="1" dirty="0" smtClean="0">
                <a:solidFill>
                  <a:schemeClr val="bg1"/>
                </a:solidFill>
                <a:latin typeface="Adobe Caslon Pro" pitchFamily="18" charset="0"/>
              </a:rPr>
              <a:t>METAS NACIONALES </a:t>
            </a:r>
          </a:p>
        </p:txBody>
      </p:sp>
      <p:cxnSp>
        <p:nvCxnSpPr>
          <p:cNvPr id="18" name="17 Conector angular"/>
          <p:cNvCxnSpPr>
            <a:stCxn id="15" idx="1"/>
            <a:endCxn id="17" idx="1"/>
          </p:cNvCxnSpPr>
          <p:nvPr/>
        </p:nvCxnSpPr>
        <p:spPr>
          <a:xfrm rot="10800000" flipH="1" flipV="1">
            <a:off x="457199" y="1708827"/>
            <a:ext cx="343787" cy="648583"/>
          </a:xfrm>
          <a:prstGeom prst="bentConnector3">
            <a:avLst>
              <a:gd name="adj1" fmla="val -66495"/>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21" name="20 Conector angular"/>
          <p:cNvCxnSpPr>
            <a:stCxn id="17" idx="1"/>
            <a:endCxn id="4" idx="1"/>
          </p:cNvCxnSpPr>
          <p:nvPr/>
        </p:nvCxnSpPr>
        <p:spPr>
          <a:xfrm rot="10800000" flipH="1" flipV="1">
            <a:off x="800987" y="2357411"/>
            <a:ext cx="942810" cy="648594"/>
          </a:xfrm>
          <a:prstGeom prst="bentConnector3">
            <a:avLst>
              <a:gd name="adj1" fmla="val -24247"/>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28" name="27 Rectángulo"/>
          <p:cNvSpPr/>
          <p:nvPr/>
        </p:nvSpPr>
        <p:spPr>
          <a:xfrm>
            <a:off x="3407744" y="5339852"/>
            <a:ext cx="3838278" cy="393404"/>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r>
              <a:rPr lang="es-MX" sz="1600" b="1" dirty="0" smtClean="0">
                <a:solidFill>
                  <a:sysClr val="windowText" lastClr="000000"/>
                </a:solidFill>
                <a:latin typeface="Adobe Caslon Pro" pitchFamily="18" charset="0"/>
              </a:rPr>
              <a:t>PROGRAMAS</a:t>
            </a:r>
            <a:r>
              <a:rPr lang="es-MX" sz="1600" dirty="0" smtClean="0">
                <a:solidFill>
                  <a:sysClr val="windowText" lastClr="000000"/>
                </a:solidFill>
                <a:latin typeface="Adobe Caslon Pro" pitchFamily="18" charset="0"/>
              </a:rPr>
              <a:t> </a:t>
            </a:r>
            <a:r>
              <a:rPr lang="es-MX" sz="1600" b="1" dirty="0" smtClean="0">
                <a:solidFill>
                  <a:sysClr val="windowText" lastClr="000000"/>
                </a:solidFill>
                <a:latin typeface="Adobe Caslon Pro" pitchFamily="18" charset="0"/>
              </a:rPr>
              <a:t>PRESUPUESTARIOS</a:t>
            </a:r>
            <a:endParaRPr lang="es-MX" sz="1600" b="1" dirty="0">
              <a:solidFill>
                <a:sysClr val="windowText" lastClr="000000"/>
              </a:solidFill>
              <a:latin typeface="Adobe Caslon Pro" pitchFamily="18" charset="0"/>
            </a:endParaRPr>
          </a:p>
        </p:txBody>
      </p:sp>
      <p:cxnSp>
        <p:nvCxnSpPr>
          <p:cNvPr id="30" name="29 Conector angular"/>
          <p:cNvCxnSpPr>
            <a:stCxn id="5" idx="1"/>
            <a:endCxn id="28" idx="1"/>
          </p:cNvCxnSpPr>
          <p:nvPr/>
        </p:nvCxnSpPr>
        <p:spPr>
          <a:xfrm rot="10800000" flipV="1">
            <a:off x="3407744" y="3551808"/>
            <a:ext cx="306666" cy="1984745"/>
          </a:xfrm>
          <a:prstGeom prst="bentConnector3">
            <a:avLst>
              <a:gd name="adj1" fmla="val 174544"/>
            </a:avLst>
          </a:prstGeom>
          <a:ln w="19050">
            <a:tailEnd type="arrow"/>
          </a:ln>
        </p:spPr>
        <p:style>
          <a:lnRef idx="3">
            <a:schemeClr val="accent1"/>
          </a:lnRef>
          <a:fillRef idx="0">
            <a:schemeClr val="accent1"/>
          </a:fillRef>
          <a:effectRef idx="2">
            <a:schemeClr val="accent1"/>
          </a:effectRef>
          <a:fontRef idx="minor">
            <a:schemeClr val="tx1"/>
          </a:fontRef>
        </p:style>
      </p:cxnSp>
      <p:cxnSp>
        <p:nvCxnSpPr>
          <p:cNvPr id="37" name="36 Forma"/>
          <p:cNvCxnSpPr>
            <a:endCxn id="28" idx="3"/>
          </p:cNvCxnSpPr>
          <p:nvPr/>
        </p:nvCxnSpPr>
        <p:spPr>
          <a:xfrm flipH="1">
            <a:off x="7246022" y="3551809"/>
            <a:ext cx="947583" cy="1984745"/>
          </a:xfrm>
          <a:prstGeom prst="bentConnector3">
            <a:avLst>
              <a:gd name="adj1" fmla="val -53299"/>
            </a:avLst>
          </a:prstGeom>
          <a:ln w="19050">
            <a:tailEnd type="arrow"/>
          </a:ln>
        </p:spPr>
        <p:style>
          <a:lnRef idx="3">
            <a:schemeClr val="accent1"/>
          </a:lnRef>
          <a:fillRef idx="0">
            <a:schemeClr val="accent1"/>
          </a:fillRef>
          <a:effectRef idx="2">
            <a:schemeClr val="accent1"/>
          </a:effectRef>
          <a:fontRef idx="minor">
            <a:schemeClr val="tx1"/>
          </a:fontRef>
        </p:style>
      </p:cxnSp>
      <p:pic>
        <p:nvPicPr>
          <p:cNvPr id="22" name="Picture 2"/>
          <p:cNvPicPr>
            <a:picLocks noChangeAspect="1" noChangeArrowheads="1"/>
          </p:cNvPicPr>
          <p:nvPr/>
        </p:nvPicPr>
        <p:blipFill>
          <a:blip r:embed="rId2" cstate="print"/>
          <a:srcRect/>
          <a:stretch>
            <a:fillRect/>
          </a:stretch>
        </p:blipFill>
        <p:spPr bwMode="auto">
          <a:xfrm>
            <a:off x="6228184" y="2924944"/>
            <a:ext cx="1926952" cy="93610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Espectro">
      <a:dk1>
        <a:sysClr val="windowText" lastClr="000000"/>
      </a:dk1>
      <a:lt1>
        <a:sysClr val="window" lastClr="FFFFFF"/>
      </a:lt1>
      <a:dk2>
        <a:srgbClr val="252731"/>
      </a:dk2>
      <a:lt2>
        <a:srgbClr val="EAE7E4"/>
      </a:lt2>
      <a:accent1>
        <a:srgbClr val="990000"/>
      </a:accent1>
      <a:accent2>
        <a:srgbClr val="FF6600"/>
      </a:accent2>
      <a:accent3>
        <a:srgbClr val="FFBA00"/>
      </a:accent3>
      <a:accent4>
        <a:srgbClr val="99CC00"/>
      </a:accent4>
      <a:accent5>
        <a:srgbClr val="528A02"/>
      </a:accent5>
      <a:accent6>
        <a:srgbClr val="333333"/>
      </a:accent6>
      <a:hlink>
        <a:srgbClr val="660000"/>
      </a:hlink>
      <a:folHlink>
        <a:srgbClr val="CC3300"/>
      </a:folHlink>
    </a:clrScheme>
    <a:fontScheme name="Precedente">
      <a:majorFont>
        <a:latin typeface="Perpetua Titling MT"/>
        <a:ea typeface=""/>
        <a:cs typeface=""/>
        <a:font script="Jpan" typeface="ＭＳ Ｐ明朝"/>
        <a:font script="Hans" typeface="宋体"/>
        <a:font script="Hant" typeface="新細明體"/>
      </a:majorFont>
      <a:minorFont>
        <a:latin typeface="Calisto MT"/>
        <a:ea typeface=""/>
        <a:cs typeface=""/>
        <a:font script="Jpan" typeface="ＭＳ Ｐ明朝"/>
        <a:font script="Hans" typeface="宋体"/>
        <a:font script="Hant" typeface="新細明體"/>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3239</TotalTime>
  <Words>689</Words>
  <Application>Microsoft Office PowerPoint</Application>
  <PresentationFormat>Presentación en pantalla (4:3)</PresentationFormat>
  <Paragraphs>103</Paragraphs>
  <Slides>10</Slides>
  <Notes>8</Notes>
  <HiddenSlides>0</HiddenSlides>
  <MMClips>0</MMClips>
  <ScaleCrop>false</ScaleCrop>
  <HeadingPairs>
    <vt:vector size="4" baseType="variant">
      <vt:variant>
        <vt:lpstr>Tema</vt:lpstr>
      </vt:variant>
      <vt:variant>
        <vt:i4>2</vt:i4>
      </vt:variant>
      <vt:variant>
        <vt:lpstr>Títulos de diapositiva</vt:lpstr>
      </vt:variant>
      <vt:variant>
        <vt:i4>10</vt:i4>
      </vt:variant>
    </vt:vector>
  </HeadingPairs>
  <TitlesOfParts>
    <vt:vector size="12" baseType="lpstr">
      <vt:lpstr>Tema de Office</vt:lpstr>
      <vt:lpstr>1_Office Theme</vt:lpstr>
      <vt:lpstr>“Matriz de Indicadores para Resultados (MIR): la experiencia del Gobierno Federal”</vt:lpstr>
      <vt:lpstr>SISTEMA DE EVALUACIÓN DEL DESEMPEÑO</vt:lpstr>
      <vt:lpstr>SISTEMA DE EVALUACIÓN DEL DESEMPEÑO</vt:lpstr>
      <vt:lpstr>MATRIZ DE INDICADORES PARA RESULTADOS (MIR)</vt:lpstr>
      <vt:lpstr>% Avance Implementación PbR en las Entidades Federativas 2012 </vt:lpstr>
      <vt:lpstr>GRADUALIDAD Y PERTINENCIA DE LA MIR</vt:lpstr>
      <vt:lpstr>Reto del sistema de seguimiento</vt:lpstr>
      <vt:lpstr>LA IMPORTANCIA DE LA ESTRUCTURA PROGRAMÁTICA Y LA MIR</vt:lpstr>
      <vt:lpstr>LA MIR EN UN PROCESO DE PLANEACIÓN Y PRESUPUESTACIÓN</vt:lpstr>
      <vt:lpstr>TRANSPARENCIA PRESUPUESTARIA Y DEL DESEMPEÑO</vt:lpstr>
    </vt:vector>
  </TitlesOfParts>
  <Company>Secretaria de Hacienda y Credito Publico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PbR en México; diagnóstico  y recomendaciones en el marco de un México Moderno y Cercano</dc:title>
  <dc:creator>omar_perez</dc:creator>
  <cp:lastModifiedBy>Ramón</cp:lastModifiedBy>
  <cp:revision>115</cp:revision>
  <dcterms:created xsi:type="dcterms:W3CDTF">2013-04-04T17:29:40Z</dcterms:created>
  <dcterms:modified xsi:type="dcterms:W3CDTF">2013-06-15T18:02:24Z</dcterms:modified>
</cp:coreProperties>
</file>