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93455" r:id="rId4"/>
  </p:sldMasterIdLst>
  <p:notesMasterIdLst>
    <p:notesMasterId r:id="rId13"/>
  </p:notesMasterIdLst>
  <p:sldIdLst>
    <p:sldId id="256" r:id="rId5"/>
    <p:sldId id="292" r:id="rId6"/>
    <p:sldId id="293" r:id="rId7"/>
    <p:sldId id="294" r:id="rId8"/>
    <p:sldId id="302" r:id="rId9"/>
    <p:sldId id="296" r:id="rId10"/>
    <p:sldId id="312" r:id="rId11"/>
    <p:sldId id="311" r:id="rId1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capacitacion_egresos" initials="c" lastIdx="7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E0F34"/>
    <a:srgbClr val="007836"/>
    <a:srgbClr val="807F8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Estilo claro 1 - Énfasis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16DA210-FB5B-4158-B5E0-FEB733F419BA}" styleName="Estilo claro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940675A-B579-460E-94D1-54222C63F5DA}" styleName="Sin estilo, cuadrícula de la tabla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785" autoAdjust="0"/>
    <p:restoredTop sz="94638" autoAdjust="0"/>
  </p:normalViewPr>
  <p:slideViewPr>
    <p:cSldViewPr snapToGrid="0" snapToObjects="1">
      <p:cViewPr>
        <p:scale>
          <a:sx n="80" d="100"/>
          <a:sy n="80" d="100"/>
        </p:scale>
        <p:origin x="-930" y="-12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0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49" d="100"/>
        <a:sy n="149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MX" dirty="0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2F461C-F373-4658-9068-F4CBC4B06FFD}" type="datetimeFigureOut">
              <a:rPr lang="es-MX" smtClean="0"/>
              <a:pPr/>
              <a:t>15/06/2013</a:t>
            </a:fld>
            <a:endParaRPr lang="es-MX" dirty="0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MX" dirty="0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MX" dirty="0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F4EB24-6FA3-4AE3-84B8-4D9AB03D3E2A}" type="slidenum">
              <a:rPr lang="es-MX" smtClean="0"/>
              <a:pPr/>
              <a:t>‹Nº›</a:t>
            </a:fld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20146627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MX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F4EB24-6FA3-4AE3-84B8-4D9AB03D3E2A}" type="slidenum">
              <a:rPr lang="es-MX" smtClean="0"/>
              <a:pPr/>
              <a:t>1</a:t>
            </a:fld>
            <a:endParaRPr lang="es-MX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 sz="28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26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2A218D-63DC-4549-A007-AF0BA2AC7EE0}" type="datetime1">
              <a:rPr lang="en-US" smtClean="0"/>
              <a:pPr/>
              <a:t>6/15/2013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8E988-FB04-AB4E-BE5A-59F242AF7F7A}" type="slidenum">
              <a:rPr lang="en-US" smtClean="0"/>
              <a:pPr/>
              <a:t>‹Nº›</a:t>
            </a:fld>
            <a:endParaRPr lang="en-US" dirty="0"/>
          </a:p>
        </p:txBody>
      </p:sp>
      <p:sp>
        <p:nvSpPr>
          <p:cNvPr id="8" name="Title Placeholder 1"/>
          <p:cNvSpPr txBox="1">
            <a:spLocks/>
          </p:cNvSpPr>
          <p:nvPr userDrawn="1"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r" defTabSz="457200" rtl="0" eaLnBrk="1" latinLnBrk="0" hangingPunct="1">
              <a:spcBef>
                <a:spcPct val="0"/>
              </a:spcBef>
              <a:buNone/>
              <a:defRPr sz="2000" kern="1200">
                <a:solidFill>
                  <a:srgbClr val="807F83"/>
                </a:solidFill>
                <a:latin typeface="Trajan Pro"/>
                <a:ea typeface="+mj-ea"/>
                <a:cs typeface="Trajan Pro"/>
              </a:defRPr>
            </a:lvl1pPr>
          </a:lstStyle>
          <a:p>
            <a:r>
              <a:rPr lang="en-US" dirty="0" smtClean="0"/>
              <a:t>Título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83514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1A17AE-1FD1-4149-998A-23CB5143C085}" type="datetime1">
              <a:rPr lang="en-US" smtClean="0"/>
              <a:pPr/>
              <a:t>6/15/2013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‹Nº›</a:t>
            </a:fld>
            <a:endParaRPr lang="en-US" dirty="0"/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err="1" smtClean="0"/>
              <a:t>Título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33172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623622"/>
            <a:ext cx="2057400" cy="4502541"/>
          </a:xfrm>
        </p:spPr>
        <p:txBody>
          <a:bodyPr vert="eaVert"/>
          <a:lstStyle>
            <a:lvl1pPr>
              <a:defRPr>
                <a:solidFill>
                  <a:srgbClr val="807F83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23622"/>
            <a:ext cx="6019800" cy="450254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A1C901-E73D-4C6B-B4D7-691AFF180076}" type="datetime1">
              <a:rPr lang="en-US" smtClean="0"/>
              <a:pPr/>
              <a:t>6/15/2013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‹Nº›</a:t>
            </a:fld>
            <a:endParaRPr lang="en-US" dirty="0"/>
          </a:p>
        </p:txBody>
      </p:sp>
      <p:sp>
        <p:nvSpPr>
          <p:cNvPr id="8" name="Title Placeholder 1"/>
          <p:cNvSpPr txBox="1">
            <a:spLocks/>
          </p:cNvSpPr>
          <p:nvPr userDrawn="1"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r" defTabSz="457200" rtl="0" eaLnBrk="1" latinLnBrk="0" hangingPunct="1">
              <a:spcBef>
                <a:spcPct val="0"/>
              </a:spcBef>
              <a:buNone/>
              <a:defRPr sz="2000" kern="1200">
                <a:solidFill>
                  <a:srgbClr val="807F83"/>
                </a:solidFill>
                <a:latin typeface="Trajan Pro"/>
                <a:ea typeface="+mj-ea"/>
                <a:cs typeface="Trajan Pro"/>
              </a:defRPr>
            </a:lvl1pPr>
          </a:lstStyle>
          <a:p>
            <a:r>
              <a:rPr lang="en-US" dirty="0" smtClean="0"/>
              <a:t>Título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79964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41165E-2682-45C0-A57F-AE507E1B2E86}" type="datetime1">
              <a:rPr lang="en-US" smtClean="0"/>
              <a:pPr/>
              <a:t>6/15/2013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‹Nº›</a:t>
            </a:fld>
            <a:endParaRPr lang="en-US" dirty="0"/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414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err="1" smtClean="0"/>
              <a:t>Título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03822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>
                <a:solidFill>
                  <a:srgbClr val="807F83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D454DD-1229-4CB7-9B6F-0D3CCF3CC312}" type="datetime1">
              <a:rPr lang="en-US" smtClean="0"/>
              <a:pPr/>
              <a:t>6/15/2013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AF2B4D-6B12-4EDF-87BB-2B55CECB6611}" type="slidenum">
              <a:rPr lang="en-US" smtClean="0"/>
              <a:pPr/>
              <a:t>‹Nº›</a:t>
            </a:fld>
            <a:endParaRPr lang="en-US" dirty="0"/>
          </a:p>
        </p:txBody>
      </p:sp>
      <p:sp>
        <p:nvSpPr>
          <p:cNvPr id="8" name="Title Placeholder 1"/>
          <p:cNvSpPr txBox="1">
            <a:spLocks/>
          </p:cNvSpPr>
          <p:nvPr userDrawn="1"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r" defTabSz="457200" rtl="0" eaLnBrk="1" latinLnBrk="0" hangingPunct="1">
              <a:spcBef>
                <a:spcPct val="0"/>
              </a:spcBef>
              <a:buNone/>
              <a:defRPr sz="2000" kern="1200">
                <a:solidFill>
                  <a:srgbClr val="807F83"/>
                </a:solidFill>
                <a:latin typeface="Trajan Pro"/>
                <a:ea typeface="+mj-ea"/>
                <a:cs typeface="Trajan Pro"/>
              </a:defRPr>
            </a:lvl1pPr>
          </a:lstStyle>
          <a:p>
            <a:r>
              <a:rPr lang="en-US" dirty="0" smtClean="0"/>
              <a:t>Título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23948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C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784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40300" y="1600200"/>
            <a:ext cx="37465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111B6F-DF2F-4724-8A57-8FFB13265327}" type="datetime1">
              <a:rPr lang="en-US" smtClean="0"/>
              <a:pPr/>
              <a:t>6/15/2013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‹Nº›</a:t>
            </a:fld>
            <a:endParaRPr lang="en-US" dirty="0"/>
          </a:p>
        </p:txBody>
      </p: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err="1" smtClean="0"/>
              <a:t>Título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05946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810000" cy="639762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8100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14900" y="1535113"/>
            <a:ext cx="3771900" cy="639762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914900" y="2174875"/>
            <a:ext cx="37719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809A98-F24B-4EE5-BF04-794F597C252F}" type="datetime1">
              <a:rPr lang="en-US" smtClean="0"/>
              <a:pPr/>
              <a:t>6/15/2013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‹Nº›</a:t>
            </a:fld>
            <a:endParaRPr lang="en-US" dirty="0"/>
          </a:p>
        </p:txBody>
      </p:sp>
      <p:sp>
        <p:nvSpPr>
          <p:cNvPr id="10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err="1" smtClean="0"/>
              <a:t>Título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68244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01F01-0303-4491-B805-C15A6D3C57BC}" type="datetime1">
              <a:rPr lang="en-US" smtClean="0"/>
              <a:pPr/>
              <a:t>6/15/2013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‹Nº›</a:t>
            </a:fld>
            <a:endParaRPr lang="en-US" dirty="0"/>
          </a:p>
        </p:txBody>
      </p:sp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err="1" smtClean="0"/>
              <a:t>Título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47129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3D3EB1-24BE-48E9-8358-9E66386FF030}" type="datetime1">
              <a:rPr lang="en-US" smtClean="0"/>
              <a:pPr/>
              <a:t>6/15/2013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‹Nº›</a:t>
            </a:fld>
            <a:endParaRPr lang="en-US" dirty="0"/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err="1" smtClean="0"/>
              <a:t>Título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92246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06900" y="1767944"/>
            <a:ext cx="4286250" cy="4358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767944"/>
            <a:ext cx="3784600" cy="435821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D752B4-0B9C-4C5F-85B1-1DF1056DC4E5}" type="datetime1">
              <a:rPr lang="en-US" smtClean="0"/>
              <a:pPr/>
              <a:t>6/15/2013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latinLnBrk="0" hangingPunct="1"/>
            <a:fld id="{2C6B1FF6-39B9-40F5-8B67-33C6354A3D4F}" type="slidenum">
              <a:rPr kumimoji="0" lang="en-US" smtClean="0"/>
              <a:pPr eaLnBrk="1" latinLnBrk="0" hangingPunct="1"/>
              <a:t>‹Nº›</a:t>
            </a:fld>
            <a:endParaRPr kumimoji="0" lang="en-US" dirty="0">
              <a:solidFill>
                <a:schemeClr val="accent3">
                  <a:shade val="75000"/>
                </a:schemeClr>
              </a:solidFill>
            </a:endParaRPr>
          </a:p>
        </p:txBody>
      </p:sp>
      <p:sp>
        <p:nvSpPr>
          <p:cNvPr id="8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err="1" smtClean="0"/>
              <a:t>Título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82203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659703"/>
            <a:ext cx="5486400" cy="3067871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CFC509-4A26-48C7-8726-4BF6B3FAD8E4}" type="datetime1">
              <a:rPr lang="en-US" smtClean="0"/>
              <a:pPr/>
              <a:t>6/15/2013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‹Nº›</a:t>
            </a:fld>
            <a:endParaRPr lang="en-US" dirty="0"/>
          </a:p>
        </p:txBody>
      </p:sp>
      <p:sp>
        <p:nvSpPr>
          <p:cNvPr id="10" name="Title Placeholder 1"/>
          <p:cNvSpPr txBox="1">
            <a:spLocks/>
          </p:cNvSpPr>
          <p:nvPr userDrawn="1"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r" defTabSz="457200" rtl="0" eaLnBrk="1" latinLnBrk="0" hangingPunct="1">
              <a:spcBef>
                <a:spcPct val="0"/>
              </a:spcBef>
              <a:buNone/>
              <a:defRPr sz="2000" kern="1200">
                <a:solidFill>
                  <a:srgbClr val="807F83"/>
                </a:solidFill>
                <a:latin typeface="Trajan Pro"/>
                <a:ea typeface="+mj-ea"/>
                <a:cs typeface="Trajan Pro"/>
              </a:defRPr>
            </a:lvl1pPr>
          </a:lstStyle>
          <a:p>
            <a:r>
              <a:rPr lang="en-US" dirty="0" smtClean="0"/>
              <a:t>Título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59831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chemeClr val="bg1">
                <a:lumMod val="95000"/>
                <a:alpha val="53000"/>
              </a:schemeClr>
            </a:gs>
            <a:gs pos="0">
              <a:schemeClr val="bg1">
                <a:lumMod val="85000"/>
                <a:alpha val="47000"/>
              </a:schemeClr>
            </a:gs>
            <a:gs pos="50000">
              <a:schemeClr val="bg1">
                <a:alpha val="49000"/>
              </a:scheme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ángulo 8"/>
          <p:cNvSpPr/>
          <p:nvPr userDrawn="1"/>
        </p:nvSpPr>
        <p:spPr>
          <a:xfrm>
            <a:off x="457200" y="274638"/>
            <a:ext cx="6007999" cy="114300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pic>
        <p:nvPicPr>
          <p:cNvPr id="8" name="Imagen 7" descr="escudo nacional_negro.jpg"/>
          <p:cNvPicPr>
            <a:picLocks noChangeAspect="1"/>
          </p:cNvPicPr>
          <p:nvPr userDrawn="1"/>
        </p:nvPicPr>
        <p:blipFill>
          <a:blip r:embed="rId13">
            <a:lum bright="70000" contrast="-70000"/>
            <a:alphaModFix amt="2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1034" y="3008162"/>
            <a:ext cx="2857323" cy="2880000"/>
          </a:xfrm>
          <a:prstGeom prst="rect">
            <a:avLst/>
          </a:prstGeom>
          <a:blipFill rotWithShape="0">
            <a:blip r:embed="rId14">
              <a:lum bright="70000" contrast="-70000"/>
              <a:alphaModFix amt="28000"/>
            </a:blip>
            <a:stretch>
              <a:fillRect/>
            </a:stretch>
          </a:blipFill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8226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err="1" smtClean="0"/>
              <a:t>Título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056904"/>
            <a:ext cx="8229600" cy="50692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dobe Caslon Pro"/>
                <a:cs typeface="Adobe Caslon Pro"/>
              </a:defRPr>
            </a:lvl1pPr>
          </a:lstStyle>
          <a:p>
            <a:fld id="{D9D82225-CD8E-4974-AA72-A21752FB6C64}" type="datetime1">
              <a:rPr lang="en-US" smtClean="0"/>
              <a:pPr/>
              <a:t>6/15/2013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dobe Caslon Pro"/>
                <a:cs typeface="Adobe Caslon Pro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dobe Caslon Pro"/>
                <a:cs typeface="Adobe Caslon Pro"/>
              </a:defRPr>
            </a:lvl1pPr>
          </a:lstStyle>
          <a:p>
            <a:fld id="{2066355A-084C-D24E-9AD2-7E4FC41EA627}" type="slidenum">
              <a:rPr lang="en-US" smtClean="0"/>
              <a:pPr/>
              <a:t>‹Nº›</a:t>
            </a:fld>
            <a:endParaRPr lang="en-US" dirty="0"/>
          </a:p>
        </p:txBody>
      </p:sp>
      <p:cxnSp>
        <p:nvCxnSpPr>
          <p:cNvPr id="21" name="Conector recto 20"/>
          <p:cNvCxnSpPr/>
          <p:nvPr userDrawn="1"/>
        </p:nvCxnSpPr>
        <p:spPr>
          <a:xfrm>
            <a:off x="457200" y="1056904"/>
            <a:ext cx="8229600" cy="0"/>
          </a:xfrm>
          <a:prstGeom prst="line">
            <a:avLst/>
          </a:prstGeom>
          <a:ln>
            <a:solidFill>
              <a:srgbClr val="BE0F34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Rectángulo 21"/>
          <p:cNvSpPr/>
          <p:nvPr userDrawn="1"/>
        </p:nvSpPr>
        <p:spPr>
          <a:xfrm>
            <a:off x="457200" y="6126163"/>
            <a:ext cx="8229600" cy="230187"/>
          </a:xfrm>
          <a:prstGeom prst="rect">
            <a:avLst/>
          </a:prstGeom>
          <a:solidFill>
            <a:srgbClr val="807F8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6938435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56" r:id="rId1"/>
    <p:sldLayoutId id="2147493457" r:id="rId2"/>
    <p:sldLayoutId id="2147493458" r:id="rId3"/>
    <p:sldLayoutId id="2147493459" r:id="rId4"/>
    <p:sldLayoutId id="2147493460" r:id="rId5"/>
    <p:sldLayoutId id="2147493461" r:id="rId6"/>
    <p:sldLayoutId id="2147493462" r:id="rId7"/>
    <p:sldLayoutId id="2147493463" r:id="rId8"/>
    <p:sldLayoutId id="2147493464" r:id="rId9"/>
    <p:sldLayoutId id="2147493465" r:id="rId10"/>
    <p:sldLayoutId id="2147493466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r" defTabSz="457200" rtl="0" eaLnBrk="1" latinLnBrk="0" hangingPunct="1">
        <a:spcBef>
          <a:spcPct val="0"/>
        </a:spcBef>
        <a:buNone/>
        <a:defRPr sz="2000" kern="1200">
          <a:solidFill>
            <a:srgbClr val="807F83"/>
          </a:solidFill>
          <a:latin typeface="Trajan Pro"/>
          <a:ea typeface="+mj-ea"/>
          <a:cs typeface="Trajan Pro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807F83"/>
          </a:solidFill>
          <a:latin typeface="Adobe Caslon Pro"/>
          <a:ea typeface="+mn-ea"/>
          <a:cs typeface="Adobe Caslon Pro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807F83"/>
          </a:solidFill>
          <a:latin typeface="Adobe Caslon Pro"/>
          <a:ea typeface="+mn-ea"/>
          <a:cs typeface="Adobe Caslon Pro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807F83"/>
          </a:solidFill>
          <a:latin typeface="Adobe Caslon Pro"/>
          <a:ea typeface="+mn-ea"/>
          <a:cs typeface="Adobe Caslon Pro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807F83"/>
          </a:solidFill>
          <a:latin typeface="Adobe Caslon Pro"/>
          <a:ea typeface="+mn-ea"/>
          <a:cs typeface="Adobe Caslon Pro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807F83"/>
          </a:solidFill>
          <a:latin typeface="Adobe Caslon Pro"/>
          <a:ea typeface="+mn-ea"/>
          <a:cs typeface="Adobe Caslon Pro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0">
          <a:gsLst>
            <a:gs pos="0">
              <a:schemeClr val="bg1">
                <a:lumMod val="85000"/>
                <a:alpha val="70000"/>
              </a:schemeClr>
            </a:gs>
            <a:gs pos="100000">
              <a:schemeClr val="bg1">
                <a:lumMod val="75000"/>
                <a:alpha val="70000"/>
              </a:schemeClr>
            </a:gs>
            <a:gs pos="84000">
              <a:schemeClr val="bg1">
                <a:lumMod val="85000"/>
                <a:alpha val="20000"/>
              </a:schemeClr>
            </a:gs>
            <a:gs pos="19000">
              <a:schemeClr val="bg1">
                <a:lumMod val="85000"/>
                <a:alpha val="20000"/>
              </a:schemeClr>
            </a:gs>
            <a:gs pos="50000">
              <a:schemeClr val="bg1">
                <a:alpha val="88000"/>
              </a:schemeClr>
            </a:gs>
          </a:gsLst>
          <a:lin ang="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ángulo 4"/>
          <p:cNvSpPr/>
          <p:nvPr/>
        </p:nvSpPr>
        <p:spPr>
          <a:xfrm>
            <a:off x="0" y="3366535"/>
            <a:ext cx="9144000" cy="3491465"/>
          </a:xfrm>
          <a:prstGeom prst="rect">
            <a:avLst/>
          </a:prstGeom>
          <a:solidFill>
            <a:srgbClr val="807F8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0" y="4055922"/>
            <a:ext cx="9144000" cy="1532976"/>
          </a:xfrm>
        </p:spPr>
        <p:txBody>
          <a:bodyPr/>
          <a:lstStyle/>
          <a:p>
            <a:pPr algn="ctr"/>
            <a:r>
              <a:rPr lang="es-MX" sz="2800" kern="1200" dirty="0" smtClean="0">
                <a:solidFill>
                  <a:schemeClr val="bg1"/>
                </a:solidFill>
                <a:latin typeface="Trajan Pro"/>
                <a:ea typeface="+mj-ea"/>
                <a:cs typeface="Trajan Pro"/>
              </a:rPr>
              <a:t>Actividad para reforzar metodología</a:t>
            </a:r>
            <a:br>
              <a:rPr lang="es-MX" sz="2800" kern="1200" dirty="0" smtClean="0">
                <a:solidFill>
                  <a:schemeClr val="bg1"/>
                </a:solidFill>
                <a:latin typeface="Trajan Pro"/>
                <a:ea typeface="+mj-ea"/>
                <a:cs typeface="Trajan Pro"/>
              </a:rPr>
            </a:br>
            <a:r>
              <a:rPr lang="es-MX" dirty="0" smtClean="0">
                <a:solidFill>
                  <a:schemeClr val="bg1"/>
                </a:solidFill>
              </a:rPr>
              <a:t>FAIS</a:t>
            </a:r>
            <a:endParaRPr lang="es-MX" sz="1800" spc="300" dirty="0" smtClean="0">
              <a:solidFill>
                <a:schemeClr val="bg1"/>
              </a:solidFill>
            </a:endParaRPr>
          </a:p>
        </p:txBody>
      </p:sp>
      <p:pic>
        <p:nvPicPr>
          <p:cNvPr id="12" name="Imagen 11" descr="SHCP_Vertical_WEB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7008" y="473328"/>
            <a:ext cx="2001190" cy="2314584"/>
          </a:xfrm>
          <a:prstGeom prst="rect">
            <a:avLst/>
          </a:prstGeom>
        </p:spPr>
      </p:pic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8E988-FB04-AB4E-BE5A-59F242AF7F7A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0837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1" name="Picture 7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 bwMode="auto">
          <a:xfrm>
            <a:off x="2476919" y="4096987"/>
            <a:ext cx="4337538" cy="1691789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11" name="10 Marcador de contenido"/>
          <p:cNvSpPr>
            <a:spLocks noGrp="1"/>
          </p:cNvSpPr>
          <p:nvPr>
            <p:ph sz="half" idx="2"/>
          </p:nvPr>
        </p:nvSpPr>
        <p:spPr>
          <a:xfrm>
            <a:off x="807521" y="1235034"/>
            <a:ext cx="7238010" cy="1808018"/>
          </a:xfrm>
        </p:spPr>
        <p:txBody>
          <a:bodyPr>
            <a:noAutofit/>
          </a:bodyPr>
          <a:lstStyle/>
          <a:p>
            <a:pPr indent="12700" algn="just">
              <a:lnSpc>
                <a:spcPct val="160000"/>
              </a:lnSpc>
              <a:buNone/>
              <a:tabLst>
                <a:tab pos="177800" algn="l"/>
              </a:tabLst>
            </a:pPr>
            <a:r>
              <a:rPr lang="es-MX" sz="24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El gobierno municipal de San Jacinto </a:t>
            </a:r>
            <a:r>
              <a:rPr lang="es-MX" sz="2400" dirty="0" err="1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Amilpas</a:t>
            </a:r>
            <a:r>
              <a:rPr lang="es-MX" sz="24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, Oaxaca, tiene proyectada la construcción de un pozo con los recursos que recibió este año por parte del Fondo para la Infraestructura Social Municipal.</a:t>
            </a:r>
            <a:endParaRPr lang="es-MX" sz="2400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4" name="3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sz="22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Análisis de caso</a:t>
            </a:r>
            <a:endParaRPr lang="es-MX" sz="2200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contenido"/>
          <p:cNvSpPr>
            <a:spLocks noGrp="1"/>
          </p:cNvSpPr>
          <p:nvPr>
            <p:ph sz="half" idx="1"/>
          </p:nvPr>
        </p:nvSpPr>
        <p:spPr>
          <a:xfrm>
            <a:off x="593766" y="1270659"/>
            <a:ext cx="3956792" cy="3755571"/>
          </a:xfrm>
        </p:spPr>
        <p:txBody>
          <a:bodyPr>
            <a:noAutofit/>
          </a:bodyPr>
          <a:lstStyle/>
          <a:p>
            <a:pPr marL="0" indent="12700" algn="just">
              <a:lnSpc>
                <a:spcPct val="150000"/>
              </a:lnSpc>
              <a:buNone/>
            </a:pPr>
            <a:r>
              <a:rPr lang="es-MX" sz="20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El proyecto va a beneficiar a la comunidad que vive al norte del municipio que cuenta con alrededor de 5,050 personas, a dotarlos con agua que anteriormente debían traer de municipios vecinos. </a:t>
            </a:r>
          </a:p>
          <a:p>
            <a:pPr marL="0" indent="12700" algn="just">
              <a:lnSpc>
                <a:spcPct val="150000"/>
              </a:lnSpc>
              <a:buNone/>
            </a:pPr>
            <a:endParaRPr lang="es-MX" sz="2000" dirty="0" smtClean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  <a:p>
            <a:pPr marL="0" indent="12700" algn="just">
              <a:lnSpc>
                <a:spcPct val="150000"/>
              </a:lnSpc>
              <a:buNone/>
            </a:pPr>
            <a:r>
              <a:rPr lang="es-MX" sz="20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Quien gestiona la Ejecución del programa es el H. Ayuntamiento Municipal de San Jacinto </a:t>
            </a:r>
            <a:r>
              <a:rPr lang="es-MX" sz="2000" dirty="0" err="1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Amilpas</a:t>
            </a:r>
            <a:r>
              <a:rPr lang="es-MX" sz="20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.</a:t>
            </a:r>
            <a:endParaRPr lang="es-MX" sz="2000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3</a:t>
            </a:fld>
            <a:endParaRPr lang="en-US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 rot="310108">
            <a:off x="4953082" y="2327906"/>
            <a:ext cx="3746500" cy="21680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8" name="7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9" name="3 Título"/>
          <p:cNvSpPr txBox="1">
            <a:spLocks/>
          </p:cNvSpPr>
          <p:nvPr/>
        </p:nvSpPr>
        <p:spPr>
          <a:xfrm>
            <a:off x="435758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2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j-ea"/>
                <a:cs typeface="Calibri" pitchFamily="34" charset="0"/>
              </a:rPr>
              <a:t>Análisis de caso</a:t>
            </a:r>
            <a:endParaRPr kumimoji="0" lang="es-MX" sz="2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j-ea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contenido"/>
          <p:cNvSpPr>
            <a:spLocks noGrp="1"/>
          </p:cNvSpPr>
          <p:nvPr>
            <p:ph sz="half" idx="1"/>
          </p:nvPr>
        </p:nvSpPr>
        <p:spPr>
          <a:xfrm>
            <a:off x="457200" y="1417638"/>
            <a:ext cx="4447310" cy="4191989"/>
          </a:xfrm>
        </p:spPr>
        <p:txBody>
          <a:bodyPr>
            <a:normAutofit/>
          </a:bodyPr>
          <a:lstStyle/>
          <a:p>
            <a:pPr marL="0" indent="12700" algn="just">
              <a:lnSpc>
                <a:spcPct val="150000"/>
              </a:lnSpc>
              <a:buNone/>
            </a:pPr>
            <a:r>
              <a:rPr lang="es-MX" sz="20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Se cuenta con un presupuesto aprobado  y ministrado por parte del gobierno estatal de 946,641 pesos, de los cuales se van a ejercer un aproximado de 900,000 pesos, dadas las características de contratación y del proyecto. </a:t>
            </a:r>
          </a:p>
          <a:p>
            <a:pPr marL="0" indent="12700" algn="just">
              <a:lnSpc>
                <a:spcPct val="150000"/>
              </a:lnSpc>
              <a:buNone/>
            </a:pPr>
            <a:endParaRPr lang="es-MX" sz="2000" dirty="0" smtClean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  <a:p>
            <a:pPr algn="just"/>
            <a:endParaRPr lang="es-MX" sz="2800" dirty="0" smtClean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  <a:p>
            <a:pPr algn="just"/>
            <a:endParaRPr lang="es-MX" sz="2800" dirty="0" smtClean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  <a:p>
            <a:pPr algn="just"/>
            <a:endParaRPr lang="es-MX" sz="2800" dirty="0" smtClean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6" name="4 Marcador de contenido"/>
          <p:cNvSpPr txBox="1">
            <a:spLocks/>
          </p:cNvSpPr>
          <p:nvPr/>
        </p:nvSpPr>
        <p:spPr>
          <a:xfrm>
            <a:off x="3443288" y="1600200"/>
            <a:ext cx="37465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endParaRPr kumimoji="0" lang="es-MX" sz="2800" b="0" i="0" u="none" strike="noStrike" kern="1200" cap="none" spc="0" normalizeH="0" baseline="0" noProof="0" dirty="0" smtClean="0">
              <a:ln>
                <a:noFill/>
              </a:ln>
              <a:solidFill>
                <a:srgbClr val="807F83"/>
              </a:solidFill>
              <a:effectLst/>
              <a:uLnTx/>
              <a:uFillTx/>
              <a:latin typeface="Calibri" pitchFamily="34" charset="0"/>
              <a:ea typeface="+mn-ea"/>
              <a:cs typeface="Calibri" pitchFamily="34" charset="0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endParaRPr kumimoji="0" lang="es-MX" sz="2800" b="0" i="0" u="none" strike="noStrike" kern="1200" cap="none" spc="0" normalizeH="0" baseline="0" noProof="0" dirty="0">
              <a:ln>
                <a:noFill/>
              </a:ln>
              <a:solidFill>
                <a:srgbClr val="807F83"/>
              </a:solidFill>
              <a:effectLst/>
              <a:uLnTx/>
              <a:uFillTx/>
              <a:latin typeface="Adobe Caslon Pro"/>
              <a:ea typeface="+mn-ea"/>
              <a:cs typeface="Adobe Caslon Pro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477908">
            <a:off x="5528676" y="1772392"/>
            <a:ext cx="2626984" cy="3203369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7" name="6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8" name="3 Título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2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j-ea"/>
                <a:cs typeface="Calibri" pitchFamily="34" charset="0"/>
              </a:rPr>
              <a:t>Análisis de caso</a:t>
            </a:r>
            <a:endParaRPr kumimoji="0" lang="es-MX" sz="2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j-ea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contenido"/>
          <p:cNvSpPr>
            <a:spLocks noGrp="1"/>
          </p:cNvSpPr>
          <p:nvPr>
            <p:ph sz="half" idx="1"/>
          </p:nvPr>
        </p:nvSpPr>
        <p:spPr>
          <a:xfrm>
            <a:off x="457200" y="1276641"/>
            <a:ext cx="4290218" cy="2827812"/>
          </a:xfrm>
        </p:spPr>
        <p:txBody>
          <a:bodyPr>
            <a:noAutofit/>
          </a:bodyPr>
          <a:lstStyle/>
          <a:p>
            <a:pPr marL="0" indent="0" algn="just">
              <a:lnSpc>
                <a:spcPct val="150000"/>
              </a:lnSpc>
              <a:buNone/>
              <a:tabLst>
                <a:tab pos="450850" algn="l"/>
              </a:tabLst>
            </a:pPr>
            <a:r>
              <a:rPr lang="es-MX" sz="20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La primera fase de trabajo se llevó a cabo durante el primer trimestre del año e implicó el pago de 30% de avance del pozo que entregó la constructora. </a:t>
            </a:r>
          </a:p>
          <a:p>
            <a:pPr marL="0" indent="0" algn="just">
              <a:lnSpc>
                <a:spcPct val="150000"/>
              </a:lnSpc>
              <a:buNone/>
              <a:tabLst>
                <a:tab pos="450850" algn="l"/>
              </a:tabLst>
            </a:pPr>
            <a:endParaRPr lang="es-MX" sz="2000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  <a:p>
            <a:pPr marL="0" indent="0" algn="just">
              <a:lnSpc>
                <a:spcPct val="150000"/>
              </a:lnSpc>
              <a:buNone/>
              <a:tabLst>
                <a:tab pos="450850" algn="l"/>
              </a:tabLst>
            </a:pPr>
            <a:r>
              <a:rPr lang="es-MX" sz="20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Este primer pago fue por un monto de 282,992 pesos, los cuales fueron pagados la semana pasada a la constructora. </a:t>
            </a:r>
            <a:endParaRPr lang="es-MX" sz="2000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5</a:t>
            </a:fld>
            <a:endParaRPr lang="en-US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075237" y="1156381"/>
            <a:ext cx="3611563" cy="2378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5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3 Título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2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j-ea"/>
                <a:cs typeface="Calibri" pitchFamily="34" charset="0"/>
              </a:rPr>
              <a:t>Análisis de caso</a:t>
            </a:r>
            <a:endParaRPr kumimoji="0" lang="es-MX" sz="2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j-ea"/>
              <a:cs typeface="Calibri" pitchFamily="34" charset="0"/>
            </a:endParaRPr>
          </a:p>
        </p:txBody>
      </p:sp>
      <p:sp>
        <p:nvSpPr>
          <p:cNvPr id="3" name="2 CuadroTexto"/>
          <p:cNvSpPr txBox="1"/>
          <p:nvPr/>
        </p:nvSpPr>
        <p:spPr>
          <a:xfrm>
            <a:off x="5343895" y="3823855"/>
            <a:ext cx="3342905" cy="22681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s-MX" sz="2000" dirty="0">
                <a:latin typeface="Calibri" pitchFamily="34" charset="0"/>
                <a:cs typeface="Calibri" pitchFamily="34" charset="0"/>
              </a:rPr>
              <a:t>Por el poco avance, no se han generado rendimientos financieros, a pesar de ser un proyecto productivo.</a:t>
            </a:r>
          </a:p>
          <a:p>
            <a:endParaRPr lang="es-MX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contenido"/>
          <p:cNvSpPr>
            <a:spLocks noGrp="1"/>
          </p:cNvSpPr>
          <p:nvPr>
            <p:ph sz="half" idx="1"/>
          </p:nvPr>
        </p:nvSpPr>
        <p:spPr>
          <a:xfrm>
            <a:off x="457200" y="1178008"/>
            <a:ext cx="8229600" cy="2835852"/>
          </a:xfrm>
        </p:spPr>
        <p:txBody>
          <a:bodyPr>
            <a:noAutofit/>
          </a:bodyPr>
          <a:lstStyle/>
          <a:p>
            <a:pPr marL="0" indent="0" algn="just">
              <a:lnSpc>
                <a:spcPct val="170000"/>
              </a:lnSpc>
              <a:buNone/>
            </a:pPr>
            <a:r>
              <a:rPr lang="es-MX" sz="20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Por este primer pago, la constructora entregó un avance del pozo de 500 metros cúbicos de capacidad; sin embargo, el total del pozo en cuanto a capacidad deberá ser de 15683.05 metros cúbicos.</a:t>
            </a:r>
          </a:p>
          <a:p>
            <a:pPr marL="0" algn="just">
              <a:lnSpc>
                <a:spcPct val="170000"/>
              </a:lnSpc>
              <a:buNone/>
            </a:pPr>
            <a:r>
              <a:rPr lang="es-MX" sz="20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La presidencia municipal planea realizar la inauguración de este proyecto durante las festividades planeadas para el mes de septiembre y conmemorar el día de independencia</a:t>
            </a:r>
            <a:r>
              <a:rPr lang="es-MX" sz="2000" dirty="0" smtClean="0">
                <a:solidFill>
                  <a:schemeClr val="tx1"/>
                </a:solidFill>
              </a:rPr>
              <a:t>.</a:t>
            </a:r>
          </a:p>
          <a:p>
            <a:pPr>
              <a:buNone/>
            </a:pPr>
            <a:endParaRPr lang="es-MX" dirty="0">
              <a:solidFill>
                <a:schemeClr val="tx1"/>
              </a:solidFill>
            </a:endParaRPr>
          </a:p>
        </p:txBody>
      </p:sp>
      <p:sp>
        <p:nvSpPr>
          <p:cNvPr id="3" name="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6</a:t>
            </a:fld>
            <a:endParaRPr lang="en-US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182649" y="4013859"/>
            <a:ext cx="3435371" cy="1938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5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7" name="3 Título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2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j-ea"/>
                <a:cs typeface="Calibri" pitchFamily="34" charset="0"/>
              </a:rPr>
              <a:t>Análisis de caso</a:t>
            </a:r>
            <a:endParaRPr kumimoji="0" lang="es-MX" sz="2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j-ea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4" name="3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z="22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Destino y Clasificación del Gasto</a:t>
            </a:r>
            <a:br>
              <a:rPr lang="es-ES" sz="22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</a:br>
            <a:r>
              <a:rPr lang="es-ES" sz="22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Información del periodo</a:t>
            </a:r>
            <a:endParaRPr lang="es-MX" sz="2200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" name="1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MX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175657"/>
            <a:ext cx="8229600" cy="48570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4" name="3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z="22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Destino y Clasificación del Gasto</a:t>
            </a:r>
            <a:br>
              <a:rPr lang="es-ES" sz="22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</a:br>
            <a:r>
              <a:rPr lang="es-ES" sz="22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Información del periodo</a:t>
            </a:r>
            <a:endParaRPr lang="es-MX" sz="2200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" name="1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MX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209056"/>
            <a:ext cx="8259728" cy="4621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Personalizado 1">
      <a:dk1>
        <a:sysClr val="windowText" lastClr="000000"/>
      </a:dk1>
      <a:lt1>
        <a:sysClr val="window" lastClr="FFFFFF"/>
      </a:lt1>
      <a:dk2>
        <a:srgbClr val="252731"/>
      </a:dk2>
      <a:lt2>
        <a:srgbClr val="EAE7E4"/>
      </a:lt2>
      <a:accent1>
        <a:srgbClr val="990000"/>
      </a:accent1>
      <a:accent2>
        <a:srgbClr val="FF6600"/>
      </a:accent2>
      <a:accent3>
        <a:srgbClr val="FFBA00"/>
      </a:accent3>
      <a:accent4>
        <a:srgbClr val="99CC00"/>
      </a:accent4>
      <a:accent5>
        <a:srgbClr val="3D6701"/>
      </a:accent5>
      <a:accent6>
        <a:srgbClr val="333333"/>
      </a:accent6>
      <a:hlink>
        <a:srgbClr val="660000"/>
      </a:hlink>
      <a:folHlink>
        <a:srgbClr val="CC3300"/>
      </a:folHlink>
    </a:clrScheme>
    <a:fontScheme name="Precedente">
      <a:majorFont>
        <a:latin typeface="Perpetua Titling MT"/>
        <a:ea typeface=""/>
        <a:cs typeface=""/>
        <a:font script="Jpan" typeface="ＭＳ Ｐ明朝"/>
        <a:font script="Hans" typeface="宋体"/>
        <a:font script="Hant" typeface="新細明體"/>
      </a:majorFont>
      <a:minorFont>
        <a:latin typeface="Calisto MT"/>
        <a:ea typeface=""/>
        <a:cs typeface=""/>
        <a:font script="Jpan" typeface="ＭＳ Ｐ明朝"/>
        <a:font script="Hans" typeface="宋体"/>
        <a:font script="Hant" typeface="新細明體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Version xmlns="http://schemas.microsoft.com/sharepoint/v3/fields" xsi:nil="true"/>
    <_Status xmlns="http://schemas.microsoft.com/sharepoint/v3/fields">Not Started</_Status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DE64AEEDD9B7A4D93545ACBE97D4615" ma:contentTypeVersion="2" ma:contentTypeDescription="Create a new document." ma:contentTypeScope="" ma:versionID="f49002b78e3a4a71b814eef46a983816">
  <xsd:schema xmlns:xsd="http://www.w3.org/2001/XMLSchema" xmlns:xs="http://www.w3.org/2001/XMLSchema" xmlns:p="http://schemas.microsoft.com/office/2006/metadata/properties" xmlns:ns2="http://schemas.microsoft.com/sharepoint/v3/fields" targetNamespace="http://schemas.microsoft.com/office/2006/metadata/properties" ma:root="true" ma:fieldsID="38f6db2dd0d9a0cf6a8dc37be32b365b" ns2:_="">
    <xsd:import namespace="http://schemas.microsoft.com/sharepoint/v3/fields"/>
    <xsd:element name="properties">
      <xsd:complexType>
        <xsd:sequence>
          <xsd:element name="documentManagement">
            <xsd:complexType>
              <xsd:all>
                <xsd:element ref="ns2:_Status" minOccurs="0"/>
                <xsd:element ref="ns2:_Vers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_Status" ma:index="8" nillable="true" ma:displayName="Status" ma:default="Not Started" ma:internalName="_Status">
      <xsd:simpleType>
        <xsd:union memberTypes="dms:Text">
          <xsd:simpleType>
            <xsd:restriction base="dms:Choice">
              <xsd:enumeration value="Not Started"/>
              <xsd:enumeration value="Draft"/>
              <xsd:enumeration value="Reviewed"/>
              <xsd:enumeration value="Scheduled"/>
              <xsd:enumeration value="Published"/>
              <xsd:enumeration value="Final"/>
              <xsd:enumeration value="Expired"/>
            </xsd:restriction>
          </xsd:simpleType>
        </xsd:union>
      </xsd:simpleType>
    </xsd:element>
    <xsd:element name="_Version" ma:index="9" nillable="true" ma:displayName="Version" ma:internalName="_Version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 ma:displayName="Status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B6F2769-7194-4217-93D3-3AF3A4742282}">
  <ds:schemaRefs>
    <ds:schemaRef ds:uri="http://schemas.microsoft.com/sharepoint/v3/fields"/>
    <ds:schemaRef ds:uri="http://purl.org/dc/dcmitype/"/>
    <ds:schemaRef ds:uri="http://schemas.openxmlformats.org/package/2006/metadata/core-properties"/>
    <ds:schemaRef ds:uri="http://purl.org/dc/elements/1.1/"/>
    <ds:schemaRef ds:uri="http://schemas.microsoft.com/office/2006/documentManagement/types"/>
    <ds:schemaRef ds:uri="http://purl.org/dc/terms/"/>
    <ds:schemaRef ds:uri="http://schemas.microsoft.com/office/2006/metadata/properties"/>
    <ds:schemaRef ds:uri="http://schemas.microsoft.com/office/infopath/2007/PartnerControl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87D2A1B0-FF3E-4009-940D-AED0EB70AA2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E4214858-785C-42F7-BE66-6D0E79395FC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/fields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5544</TotalTime>
  <Words>298</Words>
  <Application>Microsoft Office PowerPoint</Application>
  <PresentationFormat>Presentación en pantalla (4:3)</PresentationFormat>
  <Paragraphs>30</Paragraphs>
  <Slides>8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8</vt:i4>
      </vt:variant>
    </vt:vector>
  </HeadingPairs>
  <TitlesOfParts>
    <vt:vector size="9" baseType="lpstr">
      <vt:lpstr>Office Theme</vt:lpstr>
      <vt:lpstr>Actividad para reforzar metodología FAIS</vt:lpstr>
      <vt:lpstr>Análisis de caso</vt:lpstr>
      <vt:lpstr>Presentación de PowerPoint</vt:lpstr>
      <vt:lpstr>Presentación de PowerPoint</vt:lpstr>
      <vt:lpstr>Presentación de PowerPoint</vt:lpstr>
      <vt:lpstr>Presentación de PowerPoint</vt:lpstr>
      <vt:lpstr>Destino y Clasificación del Gasto Información del periodo</vt:lpstr>
      <vt:lpstr>Destino y Clasificación del Gasto Información del periodo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FileNewTemplate</dc:title>
  <dc:creator>Diana</dc:creator>
  <cp:lastModifiedBy>Ramón</cp:lastModifiedBy>
  <cp:revision>477</cp:revision>
  <dcterms:created xsi:type="dcterms:W3CDTF">2013-05-02T23:05:09Z</dcterms:created>
  <dcterms:modified xsi:type="dcterms:W3CDTF">2013-06-15T19:31:13Z</dcterms:modified>
  <cp:contentStatus>Draft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0x0101000DE64AEEDD9B7A4D93545ACBE97D4615</vt:lpwstr>
  </property>
</Properties>
</file>