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12"/>
  </p:notesMasterIdLst>
  <p:sldIdLst>
    <p:sldId id="256" r:id="rId5"/>
    <p:sldId id="292" r:id="rId6"/>
    <p:sldId id="293" r:id="rId7"/>
    <p:sldId id="294" r:id="rId8"/>
    <p:sldId id="302" r:id="rId9"/>
    <p:sldId id="310" r:id="rId10"/>
    <p:sldId id="311"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pacitacion_egresos" initials="c"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7F83"/>
    <a:srgbClr val="BE0F34"/>
    <a:srgbClr val="007836"/>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Énfasis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85" autoAdjust="0"/>
    <p:restoredTop sz="94638" autoAdjust="0"/>
  </p:normalViewPr>
  <p:slideViewPr>
    <p:cSldViewPr snapToGrid="0" snapToObjects="1">
      <p:cViewPr>
        <p:scale>
          <a:sx n="80" d="100"/>
          <a:sy n="80" d="100"/>
        </p:scale>
        <p:origin x="-930" y="-120"/>
      </p:cViewPr>
      <p:guideLst>
        <p:guide orient="horz" pos="2160"/>
        <p:guide pos="2880"/>
      </p:guideLst>
    </p:cSldViewPr>
  </p:slideViewPr>
  <p:outlineViewPr>
    <p:cViewPr>
      <p:scale>
        <a:sx n="33" d="100"/>
        <a:sy n="33" d="100"/>
      </p:scale>
      <p:origin x="0" y="102"/>
    </p:cViewPr>
  </p:outlin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05-28T11:39:37.557" idx="1">
    <p:pos x="90" y="90"/>
    <p:text>cambiar redacción</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2F461C-F373-4658-9068-F4CBC4B06FFD}" type="datetimeFigureOut">
              <a:rPr lang="es-MX" smtClean="0"/>
              <a:pPr/>
              <a:t>15/06/2013</a:t>
            </a:fld>
            <a:endParaRPr lang="es-MX"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F4EB24-6FA3-4AE3-84B8-4D9AB03D3E2A}" type="slidenum">
              <a:rPr lang="es-MX" smtClean="0"/>
              <a:pPr/>
              <a:t>‹Nº›</a:t>
            </a:fld>
            <a:endParaRPr lang="es-MX" dirty="0"/>
          </a:p>
        </p:txBody>
      </p:sp>
    </p:spTree>
    <p:extLst>
      <p:ext uri="{BB962C8B-B14F-4D97-AF65-F5344CB8AC3E}">
        <p14:creationId xmlns:p14="http://schemas.microsoft.com/office/powerpoint/2010/main" val="2014662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CBF4EB24-6FA3-4AE3-84B8-4D9AB03D3E2A}" type="slidenum">
              <a:rPr lang="es-MX" smtClean="0"/>
              <a:pPr/>
              <a:t>1</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28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6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22A218D-63DC-4549-A007-AF0BA2AC7EE0}" type="datetime1">
              <a:rPr lang="en-US" smtClean="0"/>
              <a:pPr/>
              <a:t>6/15/2013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1A17AE-1FD1-4149-998A-23CB5143C085}" type="datetime1">
              <a:rPr lang="en-US" smtClean="0"/>
              <a:pPr/>
              <a:t>6/15/2013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23622"/>
            <a:ext cx="2057400" cy="4502541"/>
          </a:xfrm>
        </p:spPr>
        <p:txBody>
          <a:bodyPr vert="eaVert"/>
          <a:lstStyle>
            <a:lvl1pPr>
              <a:defRPr>
                <a:solidFill>
                  <a:srgbClr val="807F83"/>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23622"/>
            <a:ext cx="6019800" cy="450254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A1C901-E73D-4C6B-B4D7-691AFF180076}" type="datetime1">
              <a:rPr lang="en-US" smtClean="0"/>
              <a:pPr/>
              <a:t>6/15/2013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141165E-2682-45C0-A57F-AE507E1B2E86}" type="datetime1">
              <a:rPr lang="en-US" smtClean="0"/>
              <a:pPr/>
              <a:t>6/15/2013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794141"/>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807F83"/>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89D454DD-1229-4CB7-9B6F-0D3CCF3CC312}" type="datetime1">
              <a:rPr lang="en-US" smtClean="0"/>
              <a:pPr/>
              <a:t>6/15/2013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AF2B4D-6B12-4EDF-87BB-2B55CECB6611}"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HCP">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3784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40300" y="1600200"/>
            <a:ext cx="3746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111B6F-DF2F-4724-8A57-8FFB13265327}" type="datetime1">
              <a:rPr lang="en-US" smtClean="0"/>
              <a:pPr/>
              <a:t>6/15/2013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9"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38100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8100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14900" y="1535113"/>
            <a:ext cx="37719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914900" y="2174875"/>
            <a:ext cx="37719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B1809A98-F24B-4EE5-BF04-794F597C252F}" type="datetime1">
              <a:rPr lang="en-US" smtClean="0"/>
              <a:pPr/>
              <a:t>6/15/2013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10"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B701F01-0303-4491-B805-C15A6D3C57BC}" type="datetime1">
              <a:rPr lang="en-US" smtClean="0"/>
              <a:pPr/>
              <a:t>6/15/2013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3D3EB1-24BE-48E9-8358-9E66386FF030}" type="datetime1">
              <a:rPr lang="en-US" smtClean="0"/>
              <a:pPr/>
              <a:t>6/15/2013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6900" y="1767944"/>
            <a:ext cx="4286250" cy="4358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767944"/>
            <a:ext cx="3784600" cy="4358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1D752B4-0B9C-4C5F-85B1-1DF1056DC4E5}" type="datetime1">
              <a:rPr lang="en-US" smtClean="0"/>
              <a:pPr/>
              <a:t>6/15/2013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‹Nº›</a:t>
            </a:fld>
            <a:endParaRPr kumimoji="0" lang="en-US" dirty="0">
              <a:solidFill>
                <a:schemeClr val="accent3">
                  <a:shade val="75000"/>
                </a:schemeClr>
              </a:solidFill>
            </a:endParaRPr>
          </a:p>
        </p:txBody>
      </p:sp>
      <p:sp>
        <p:nvSpPr>
          <p:cNvPr id="8"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659703"/>
            <a:ext cx="5486400" cy="3067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FC509-4A26-48C7-8726-4BF6B3FAD8E4}" type="datetime1">
              <a:rPr lang="en-US" smtClean="0"/>
              <a:pPr/>
              <a:t>6/15/2013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10"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userDrawn="1"/>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8" name="Imagen 7" descr="escudo nacional_negro.jpg"/>
          <p:cNvPicPr>
            <a:picLocks noChangeAspect="1"/>
          </p:cNvPicPr>
          <p:nvPr userDrawn="1"/>
        </p:nvPicPr>
        <p:blipFill>
          <a:blip r:embed="rId13">
            <a:lum bright="70000" contrast="-70000"/>
            <a:alphaModFix amt="28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14">
              <a:lum bright="70000" contrast="-70000"/>
              <a:alphaModFix amt="28000"/>
            </a:blip>
            <a:stretch>
              <a:fillRect/>
            </a:stretch>
          </a:blipFill>
        </p:spPr>
      </p:pic>
      <p:sp>
        <p:nvSpPr>
          <p:cNvPr id="2" name="Title Placeholder 1"/>
          <p:cNvSpPr>
            <a:spLocks noGrp="1"/>
          </p:cNvSpPr>
          <p:nvPr>
            <p:ph type="title"/>
          </p:nvPr>
        </p:nvSpPr>
        <p:spPr>
          <a:xfrm>
            <a:off x="457200" y="274638"/>
            <a:ext cx="8229600" cy="782266"/>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1056904"/>
            <a:ext cx="8229600" cy="506925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D9D82225-CD8E-4974-AA72-A21752FB6C64}" type="datetime1">
              <a:rPr lang="en-US" smtClean="0"/>
              <a:pPr/>
              <a:t>6/15/2013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2066355A-084C-D24E-9AD2-7E4FC41EA627}" type="slidenum">
              <a:rPr lang="en-US" smtClean="0"/>
              <a:pPr/>
              <a:t>‹Nº›</a:t>
            </a:fld>
            <a:endParaRPr lang="en-US" dirty="0"/>
          </a:p>
        </p:txBody>
      </p:sp>
      <p:cxnSp>
        <p:nvCxnSpPr>
          <p:cNvPr id="21" name="Conector recto 20"/>
          <p:cNvCxnSpPr/>
          <p:nvPr userDrawn="1"/>
        </p:nvCxnSpPr>
        <p:spPr>
          <a:xfrm>
            <a:off x="457200" y="1056904"/>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userDrawn="1"/>
        </p:nvSpPr>
        <p:spPr>
          <a:xfrm>
            <a:off x="457200" y="6126163"/>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Lst>
  <p:timing>
    <p:tnLst>
      <p:par>
        <p:cTn id="1" dur="indefinite" restart="never" nodeType="tmRoot"/>
      </p:par>
    </p:tnLst>
  </p:timing>
  <p:hf hdr="0" ftr="0" dt="0"/>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0">
          <a:gsLst>
            <a:gs pos="0">
              <a:schemeClr val="bg1">
                <a:lumMod val="85000"/>
                <a:alpha val="70000"/>
              </a:schemeClr>
            </a:gs>
            <a:gs pos="100000">
              <a:schemeClr val="bg1">
                <a:lumMod val="75000"/>
                <a:alpha val="70000"/>
              </a:schemeClr>
            </a:gs>
            <a:gs pos="84000">
              <a:schemeClr val="bg1">
                <a:lumMod val="85000"/>
                <a:alpha val="20000"/>
              </a:schemeClr>
            </a:gs>
            <a:gs pos="19000">
              <a:schemeClr val="bg1">
                <a:lumMod val="85000"/>
                <a:alpha val="20000"/>
              </a:schemeClr>
            </a:gs>
            <a:gs pos="50000">
              <a:schemeClr val="bg1">
                <a:alpha val="88000"/>
              </a:schemeClr>
            </a:gs>
          </a:gsLst>
          <a:lin ang="0" scaled="0"/>
          <a:tileRect/>
        </a:gradFill>
        <a:effectLst/>
      </p:bgPr>
    </p:bg>
    <p:spTree>
      <p:nvGrpSpPr>
        <p:cNvPr id="1" name=""/>
        <p:cNvGrpSpPr/>
        <p:nvPr/>
      </p:nvGrpSpPr>
      <p:grpSpPr>
        <a:xfrm>
          <a:off x="0" y="0"/>
          <a:ext cx="0" cy="0"/>
          <a:chOff x="0" y="0"/>
          <a:chExt cx="0" cy="0"/>
        </a:xfrm>
      </p:grpSpPr>
      <p:sp>
        <p:nvSpPr>
          <p:cNvPr id="5" name="Rectángulo 4"/>
          <p:cNvSpPr/>
          <p:nvPr/>
        </p:nvSpPr>
        <p:spPr>
          <a:xfrm>
            <a:off x="0" y="3366535"/>
            <a:ext cx="9144000" cy="3491465"/>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2" name="Título 1"/>
          <p:cNvSpPr>
            <a:spLocks noGrp="1"/>
          </p:cNvSpPr>
          <p:nvPr>
            <p:ph type="ctrTitle"/>
          </p:nvPr>
        </p:nvSpPr>
        <p:spPr>
          <a:xfrm>
            <a:off x="0" y="4055922"/>
            <a:ext cx="9144000" cy="1532976"/>
          </a:xfrm>
        </p:spPr>
        <p:txBody>
          <a:bodyPr/>
          <a:lstStyle/>
          <a:p>
            <a:pPr algn="ctr"/>
            <a:r>
              <a:rPr lang="es-MX" sz="2800" kern="1200" dirty="0" smtClean="0">
                <a:solidFill>
                  <a:schemeClr val="bg1"/>
                </a:solidFill>
                <a:latin typeface="Calibri" pitchFamily="34" charset="0"/>
              </a:rPr>
              <a:t>Actividad para reforzar metodología</a:t>
            </a:r>
            <a:br>
              <a:rPr lang="es-MX" sz="2800" kern="1200" dirty="0" smtClean="0">
                <a:solidFill>
                  <a:schemeClr val="bg1"/>
                </a:solidFill>
                <a:latin typeface="Calibri" pitchFamily="34" charset="0"/>
              </a:rPr>
            </a:br>
            <a:r>
              <a:rPr lang="es-MX" dirty="0" smtClean="0">
                <a:solidFill>
                  <a:schemeClr val="bg1"/>
                </a:solidFill>
                <a:latin typeface="Calibri" pitchFamily="34" charset="0"/>
              </a:rPr>
              <a:t>FAETA</a:t>
            </a:r>
            <a:endParaRPr lang="es-MX" sz="1800" spc="300" dirty="0" smtClean="0">
              <a:solidFill>
                <a:schemeClr val="bg1"/>
              </a:solidFill>
              <a:latin typeface="Calibri" pitchFamily="34" charset="0"/>
            </a:endParaRPr>
          </a:p>
        </p:txBody>
      </p:sp>
      <p:pic>
        <p:nvPicPr>
          <p:cNvPr id="12" name="Imagen 11" descr="SHCP_Vertical_WE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7008" y="473328"/>
            <a:ext cx="2001190" cy="2314584"/>
          </a:xfrm>
          <a:prstGeom prst="rect">
            <a:avLst/>
          </a:prstGeom>
        </p:spPr>
      </p:pic>
      <p:sp>
        <p:nvSpPr>
          <p:cNvPr id="6" name="5 Marcador de número de diapositiva"/>
          <p:cNvSpPr>
            <a:spLocks noGrp="1"/>
          </p:cNvSpPr>
          <p:nvPr>
            <p:ph type="sldNum" sz="quarter" idx="12"/>
          </p:nvPr>
        </p:nvSpPr>
        <p:spPr/>
        <p:txBody>
          <a:bodyPr/>
          <a:lstStyle/>
          <a:p>
            <a:fld id="{AF88E988-FB04-AB4E-BE5A-59F242AF7F7A}" type="slidenum">
              <a:rPr lang="en-US" smtClean="0"/>
              <a:pPr/>
              <a:t>1</a:t>
            </a:fld>
            <a:endParaRPr lang="en-US" dirty="0"/>
          </a:p>
        </p:txBody>
      </p:sp>
    </p:spTree>
    <p:extLst>
      <p:ext uri="{BB962C8B-B14F-4D97-AF65-F5344CB8AC3E}">
        <p14:creationId xmlns:p14="http://schemas.microsoft.com/office/powerpoint/2010/main" val="2380837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contenido"/>
          <p:cNvSpPr>
            <a:spLocks noGrp="1"/>
          </p:cNvSpPr>
          <p:nvPr>
            <p:ph sz="half" idx="2"/>
          </p:nvPr>
        </p:nvSpPr>
        <p:spPr>
          <a:xfrm>
            <a:off x="712519" y="1199409"/>
            <a:ext cx="7576458" cy="3534372"/>
          </a:xfrm>
        </p:spPr>
        <p:txBody>
          <a:bodyPr>
            <a:noAutofit/>
          </a:bodyPr>
          <a:lstStyle/>
          <a:p>
            <a:pPr indent="12700" algn="just">
              <a:lnSpc>
                <a:spcPct val="150000"/>
              </a:lnSpc>
              <a:buNone/>
              <a:tabLst>
                <a:tab pos="82550" algn="l"/>
              </a:tabLst>
            </a:pPr>
            <a:r>
              <a:rPr lang="es-MX" sz="2000" dirty="0" smtClean="0">
                <a:solidFill>
                  <a:schemeClr val="tx1"/>
                </a:solidFill>
                <a:latin typeface="Calibri" pitchFamily="34" charset="0"/>
                <a:cs typeface="Calibri" pitchFamily="34" charset="0"/>
              </a:rPr>
              <a:t>El gobierno estatal en Sinaloa busca equipar con mobiliario adecuado las instalaciones de sus 15 planteles del Colegio de Educación Profesional Técnica del  Estado. Para ello  utilizará recursos  del Fondo de Aportaciones  </a:t>
            </a:r>
          </a:p>
          <a:p>
            <a:pPr indent="12700" algn="just">
              <a:lnSpc>
                <a:spcPct val="150000"/>
              </a:lnSpc>
              <a:buNone/>
              <a:tabLst>
                <a:tab pos="82550" algn="l"/>
              </a:tabLst>
            </a:pPr>
            <a:r>
              <a:rPr lang="es-MX" sz="2000" dirty="0" smtClean="0">
                <a:solidFill>
                  <a:schemeClr val="tx1"/>
                </a:solidFill>
                <a:latin typeface="Calibri" pitchFamily="34" charset="0"/>
                <a:cs typeface="Calibri" pitchFamily="34" charset="0"/>
              </a:rPr>
              <a:t>para la Educación  Tecnológica  y  de </a:t>
            </a:r>
          </a:p>
          <a:p>
            <a:pPr indent="12700" algn="just">
              <a:lnSpc>
                <a:spcPct val="150000"/>
              </a:lnSpc>
              <a:buNone/>
              <a:tabLst>
                <a:tab pos="82550" algn="l"/>
              </a:tabLst>
            </a:pPr>
            <a:r>
              <a:rPr lang="es-MX" sz="2000" dirty="0" smtClean="0">
                <a:solidFill>
                  <a:schemeClr val="tx1"/>
                </a:solidFill>
                <a:latin typeface="Calibri" pitchFamily="34" charset="0"/>
                <a:cs typeface="Calibri" pitchFamily="34" charset="0"/>
              </a:rPr>
              <a:t>Adultos (FAETA).</a:t>
            </a:r>
            <a:endParaRPr lang="es-MX" sz="2000" dirty="0">
              <a:solidFill>
                <a:schemeClr val="tx1"/>
              </a:solidFill>
              <a:latin typeface="Calibri" pitchFamily="34" charset="0"/>
              <a:cs typeface="Calibri" pitchFamily="34" charset="0"/>
            </a:endParaRP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2</a:t>
            </a:fld>
            <a:endParaRPr lang="en-US" dirty="0"/>
          </a:p>
        </p:txBody>
      </p:sp>
      <p:sp>
        <p:nvSpPr>
          <p:cNvPr id="4" name="3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dirty="0">
              <a:solidFill>
                <a:schemeClr val="tx1"/>
              </a:solidFill>
              <a:latin typeface="Calibri" pitchFamily="34" charset="0"/>
              <a:cs typeface="Calibri" pitchFamily="34" charset="0"/>
            </a:endParaRPr>
          </a:p>
        </p:txBody>
      </p:sp>
      <p:pic>
        <p:nvPicPr>
          <p:cNvPr id="8194" name="Picture 2" descr="https://encrypted-tbn3.gstatic.com/images?q=tbn:ANd9GcReUZNnapEZ9hKgufRZKYuOTVFVEek7K9yyL0mDkCCs09BPdMLldg"/>
          <p:cNvPicPr>
            <a:picLocks noChangeAspect="1" noChangeArrowheads="1"/>
          </p:cNvPicPr>
          <p:nvPr/>
        </p:nvPicPr>
        <p:blipFill>
          <a:blip r:embed="rId2"/>
          <a:srcRect/>
          <a:stretch>
            <a:fillRect/>
          </a:stretch>
        </p:blipFill>
        <p:spPr bwMode="auto">
          <a:xfrm rot="21389694">
            <a:off x="5455816" y="3386047"/>
            <a:ext cx="3061280" cy="22930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half" idx="1"/>
          </p:nvPr>
        </p:nvSpPr>
        <p:spPr>
          <a:xfrm>
            <a:off x="765957" y="1211283"/>
            <a:ext cx="3996047" cy="4963886"/>
          </a:xfrm>
        </p:spPr>
        <p:txBody>
          <a:bodyPr>
            <a:normAutofit fontScale="92500" lnSpcReduction="20000"/>
          </a:bodyPr>
          <a:lstStyle/>
          <a:p>
            <a:pPr marL="0" indent="12700" algn="just">
              <a:lnSpc>
                <a:spcPct val="160000"/>
              </a:lnSpc>
              <a:buNone/>
            </a:pPr>
            <a:r>
              <a:rPr lang="es-MX" sz="2200" dirty="0" smtClean="0">
                <a:solidFill>
                  <a:schemeClr val="tx1"/>
                </a:solidFill>
                <a:latin typeface="Calibri" pitchFamily="34" charset="0"/>
                <a:cs typeface="Calibri" pitchFamily="34" charset="0"/>
              </a:rPr>
              <a:t>Entre los posibles beneficiarios del proyecto estaban los alumnos egresados de secundaria, inscritos en escuelas técnicas: alrededor de 15, 200. Sin embargo, se decidió que el apoyo directo (7000 piezas de mobiliario incluyendo pupitres, escritorios y pizarrones) se entregaría a los planteles del CONALEP, con lo que se beneficiaron 8, 431 alumnos de dichos planteles.</a:t>
            </a:r>
          </a:p>
          <a:p>
            <a:pPr marL="0" indent="12700" algn="just">
              <a:buNone/>
            </a:pPr>
            <a:endParaRPr lang="es-MX" sz="2400" dirty="0" smtClean="0">
              <a:solidFill>
                <a:schemeClr val="tx1"/>
              </a:solidFill>
              <a:latin typeface="Calibri" pitchFamily="34" charset="0"/>
              <a:cs typeface="Calibri" pitchFamily="34" charset="0"/>
            </a:endParaRPr>
          </a:p>
          <a:p>
            <a:pPr marL="0" indent="12700" algn="just">
              <a:buNone/>
            </a:pPr>
            <a:endParaRPr lang="es-MX" sz="2400" dirty="0">
              <a:solidFill>
                <a:schemeClr val="tx1"/>
              </a:solidFill>
              <a:latin typeface="Calibri" pitchFamily="34" charset="0"/>
              <a:cs typeface="Calibri" pitchFamily="34" charset="0"/>
            </a:endParaRP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3</a:t>
            </a:fld>
            <a:endParaRPr lang="en-US" dirty="0"/>
          </a:p>
        </p:txBody>
      </p:sp>
      <p:sp>
        <p:nvSpPr>
          <p:cNvPr id="4" name="3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dirty="0">
              <a:solidFill>
                <a:schemeClr val="tx1"/>
              </a:solidFill>
              <a:latin typeface="Calibri" pitchFamily="34" charset="0"/>
              <a:cs typeface="Calibri" pitchFamily="34" charset="0"/>
            </a:endParaRPr>
          </a:p>
        </p:txBody>
      </p:sp>
      <p:pic>
        <p:nvPicPr>
          <p:cNvPr id="7172" name="Picture 4" descr="http://www.noticieroaltavoz.com/website/wp-content/uploads/2012/03/CONALEP-EN-CLASES-600x450.jpg"/>
          <p:cNvPicPr>
            <a:picLocks noChangeAspect="1" noChangeArrowheads="1"/>
          </p:cNvPicPr>
          <p:nvPr/>
        </p:nvPicPr>
        <p:blipFill>
          <a:blip r:embed="rId2"/>
          <a:srcRect/>
          <a:stretch>
            <a:fillRect/>
          </a:stretch>
        </p:blipFill>
        <p:spPr bwMode="auto">
          <a:xfrm rot="188082">
            <a:off x="5134011" y="1904281"/>
            <a:ext cx="3340924" cy="25056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half" idx="1"/>
          </p:nvPr>
        </p:nvSpPr>
        <p:spPr>
          <a:xfrm>
            <a:off x="4289097" y="1417638"/>
            <a:ext cx="4528205" cy="4436897"/>
          </a:xfrm>
        </p:spPr>
        <p:txBody>
          <a:bodyPr>
            <a:normAutofit/>
          </a:bodyPr>
          <a:lstStyle/>
          <a:p>
            <a:pPr marL="82550" indent="0" algn="just">
              <a:lnSpc>
                <a:spcPct val="120000"/>
              </a:lnSpc>
              <a:buNone/>
            </a:pPr>
            <a:r>
              <a:rPr lang="es-MX" sz="2000" dirty="0" smtClean="0">
                <a:solidFill>
                  <a:schemeClr val="tx1"/>
                </a:solidFill>
                <a:latin typeface="Calibri" pitchFamily="34" charset="0"/>
                <a:cs typeface="Calibri" pitchFamily="34" charset="0"/>
              </a:rPr>
              <a:t>Se cuenta con un presupuesto aprobado  y ministrado por parte del gobierno estatal de 31. 939 millones de pesos, de los cuales se han ejercido y pagado 28.363 millones, quedando lo demás </a:t>
            </a:r>
            <a:r>
              <a:rPr lang="es-MX" sz="2000" dirty="0" smtClean="0">
                <a:solidFill>
                  <a:schemeClr val="tx1"/>
                </a:solidFill>
                <a:latin typeface="Calibri" pitchFamily="34" charset="0"/>
                <a:cs typeface="Calibri" pitchFamily="34" charset="0"/>
              </a:rPr>
              <a:t>programado para pagarse una vez que se entreguen e instalen todas las piezas de mobiliario.</a:t>
            </a:r>
            <a:endParaRPr lang="es-MX" sz="2000" dirty="0" smtClean="0">
              <a:solidFill>
                <a:schemeClr val="tx1"/>
              </a:solidFill>
              <a:latin typeface="Calibri" pitchFamily="34" charset="0"/>
              <a:cs typeface="Calibri" pitchFamily="34" charset="0"/>
            </a:endParaRPr>
          </a:p>
          <a:p>
            <a:pPr algn="just"/>
            <a:endParaRPr lang="es-MX" sz="2800" dirty="0" smtClean="0">
              <a:solidFill>
                <a:schemeClr val="tx1"/>
              </a:solidFill>
              <a:latin typeface="Calibri" pitchFamily="34" charset="0"/>
              <a:cs typeface="Calibri" pitchFamily="34" charset="0"/>
            </a:endParaRPr>
          </a:p>
          <a:p>
            <a:pPr algn="just"/>
            <a:endParaRPr lang="es-MX" sz="2800" dirty="0" smtClean="0">
              <a:solidFill>
                <a:schemeClr val="tx1"/>
              </a:solidFill>
              <a:latin typeface="Calibri" pitchFamily="34" charset="0"/>
              <a:cs typeface="Calibri" pitchFamily="34" charset="0"/>
            </a:endParaRPr>
          </a:p>
          <a:p>
            <a:pPr algn="just"/>
            <a:endParaRPr lang="es-MX" sz="2800" dirty="0" smtClean="0">
              <a:solidFill>
                <a:schemeClr val="tx1"/>
              </a:solidFill>
              <a:latin typeface="Calibri" pitchFamily="34" charset="0"/>
              <a:cs typeface="Calibri" pitchFamily="34" charset="0"/>
            </a:endParaRP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4</a:t>
            </a:fld>
            <a:endParaRPr lang="en-US" dirty="0"/>
          </a:p>
        </p:txBody>
      </p:sp>
      <p:sp>
        <p:nvSpPr>
          <p:cNvPr id="4" name="3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dirty="0">
              <a:solidFill>
                <a:schemeClr val="tx1"/>
              </a:solidFill>
              <a:latin typeface="Calibri" pitchFamily="34" charset="0"/>
              <a:cs typeface="Calibri" pitchFamily="34" charset="0"/>
            </a:endParaRPr>
          </a:p>
        </p:txBody>
      </p:sp>
      <p:pic>
        <p:nvPicPr>
          <p:cNvPr id="6146" name="Picture 2" descr="https://encrypted-tbn3.gstatic.com/images?q=tbn:ANd9GcSx7yjc3AE0AKZwmNOtYcV3HGr1axqo4Lrqq6VVZiznXc_9RJho"/>
          <p:cNvPicPr>
            <a:picLocks noChangeAspect="1" noChangeArrowheads="1"/>
          </p:cNvPicPr>
          <p:nvPr/>
        </p:nvPicPr>
        <p:blipFill>
          <a:blip r:embed="rId2"/>
          <a:srcRect/>
          <a:stretch>
            <a:fillRect/>
          </a:stretch>
        </p:blipFill>
        <p:spPr bwMode="auto">
          <a:xfrm rot="165349">
            <a:off x="226267" y="2683228"/>
            <a:ext cx="4096567" cy="3068472"/>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half" idx="1"/>
          </p:nvPr>
        </p:nvSpPr>
        <p:spPr>
          <a:xfrm>
            <a:off x="457200" y="1103679"/>
            <a:ext cx="4290218" cy="3859087"/>
          </a:xfrm>
        </p:spPr>
        <p:txBody>
          <a:bodyPr>
            <a:noAutofit/>
          </a:bodyPr>
          <a:lstStyle/>
          <a:p>
            <a:pPr marL="0" indent="0" algn="just">
              <a:lnSpc>
                <a:spcPct val="150000"/>
              </a:lnSpc>
              <a:buNone/>
              <a:tabLst>
                <a:tab pos="450850" algn="l"/>
              </a:tabLst>
            </a:pPr>
            <a:r>
              <a:rPr lang="es-MX" sz="2000" dirty="0" smtClean="0">
                <a:solidFill>
                  <a:schemeClr val="tx1"/>
                </a:solidFill>
                <a:latin typeface="Calibri" pitchFamily="34" charset="0"/>
                <a:cs typeface="Calibri" pitchFamily="34" charset="0"/>
              </a:rPr>
              <a:t>Como el proyecto comenzó en 2012, al finalizar el primer trimestre de 2013 ya se llevaba un avance de 76% en el equipamiento de los planteles.  Es decir, de las 7000 piezas de mobiliario que pensaban adquirirse para la renovación, ya se han comprado  e instalado 5320. Como es un proyecto productivo, se han generado 2 millones en rendimientos financieros que no se han ejercido.</a:t>
            </a:r>
          </a:p>
          <a:p>
            <a:pPr marL="0" indent="0" algn="just">
              <a:lnSpc>
                <a:spcPct val="150000"/>
              </a:lnSpc>
              <a:buNone/>
              <a:tabLst>
                <a:tab pos="450850" algn="l"/>
              </a:tabLst>
            </a:pPr>
            <a:endParaRPr lang="es-MX" sz="2200" dirty="0" smtClean="0">
              <a:solidFill>
                <a:schemeClr val="tx1"/>
              </a:solidFill>
              <a:latin typeface="Calibri" pitchFamily="34" charset="0"/>
              <a:cs typeface="Calibri" pitchFamily="34" charset="0"/>
            </a:endParaRPr>
          </a:p>
          <a:p>
            <a:pPr marL="0" indent="0" algn="just">
              <a:lnSpc>
                <a:spcPct val="150000"/>
              </a:lnSpc>
              <a:buNone/>
              <a:tabLst>
                <a:tab pos="450850" algn="l"/>
              </a:tabLst>
            </a:pPr>
            <a:endParaRPr lang="es-MX" sz="2400" dirty="0" smtClean="0">
              <a:solidFill>
                <a:schemeClr val="tx1"/>
              </a:solidFill>
              <a:latin typeface="Calibri" pitchFamily="34" charset="0"/>
              <a:cs typeface="Calibri" pitchFamily="34" charset="0"/>
            </a:endParaRPr>
          </a:p>
          <a:p>
            <a:pPr marL="0" indent="0" algn="just">
              <a:lnSpc>
                <a:spcPct val="150000"/>
              </a:lnSpc>
              <a:buNone/>
              <a:tabLst>
                <a:tab pos="450850" algn="l"/>
              </a:tabLst>
            </a:pPr>
            <a:endParaRPr lang="es-MX" sz="2400" dirty="0">
              <a:solidFill>
                <a:schemeClr val="tx1"/>
              </a:solidFill>
              <a:latin typeface="Calibri" pitchFamily="34" charset="0"/>
              <a:cs typeface="Calibri" pitchFamily="34" charset="0"/>
            </a:endParaRPr>
          </a:p>
        </p:txBody>
      </p:sp>
      <p:sp>
        <p:nvSpPr>
          <p:cNvPr id="4" name="3 Marcador de número de diapositiva"/>
          <p:cNvSpPr>
            <a:spLocks noGrp="1"/>
          </p:cNvSpPr>
          <p:nvPr>
            <p:ph type="sldNum" sz="quarter" idx="12"/>
          </p:nvPr>
        </p:nvSpPr>
        <p:spPr/>
        <p:txBody>
          <a:bodyPr/>
          <a:lstStyle/>
          <a:p>
            <a:fld id="{2066355A-084C-D24E-9AD2-7E4FC41EA627}" type="slidenum">
              <a:rPr lang="en-US" smtClean="0"/>
              <a:pPr/>
              <a:t>5</a:t>
            </a:fld>
            <a:endParaRPr lang="en-US" dirty="0"/>
          </a:p>
        </p:txBody>
      </p:sp>
      <p:sp>
        <p:nvSpPr>
          <p:cNvPr id="5" name="4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b="1" dirty="0">
              <a:solidFill>
                <a:schemeClr val="tx1"/>
              </a:solidFill>
              <a:latin typeface="Calibri" pitchFamily="34" charset="0"/>
              <a:cs typeface="Calibri" pitchFamily="34" charset="0"/>
            </a:endParaRPr>
          </a:p>
        </p:txBody>
      </p:sp>
      <p:pic>
        <p:nvPicPr>
          <p:cNvPr id="5122" name="Picture 2" descr="https://encrypted-tbn0.gstatic.com/images?q=tbn:ANd9GcRGu7gGfaCl3_qA_Q7v1bjjhTpNSdLigVhukC4_bi_OqufxCEP0"/>
          <p:cNvPicPr>
            <a:picLocks noChangeAspect="1" noChangeArrowheads="1"/>
          </p:cNvPicPr>
          <p:nvPr/>
        </p:nvPicPr>
        <p:blipFill>
          <a:blip r:embed="rId2"/>
          <a:srcRect/>
          <a:stretch>
            <a:fillRect/>
          </a:stretch>
        </p:blipFill>
        <p:spPr bwMode="auto">
          <a:xfrm>
            <a:off x="5293010" y="1417638"/>
            <a:ext cx="3098970" cy="2062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8 CuadroTexto"/>
          <p:cNvSpPr txBox="1"/>
          <p:nvPr/>
        </p:nvSpPr>
        <p:spPr>
          <a:xfrm>
            <a:off x="5743783" y="4358244"/>
            <a:ext cx="2648197" cy="144655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es-MX" sz="2200" dirty="0" smtClean="0">
                <a:solidFill>
                  <a:schemeClr val="tx1"/>
                </a:solidFill>
                <a:latin typeface="Calibri" pitchFamily="34" charset="0"/>
                <a:cs typeface="Calibri" pitchFamily="34" charset="0"/>
              </a:rPr>
              <a:t>Se espera que el proyecto quede terminado en julio de 2013.</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2066355A-084C-D24E-9AD2-7E4FC41EA627}" type="slidenum">
              <a:rPr lang="en-US" smtClean="0"/>
              <a:pPr/>
              <a:t>6</a:t>
            </a:fld>
            <a:endParaRPr lang="en-US" dirty="0"/>
          </a:p>
        </p:txBody>
      </p:sp>
      <p:sp>
        <p:nvSpPr>
          <p:cNvPr id="4" name="3 Título"/>
          <p:cNvSpPr>
            <a:spLocks noGrp="1"/>
          </p:cNvSpPr>
          <p:nvPr>
            <p:ph type="title"/>
          </p:nvPr>
        </p:nvSpPr>
        <p:spPr>
          <a:xfrm>
            <a:off x="457200" y="203386"/>
            <a:ext cx="8229600" cy="794141"/>
          </a:xfrm>
        </p:spPr>
        <p:txBody>
          <a:bodyPr/>
          <a:lstStyle/>
          <a:p>
            <a:r>
              <a:rPr lang="es-ES" sz="2200" b="1" dirty="0" smtClean="0">
                <a:solidFill>
                  <a:schemeClr val="tx1"/>
                </a:solidFill>
                <a:latin typeface="Calibri" pitchFamily="34" charset="0"/>
                <a:cs typeface="Calibri" pitchFamily="34" charset="0"/>
              </a:rPr>
              <a:t>Destino y Clasificación del Gasto</a:t>
            </a:r>
            <a:br>
              <a:rPr lang="es-ES" sz="2200" b="1" dirty="0" smtClean="0">
                <a:solidFill>
                  <a:schemeClr val="tx1"/>
                </a:solidFill>
                <a:latin typeface="Calibri" pitchFamily="34" charset="0"/>
                <a:cs typeface="Calibri" pitchFamily="34" charset="0"/>
              </a:rPr>
            </a:br>
            <a:r>
              <a:rPr lang="es-ES" sz="2200" b="1" dirty="0" smtClean="0">
                <a:solidFill>
                  <a:schemeClr val="tx1"/>
                </a:solidFill>
                <a:latin typeface="Calibri" pitchFamily="34" charset="0"/>
                <a:cs typeface="Calibri" pitchFamily="34" charset="0"/>
              </a:rPr>
              <a:t>Información del periodo</a:t>
            </a:r>
            <a:endParaRPr lang="es-MX" sz="2200" dirty="0">
              <a:solidFill>
                <a:schemeClr val="tx1"/>
              </a:solidFill>
              <a:latin typeface="Calibri" pitchFamily="34" charset="0"/>
              <a:cs typeface="Calibri"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2534" y="1221055"/>
            <a:ext cx="7304561" cy="4898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2066355A-084C-D24E-9AD2-7E4FC41EA627}" type="slidenum">
              <a:rPr lang="en-US" smtClean="0"/>
              <a:pPr/>
              <a:t>7</a:t>
            </a:fld>
            <a:endParaRPr lang="en-US" dirty="0"/>
          </a:p>
        </p:txBody>
      </p:sp>
      <p:sp>
        <p:nvSpPr>
          <p:cNvPr id="4" name="3 Título"/>
          <p:cNvSpPr>
            <a:spLocks noGrp="1"/>
          </p:cNvSpPr>
          <p:nvPr>
            <p:ph type="title"/>
          </p:nvPr>
        </p:nvSpPr>
        <p:spPr/>
        <p:txBody>
          <a:bodyPr/>
          <a:lstStyle/>
          <a:p>
            <a:r>
              <a:rPr lang="es-ES" sz="2200" b="1" dirty="0" smtClean="0">
                <a:solidFill>
                  <a:schemeClr val="tx1"/>
                </a:solidFill>
                <a:latin typeface="Calibri" pitchFamily="34" charset="0"/>
                <a:cs typeface="Calibri" pitchFamily="34" charset="0"/>
              </a:rPr>
              <a:t>Destino y Clasificación del Gasto</a:t>
            </a:r>
            <a:br>
              <a:rPr lang="es-ES" sz="2200" b="1" dirty="0" smtClean="0">
                <a:solidFill>
                  <a:schemeClr val="tx1"/>
                </a:solidFill>
                <a:latin typeface="Calibri" pitchFamily="34" charset="0"/>
                <a:cs typeface="Calibri" pitchFamily="34" charset="0"/>
              </a:rPr>
            </a:br>
            <a:r>
              <a:rPr lang="es-ES" sz="2200" b="1" dirty="0" smtClean="0">
                <a:solidFill>
                  <a:schemeClr val="tx1"/>
                </a:solidFill>
                <a:latin typeface="Calibri" pitchFamily="34" charset="0"/>
                <a:cs typeface="Calibri" pitchFamily="34" charset="0"/>
              </a:rPr>
              <a:t>Información del periodo</a:t>
            </a:r>
            <a:endParaRPr lang="es-MX" sz="2200" dirty="0">
              <a:solidFill>
                <a:schemeClr val="tx1"/>
              </a:solidFill>
              <a:latin typeface="Calibri" pitchFamily="34" charset="0"/>
              <a:cs typeface="Calibri" pitchFamily="34" charset="0"/>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 y="1164152"/>
            <a:ext cx="8104910" cy="4900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Personalizado 1">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3D6701"/>
      </a:accent5>
      <a:accent6>
        <a:srgbClr val="333333"/>
      </a:accent6>
      <a:hlink>
        <a:srgbClr val="660000"/>
      </a:hlink>
      <a:folHlink>
        <a:srgbClr val="CC3300"/>
      </a:folHlink>
    </a:clrScheme>
    <a:fontScheme name="Precedente">
      <a:majorFont>
        <a:latin typeface="Perpetua Titling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7B6F2769-7194-4217-93D3-3AF3A4742282}">
  <ds:schemaRefs>
    <ds:schemaRef ds:uri="http://schemas.openxmlformats.org/package/2006/metadata/core-properties"/>
    <ds:schemaRef ds:uri="http://schemas.microsoft.com/office/2006/documentManagement/types"/>
    <ds:schemaRef ds:uri="http://purl.org/dc/dcmitype/"/>
    <ds:schemaRef ds:uri="http://schemas.microsoft.com/sharepoint/v3/fields"/>
    <ds:schemaRef ds:uri="http://purl.org/dc/elements/1.1/"/>
    <ds:schemaRef ds:uri="http://purl.org/dc/terms/"/>
    <ds:schemaRef ds:uri="http://www.w3.org/XML/1998/namespace"/>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Concourse</Template>
  <TotalTime>5399</TotalTime>
  <Words>279</Words>
  <Application>Microsoft Office PowerPoint</Application>
  <PresentationFormat>Presentación en pantalla (4:3)</PresentationFormat>
  <Paragraphs>24</Paragraphs>
  <Slides>7</Slides>
  <Notes>1</Notes>
  <HiddenSlides>0</HiddenSlides>
  <MMClips>0</MMClips>
  <ScaleCrop>false</ScaleCrop>
  <HeadingPairs>
    <vt:vector size="4" baseType="variant">
      <vt:variant>
        <vt:lpstr>Tema</vt:lpstr>
      </vt:variant>
      <vt:variant>
        <vt:i4>1</vt:i4>
      </vt:variant>
      <vt:variant>
        <vt:lpstr>Títulos de diapositiva</vt:lpstr>
      </vt:variant>
      <vt:variant>
        <vt:i4>7</vt:i4>
      </vt:variant>
    </vt:vector>
  </HeadingPairs>
  <TitlesOfParts>
    <vt:vector size="8" baseType="lpstr">
      <vt:lpstr>Office Theme</vt:lpstr>
      <vt:lpstr>Actividad para reforzar metodología FAETA</vt:lpstr>
      <vt:lpstr>Análisis de caso</vt:lpstr>
      <vt:lpstr>Análisis de caso</vt:lpstr>
      <vt:lpstr>Análisis de caso</vt:lpstr>
      <vt:lpstr>Análisis de caso</vt:lpstr>
      <vt:lpstr>Destino y Clasificación del Gasto Información del periodo</vt:lpstr>
      <vt:lpstr>Destino y Clasificación del Gasto Información del periodo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Ramón</cp:lastModifiedBy>
  <cp:revision>475</cp:revision>
  <dcterms:created xsi:type="dcterms:W3CDTF">2013-05-02T23:05:09Z</dcterms:created>
  <dcterms:modified xsi:type="dcterms:W3CDTF">2013-06-15T19:15:59Z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