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sldIdLst>
    <p:sldId id="268" r:id="rId3"/>
    <p:sldId id="286" r:id="rId4"/>
    <p:sldId id="287" r:id="rId5"/>
    <p:sldId id="288" r:id="rId6"/>
    <p:sldId id="289" r:id="rId7"/>
    <p:sldId id="290" r:id="rId8"/>
    <p:sldId id="291" r:id="rId9"/>
    <p:sldId id="293" r:id="rId10"/>
    <p:sldId id="294" r:id="rId11"/>
    <p:sldId id="285" r:id="rId12"/>
    <p:sldId id="266" r:id="rId13"/>
    <p:sldId id="256" r:id="rId14"/>
    <p:sldId id="259" r:id="rId15"/>
    <p:sldId id="260" r:id="rId16"/>
    <p:sldId id="261" r:id="rId17"/>
    <p:sldId id="263" r:id="rId18"/>
    <p:sldId id="264" r:id="rId19"/>
    <p:sldId id="269" r:id="rId20"/>
    <p:sldId id="270" r:id="rId21"/>
    <p:sldId id="271" r:id="rId22"/>
    <p:sldId id="272" r:id="rId23"/>
    <p:sldId id="273" r:id="rId24"/>
    <p:sldId id="274" r:id="rId25"/>
    <p:sldId id="295" r:id="rId26"/>
    <p:sldId id="296" r:id="rId27"/>
    <p:sldId id="284" r:id="rId28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48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13EA76-2C0D-42B4-A766-BE97D3F58E02}" type="datetimeFigureOut">
              <a:rPr lang="es-MX" smtClean="0"/>
              <a:pPr/>
              <a:t>15/06/2013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1DED3F-6450-45DF-B8BB-93EF1EEF3903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8296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37194D-9402-4EA7-A99B-F4B3DBF013EF}" type="slidenum">
              <a:rPr lang="es-MX" smtClean="0"/>
              <a:pPr/>
              <a:t>5</a:t>
            </a:fld>
            <a:endParaRPr lang="es-MX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37194D-9402-4EA7-A99B-F4B3DBF013EF}" type="slidenum">
              <a:rPr lang="es-MX" smtClean="0"/>
              <a:pPr/>
              <a:t>6</a:t>
            </a:fld>
            <a:endParaRPr lang="es-MX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C3BE0-9843-4FC4-A716-1639AEADE31B}" type="datetimeFigureOut">
              <a:rPr lang="es-MX" smtClean="0"/>
              <a:pPr/>
              <a:t>15/06/2013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4D192-DC64-441E-A600-55AA99F5B16A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90618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C3BE0-9843-4FC4-A716-1639AEADE31B}" type="datetimeFigureOut">
              <a:rPr lang="es-MX" smtClean="0"/>
              <a:pPr/>
              <a:t>15/06/2013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4D192-DC64-441E-A600-55AA99F5B16A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27432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C3BE0-9843-4FC4-A716-1639AEADE31B}" type="datetimeFigureOut">
              <a:rPr lang="es-MX" smtClean="0"/>
              <a:pPr/>
              <a:t>15/06/2013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4D192-DC64-441E-A600-55AA99F5B16A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535949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C3BE0-9843-4FC4-A716-1639AEADE31B}" type="datetimeFigureOut">
              <a:rPr lang="es-MX" smtClean="0"/>
              <a:pPr/>
              <a:t>15/06/2013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4D192-DC64-441E-A600-55AA99F5B16A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906187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pPr/>
              <a:t>6/15/2013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pPr/>
              <a:t>6/15/2013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382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C3BE0-9843-4FC4-A716-1639AEADE31B}" type="datetimeFigureOut">
              <a:rPr lang="es-MX" smtClean="0"/>
              <a:pPr/>
              <a:t>15/06/2013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4D192-DC64-441E-A600-55AA99F5B16A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68922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C3BE0-9843-4FC4-A716-1639AEADE31B}" type="datetimeFigureOut">
              <a:rPr lang="es-MX" smtClean="0"/>
              <a:pPr/>
              <a:t>15/06/2013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4D192-DC64-441E-A600-55AA99F5B16A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62497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C3BE0-9843-4FC4-A716-1639AEADE31B}" type="datetimeFigureOut">
              <a:rPr lang="es-MX" smtClean="0"/>
              <a:pPr/>
              <a:t>15/06/2013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4D192-DC64-441E-A600-55AA99F5B16A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12197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C3BE0-9843-4FC4-A716-1639AEADE31B}" type="datetimeFigureOut">
              <a:rPr lang="es-MX" smtClean="0"/>
              <a:pPr/>
              <a:t>15/06/2013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4D192-DC64-441E-A600-55AA99F5B16A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14629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C3BE0-9843-4FC4-A716-1639AEADE31B}" type="datetimeFigureOut">
              <a:rPr lang="es-MX" smtClean="0"/>
              <a:pPr/>
              <a:t>15/06/2013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4D192-DC64-441E-A600-55AA99F5B16A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79610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C3BE0-9843-4FC4-A716-1639AEADE31B}" type="datetimeFigureOut">
              <a:rPr lang="es-MX" smtClean="0"/>
              <a:pPr/>
              <a:t>15/06/2013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4D192-DC64-441E-A600-55AA99F5B16A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52245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C3BE0-9843-4FC4-A716-1639AEADE31B}" type="datetimeFigureOut">
              <a:rPr lang="es-MX" smtClean="0"/>
              <a:pPr/>
              <a:t>15/06/2013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4D192-DC64-441E-A600-55AA99F5B16A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19461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CC3BE0-9843-4FC4-A716-1639AEADE31B}" type="datetimeFigureOut">
              <a:rPr lang="es-MX" smtClean="0"/>
              <a:pPr/>
              <a:t>15/06/2013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4D192-DC64-441E-A600-55AA99F5B16A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169610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CC3BE0-9843-4FC4-A716-1639AEADE31B}" type="datetimeFigureOut">
              <a:rPr lang="es-MX" smtClean="0"/>
              <a:pPr/>
              <a:t>15/06/2013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44D192-DC64-441E-A600-55AA99F5B16A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12041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5000"/>
                <a:alpha val="53000"/>
              </a:schemeClr>
            </a:gs>
            <a:gs pos="0">
              <a:schemeClr val="bg1">
                <a:lumMod val="85000"/>
                <a:alpha val="47000"/>
              </a:schemeClr>
            </a:gs>
            <a:gs pos="50000">
              <a:schemeClr val="bg1">
                <a:alpha val="49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 userDrawn="1"/>
        </p:nvSpPr>
        <p:spPr>
          <a:xfrm>
            <a:off x="457200" y="274638"/>
            <a:ext cx="6007999" cy="1143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s-ES" dirty="0">
              <a:solidFill>
                <a:prstClr val="white"/>
              </a:solidFill>
            </a:endParaRPr>
          </a:p>
        </p:txBody>
      </p:sp>
      <p:pic>
        <p:nvPicPr>
          <p:cNvPr id="8" name="Imagen 7" descr="escudo nacional_negro.jpg"/>
          <p:cNvPicPr>
            <a:picLocks noChangeAspect="1"/>
          </p:cNvPicPr>
          <p:nvPr userDrawn="1"/>
        </p:nvPicPr>
        <p:blipFill>
          <a:blip r:embed="rId6" cstate="print">
            <a:alphaModFix amt="28000"/>
            <a:lum bright="82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034" y="3008162"/>
            <a:ext cx="2857323" cy="2880000"/>
          </a:xfrm>
          <a:prstGeom prst="rect">
            <a:avLst/>
          </a:prstGeom>
          <a:blipFill rotWithShape="0">
            <a:blip r:embed="rId7" cstate="print">
              <a:alphaModFix amt="28000"/>
              <a:lum bright="82000" contrast="-70000"/>
            </a:blip>
            <a:stretch>
              <a:fillRect/>
            </a:stretch>
          </a:blipFill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66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56904"/>
            <a:ext cx="8229600" cy="50692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pPr defTabSz="457200"/>
            <a:fld id="{D9D82225-CD8E-4974-AA72-A21752FB6C6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6/15/2013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pPr defTabSz="4572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pPr defTabSz="457200"/>
            <a:fld id="{2066355A-084C-D24E-9AD2-7E4FC41EA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‹Nº›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21" name="Conector recto 20"/>
          <p:cNvCxnSpPr/>
          <p:nvPr userDrawn="1"/>
        </p:nvCxnSpPr>
        <p:spPr>
          <a:xfrm>
            <a:off x="457200" y="831273"/>
            <a:ext cx="8229600" cy="0"/>
          </a:xfrm>
          <a:prstGeom prst="line">
            <a:avLst/>
          </a:prstGeom>
          <a:ln>
            <a:solidFill>
              <a:srgbClr val="BE0F3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ctángulo 21"/>
          <p:cNvSpPr/>
          <p:nvPr userDrawn="1"/>
        </p:nvSpPr>
        <p:spPr>
          <a:xfrm>
            <a:off x="457200" y="6241256"/>
            <a:ext cx="8229600" cy="230187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s-E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7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r" defTabSz="457200" rtl="0" eaLnBrk="1" latinLnBrk="0" hangingPunct="1">
        <a:spcBef>
          <a:spcPct val="0"/>
        </a:spcBef>
        <a:buNone/>
        <a:defRPr sz="2000" kern="1200">
          <a:solidFill>
            <a:srgbClr val="807F83"/>
          </a:solidFill>
          <a:latin typeface="Trajan Pro"/>
          <a:ea typeface="+mj-ea"/>
          <a:cs typeface="Trajan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807F83"/>
          </a:solidFill>
          <a:latin typeface="Adobe Caslon Pro"/>
          <a:ea typeface="+mn-ea"/>
          <a:cs typeface="Adobe Caslon Pro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807F83"/>
          </a:solidFill>
          <a:latin typeface="Adobe Caslon Pro"/>
          <a:ea typeface="+mn-ea"/>
          <a:cs typeface="Adobe Caslon Pro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807F83"/>
          </a:solidFill>
          <a:latin typeface="Adobe Caslon Pro"/>
          <a:ea typeface="+mn-ea"/>
          <a:cs typeface="Adobe Caslon Pro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0" y="3366535"/>
            <a:ext cx="9144000" cy="3491465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4055922"/>
            <a:ext cx="9144000" cy="1532976"/>
          </a:xfrm>
        </p:spPr>
        <p:txBody>
          <a:bodyPr/>
          <a:lstStyle/>
          <a:p>
            <a:pPr lvl="0"/>
            <a:r>
              <a:rPr lang="es-ES_tradnl" sz="2400" dirty="0">
                <a:solidFill>
                  <a:schemeClr val="bg1"/>
                </a:solidFill>
              </a:rPr>
              <a:t>Armonización Contable</a:t>
            </a:r>
            <a:r>
              <a:rPr lang="es-MX" sz="2400" dirty="0">
                <a:solidFill>
                  <a:schemeClr val="bg1"/>
                </a:solidFill>
              </a:rPr>
              <a:t/>
            </a:r>
            <a:br>
              <a:rPr lang="es-MX" sz="2400" dirty="0">
                <a:solidFill>
                  <a:schemeClr val="bg1"/>
                </a:solidFill>
              </a:rPr>
            </a:br>
            <a:r>
              <a:rPr lang="es-ES_tradnl" sz="2400" dirty="0">
                <a:solidFill>
                  <a:schemeClr val="bg1"/>
                </a:solidFill>
              </a:rPr>
              <a:t>Terminología utilizada en el Sistema de Formato Único</a:t>
            </a:r>
            <a:r>
              <a:rPr lang="es-MX" sz="1800" spc="300" dirty="0" smtClean="0">
                <a:solidFill>
                  <a:srgbClr val="FFFFFF"/>
                </a:solidFill>
              </a:rPr>
              <a:t/>
            </a:r>
            <a:br>
              <a:rPr lang="es-MX" sz="1800" spc="300" dirty="0" smtClean="0">
                <a:solidFill>
                  <a:srgbClr val="FFFFFF"/>
                </a:solidFill>
              </a:rPr>
            </a:br>
            <a:endParaRPr lang="es-MX" sz="1800" spc="300" dirty="0" smtClean="0">
              <a:solidFill>
                <a:srgbClr val="FFFFFF"/>
              </a:solidFill>
            </a:endParaRPr>
          </a:p>
        </p:txBody>
      </p:sp>
      <p:pic>
        <p:nvPicPr>
          <p:cNvPr id="12" name="Imagen 11" descr="SHCP_Vertical_WE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008" y="473328"/>
            <a:ext cx="2001190" cy="2314584"/>
          </a:xfrm>
          <a:prstGeom prst="rect">
            <a:avLst/>
          </a:prstGeom>
        </p:spPr>
      </p:pic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8" name="Subtítulo 2"/>
          <p:cNvSpPr>
            <a:spLocks noGrp="1"/>
          </p:cNvSpPr>
          <p:nvPr>
            <p:ph type="subTitle" idx="1"/>
          </p:nvPr>
        </p:nvSpPr>
        <p:spPr>
          <a:xfrm>
            <a:off x="181167" y="3342586"/>
            <a:ext cx="9143999" cy="577466"/>
          </a:xfrm>
        </p:spPr>
        <p:txBody>
          <a:bodyPr>
            <a:noAutofit/>
          </a:bodyPr>
          <a:lstStyle/>
          <a:p>
            <a:r>
              <a:rPr lang="es-ES" sz="3200" dirty="0" smtClean="0">
                <a:solidFill>
                  <a:schemeClr val="bg1"/>
                </a:solidFill>
                <a:latin typeface="Trajan Pro" pitchFamily="18" charset="0"/>
                <a:cs typeface="Adobe Caslon Pro Bold"/>
              </a:rPr>
              <a:t>- </a:t>
            </a:r>
            <a:r>
              <a:rPr lang="es-ES" sz="3200" dirty="0" smtClean="0">
                <a:solidFill>
                  <a:schemeClr val="bg1"/>
                </a:solidFill>
                <a:latin typeface="+mj-lt"/>
                <a:cs typeface="Adobe Caslon Pro Bold"/>
              </a:rPr>
              <a:t>Sistema del Formato Único -</a:t>
            </a:r>
            <a:endParaRPr lang="es-ES" sz="3200" dirty="0">
              <a:solidFill>
                <a:schemeClr val="bg1"/>
              </a:solidFill>
              <a:latin typeface="+mj-lt"/>
              <a:cs typeface="Adobe Casl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336689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8" y="1700808"/>
            <a:ext cx="8543925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425" y="2438400"/>
            <a:ext cx="706755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304246" y="4221088"/>
            <a:ext cx="8496944" cy="83099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s-ES" sz="2400" dirty="0" smtClean="0">
                <a:latin typeface="Arial" pitchFamily="34" charset="0"/>
                <a:cs typeface="Arial" pitchFamily="34" charset="0"/>
              </a:rPr>
              <a:t>Es el que refleja las asignaciones presupuestarias anuales comprometidas en el Presupuesto de Egresos</a:t>
            </a:r>
            <a:endParaRPr lang="es-MX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7758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8" y="2438400"/>
            <a:ext cx="8543925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885" y="2564904"/>
            <a:ext cx="2600325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323528" y="4869160"/>
            <a:ext cx="8496944" cy="120032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s-ES" sz="2400" dirty="0" smtClean="0">
                <a:latin typeface="Arial" pitchFamily="34" charset="0"/>
                <a:cs typeface="Arial" pitchFamily="34" charset="0"/>
              </a:rPr>
              <a:t>Es el momento contable que refleja la asignación presupuestaria que resulta de incorporar, en su caso, las adecuaciones presupuestarias al presupuesto aprobado</a:t>
            </a:r>
            <a:endParaRPr lang="es-MX" sz="24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499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8" y="2438400"/>
            <a:ext cx="8543925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622899"/>
            <a:ext cx="2486025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2167233" y="3451574"/>
            <a:ext cx="1637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/>
              <a:t>(Recaudado)</a:t>
            </a:r>
            <a:endParaRPr lang="es-MX" b="1" dirty="0"/>
          </a:p>
        </p:txBody>
      </p:sp>
      <p:sp>
        <p:nvSpPr>
          <p:cNvPr id="5" name="4 CuadroTexto"/>
          <p:cNvSpPr txBox="1"/>
          <p:nvPr/>
        </p:nvSpPr>
        <p:spPr>
          <a:xfrm>
            <a:off x="323528" y="4523636"/>
            <a:ext cx="8496944" cy="15696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s-ES" sz="2400" dirty="0" smtClean="0">
                <a:latin typeface="Arial" pitchFamily="34" charset="0"/>
                <a:cs typeface="Arial" pitchFamily="34" charset="0"/>
              </a:rPr>
              <a:t>Es el momento contable que refleja el cobro en efectivo o cualquier otro medio de pago de participaciones, aportaciones, recursos convenidos, y otros ingresos por parte de los entes públicos</a:t>
            </a:r>
            <a:endParaRPr lang="es-MX" sz="24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3727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8" y="2438400"/>
            <a:ext cx="8543925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709195"/>
            <a:ext cx="302895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323528" y="4226312"/>
            <a:ext cx="8496944" cy="19389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s-ES" sz="2400" dirty="0" smtClean="0">
                <a:latin typeface="Arial" pitchFamily="34" charset="0"/>
                <a:cs typeface="Arial" pitchFamily="34" charset="0"/>
              </a:rPr>
              <a:t>Es el momento contable que refleja la aprobación por autoridad competente de un acto administrativo, u otro instrumento jurídico que formaliza una relación jurídica con terceros para la adquisición de bienes y servicios o ejecución de obras.</a:t>
            </a:r>
            <a:endParaRPr lang="es-MX" sz="24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9224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8" y="1700808"/>
            <a:ext cx="8543925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8793" y="2043335"/>
            <a:ext cx="2571750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323528" y="3856980"/>
            <a:ext cx="8496944" cy="23083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s-ES" sz="2400" dirty="0" smtClean="0">
                <a:latin typeface="Arial" pitchFamily="34" charset="0"/>
                <a:cs typeface="Arial" pitchFamily="34" charset="0"/>
              </a:rPr>
              <a:t>Es el momento contable que refleja el reconocimiento de una obligación de pago a favor de terceros por la recepción de conformidad de bienes, servicios y obras oportunamente contratados; así como de las obligaciones que derivan de tratados, leyes, decretos, resoluciones y sentencias definitivas</a:t>
            </a:r>
            <a:endParaRPr lang="es-MX" sz="24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023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8" y="2438400"/>
            <a:ext cx="8543925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3" y="2706088"/>
            <a:ext cx="2143125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323528" y="4460919"/>
            <a:ext cx="8496944" cy="120032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s-ES" sz="2400" dirty="0" smtClean="0">
                <a:latin typeface="Arial" pitchFamily="34" charset="0"/>
                <a:cs typeface="Arial" pitchFamily="34" charset="0"/>
              </a:rPr>
              <a:t>Es el momento contable que refleja la emisión de una cuenta por liquidar certificada o documento equivalente debidamente aprobado por la autoridad competente</a:t>
            </a:r>
            <a:endParaRPr lang="es-MX" sz="24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7581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8" y="908720"/>
            <a:ext cx="8543925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134782"/>
            <a:ext cx="240030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323528" y="2931239"/>
            <a:ext cx="8496944" cy="15696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s-ES" sz="2400" dirty="0" smtClean="0">
                <a:latin typeface="Arial" pitchFamily="34" charset="0"/>
                <a:cs typeface="Arial" pitchFamily="34" charset="0"/>
              </a:rPr>
              <a:t>Es el momento contable que refleja la cancelación total o parcial de las obligaciones de pago, que se concreta mediante el desembolso de efectivo o cualquier otro medio de pago</a:t>
            </a:r>
            <a:endParaRPr lang="es-MX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323528" y="4595644"/>
            <a:ext cx="8496944" cy="19389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s-ES" sz="2400" dirty="0" smtClean="0">
                <a:latin typeface="Arial" pitchFamily="34" charset="0"/>
                <a:cs typeface="Arial" pitchFamily="34" charset="0"/>
              </a:rPr>
              <a:t>Artículo 67 LGCG (Segundo párrafo) </a:t>
            </a:r>
            <a:r>
              <a:rPr lang="es-MX" sz="2400" dirty="0" smtClean="0">
                <a:latin typeface="Arial" pitchFamily="34" charset="0"/>
                <a:cs typeface="Arial" pitchFamily="34" charset="0"/>
              </a:rPr>
              <a:t>Los entes públicos implementarán programas para que los </a:t>
            </a:r>
            <a:r>
              <a:rPr lang="es-MX" sz="2400" b="1" i="1" u="sng" dirty="0" smtClean="0">
                <a:latin typeface="Arial" pitchFamily="34" charset="0"/>
                <a:cs typeface="Arial" pitchFamily="34" charset="0"/>
              </a:rPr>
              <a:t>pagos se hagan directamente en forma electrónica</a:t>
            </a:r>
            <a:r>
              <a:rPr lang="es-MX" sz="2400" dirty="0" smtClean="0">
                <a:latin typeface="Arial" pitchFamily="34" charset="0"/>
                <a:cs typeface="Arial" pitchFamily="34" charset="0"/>
              </a:rPr>
              <a:t>, mediante abono en cuenta de los beneficiarios, salvo en las localidades donde no haya disponibilidad de servicios bancarios.</a:t>
            </a:r>
          </a:p>
        </p:txBody>
      </p:sp>
    </p:spTree>
    <p:extLst>
      <p:ext uri="{BB962C8B-B14F-4D97-AF65-F5344CB8AC3E}">
        <p14:creationId xmlns:p14="http://schemas.microsoft.com/office/powerpoint/2010/main" val="2530849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8" y="1663824"/>
            <a:ext cx="8543925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006352"/>
            <a:ext cx="222885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323528" y="3856980"/>
            <a:ext cx="8496944" cy="23083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s-ES" sz="2400" dirty="0" smtClean="0">
                <a:latin typeface="Arial" pitchFamily="34" charset="0"/>
                <a:cs typeface="Arial" pitchFamily="34" charset="0"/>
              </a:rPr>
              <a:t>Artículo 54 LFPRH (segundo párrafo) </a:t>
            </a:r>
            <a:r>
              <a:rPr lang="es-MX" sz="2400" dirty="0" smtClean="0">
                <a:latin typeface="Arial" pitchFamily="34" charset="0"/>
                <a:cs typeface="Arial" pitchFamily="34" charset="0"/>
              </a:rPr>
              <a:t>los subsidios o transferencias que reciban, que por cualquier motivo al 31 de diciembre conserven recursos, incluyendo los rendimientos obtenidos, deberán reintegrar el importe disponible a la Tesorería de la Federación dentro de los 15 días naturales siguientes al cierre del ejercicio </a:t>
            </a:r>
          </a:p>
        </p:txBody>
      </p:sp>
    </p:spTree>
    <p:extLst>
      <p:ext uri="{BB962C8B-B14F-4D97-AF65-F5344CB8AC3E}">
        <p14:creationId xmlns:p14="http://schemas.microsoft.com/office/powerpoint/2010/main" val="237579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3200" b="1" dirty="0" smtClean="0"/>
              <a:t>La Reforma a la Ley General de Contabilidad Gubernamental</a:t>
            </a:r>
            <a:endParaRPr lang="es-MX" sz="3200" b="1" dirty="0"/>
          </a:p>
        </p:txBody>
      </p:sp>
      <p:sp>
        <p:nvSpPr>
          <p:cNvPr id="6" name="5 Rectángulo"/>
          <p:cNvSpPr/>
          <p:nvPr/>
        </p:nvSpPr>
        <p:spPr bwMode="auto">
          <a:xfrm>
            <a:off x="457200" y="1484435"/>
            <a:ext cx="8229600" cy="165067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r>
              <a:rPr lang="es-MX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INCORPORA EL TÍTULO V </a:t>
            </a:r>
          </a:p>
          <a:p>
            <a:pPr algn="ctr" eaLnBrk="0" hangingPunct="0"/>
            <a:r>
              <a:rPr lang="es-MX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“DE LA TRANSPARENCIA Y DIFUSIÓN DE LA</a:t>
            </a:r>
          </a:p>
          <a:p>
            <a:pPr algn="ctr" eaLnBrk="0" hangingPunct="0"/>
            <a:r>
              <a:rPr lang="es-MX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INFORMACIÓN FINANCIERA” </a:t>
            </a:r>
            <a:endParaRPr lang="es-MX" sz="28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6 Rectángulo"/>
          <p:cNvSpPr/>
          <p:nvPr/>
        </p:nvSpPr>
        <p:spPr bwMode="auto">
          <a:xfrm>
            <a:off x="467100" y="4785755"/>
            <a:ext cx="8229600" cy="130424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r>
              <a:rPr lang="es-MX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INSTRUYE AL CONAC A EMITIR</a:t>
            </a:r>
          </a:p>
          <a:p>
            <a:pPr algn="ctr" eaLnBrk="0" hangingPunct="0"/>
            <a:r>
              <a:rPr lang="es-MX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LINEAMIENTOS Y FORMATOS</a:t>
            </a:r>
            <a:endParaRPr lang="es-MX" sz="28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Rectángulo"/>
          <p:cNvSpPr/>
          <p:nvPr/>
        </p:nvSpPr>
        <p:spPr bwMode="auto">
          <a:xfrm>
            <a:off x="465125" y="3299405"/>
            <a:ext cx="8229600" cy="130424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r>
              <a:rPr lang="es-MX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ESTABLECE OBLIGACIONES PARA</a:t>
            </a:r>
          </a:p>
          <a:p>
            <a:pPr algn="ctr" eaLnBrk="0" hangingPunct="0"/>
            <a:r>
              <a:rPr lang="es-MX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FEDERACIÓN, ESTADOS Y MUNICIPIOS</a:t>
            </a:r>
            <a:endParaRPr lang="es-MX" sz="28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Rectángulo"/>
          <p:cNvSpPr/>
          <p:nvPr/>
        </p:nvSpPr>
        <p:spPr bwMode="auto">
          <a:xfrm>
            <a:off x="457200" y="6525344"/>
            <a:ext cx="8229600" cy="339841"/>
          </a:xfrm>
          <a:prstGeom prst="rect">
            <a:avLst/>
          </a:prstGeom>
          <a:noFill/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just">
              <a:defRPr/>
            </a:pPr>
            <a:r>
              <a:rPr lang="es-MX" b="0" dirty="0" smtClean="0">
                <a:solidFill>
                  <a:schemeClr val="tx1"/>
                </a:solidFill>
              </a:rPr>
              <a:t>Publicada </a:t>
            </a:r>
            <a:r>
              <a:rPr lang="es-MX" b="0" dirty="0">
                <a:solidFill>
                  <a:schemeClr val="tx1"/>
                </a:solidFill>
              </a:rPr>
              <a:t>en el DOF el  </a:t>
            </a:r>
            <a:r>
              <a:rPr lang="es-MX" u="sng" dirty="0" smtClean="0">
                <a:solidFill>
                  <a:schemeClr val="tx1"/>
                </a:solidFill>
              </a:rPr>
              <a:t>12</a:t>
            </a:r>
            <a:r>
              <a:rPr lang="es-MX" b="0" u="sng" dirty="0" smtClean="0">
                <a:solidFill>
                  <a:schemeClr val="tx1"/>
                </a:solidFill>
              </a:rPr>
              <a:t> </a:t>
            </a:r>
            <a:r>
              <a:rPr lang="es-MX" b="0" u="sng" dirty="0">
                <a:solidFill>
                  <a:schemeClr val="tx1"/>
                </a:solidFill>
              </a:rPr>
              <a:t>de </a:t>
            </a:r>
            <a:r>
              <a:rPr lang="es-MX" u="sng" dirty="0" smtClean="0">
                <a:solidFill>
                  <a:schemeClr val="tx1"/>
                </a:solidFill>
              </a:rPr>
              <a:t>noviembre</a:t>
            </a:r>
            <a:r>
              <a:rPr lang="es-MX" b="0" u="sng" dirty="0" smtClean="0">
                <a:solidFill>
                  <a:schemeClr val="tx1"/>
                </a:solidFill>
              </a:rPr>
              <a:t> </a:t>
            </a:r>
            <a:r>
              <a:rPr lang="es-MX" b="0" u="sng" dirty="0">
                <a:solidFill>
                  <a:schemeClr val="tx1"/>
                </a:solidFill>
              </a:rPr>
              <a:t>de </a:t>
            </a:r>
            <a:r>
              <a:rPr lang="es-MX" b="0" u="sng" dirty="0" smtClean="0">
                <a:solidFill>
                  <a:schemeClr val="tx1"/>
                </a:solidFill>
              </a:rPr>
              <a:t>2012.</a:t>
            </a:r>
            <a:endParaRPr lang="es-MX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Oval 2"/>
          <p:cNvSpPr>
            <a:spLocks noChangeArrowheads="1"/>
          </p:cNvSpPr>
          <p:nvPr/>
        </p:nvSpPr>
        <p:spPr bwMode="auto">
          <a:xfrm>
            <a:off x="8651875" y="6508750"/>
            <a:ext cx="457200" cy="3048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fld id="{31816F29-1C60-4AE2-885C-B41D4C06C1C1}" type="slidenum">
              <a:rPr lang="es-MX" sz="1000" b="1">
                <a:solidFill>
                  <a:srgbClr val="FFFFFF"/>
                </a:solidFill>
              </a:rPr>
              <a:pPr algn="ctr"/>
              <a:t>19</a:t>
            </a:fld>
            <a:endParaRPr lang="es-MX" sz="1000" b="1" dirty="0">
              <a:solidFill>
                <a:srgbClr val="FFFFFF"/>
              </a:solidFill>
            </a:endParaRPr>
          </a:p>
        </p:txBody>
      </p:sp>
      <p:sp>
        <p:nvSpPr>
          <p:cNvPr id="4099" name="Oval 3"/>
          <p:cNvSpPr>
            <a:spLocks noChangeArrowheads="1"/>
          </p:cNvSpPr>
          <p:nvPr/>
        </p:nvSpPr>
        <p:spPr bwMode="auto">
          <a:xfrm>
            <a:off x="8651875" y="6508750"/>
            <a:ext cx="457200" cy="3048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fld id="{3D429026-7994-481B-9240-80BA72DAF824}" type="slidenum">
              <a:rPr lang="es-MX" sz="1000" b="1">
                <a:solidFill>
                  <a:srgbClr val="FFFFFF"/>
                </a:solidFill>
              </a:rPr>
              <a:pPr algn="ctr"/>
              <a:t>19</a:t>
            </a:fld>
            <a:endParaRPr lang="es-MX" sz="1000" b="1" dirty="0">
              <a:solidFill>
                <a:srgbClr val="FFFFFF"/>
              </a:solidFill>
            </a:endParaRPr>
          </a:p>
        </p:txBody>
      </p:sp>
      <p:sp>
        <p:nvSpPr>
          <p:cNvPr id="4100" name="Rectangle 6"/>
          <p:cNvSpPr>
            <a:spLocks noChangeArrowheads="1"/>
          </p:cNvSpPr>
          <p:nvPr/>
        </p:nvSpPr>
        <p:spPr bwMode="auto">
          <a:xfrm>
            <a:off x="508000" y="912813"/>
            <a:ext cx="1835150" cy="431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MX" dirty="0"/>
          </a:p>
        </p:txBody>
      </p:sp>
      <p:pic>
        <p:nvPicPr>
          <p:cNvPr id="4103" name="Picture 42" descr="cona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296" y="50329"/>
            <a:ext cx="2376488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457199" y="1916832"/>
            <a:ext cx="8466083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pPr marL="441325" lvl="0" indent="-441325" defTabSz="441325">
              <a:spcBef>
                <a:spcPct val="0"/>
              </a:spcBef>
            </a:pPr>
            <a:endParaRPr lang="es-ES" sz="36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441325" lvl="0" indent="-441325" defTabSz="441325">
              <a:spcBef>
                <a:spcPct val="0"/>
              </a:spcBef>
            </a:pPr>
            <a:endParaRPr lang="es-ES" sz="36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441325" lvl="0" indent="-441325" defTabSz="441325">
              <a:spcBef>
                <a:spcPct val="0"/>
              </a:spcBef>
            </a:pPr>
            <a:endParaRPr lang="es-ES" sz="36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441325" lvl="0" indent="-441325" defTabSz="441325">
              <a:spcBef>
                <a:spcPct val="0"/>
              </a:spcBef>
            </a:pPr>
            <a:endParaRPr lang="es-ES" sz="36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441325" lvl="0" indent="-441325" defTabSz="441325">
              <a:spcBef>
                <a:spcPct val="0"/>
              </a:spcBef>
              <a:buFont typeface="Arial" pitchFamily="34" charset="0"/>
              <a:buChar char="•"/>
            </a:pPr>
            <a:endParaRPr lang="es-ES" sz="36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2543813" y="313454"/>
            <a:ext cx="60480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177800" algn="l"/>
              </a:tabLst>
            </a:pPr>
            <a:r>
              <a:rPr lang="es-MX" sz="3200" b="1" dirty="0" smtClean="0">
                <a:solidFill>
                  <a:srgbClr val="807F83"/>
                </a:solidFill>
                <a:latin typeface="Arial" pitchFamily="34" charset="0"/>
                <a:ea typeface="+mj-ea"/>
                <a:cs typeface="Arial" pitchFamily="34" charset="0"/>
              </a:rPr>
              <a:t>RESUMEN DE LOS FORMATOS HOMOLOGADOS</a:t>
            </a:r>
          </a:p>
        </p:txBody>
      </p:sp>
      <p:graphicFrame>
        <p:nvGraphicFramePr>
          <p:cNvPr id="9" name="8 Tabla"/>
          <p:cNvGraphicFramePr>
            <a:graphicFrameLocks noGrp="1"/>
          </p:cNvGraphicFramePr>
          <p:nvPr/>
        </p:nvGraphicFramePr>
        <p:xfrm>
          <a:off x="539553" y="1844824"/>
          <a:ext cx="8064895" cy="4301622"/>
        </p:xfrm>
        <a:graphic>
          <a:graphicData uri="http://schemas.openxmlformats.org/drawingml/2006/table">
            <a:tbl>
              <a:tblPr/>
              <a:tblGrid>
                <a:gridCol w="1213559"/>
                <a:gridCol w="1031859"/>
                <a:gridCol w="5819477"/>
              </a:tblGrid>
              <a:tr h="6860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8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Norma</a:t>
                      </a:r>
                      <a:endParaRPr lang="es-MX" sz="18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4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Art. LGCG</a:t>
                      </a:r>
                      <a:endParaRPr lang="es-MX" sz="24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4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Homologa:</a:t>
                      </a:r>
                      <a:endParaRPr lang="es-MX" sz="24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</a:tr>
              <a:tr h="6860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4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1</a:t>
                      </a:r>
                      <a:endParaRPr lang="es-MX" sz="24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4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61, I</a:t>
                      </a:r>
                      <a:endParaRPr lang="es-MX" sz="24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0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Iniciativa de la Ley de </a:t>
                      </a:r>
                      <a:r>
                        <a:rPr lang="es-MX" sz="2000" b="1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Ingresos*</a:t>
                      </a:r>
                      <a:endParaRPr lang="es-MX" sz="20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0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400" b="1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2</a:t>
                      </a:r>
                      <a:endParaRPr lang="es-MX" sz="240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4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61, II</a:t>
                      </a:r>
                      <a:endParaRPr lang="es-MX" sz="24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0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Proyecto del Presupuesto de </a:t>
                      </a:r>
                      <a:r>
                        <a:rPr lang="es-MX" sz="2000" b="1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Egresos*</a:t>
                      </a:r>
                      <a:endParaRPr lang="es-MX" sz="20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098">
                <a:tc>
                  <a:txBody>
                    <a:bodyPr/>
                    <a:lstStyle/>
                    <a:p>
                      <a:pPr lv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4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3</a:t>
                      </a:r>
                      <a:endParaRPr lang="es-MX" sz="24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4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62</a:t>
                      </a:r>
                      <a:endParaRPr lang="es-MX" sz="24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0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Ley de Ingresos y Presupuesto de Egresos Ciudadano</a:t>
                      </a:r>
                      <a:endParaRPr lang="es-MX" sz="20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0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400" b="1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4</a:t>
                      </a:r>
                      <a:endParaRPr lang="es-MX" sz="240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400" b="1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66</a:t>
                      </a:r>
                      <a:endParaRPr lang="es-MX" sz="240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0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Calendario Mensual de </a:t>
                      </a:r>
                      <a:r>
                        <a:rPr lang="es-MX" sz="2000" b="1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Ingresos*</a:t>
                      </a:r>
                      <a:endParaRPr lang="es-MX" sz="20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60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400" b="1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5</a:t>
                      </a:r>
                      <a:endParaRPr lang="es-MX" sz="240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400" b="1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66</a:t>
                      </a:r>
                      <a:endParaRPr lang="es-MX" sz="240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0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Calendario Mensual de </a:t>
                      </a:r>
                      <a:r>
                        <a:rPr lang="es-MX" sz="2000" b="1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Egresos*</a:t>
                      </a:r>
                      <a:endParaRPr lang="es-MX" sz="20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pPr eaLnBrk="0" hangingPunct="0">
              <a:tabLst>
                <a:tab pos="7440613" algn="l"/>
              </a:tabLst>
              <a:defRPr/>
            </a:pPr>
            <a:r>
              <a:rPr lang="es-MX" sz="3200" b="1" dirty="0" smtClean="0">
                <a:latin typeface="Arial" pitchFamily="34" charset="0"/>
                <a:cs typeface="Arial" pitchFamily="34" charset="0"/>
              </a:rPr>
              <a:t>Obligatoriedad a los Entes Públicos.</a:t>
            </a:r>
            <a:endParaRPr lang="es-ES" sz="32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11 Grupo"/>
          <p:cNvGrpSpPr/>
          <p:nvPr/>
        </p:nvGrpSpPr>
        <p:grpSpPr>
          <a:xfrm>
            <a:off x="3229616" y="1601204"/>
            <a:ext cx="2681047" cy="3481440"/>
            <a:chOff x="3229616" y="1945578"/>
            <a:chExt cx="2681047" cy="3962329"/>
          </a:xfrm>
        </p:grpSpPr>
        <p:sp>
          <p:nvSpPr>
            <p:cNvPr id="8" name="7 Rectángulo"/>
            <p:cNvSpPr/>
            <p:nvPr/>
          </p:nvSpPr>
          <p:spPr bwMode="auto">
            <a:xfrm>
              <a:off x="3229616" y="1945578"/>
              <a:ext cx="2671786" cy="105690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r>
                <a:rPr lang="es-MX" sz="24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FEDERACIÓN</a:t>
              </a:r>
              <a:endParaRPr lang="es-MX" sz="2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8 Rectángulo"/>
            <p:cNvSpPr/>
            <p:nvPr/>
          </p:nvSpPr>
          <p:spPr bwMode="auto">
            <a:xfrm>
              <a:off x="3238877" y="3392353"/>
              <a:ext cx="2671786" cy="105690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r>
                <a:rPr lang="es-MX" sz="24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ESTADOS</a:t>
              </a:r>
              <a:endParaRPr lang="es-MX" sz="2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9 Rectángulo"/>
            <p:cNvSpPr/>
            <p:nvPr/>
          </p:nvSpPr>
          <p:spPr bwMode="auto">
            <a:xfrm>
              <a:off x="3237030" y="4851003"/>
              <a:ext cx="2671786" cy="105690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r>
                <a:rPr lang="es-MX" sz="24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MUNICIPIOS</a:t>
              </a:r>
              <a:endParaRPr lang="es-MX" sz="2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" name="10 Grupo"/>
          <p:cNvGrpSpPr/>
          <p:nvPr/>
        </p:nvGrpSpPr>
        <p:grpSpPr>
          <a:xfrm>
            <a:off x="323972" y="1945579"/>
            <a:ext cx="8536061" cy="2863940"/>
            <a:chOff x="323972" y="2373078"/>
            <a:chExt cx="8536061" cy="3137061"/>
          </a:xfrm>
        </p:grpSpPr>
        <p:sp>
          <p:nvSpPr>
            <p:cNvPr id="5" name="4 Rectángulo"/>
            <p:cNvSpPr/>
            <p:nvPr/>
          </p:nvSpPr>
          <p:spPr bwMode="auto">
            <a:xfrm>
              <a:off x="323972" y="2375053"/>
              <a:ext cx="2671786" cy="3135086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r>
                <a:rPr lang="es-MX" sz="24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PODER</a:t>
              </a:r>
            </a:p>
            <a:p>
              <a:pPr algn="ctr" eaLnBrk="0" hangingPunct="0"/>
              <a:r>
                <a:rPr lang="es-MX" sz="24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EJECUTIVO</a:t>
              </a:r>
            </a:p>
            <a:p>
              <a:pPr algn="ctr" eaLnBrk="0" hangingPunct="0"/>
              <a:endParaRPr lang="es-MX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 eaLnBrk="0" hangingPunct="0"/>
              <a:r>
                <a:rPr lang="es-MX" sz="24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PODER</a:t>
              </a:r>
            </a:p>
            <a:p>
              <a:pPr algn="ctr" eaLnBrk="0" hangingPunct="0"/>
              <a:r>
                <a:rPr lang="es-MX" sz="24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LEGISLATIVO</a:t>
              </a:r>
            </a:p>
            <a:p>
              <a:pPr algn="ctr" eaLnBrk="0" hangingPunct="0"/>
              <a:endParaRPr lang="es-MX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 eaLnBrk="0" hangingPunct="0"/>
              <a:r>
                <a:rPr lang="es-MX" sz="24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PODER</a:t>
              </a:r>
            </a:p>
            <a:p>
              <a:pPr algn="ctr" eaLnBrk="0" hangingPunct="0"/>
              <a:r>
                <a:rPr lang="es-MX" sz="24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JUDICIAL</a:t>
              </a:r>
              <a:endParaRPr lang="es-MX" sz="2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15 Rectángulo"/>
            <p:cNvSpPr/>
            <p:nvPr/>
          </p:nvSpPr>
          <p:spPr bwMode="auto">
            <a:xfrm>
              <a:off x="6188247" y="2373078"/>
              <a:ext cx="2671786" cy="3135086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r>
                <a:rPr lang="es-MX" sz="24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ORGANISMOS</a:t>
              </a:r>
            </a:p>
            <a:p>
              <a:pPr algn="ctr" eaLnBrk="0" hangingPunct="0"/>
              <a:r>
                <a:rPr lang="es-MX" sz="24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AUTÓNOMOS</a:t>
              </a:r>
            </a:p>
            <a:p>
              <a:pPr algn="ctr" eaLnBrk="0" hangingPunct="0"/>
              <a:endParaRPr lang="es-MX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 eaLnBrk="0" hangingPunct="0"/>
              <a:r>
                <a:rPr lang="es-MX" sz="20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DESCENTRALIZADOS</a:t>
              </a:r>
            </a:p>
            <a:p>
              <a:pPr algn="ctr" eaLnBrk="0" hangingPunct="0"/>
              <a:endParaRPr lang="es-MX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  <a:p>
              <a:pPr algn="ctr" eaLnBrk="0" hangingPunct="0"/>
              <a:r>
                <a:rPr lang="es-MX" sz="24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ENTIDADES</a:t>
              </a:r>
            </a:p>
            <a:p>
              <a:pPr algn="ctr" eaLnBrk="0" hangingPunct="0"/>
              <a:r>
                <a:rPr lang="es-MX" sz="24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PARAESTATALES</a:t>
              </a:r>
              <a:endParaRPr lang="es-MX" sz="2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7" name="16 CuadroTexto"/>
          <p:cNvSpPr txBox="1"/>
          <p:nvPr/>
        </p:nvSpPr>
        <p:spPr>
          <a:xfrm>
            <a:off x="938153" y="5153919"/>
            <a:ext cx="7457704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2800" b="1" dirty="0" smtClean="0"/>
              <a:t>LA LEY NO DISTINGUE EXCEPCIONES</a:t>
            </a:r>
            <a:endParaRPr lang="es-MX" sz="2800" b="1" dirty="0"/>
          </a:p>
        </p:txBody>
      </p:sp>
      <p:sp>
        <p:nvSpPr>
          <p:cNvPr id="13" name="12 CuadroTexto"/>
          <p:cNvSpPr txBox="1"/>
          <p:nvPr/>
        </p:nvSpPr>
        <p:spPr>
          <a:xfrm>
            <a:off x="948053" y="5911944"/>
            <a:ext cx="7457704" cy="4616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 smtClean="0"/>
              <a:t>ADECUAR LA NORMA LOCAL</a:t>
            </a:r>
            <a:endParaRPr lang="es-MX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Oval 2"/>
          <p:cNvSpPr>
            <a:spLocks noChangeArrowheads="1"/>
          </p:cNvSpPr>
          <p:nvPr/>
        </p:nvSpPr>
        <p:spPr bwMode="auto">
          <a:xfrm>
            <a:off x="8651875" y="6508750"/>
            <a:ext cx="457200" cy="3048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fld id="{31816F29-1C60-4AE2-885C-B41D4C06C1C1}" type="slidenum">
              <a:rPr lang="es-MX" sz="1000" b="1">
                <a:solidFill>
                  <a:srgbClr val="FFFFFF"/>
                </a:solidFill>
              </a:rPr>
              <a:pPr algn="ctr"/>
              <a:t>20</a:t>
            </a:fld>
            <a:endParaRPr lang="es-MX" sz="1000" b="1" dirty="0">
              <a:solidFill>
                <a:srgbClr val="FFFFFF"/>
              </a:solidFill>
            </a:endParaRPr>
          </a:p>
        </p:txBody>
      </p:sp>
      <p:sp>
        <p:nvSpPr>
          <p:cNvPr id="4099" name="Oval 3"/>
          <p:cNvSpPr>
            <a:spLocks noChangeArrowheads="1"/>
          </p:cNvSpPr>
          <p:nvPr/>
        </p:nvSpPr>
        <p:spPr bwMode="auto">
          <a:xfrm>
            <a:off x="8651875" y="6508750"/>
            <a:ext cx="457200" cy="3048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fld id="{3D429026-7994-481B-9240-80BA72DAF824}" type="slidenum">
              <a:rPr lang="es-MX" sz="1000" b="1">
                <a:solidFill>
                  <a:srgbClr val="FFFFFF"/>
                </a:solidFill>
              </a:rPr>
              <a:pPr algn="ctr"/>
              <a:t>20</a:t>
            </a:fld>
            <a:endParaRPr lang="es-MX" sz="1000" b="1" dirty="0">
              <a:solidFill>
                <a:srgbClr val="FFFFFF"/>
              </a:solidFill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457199" y="1916832"/>
            <a:ext cx="8466083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pPr marL="441325" lvl="0" indent="-441325" defTabSz="441325">
              <a:spcBef>
                <a:spcPct val="0"/>
              </a:spcBef>
            </a:pPr>
            <a:endParaRPr lang="es-ES" sz="36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441325" lvl="0" indent="-441325" defTabSz="441325">
              <a:spcBef>
                <a:spcPct val="0"/>
              </a:spcBef>
            </a:pPr>
            <a:endParaRPr lang="es-ES" sz="36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441325" lvl="0" indent="-441325" defTabSz="441325">
              <a:spcBef>
                <a:spcPct val="0"/>
              </a:spcBef>
            </a:pPr>
            <a:endParaRPr lang="es-ES" sz="36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441325" lvl="0" indent="-441325" defTabSz="441325">
              <a:spcBef>
                <a:spcPct val="0"/>
              </a:spcBef>
            </a:pPr>
            <a:endParaRPr lang="es-ES" sz="36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441325" lvl="0" indent="-441325" defTabSz="441325">
              <a:spcBef>
                <a:spcPct val="0"/>
              </a:spcBef>
              <a:buFont typeface="Arial" pitchFamily="34" charset="0"/>
              <a:buChar char="•"/>
            </a:pPr>
            <a:endParaRPr lang="es-ES" sz="36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9" name="8 Tabla"/>
          <p:cNvGraphicFramePr>
            <a:graphicFrameLocks noGrp="1"/>
          </p:cNvGraphicFramePr>
          <p:nvPr/>
        </p:nvGraphicFramePr>
        <p:xfrm>
          <a:off x="539553" y="2151485"/>
          <a:ext cx="8064895" cy="2679823"/>
        </p:xfrm>
        <a:graphic>
          <a:graphicData uri="http://schemas.openxmlformats.org/drawingml/2006/table">
            <a:tbl>
              <a:tblPr/>
              <a:tblGrid>
                <a:gridCol w="1213559"/>
                <a:gridCol w="1031859"/>
                <a:gridCol w="5819477"/>
              </a:tblGrid>
              <a:tr h="4364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8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Norma</a:t>
                      </a:r>
                      <a:endParaRPr lang="es-MX" sz="18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4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Art. LGCG</a:t>
                      </a:r>
                      <a:endParaRPr lang="es-MX" sz="24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4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Homologa:</a:t>
                      </a:r>
                      <a:endParaRPr lang="es-MX" sz="24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</a:tr>
              <a:tr h="4364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400" b="1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6</a:t>
                      </a:r>
                      <a:endParaRPr lang="es-MX" sz="2400" b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400" b="1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67</a:t>
                      </a:r>
                      <a:endParaRPr lang="es-MX" sz="2400" b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000" b="1" kern="1200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Pagos por Ayudas y Subsidios</a:t>
                      </a:r>
                      <a:endParaRPr lang="es-MX" sz="2000" b="1" kern="12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64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400" b="1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7</a:t>
                      </a:r>
                      <a:endParaRPr lang="es-MX" sz="2400" b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400" b="1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68</a:t>
                      </a:r>
                      <a:endParaRPr lang="es-MX" sz="2400" b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000" b="1" kern="1200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Programas en que concurran recursos federales</a:t>
                      </a:r>
                      <a:endParaRPr lang="es-MX" sz="2000" b="1" kern="12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6495">
                <a:tc>
                  <a:txBody>
                    <a:bodyPr/>
                    <a:lstStyle/>
                    <a:p>
                      <a:pPr lv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400" b="1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8</a:t>
                      </a:r>
                      <a:endParaRPr lang="es-MX" sz="2400" b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400" b="1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69</a:t>
                      </a:r>
                      <a:endParaRPr lang="es-MX" sz="2400" b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000" b="1" kern="1200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Relación de cuentas para recursos federales</a:t>
                      </a:r>
                      <a:endParaRPr lang="es-MX" sz="2000" b="1" kern="12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" name="Picture 42" descr="cona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4624"/>
            <a:ext cx="2376488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CuadroTexto"/>
          <p:cNvSpPr txBox="1"/>
          <p:nvPr/>
        </p:nvSpPr>
        <p:spPr>
          <a:xfrm>
            <a:off x="2543813" y="313454"/>
            <a:ext cx="60480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177800" algn="l"/>
              </a:tabLst>
            </a:pPr>
            <a:r>
              <a:rPr lang="es-MX" sz="3200" b="1" dirty="0" smtClean="0">
                <a:solidFill>
                  <a:srgbClr val="807F83"/>
                </a:solidFill>
                <a:latin typeface="Arial" pitchFamily="34" charset="0"/>
                <a:ea typeface="+mj-ea"/>
                <a:cs typeface="Arial" pitchFamily="34" charset="0"/>
              </a:rPr>
              <a:t>RESUMEN DE LOS FORMATOS HOMOLOGADOS</a:t>
            </a:r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Oval 2"/>
          <p:cNvSpPr>
            <a:spLocks noChangeArrowheads="1"/>
          </p:cNvSpPr>
          <p:nvPr/>
        </p:nvSpPr>
        <p:spPr bwMode="auto">
          <a:xfrm>
            <a:off x="8651875" y="6508750"/>
            <a:ext cx="457200" cy="3048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fld id="{31816F29-1C60-4AE2-885C-B41D4C06C1C1}" type="slidenum">
              <a:rPr lang="es-MX" sz="1000" b="1">
                <a:solidFill>
                  <a:srgbClr val="FFFFFF"/>
                </a:solidFill>
              </a:rPr>
              <a:pPr algn="ctr"/>
              <a:t>21</a:t>
            </a:fld>
            <a:endParaRPr lang="es-MX" sz="1000" b="1" dirty="0">
              <a:solidFill>
                <a:srgbClr val="FFFFFF"/>
              </a:solidFill>
            </a:endParaRPr>
          </a:p>
        </p:txBody>
      </p:sp>
      <p:sp>
        <p:nvSpPr>
          <p:cNvPr id="4099" name="Oval 3"/>
          <p:cNvSpPr>
            <a:spLocks noChangeArrowheads="1"/>
          </p:cNvSpPr>
          <p:nvPr/>
        </p:nvSpPr>
        <p:spPr bwMode="auto">
          <a:xfrm>
            <a:off x="8651875" y="6508750"/>
            <a:ext cx="457200" cy="3048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fld id="{3D429026-7994-481B-9240-80BA72DAF824}" type="slidenum">
              <a:rPr lang="es-MX" sz="1000" b="1">
                <a:solidFill>
                  <a:srgbClr val="FFFFFF"/>
                </a:solidFill>
              </a:rPr>
              <a:pPr algn="ctr"/>
              <a:t>21</a:t>
            </a:fld>
            <a:endParaRPr lang="es-MX" sz="1000" b="1" dirty="0">
              <a:solidFill>
                <a:srgbClr val="FFFFFF"/>
              </a:solidFill>
            </a:endParaRPr>
          </a:p>
        </p:txBody>
      </p:sp>
      <p:sp>
        <p:nvSpPr>
          <p:cNvPr id="4100" name="Rectangle 6"/>
          <p:cNvSpPr>
            <a:spLocks noChangeArrowheads="1"/>
          </p:cNvSpPr>
          <p:nvPr/>
        </p:nvSpPr>
        <p:spPr bwMode="auto">
          <a:xfrm>
            <a:off x="508000" y="912813"/>
            <a:ext cx="1835150" cy="431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MX" dirty="0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457199" y="1916832"/>
            <a:ext cx="8466083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pPr marL="441325" lvl="0" indent="-441325" defTabSz="441325">
              <a:spcBef>
                <a:spcPct val="0"/>
              </a:spcBef>
            </a:pPr>
            <a:endParaRPr lang="es-ES" sz="36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441325" lvl="0" indent="-441325" defTabSz="441325">
              <a:spcBef>
                <a:spcPct val="0"/>
              </a:spcBef>
            </a:pPr>
            <a:endParaRPr lang="es-ES" sz="36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441325" lvl="0" indent="-441325" defTabSz="441325">
              <a:spcBef>
                <a:spcPct val="0"/>
              </a:spcBef>
            </a:pPr>
            <a:endParaRPr lang="es-ES" sz="36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441325" lvl="0" indent="-441325" defTabSz="441325">
              <a:spcBef>
                <a:spcPct val="0"/>
              </a:spcBef>
            </a:pPr>
            <a:endParaRPr lang="es-ES" sz="36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441325" lvl="0" indent="-441325" defTabSz="441325">
              <a:spcBef>
                <a:spcPct val="0"/>
              </a:spcBef>
              <a:buFont typeface="Arial" pitchFamily="34" charset="0"/>
              <a:buChar char="•"/>
            </a:pPr>
            <a:endParaRPr lang="es-ES" sz="36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9" name="8 Tabla"/>
          <p:cNvGraphicFramePr>
            <a:graphicFrameLocks noGrp="1"/>
          </p:cNvGraphicFramePr>
          <p:nvPr/>
        </p:nvGraphicFramePr>
        <p:xfrm>
          <a:off x="539553" y="2151485"/>
          <a:ext cx="8064895" cy="2944368"/>
        </p:xfrm>
        <a:graphic>
          <a:graphicData uri="http://schemas.openxmlformats.org/drawingml/2006/table">
            <a:tbl>
              <a:tblPr/>
              <a:tblGrid>
                <a:gridCol w="1213559"/>
                <a:gridCol w="1031859"/>
                <a:gridCol w="5819477"/>
              </a:tblGrid>
              <a:tr h="4364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8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Norma</a:t>
                      </a:r>
                      <a:endParaRPr lang="es-MX" sz="18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4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Art. LGCG</a:t>
                      </a:r>
                      <a:endParaRPr lang="es-MX" sz="24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4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Homologa:</a:t>
                      </a:r>
                      <a:endParaRPr lang="es-MX" sz="24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</a:tr>
              <a:tr h="4364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400" b="1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9</a:t>
                      </a:r>
                      <a:endParaRPr lang="es-MX" sz="2400" b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400" b="1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74</a:t>
                      </a:r>
                      <a:endParaRPr lang="es-MX" sz="2400" b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000" b="1" kern="1200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Aportaciones federales: en Salud.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000" b="1" kern="1200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11 formatos relativos a la plantilla, personal comisionado y pagos retroactivos, donde se detalla el nombre, RFC, plazas, centro de trabajo, duración, costo. </a:t>
                      </a:r>
                      <a:endParaRPr lang="es-MX" sz="2000" b="1" kern="12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" name="Picture 42" descr="cona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304" y="44624"/>
            <a:ext cx="2376488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CuadroTexto"/>
          <p:cNvSpPr txBox="1"/>
          <p:nvPr/>
        </p:nvSpPr>
        <p:spPr>
          <a:xfrm>
            <a:off x="2543813" y="313454"/>
            <a:ext cx="60480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177800" algn="l"/>
              </a:tabLst>
            </a:pPr>
            <a:r>
              <a:rPr lang="es-MX" sz="3200" b="1" dirty="0" smtClean="0">
                <a:solidFill>
                  <a:srgbClr val="807F83"/>
                </a:solidFill>
                <a:latin typeface="Arial" pitchFamily="34" charset="0"/>
                <a:ea typeface="+mj-ea"/>
                <a:cs typeface="Arial" pitchFamily="34" charset="0"/>
              </a:rPr>
              <a:t>RESUMEN DE LOS FORMATOS HOMOLOGADOS</a:t>
            </a:r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Oval 2"/>
          <p:cNvSpPr>
            <a:spLocks noChangeArrowheads="1"/>
          </p:cNvSpPr>
          <p:nvPr/>
        </p:nvSpPr>
        <p:spPr bwMode="auto">
          <a:xfrm>
            <a:off x="8651875" y="6508750"/>
            <a:ext cx="457200" cy="3048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fld id="{31816F29-1C60-4AE2-885C-B41D4C06C1C1}" type="slidenum">
              <a:rPr lang="es-MX" sz="1000" b="1">
                <a:solidFill>
                  <a:srgbClr val="FFFFFF"/>
                </a:solidFill>
              </a:rPr>
              <a:pPr algn="ctr"/>
              <a:t>22</a:t>
            </a:fld>
            <a:endParaRPr lang="es-MX" sz="1000" b="1" dirty="0">
              <a:solidFill>
                <a:srgbClr val="FFFFFF"/>
              </a:solidFill>
            </a:endParaRPr>
          </a:p>
        </p:txBody>
      </p:sp>
      <p:sp>
        <p:nvSpPr>
          <p:cNvPr id="4099" name="Oval 3"/>
          <p:cNvSpPr>
            <a:spLocks noChangeArrowheads="1"/>
          </p:cNvSpPr>
          <p:nvPr/>
        </p:nvSpPr>
        <p:spPr bwMode="auto">
          <a:xfrm>
            <a:off x="8651875" y="6508750"/>
            <a:ext cx="457200" cy="3048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fld id="{3D429026-7994-481B-9240-80BA72DAF824}" type="slidenum">
              <a:rPr lang="es-MX" sz="1000" b="1">
                <a:solidFill>
                  <a:srgbClr val="FFFFFF"/>
                </a:solidFill>
              </a:rPr>
              <a:pPr algn="ctr"/>
              <a:t>22</a:t>
            </a:fld>
            <a:endParaRPr lang="es-MX" sz="1000" b="1" dirty="0">
              <a:solidFill>
                <a:srgbClr val="FFFFFF"/>
              </a:solidFill>
            </a:endParaRPr>
          </a:p>
        </p:txBody>
      </p:sp>
      <p:sp>
        <p:nvSpPr>
          <p:cNvPr id="4100" name="Rectangle 6"/>
          <p:cNvSpPr>
            <a:spLocks noChangeArrowheads="1"/>
          </p:cNvSpPr>
          <p:nvPr/>
        </p:nvSpPr>
        <p:spPr bwMode="auto">
          <a:xfrm>
            <a:off x="508000" y="912813"/>
            <a:ext cx="1835150" cy="431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MX" dirty="0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457199" y="1916832"/>
            <a:ext cx="8466083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pPr marL="441325" lvl="0" indent="-441325" defTabSz="441325">
              <a:spcBef>
                <a:spcPct val="0"/>
              </a:spcBef>
            </a:pPr>
            <a:endParaRPr lang="es-ES" sz="36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441325" lvl="0" indent="-441325" defTabSz="441325">
              <a:spcBef>
                <a:spcPct val="0"/>
              </a:spcBef>
            </a:pPr>
            <a:endParaRPr lang="es-ES" sz="36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441325" lvl="0" indent="-441325" defTabSz="441325">
              <a:spcBef>
                <a:spcPct val="0"/>
              </a:spcBef>
            </a:pPr>
            <a:endParaRPr lang="es-ES" sz="36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441325" lvl="0" indent="-441325" defTabSz="441325">
              <a:spcBef>
                <a:spcPct val="0"/>
              </a:spcBef>
            </a:pPr>
            <a:endParaRPr lang="es-ES" sz="36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441325" lvl="0" indent="-441325" defTabSz="441325">
              <a:spcBef>
                <a:spcPct val="0"/>
              </a:spcBef>
              <a:buFont typeface="Arial" pitchFamily="34" charset="0"/>
              <a:buChar char="•"/>
            </a:pPr>
            <a:endParaRPr lang="es-ES" sz="36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9" name="8 Tabla"/>
          <p:cNvGraphicFramePr>
            <a:graphicFrameLocks noGrp="1"/>
          </p:cNvGraphicFramePr>
          <p:nvPr/>
        </p:nvGraphicFramePr>
        <p:xfrm>
          <a:off x="539553" y="1773574"/>
          <a:ext cx="8064895" cy="4432423"/>
        </p:xfrm>
        <a:graphic>
          <a:graphicData uri="http://schemas.openxmlformats.org/drawingml/2006/table">
            <a:tbl>
              <a:tblPr/>
              <a:tblGrid>
                <a:gridCol w="1213559"/>
                <a:gridCol w="1031859"/>
                <a:gridCol w="5819477"/>
              </a:tblGrid>
              <a:tr h="4364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8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Norma</a:t>
                      </a:r>
                      <a:endParaRPr lang="es-MX" sz="18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4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Art. LGCG</a:t>
                      </a:r>
                      <a:endParaRPr lang="es-MX" sz="24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4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Homologa:</a:t>
                      </a:r>
                      <a:endParaRPr lang="es-MX" sz="24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</a:tr>
              <a:tr h="4364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400" b="1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10</a:t>
                      </a:r>
                      <a:endParaRPr lang="es-MX" sz="2400" b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400" b="1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76</a:t>
                      </a:r>
                      <a:endParaRPr lang="es-MX" sz="2400" b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000" b="1" kern="1200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Destino del FORTAMUN</a:t>
                      </a:r>
                      <a:endParaRPr lang="es-MX" sz="2000" b="1" kern="12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64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400" b="1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11</a:t>
                      </a:r>
                      <a:endParaRPr lang="es-MX" sz="2400" b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400" b="1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77</a:t>
                      </a:r>
                      <a:endParaRPr lang="es-MX" sz="2400" b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000" b="1" kern="1200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Destino del Fondos de Seguridad Pública, 2 formatos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000" b="1" kern="1200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Que detallan el Programa, metas y momentos contables</a:t>
                      </a:r>
                      <a:endParaRPr lang="es-MX" sz="2000" b="1" kern="12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6495">
                <a:tc>
                  <a:txBody>
                    <a:bodyPr/>
                    <a:lstStyle/>
                    <a:p>
                      <a:pPr lv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400" b="1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12</a:t>
                      </a:r>
                      <a:endParaRPr lang="es-MX" sz="2400" b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400" b="1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78</a:t>
                      </a:r>
                      <a:endParaRPr lang="es-MX" sz="2400" b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000" b="1" kern="1200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Obligaciones pagadas o garantizadas con fondos federales</a:t>
                      </a:r>
                      <a:endParaRPr lang="es-MX" sz="2000" b="1" kern="12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64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400" b="1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13</a:t>
                      </a:r>
                      <a:endParaRPr lang="es-MX" sz="2400" b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400" b="1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81</a:t>
                      </a:r>
                      <a:endParaRPr lang="es-MX" sz="2400" b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000" b="1" kern="1200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Destino de gasto federalizado y reintegro a la TESOFE</a:t>
                      </a:r>
                      <a:endParaRPr lang="es-MX" sz="2000" b="1" kern="12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" name="Picture 42" descr="cona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4624"/>
            <a:ext cx="2376488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CuadroTexto"/>
          <p:cNvSpPr txBox="1"/>
          <p:nvPr/>
        </p:nvSpPr>
        <p:spPr>
          <a:xfrm>
            <a:off x="2543813" y="313454"/>
            <a:ext cx="60480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177800" algn="l"/>
              </a:tabLst>
            </a:pPr>
            <a:r>
              <a:rPr lang="es-MX" sz="3200" b="1" dirty="0" smtClean="0">
                <a:solidFill>
                  <a:srgbClr val="807F83"/>
                </a:solidFill>
                <a:latin typeface="Arial" pitchFamily="34" charset="0"/>
                <a:ea typeface="+mj-ea"/>
                <a:cs typeface="Arial" pitchFamily="34" charset="0"/>
              </a:rPr>
              <a:t>RESUMEN DE LOS FORMATOS HOMOLOGADOS</a:t>
            </a:r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Oval 2"/>
          <p:cNvSpPr>
            <a:spLocks noChangeArrowheads="1"/>
          </p:cNvSpPr>
          <p:nvPr/>
        </p:nvSpPr>
        <p:spPr bwMode="auto">
          <a:xfrm>
            <a:off x="8651875" y="6508750"/>
            <a:ext cx="457200" cy="3048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fld id="{31816F29-1C60-4AE2-885C-B41D4C06C1C1}" type="slidenum">
              <a:rPr lang="es-MX" sz="1000" b="1">
                <a:solidFill>
                  <a:srgbClr val="FFFFFF"/>
                </a:solidFill>
              </a:rPr>
              <a:pPr algn="ctr"/>
              <a:t>23</a:t>
            </a:fld>
            <a:endParaRPr lang="es-MX" sz="1000" b="1" dirty="0">
              <a:solidFill>
                <a:srgbClr val="FFFFFF"/>
              </a:solidFill>
            </a:endParaRPr>
          </a:p>
        </p:txBody>
      </p:sp>
      <p:sp>
        <p:nvSpPr>
          <p:cNvPr id="4099" name="Oval 3"/>
          <p:cNvSpPr>
            <a:spLocks noChangeArrowheads="1"/>
          </p:cNvSpPr>
          <p:nvPr/>
        </p:nvSpPr>
        <p:spPr bwMode="auto">
          <a:xfrm>
            <a:off x="8651875" y="6508750"/>
            <a:ext cx="457200" cy="3048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fld id="{3D429026-7994-481B-9240-80BA72DAF824}" type="slidenum">
              <a:rPr lang="es-MX" sz="1000" b="1">
                <a:solidFill>
                  <a:srgbClr val="FFFFFF"/>
                </a:solidFill>
              </a:rPr>
              <a:pPr algn="ctr"/>
              <a:t>23</a:t>
            </a:fld>
            <a:endParaRPr lang="es-MX" sz="1000" b="1" dirty="0">
              <a:solidFill>
                <a:srgbClr val="FFFFFF"/>
              </a:solidFill>
            </a:endParaRPr>
          </a:p>
        </p:txBody>
      </p:sp>
      <p:sp>
        <p:nvSpPr>
          <p:cNvPr id="4100" name="Rectangle 6"/>
          <p:cNvSpPr>
            <a:spLocks noChangeArrowheads="1"/>
          </p:cNvSpPr>
          <p:nvPr/>
        </p:nvSpPr>
        <p:spPr bwMode="auto">
          <a:xfrm>
            <a:off x="508000" y="912813"/>
            <a:ext cx="1835150" cy="431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MX" dirty="0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457199" y="1916832"/>
            <a:ext cx="8466083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rtlCol="0" anchor="ctr">
            <a:spAutoFit/>
          </a:bodyPr>
          <a:lstStyle/>
          <a:p>
            <a:pPr marL="441325" lvl="0" indent="-441325" defTabSz="441325">
              <a:spcBef>
                <a:spcPct val="0"/>
              </a:spcBef>
            </a:pPr>
            <a:endParaRPr lang="es-ES" sz="36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441325" lvl="0" indent="-441325" defTabSz="441325">
              <a:spcBef>
                <a:spcPct val="0"/>
              </a:spcBef>
            </a:pPr>
            <a:endParaRPr lang="es-ES" sz="36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441325" lvl="0" indent="-441325" defTabSz="441325">
              <a:spcBef>
                <a:spcPct val="0"/>
              </a:spcBef>
            </a:pPr>
            <a:endParaRPr lang="es-ES" sz="36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441325" lvl="0" indent="-441325" defTabSz="441325">
              <a:spcBef>
                <a:spcPct val="0"/>
              </a:spcBef>
            </a:pPr>
            <a:endParaRPr lang="es-ES" sz="36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441325" lvl="0" indent="-441325" defTabSz="441325">
              <a:spcBef>
                <a:spcPct val="0"/>
              </a:spcBef>
              <a:buFont typeface="Arial" pitchFamily="34" charset="0"/>
              <a:buChar char="•"/>
            </a:pPr>
            <a:endParaRPr lang="es-ES" sz="36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9" name="8 Tabla"/>
          <p:cNvGraphicFramePr>
            <a:graphicFrameLocks noGrp="1"/>
          </p:cNvGraphicFramePr>
          <p:nvPr/>
        </p:nvGraphicFramePr>
        <p:xfrm>
          <a:off x="539553" y="1678574"/>
          <a:ext cx="8064895" cy="4486656"/>
        </p:xfrm>
        <a:graphic>
          <a:graphicData uri="http://schemas.openxmlformats.org/drawingml/2006/table">
            <a:tbl>
              <a:tblPr/>
              <a:tblGrid>
                <a:gridCol w="1213559"/>
                <a:gridCol w="1031859"/>
                <a:gridCol w="5819477"/>
              </a:tblGrid>
              <a:tr h="4364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8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Norma</a:t>
                      </a:r>
                      <a:endParaRPr lang="es-MX" sz="18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4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Art. LGCG</a:t>
                      </a:r>
                      <a:endParaRPr lang="es-MX" sz="24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400" b="1" dirty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Homologa:</a:t>
                      </a:r>
                      <a:endParaRPr lang="es-MX" sz="24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B"/>
                    </a:solidFill>
                  </a:tcPr>
                </a:tc>
              </a:tr>
              <a:tr h="4364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400" b="1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14</a:t>
                      </a:r>
                      <a:endParaRPr lang="es-MX" sz="2400" b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400" b="1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73</a:t>
                      </a:r>
                      <a:endParaRPr lang="es-MX" sz="2400" b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000" b="1" kern="1200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Aportaciones federales: en Educación.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000" b="1" kern="1200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15 formatos relativos a la plantilla, personal comisionado, con licencia y pagos retroactivos, donde se detalla el nombre, RFC, plazas, centro de trabajo, duración, pago. </a:t>
                      </a:r>
                      <a:endParaRPr lang="es-MX" sz="2000" b="1" kern="12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64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400" b="1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15</a:t>
                      </a:r>
                      <a:endParaRPr lang="es-MX" sz="2400" b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400" b="1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64 y 79</a:t>
                      </a:r>
                      <a:endParaRPr lang="es-MX" sz="2400" b="1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2000" b="1" kern="1200" dirty="0" smtClean="0">
                          <a:solidFill>
                            <a:schemeClr val="tx1"/>
                          </a:solidFill>
                          <a:latin typeface="+mj-lt"/>
                          <a:ea typeface="Calibri"/>
                          <a:cs typeface="Times New Roman"/>
                        </a:rPr>
                        <a:t>Difusión de resultados de las evaluaciones</a:t>
                      </a:r>
                      <a:endParaRPr lang="es-MX" sz="2000" b="1" kern="1200" dirty="0">
                        <a:solidFill>
                          <a:schemeClr val="tx1"/>
                        </a:solidFill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" name="Picture 42" descr="cona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320" y="44624"/>
            <a:ext cx="2376488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CuadroTexto"/>
          <p:cNvSpPr txBox="1"/>
          <p:nvPr/>
        </p:nvSpPr>
        <p:spPr>
          <a:xfrm>
            <a:off x="2543813" y="313454"/>
            <a:ext cx="604800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177800" algn="l"/>
              </a:tabLst>
            </a:pPr>
            <a:r>
              <a:rPr lang="es-MX" sz="3200" b="1" dirty="0" smtClean="0">
                <a:solidFill>
                  <a:srgbClr val="807F83"/>
                </a:solidFill>
                <a:latin typeface="Arial" pitchFamily="34" charset="0"/>
                <a:ea typeface="+mj-ea"/>
                <a:cs typeface="Arial" pitchFamily="34" charset="0"/>
              </a:rPr>
              <a:t>RESUMEN DE LOS FORMATOS HOMOLOGADOS</a:t>
            </a:r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-18256"/>
            <a:ext cx="8229600" cy="1143000"/>
          </a:xfrm>
        </p:spPr>
        <p:txBody>
          <a:bodyPr/>
          <a:lstStyle/>
          <a:p>
            <a:r>
              <a:rPr lang="es-MX" sz="3600" b="1" dirty="0" smtClean="0"/>
              <a:t>El Gran Propósito</a:t>
            </a:r>
            <a:endParaRPr lang="es-MX" sz="3600" b="1" dirty="0"/>
          </a:p>
        </p:txBody>
      </p:sp>
      <p:sp>
        <p:nvSpPr>
          <p:cNvPr id="5" name="4 Rectángulo"/>
          <p:cNvSpPr/>
          <p:nvPr/>
        </p:nvSpPr>
        <p:spPr bwMode="auto">
          <a:xfrm>
            <a:off x="961901" y="1579430"/>
            <a:ext cx="7196447" cy="11400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r>
              <a:rPr lang="es-MX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LOGRAR  LA </a:t>
            </a:r>
          </a:p>
          <a:p>
            <a:pPr algn="ctr" eaLnBrk="0" hangingPunct="0"/>
            <a:r>
              <a:rPr lang="es-MX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ARMONIZACIÓN CONTABLE</a:t>
            </a:r>
            <a:endParaRPr lang="es-MX" sz="3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6 Grupo"/>
          <p:cNvGrpSpPr/>
          <p:nvPr/>
        </p:nvGrpSpPr>
        <p:grpSpPr>
          <a:xfrm>
            <a:off x="985658" y="2741236"/>
            <a:ext cx="7160811" cy="2151408"/>
            <a:chOff x="985658" y="2741236"/>
            <a:chExt cx="7160811" cy="2151408"/>
          </a:xfrm>
        </p:grpSpPr>
        <p:sp>
          <p:nvSpPr>
            <p:cNvPr id="8" name="7 Llamada de flecha hacia arriba"/>
            <p:cNvSpPr/>
            <p:nvPr/>
          </p:nvSpPr>
          <p:spPr bwMode="auto">
            <a:xfrm>
              <a:off x="985658" y="2743211"/>
              <a:ext cx="3481536" cy="2149433"/>
            </a:xfrm>
            <a:prstGeom prst="upArrowCallout">
              <a:avLst/>
            </a:prstGeom>
            <a:solidFill>
              <a:schemeClr val="tx2">
                <a:lumMod val="25000"/>
                <a:lumOff val="75000"/>
              </a:schemeClr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r>
                <a:rPr lang="es-MX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Ley General de</a:t>
              </a:r>
            </a:p>
            <a:p>
              <a:pPr algn="ctr" eaLnBrk="0" hangingPunct="0"/>
              <a:r>
                <a:rPr lang="es-MX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Contabilidad Gubernamental</a:t>
              </a:r>
            </a:p>
            <a:p>
              <a:pPr algn="ctr" eaLnBrk="0" hangingPunct="0"/>
              <a:r>
                <a:rPr lang="es-MX" sz="2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LGCG</a:t>
              </a:r>
            </a:p>
          </p:txBody>
        </p:sp>
        <p:sp>
          <p:nvSpPr>
            <p:cNvPr id="9" name="8 Llamada de flecha hacia arriba"/>
            <p:cNvSpPr/>
            <p:nvPr/>
          </p:nvSpPr>
          <p:spPr bwMode="auto">
            <a:xfrm>
              <a:off x="4664933" y="2741236"/>
              <a:ext cx="3481536" cy="2149433"/>
            </a:xfrm>
            <a:prstGeom prst="upArrowCallout">
              <a:avLst/>
            </a:prstGeom>
            <a:solidFill>
              <a:schemeClr val="tx2">
                <a:lumMod val="25000"/>
                <a:lumOff val="75000"/>
              </a:schemeClr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r>
                <a:rPr lang="es-MX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Consejo Nacional de</a:t>
              </a:r>
            </a:p>
            <a:p>
              <a:pPr algn="ctr" eaLnBrk="0" hangingPunct="0"/>
              <a:r>
                <a:rPr lang="es-MX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Armonización Contable</a:t>
              </a:r>
            </a:p>
            <a:p>
              <a:pPr algn="ctr" eaLnBrk="0" hangingPunct="0"/>
              <a:r>
                <a:rPr lang="es-MX" sz="2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CONAC</a:t>
              </a:r>
              <a:endParaRPr lang="es-MX" sz="2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0" name="9 Rectángulo"/>
          <p:cNvSpPr/>
          <p:nvPr/>
        </p:nvSpPr>
        <p:spPr bwMode="auto">
          <a:xfrm>
            <a:off x="948051" y="5009331"/>
            <a:ext cx="7196447" cy="99958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r>
              <a:rPr lang="es-MX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TRANSPARENCIA Y DIFUSIÓN </a:t>
            </a:r>
          </a:p>
          <a:p>
            <a:pPr algn="ctr" eaLnBrk="0" hangingPunct="0"/>
            <a:r>
              <a:rPr lang="es-MX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 LA INFORMACIÓN FINANCIERA</a:t>
            </a:r>
            <a:endParaRPr lang="es-MX" sz="3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/>
          <a:lstStyle/>
          <a:p>
            <a:pPr marL="180975" indent="-180975" algn="ctr">
              <a:lnSpc>
                <a:spcPct val="90000"/>
              </a:lnSpc>
              <a:tabLst>
                <a:tab pos="536575" algn="l"/>
              </a:tabLst>
              <a:defRPr/>
            </a:pPr>
            <a:r>
              <a:rPr lang="es-MX" sz="3600" b="1" dirty="0" smtClean="0">
                <a:latin typeface="Arial" pitchFamily="34" charset="0"/>
                <a:cs typeface="Arial" pitchFamily="34" charset="0"/>
              </a:rPr>
              <a:t>www.conac.gob.mx</a:t>
            </a:r>
            <a:endParaRPr lang="es-ES" sz="36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3" y="1507050"/>
            <a:ext cx="7686675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Elipse"/>
          <p:cNvSpPr/>
          <p:nvPr/>
        </p:nvSpPr>
        <p:spPr bwMode="auto">
          <a:xfrm>
            <a:off x="3954483" y="1543798"/>
            <a:ext cx="3657600" cy="89064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r>
              <a:rPr lang="es-MX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AVANCES EN LA</a:t>
            </a:r>
          </a:p>
          <a:p>
            <a:pPr algn="ctr" eaLnBrk="0" hangingPunct="0"/>
            <a:r>
              <a:rPr lang="es-MX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ARMONIZACIÓN</a:t>
            </a:r>
            <a:endParaRPr lang="es-MX" sz="20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0" y="3366535"/>
            <a:ext cx="9144000" cy="3491465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4992368"/>
            <a:ext cx="9144000" cy="1532976"/>
          </a:xfrm>
        </p:spPr>
        <p:txBody>
          <a:bodyPr/>
          <a:lstStyle/>
          <a:p>
            <a:pPr lvl="0" algn="ctr"/>
            <a:r>
              <a:rPr lang="es-ES_tradnl" sz="2400" dirty="0" smtClean="0">
                <a:solidFill>
                  <a:schemeClr val="bg1"/>
                </a:solidFill>
                <a:latin typeface="Calibri" pitchFamily="34" charset="0"/>
              </a:rPr>
              <a:t>Armonización </a:t>
            </a:r>
            <a:r>
              <a:rPr lang="es-ES_tradnl" sz="2400" dirty="0">
                <a:solidFill>
                  <a:schemeClr val="bg1"/>
                </a:solidFill>
                <a:latin typeface="Calibri" pitchFamily="34" charset="0"/>
              </a:rPr>
              <a:t>Contable</a:t>
            </a:r>
            <a:r>
              <a:rPr lang="es-MX" sz="2400" dirty="0">
                <a:solidFill>
                  <a:schemeClr val="bg1"/>
                </a:solidFill>
                <a:latin typeface="Calibri" pitchFamily="34" charset="0"/>
              </a:rPr>
              <a:t/>
            </a:r>
            <a:br>
              <a:rPr lang="es-MX" sz="2400" dirty="0">
                <a:solidFill>
                  <a:schemeClr val="bg1"/>
                </a:solidFill>
                <a:latin typeface="Calibri" pitchFamily="34" charset="0"/>
              </a:rPr>
            </a:br>
            <a:r>
              <a:rPr lang="es-ES_tradnl" sz="2400" dirty="0">
                <a:solidFill>
                  <a:schemeClr val="bg1"/>
                </a:solidFill>
                <a:latin typeface="Calibri" pitchFamily="34" charset="0"/>
              </a:rPr>
              <a:t>Terminología utilizada en el Sistema de Formato </a:t>
            </a:r>
            <a:r>
              <a:rPr lang="es-ES_tradnl" sz="2400" dirty="0" smtClean="0">
                <a:solidFill>
                  <a:schemeClr val="bg1"/>
                </a:solidFill>
                <a:latin typeface="Calibri" pitchFamily="34" charset="0"/>
              </a:rPr>
              <a:t>Único </a:t>
            </a:r>
            <a:br>
              <a:rPr lang="es-ES_tradnl" sz="24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s-ES_tradnl" sz="2400" dirty="0" smtClean="0">
                <a:solidFill>
                  <a:schemeClr val="bg1"/>
                </a:solidFill>
                <a:latin typeface="Calibri" pitchFamily="34" charset="0"/>
              </a:rPr>
              <a:t/>
            </a:r>
            <a:br>
              <a:rPr lang="es-ES_tradnl" sz="24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s-ES_tradnl" sz="2400" dirty="0" smtClean="0">
                <a:solidFill>
                  <a:schemeClr val="bg1"/>
                </a:solidFill>
                <a:latin typeface="Calibri" pitchFamily="34" charset="0"/>
              </a:rPr>
              <a:t>Alfonso Chávez Fierro</a:t>
            </a:r>
            <a:br>
              <a:rPr lang="es-ES_tradnl" sz="24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s-ES_tradnl" sz="2400" dirty="0" smtClean="0">
                <a:solidFill>
                  <a:schemeClr val="bg1"/>
                </a:solidFill>
                <a:latin typeface="Calibri" pitchFamily="34" charset="0"/>
              </a:rPr>
              <a:t>Director General Adjunto</a:t>
            </a:r>
            <a:br>
              <a:rPr lang="es-ES_tradnl" sz="24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s-ES_tradnl" sz="2400" dirty="0" smtClean="0">
                <a:solidFill>
                  <a:schemeClr val="bg1"/>
                </a:solidFill>
                <a:latin typeface="Calibri" pitchFamily="34" charset="0"/>
              </a:rPr>
              <a:t>Unidad de Contabilidad Gubernamental</a:t>
            </a:r>
            <a:br>
              <a:rPr lang="es-ES_tradnl" sz="2400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es-ES_tradnl" sz="2400" dirty="0" smtClean="0">
                <a:solidFill>
                  <a:schemeClr val="bg1"/>
                </a:solidFill>
                <a:latin typeface="Calibri" pitchFamily="34" charset="0"/>
              </a:rPr>
              <a:t>alfonso_chavez@hacienda.gob.mx</a:t>
            </a:r>
            <a:r>
              <a:rPr lang="es-MX" sz="1800" spc="300" dirty="0" smtClean="0">
                <a:solidFill>
                  <a:srgbClr val="FFFFFF"/>
                </a:solidFill>
                <a:latin typeface="Calibri" pitchFamily="34" charset="0"/>
              </a:rPr>
              <a:t/>
            </a:r>
            <a:br>
              <a:rPr lang="es-MX" sz="1800" spc="300" dirty="0" smtClean="0">
                <a:solidFill>
                  <a:srgbClr val="FFFFFF"/>
                </a:solidFill>
                <a:latin typeface="Calibri" pitchFamily="34" charset="0"/>
              </a:rPr>
            </a:br>
            <a:r>
              <a:rPr lang="es-MX" sz="1800" spc="300" dirty="0" smtClean="0">
                <a:solidFill>
                  <a:srgbClr val="FFFFFF"/>
                </a:solidFill>
                <a:latin typeface="Calibri" pitchFamily="34" charset="0"/>
              </a:rPr>
              <a:t/>
            </a:r>
            <a:br>
              <a:rPr lang="es-MX" sz="1800" spc="300" dirty="0" smtClean="0">
                <a:solidFill>
                  <a:srgbClr val="FFFFFF"/>
                </a:solidFill>
                <a:latin typeface="Calibri" pitchFamily="34" charset="0"/>
              </a:rPr>
            </a:br>
            <a:endParaRPr lang="es-MX" sz="1800" spc="300" dirty="0" smtClean="0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12" name="Imagen 11" descr="SHCP_Vertical_WE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008" y="1036885"/>
            <a:ext cx="2001190" cy="2314584"/>
          </a:xfrm>
          <a:prstGeom prst="rect">
            <a:avLst/>
          </a:prstGeom>
        </p:spPr>
      </p:pic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8" name="Subtítulo 2"/>
          <p:cNvSpPr>
            <a:spLocks noGrp="1"/>
          </p:cNvSpPr>
          <p:nvPr>
            <p:ph type="subTitle" idx="1"/>
          </p:nvPr>
        </p:nvSpPr>
        <p:spPr>
          <a:xfrm>
            <a:off x="181167" y="3342586"/>
            <a:ext cx="9143999" cy="577466"/>
          </a:xfrm>
        </p:spPr>
        <p:txBody>
          <a:bodyPr>
            <a:noAutofit/>
          </a:bodyPr>
          <a:lstStyle/>
          <a:p>
            <a:r>
              <a:rPr lang="es-ES" sz="3200" dirty="0" smtClean="0">
                <a:solidFill>
                  <a:schemeClr val="bg1"/>
                </a:solidFill>
                <a:latin typeface="Calibri" pitchFamily="34" charset="0"/>
                <a:cs typeface="Adobe Caslon Pro Bold"/>
              </a:rPr>
              <a:t>- Sistema del Formato Único -</a:t>
            </a:r>
            <a:endParaRPr lang="es-ES" sz="3200" dirty="0">
              <a:solidFill>
                <a:schemeClr val="bg1"/>
              </a:solidFill>
              <a:latin typeface="Calibri" pitchFamily="34" charset="0"/>
              <a:cs typeface="Adobe Casl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336689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28066" y="292162"/>
            <a:ext cx="8229600" cy="5492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s-ES" sz="3600" b="1" dirty="0" smtClean="0">
                <a:latin typeface="Calibri" pitchFamily="34" charset="0"/>
              </a:rPr>
              <a:t>Objetivo de la Ley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15636" y="1600200"/>
            <a:ext cx="8271164" cy="45259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algn="just" eaLnBrk="1" hangingPunct="1">
              <a:lnSpc>
                <a:spcPct val="90000"/>
              </a:lnSpc>
            </a:pPr>
            <a:r>
              <a:rPr lang="es-ES_tradnl" sz="2400" b="1" dirty="0" smtClean="0">
                <a:solidFill>
                  <a:schemeClr val="tx1"/>
                </a:solidFill>
                <a:latin typeface="Calibri" pitchFamily="34" charset="0"/>
              </a:rPr>
              <a:t>Facilitar</a:t>
            </a:r>
            <a:r>
              <a:rPr lang="es-ES_tradnl" sz="2400" dirty="0" smtClean="0">
                <a:solidFill>
                  <a:schemeClr val="tx1"/>
                </a:solidFill>
                <a:latin typeface="Calibri" pitchFamily="34" charset="0"/>
              </a:rPr>
              <a:t> el registro y a </a:t>
            </a:r>
            <a:r>
              <a:rPr lang="es-ES_tradnl" sz="2400" b="1" dirty="0" smtClean="0">
                <a:solidFill>
                  <a:schemeClr val="tx1"/>
                </a:solidFill>
                <a:latin typeface="Calibri" pitchFamily="34" charset="0"/>
              </a:rPr>
              <a:t>fiscalización</a:t>
            </a:r>
            <a:r>
              <a:rPr lang="es-ES_tradnl" sz="2400" dirty="0" smtClean="0">
                <a:solidFill>
                  <a:schemeClr val="tx1"/>
                </a:solidFill>
                <a:latin typeface="Calibri" pitchFamily="34" charset="0"/>
              </a:rPr>
              <a:t> de:</a:t>
            </a:r>
          </a:p>
          <a:p>
            <a:pPr lvl="1" algn="just" eaLnBrk="1" hangingPunct="1">
              <a:lnSpc>
                <a:spcPct val="90000"/>
              </a:lnSpc>
              <a:buFont typeface="Wingdings" pitchFamily="2" charset="2"/>
              <a:buChar char="ü"/>
            </a:pPr>
            <a:r>
              <a:rPr lang="es-ES_tradnl" sz="2400" dirty="0" smtClean="0">
                <a:solidFill>
                  <a:schemeClr val="tx1"/>
                </a:solidFill>
                <a:latin typeface="Calibri" pitchFamily="34" charset="0"/>
              </a:rPr>
              <a:t>Activos, pasivos, ingresos y gastos</a:t>
            </a:r>
          </a:p>
          <a:p>
            <a:pPr lvl="1" algn="just" eaLnBrk="1" hangingPunct="1">
              <a:lnSpc>
                <a:spcPct val="90000"/>
              </a:lnSpc>
            </a:pPr>
            <a:endParaRPr lang="es-ES_tradnl" sz="2400" dirty="0" smtClean="0">
              <a:solidFill>
                <a:schemeClr val="tx1"/>
              </a:solidFill>
              <a:latin typeface="Calibri" pitchFamily="34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es-ES_tradnl" sz="2400" b="1" dirty="0" smtClean="0">
                <a:solidFill>
                  <a:schemeClr val="tx1"/>
                </a:solidFill>
                <a:latin typeface="Calibri" pitchFamily="34" charset="0"/>
              </a:rPr>
              <a:t>Contribuir a medir la eficacia, economía y eficiencia del</a:t>
            </a:r>
            <a:r>
              <a:rPr lang="es-ES_tradnl" sz="2400" dirty="0" smtClean="0">
                <a:solidFill>
                  <a:schemeClr val="tx1"/>
                </a:solidFill>
                <a:latin typeface="Calibri" pitchFamily="34" charset="0"/>
              </a:rPr>
              <a:t>:</a:t>
            </a:r>
          </a:p>
          <a:p>
            <a:pPr lvl="1" algn="just" eaLnBrk="1" hangingPunct="1">
              <a:lnSpc>
                <a:spcPct val="90000"/>
              </a:lnSpc>
              <a:buFont typeface="Wingdings" pitchFamily="2" charset="2"/>
              <a:buChar char="ü"/>
            </a:pPr>
            <a:r>
              <a:rPr lang="es-ES_tradnl" sz="2400" dirty="0" smtClean="0">
                <a:solidFill>
                  <a:schemeClr val="tx1"/>
                </a:solidFill>
                <a:latin typeface="Calibri" pitchFamily="34" charset="0"/>
              </a:rPr>
              <a:t>Gasto e ingresos públicos,</a:t>
            </a:r>
          </a:p>
          <a:p>
            <a:pPr lvl="1" algn="just" eaLnBrk="1" hangingPunct="1">
              <a:lnSpc>
                <a:spcPct val="90000"/>
              </a:lnSpc>
              <a:buFont typeface="Wingdings" pitchFamily="2" charset="2"/>
              <a:buChar char="ü"/>
            </a:pPr>
            <a:r>
              <a:rPr lang="es-ES_tradnl" sz="2400" dirty="0" smtClean="0">
                <a:solidFill>
                  <a:schemeClr val="tx1"/>
                </a:solidFill>
                <a:latin typeface="Calibri" pitchFamily="34" charset="0"/>
              </a:rPr>
              <a:t>Administración de la deuda pública,</a:t>
            </a:r>
          </a:p>
          <a:p>
            <a:pPr lvl="1" algn="just" eaLnBrk="1" hangingPunct="1">
              <a:lnSpc>
                <a:spcPct val="90000"/>
              </a:lnSpc>
              <a:buFont typeface="Wingdings" pitchFamily="2" charset="2"/>
              <a:buChar char="ü"/>
            </a:pPr>
            <a:r>
              <a:rPr lang="es-ES_tradnl" sz="2400" dirty="0" smtClean="0">
                <a:solidFill>
                  <a:schemeClr val="tx1"/>
                </a:solidFill>
                <a:latin typeface="Calibri" pitchFamily="34" charset="0"/>
              </a:rPr>
              <a:t>El patrimonio del Estado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</a:pPr>
            <a:endParaRPr lang="es-ES" sz="2400" dirty="0" smtClean="0">
              <a:solidFill>
                <a:schemeClr val="tx1"/>
              </a:solidFill>
              <a:latin typeface="Calibri" pitchFamily="34" charset="0"/>
            </a:endParaRPr>
          </a:p>
          <a:p>
            <a:pPr algn="just">
              <a:lnSpc>
                <a:spcPct val="90000"/>
              </a:lnSpc>
            </a:pPr>
            <a:r>
              <a:rPr lang="es-ES" sz="2400" b="1" dirty="0" smtClean="0">
                <a:solidFill>
                  <a:schemeClr val="tx1"/>
                </a:solidFill>
                <a:latin typeface="Calibri" pitchFamily="34" charset="0"/>
              </a:rPr>
              <a:t>Producción Normativa</a:t>
            </a:r>
          </a:p>
          <a:p>
            <a:pPr lvl="1" algn="just">
              <a:lnSpc>
                <a:spcPct val="90000"/>
              </a:lnSpc>
            </a:pPr>
            <a:r>
              <a:rPr lang="es-ES" sz="2400" dirty="0" smtClean="0">
                <a:solidFill>
                  <a:schemeClr val="tx1"/>
                </a:solidFill>
                <a:latin typeface="Calibri" pitchFamily="34" charset="0"/>
              </a:rPr>
              <a:t>49 Normas y Lineamientos.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 bwMode="auto">
          <a:xfrm>
            <a:off x="356260" y="349045"/>
            <a:ext cx="8123128" cy="7651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s-MX" sz="3200" b="1" dirty="0" smtClean="0">
                <a:latin typeface="Calibri" pitchFamily="34" charset="0"/>
              </a:rPr>
              <a:t>Aspectos Relevantes</a:t>
            </a:r>
          </a:p>
        </p:txBody>
      </p:sp>
      <p:sp>
        <p:nvSpPr>
          <p:cNvPr id="5" name="4 Rectángulo"/>
          <p:cNvSpPr/>
          <p:nvPr/>
        </p:nvSpPr>
        <p:spPr bwMode="auto">
          <a:xfrm>
            <a:off x="356260" y="1671145"/>
            <a:ext cx="8377824" cy="882869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r>
              <a:rPr lang="es-MX" sz="3000" dirty="0" smtClean="0">
                <a:solidFill>
                  <a:schemeClr val="tx1"/>
                </a:solidFill>
              </a:rPr>
              <a:t>Registro </a:t>
            </a:r>
            <a:r>
              <a:rPr lang="es-MX" sz="3000" u="sng" dirty="0" smtClean="0">
                <a:solidFill>
                  <a:schemeClr val="tx1"/>
                </a:solidFill>
              </a:rPr>
              <a:t>armónico, delimitado y específico de</a:t>
            </a:r>
            <a:r>
              <a:rPr lang="es-MX" sz="3000" dirty="0" smtClean="0">
                <a:solidFill>
                  <a:schemeClr val="tx1"/>
                </a:solidFill>
              </a:rPr>
              <a:t> las </a:t>
            </a:r>
          </a:p>
          <a:p>
            <a:pPr algn="ctr" eaLnBrk="0" hangingPunct="0"/>
            <a:r>
              <a:rPr lang="es-MX" sz="3000" dirty="0" smtClean="0">
                <a:solidFill>
                  <a:schemeClr val="tx1"/>
                </a:solidFill>
              </a:rPr>
              <a:t>operaciones </a:t>
            </a:r>
            <a:r>
              <a:rPr lang="es-MX" sz="3000" b="1" dirty="0" smtClean="0">
                <a:solidFill>
                  <a:schemeClr val="tx1"/>
                </a:solidFill>
              </a:rPr>
              <a:t>presupuestarias y contables</a:t>
            </a:r>
            <a:endParaRPr lang="es-MX" sz="3000" b="0" dirty="0">
              <a:latin typeface="EurekaSans-MediumCaps" pitchFamily="34" charset="0"/>
            </a:endParaRPr>
          </a:p>
        </p:txBody>
      </p:sp>
      <p:sp>
        <p:nvSpPr>
          <p:cNvPr id="6" name="5 Rectángulo"/>
          <p:cNvSpPr/>
          <p:nvPr/>
        </p:nvSpPr>
        <p:spPr bwMode="auto">
          <a:xfrm>
            <a:off x="356260" y="2706441"/>
            <a:ext cx="8341046" cy="128755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>
              <a:lnSpc>
                <a:spcPct val="90000"/>
              </a:lnSpc>
            </a:pPr>
            <a:r>
              <a:rPr lang="es-MX" sz="3000" u="sng" dirty="0" smtClean="0">
                <a:solidFill>
                  <a:schemeClr val="tx1"/>
                </a:solidFill>
              </a:rPr>
              <a:t>Integración en forma automática d</a:t>
            </a:r>
            <a:r>
              <a:rPr lang="es-MX" sz="3000" dirty="0" smtClean="0">
                <a:solidFill>
                  <a:schemeClr val="tx1"/>
                </a:solidFill>
              </a:rPr>
              <a:t>el ejercicio </a:t>
            </a:r>
          </a:p>
          <a:p>
            <a:pPr algn="ctr">
              <a:lnSpc>
                <a:spcPct val="90000"/>
              </a:lnSpc>
            </a:pPr>
            <a:r>
              <a:rPr lang="es-MX" sz="3000" b="1" dirty="0" smtClean="0">
                <a:solidFill>
                  <a:schemeClr val="tx1"/>
                </a:solidFill>
              </a:rPr>
              <a:t>presupuestario </a:t>
            </a:r>
            <a:r>
              <a:rPr lang="es-MX" sz="3000" dirty="0" smtClean="0">
                <a:solidFill>
                  <a:schemeClr val="tx1"/>
                </a:solidFill>
              </a:rPr>
              <a:t>con la operación </a:t>
            </a:r>
            <a:r>
              <a:rPr lang="es-MX" sz="3000" b="1" dirty="0" smtClean="0">
                <a:solidFill>
                  <a:schemeClr val="tx1"/>
                </a:solidFill>
              </a:rPr>
              <a:t>contable</a:t>
            </a:r>
            <a:r>
              <a:rPr lang="es-MX" sz="3000" dirty="0" smtClean="0">
                <a:solidFill>
                  <a:schemeClr val="tx1"/>
                </a:solidFill>
              </a:rPr>
              <a:t>, </a:t>
            </a:r>
          </a:p>
          <a:p>
            <a:pPr algn="ctr">
              <a:lnSpc>
                <a:spcPct val="90000"/>
              </a:lnSpc>
            </a:pPr>
            <a:r>
              <a:rPr lang="es-MX" sz="3000" dirty="0" smtClean="0">
                <a:solidFill>
                  <a:schemeClr val="tx1"/>
                </a:solidFill>
              </a:rPr>
              <a:t>a partir de la utilización </a:t>
            </a:r>
            <a:r>
              <a:rPr lang="es-MX" sz="3000" b="1" u="sng" dirty="0" smtClean="0">
                <a:solidFill>
                  <a:schemeClr val="tx1"/>
                </a:solidFill>
              </a:rPr>
              <a:t>del gasto devengado</a:t>
            </a:r>
          </a:p>
        </p:txBody>
      </p:sp>
      <p:sp>
        <p:nvSpPr>
          <p:cNvPr id="7" name="6 Rectángulo"/>
          <p:cNvSpPr/>
          <p:nvPr/>
        </p:nvSpPr>
        <p:spPr bwMode="auto">
          <a:xfrm>
            <a:off x="356260" y="4151653"/>
            <a:ext cx="8351552" cy="882869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>
              <a:lnSpc>
                <a:spcPct val="90000"/>
              </a:lnSpc>
            </a:pPr>
            <a:r>
              <a:rPr lang="es-MX" sz="3000" dirty="0" smtClean="0">
                <a:solidFill>
                  <a:schemeClr val="tx1"/>
                </a:solidFill>
              </a:rPr>
              <a:t>Clasificadores Presupuestales y de Ingresos</a:t>
            </a:r>
            <a:endParaRPr lang="es-MX" sz="3000" b="1" dirty="0" smtClean="0">
              <a:solidFill>
                <a:schemeClr val="tx1"/>
              </a:solidFill>
            </a:endParaRPr>
          </a:p>
        </p:txBody>
      </p:sp>
      <p:sp>
        <p:nvSpPr>
          <p:cNvPr id="8" name="7 Rectángulo"/>
          <p:cNvSpPr/>
          <p:nvPr/>
        </p:nvSpPr>
        <p:spPr bwMode="auto">
          <a:xfrm>
            <a:off x="394118" y="5202715"/>
            <a:ext cx="8339966" cy="882869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>
              <a:lnSpc>
                <a:spcPct val="90000"/>
              </a:lnSpc>
            </a:pPr>
            <a:r>
              <a:rPr lang="es-MX" sz="3000" dirty="0" smtClean="0">
                <a:solidFill>
                  <a:schemeClr val="tx1"/>
                </a:solidFill>
              </a:rPr>
              <a:t>Plan de Cuentas y Matriz de Conversión</a:t>
            </a:r>
            <a:endParaRPr lang="es-MX" sz="30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80975" indent="-180975">
              <a:lnSpc>
                <a:spcPct val="90000"/>
              </a:lnSpc>
              <a:defRPr/>
            </a:pPr>
            <a:r>
              <a:rPr lang="es-MX" sz="3200" b="1" dirty="0" smtClean="0">
                <a:latin typeface="Arial" pitchFamily="34" charset="0"/>
                <a:cs typeface="Arial" pitchFamily="34" charset="0"/>
              </a:rPr>
              <a:t>Características del Sistema de Contabilidad Gubernamental</a:t>
            </a:r>
            <a:endParaRPr lang="es-ES" sz="32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10 Grupo"/>
          <p:cNvGrpSpPr/>
          <p:nvPr/>
        </p:nvGrpSpPr>
        <p:grpSpPr>
          <a:xfrm>
            <a:off x="323972" y="1482453"/>
            <a:ext cx="8407233" cy="1056904"/>
            <a:chOff x="323972" y="1529953"/>
            <a:chExt cx="8407233" cy="1056904"/>
          </a:xfrm>
        </p:grpSpPr>
        <p:sp>
          <p:nvSpPr>
            <p:cNvPr id="8" name="7 Rectángulo"/>
            <p:cNvSpPr/>
            <p:nvPr/>
          </p:nvSpPr>
          <p:spPr bwMode="auto">
            <a:xfrm>
              <a:off x="323972" y="1529953"/>
              <a:ext cx="2671786" cy="105690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r>
                <a:rPr lang="es-MX" sz="20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HOMOLOGACIÓN</a:t>
              </a:r>
            </a:p>
            <a:p>
              <a:pPr algn="ctr" eaLnBrk="0" hangingPunct="0"/>
              <a:r>
                <a:rPr lang="es-MX" sz="20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INGRESOS</a:t>
              </a:r>
              <a:endParaRPr lang="es-MX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8 Rectángulo"/>
            <p:cNvSpPr/>
            <p:nvPr/>
          </p:nvSpPr>
          <p:spPr bwMode="auto">
            <a:xfrm>
              <a:off x="3185758" y="1529953"/>
              <a:ext cx="2671786" cy="105690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r>
                <a:rPr lang="es-MX" sz="20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HOMOLOGACIÓN</a:t>
              </a:r>
            </a:p>
            <a:p>
              <a:pPr algn="ctr" eaLnBrk="0" hangingPunct="0"/>
              <a:r>
                <a:rPr lang="es-MX" sz="20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EGRESOS</a:t>
              </a:r>
              <a:endParaRPr lang="es-MX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9 Rectángulo"/>
            <p:cNvSpPr/>
            <p:nvPr/>
          </p:nvSpPr>
          <p:spPr bwMode="auto">
            <a:xfrm>
              <a:off x="6059419" y="1529953"/>
              <a:ext cx="2671786" cy="105690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r>
                <a:rPr lang="es-MX" sz="20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DEUDA, ACTIVO</a:t>
              </a:r>
            </a:p>
            <a:p>
              <a:pPr algn="ctr" eaLnBrk="0" hangingPunct="0"/>
              <a:r>
                <a:rPr lang="es-MX" sz="20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PATRIMONIO</a:t>
              </a:r>
              <a:endParaRPr lang="es-MX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1" name="20 Rectángulo"/>
          <p:cNvSpPr/>
          <p:nvPr/>
        </p:nvSpPr>
        <p:spPr bwMode="auto">
          <a:xfrm>
            <a:off x="321997" y="3216232"/>
            <a:ext cx="8364803" cy="54822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r>
              <a:rPr lang="es-MX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CLASIFICADOR PRESUPUESTARIO DE LOS EGRESOS</a:t>
            </a:r>
            <a:endParaRPr lang="es-MX" sz="20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51 Grupo"/>
          <p:cNvGrpSpPr/>
          <p:nvPr/>
        </p:nvGrpSpPr>
        <p:grpSpPr>
          <a:xfrm>
            <a:off x="1321472" y="6289936"/>
            <a:ext cx="6233046" cy="294908"/>
            <a:chOff x="1321472" y="6444311"/>
            <a:chExt cx="6233046" cy="294908"/>
          </a:xfrm>
        </p:grpSpPr>
        <p:sp>
          <p:nvSpPr>
            <p:cNvPr id="23" name="22 Rectángulo"/>
            <p:cNvSpPr/>
            <p:nvPr/>
          </p:nvSpPr>
          <p:spPr bwMode="auto">
            <a:xfrm>
              <a:off x="1321472" y="6448261"/>
              <a:ext cx="257921" cy="285008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endParaRPr lang="es-MX" sz="2000" b="0" dirty="0">
                <a:latin typeface="EurekaSans-MediumCaps" pitchFamily="34" charset="0"/>
              </a:endParaRPr>
            </a:p>
          </p:txBody>
        </p:sp>
        <p:sp>
          <p:nvSpPr>
            <p:cNvPr id="24" name="23 Rectángulo"/>
            <p:cNvSpPr/>
            <p:nvPr/>
          </p:nvSpPr>
          <p:spPr bwMode="auto">
            <a:xfrm>
              <a:off x="1580747" y="6446286"/>
              <a:ext cx="257921" cy="285008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endParaRPr lang="es-MX" sz="2000" b="0" dirty="0">
                <a:latin typeface="EurekaSans-MediumCaps" pitchFamily="34" charset="0"/>
              </a:endParaRPr>
            </a:p>
          </p:txBody>
        </p:sp>
        <p:sp>
          <p:nvSpPr>
            <p:cNvPr id="25" name="24 Rectángulo"/>
            <p:cNvSpPr/>
            <p:nvPr/>
          </p:nvSpPr>
          <p:spPr bwMode="auto">
            <a:xfrm>
              <a:off x="1841997" y="6446286"/>
              <a:ext cx="257921" cy="285008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endParaRPr lang="es-MX" sz="2000" b="0" dirty="0">
                <a:latin typeface="EurekaSans-MediumCaps" pitchFamily="34" charset="0"/>
              </a:endParaRPr>
            </a:p>
          </p:txBody>
        </p:sp>
        <p:sp>
          <p:nvSpPr>
            <p:cNvPr id="26" name="25 Rectángulo"/>
            <p:cNvSpPr/>
            <p:nvPr/>
          </p:nvSpPr>
          <p:spPr bwMode="auto">
            <a:xfrm>
              <a:off x="2101272" y="6444311"/>
              <a:ext cx="257921" cy="285008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endParaRPr lang="es-MX" sz="2000" b="0" dirty="0">
                <a:latin typeface="EurekaSans-MediumCaps" pitchFamily="34" charset="0"/>
              </a:endParaRPr>
            </a:p>
          </p:txBody>
        </p:sp>
        <p:sp>
          <p:nvSpPr>
            <p:cNvPr id="27" name="26 Rectángulo"/>
            <p:cNvSpPr/>
            <p:nvPr/>
          </p:nvSpPr>
          <p:spPr bwMode="auto">
            <a:xfrm>
              <a:off x="2364497" y="6446286"/>
              <a:ext cx="257921" cy="285008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endParaRPr lang="es-MX" sz="2000" b="0" dirty="0">
                <a:latin typeface="EurekaSans-MediumCaps" pitchFamily="34" charset="0"/>
              </a:endParaRPr>
            </a:p>
          </p:txBody>
        </p:sp>
        <p:sp>
          <p:nvSpPr>
            <p:cNvPr id="28" name="27 Rectángulo"/>
            <p:cNvSpPr/>
            <p:nvPr/>
          </p:nvSpPr>
          <p:spPr bwMode="auto">
            <a:xfrm>
              <a:off x="2623772" y="6444311"/>
              <a:ext cx="257921" cy="285008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endParaRPr lang="es-MX" sz="2000" b="0" dirty="0">
                <a:latin typeface="EurekaSans-MediumCaps" pitchFamily="34" charset="0"/>
              </a:endParaRPr>
            </a:p>
          </p:txBody>
        </p:sp>
        <p:sp>
          <p:nvSpPr>
            <p:cNvPr id="29" name="28 Rectángulo"/>
            <p:cNvSpPr/>
            <p:nvPr/>
          </p:nvSpPr>
          <p:spPr bwMode="auto">
            <a:xfrm>
              <a:off x="2885022" y="6444311"/>
              <a:ext cx="257921" cy="285008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endParaRPr lang="es-MX" sz="2000" b="0" dirty="0">
                <a:latin typeface="EurekaSans-MediumCaps" pitchFamily="34" charset="0"/>
              </a:endParaRPr>
            </a:p>
          </p:txBody>
        </p:sp>
        <p:sp>
          <p:nvSpPr>
            <p:cNvPr id="30" name="29 Rectángulo"/>
            <p:cNvSpPr/>
            <p:nvPr/>
          </p:nvSpPr>
          <p:spPr bwMode="auto">
            <a:xfrm>
              <a:off x="3144297" y="6454211"/>
              <a:ext cx="257921" cy="285008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endParaRPr lang="es-MX" sz="2000" b="0" dirty="0">
                <a:latin typeface="EurekaSans-MediumCaps" pitchFamily="34" charset="0"/>
              </a:endParaRPr>
            </a:p>
          </p:txBody>
        </p:sp>
        <p:sp>
          <p:nvSpPr>
            <p:cNvPr id="31" name="30 Rectángulo"/>
            <p:cNvSpPr/>
            <p:nvPr/>
          </p:nvSpPr>
          <p:spPr bwMode="auto">
            <a:xfrm>
              <a:off x="3397622" y="6446286"/>
              <a:ext cx="257921" cy="285008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endParaRPr lang="es-MX" sz="2000" b="0" dirty="0">
                <a:latin typeface="EurekaSans-MediumCaps" pitchFamily="34" charset="0"/>
              </a:endParaRPr>
            </a:p>
          </p:txBody>
        </p:sp>
        <p:sp>
          <p:nvSpPr>
            <p:cNvPr id="32" name="31 Rectángulo"/>
            <p:cNvSpPr/>
            <p:nvPr/>
          </p:nvSpPr>
          <p:spPr bwMode="auto">
            <a:xfrm>
              <a:off x="3656897" y="6444311"/>
              <a:ext cx="257921" cy="285008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endParaRPr lang="es-MX" sz="2000" b="0" dirty="0">
                <a:latin typeface="EurekaSans-MediumCaps" pitchFamily="34" charset="0"/>
              </a:endParaRPr>
            </a:p>
          </p:txBody>
        </p:sp>
        <p:sp>
          <p:nvSpPr>
            <p:cNvPr id="33" name="32 Rectángulo"/>
            <p:cNvSpPr/>
            <p:nvPr/>
          </p:nvSpPr>
          <p:spPr bwMode="auto">
            <a:xfrm>
              <a:off x="3918147" y="6444311"/>
              <a:ext cx="257921" cy="285008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endParaRPr lang="es-MX" sz="2000" b="0" dirty="0">
                <a:latin typeface="EurekaSans-MediumCaps" pitchFamily="34" charset="0"/>
              </a:endParaRPr>
            </a:p>
          </p:txBody>
        </p:sp>
        <p:sp>
          <p:nvSpPr>
            <p:cNvPr id="34" name="33 Rectángulo"/>
            <p:cNvSpPr/>
            <p:nvPr/>
          </p:nvSpPr>
          <p:spPr bwMode="auto">
            <a:xfrm>
              <a:off x="4177422" y="6454211"/>
              <a:ext cx="257921" cy="285008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endParaRPr lang="es-MX" sz="2000" b="0" dirty="0">
                <a:latin typeface="EurekaSans-MediumCaps" pitchFamily="34" charset="0"/>
              </a:endParaRPr>
            </a:p>
          </p:txBody>
        </p:sp>
        <p:sp>
          <p:nvSpPr>
            <p:cNvPr id="35" name="34 Rectángulo"/>
            <p:cNvSpPr/>
            <p:nvPr/>
          </p:nvSpPr>
          <p:spPr bwMode="auto">
            <a:xfrm>
              <a:off x="4440647" y="6444311"/>
              <a:ext cx="257921" cy="285008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endParaRPr lang="es-MX" sz="2000" b="0" dirty="0">
                <a:latin typeface="EurekaSans-MediumCaps" pitchFamily="34" charset="0"/>
              </a:endParaRPr>
            </a:p>
          </p:txBody>
        </p:sp>
        <p:sp>
          <p:nvSpPr>
            <p:cNvPr id="36" name="35 Rectángulo"/>
            <p:cNvSpPr/>
            <p:nvPr/>
          </p:nvSpPr>
          <p:spPr bwMode="auto">
            <a:xfrm>
              <a:off x="4699922" y="6454211"/>
              <a:ext cx="257921" cy="285008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endParaRPr lang="es-MX" sz="2000" b="0" dirty="0">
                <a:latin typeface="EurekaSans-MediumCaps" pitchFamily="34" charset="0"/>
              </a:endParaRPr>
            </a:p>
          </p:txBody>
        </p:sp>
        <p:sp>
          <p:nvSpPr>
            <p:cNvPr id="37" name="36 Rectángulo"/>
            <p:cNvSpPr/>
            <p:nvPr/>
          </p:nvSpPr>
          <p:spPr bwMode="auto">
            <a:xfrm>
              <a:off x="4961172" y="6454211"/>
              <a:ext cx="257921" cy="285008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endParaRPr lang="es-MX" sz="2000" b="0" dirty="0">
                <a:latin typeface="EurekaSans-MediumCaps" pitchFamily="34" charset="0"/>
              </a:endParaRPr>
            </a:p>
          </p:txBody>
        </p:sp>
        <p:sp>
          <p:nvSpPr>
            <p:cNvPr id="38" name="37 Rectángulo"/>
            <p:cNvSpPr/>
            <p:nvPr/>
          </p:nvSpPr>
          <p:spPr bwMode="auto">
            <a:xfrm>
              <a:off x="5220447" y="6452236"/>
              <a:ext cx="257921" cy="285008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endParaRPr lang="es-MX" sz="2000" b="0" dirty="0">
                <a:latin typeface="EurekaSans-MediumCaps" pitchFamily="34" charset="0"/>
              </a:endParaRPr>
            </a:p>
          </p:txBody>
        </p:sp>
        <p:sp>
          <p:nvSpPr>
            <p:cNvPr id="39" name="38 Rectángulo"/>
            <p:cNvSpPr/>
            <p:nvPr/>
          </p:nvSpPr>
          <p:spPr bwMode="auto">
            <a:xfrm>
              <a:off x="5473772" y="6444311"/>
              <a:ext cx="257921" cy="285008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endParaRPr lang="es-MX" sz="2000" b="0" dirty="0">
                <a:latin typeface="EurekaSans-MediumCaps" pitchFamily="34" charset="0"/>
              </a:endParaRPr>
            </a:p>
          </p:txBody>
        </p:sp>
        <p:sp>
          <p:nvSpPr>
            <p:cNvPr id="40" name="39 Rectángulo"/>
            <p:cNvSpPr/>
            <p:nvPr/>
          </p:nvSpPr>
          <p:spPr bwMode="auto">
            <a:xfrm>
              <a:off x="5733047" y="6454211"/>
              <a:ext cx="257921" cy="285008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endParaRPr lang="es-MX" sz="2000" b="0" dirty="0">
                <a:latin typeface="EurekaSans-MediumCaps" pitchFamily="34" charset="0"/>
              </a:endParaRPr>
            </a:p>
          </p:txBody>
        </p:sp>
        <p:sp>
          <p:nvSpPr>
            <p:cNvPr id="41" name="40 Rectángulo"/>
            <p:cNvSpPr/>
            <p:nvPr/>
          </p:nvSpPr>
          <p:spPr bwMode="auto">
            <a:xfrm>
              <a:off x="5994297" y="6454211"/>
              <a:ext cx="257921" cy="285008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endParaRPr lang="es-MX" sz="2000" b="0" dirty="0">
                <a:latin typeface="EurekaSans-MediumCaps" pitchFamily="34" charset="0"/>
              </a:endParaRPr>
            </a:p>
          </p:txBody>
        </p:sp>
        <p:sp>
          <p:nvSpPr>
            <p:cNvPr id="42" name="41 Rectángulo"/>
            <p:cNvSpPr/>
            <p:nvPr/>
          </p:nvSpPr>
          <p:spPr bwMode="auto">
            <a:xfrm>
              <a:off x="6253572" y="6452236"/>
              <a:ext cx="257921" cy="285008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endParaRPr lang="es-MX" sz="2000" b="0" dirty="0">
                <a:latin typeface="EurekaSans-MediumCaps" pitchFamily="34" charset="0"/>
              </a:endParaRPr>
            </a:p>
          </p:txBody>
        </p:sp>
        <p:sp>
          <p:nvSpPr>
            <p:cNvPr id="43" name="42 Rectángulo"/>
            <p:cNvSpPr/>
            <p:nvPr/>
          </p:nvSpPr>
          <p:spPr bwMode="auto">
            <a:xfrm>
              <a:off x="6516797" y="6454211"/>
              <a:ext cx="257921" cy="285008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endParaRPr lang="es-MX" sz="2000" b="0" dirty="0">
                <a:latin typeface="EurekaSans-MediumCaps" pitchFamily="34" charset="0"/>
              </a:endParaRPr>
            </a:p>
          </p:txBody>
        </p:sp>
        <p:sp>
          <p:nvSpPr>
            <p:cNvPr id="44" name="43 Rectángulo"/>
            <p:cNvSpPr/>
            <p:nvPr/>
          </p:nvSpPr>
          <p:spPr bwMode="auto">
            <a:xfrm>
              <a:off x="6776072" y="6452236"/>
              <a:ext cx="257921" cy="285008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endParaRPr lang="es-MX" sz="2000" b="0" dirty="0">
                <a:latin typeface="EurekaSans-MediumCaps" pitchFamily="34" charset="0"/>
              </a:endParaRPr>
            </a:p>
          </p:txBody>
        </p:sp>
        <p:sp>
          <p:nvSpPr>
            <p:cNvPr id="45" name="44 Rectángulo"/>
            <p:cNvSpPr/>
            <p:nvPr/>
          </p:nvSpPr>
          <p:spPr bwMode="auto">
            <a:xfrm>
              <a:off x="7037322" y="6452236"/>
              <a:ext cx="257921" cy="285008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endParaRPr lang="es-MX" sz="2000" b="0" dirty="0">
                <a:latin typeface="EurekaSans-MediumCaps" pitchFamily="34" charset="0"/>
              </a:endParaRPr>
            </a:p>
          </p:txBody>
        </p:sp>
        <p:sp>
          <p:nvSpPr>
            <p:cNvPr id="46" name="45 Rectángulo"/>
            <p:cNvSpPr/>
            <p:nvPr/>
          </p:nvSpPr>
          <p:spPr bwMode="auto">
            <a:xfrm>
              <a:off x="7296597" y="6450261"/>
              <a:ext cx="257921" cy="285008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endParaRPr lang="es-MX" sz="2000" b="0" dirty="0">
                <a:latin typeface="EurekaSans-MediumCaps" pitchFamily="34" charset="0"/>
              </a:endParaRPr>
            </a:p>
          </p:txBody>
        </p:sp>
      </p:grpSp>
      <p:sp>
        <p:nvSpPr>
          <p:cNvPr id="51" name="50 Rectángulo"/>
          <p:cNvSpPr/>
          <p:nvPr/>
        </p:nvSpPr>
        <p:spPr bwMode="auto">
          <a:xfrm>
            <a:off x="320022" y="2596757"/>
            <a:ext cx="8364803" cy="54822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r>
              <a:rPr lang="es-MX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CLASIFICADORES, PLAN DE CUENTAS ARMONIZADOS</a:t>
            </a:r>
            <a:endParaRPr lang="es-MX" sz="20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" name="53 Grupo"/>
          <p:cNvGrpSpPr/>
          <p:nvPr/>
        </p:nvGrpSpPr>
        <p:grpSpPr>
          <a:xfrm>
            <a:off x="310122" y="3855480"/>
            <a:ext cx="8407233" cy="2272187"/>
            <a:chOff x="310122" y="3855480"/>
            <a:chExt cx="8407233" cy="2272187"/>
          </a:xfrm>
        </p:grpSpPr>
        <p:grpSp>
          <p:nvGrpSpPr>
            <p:cNvPr id="6" name="49 Grupo"/>
            <p:cNvGrpSpPr/>
            <p:nvPr/>
          </p:nvGrpSpPr>
          <p:grpSpPr>
            <a:xfrm>
              <a:off x="310122" y="3855480"/>
              <a:ext cx="8407233" cy="1604280"/>
              <a:chOff x="321997" y="3796103"/>
              <a:chExt cx="8407233" cy="2194929"/>
            </a:xfrm>
          </p:grpSpPr>
          <p:sp>
            <p:nvSpPr>
              <p:cNvPr id="17" name="16 Rectángulo"/>
              <p:cNvSpPr/>
              <p:nvPr/>
            </p:nvSpPr>
            <p:spPr bwMode="auto">
              <a:xfrm>
                <a:off x="321997" y="3796103"/>
                <a:ext cx="2671786" cy="1056904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headEnd/>
                <a:tailEnd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 eaLnBrk="0" hangingPunct="0"/>
                <a:r>
                  <a:rPr lang="es-MX" b="1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¿QUIÉN GASTA?</a:t>
                </a:r>
              </a:p>
              <a:p>
                <a:pPr algn="ctr" eaLnBrk="0" hangingPunct="0"/>
                <a:r>
                  <a:rPr lang="es-MX" b="1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ADMINISTRATIVA</a:t>
                </a:r>
                <a:endParaRPr lang="es-MX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" name="18 Rectángulo"/>
              <p:cNvSpPr/>
              <p:nvPr/>
            </p:nvSpPr>
            <p:spPr bwMode="auto">
              <a:xfrm>
                <a:off x="3195658" y="3796103"/>
                <a:ext cx="2671786" cy="1056904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headEnd/>
                <a:tailEnd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 eaLnBrk="0" hangingPunct="0"/>
                <a:r>
                  <a:rPr lang="es-MX" b="1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¿PARA QUÉ GASTA?</a:t>
                </a:r>
              </a:p>
              <a:p>
                <a:pPr algn="ctr" eaLnBrk="0" hangingPunct="0"/>
                <a:r>
                  <a:rPr lang="es-MX" b="1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FUNCIONAL</a:t>
                </a:r>
                <a:endParaRPr lang="es-MX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0" name="19 Rectángulo"/>
              <p:cNvSpPr/>
              <p:nvPr/>
            </p:nvSpPr>
            <p:spPr bwMode="auto">
              <a:xfrm>
                <a:off x="6057444" y="3796103"/>
                <a:ext cx="2671786" cy="1056904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headEnd/>
                <a:tailEnd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 eaLnBrk="0" hangingPunct="0"/>
                <a:r>
                  <a:rPr lang="es-MX" b="1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¿TIPO DE GASTO?</a:t>
                </a:r>
              </a:p>
              <a:p>
                <a:pPr algn="ctr" eaLnBrk="0" hangingPunct="0"/>
                <a:r>
                  <a:rPr lang="es-MX" b="1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ECONÓMICA</a:t>
                </a:r>
                <a:endParaRPr lang="es-MX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7" name="46 Rectángulo"/>
              <p:cNvSpPr/>
              <p:nvPr/>
            </p:nvSpPr>
            <p:spPr bwMode="auto">
              <a:xfrm>
                <a:off x="331897" y="4934128"/>
                <a:ext cx="2671786" cy="1056904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headEnd/>
                <a:tailEnd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 eaLnBrk="0" hangingPunct="0"/>
                <a:r>
                  <a:rPr lang="es-MX" b="1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¿EN QUÉ SE GASTA?</a:t>
                </a:r>
              </a:p>
              <a:p>
                <a:pPr algn="ctr" eaLnBrk="0" hangingPunct="0"/>
                <a:r>
                  <a:rPr lang="es-MX" b="1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OBJETO</a:t>
                </a:r>
                <a:endParaRPr lang="es-MX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8" name="47 Rectángulo"/>
              <p:cNvSpPr/>
              <p:nvPr/>
            </p:nvSpPr>
            <p:spPr bwMode="auto">
              <a:xfrm>
                <a:off x="6041797" y="4932153"/>
                <a:ext cx="2671786" cy="1056904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headEnd/>
                <a:tailEnd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 eaLnBrk="0" hangingPunct="0"/>
                <a:r>
                  <a:rPr lang="es-MX" b="1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¿DÓNDE SE GASTA?</a:t>
                </a:r>
              </a:p>
              <a:p>
                <a:pPr algn="ctr" eaLnBrk="0" hangingPunct="0"/>
                <a:r>
                  <a:rPr lang="es-MX" b="1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GEOGRÁFICA</a:t>
                </a:r>
                <a:endParaRPr lang="es-MX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9" name="48 Rectángulo"/>
              <p:cNvSpPr/>
              <p:nvPr/>
            </p:nvSpPr>
            <p:spPr bwMode="auto">
              <a:xfrm>
                <a:off x="3201697" y="4930178"/>
                <a:ext cx="2671786" cy="1056904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headEnd/>
                <a:tailEnd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 eaLnBrk="0" hangingPunct="0"/>
                <a:r>
                  <a:rPr lang="es-MX" b="1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¿QUIÉN FINANCIA?</a:t>
                </a:r>
              </a:p>
              <a:p>
                <a:pPr algn="ctr" eaLnBrk="0" hangingPunct="0"/>
                <a:r>
                  <a:rPr lang="es-MX" b="1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FUENTE</a:t>
                </a:r>
                <a:endParaRPr lang="es-MX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53" name="52 Rectángulo"/>
            <p:cNvSpPr/>
            <p:nvPr/>
          </p:nvSpPr>
          <p:spPr bwMode="auto">
            <a:xfrm>
              <a:off x="3179922" y="5504666"/>
              <a:ext cx="2671786" cy="623001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r>
                <a:rPr lang="es-MX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PROGRAMÁTICO</a:t>
              </a:r>
              <a:endParaRPr lang="es-MX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5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80975" indent="-180975">
              <a:lnSpc>
                <a:spcPct val="90000"/>
              </a:lnSpc>
              <a:defRPr/>
            </a:pPr>
            <a:r>
              <a:rPr lang="es-MX" sz="3200" b="1" dirty="0" smtClean="0">
                <a:latin typeface="Arial" pitchFamily="34" charset="0"/>
                <a:cs typeface="Arial" pitchFamily="34" charset="0"/>
              </a:rPr>
              <a:t>Características del Sistema de Contabilidad Gubernamental</a:t>
            </a:r>
            <a:endParaRPr lang="es-ES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20 Rectángulo"/>
          <p:cNvSpPr/>
          <p:nvPr/>
        </p:nvSpPr>
        <p:spPr bwMode="auto">
          <a:xfrm>
            <a:off x="321997" y="1529982"/>
            <a:ext cx="8364803" cy="54822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r>
              <a:rPr lang="es-MX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CLASIFICADOR PRESUPUESTARIO DE LOS EGRESOS</a:t>
            </a:r>
            <a:endParaRPr lang="es-MX" sz="20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46 Rectángulo"/>
          <p:cNvSpPr/>
          <p:nvPr/>
        </p:nvSpPr>
        <p:spPr bwMode="auto">
          <a:xfrm>
            <a:off x="1321472" y="2173261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48" name="47 Rectángulo"/>
          <p:cNvSpPr/>
          <p:nvPr/>
        </p:nvSpPr>
        <p:spPr bwMode="auto">
          <a:xfrm>
            <a:off x="1580747" y="2171286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49" name="48 Rectángulo"/>
          <p:cNvSpPr/>
          <p:nvPr/>
        </p:nvSpPr>
        <p:spPr bwMode="auto">
          <a:xfrm>
            <a:off x="1841997" y="2171286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50" name="49 Rectángulo"/>
          <p:cNvSpPr/>
          <p:nvPr/>
        </p:nvSpPr>
        <p:spPr bwMode="auto">
          <a:xfrm>
            <a:off x="2101272" y="2169311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51" name="50 Rectángulo"/>
          <p:cNvSpPr/>
          <p:nvPr/>
        </p:nvSpPr>
        <p:spPr bwMode="auto">
          <a:xfrm>
            <a:off x="2364497" y="2171286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52" name="51 Rectángulo"/>
          <p:cNvSpPr/>
          <p:nvPr/>
        </p:nvSpPr>
        <p:spPr bwMode="auto">
          <a:xfrm>
            <a:off x="2623772" y="2169311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53" name="52 Rectángulo"/>
          <p:cNvSpPr/>
          <p:nvPr/>
        </p:nvSpPr>
        <p:spPr bwMode="auto">
          <a:xfrm>
            <a:off x="2885022" y="2169311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54" name="53 Rectángulo"/>
          <p:cNvSpPr/>
          <p:nvPr/>
        </p:nvSpPr>
        <p:spPr bwMode="auto">
          <a:xfrm>
            <a:off x="3144297" y="2167336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55" name="54 Rectángulo"/>
          <p:cNvSpPr/>
          <p:nvPr/>
        </p:nvSpPr>
        <p:spPr bwMode="auto">
          <a:xfrm>
            <a:off x="3397622" y="2171286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56" name="55 Rectángulo"/>
          <p:cNvSpPr/>
          <p:nvPr/>
        </p:nvSpPr>
        <p:spPr bwMode="auto">
          <a:xfrm>
            <a:off x="3656897" y="2169311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57" name="56 Rectángulo"/>
          <p:cNvSpPr/>
          <p:nvPr/>
        </p:nvSpPr>
        <p:spPr bwMode="auto">
          <a:xfrm>
            <a:off x="3918147" y="2169311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58" name="57 Rectángulo"/>
          <p:cNvSpPr/>
          <p:nvPr/>
        </p:nvSpPr>
        <p:spPr bwMode="auto">
          <a:xfrm>
            <a:off x="4177422" y="2167336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59" name="58 Rectángulo"/>
          <p:cNvSpPr/>
          <p:nvPr/>
        </p:nvSpPr>
        <p:spPr bwMode="auto">
          <a:xfrm>
            <a:off x="4440647" y="2169311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60" name="59 Rectángulo"/>
          <p:cNvSpPr/>
          <p:nvPr/>
        </p:nvSpPr>
        <p:spPr bwMode="auto">
          <a:xfrm>
            <a:off x="4699922" y="2167336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61" name="60 Rectángulo"/>
          <p:cNvSpPr/>
          <p:nvPr/>
        </p:nvSpPr>
        <p:spPr bwMode="auto">
          <a:xfrm>
            <a:off x="4961172" y="2167336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62" name="61 Rectángulo"/>
          <p:cNvSpPr/>
          <p:nvPr/>
        </p:nvSpPr>
        <p:spPr bwMode="auto">
          <a:xfrm>
            <a:off x="5220447" y="2177236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63" name="62 Rectángulo"/>
          <p:cNvSpPr/>
          <p:nvPr/>
        </p:nvSpPr>
        <p:spPr bwMode="auto">
          <a:xfrm>
            <a:off x="5473772" y="2169311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64" name="63 Rectángulo"/>
          <p:cNvSpPr/>
          <p:nvPr/>
        </p:nvSpPr>
        <p:spPr bwMode="auto">
          <a:xfrm>
            <a:off x="5733047" y="2167336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65" name="64 Rectángulo"/>
          <p:cNvSpPr/>
          <p:nvPr/>
        </p:nvSpPr>
        <p:spPr bwMode="auto">
          <a:xfrm>
            <a:off x="5994297" y="2167336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66" name="65 Rectángulo"/>
          <p:cNvSpPr/>
          <p:nvPr/>
        </p:nvSpPr>
        <p:spPr bwMode="auto">
          <a:xfrm>
            <a:off x="6253572" y="2177236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67" name="66 Rectángulo"/>
          <p:cNvSpPr/>
          <p:nvPr/>
        </p:nvSpPr>
        <p:spPr bwMode="auto">
          <a:xfrm>
            <a:off x="6516797" y="2167336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68" name="67 Rectángulo"/>
          <p:cNvSpPr/>
          <p:nvPr/>
        </p:nvSpPr>
        <p:spPr bwMode="auto">
          <a:xfrm>
            <a:off x="6776072" y="2177236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69" name="68 Rectángulo"/>
          <p:cNvSpPr/>
          <p:nvPr/>
        </p:nvSpPr>
        <p:spPr bwMode="auto">
          <a:xfrm>
            <a:off x="7037322" y="2177236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70" name="69 Rectángulo"/>
          <p:cNvSpPr/>
          <p:nvPr/>
        </p:nvSpPr>
        <p:spPr bwMode="auto">
          <a:xfrm>
            <a:off x="7296597" y="2175261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grpSp>
        <p:nvGrpSpPr>
          <p:cNvPr id="2" name="82 Grupo"/>
          <p:cNvGrpSpPr/>
          <p:nvPr/>
        </p:nvGrpSpPr>
        <p:grpSpPr>
          <a:xfrm>
            <a:off x="321996" y="3289475"/>
            <a:ext cx="8513247" cy="783743"/>
            <a:chOff x="321996" y="3289475"/>
            <a:chExt cx="8513247" cy="783743"/>
          </a:xfrm>
        </p:grpSpPr>
        <p:cxnSp>
          <p:nvCxnSpPr>
            <p:cNvPr id="72" name="71 Conector recto de flecha"/>
            <p:cNvCxnSpPr/>
            <p:nvPr/>
          </p:nvCxnSpPr>
          <p:spPr>
            <a:xfrm>
              <a:off x="323972" y="3289475"/>
              <a:ext cx="8511271" cy="23751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72 Rectángulo"/>
            <p:cNvSpPr/>
            <p:nvPr/>
          </p:nvSpPr>
          <p:spPr bwMode="auto">
            <a:xfrm>
              <a:off x="321996" y="3479452"/>
              <a:ext cx="1272530" cy="593766"/>
            </a:xfrm>
            <a:prstGeom prst="rect">
              <a:avLst/>
            </a:prstGeom>
            <a:solidFill>
              <a:srgbClr val="FFC000"/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r>
                <a:rPr lang="es-MX" sz="16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ORIGINAL</a:t>
              </a:r>
              <a:endParaRPr lang="es-MX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4" name="73 Rectángulo"/>
            <p:cNvSpPr/>
            <p:nvPr/>
          </p:nvSpPr>
          <p:spPr bwMode="auto">
            <a:xfrm>
              <a:off x="7414269" y="3477477"/>
              <a:ext cx="1272530" cy="593766"/>
            </a:xfrm>
            <a:prstGeom prst="rect">
              <a:avLst/>
            </a:prstGeom>
            <a:solidFill>
              <a:srgbClr val="FFC000"/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r>
                <a:rPr lang="es-MX" sz="16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PAGADO</a:t>
              </a:r>
              <a:endParaRPr lang="es-MX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" name="83 Grupo"/>
          <p:cNvGrpSpPr/>
          <p:nvPr/>
        </p:nvGrpSpPr>
        <p:grpSpPr>
          <a:xfrm>
            <a:off x="1749621" y="3473527"/>
            <a:ext cx="5502694" cy="597716"/>
            <a:chOff x="1749621" y="3473527"/>
            <a:chExt cx="5502694" cy="597716"/>
          </a:xfrm>
        </p:grpSpPr>
        <p:sp>
          <p:nvSpPr>
            <p:cNvPr id="75" name="74 Rectángulo"/>
            <p:cNvSpPr/>
            <p:nvPr/>
          </p:nvSpPr>
          <p:spPr bwMode="auto">
            <a:xfrm>
              <a:off x="1749621" y="3477477"/>
              <a:ext cx="1272530" cy="593766"/>
            </a:xfrm>
            <a:prstGeom prst="rect">
              <a:avLst/>
            </a:prstGeom>
            <a:solidFill>
              <a:srgbClr val="FFC000"/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r>
                <a:rPr lang="es-MX" sz="14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MODIFICADO</a:t>
              </a:r>
              <a:endParaRPr lang="es-MX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6" name="75 Rectángulo"/>
            <p:cNvSpPr/>
            <p:nvPr/>
          </p:nvSpPr>
          <p:spPr bwMode="auto">
            <a:xfrm>
              <a:off x="3165783" y="3477477"/>
              <a:ext cx="1272530" cy="593766"/>
            </a:xfrm>
            <a:prstGeom prst="rect">
              <a:avLst/>
            </a:prstGeom>
            <a:solidFill>
              <a:srgbClr val="FFC000"/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r>
                <a:rPr lang="es-MX" sz="12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COMPROMETIDO</a:t>
              </a:r>
              <a:endParaRPr lang="es-MX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7" name="76 Rectángulo"/>
            <p:cNvSpPr/>
            <p:nvPr/>
          </p:nvSpPr>
          <p:spPr bwMode="auto">
            <a:xfrm>
              <a:off x="4593407" y="3475502"/>
              <a:ext cx="1272530" cy="593766"/>
            </a:xfrm>
            <a:prstGeom prst="rect">
              <a:avLst/>
            </a:prstGeom>
            <a:solidFill>
              <a:srgbClr val="FFC000"/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r>
                <a:rPr lang="es-MX" sz="14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DEVENGADO</a:t>
              </a:r>
              <a:endParaRPr lang="es-MX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8" name="77 Rectángulo"/>
            <p:cNvSpPr/>
            <p:nvPr/>
          </p:nvSpPr>
          <p:spPr bwMode="auto">
            <a:xfrm>
              <a:off x="5979785" y="3473527"/>
              <a:ext cx="1272530" cy="593766"/>
            </a:xfrm>
            <a:prstGeom prst="rect">
              <a:avLst/>
            </a:prstGeom>
            <a:solidFill>
              <a:srgbClr val="FFC000"/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r>
                <a:rPr lang="es-MX" sz="16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EJERCIDO</a:t>
              </a:r>
              <a:endParaRPr lang="es-MX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80" name="79 CuadroTexto"/>
          <p:cNvSpPr txBox="1"/>
          <p:nvPr/>
        </p:nvSpPr>
        <p:spPr>
          <a:xfrm>
            <a:off x="1579393" y="2761764"/>
            <a:ext cx="59751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b="1" u="sng" dirty="0" smtClean="0">
                <a:latin typeface="Arial" pitchFamily="34" charset="0"/>
                <a:cs typeface="Arial" pitchFamily="34" charset="0"/>
              </a:rPr>
              <a:t>MOMENTOS CONTABLES</a:t>
            </a:r>
            <a:endParaRPr lang="es-MX" sz="2800" b="1" u="sng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85 Grupo"/>
          <p:cNvGrpSpPr/>
          <p:nvPr/>
        </p:nvGrpSpPr>
        <p:grpSpPr>
          <a:xfrm>
            <a:off x="383347" y="4071243"/>
            <a:ext cx="8307287" cy="1474521"/>
            <a:chOff x="383347" y="4071243"/>
            <a:chExt cx="8307287" cy="1474521"/>
          </a:xfrm>
        </p:grpSpPr>
        <p:grpSp>
          <p:nvGrpSpPr>
            <p:cNvPr id="7" name="13 Grupo"/>
            <p:cNvGrpSpPr/>
            <p:nvPr/>
          </p:nvGrpSpPr>
          <p:grpSpPr>
            <a:xfrm>
              <a:off x="383347" y="4700653"/>
              <a:ext cx="8307287" cy="845111"/>
              <a:chOff x="347722" y="2836278"/>
              <a:chExt cx="8307287" cy="845111"/>
            </a:xfrm>
          </p:grpSpPr>
          <p:sp>
            <p:nvSpPr>
              <p:cNvPr id="5" name="4 Rectángulo"/>
              <p:cNvSpPr/>
              <p:nvPr/>
            </p:nvSpPr>
            <p:spPr bwMode="auto">
              <a:xfrm>
                <a:off x="347722" y="2838253"/>
                <a:ext cx="3678012" cy="843136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headEnd/>
                <a:tailEnd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 eaLnBrk="0" hangingPunct="0"/>
                <a:r>
                  <a:rPr lang="es-MX" sz="2000" b="1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CLASIFICADORES</a:t>
                </a:r>
              </a:p>
              <a:p>
                <a:pPr algn="ctr" eaLnBrk="0" hangingPunct="0"/>
                <a:r>
                  <a:rPr lang="es-MX" sz="2000" b="1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PRESUPUESTARIOS</a:t>
                </a:r>
                <a:endParaRPr lang="es-MX" sz="2000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2" name="11 Rectángulo"/>
              <p:cNvSpPr/>
              <p:nvPr/>
            </p:nvSpPr>
            <p:spPr bwMode="auto">
              <a:xfrm>
                <a:off x="4976997" y="2836278"/>
                <a:ext cx="3678012" cy="843136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headEnd/>
                <a:tailEnd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 eaLnBrk="0" hangingPunct="0"/>
                <a:r>
                  <a:rPr lang="es-MX" sz="2000" b="1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CUENTAS</a:t>
                </a:r>
              </a:p>
              <a:p>
                <a:pPr algn="ctr" eaLnBrk="0" hangingPunct="0"/>
                <a:r>
                  <a:rPr lang="es-MX" sz="2000" b="1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CONTABLES</a:t>
                </a:r>
                <a:endParaRPr lang="es-MX" sz="2000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12 Flecha derecha"/>
              <p:cNvSpPr/>
              <p:nvPr/>
            </p:nvSpPr>
            <p:spPr bwMode="auto">
              <a:xfrm>
                <a:off x="4025734" y="3123227"/>
                <a:ext cx="951263" cy="332509"/>
              </a:xfrm>
              <a:prstGeom prst="rightArrow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 eaLnBrk="0" hangingPunct="0"/>
                <a:endParaRPr lang="es-MX" sz="2000" b="0" dirty="0">
                  <a:latin typeface="EurekaSans-MediumCaps" pitchFamily="34" charset="0"/>
                </a:endParaRPr>
              </a:p>
            </p:txBody>
          </p:sp>
        </p:grpSp>
        <p:grpSp>
          <p:nvGrpSpPr>
            <p:cNvPr id="8" name="84 Grupo"/>
            <p:cNvGrpSpPr/>
            <p:nvPr/>
          </p:nvGrpSpPr>
          <p:grpSpPr>
            <a:xfrm>
              <a:off x="5071997" y="4071243"/>
              <a:ext cx="3242521" cy="629410"/>
              <a:chOff x="5071997" y="4071243"/>
              <a:chExt cx="3242521" cy="417630"/>
            </a:xfrm>
          </p:grpSpPr>
          <p:sp>
            <p:nvSpPr>
              <p:cNvPr id="81" name="80 Flecha abajo"/>
              <p:cNvSpPr/>
              <p:nvPr/>
            </p:nvSpPr>
            <p:spPr bwMode="auto">
              <a:xfrm>
                <a:off x="5071997" y="4073218"/>
                <a:ext cx="465746" cy="415655"/>
              </a:xfrm>
              <a:prstGeom prst="downArrow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 eaLnBrk="0" hangingPunct="0"/>
                <a:endParaRPr lang="es-MX" sz="2000" b="0" dirty="0">
                  <a:latin typeface="EurekaSans-MediumCaps" pitchFamily="34" charset="0"/>
                </a:endParaRPr>
              </a:p>
            </p:txBody>
          </p:sp>
          <p:sp>
            <p:nvSpPr>
              <p:cNvPr id="82" name="81 Flecha abajo"/>
              <p:cNvSpPr/>
              <p:nvPr/>
            </p:nvSpPr>
            <p:spPr bwMode="auto">
              <a:xfrm>
                <a:off x="7848772" y="4071243"/>
                <a:ext cx="465746" cy="415655"/>
              </a:xfrm>
              <a:prstGeom prst="downArrow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 eaLnBrk="0" hangingPunct="0"/>
                <a:endParaRPr lang="es-MX" sz="2000" b="0" dirty="0">
                  <a:latin typeface="EurekaSans-MediumCaps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80975" indent="-180975">
              <a:lnSpc>
                <a:spcPct val="90000"/>
              </a:lnSpc>
              <a:defRPr/>
            </a:pPr>
            <a:r>
              <a:rPr lang="es-MX" sz="3200" b="1" dirty="0" smtClean="0">
                <a:latin typeface="Arial" pitchFamily="34" charset="0"/>
                <a:cs typeface="Arial" pitchFamily="34" charset="0"/>
              </a:rPr>
              <a:t>Características del Sistema de Contabilidad Gubernamental</a:t>
            </a:r>
            <a:endParaRPr lang="es-ES" sz="32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13 Grupo"/>
          <p:cNvGrpSpPr/>
          <p:nvPr/>
        </p:nvGrpSpPr>
        <p:grpSpPr>
          <a:xfrm>
            <a:off x="383347" y="3251903"/>
            <a:ext cx="8307287" cy="845111"/>
            <a:chOff x="347722" y="2836278"/>
            <a:chExt cx="8307287" cy="845111"/>
          </a:xfrm>
        </p:grpSpPr>
        <p:sp>
          <p:nvSpPr>
            <p:cNvPr id="5" name="4 Rectángulo"/>
            <p:cNvSpPr/>
            <p:nvPr/>
          </p:nvSpPr>
          <p:spPr bwMode="auto">
            <a:xfrm>
              <a:off x="347722" y="2838253"/>
              <a:ext cx="3678012" cy="843136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r>
                <a:rPr lang="es-MX" sz="20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CLASIFICADORES</a:t>
              </a:r>
            </a:p>
            <a:p>
              <a:pPr algn="ctr" eaLnBrk="0" hangingPunct="0"/>
              <a:r>
                <a:rPr lang="es-MX" sz="20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PRESUPUESTARIOS</a:t>
              </a:r>
              <a:endParaRPr lang="es-MX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11 Rectángulo"/>
            <p:cNvSpPr/>
            <p:nvPr/>
          </p:nvSpPr>
          <p:spPr bwMode="auto">
            <a:xfrm>
              <a:off x="4976997" y="2836278"/>
              <a:ext cx="3678012" cy="843136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r>
                <a:rPr lang="es-MX" sz="20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CUENTAS</a:t>
              </a:r>
            </a:p>
            <a:p>
              <a:pPr algn="ctr" eaLnBrk="0" hangingPunct="0"/>
              <a:r>
                <a:rPr lang="es-MX" sz="20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CONTABLES</a:t>
              </a:r>
              <a:endParaRPr lang="es-MX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12 Flecha derecha"/>
            <p:cNvSpPr/>
            <p:nvPr/>
          </p:nvSpPr>
          <p:spPr bwMode="auto">
            <a:xfrm>
              <a:off x="4025734" y="3123227"/>
              <a:ext cx="951263" cy="332509"/>
            </a:xfrm>
            <a:prstGeom prst="rightArrow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endParaRPr lang="es-MX" sz="2000" b="0" dirty="0">
                <a:latin typeface="EurekaSans-MediumCaps" pitchFamily="34" charset="0"/>
              </a:endParaRPr>
            </a:p>
          </p:txBody>
        </p:sp>
      </p:grpSp>
      <p:sp>
        <p:nvSpPr>
          <p:cNvPr id="21" name="20 Rectángulo"/>
          <p:cNvSpPr/>
          <p:nvPr/>
        </p:nvSpPr>
        <p:spPr bwMode="auto">
          <a:xfrm>
            <a:off x="321997" y="1529982"/>
            <a:ext cx="8364803" cy="54822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r>
              <a:rPr lang="es-MX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HOMOLOGADOS CLASIFICADORES DE INGRESOS Y EGRESOS</a:t>
            </a:r>
            <a:endParaRPr lang="es-MX" sz="20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46 Rectángulo"/>
          <p:cNvSpPr/>
          <p:nvPr/>
        </p:nvSpPr>
        <p:spPr bwMode="auto">
          <a:xfrm>
            <a:off x="1321472" y="2173261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48" name="47 Rectángulo"/>
          <p:cNvSpPr/>
          <p:nvPr/>
        </p:nvSpPr>
        <p:spPr bwMode="auto">
          <a:xfrm>
            <a:off x="1580747" y="2171286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49" name="48 Rectángulo"/>
          <p:cNvSpPr/>
          <p:nvPr/>
        </p:nvSpPr>
        <p:spPr bwMode="auto">
          <a:xfrm>
            <a:off x="1841997" y="2171286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50" name="49 Rectángulo"/>
          <p:cNvSpPr/>
          <p:nvPr/>
        </p:nvSpPr>
        <p:spPr bwMode="auto">
          <a:xfrm>
            <a:off x="2101272" y="2169311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51" name="50 Rectángulo"/>
          <p:cNvSpPr/>
          <p:nvPr/>
        </p:nvSpPr>
        <p:spPr bwMode="auto">
          <a:xfrm>
            <a:off x="2364497" y="2171286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52" name="51 Rectángulo"/>
          <p:cNvSpPr/>
          <p:nvPr/>
        </p:nvSpPr>
        <p:spPr bwMode="auto">
          <a:xfrm>
            <a:off x="2623772" y="2169311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53" name="52 Rectángulo"/>
          <p:cNvSpPr/>
          <p:nvPr/>
        </p:nvSpPr>
        <p:spPr bwMode="auto">
          <a:xfrm>
            <a:off x="2885022" y="2169311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54" name="53 Rectángulo"/>
          <p:cNvSpPr/>
          <p:nvPr/>
        </p:nvSpPr>
        <p:spPr bwMode="auto">
          <a:xfrm>
            <a:off x="3144297" y="2167336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55" name="54 Rectángulo"/>
          <p:cNvSpPr/>
          <p:nvPr/>
        </p:nvSpPr>
        <p:spPr bwMode="auto">
          <a:xfrm>
            <a:off x="3397622" y="2171286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56" name="55 Rectángulo"/>
          <p:cNvSpPr/>
          <p:nvPr/>
        </p:nvSpPr>
        <p:spPr bwMode="auto">
          <a:xfrm>
            <a:off x="3656897" y="2169311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57" name="56 Rectángulo"/>
          <p:cNvSpPr/>
          <p:nvPr/>
        </p:nvSpPr>
        <p:spPr bwMode="auto">
          <a:xfrm>
            <a:off x="3918147" y="2169311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58" name="57 Rectángulo"/>
          <p:cNvSpPr/>
          <p:nvPr/>
        </p:nvSpPr>
        <p:spPr bwMode="auto">
          <a:xfrm>
            <a:off x="4177422" y="2167336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59" name="58 Rectángulo"/>
          <p:cNvSpPr/>
          <p:nvPr/>
        </p:nvSpPr>
        <p:spPr bwMode="auto">
          <a:xfrm>
            <a:off x="4440647" y="2169311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60" name="59 Rectángulo"/>
          <p:cNvSpPr/>
          <p:nvPr/>
        </p:nvSpPr>
        <p:spPr bwMode="auto">
          <a:xfrm>
            <a:off x="4699922" y="2167336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61" name="60 Rectángulo"/>
          <p:cNvSpPr/>
          <p:nvPr/>
        </p:nvSpPr>
        <p:spPr bwMode="auto">
          <a:xfrm>
            <a:off x="4961172" y="2167336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62" name="61 Rectángulo"/>
          <p:cNvSpPr/>
          <p:nvPr/>
        </p:nvSpPr>
        <p:spPr bwMode="auto">
          <a:xfrm>
            <a:off x="5220447" y="2177236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63" name="62 Rectángulo"/>
          <p:cNvSpPr/>
          <p:nvPr/>
        </p:nvSpPr>
        <p:spPr bwMode="auto">
          <a:xfrm>
            <a:off x="5473772" y="2169311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64" name="63 Rectángulo"/>
          <p:cNvSpPr/>
          <p:nvPr/>
        </p:nvSpPr>
        <p:spPr bwMode="auto">
          <a:xfrm>
            <a:off x="5733047" y="2167336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65" name="64 Rectángulo"/>
          <p:cNvSpPr/>
          <p:nvPr/>
        </p:nvSpPr>
        <p:spPr bwMode="auto">
          <a:xfrm>
            <a:off x="5994297" y="2167336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66" name="65 Rectángulo"/>
          <p:cNvSpPr/>
          <p:nvPr/>
        </p:nvSpPr>
        <p:spPr bwMode="auto">
          <a:xfrm>
            <a:off x="6253572" y="2177236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67" name="66 Rectángulo"/>
          <p:cNvSpPr/>
          <p:nvPr/>
        </p:nvSpPr>
        <p:spPr bwMode="auto">
          <a:xfrm>
            <a:off x="6516797" y="2167336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68" name="67 Rectángulo"/>
          <p:cNvSpPr/>
          <p:nvPr/>
        </p:nvSpPr>
        <p:spPr bwMode="auto">
          <a:xfrm>
            <a:off x="6776072" y="2177236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69" name="68 Rectángulo"/>
          <p:cNvSpPr/>
          <p:nvPr/>
        </p:nvSpPr>
        <p:spPr bwMode="auto">
          <a:xfrm>
            <a:off x="7037322" y="2177236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sp>
        <p:nvSpPr>
          <p:cNvPr id="70" name="69 Rectángulo"/>
          <p:cNvSpPr/>
          <p:nvPr/>
        </p:nvSpPr>
        <p:spPr bwMode="auto">
          <a:xfrm>
            <a:off x="7296597" y="2175261"/>
            <a:ext cx="257921" cy="28500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endParaRPr lang="es-MX" sz="2000" b="0" dirty="0">
              <a:latin typeface="EurekaSans-MediumCaps" pitchFamily="34" charset="0"/>
            </a:endParaRPr>
          </a:p>
        </p:txBody>
      </p:sp>
      <p:cxnSp>
        <p:nvCxnSpPr>
          <p:cNvPr id="72" name="71 Conector recto de flecha"/>
          <p:cNvCxnSpPr/>
          <p:nvPr/>
        </p:nvCxnSpPr>
        <p:spPr>
          <a:xfrm>
            <a:off x="323972" y="3099475"/>
            <a:ext cx="8511271" cy="2375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0" name="79 CuadroTexto"/>
          <p:cNvSpPr txBox="1"/>
          <p:nvPr/>
        </p:nvSpPr>
        <p:spPr>
          <a:xfrm>
            <a:off x="1579393" y="2719455"/>
            <a:ext cx="59751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>
                <a:latin typeface="Arial" pitchFamily="34" charset="0"/>
                <a:cs typeface="Arial" pitchFamily="34" charset="0"/>
              </a:rPr>
              <a:t>MOMENTOS CONTABLES</a:t>
            </a:r>
            <a:endParaRPr lang="es-MX" sz="20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45 Grupo"/>
          <p:cNvGrpSpPr/>
          <p:nvPr/>
        </p:nvGrpSpPr>
        <p:grpSpPr>
          <a:xfrm>
            <a:off x="542361" y="4486897"/>
            <a:ext cx="8025482" cy="1248884"/>
            <a:chOff x="542361" y="4486897"/>
            <a:chExt cx="8025482" cy="1248884"/>
          </a:xfrm>
        </p:grpSpPr>
        <p:sp>
          <p:nvSpPr>
            <p:cNvPr id="43" name="42 Rectángulo"/>
            <p:cNvSpPr/>
            <p:nvPr/>
          </p:nvSpPr>
          <p:spPr bwMode="auto">
            <a:xfrm>
              <a:off x="542361" y="4488872"/>
              <a:ext cx="3372457" cy="1246909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r>
                <a:rPr lang="es-MX" b="1" u="sng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OPERACIÓN AUTOMÁTICA</a:t>
              </a:r>
            </a:p>
            <a:p>
              <a:pPr algn="ctr" eaLnBrk="0" hangingPunct="0"/>
              <a:r>
                <a:rPr lang="es-MX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PRESUPUESTO Y</a:t>
              </a:r>
            </a:p>
            <a:p>
              <a:pPr algn="ctr" eaLnBrk="0" hangingPunct="0"/>
              <a:r>
                <a:rPr lang="es-MX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CONTABILIDAD</a:t>
              </a:r>
              <a:endParaRPr lang="es-MX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43 Rectángulo"/>
            <p:cNvSpPr/>
            <p:nvPr/>
          </p:nvSpPr>
          <p:spPr bwMode="auto">
            <a:xfrm>
              <a:off x="5195386" y="4486897"/>
              <a:ext cx="3372457" cy="1246909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r>
                <a:rPr lang="es-MX" b="1" u="sng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EN TIEMPO REAL</a:t>
              </a:r>
            </a:p>
            <a:p>
              <a:pPr algn="ctr" eaLnBrk="0" hangingPunct="0"/>
              <a:r>
                <a:rPr lang="es-MX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EMITA  ESTADOS</a:t>
              </a:r>
            </a:p>
            <a:p>
              <a:pPr algn="ctr" eaLnBrk="0" hangingPunct="0"/>
              <a:r>
                <a:rPr lang="es-MX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FINANCIEROS</a:t>
              </a:r>
              <a:endParaRPr lang="es-MX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5" name="44 CuadroTexto"/>
          <p:cNvSpPr txBox="1"/>
          <p:nvPr/>
        </p:nvSpPr>
        <p:spPr>
          <a:xfrm>
            <a:off x="878771" y="5878264"/>
            <a:ext cx="7291450" cy="5847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3200" b="1" dirty="0" smtClean="0"/>
              <a:t>CUENTA PÚBLICA</a:t>
            </a:r>
            <a:endParaRPr lang="es-MX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 bwMode="auto">
          <a:xfrm>
            <a:off x="356260" y="349045"/>
            <a:ext cx="8123128" cy="7651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s-MX" sz="3200" b="1" dirty="0" smtClean="0">
                <a:latin typeface="Calibri" pitchFamily="34" charset="0"/>
              </a:rPr>
              <a:t>Aspectos Relevantes</a:t>
            </a:r>
          </a:p>
        </p:txBody>
      </p:sp>
      <p:sp>
        <p:nvSpPr>
          <p:cNvPr id="5" name="4 Rectángulo"/>
          <p:cNvSpPr/>
          <p:nvPr/>
        </p:nvSpPr>
        <p:spPr bwMode="auto">
          <a:xfrm>
            <a:off x="583324" y="1671145"/>
            <a:ext cx="8119242" cy="882869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>
              <a:lnSpc>
                <a:spcPct val="90000"/>
              </a:lnSpc>
            </a:pPr>
            <a:r>
              <a:rPr lang="es-MX" sz="3200" dirty="0" smtClean="0">
                <a:solidFill>
                  <a:schemeClr val="tx1"/>
                </a:solidFill>
              </a:rPr>
              <a:t>Registro Patrimonial (Inventarios)</a:t>
            </a:r>
            <a:endParaRPr lang="es-MX" sz="3200" b="1" dirty="0" smtClean="0">
              <a:solidFill>
                <a:schemeClr val="tx1"/>
              </a:solidFill>
            </a:endParaRPr>
          </a:p>
        </p:txBody>
      </p:sp>
      <p:sp>
        <p:nvSpPr>
          <p:cNvPr id="6" name="5 Rectángulo"/>
          <p:cNvSpPr/>
          <p:nvPr/>
        </p:nvSpPr>
        <p:spPr bwMode="auto">
          <a:xfrm>
            <a:off x="578064" y="2706441"/>
            <a:ext cx="8119242" cy="882869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>
              <a:lnSpc>
                <a:spcPct val="90000"/>
              </a:lnSpc>
            </a:pPr>
            <a:r>
              <a:rPr lang="es-MX" sz="3200" dirty="0" smtClean="0">
                <a:solidFill>
                  <a:schemeClr val="tx1"/>
                </a:solidFill>
              </a:rPr>
              <a:t>Información Financiera:</a:t>
            </a:r>
          </a:p>
          <a:p>
            <a:pPr algn="ctr">
              <a:lnSpc>
                <a:spcPct val="90000"/>
              </a:lnSpc>
            </a:pPr>
            <a:r>
              <a:rPr lang="es-MX" sz="3200" dirty="0" smtClean="0">
                <a:solidFill>
                  <a:schemeClr val="tx1"/>
                </a:solidFill>
              </a:rPr>
              <a:t>Contables, Presupuestales y Programática</a:t>
            </a:r>
            <a:endParaRPr lang="es-MX" sz="3200" b="1" dirty="0" smtClean="0">
              <a:solidFill>
                <a:schemeClr val="tx1"/>
              </a:solidFill>
            </a:endParaRPr>
          </a:p>
        </p:txBody>
      </p:sp>
      <p:sp>
        <p:nvSpPr>
          <p:cNvPr id="7" name="6 Rectángulo"/>
          <p:cNvSpPr/>
          <p:nvPr/>
        </p:nvSpPr>
        <p:spPr bwMode="auto">
          <a:xfrm>
            <a:off x="588570" y="3725971"/>
            <a:ext cx="8119242" cy="882869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>
              <a:lnSpc>
                <a:spcPct val="90000"/>
              </a:lnSpc>
            </a:pPr>
            <a:r>
              <a:rPr lang="es-MX" sz="3200" dirty="0" smtClean="0">
                <a:solidFill>
                  <a:schemeClr val="tx1"/>
                </a:solidFill>
              </a:rPr>
              <a:t>Base Acumulativa y Tiempo Real</a:t>
            </a:r>
            <a:endParaRPr lang="es-MX" sz="3200" b="1" dirty="0" smtClean="0">
              <a:solidFill>
                <a:schemeClr val="tx1"/>
              </a:solidFill>
            </a:endParaRPr>
          </a:p>
        </p:txBody>
      </p:sp>
      <p:sp>
        <p:nvSpPr>
          <p:cNvPr id="8" name="7 Rectángulo"/>
          <p:cNvSpPr/>
          <p:nvPr/>
        </p:nvSpPr>
        <p:spPr bwMode="auto">
          <a:xfrm>
            <a:off x="614842" y="4713969"/>
            <a:ext cx="8119242" cy="882869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>
              <a:lnSpc>
                <a:spcPct val="90000"/>
              </a:lnSpc>
            </a:pPr>
            <a:r>
              <a:rPr lang="es-MX" sz="3200" b="1" dirty="0" smtClean="0">
                <a:solidFill>
                  <a:schemeClr val="tx1"/>
                </a:solidFill>
              </a:rPr>
              <a:t>Cuenta Pública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57200" y="-18256"/>
            <a:ext cx="8229600" cy="1143000"/>
          </a:xfrm>
        </p:spPr>
        <p:txBody>
          <a:bodyPr/>
          <a:lstStyle/>
          <a:p>
            <a:r>
              <a:rPr lang="es-MX" sz="3600" b="1" dirty="0" smtClean="0">
                <a:latin typeface="Calibri" pitchFamily="34" charset="0"/>
              </a:rPr>
              <a:t>El</a:t>
            </a:r>
            <a:r>
              <a:rPr lang="es-MX" sz="3600" b="1" dirty="0" smtClean="0"/>
              <a:t> Gran Propósito</a:t>
            </a:r>
            <a:endParaRPr lang="es-MX" sz="3600" b="1" dirty="0"/>
          </a:p>
        </p:txBody>
      </p:sp>
      <p:sp>
        <p:nvSpPr>
          <p:cNvPr id="5" name="4 Rectángulo"/>
          <p:cNvSpPr/>
          <p:nvPr/>
        </p:nvSpPr>
        <p:spPr bwMode="auto">
          <a:xfrm>
            <a:off x="961901" y="1579430"/>
            <a:ext cx="7196447" cy="11400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r>
              <a:rPr lang="es-MX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LOGRAR  LA </a:t>
            </a:r>
          </a:p>
          <a:p>
            <a:pPr algn="ctr" eaLnBrk="0" hangingPunct="0"/>
            <a:r>
              <a:rPr lang="es-MX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ARMONIZACIÓN CONTABLE</a:t>
            </a:r>
            <a:endParaRPr lang="es-MX" sz="3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6 Grupo"/>
          <p:cNvGrpSpPr/>
          <p:nvPr/>
        </p:nvGrpSpPr>
        <p:grpSpPr>
          <a:xfrm>
            <a:off x="985658" y="2741236"/>
            <a:ext cx="7160811" cy="2151408"/>
            <a:chOff x="985658" y="2741236"/>
            <a:chExt cx="7160811" cy="2151408"/>
          </a:xfrm>
        </p:grpSpPr>
        <p:sp>
          <p:nvSpPr>
            <p:cNvPr id="8" name="7 Llamada de flecha hacia arriba"/>
            <p:cNvSpPr/>
            <p:nvPr/>
          </p:nvSpPr>
          <p:spPr bwMode="auto">
            <a:xfrm>
              <a:off x="985658" y="2743211"/>
              <a:ext cx="3481536" cy="2149433"/>
            </a:xfrm>
            <a:prstGeom prst="upArrowCallout">
              <a:avLst/>
            </a:prstGeom>
            <a:solidFill>
              <a:schemeClr val="tx2">
                <a:lumMod val="25000"/>
                <a:lumOff val="75000"/>
              </a:schemeClr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r>
                <a:rPr lang="es-MX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Ley General de</a:t>
              </a:r>
            </a:p>
            <a:p>
              <a:pPr algn="ctr" eaLnBrk="0" hangingPunct="0"/>
              <a:r>
                <a:rPr lang="es-MX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Contabilidad Gubernamental</a:t>
              </a:r>
            </a:p>
            <a:p>
              <a:pPr algn="ctr" eaLnBrk="0" hangingPunct="0"/>
              <a:r>
                <a:rPr lang="es-MX" sz="2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LGCG</a:t>
              </a:r>
            </a:p>
          </p:txBody>
        </p:sp>
        <p:sp>
          <p:nvSpPr>
            <p:cNvPr id="9" name="8 Llamada de flecha hacia arriba"/>
            <p:cNvSpPr/>
            <p:nvPr/>
          </p:nvSpPr>
          <p:spPr bwMode="auto">
            <a:xfrm>
              <a:off x="4664933" y="2741236"/>
              <a:ext cx="3481536" cy="2149433"/>
            </a:xfrm>
            <a:prstGeom prst="upArrowCallout">
              <a:avLst/>
            </a:prstGeom>
            <a:solidFill>
              <a:schemeClr val="tx2">
                <a:lumMod val="25000"/>
                <a:lumOff val="75000"/>
              </a:schemeClr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 eaLnBrk="0" hangingPunct="0"/>
              <a:r>
                <a:rPr lang="es-MX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Consejo Nacional de</a:t>
              </a:r>
            </a:p>
            <a:p>
              <a:pPr algn="ctr" eaLnBrk="0" hangingPunct="0"/>
              <a:r>
                <a:rPr lang="es-MX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Armonización Contable</a:t>
              </a:r>
            </a:p>
            <a:p>
              <a:pPr algn="ctr" eaLnBrk="0" hangingPunct="0"/>
              <a:r>
                <a:rPr lang="es-MX" sz="28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CONAC</a:t>
              </a:r>
              <a:endParaRPr lang="es-MX" sz="2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0" name="9 Rectángulo"/>
          <p:cNvSpPr/>
          <p:nvPr/>
        </p:nvSpPr>
        <p:spPr bwMode="auto">
          <a:xfrm>
            <a:off x="948051" y="5009331"/>
            <a:ext cx="7196447" cy="99958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headEnd/>
            <a:tailEnd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eaLnBrk="0" hangingPunct="0"/>
            <a:r>
              <a:rPr lang="es-MX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TRANSPARENCIA Y DIFUSIÓN </a:t>
            </a:r>
          </a:p>
          <a:p>
            <a:pPr algn="ctr" eaLnBrk="0" hangingPunct="0"/>
            <a:r>
              <a:rPr lang="es-MX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 LA INFORMACIÓN FINANCIERA</a:t>
            </a:r>
            <a:endParaRPr lang="es-MX" sz="3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Personalizado 1">
      <a:dk1>
        <a:sysClr val="windowText" lastClr="000000"/>
      </a:dk1>
      <a:lt1>
        <a:sysClr val="window" lastClr="FFFFFF"/>
      </a:lt1>
      <a:dk2>
        <a:srgbClr val="252731"/>
      </a:dk2>
      <a:lt2>
        <a:srgbClr val="EAE7E4"/>
      </a:lt2>
      <a:accent1>
        <a:srgbClr val="990000"/>
      </a:accent1>
      <a:accent2>
        <a:srgbClr val="FF6600"/>
      </a:accent2>
      <a:accent3>
        <a:srgbClr val="FFBA00"/>
      </a:accent3>
      <a:accent4>
        <a:srgbClr val="99CC00"/>
      </a:accent4>
      <a:accent5>
        <a:srgbClr val="3D6701"/>
      </a:accent5>
      <a:accent6>
        <a:srgbClr val="333333"/>
      </a:accent6>
      <a:hlink>
        <a:srgbClr val="660000"/>
      </a:hlink>
      <a:folHlink>
        <a:srgbClr val="CC3300"/>
      </a:folHlink>
    </a:clrScheme>
    <a:fontScheme name="Precedente">
      <a:majorFont>
        <a:latin typeface="Perpetua Titling MT"/>
        <a:ea typeface=""/>
        <a:cs typeface=""/>
        <a:font script="Jpan" typeface="ＭＳ Ｐ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170</TotalTime>
  <Words>975</Words>
  <Application>Microsoft Office PowerPoint</Application>
  <PresentationFormat>Presentación en pantalla (4:3)</PresentationFormat>
  <Paragraphs>240</Paragraphs>
  <Slides>26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26</vt:i4>
      </vt:variant>
    </vt:vector>
  </HeadingPairs>
  <TitlesOfParts>
    <vt:vector size="28" baseType="lpstr">
      <vt:lpstr>Tema de Office</vt:lpstr>
      <vt:lpstr>Office Theme</vt:lpstr>
      <vt:lpstr>Armonización Contable Terminología utilizada en el Sistema de Formato Único </vt:lpstr>
      <vt:lpstr>Obligatoriedad a los Entes Públicos.</vt:lpstr>
      <vt:lpstr>Objetivo de la Ley</vt:lpstr>
      <vt:lpstr>Aspectos Relevantes</vt:lpstr>
      <vt:lpstr>Características del Sistema de Contabilidad Gubernamental</vt:lpstr>
      <vt:lpstr>Características del Sistema de Contabilidad Gubernamental</vt:lpstr>
      <vt:lpstr>Características del Sistema de Contabilidad Gubernamental</vt:lpstr>
      <vt:lpstr>Aspectos Relevantes</vt:lpstr>
      <vt:lpstr>El Gran Propósito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La Reforma a la Ley General de Contabilidad Gubernamental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El Gran Propósito</vt:lpstr>
      <vt:lpstr>www.conac.gob.mx</vt:lpstr>
      <vt:lpstr>Armonización Contable Terminología utilizada en el Sistema de Formato Único   Alfonso Chávez Fierro Director General Adjunto Unidad de Contabilidad Gubernamental alfonso_chavez@hacienda.gob.mx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Nayeli AP</dc:creator>
  <cp:lastModifiedBy>Ramón</cp:lastModifiedBy>
  <cp:revision>15</cp:revision>
  <dcterms:created xsi:type="dcterms:W3CDTF">2013-06-02T20:59:20Z</dcterms:created>
  <dcterms:modified xsi:type="dcterms:W3CDTF">2013-06-15T17:17:26Z</dcterms:modified>
</cp:coreProperties>
</file>