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9" r:id="rId4"/>
    <p:sldId id="270" r:id="rId5"/>
    <p:sldId id="271" r:id="rId6"/>
    <p:sldId id="272" r:id="rId7"/>
    <p:sldId id="273" r:id="rId8"/>
    <p:sldId id="261" r:id="rId9"/>
    <p:sldId id="274" r:id="rId10"/>
    <p:sldId id="260" r:id="rId11"/>
    <p:sldId id="258" r:id="rId12"/>
    <p:sldId id="268" r:id="rId13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acitacion_egresos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3" cstate="print">
            <a:alphaModFix amt="28000"/>
            <a:lum bright="82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4" cstate="print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43765E7A-0719-4168-BC68-71D0438D85D3}" type="datetimeFigureOut">
              <a:rPr lang="es-MX" smtClean="0"/>
              <a:pPr/>
              <a:t>12/05/2014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707BF667-6722-4A0B-8B02-13A7C1F8B410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800" spc="300" dirty="0" smtClean="0">
                <a:solidFill>
                  <a:srgbClr val="FFFFFF"/>
                </a:solidFill>
                <a:latin typeface="Calibri" pitchFamily="34" charset="0"/>
              </a:rPr>
              <a:t>Evaluaciones</a:t>
            </a:r>
            <a:r>
              <a:rPr lang="es-MX" sz="2400" spc="300" dirty="0" smtClean="0">
                <a:solidFill>
                  <a:srgbClr val="FFFFFF"/>
                </a:solidFill>
                <a:latin typeface="Calibri" pitchFamily="34" charset="0"/>
              </a:rPr>
              <a:t/>
            </a:r>
            <a:br>
              <a:rPr lang="es-MX" sz="2400" spc="300" dirty="0" smtClean="0">
                <a:solidFill>
                  <a:srgbClr val="FFFFFF"/>
                </a:solidFill>
                <a:latin typeface="Calibri" pitchFamily="34" charset="0"/>
              </a:rPr>
            </a:br>
            <a:r>
              <a:rPr lang="es-MX" sz="1800" spc="300" dirty="0" smtClean="0">
                <a:solidFill>
                  <a:srgbClr val="FFFFFF"/>
                </a:solidFill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</a:rPr>
            </a:br>
            <a:endParaRPr lang="es-MX" sz="1800" spc="300" dirty="0" smtClean="0">
              <a:solidFill>
                <a:srgbClr val="FFFFFF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4000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Sistema del Formato Único </a:t>
            </a:r>
            <a:endParaRPr lang="es-ES" sz="4000" dirty="0">
              <a:solidFill>
                <a:schemeClr val="bg1"/>
              </a:solidFill>
              <a:latin typeface="Calibri" pitchFamily="34" charset="0"/>
              <a:cs typeface="Adobe Caslon Pro Bold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47" y="5271040"/>
            <a:ext cx="1553711" cy="11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8 CuadroTexto"/>
          <p:cNvSpPr txBox="1"/>
          <p:nvPr/>
        </p:nvSpPr>
        <p:spPr>
          <a:xfrm>
            <a:off x="4572000" y="6198255"/>
            <a:ext cx="4438650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Subsecretaría</a:t>
            </a: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 </a:t>
            </a: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de Egresos</a:t>
            </a:r>
          </a:p>
          <a:p>
            <a:pPr algn="r">
              <a:spcBef>
                <a:spcPct val="20000"/>
              </a:spcBef>
            </a:pP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Unidad de </a:t>
            </a:r>
            <a:r>
              <a:rPr lang="es-MX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Evaluación </a:t>
            </a: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del Desempeño</a:t>
            </a:r>
          </a:p>
          <a:p>
            <a:pPr algn="r">
              <a:spcBef>
                <a:spcPct val="20000"/>
              </a:spcBef>
            </a:pPr>
            <a:endParaRPr lang="es-MX" sz="1000" dirty="0" smtClean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reportan las evaluaciones realizadas a los programas, fondos o convenios que transfieren recursos federales.</a:t>
            </a:r>
            <a:r>
              <a:rPr lang="es-MX" sz="21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endParaRPr lang="es-MX" sz="21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58775" indent="-358775" algn="just" defTabSz="914400">
              <a:lnSpc>
                <a:spcPct val="15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acuerdo con el numeral décimo séptimo de los Lineamientos SFU, se establece que los “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resultados de las evaluaciones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parciales o definitivos, relativos al ejercicio de los recursos federales transferidos,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serán informados por las entidades federativas mediante el SFU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”.</a:t>
            </a:r>
          </a:p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endParaRPr lang="es-MX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¿Qué se registra en este nivel?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Enfoque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67544" y="1142984"/>
            <a:ext cx="8064896" cy="5299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4988" algn="l"/>
              </a:tabLst>
            </a:pP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Formar parte de la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cultura enfocada a resultados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significa involucrarse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desde la definición de prioridades hasta la evaluación de los programas.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4988" algn="l"/>
              </a:tabLst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4988" algn="l"/>
              </a:tabLst>
            </a:pP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Se requiere que tanto el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servidor público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como la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ciudadanía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se involucren a cabalidad, para generar un entorno donde existe un mayor conocimiento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de quién, en qué,  para qué y dónde se gastan 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los recursos públicos, es decir, se fortalece la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rendición de cuentas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. </a:t>
            </a: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4988" algn="l"/>
              </a:tabLst>
            </a:pP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lvl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1804988" algn="l"/>
              </a:tabLst>
            </a:pP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En la medida en que los recursos públicos se asignen a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programas con metas y objetivos claros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, se garantizarán más y mejores servicios públicos, generando un </a:t>
            </a:r>
            <a:r>
              <a:rPr lang="es-MX" b="1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mayor desarrollo</a:t>
            </a:r>
            <a:r>
              <a:rPr lang="es-MX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para la sociedad, para el sector público y para el país.</a:t>
            </a:r>
            <a:endParaRPr lang="es-MX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s-MX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es-MX" dirty="0" smtClean="0">
                <a:latin typeface="Calibri" pitchFamily="34" charset="0"/>
                <a:cs typeface="Calibri" pitchFamily="34" charset="0"/>
              </a:rPr>
            </a:br>
            <a:r>
              <a:rPr lang="es-MX" b="1" dirty="0" smtClean="0">
                <a:latin typeface="Adobe Caslon Pro"/>
                <a:ea typeface="Calibri"/>
                <a:cs typeface="Times New Roman"/>
              </a:rPr>
              <a:t> 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11509" y="846562"/>
            <a:ext cx="1149350" cy="477837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PLANEACIÓN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783584" y="4010921"/>
            <a:ext cx="186301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Informes de resultados</a:t>
            </a:r>
          </a:p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Monitoreo de indicadores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7426648" y="5522690"/>
            <a:ext cx="828727" cy="4985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L="87313" indent="-87313" algn="l" eaLnBrk="0" hangingPunct="0">
              <a:lnSpc>
                <a:spcPct val="90000"/>
              </a:lnSpc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Cuenta </a:t>
            </a:r>
            <a:r>
              <a:rPr lang="es-ES" sz="1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Pública e </a:t>
            </a:r>
            <a:r>
              <a:rPr lang="es-E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Informes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786634" y="3275124"/>
            <a:ext cx="3111551" cy="4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anchor="ctr" anchorCtr="0">
            <a:no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Mejora en la gestión y calidad del gasto público</a:t>
            </a:r>
          </a:p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Reglas  de operación de los programas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8388672" y="1110105"/>
            <a:ext cx="12700" cy="46497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91"/>
              </a:cxn>
              <a:cxn ang="0">
                <a:pos x="8" y="149"/>
              </a:cxn>
              <a:cxn ang="0">
                <a:pos x="8" y="174"/>
              </a:cxn>
              <a:cxn ang="0">
                <a:pos x="8" y="174"/>
              </a:cxn>
              <a:cxn ang="0">
                <a:pos x="0" y="232"/>
              </a:cxn>
              <a:cxn ang="0">
                <a:pos x="0" y="323"/>
              </a:cxn>
              <a:cxn ang="0">
                <a:pos x="8" y="381"/>
              </a:cxn>
              <a:cxn ang="0">
                <a:pos x="8" y="406"/>
              </a:cxn>
              <a:cxn ang="0">
                <a:pos x="8" y="406"/>
              </a:cxn>
              <a:cxn ang="0">
                <a:pos x="0" y="464"/>
              </a:cxn>
              <a:cxn ang="0">
                <a:pos x="0" y="555"/>
              </a:cxn>
              <a:cxn ang="0">
                <a:pos x="8" y="613"/>
              </a:cxn>
              <a:cxn ang="0">
                <a:pos x="8" y="638"/>
              </a:cxn>
              <a:cxn ang="0">
                <a:pos x="8" y="638"/>
              </a:cxn>
              <a:cxn ang="0">
                <a:pos x="0" y="696"/>
              </a:cxn>
              <a:cxn ang="0">
                <a:pos x="0" y="787"/>
              </a:cxn>
              <a:cxn ang="0">
                <a:pos x="8" y="845"/>
              </a:cxn>
              <a:cxn ang="0">
                <a:pos x="8" y="870"/>
              </a:cxn>
              <a:cxn ang="0">
                <a:pos x="8" y="870"/>
              </a:cxn>
              <a:cxn ang="0">
                <a:pos x="0" y="928"/>
              </a:cxn>
              <a:cxn ang="0">
                <a:pos x="0" y="1019"/>
              </a:cxn>
              <a:cxn ang="0">
                <a:pos x="8" y="1077"/>
              </a:cxn>
              <a:cxn ang="0">
                <a:pos x="8" y="1102"/>
              </a:cxn>
              <a:cxn ang="0">
                <a:pos x="8" y="1102"/>
              </a:cxn>
              <a:cxn ang="0">
                <a:pos x="0" y="1158"/>
              </a:cxn>
              <a:cxn ang="0">
                <a:pos x="0" y="1249"/>
              </a:cxn>
              <a:cxn ang="0">
                <a:pos x="8" y="1307"/>
              </a:cxn>
              <a:cxn ang="0">
                <a:pos x="8" y="1332"/>
              </a:cxn>
              <a:cxn ang="0">
                <a:pos x="8" y="1332"/>
              </a:cxn>
              <a:cxn ang="0">
                <a:pos x="0" y="1390"/>
              </a:cxn>
              <a:cxn ang="0">
                <a:pos x="0" y="1481"/>
              </a:cxn>
              <a:cxn ang="0">
                <a:pos x="8" y="1539"/>
              </a:cxn>
              <a:cxn ang="0">
                <a:pos x="8" y="1564"/>
              </a:cxn>
              <a:cxn ang="0">
                <a:pos x="8" y="1564"/>
              </a:cxn>
              <a:cxn ang="0">
                <a:pos x="0" y="1622"/>
              </a:cxn>
              <a:cxn ang="0">
                <a:pos x="0" y="1713"/>
              </a:cxn>
              <a:cxn ang="0">
                <a:pos x="8" y="1771"/>
              </a:cxn>
              <a:cxn ang="0">
                <a:pos x="8" y="1796"/>
              </a:cxn>
              <a:cxn ang="0">
                <a:pos x="8" y="1796"/>
              </a:cxn>
              <a:cxn ang="0">
                <a:pos x="0" y="1854"/>
              </a:cxn>
              <a:cxn ang="0">
                <a:pos x="0" y="1945"/>
              </a:cxn>
              <a:cxn ang="0">
                <a:pos x="8" y="2003"/>
              </a:cxn>
              <a:cxn ang="0">
                <a:pos x="8" y="2028"/>
              </a:cxn>
              <a:cxn ang="0">
                <a:pos x="8" y="2028"/>
              </a:cxn>
              <a:cxn ang="0">
                <a:pos x="0" y="2086"/>
              </a:cxn>
              <a:cxn ang="0">
                <a:pos x="0" y="2177"/>
              </a:cxn>
              <a:cxn ang="0">
                <a:pos x="8" y="2234"/>
              </a:cxn>
              <a:cxn ang="0">
                <a:pos x="8" y="2259"/>
              </a:cxn>
              <a:cxn ang="0">
                <a:pos x="8" y="2259"/>
              </a:cxn>
              <a:cxn ang="0">
                <a:pos x="0" y="2317"/>
              </a:cxn>
              <a:cxn ang="0">
                <a:pos x="0" y="2408"/>
              </a:cxn>
              <a:cxn ang="0">
                <a:pos x="8" y="2466"/>
              </a:cxn>
              <a:cxn ang="0">
                <a:pos x="8" y="2490"/>
              </a:cxn>
              <a:cxn ang="0">
                <a:pos x="8" y="2490"/>
              </a:cxn>
              <a:cxn ang="0">
                <a:pos x="0" y="2548"/>
              </a:cxn>
              <a:cxn ang="0">
                <a:pos x="0" y="2640"/>
              </a:cxn>
              <a:cxn ang="0">
                <a:pos x="8" y="2698"/>
              </a:cxn>
              <a:cxn ang="0">
                <a:pos x="8" y="2722"/>
              </a:cxn>
              <a:cxn ang="0">
                <a:pos x="8" y="2722"/>
              </a:cxn>
              <a:cxn ang="0">
                <a:pos x="0" y="2780"/>
              </a:cxn>
              <a:cxn ang="0">
                <a:pos x="0" y="2871"/>
              </a:cxn>
              <a:cxn ang="0">
                <a:pos x="8" y="2929"/>
              </a:cxn>
            </a:cxnLst>
            <a:rect l="0" t="0" r="r" b="b"/>
            <a:pathLst>
              <a:path w="8" h="2929">
                <a:moveTo>
                  <a:pt x="8" y="0"/>
                </a:moveTo>
                <a:lnTo>
                  <a:pt x="8" y="35"/>
                </a:lnTo>
                <a:lnTo>
                  <a:pt x="0" y="35"/>
                </a:lnTo>
                <a:lnTo>
                  <a:pt x="0" y="0"/>
                </a:lnTo>
                <a:lnTo>
                  <a:pt x="8" y="0"/>
                </a:lnTo>
                <a:close/>
                <a:moveTo>
                  <a:pt x="8" y="58"/>
                </a:moveTo>
                <a:lnTo>
                  <a:pt x="8" y="91"/>
                </a:lnTo>
                <a:lnTo>
                  <a:pt x="0" y="91"/>
                </a:lnTo>
                <a:lnTo>
                  <a:pt x="0" y="58"/>
                </a:lnTo>
                <a:lnTo>
                  <a:pt x="8" y="58"/>
                </a:lnTo>
                <a:close/>
                <a:moveTo>
                  <a:pt x="8" y="116"/>
                </a:moveTo>
                <a:lnTo>
                  <a:pt x="8" y="149"/>
                </a:lnTo>
                <a:lnTo>
                  <a:pt x="0" y="149"/>
                </a:lnTo>
                <a:lnTo>
                  <a:pt x="0" y="116"/>
                </a:lnTo>
                <a:lnTo>
                  <a:pt x="8" y="116"/>
                </a:lnTo>
                <a:close/>
                <a:moveTo>
                  <a:pt x="8" y="174"/>
                </a:moveTo>
                <a:lnTo>
                  <a:pt x="8" y="207"/>
                </a:lnTo>
                <a:lnTo>
                  <a:pt x="0" y="207"/>
                </a:lnTo>
                <a:lnTo>
                  <a:pt x="0" y="174"/>
                </a:lnTo>
                <a:lnTo>
                  <a:pt x="8" y="174"/>
                </a:lnTo>
                <a:close/>
                <a:moveTo>
                  <a:pt x="8" y="232"/>
                </a:moveTo>
                <a:lnTo>
                  <a:pt x="8" y="265"/>
                </a:lnTo>
                <a:lnTo>
                  <a:pt x="0" y="265"/>
                </a:lnTo>
                <a:lnTo>
                  <a:pt x="0" y="232"/>
                </a:lnTo>
                <a:lnTo>
                  <a:pt x="8" y="232"/>
                </a:lnTo>
                <a:close/>
                <a:moveTo>
                  <a:pt x="8" y="290"/>
                </a:moveTo>
                <a:lnTo>
                  <a:pt x="8" y="323"/>
                </a:lnTo>
                <a:lnTo>
                  <a:pt x="0" y="323"/>
                </a:lnTo>
                <a:lnTo>
                  <a:pt x="0" y="290"/>
                </a:lnTo>
                <a:lnTo>
                  <a:pt x="8" y="290"/>
                </a:lnTo>
                <a:close/>
                <a:moveTo>
                  <a:pt x="8" y="348"/>
                </a:moveTo>
                <a:lnTo>
                  <a:pt x="8" y="381"/>
                </a:lnTo>
                <a:lnTo>
                  <a:pt x="0" y="381"/>
                </a:lnTo>
                <a:lnTo>
                  <a:pt x="0" y="348"/>
                </a:lnTo>
                <a:lnTo>
                  <a:pt x="8" y="348"/>
                </a:lnTo>
                <a:close/>
                <a:moveTo>
                  <a:pt x="8" y="406"/>
                </a:moveTo>
                <a:lnTo>
                  <a:pt x="8" y="439"/>
                </a:lnTo>
                <a:lnTo>
                  <a:pt x="0" y="439"/>
                </a:lnTo>
                <a:lnTo>
                  <a:pt x="0" y="406"/>
                </a:lnTo>
                <a:lnTo>
                  <a:pt x="8" y="406"/>
                </a:lnTo>
                <a:close/>
                <a:moveTo>
                  <a:pt x="8" y="464"/>
                </a:moveTo>
                <a:lnTo>
                  <a:pt x="8" y="497"/>
                </a:lnTo>
                <a:lnTo>
                  <a:pt x="0" y="497"/>
                </a:lnTo>
                <a:lnTo>
                  <a:pt x="0" y="464"/>
                </a:lnTo>
                <a:lnTo>
                  <a:pt x="8" y="464"/>
                </a:lnTo>
                <a:close/>
                <a:moveTo>
                  <a:pt x="8" y="522"/>
                </a:moveTo>
                <a:lnTo>
                  <a:pt x="8" y="555"/>
                </a:lnTo>
                <a:lnTo>
                  <a:pt x="0" y="555"/>
                </a:lnTo>
                <a:lnTo>
                  <a:pt x="0" y="522"/>
                </a:lnTo>
                <a:lnTo>
                  <a:pt x="8" y="522"/>
                </a:lnTo>
                <a:close/>
                <a:moveTo>
                  <a:pt x="8" y="580"/>
                </a:moveTo>
                <a:lnTo>
                  <a:pt x="8" y="613"/>
                </a:lnTo>
                <a:lnTo>
                  <a:pt x="0" y="613"/>
                </a:lnTo>
                <a:lnTo>
                  <a:pt x="0" y="580"/>
                </a:lnTo>
                <a:lnTo>
                  <a:pt x="8" y="580"/>
                </a:lnTo>
                <a:close/>
                <a:moveTo>
                  <a:pt x="8" y="638"/>
                </a:moveTo>
                <a:lnTo>
                  <a:pt x="8" y="671"/>
                </a:lnTo>
                <a:lnTo>
                  <a:pt x="0" y="671"/>
                </a:lnTo>
                <a:lnTo>
                  <a:pt x="0" y="638"/>
                </a:lnTo>
                <a:lnTo>
                  <a:pt x="8" y="638"/>
                </a:lnTo>
                <a:close/>
                <a:moveTo>
                  <a:pt x="8" y="696"/>
                </a:moveTo>
                <a:lnTo>
                  <a:pt x="8" y="729"/>
                </a:lnTo>
                <a:lnTo>
                  <a:pt x="0" y="729"/>
                </a:lnTo>
                <a:lnTo>
                  <a:pt x="0" y="696"/>
                </a:lnTo>
                <a:lnTo>
                  <a:pt x="8" y="696"/>
                </a:lnTo>
                <a:close/>
                <a:moveTo>
                  <a:pt x="8" y="754"/>
                </a:moveTo>
                <a:lnTo>
                  <a:pt x="8" y="787"/>
                </a:lnTo>
                <a:lnTo>
                  <a:pt x="0" y="787"/>
                </a:lnTo>
                <a:lnTo>
                  <a:pt x="0" y="754"/>
                </a:lnTo>
                <a:lnTo>
                  <a:pt x="8" y="754"/>
                </a:lnTo>
                <a:close/>
                <a:moveTo>
                  <a:pt x="8" y="812"/>
                </a:moveTo>
                <a:lnTo>
                  <a:pt x="8" y="845"/>
                </a:lnTo>
                <a:lnTo>
                  <a:pt x="0" y="845"/>
                </a:lnTo>
                <a:lnTo>
                  <a:pt x="0" y="812"/>
                </a:lnTo>
                <a:lnTo>
                  <a:pt x="8" y="812"/>
                </a:lnTo>
                <a:close/>
                <a:moveTo>
                  <a:pt x="8" y="870"/>
                </a:moveTo>
                <a:lnTo>
                  <a:pt x="8" y="903"/>
                </a:lnTo>
                <a:lnTo>
                  <a:pt x="0" y="903"/>
                </a:lnTo>
                <a:lnTo>
                  <a:pt x="0" y="870"/>
                </a:lnTo>
                <a:lnTo>
                  <a:pt x="8" y="870"/>
                </a:lnTo>
                <a:close/>
                <a:moveTo>
                  <a:pt x="8" y="928"/>
                </a:moveTo>
                <a:lnTo>
                  <a:pt x="8" y="961"/>
                </a:lnTo>
                <a:lnTo>
                  <a:pt x="0" y="961"/>
                </a:lnTo>
                <a:lnTo>
                  <a:pt x="0" y="928"/>
                </a:lnTo>
                <a:lnTo>
                  <a:pt x="8" y="928"/>
                </a:lnTo>
                <a:close/>
                <a:moveTo>
                  <a:pt x="8" y="986"/>
                </a:moveTo>
                <a:lnTo>
                  <a:pt x="8" y="1019"/>
                </a:lnTo>
                <a:lnTo>
                  <a:pt x="0" y="1019"/>
                </a:lnTo>
                <a:lnTo>
                  <a:pt x="0" y="986"/>
                </a:lnTo>
                <a:lnTo>
                  <a:pt x="8" y="986"/>
                </a:lnTo>
                <a:close/>
                <a:moveTo>
                  <a:pt x="8" y="1042"/>
                </a:moveTo>
                <a:lnTo>
                  <a:pt x="8" y="1077"/>
                </a:lnTo>
                <a:lnTo>
                  <a:pt x="0" y="1077"/>
                </a:lnTo>
                <a:lnTo>
                  <a:pt x="0" y="1042"/>
                </a:lnTo>
                <a:lnTo>
                  <a:pt x="8" y="1042"/>
                </a:lnTo>
                <a:close/>
                <a:moveTo>
                  <a:pt x="8" y="1102"/>
                </a:moveTo>
                <a:lnTo>
                  <a:pt x="8" y="1133"/>
                </a:lnTo>
                <a:lnTo>
                  <a:pt x="0" y="1133"/>
                </a:lnTo>
                <a:lnTo>
                  <a:pt x="0" y="1102"/>
                </a:lnTo>
                <a:lnTo>
                  <a:pt x="8" y="1102"/>
                </a:lnTo>
                <a:close/>
                <a:moveTo>
                  <a:pt x="8" y="1158"/>
                </a:moveTo>
                <a:lnTo>
                  <a:pt x="8" y="1191"/>
                </a:lnTo>
                <a:lnTo>
                  <a:pt x="0" y="1191"/>
                </a:lnTo>
                <a:lnTo>
                  <a:pt x="0" y="1158"/>
                </a:lnTo>
                <a:lnTo>
                  <a:pt x="8" y="1158"/>
                </a:lnTo>
                <a:close/>
                <a:moveTo>
                  <a:pt x="8" y="1216"/>
                </a:moveTo>
                <a:lnTo>
                  <a:pt x="8" y="1249"/>
                </a:lnTo>
                <a:lnTo>
                  <a:pt x="0" y="1249"/>
                </a:lnTo>
                <a:lnTo>
                  <a:pt x="0" y="1216"/>
                </a:lnTo>
                <a:lnTo>
                  <a:pt x="8" y="1216"/>
                </a:lnTo>
                <a:close/>
                <a:moveTo>
                  <a:pt x="8" y="1274"/>
                </a:moveTo>
                <a:lnTo>
                  <a:pt x="8" y="1307"/>
                </a:lnTo>
                <a:lnTo>
                  <a:pt x="0" y="1307"/>
                </a:lnTo>
                <a:lnTo>
                  <a:pt x="0" y="1274"/>
                </a:lnTo>
                <a:lnTo>
                  <a:pt x="8" y="1274"/>
                </a:lnTo>
                <a:close/>
                <a:moveTo>
                  <a:pt x="8" y="1332"/>
                </a:moveTo>
                <a:lnTo>
                  <a:pt x="8" y="1365"/>
                </a:lnTo>
                <a:lnTo>
                  <a:pt x="0" y="1365"/>
                </a:lnTo>
                <a:lnTo>
                  <a:pt x="0" y="1332"/>
                </a:lnTo>
                <a:lnTo>
                  <a:pt x="8" y="1332"/>
                </a:lnTo>
                <a:close/>
                <a:moveTo>
                  <a:pt x="8" y="1390"/>
                </a:moveTo>
                <a:lnTo>
                  <a:pt x="8" y="1423"/>
                </a:lnTo>
                <a:lnTo>
                  <a:pt x="0" y="1423"/>
                </a:lnTo>
                <a:lnTo>
                  <a:pt x="0" y="1390"/>
                </a:lnTo>
                <a:lnTo>
                  <a:pt x="8" y="1390"/>
                </a:lnTo>
                <a:close/>
                <a:moveTo>
                  <a:pt x="8" y="1448"/>
                </a:moveTo>
                <a:lnTo>
                  <a:pt x="8" y="1481"/>
                </a:lnTo>
                <a:lnTo>
                  <a:pt x="0" y="1481"/>
                </a:lnTo>
                <a:lnTo>
                  <a:pt x="0" y="1448"/>
                </a:lnTo>
                <a:lnTo>
                  <a:pt x="8" y="1448"/>
                </a:lnTo>
                <a:close/>
                <a:moveTo>
                  <a:pt x="8" y="1506"/>
                </a:moveTo>
                <a:lnTo>
                  <a:pt x="8" y="1539"/>
                </a:lnTo>
                <a:lnTo>
                  <a:pt x="0" y="1539"/>
                </a:lnTo>
                <a:lnTo>
                  <a:pt x="0" y="1506"/>
                </a:lnTo>
                <a:lnTo>
                  <a:pt x="8" y="1506"/>
                </a:lnTo>
                <a:close/>
                <a:moveTo>
                  <a:pt x="8" y="1564"/>
                </a:moveTo>
                <a:lnTo>
                  <a:pt x="8" y="1597"/>
                </a:lnTo>
                <a:lnTo>
                  <a:pt x="0" y="1597"/>
                </a:lnTo>
                <a:lnTo>
                  <a:pt x="0" y="1564"/>
                </a:lnTo>
                <a:lnTo>
                  <a:pt x="8" y="1564"/>
                </a:lnTo>
                <a:close/>
                <a:moveTo>
                  <a:pt x="8" y="1622"/>
                </a:moveTo>
                <a:lnTo>
                  <a:pt x="8" y="1655"/>
                </a:lnTo>
                <a:lnTo>
                  <a:pt x="0" y="1655"/>
                </a:lnTo>
                <a:lnTo>
                  <a:pt x="0" y="1622"/>
                </a:lnTo>
                <a:lnTo>
                  <a:pt x="8" y="1622"/>
                </a:lnTo>
                <a:close/>
                <a:moveTo>
                  <a:pt x="8" y="1680"/>
                </a:moveTo>
                <a:lnTo>
                  <a:pt x="8" y="1713"/>
                </a:lnTo>
                <a:lnTo>
                  <a:pt x="0" y="1713"/>
                </a:lnTo>
                <a:lnTo>
                  <a:pt x="0" y="1680"/>
                </a:lnTo>
                <a:lnTo>
                  <a:pt x="8" y="1680"/>
                </a:lnTo>
                <a:close/>
                <a:moveTo>
                  <a:pt x="8" y="1738"/>
                </a:moveTo>
                <a:lnTo>
                  <a:pt x="8" y="1771"/>
                </a:lnTo>
                <a:lnTo>
                  <a:pt x="0" y="1771"/>
                </a:lnTo>
                <a:lnTo>
                  <a:pt x="0" y="1738"/>
                </a:lnTo>
                <a:lnTo>
                  <a:pt x="8" y="1738"/>
                </a:lnTo>
                <a:close/>
                <a:moveTo>
                  <a:pt x="8" y="1796"/>
                </a:moveTo>
                <a:lnTo>
                  <a:pt x="8" y="1829"/>
                </a:lnTo>
                <a:lnTo>
                  <a:pt x="0" y="1829"/>
                </a:lnTo>
                <a:lnTo>
                  <a:pt x="0" y="1796"/>
                </a:lnTo>
                <a:lnTo>
                  <a:pt x="8" y="1796"/>
                </a:lnTo>
                <a:close/>
                <a:moveTo>
                  <a:pt x="8" y="1854"/>
                </a:moveTo>
                <a:lnTo>
                  <a:pt x="8" y="1887"/>
                </a:lnTo>
                <a:lnTo>
                  <a:pt x="0" y="1887"/>
                </a:lnTo>
                <a:lnTo>
                  <a:pt x="0" y="1854"/>
                </a:lnTo>
                <a:lnTo>
                  <a:pt x="8" y="1854"/>
                </a:lnTo>
                <a:close/>
                <a:moveTo>
                  <a:pt x="8" y="1912"/>
                </a:moveTo>
                <a:lnTo>
                  <a:pt x="8" y="1945"/>
                </a:lnTo>
                <a:lnTo>
                  <a:pt x="0" y="1945"/>
                </a:lnTo>
                <a:lnTo>
                  <a:pt x="0" y="1912"/>
                </a:lnTo>
                <a:lnTo>
                  <a:pt x="8" y="1912"/>
                </a:lnTo>
                <a:close/>
                <a:moveTo>
                  <a:pt x="8" y="1970"/>
                </a:moveTo>
                <a:lnTo>
                  <a:pt x="8" y="2003"/>
                </a:lnTo>
                <a:lnTo>
                  <a:pt x="0" y="2003"/>
                </a:lnTo>
                <a:lnTo>
                  <a:pt x="0" y="1970"/>
                </a:lnTo>
                <a:lnTo>
                  <a:pt x="8" y="1970"/>
                </a:lnTo>
                <a:close/>
                <a:moveTo>
                  <a:pt x="8" y="2028"/>
                </a:moveTo>
                <a:lnTo>
                  <a:pt x="8" y="2061"/>
                </a:lnTo>
                <a:lnTo>
                  <a:pt x="0" y="2061"/>
                </a:lnTo>
                <a:lnTo>
                  <a:pt x="0" y="2028"/>
                </a:lnTo>
                <a:lnTo>
                  <a:pt x="8" y="2028"/>
                </a:lnTo>
                <a:close/>
                <a:moveTo>
                  <a:pt x="8" y="2086"/>
                </a:moveTo>
                <a:lnTo>
                  <a:pt x="8" y="2119"/>
                </a:lnTo>
                <a:lnTo>
                  <a:pt x="0" y="2119"/>
                </a:lnTo>
                <a:lnTo>
                  <a:pt x="0" y="2086"/>
                </a:lnTo>
                <a:lnTo>
                  <a:pt x="8" y="2086"/>
                </a:lnTo>
                <a:close/>
                <a:moveTo>
                  <a:pt x="8" y="2144"/>
                </a:moveTo>
                <a:lnTo>
                  <a:pt x="8" y="2177"/>
                </a:lnTo>
                <a:lnTo>
                  <a:pt x="0" y="2177"/>
                </a:lnTo>
                <a:lnTo>
                  <a:pt x="0" y="2144"/>
                </a:lnTo>
                <a:lnTo>
                  <a:pt x="8" y="2144"/>
                </a:lnTo>
                <a:close/>
                <a:moveTo>
                  <a:pt x="8" y="2202"/>
                </a:moveTo>
                <a:lnTo>
                  <a:pt x="8" y="2234"/>
                </a:lnTo>
                <a:lnTo>
                  <a:pt x="0" y="2234"/>
                </a:lnTo>
                <a:lnTo>
                  <a:pt x="0" y="2202"/>
                </a:lnTo>
                <a:lnTo>
                  <a:pt x="8" y="2202"/>
                </a:lnTo>
                <a:close/>
                <a:moveTo>
                  <a:pt x="8" y="2259"/>
                </a:moveTo>
                <a:lnTo>
                  <a:pt x="8" y="2293"/>
                </a:lnTo>
                <a:lnTo>
                  <a:pt x="0" y="2293"/>
                </a:lnTo>
                <a:lnTo>
                  <a:pt x="0" y="2259"/>
                </a:lnTo>
                <a:lnTo>
                  <a:pt x="8" y="2259"/>
                </a:lnTo>
                <a:close/>
                <a:moveTo>
                  <a:pt x="8" y="2317"/>
                </a:moveTo>
                <a:lnTo>
                  <a:pt x="8" y="2350"/>
                </a:lnTo>
                <a:lnTo>
                  <a:pt x="0" y="2350"/>
                </a:lnTo>
                <a:lnTo>
                  <a:pt x="0" y="2317"/>
                </a:lnTo>
                <a:lnTo>
                  <a:pt x="8" y="2317"/>
                </a:lnTo>
                <a:close/>
                <a:moveTo>
                  <a:pt x="8" y="2375"/>
                </a:moveTo>
                <a:lnTo>
                  <a:pt x="8" y="2408"/>
                </a:lnTo>
                <a:lnTo>
                  <a:pt x="0" y="2408"/>
                </a:lnTo>
                <a:lnTo>
                  <a:pt x="0" y="2375"/>
                </a:lnTo>
                <a:lnTo>
                  <a:pt x="8" y="2375"/>
                </a:lnTo>
                <a:close/>
                <a:moveTo>
                  <a:pt x="8" y="2432"/>
                </a:moveTo>
                <a:lnTo>
                  <a:pt x="8" y="2466"/>
                </a:lnTo>
                <a:lnTo>
                  <a:pt x="0" y="2466"/>
                </a:lnTo>
                <a:lnTo>
                  <a:pt x="0" y="2432"/>
                </a:lnTo>
                <a:lnTo>
                  <a:pt x="8" y="2432"/>
                </a:lnTo>
                <a:close/>
                <a:moveTo>
                  <a:pt x="8" y="2490"/>
                </a:moveTo>
                <a:lnTo>
                  <a:pt x="8" y="2524"/>
                </a:lnTo>
                <a:lnTo>
                  <a:pt x="0" y="2524"/>
                </a:lnTo>
                <a:lnTo>
                  <a:pt x="0" y="2490"/>
                </a:lnTo>
                <a:lnTo>
                  <a:pt x="8" y="2490"/>
                </a:lnTo>
                <a:close/>
                <a:moveTo>
                  <a:pt x="8" y="2548"/>
                </a:moveTo>
                <a:lnTo>
                  <a:pt x="8" y="2582"/>
                </a:lnTo>
                <a:lnTo>
                  <a:pt x="0" y="2582"/>
                </a:lnTo>
                <a:lnTo>
                  <a:pt x="0" y="2548"/>
                </a:lnTo>
                <a:lnTo>
                  <a:pt x="8" y="2548"/>
                </a:lnTo>
                <a:close/>
                <a:moveTo>
                  <a:pt x="8" y="2606"/>
                </a:moveTo>
                <a:lnTo>
                  <a:pt x="8" y="2640"/>
                </a:lnTo>
                <a:lnTo>
                  <a:pt x="0" y="2640"/>
                </a:lnTo>
                <a:lnTo>
                  <a:pt x="0" y="2606"/>
                </a:lnTo>
                <a:lnTo>
                  <a:pt x="8" y="2606"/>
                </a:lnTo>
                <a:close/>
                <a:moveTo>
                  <a:pt x="8" y="2664"/>
                </a:moveTo>
                <a:lnTo>
                  <a:pt x="8" y="2698"/>
                </a:lnTo>
                <a:lnTo>
                  <a:pt x="0" y="2698"/>
                </a:lnTo>
                <a:lnTo>
                  <a:pt x="0" y="2664"/>
                </a:lnTo>
                <a:lnTo>
                  <a:pt x="8" y="2664"/>
                </a:lnTo>
                <a:close/>
                <a:moveTo>
                  <a:pt x="8" y="2722"/>
                </a:moveTo>
                <a:lnTo>
                  <a:pt x="8" y="2756"/>
                </a:lnTo>
                <a:lnTo>
                  <a:pt x="0" y="2756"/>
                </a:lnTo>
                <a:lnTo>
                  <a:pt x="0" y="2722"/>
                </a:lnTo>
                <a:lnTo>
                  <a:pt x="8" y="2722"/>
                </a:lnTo>
                <a:close/>
                <a:moveTo>
                  <a:pt x="8" y="2780"/>
                </a:moveTo>
                <a:lnTo>
                  <a:pt x="8" y="2813"/>
                </a:lnTo>
                <a:lnTo>
                  <a:pt x="0" y="2813"/>
                </a:lnTo>
                <a:lnTo>
                  <a:pt x="0" y="2780"/>
                </a:lnTo>
                <a:lnTo>
                  <a:pt x="8" y="2780"/>
                </a:lnTo>
                <a:close/>
                <a:moveTo>
                  <a:pt x="8" y="2838"/>
                </a:moveTo>
                <a:lnTo>
                  <a:pt x="8" y="2871"/>
                </a:lnTo>
                <a:lnTo>
                  <a:pt x="0" y="2871"/>
                </a:lnTo>
                <a:lnTo>
                  <a:pt x="0" y="2838"/>
                </a:lnTo>
                <a:lnTo>
                  <a:pt x="8" y="2838"/>
                </a:lnTo>
                <a:close/>
                <a:moveTo>
                  <a:pt x="8" y="2896"/>
                </a:moveTo>
                <a:lnTo>
                  <a:pt x="8" y="2929"/>
                </a:lnTo>
                <a:lnTo>
                  <a:pt x="0" y="2929"/>
                </a:lnTo>
                <a:lnTo>
                  <a:pt x="0" y="2896"/>
                </a:lnTo>
                <a:lnTo>
                  <a:pt x="8" y="2896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s-MX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224534" y="1560942"/>
            <a:ext cx="3812710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0" tIns="0" rIns="0" bIns="0">
            <a:sp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Elaboración y autorización de estructuras programáticas</a:t>
            </a:r>
          </a:p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Definición de Programas presupuestarios</a:t>
            </a:r>
          </a:p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Elaboración de Matriz de Indicadores para Resultados (MIR)</a:t>
            </a:r>
          </a:p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Formulación de los indicadores estratégicos y de gestión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745234" y="2703954"/>
            <a:ext cx="3867199" cy="1846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Asignaciones presupuestarias que consideren los resultados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532884" y="4559065"/>
            <a:ext cx="1651053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>
            <a:sp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MX" sz="1200" dirty="0">
                <a:latin typeface="Calibri" pitchFamily="34" charset="0"/>
                <a:cs typeface="Calibri" pitchFamily="34" charset="0"/>
              </a:rPr>
              <a:t>Evaluaciones y compromisos </a:t>
            </a:r>
            <a:r>
              <a:rPr lang="es-MX" sz="1200" dirty="0" smtClean="0">
                <a:latin typeface="Calibri" pitchFamily="34" charset="0"/>
                <a:cs typeface="Calibri" pitchFamily="34" charset="0"/>
              </a:rPr>
              <a:t>de mejora </a:t>
            </a:r>
            <a:r>
              <a:rPr lang="es-MX" sz="1200" dirty="0">
                <a:latin typeface="Calibri" pitchFamily="34" charset="0"/>
                <a:cs typeface="Calibri" pitchFamily="34" charset="0"/>
              </a:rPr>
              <a:t>de políticas, programas e instituciones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194247" y="903710"/>
            <a:ext cx="4632368" cy="3599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0" tIns="0" rIns="0" bIns="0" anchor="ctr" anchorCtr="0">
            <a:noAutofit/>
          </a:bodyPr>
          <a:lstStyle/>
          <a:p>
            <a:pPr marL="87313" indent="-87313" algn="l" eaLnBrk="0" hangingPunct="0">
              <a:spcBef>
                <a:spcPct val="0"/>
              </a:spcBef>
              <a:buFont typeface="Arial" pitchFamily="34" charset="0"/>
              <a:buChar char="•"/>
            </a:pPr>
            <a:r>
              <a:rPr lang="es-ES" sz="1200" dirty="0" smtClean="0">
                <a:latin typeface="Calibri" pitchFamily="34" charset="0"/>
                <a:cs typeface="Calibri" pitchFamily="34" charset="0"/>
              </a:rPr>
              <a:t>Alineación </a:t>
            </a:r>
            <a:r>
              <a:rPr lang="es-ES" sz="1200" dirty="0">
                <a:latin typeface="Calibri" pitchFamily="34" charset="0"/>
                <a:cs typeface="Calibri" pitchFamily="34" charset="0"/>
              </a:rPr>
              <a:t>con </a:t>
            </a:r>
            <a:r>
              <a:rPr lang="es-ES" sz="1200" dirty="0" smtClean="0">
                <a:latin typeface="Calibri" pitchFamily="34" charset="0"/>
                <a:cs typeface="Calibri" pitchFamily="34" charset="0"/>
              </a:rPr>
              <a:t>las prioridades nacionales (PND y programas derivados)</a:t>
            </a:r>
            <a:endParaRPr lang="es-ES" sz="12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1" name="AutoShape 11"/>
          <p:cNvCxnSpPr>
            <a:cxnSpLocks noChangeShapeType="1"/>
            <a:stCxn id="2" idx="3"/>
            <a:endCxn id="10" idx="1"/>
          </p:cNvCxnSpPr>
          <p:nvPr/>
        </p:nvCxnSpPr>
        <p:spPr bwMode="auto">
          <a:xfrm flipV="1">
            <a:off x="1760859" y="1083665"/>
            <a:ext cx="433388" cy="1816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AutoShape 12"/>
          <p:cNvCxnSpPr>
            <a:cxnSpLocks noChangeShapeType="1"/>
            <a:stCxn id="2" idx="2"/>
            <a:endCxn id="13" idx="1"/>
          </p:cNvCxnSpPr>
          <p:nvPr/>
        </p:nvCxnSpPr>
        <p:spPr bwMode="auto">
          <a:xfrm rot="16200000" flipH="1">
            <a:off x="987347" y="1523236"/>
            <a:ext cx="600875" cy="203200"/>
          </a:xfrm>
          <a:prstGeom prst="bentConnector2">
            <a:avLst/>
          </a:prstGeom>
          <a:ln>
            <a:solidFill>
              <a:srgbClr val="C00000"/>
            </a:solidFill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1389384" y="1686355"/>
            <a:ext cx="1309688" cy="477837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PROGRAMACIÓN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4" name="AutoShape 14"/>
          <p:cNvCxnSpPr>
            <a:cxnSpLocks noChangeShapeType="1"/>
            <a:stCxn id="13" idx="3"/>
            <a:endCxn id="7" idx="1"/>
          </p:cNvCxnSpPr>
          <p:nvPr/>
        </p:nvCxnSpPr>
        <p:spPr bwMode="auto">
          <a:xfrm>
            <a:off x="2699072" y="1925274"/>
            <a:ext cx="525462" cy="5000"/>
          </a:xfrm>
          <a:prstGeom prst="straightConnector1">
            <a:avLst/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2262509" y="2554730"/>
            <a:ext cx="1263650" cy="477837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PRESUPUESTO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6" name="AutoShape 16"/>
          <p:cNvCxnSpPr>
            <a:cxnSpLocks noChangeShapeType="1"/>
            <a:stCxn id="13" idx="2"/>
            <a:endCxn id="15" idx="1"/>
          </p:cNvCxnSpPr>
          <p:nvPr/>
        </p:nvCxnSpPr>
        <p:spPr bwMode="auto">
          <a:xfrm rot="16200000" flipH="1">
            <a:off x="1838640" y="2369779"/>
            <a:ext cx="629457" cy="218281"/>
          </a:xfrm>
          <a:prstGeom prst="bentConnector2">
            <a:avLst/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" name="AutoShape 17"/>
          <p:cNvCxnSpPr>
            <a:cxnSpLocks noChangeShapeType="1"/>
            <a:stCxn id="15" idx="3"/>
            <a:endCxn id="8" idx="1"/>
          </p:cNvCxnSpPr>
          <p:nvPr/>
        </p:nvCxnSpPr>
        <p:spPr bwMode="auto">
          <a:xfrm>
            <a:off x="3526159" y="2793649"/>
            <a:ext cx="219075" cy="2638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3154684" y="3237355"/>
            <a:ext cx="1263650" cy="506412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EJERCICIO Y CONTROL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9" name="AutoShape 19"/>
          <p:cNvCxnSpPr>
            <a:cxnSpLocks noChangeShapeType="1"/>
            <a:stCxn id="15" idx="2"/>
            <a:endCxn id="18" idx="1"/>
          </p:cNvCxnSpPr>
          <p:nvPr/>
        </p:nvCxnSpPr>
        <p:spPr bwMode="auto">
          <a:xfrm rot="16200000" flipH="1">
            <a:off x="2795115" y="3141311"/>
            <a:ext cx="449263" cy="250825"/>
          </a:xfrm>
          <a:prstGeom prst="bentConnector2">
            <a:avLst/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20"/>
          <p:cNvCxnSpPr>
            <a:cxnSpLocks noChangeShapeType="1"/>
            <a:stCxn id="18" idx="3"/>
            <a:endCxn id="5" idx="1"/>
          </p:cNvCxnSpPr>
          <p:nvPr/>
        </p:nvCxnSpPr>
        <p:spPr bwMode="auto">
          <a:xfrm>
            <a:off x="4418334" y="3490561"/>
            <a:ext cx="368300" cy="62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AutoShape 21"/>
          <p:cNvCxnSpPr>
            <a:cxnSpLocks noChangeShapeType="1"/>
            <a:stCxn id="18" idx="2"/>
            <a:endCxn id="22" idx="1"/>
          </p:cNvCxnSpPr>
          <p:nvPr/>
        </p:nvCxnSpPr>
        <p:spPr bwMode="auto">
          <a:xfrm rot="16200000" flipH="1">
            <a:off x="3694434" y="3845367"/>
            <a:ext cx="444500" cy="260350"/>
          </a:xfrm>
          <a:prstGeom prst="bentConnector2">
            <a:avLst/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4056384" y="3967605"/>
            <a:ext cx="1263650" cy="458787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>
                <a:latin typeface="Calibri" pitchFamily="34" charset="0"/>
                <a:cs typeface="Calibri" pitchFamily="34" charset="0"/>
              </a:rPr>
              <a:t>SEGUIMIENTO</a:t>
            </a:r>
            <a:endParaRPr lang="es-ES" sz="1200" b="1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3" name="AutoShape 23"/>
          <p:cNvCxnSpPr>
            <a:cxnSpLocks noChangeShapeType="1"/>
            <a:stCxn id="22" idx="3"/>
            <a:endCxn id="3" idx="1"/>
          </p:cNvCxnSpPr>
          <p:nvPr/>
        </p:nvCxnSpPr>
        <p:spPr bwMode="auto">
          <a:xfrm flipV="1">
            <a:off x="5320034" y="4195587"/>
            <a:ext cx="463550" cy="1412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4967609" y="4713730"/>
            <a:ext cx="1263650" cy="433387"/>
          </a:xfrm>
          <a:prstGeom prst="rect">
            <a:avLst/>
          </a:prstGeom>
          <a:solidFill>
            <a:srgbClr val="C0000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EVALUACIÓN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5" name="AutoShape 25"/>
          <p:cNvCxnSpPr>
            <a:cxnSpLocks noChangeShapeType="1"/>
            <a:stCxn id="22" idx="2"/>
            <a:endCxn id="24" idx="1"/>
          </p:cNvCxnSpPr>
          <p:nvPr/>
        </p:nvCxnSpPr>
        <p:spPr bwMode="auto">
          <a:xfrm rot="16200000" flipH="1">
            <a:off x="4575497" y="4548629"/>
            <a:ext cx="495300" cy="269875"/>
          </a:xfrm>
          <a:prstGeom prst="bentConnector2">
            <a:avLst/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26"/>
          <p:cNvCxnSpPr>
            <a:cxnSpLocks noChangeShapeType="1"/>
            <a:stCxn id="24" idx="3"/>
            <a:endCxn id="9" idx="1"/>
          </p:cNvCxnSpPr>
          <p:nvPr/>
        </p:nvCxnSpPr>
        <p:spPr bwMode="auto">
          <a:xfrm flipV="1">
            <a:off x="6231259" y="4928397"/>
            <a:ext cx="301625" cy="2027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5812159" y="5532880"/>
            <a:ext cx="1263650" cy="477837"/>
          </a:xfrm>
          <a:prstGeom prst="rect">
            <a:avLst/>
          </a:prstGeom>
          <a:solidFill>
            <a:srgbClr val="00B050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s-MX" sz="1200" b="1" dirty="0">
                <a:latin typeface="Calibri" pitchFamily="34" charset="0"/>
                <a:cs typeface="Calibri" pitchFamily="34" charset="0"/>
              </a:rPr>
              <a:t>RENDICIÓN DE CUENTAS</a:t>
            </a:r>
            <a:endParaRPr lang="es-ES" sz="1200" b="1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8" name="AutoShape 28"/>
          <p:cNvCxnSpPr>
            <a:cxnSpLocks noChangeShapeType="1"/>
            <a:stCxn id="24" idx="2"/>
            <a:endCxn id="27" idx="1"/>
          </p:cNvCxnSpPr>
          <p:nvPr/>
        </p:nvCxnSpPr>
        <p:spPr bwMode="auto">
          <a:xfrm rot="16200000" flipH="1">
            <a:off x="5393059" y="5363017"/>
            <a:ext cx="615950" cy="203200"/>
          </a:xfrm>
          <a:prstGeom prst="bentConnector2">
            <a:avLst/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9" name="AutoShape 29"/>
          <p:cNvCxnSpPr>
            <a:cxnSpLocks noChangeShapeType="1"/>
            <a:stCxn id="24" idx="2"/>
            <a:endCxn id="2" idx="1"/>
          </p:cNvCxnSpPr>
          <p:nvPr/>
        </p:nvCxnSpPr>
        <p:spPr bwMode="auto">
          <a:xfrm rot="5400000" flipH="1">
            <a:off x="1074654" y="622337"/>
            <a:ext cx="4061636" cy="4987925"/>
          </a:xfrm>
          <a:prstGeom prst="bentConnector4">
            <a:avLst>
              <a:gd name="adj1" fmla="val -5628"/>
              <a:gd name="adj2" fmla="val 104583"/>
            </a:avLst>
          </a:prstGeom>
          <a:noFill/>
          <a:ln w="28575">
            <a:solidFill>
              <a:srgbClr val="C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0" name="AutoShape 26"/>
          <p:cNvCxnSpPr>
            <a:cxnSpLocks noChangeShapeType="1"/>
            <a:stCxn id="27" idx="3"/>
            <a:endCxn id="4" idx="1"/>
          </p:cNvCxnSpPr>
          <p:nvPr/>
        </p:nvCxnSpPr>
        <p:spPr bwMode="auto">
          <a:xfrm>
            <a:off x="7075809" y="5771799"/>
            <a:ext cx="350839" cy="190"/>
          </a:xfrm>
          <a:prstGeom prst="bentConnector3">
            <a:avLst>
              <a:gd name="adj1" fmla="val 50000"/>
            </a:avLst>
          </a:prstGeom>
          <a:ln>
            <a:headEnd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8531547" y="2399155"/>
            <a:ext cx="288925" cy="2246769"/>
          </a:xfrm>
          <a:prstGeom prst="rect">
            <a:avLst/>
          </a:prstGeom>
          <a:solidFill>
            <a:srgbClr val="006600"/>
          </a:solidFill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s-MX" sz="1400" b="1" dirty="0">
                <a:latin typeface="Calibri" pitchFamily="34" charset="0"/>
                <a:cs typeface="Calibri" pitchFamily="34" charset="0"/>
              </a:rPr>
              <a:t>RESULTADOS</a:t>
            </a:r>
            <a:endParaRPr lang="es-ES" sz="1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0" y="0"/>
            <a:ext cx="8343900" cy="332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2200" b="1" dirty="0" smtClean="0">
                <a:solidFill>
                  <a:schemeClr val="bg1"/>
                </a:solidFill>
                <a:latin typeface="Calibri" pitchFamily="34" charset="0"/>
                <a:ea typeface="+mj-ea"/>
                <a:cs typeface="Calibri" pitchFamily="34" charset="0"/>
              </a:rPr>
              <a:t>Etapas del Proceso Presupuestario</a:t>
            </a:r>
            <a:endParaRPr kumimoji="0" lang="es-E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47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324098" y="4077072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s-MX" sz="2000" dirty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evaluación puede aplicarse en cualquier etapa de la vida de un programa, con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la intención de mejorar la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estrategia,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el modo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de funcionar </a:t>
            </a:r>
            <a:r>
              <a:rPr lang="es-MX" sz="2000" dirty="0">
                <a:latin typeface="Calibri" pitchFamily="34" charset="0"/>
                <a:cs typeface="Calibri" pitchFamily="34" charset="0"/>
              </a:rPr>
              <a:t>del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programa o conocer el impacto que generó en la población</a:t>
            </a:r>
            <a:endParaRPr lang="es-MX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107504" y="-27384"/>
            <a:ext cx="496855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Evaluación </a:t>
            </a:r>
            <a:endParaRPr lang="es-MX" sz="2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514400" y="356035"/>
            <a:ext cx="8229600" cy="794141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¿Qué es una Evaluación? </a:t>
            </a:r>
            <a:br>
              <a:rPr lang="es-MX" sz="2400" b="1" dirty="0">
                <a:solidFill>
                  <a:schemeClr val="tx1"/>
                </a:solidFill>
                <a:latin typeface="Calibri" pitchFamily="34" charset="0"/>
              </a:rPr>
            </a:br>
            <a:endParaRPr lang="es-MX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85786" y="1772816"/>
            <a:ext cx="7429552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el </a:t>
            </a:r>
            <a:r>
              <a:rPr lang="es-MX" sz="20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análisis</a:t>
            </a:r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s-MX" sz="20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sistemático y objetivo de los resultados </a:t>
            </a:r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obtenidos mediante el ejercicio de los recursos federales transferidos a las entidades federativas y, en su caso, a los municipios y demarcaciones, que tiene como finalidad determinar la pertinencia y el </a:t>
            </a:r>
            <a:r>
              <a:rPr lang="es-MX" sz="20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logro de</a:t>
            </a:r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 sus </a:t>
            </a:r>
            <a:r>
              <a:rPr lang="es-MX" sz="20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objetivos y metas</a:t>
            </a:r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, así como su </a:t>
            </a:r>
            <a:r>
              <a:rPr lang="es-MX" sz="2000" b="1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eficacia, eficiencia, economía, calidad e impacto</a:t>
            </a:r>
            <a:r>
              <a:rPr lang="es-MX" sz="2000" dirty="0" smtClean="0">
                <a:solidFill>
                  <a:schemeClr val="accent6"/>
                </a:solidFill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781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-27384"/>
            <a:ext cx="9144000" cy="40466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r>
              <a:rPr lang="es-ES" sz="2200" b="1" kern="0" dirty="0" smtClean="0">
                <a:solidFill>
                  <a:schemeClr val="bg1"/>
                </a:solidFill>
                <a:latin typeface="Calibri" pitchFamily="34" charset="0"/>
                <a:ea typeface="+mj-ea"/>
                <a:cs typeface="Calibri" pitchFamily="34" charset="0"/>
              </a:rPr>
              <a:t>Evaluación</a:t>
            </a:r>
            <a:endParaRPr lang="es-ES" sz="2200" b="1" kern="0" dirty="0">
              <a:solidFill>
                <a:schemeClr val="bg1"/>
              </a:solidFill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95536" y="1196752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es-MX" sz="2000" b="1" kern="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 lvl="0" algn="just"/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evaluación externa es realizada por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expertos, instituciones académicas y de investigación u organismos especializados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, de carácter nacional o internacional, que cuenten con reconocimiento y experiencia en materia de </a:t>
            </a:r>
            <a:r>
              <a:rPr lang="es-MX" sz="2000" dirty="0" err="1" smtClean="0">
                <a:latin typeface="Calibri" pitchFamily="34" charset="0"/>
                <a:cs typeface="Calibri" pitchFamily="34" charset="0"/>
              </a:rPr>
              <a:t>PbR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-SED.</a:t>
            </a:r>
          </a:p>
          <a:p>
            <a:pPr lvl="0" algn="just"/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s-MX" sz="2000" b="1" kern="0" dirty="0" smtClean="0">
                <a:latin typeface="Calibri" pitchFamily="34" charset="0"/>
                <a:cs typeface="Calibri" pitchFamily="34" charset="0"/>
              </a:rPr>
              <a:t>¿Qué se espera de las evaluaciones? </a:t>
            </a:r>
          </a:p>
          <a:p>
            <a:pPr algn="just"/>
            <a:endParaRPr lang="es-MX" sz="2000" b="1" dirty="0" smtClean="0"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latin typeface="Calibri" pitchFamily="34" charset="0"/>
                <a:cs typeface="Calibri" pitchFamily="34" charset="0"/>
              </a:rPr>
              <a:t>Proporcionar elementos sustentados para llevar a cabo acciones encaminadas a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mejorar el desempeño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; así como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su orientación hacia el logro de resultados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. De igual forma la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difusión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 para informar a la ciudadanía del desempeño de los programas y facilitar la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rendición de cuentas. 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514400" y="356035"/>
            <a:ext cx="8229600" cy="794141"/>
          </a:xfrm>
        </p:spPr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¿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Quién evalúa? </a:t>
            </a:r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/>
            </a:r>
            <a:br>
              <a:rPr lang="es-MX" sz="2400" b="1" dirty="0">
                <a:solidFill>
                  <a:schemeClr val="tx1"/>
                </a:solidFill>
                <a:latin typeface="Calibri" pitchFamily="34" charset="0"/>
              </a:rPr>
            </a:br>
            <a:endParaRPr lang="es-MX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8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539552" y="908720"/>
          <a:ext cx="8136906" cy="526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5"/>
                <a:gridCol w="2808312"/>
                <a:gridCol w="3312369"/>
              </a:tblGrid>
              <a:tr h="393791">
                <a:tc>
                  <a:txBody>
                    <a:bodyPr/>
                    <a:lstStyle/>
                    <a:p>
                      <a:endParaRPr lang="es-MX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>
                          <a:latin typeface="Calibri" pitchFamily="34" charset="0"/>
                          <a:cs typeface="Calibri" pitchFamily="34" charset="0"/>
                        </a:rPr>
                        <a:t>Ventajas</a:t>
                      </a:r>
                      <a:endParaRPr lang="es-MX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dirty="0" smtClean="0">
                          <a:latin typeface="Calibri" pitchFamily="34" charset="0"/>
                          <a:cs typeface="Calibri" pitchFamily="34" charset="0"/>
                        </a:rPr>
                        <a:t>Desventajas</a:t>
                      </a:r>
                      <a:endParaRPr lang="es-MX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  <a:tr h="2342513">
                <a:tc>
                  <a:txBody>
                    <a:bodyPr/>
                    <a:lstStyle/>
                    <a:p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Evaluación Interna</a:t>
                      </a:r>
                      <a:endParaRPr lang="es-MX" sz="18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 Es un sistema de autocorrección menos</a:t>
                      </a: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intimidatorio que una</a:t>
                      </a: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externa.</a:t>
                      </a:r>
                    </a:p>
                    <a:p>
                      <a:pPr algn="ctr"/>
                      <a:endParaRPr kumimoji="0" lang="es-MX" sz="16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 Una evaluación interna costará menos que una evaluación Externa.</a:t>
                      </a:r>
                      <a:endParaRPr lang="es-MX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El equipo evaluativo puede que tenga un interés personal por alcanzar conclusiones positivas</a:t>
                      </a: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acerca del trabajo o la organización. </a:t>
                      </a:r>
                    </a:p>
                    <a:p>
                      <a:pPr algn="ctr"/>
                      <a:endParaRPr kumimoji="0" lang="es-MX" sz="16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marL="0" algn="ctr" rtl="0" eaLnBrk="1" latinLnBrk="0" hangingPunct="1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-El equipo puede que no esté lo suficientemente preparado o capacitado para llevar a cabo la evaluación.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2045">
                <a:tc>
                  <a:txBody>
                    <a:bodyPr/>
                    <a:lstStyle/>
                    <a:p>
                      <a:r>
                        <a:rPr lang="es-MX" sz="1800" b="1" dirty="0" smtClean="0">
                          <a:latin typeface="Calibri" pitchFamily="34" charset="0"/>
                          <a:cs typeface="Calibri" pitchFamily="34" charset="0"/>
                        </a:rPr>
                        <a:t>Evaluación Externa</a:t>
                      </a:r>
                      <a:endParaRPr lang="es-MX" sz="18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 La evaluación será más objetiva, ya que los evaluadores estarán más distanciados del trabajo.</a:t>
                      </a:r>
                    </a:p>
                    <a:p>
                      <a:pPr algn="ctr"/>
                      <a:endParaRPr kumimoji="0" lang="es-MX" sz="16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 El empleo de un evaluador externo ofrece mayor credibilidad para sacar conclusiones, en particular conclusiones positivas.</a:t>
                      </a:r>
                      <a:endParaRPr lang="es-MX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 Alguien ajeno a la organización puede que no entienda la cultura o incluso los logros que el trabajo intenta conseguir.</a:t>
                      </a:r>
                    </a:p>
                    <a:p>
                      <a:pPr algn="ctr"/>
                      <a:endParaRPr kumimoji="0" lang="es-MX" sz="1600" kern="1200" baseline="0" dirty="0" smtClean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algn="ctr"/>
                      <a:r>
                        <a:rPr kumimoji="0" lang="es-MX" sz="16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-Una evaluación externa puede resultar costosa.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4 CuadroTexto"/>
          <p:cNvSpPr txBox="1"/>
          <p:nvPr/>
        </p:nvSpPr>
        <p:spPr>
          <a:xfrm>
            <a:off x="35496" y="-27384"/>
            <a:ext cx="62646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Diferencias entre  Evaluación Interna y Externa</a:t>
            </a:r>
            <a:endParaRPr lang="es-MX" sz="2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</a:rPr>
              <a:t>Evaluaciones Internas y Externas</a:t>
            </a:r>
            <a:endParaRPr lang="es-MX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89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95536" y="836712"/>
            <a:ext cx="8280920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buClr>
                <a:schemeClr val="accent3">
                  <a:lumMod val="75000"/>
                </a:schemeClr>
              </a:buClr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detección de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problemas operativos 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que, de resolverse, permitiría alcanzar mayores niveles de eficiencia</a:t>
            </a: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medición y documentación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 de los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resultados</a:t>
            </a:r>
            <a:r>
              <a:rPr lang="es-MX" sz="2000" dirty="0" smtClean="0">
                <a:latin typeface="Calibri" pitchFamily="34" charset="0"/>
                <a:cs typeface="Calibri" pitchFamily="34" charset="0"/>
              </a:rPr>
              <a:t> e impactos de los recursos empleados en el logro de los objetivos de desarrollo planteados</a:t>
            </a: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rendición de cuentas</a:t>
            </a: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medición y divulgación de los principales aspectos de la forma en que se administran los recursos públicos, lo que promueve una cultura de </a:t>
            </a:r>
            <a:r>
              <a:rPr lang="es-MX" sz="2000" b="1" dirty="0" smtClean="0">
                <a:latin typeface="Calibri" pitchFamily="34" charset="0"/>
                <a:cs typeface="Calibri" pitchFamily="34" charset="0"/>
              </a:rPr>
              <a:t>transparencia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 marL="173038" lvl="0" indent="-173038" algn="just">
              <a:buClr>
                <a:schemeClr val="accent3">
                  <a:lumMod val="75000"/>
                </a:schemeClr>
              </a:buClr>
              <a:buFont typeface="Wingdings" pitchFamily="2" charset="2"/>
              <a:buChar char="ü"/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La retroalimentación a los tomadores de decisiones con respecto a la pertinencia del diseño de los programas, la medición del desempeño e impactos y la detección de áreas susceptibles de mejora en la implementación de la acción pública</a:t>
            </a:r>
          </a:p>
          <a:p>
            <a:pPr algn="just"/>
            <a:endParaRPr lang="es-MX" sz="16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79512" y="-26223"/>
            <a:ext cx="4320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Evaluación</a:t>
            </a:r>
            <a:endParaRPr lang="es-MX" sz="2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>
                <a:solidFill>
                  <a:schemeClr val="tx1"/>
                </a:solidFill>
                <a:latin typeface="Calibri" pitchFamily="34" charset="0"/>
              </a:rPr>
              <a:t>La evaluación permite obtener información útil para:</a:t>
            </a:r>
            <a:br>
              <a:rPr lang="es-MX" sz="2400" b="1" dirty="0">
                <a:solidFill>
                  <a:schemeClr val="tx1"/>
                </a:solidFill>
                <a:latin typeface="Calibri" pitchFamily="34" charset="0"/>
              </a:rPr>
            </a:br>
            <a:endParaRPr lang="es-MX" sz="2400" b="1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13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67544" y="980728"/>
            <a:ext cx="8291264" cy="532442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Determinar la pertinencia y el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logro de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los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objetivos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Determinar la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eficiencia, efectividad, impacto y sostenibilidad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dichos objetivos.</a:t>
            </a: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Aportar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creíble y útil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sobre los resultados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obtenidos, que permita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mejorar el proceso de toma de decisiones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Proporcionar a los responsables de la administración de los programas presupuestarios de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elementos sustentados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que permitan llevar a cabo acciones encaminadas 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mejorar el desempeño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los mismos.</a:t>
            </a:r>
          </a:p>
          <a:p>
            <a:pPr algn="just"/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Brindarles a dichos responsables una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apreciación informada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acerca de la 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orientación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 los programas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hacia el logro de resultados.</a:t>
            </a:r>
          </a:p>
          <a:p>
            <a:pPr algn="just">
              <a:buNone/>
            </a:pPr>
            <a:endParaRPr lang="es-MX" sz="20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Las dependencias y entidades deberán dar seguimiento a los </a:t>
            </a:r>
            <a:r>
              <a:rPr lang="es-MX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aspectos susceptibles de mejora 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derivados de las evaluaciones realizadas.</a:t>
            </a: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94141"/>
          </a:xfrm>
        </p:spPr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¿Para qué sirven las evaluaciones?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035254"/>
            <a:ext cx="8229600" cy="50692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Para realizar las evaluaciones externas, cada dependencia contrata a una empresa consultora o a un consultor independiente. Para esto se elaboran Términos de Referencia (</a:t>
            </a:r>
            <a:r>
              <a:rPr lang="es-MX" sz="1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TdR</a:t>
            </a:r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), los cuales especifican lo que el contratante requiere, y la manera y temporalidad en que éste lo desea. El contenido básico que unos </a:t>
            </a:r>
            <a:r>
              <a:rPr lang="es-MX" sz="1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TdR</a:t>
            </a:r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debe contener es el siguiente: </a:t>
            </a:r>
          </a:p>
          <a:p>
            <a:pPr algn="just"/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Antecedentes;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Objetivo general y objetivos específicos de la consultoría;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Alcance, enfoque de la evaluación, actores implicados  y sus responsabilidades; 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Metodología;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Actividades a realizar;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Productos e informes a entregar;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Duración del servicio; 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Recursos y facilidades a ser provistas por la entidad contratante;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Perfil del evaluador externo;</a:t>
            </a:r>
          </a:p>
          <a:p>
            <a:pPr algn="just"/>
            <a:r>
              <a:rPr lang="es-MX" sz="1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Costos y remuneración;</a:t>
            </a:r>
          </a:p>
          <a:p>
            <a:pPr marL="0" indent="0" algn="just">
              <a:buNone/>
            </a:pP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1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1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2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Términos de Referencia</a:t>
            </a:r>
            <a:endParaRPr lang="es-MX" sz="24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2 Título"/>
          <p:cNvSpPr txBox="1">
            <a:spLocks/>
          </p:cNvSpPr>
          <p:nvPr/>
        </p:nvSpPr>
        <p:spPr>
          <a:xfrm>
            <a:off x="609600" y="26064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s-MX" sz="24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Términos de </a:t>
            </a:r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Referencia</a:t>
            </a:r>
            <a:endParaRPr lang="es-MX" sz="24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93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0136596"/>
              </p:ext>
            </p:extLst>
          </p:nvPr>
        </p:nvGraphicFramePr>
        <p:xfrm>
          <a:off x="428596" y="928670"/>
          <a:ext cx="8229600" cy="5278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718"/>
                <a:gridCol w="1500198"/>
                <a:gridCol w="54006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Categoría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Tipos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>
                          <a:latin typeface="Calibri" pitchFamily="34" charset="0"/>
                          <a:cs typeface="Calibri" pitchFamily="34" charset="0"/>
                        </a:rPr>
                        <a:t>Descripción</a:t>
                      </a:r>
                      <a:endParaRPr lang="es-MX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solidFill>
                      <a:srgbClr val="00853F"/>
                    </a:solidFill>
                  </a:tcPr>
                </a:tc>
              </a:tr>
              <a:tr h="370840">
                <a:tc rowSpan="6"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de Programas</a:t>
                      </a:r>
                      <a:endParaRPr lang="es-MX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de Diseño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Justificación de la creación de un programa;</a:t>
                      </a:r>
                    </a:p>
                    <a:p>
                      <a:pPr marL="0" marR="0" lvl="1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lang="es-MX" sz="1400" b="1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V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inculación con la planeación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estatal o municipal;</a:t>
                      </a:r>
                    </a:p>
                    <a:p>
                      <a:pPr marL="0" marR="0" lvl="1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C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onsistencia entre diseño y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la normatividad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aplicable; </a:t>
                      </a:r>
                    </a:p>
                    <a:p>
                      <a:pPr marL="0" marR="0" lvl="1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I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dentifica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complementariedades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con otros programas.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de Consistencia y Resultados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A8A9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Analiza sistemáticamente el diseño y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desempeño global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de los programas, para mejorar su gestión y medir el logro de sus resultados.</a:t>
                      </a:r>
                    </a:p>
                  </a:txBody>
                  <a:tcPr anchor="ctr">
                    <a:solidFill>
                      <a:srgbClr val="A8A9AD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complementaria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Es una evaluación</a:t>
                      </a:r>
                      <a:r>
                        <a:rPr lang="es-MX" sz="1400" kern="1200" baseline="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de aplicación opcional de acuerdo con las necesidades e intereses de las dependencias y entidades, con el fin de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mejorar su gestión y obtener evidencia adicional 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sobre su desempeño.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de Procesos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A8A9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Analiza mediante trabajo de campo en el programa si lleva a cabo sus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procesos operativos 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de manera eficaz y eficiente y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si contribuye al mejoramiento de la gestión.</a:t>
                      </a:r>
                    </a:p>
                  </a:txBody>
                  <a:tcPr>
                    <a:solidFill>
                      <a:srgbClr val="A8A9AD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de Impacto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Identifica con metodologías rigurosas si hubo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cambio en los indicadores a nivel de resultados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atribuible a la ejecución del programa.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Evaluación Específica</a:t>
                      </a:r>
                      <a:endParaRPr lang="es-MX" sz="14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A8A9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Aquellas evaluaciones que se enfocan en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aspectos específicos de un programa </a:t>
                      </a:r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y que se realizarán mediante trabajo de gabinete y/o de campo.</a:t>
                      </a:r>
                    </a:p>
                  </a:txBody>
                  <a:tcPr>
                    <a:solidFill>
                      <a:srgbClr val="A8A9A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400" b="1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Evaluaciones Estratégicas:</a:t>
                      </a:r>
                      <a:r>
                        <a:rPr lang="es-MX" sz="1400" kern="1200" dirty="0" smtClean="0">
                          <a:solidFill>
                            <a:schemeClr val="bg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endParaRPr lang="es-MX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rgbClr val="00853F"/>
                    </a:solidFill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s-MX" sz="140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Se aplican a las estrategias de políticas e instituciones de un programa o </a:t>
                      </a:r>
                      <a:r>
                        <a:rPr lang="es-MX" sz="1400" b="1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conjunto de programas</a:t>
                      </a:r>
                      <a:r>
                        <a:rPr lang="es-MX" sz="1400" b="0" kern="1200" dirty="0" smtClean="0">
                          <a:solidFill>
                            <a:schemeClr val="dk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.</a:t>
                      </a:r>
                      <a:endParaRPr lang="es-MX" sz="1400" kern="1200" dirty="0">
                        <a:solidFill>
                          <a:schemeClr val="dk1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4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Tipos de evaluación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1216</Words>
  <Application>Microsoft Office PowerPoint</Application>
  <PresentationFormat>Presentación en pantalla (4:3)</PresentationFormat>
  <Paragraphs>139</Paragraphs>
  <Slides>11</Slides>
  <Notes>0</Notes>
  <HiddenSlides>1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1_Tema de Office</vt:lpstr>
      <vt:lpstr>Evaluaciones  </vt:lpstr>
      <vt:lpstr>Presentación de PowerPoint</vt:lpstr>
      <vt:lpstr>¿Qué es una Evaluación?  </vt:lpstr>
      <vt:lpstr>¿Quién evalúa?  </vt:lpstr>
      <vt:lpstr>Evaluaciones Internas y Externas</vt:lpstr>
      <vt:lpstr>La evaluación permite obtener información útil para: </vt:lpstr>
      <vt:lpstr>¿Para qué sirven las evaluaciones?</vt:lpstr>
      <vt:lpstr>Términos de Referencia</vt:lpstr>
      <vt:lpstr>Tipos de evaluación</vt:lpstr>
      <vt:lpstr>¿Qué se registra en este nivel?</vt:lpstr>
      <vt:lpstr>Enfoque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Evaluaciones (Parte teórica)</dc:title>
  <dc:creator>capacitacion_egresos</dc:creator>
  <cp:lastModifiedBy>Nayeli AP</cp:lastModifiedBy>
  <cp:revision>34</cp:revision>
  <dcterms:created xsi:type="dcterms:W3CDTF">2013-09-03T17:22:29Z</dcterms:created>
  <dcterms:modified xsi:type="dcterms:W3CDTF">2014-05-12T15:56:00Z</dcterms:modified>
</cp:coreProperties>
</file>