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16"/>
  </p:notesMasterIdLst>
  <p:sldIdLst>
    <p:sldId id="311" r:id="rId6"/>
    <p:sldId id="302" r:id="rId7"/>
    <p:sldId id="304" r:id="rId8"/>
    <p:sldId id="307" r:id="rId9"/>
    <p:sldId id="303" r:id="rId10"/>
    <p:sldId id="310" r:id="rId11"/>
    <p:sldId id="312" r:id="rId12"/>
    <p:sldId id="313" r:id="rId13"/>
    <p:sldId id="314" r:id="rId14"/>
    <p:sldId id="31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BCFBD4"/>
    <a:srgbClr val="74C8A9"/>
    <a:srgbClr val="37C88E"/>
    <a:srgbClr val="9A0101"/>
    <a:srgbClr val="BE0F34"/>
    <a:srgbClr val="007836"/>
    <a:srgbClr val="807F8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85" autoAdjust="0"/>
    <p:restoredTop sz="94638" autoAdjust="0"/>
  </p:normalViewPr>
  <p:slideViewPr>
    <p:cSldViewPr snapToGrid="0" snapToObjects="1">
      <p:cViewPr>
        <p:scale>
          <a:sx n="80" d="100"/>
          <a:sy n="80" d="100"/>
        </p:scale>
        <p:origin x="-7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14/06/2013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="" xmlns:p14="http://schemas.microsoft.com/office/powerpoint/2010/main" val="111557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84938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39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69331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50340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43435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650508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92266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7205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315246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48180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46486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3">
            <a:alphaModFix amt="28000"/>
            <a:lum bright="82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6/14/2013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=""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6/14/2013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2538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29583" y="3920052"/>
            <a:ext cx="6732651" cy="2125803"/>
          </a:xfrm>
        </p:spPr>
        <p:txBody>
          <a:bodyPr>
            <a:noAutofit/>
          </a:bodyPr>
          <a:lstStyle/>
          <a:p>
            <a:pPr algn="ctr"/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dirty="0" smtClean="0">
                <a:solidFill>
                  <a:srgbClr val="FFFFFF"/>
                </a:solidFill>
              </a:rPr>
              <a:t>Fondo de Aportaciones para la Educación Tecnológica y de Adultos</a:t>
            </a: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/>
            </a:r>
            <a:br>
              <a:rPr lang="es-MX" sz="3200" dirty="0" smtClean="0">
                <a:solidFill>
                  <a:srgbClr val="FFFFFF"/>
                </a:solidFill>
              </a:rPr>
            </a:br>
            <a:endParaRPr lang="es-ES" sz="32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3200" dirty="0" smtClean="0">
                <a:solidFill>
                  <a:schemeClr val="bg1"/>
                </a:solidFill>
                <a:latin typeface="Trajan Pro" pitchFamily="18" charset="0"/>
                <a:cs typeface="Adobe Caslon Pro Bold"/>
              </a:rPr>
              <a:t>- FAETA-</a:t>
            </a:r>
            <a:endParaRPr lang="es-ES" sz="3200" dirty="0">
              <a:solidFill>
                <a:schemeClr val="bg1"/>
              </a:solidFill>
              <a:latin typeface="Trajan Pro" pitchFamily="18" charset="0"/>
              <a:cs typeface="Adobe Caslon Pro Bold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397" y="0"/>
            <a:ext cx="2264904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701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58" y="1057275"/>
            <a:ext cx="7674284" cy="506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3 Título"/>
          <p:cNvSpPr>
            <a:spLocks noGrp="1"/>
          </p:cNvSpPr>
          <p:nvPr>
            <p:ph type="title"/>
          </p:nvPr>
        </p:nvSpPr>
        <p:spPr>
          <a:xfrm>
            <a:off x="457200" y="132134"/>
            <a:ext cx="8229600" cy="794141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Matriz de Indicadores para Resultados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63206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374072" y="914401"/>
            <a:ext cx="4352307" cy="4975760"/>
          </a:xfrm>
        </p:spPr>
        <p:txBody>
          <a:bodyPr>
            <a:noAutofit/>
          </a:bodyPr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A partir de 2011 el FAETA se integra a la rendición de cuentas señalada en el artículo 9 del PEF. Está constituido por los recursos económicos para la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prestación de los servicios educativos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de:</a:t>
            </a:r>
            <a:endParaRPr lang="es-MX" sz="16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 algn="just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 Colegio </a:t>
            </a:r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Nacional de Educación Profesional Técnica (CONALEP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)</a:t>
            </a:r>
          </a:p>
          <a:p>
            <a:pPr lvl="1" algn="just"/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 Instituto </a:t>
            </a:r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Nacional para la Educación de los Adultos (INEA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).</a:t>
            </a:r>
          </a:p>
          <a:p>
            <a:pPr lvl="1" algn="just"/>
            <a:endParaRPr lang="es-MX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4141"/>
          </a:xfrm>
        </p:spPr>
        <p:txBody>
          <a:bodyPr/>
          <a:lstStyle/>
          <a:p>
            <a:r>
              <a:rPr lang="es-MX" sz="1400" b="1" dirty="0" smtClean="0">
                <a:solidFill>
                  <a:srgbClr val="666666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es-MX" sz="1400" b="1" dirty="0" smtClean="0">
                <a:solidFill>
                  <a:srgbClr val="666666"/>
                </a:solidFill>
                <a:latin typeface="Verdana"/>
                <a:ea typeface="Times New Roman"/>
                <a:cs typeface="Times New Roman"/>
              </a:rPr>
            </a:br>
            <a:r>
              <a:rPr lang="es-MX" sz="1400" b="1" dirty="0">
                <a:solidFill>
                  <a:srgbClr val="666666"/>
                </a:solidFill>
                <a:latin typeface="Verdana"/>
                <a:ea typeface="Times New Roman"/>
                <a:cs typeface="Times New Roman"/>
              </a:rPr>
              <a:t/>
            </a:r>
            <a:br>
              <a:rPr lang="es-MX" sz="1400" b="1" dirty="0">
                <a:solidFill>
                  <a:srgbClr val="666666"/>
                </a:solidFill>
                <a:latin typeface="Verdana"/>
                <a:ea typeface="Times New Roman"/>
                <a:cs typeface="Times New Roman"/>
              </a:rPr>
            </a:br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Times New Roman"/>
              </a:rPr>
              <a:t>Fondo </a:t>
            </a:r>
            <a:r>
              <a:rPr lang="es-MX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Times New Roman"/>
              </a:rPr>
              <a:t>de Aportaciones para la Educación </a:t>
            </a:r>
            <a:br>
              <a:rPr lang="es-MX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Times New Roman"/>
              </a:rPr>
            </a:br>
            <a:r>
              <a:rPr lang="es-MX" b="1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Times New Roman"/>
              </a:rPr>
              <a:t>Tecnológica </a:t>
            </a:r>
            <a:r>
              <a:rPr lang="es-MX" b="1" dirty="0">
                <a:solidFill>
                  <a:schemeClr val="tx1"/>
                </a:solidFill>
                <a:latin typeface="Calibri" pitchFamily="34" charset="0"/>
                <a:ea typeface="Times New Roman"/>
                <a:cs typeface="Times New Roman"/>
              </a:rPr>
              <a:t>y de Adultos (FAETA)</a:t>
            </a:r>
            <a:r>
              <a:rPr lang="es-MX" sz="1400" dirty="0">
                <a:ea typeface="Calibri"/>
                <a:cs typeface="Times New Roman"/>
              </a:rPr>
              <a:t/>
            </a:r>
            <a:br>
              <a:rPr lang="es-MX" sz="1400" dirty="0">
                <a:ea typeface="Calibri"/>
                <a:cs typeface="Times New Roman"/>
              </a:rPr>
            </a:br>
            <a:endParaRPr lang="es-ES_tradnl" sz="1800" dirty="0">
              <a:solidFill>
                <a:schemeClr val="tx1"/>
              </a:solidFill>
              <a:cs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5011387" y="3942608"/>
            <a:ext cx="37882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Calibri" pitchFamily="34" charset="0"/>
              </a:rPr>
              <a:t>Los Estados recibirán los recursos económicos complementarios para prestar los </a:t>
            </a:r>
            <a:r>
              <a:rPr lang="es-MX" b="1" dirty="0">
                <a:latin typeface="Calibri" pitchFamily="34" charset="0"/>
              </a:rPr>
              <a:t>servicios de educación tecnológica y de adultos</a:t>
            </a:r>
            <a:r>
              <a:rPr lang="es-MX" dirty="0">
                <a:latin typeface="Calibri" pitchFamily="34" charset="0"/>
              </a:rPr>
              <a:t>, así como la administración de </a:t>
            </a:r>
            <a:r>
              <a:rPr lang="es-MX" b="1" dirty="0">
                <a:latin typeface="Calibri" pitchFamily="34" charset="0"/>
              </a:rPr>
              <a:t>recursos humanos, materiales y financieros</a:t>
            </a:r>
            <a:r>
              <a:rPr lang="es-MX" dirty="0">
                <a:latin typeface="Calibri" pitchFamily="34" charset="0"/>
              </a:rPr>
              <a:t> necesarios para la prestación del servicio.</a:t>
            </a:r>
          </a:p>
          <a:p>
            <a:pPr algn="just"/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324" y="1098715"/>
            <a:ext cx="2324100" cy="196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096" y="3942608"/>
            <a:ext cx="1798290" cy="20822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866898" y="1128155"/>
            <a:ext cx="7724899" cy="4975761"/>
          </a:xfrm>
        </p:spPr>
        <p:txBody>
          <a:bodyPr>
            <a:noAutofit/>
          </a:bodyPr>
          <a:lstStyle/>
          <a:p>
            <a:pPr marL="0" indent="0"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El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monto se determinará anualmente en el Presupuesto de Egresos de la Federación, a partir de los siguientes elementos:</a:t>
            </a:r>
          </a:p>
          <a:p>
            <a:pPr algn="just"/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2960688" lvl="1" indent="-538163" algn="just"/>
            <a:r>
              <a:rPr lang="es-MX" sz="1800" dirty="0">
                <a:solidFill>
                  <a:schemeClr val="tx1"/>
                </a:solidFill>
                <a:latin typeface="Calibri" pitchFamily="34" charset="0"/>
              </a:rPr>
              <a:t>Los registros de los </a:t>
            </a:r>
            <a:r>
              <a:rPr lang="es-MX" sz="1800" b="1" dirty="0">
                <a:solidFill>
                  <a:schemeClr val="tx1"/>
                </a:solidFill>
                <a:latin typeface="Calibri" pitchFamily="34" charset="0"/>
              </a:rPr>
              <a:t>planteles, instalaciones</a:t>
            </a:r>
            <a:r>
              <a:rPr lang="es-MX" sz="1800" dirty="0">
                <a:solidFill>
                  <a:schemeClr val="tx1"/>
                </a:solidFill>
                <a:latin typeface="Calibri" pitchFamily="34" charset="0"/>
              </a:rPr>
              <a:t> educativas y plantillas de </a:t>
            </a:r>
            <a:r>
              <a:rPr lang="es-MX" sz="1800" b="1" dirty="0">
                <a:solidFill>
                  <a:schemeClr val="tx1"/>
                </a:solidFill>
                <a:latin typeface="Calibri" pitchFamily="34" charset="0"/>
              </a:rPr>
              <a:t>personal</a:t>
            </a:r>
          </a:p>
          <a:p>
            <a:pPr marL="2960688" lvl="0" indent="-538163" algn="just"/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2960688" lvl="1" indent="-538163" algn="just"/>
            <a:r>
              <a:rPr lang="es-MX" sz="1800" dirty="0">
                <a:solidFill>
                  <a:schemeClr val="tx1"/>
                </a:solidFill>
                <a:latin typeface="Calibri" pitchFamily="34" charset="0"/>
              </a:rPr>
              <a:t>Los recursos presupuestarios transferidos con cargo al </a:t>
            </a:r>
            <a:r>
              <a:rPr lang="es-MX" sz="1800" b="1" dirty="0">
                <a:solidFill>
                  <a:schemeClr val="tx1"/>
                </a:solidFill>
                <a:latin typeface="Calibri" pitchFamily="34" charset="0"/>
              </a:rPr>
              <a:t>FAEB</a:t>
            </a:r>
            <a:r>
              <a:rPr lang="es-MX" sz="1800" dirty="0">
                <a:solidFill>
                  <a:schemeClr val="tx1"/>
                </a:solidFill>
                <a:latin typeface="Calibri" pitchFamily="34" charset="0"/>
              </a:rPr>
              <a:t> durante el ejercicio inmediato anterior, adicionándole: </a:t>
            </a:r>
            <a:endParaRPr lang="es-MX" sz="1800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2960688" lvl="1" indent="-538163" algn="just"/>
            <a:endParaRPr lang="es-MX" sz="1800" dirty="0">
              <a:solidFill>
                <a:schemeClr val="tx1"/>
              </a:solidFill>
              <a:latin typeface="Calibri" pitchFamily="34" charset="0"/>
            </a:endParaRPr>
          </a:p>
          <a:p>
            <a:pPr marL="3494088" lvl="2" indent="-538163" algn="just"/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Las </a:t>
            </a:r>
            <a:r>
              <a:rPr lang="es-MX" sz="1600" b="1" dirty="0">
                <a:solidFill>
                  <a:schemeClr val="tx1"/>
                </a:solidFill>
                <a:latin typeface="Calibri" pitchFamily="34" charset="0"/>
              </a:rPr>
              <a:t>ampliaciones presupuestarias </a:t>
            </a:r>
            <a:r>
              <a:rPr lang="es-MX" sz="1600" dirty="0" smtClean="0">
                <a:solidFill>
                  <a:schemeClr val="tx1"/>
                </a:solidFill>
                <a:latin typeface="Calibri" pitchFamily="34" charset="0"/>
              </a:rPr>
              <a:t>autorizadas</a:t>
            </a:r>
          </a:p>
          <a:p>
            <a:pPr marL="3494088" lvl="2" indent="-538163" algn="just"/>
            <a:endParaRPr lang="es-MX" sz="1600" dirty="0">
              <a:solidFill>
                <a:schemeClr val="tx1"/>
              </a:solidFill>
              <a:latin typeface="Calibri" pitchFamily="34" charset="0"/>
            </a:endParaRPr>
          </a:p>
          <a:p>
            <a:pPr marL="3494088" lvl="2" indent="-538163" algn="just"/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La actualización de los </a:t>
            </a:r>
            <a:r>
              <a:rPr lang="es-MX" sz="1600" b="1" dirty="0">
                <a:solidFill>
                  <a:schemeClr val="tx1"/>
                </a:solidFill>
                <a:latin typeface="Calibri" pitchFamily="34" charset="0"/>
              </a:rPr>
              <a:t>gastos de operación </a:t>
            </a:r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(distintos de los servicios personales)</a:t>
            </a:r>
          </a:p>
          <a:p>
            <a:endParaRPr lang="es-ES_tradnl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144009"/>
            <a:ext cx="8229600" cy="794141"/>
          </a:xfrm>
        </p:spPr>
        <p:txBody>
          <a:bodyPr/>
          <a:lstStyle/>
          <a:p>
            <a:r>
              <a:rPr lang="es-ES_tradnl" b="1" dirty="0" smtClean="0">
                <a:solidFill>
                  <a:srgbClr val="000000"/>
                </a:solidFill>
                <a:latin typeface="Calibri" pitchFamily="34" charset="0"/>
              </a:rPr>
              <a:t>Criterios para la asignación de los recursos</a:t>
            </a:r>
            <a:endParaRPr lang="es-ES_tradnl" b="1" dirty="0">
              <a:solidFill>
                <a:srgbClr val="000000"/>
              </a:solidFill>
              <a:latin typeface="Calibri" pitchFamily="34" charset="0"/>
            </a:endParaRPr>
          </a:p>
        </p:txBody>
      </p:sp>
      <p:pic>
        <p:nvPicPr>
          <p:cNvPr id="2050" name="Picture 2" descr="3D Man carrying money in a wheelbarrow - isolated over a white background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99" y="2380283"/>
            <a:ext cx="2137558" cy="2137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57200" y="167759"/>
            <a:ext cx="8229600" cy="794141"/>
          </a:xfrm>
        </p:spPr>
        <p:txBody>
          <a:bodyPr/>
          <a:lstStyle/>
          <a:p>
            <a:r>
              <a:rPr lang="es-ES_tradnl" b="1" dirty="0" smtClean="0">
                <a:solidFill>
                  <a:srgbClr val="000000"/>
                </a:solidFill>
                <a:latin typeface="Calibri" pitchFamily="34" charset="0"/>
              </a:rPr>
              <a:t>Objetivo general</a:t>
            </a:r>
            <a:endParaRPr lang="es-ES_tradnl" b="1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1" y="1056905"/>
            <a:ext cx="4993574" cy="4678878"/>
          </a:xfrm>
        </p:spPr>
        <p:txBody>
          <a:bodyPr/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El FAETA se distribuye de la siguiente manera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:</a:t>
            </a:r>
          </a:p>
          <a:p>
            <a:pPr algn="just"/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La ley de Coordinación Fiscal establece que su distribución se realizará mediante "fórmulas que consideren las prioridades específicas y estrategias compensatorias para el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abatimiento del rezago en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 materia de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alfabetización, educación básica y formación para el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</a:rPr>
              <a:t>trabajo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”. 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endParaRPr lang="es-MX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119" y="2297133"/>
            <a:ext cx="25908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>
          <a:xfrm>
            <a:off x="457200" y="1056904"/>
            <a:ext cx="8229600" cy="4868883"/>
          </a:xfrm>
        </p:spPr>
        <p:txBody>
          <a:bodyPr>
            <a:normAutofit/>
          </a:bodyPr>
          <a:lstStyle/>
          <a:p>
            <a:pPr algn="just">
              <a:lnSpc>
                <a:spcPct val="200000"/>
              </a:lnSpc>
            </a:pP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El FAETA se destina para:</a:t>
            </a:r>
            <a:endParaRPr lang="es-MX" sz="2000" dirty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lnSpc>
                <a:spcPct val="160000"/>
              </a:lnSpc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lnSpc>
                <a:spcPct val="16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Prestar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los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servicios de educación tecnológica y de educación para adultos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, cuya operación asuman de conformidad con los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convenios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 de coordinación suscritos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con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el </a:t>
            </a:r>
            <a:r>
              <a:rPr lang="es-MX" sz="2000" b="1" dirty="0">
                <a:solidFill>
                  <a:schemeClr val="tx1"/>
                </a:solidFill>
                <a:latin typeface="Calibri" pitchFamily="34" charset="0"/>
              </a:rPr>
              <a:t>gobierno federal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algn="just">
              <a:lnSpc>
                <a:spcPct val="160000"/>
              </a:lnSpc>
            </a:pPr>
            <a:endParaRPr lang="es-MX" sz="20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lnSpc>
                <a:spcPct val="16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Cabe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resaltar que el fondo de Aportaciones para la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</a:rPr>
              <a:t>Educación </a:t>
            </a:r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Tecnológica y de Adultos, fue incluido un año después de creado el Ramo 33, en 1999.</a:t>
            </a:r>
          </a:p>
          <a:p>
            <a:pPr>
              <a:lnSpc>
                <a:spcPct val="160000"/>
              </a:lnSpc>
              <a:buNone/>
            </a:pPr>
            <a:endParaRPr lang="es-ES_tradn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b="1" dirty="0" smtClean="0">
                <a:solidFill>
                  <a:srgbClr val="000000"/>
                </a:solidFill>
                <a:latin typeface="Calibri" pitchFamily="34" charset="0"/>
              </a:rPr>
              <a:t>Objetivo particular</a:t>
            </a:r>
            <a:endParaRPr lang="es-ES_tradnl" b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Artículo 3. El gasto neto total se distribuye conforme a lo establecido en los Anexos de este Decreto y Tomos del Presupuesto de Egresos y se observará lo siguiente:</a:t>
            </a:r>
          </a:p>
          <a:p>
            <a:pPr lvl="1" algn="just"/>
            <a:r>
              <a:rPr lang="es-MX" sz="1600" dirty="0">
                <a:solidFill>
                  <a:schemeClr val="tx1"/>
                </a:solidFill>
                <a:latin typeface="Calibri" pitchFamily="34" charset="0"/>
              </a:rPr>
              <a:t>XV. Las erogaciones para el Ramo General 25 Previsiones y Aportaciones para los Sistemas de Educación Básica, Normal, Tecnológica y de Adultos se distribuyen conforme a lo previsto en el Anexo 20 de este Decreto.</a:t>
            </a: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PEF 2013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281847"/>
              </p:ext>
            </p:extLst>
          </p:nvPr>
        </p:nvGraphicFramePr>
        <p:xfrm>
          <a:off x="855021" y="2992583"/>
          <a:ext cx="7457705" cy="319645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235212"/>
                <a:gridCol w="2222493"/>
              </a:tblGrid>
              <a:tr h="773293">
                <a:tc gridSpan="2"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dirty="0" smtClean="0">
                          <a:latin typeface="Calibri" pitchFamily="34" charset="0"/>
                        </a:rPr>
                        <a:t>ANEXO 20. RAMO 25 PREVISIONES Y APORTACIONES PARA LOS SISTEMAS DE EDUCACIÓN BÁSICA, NORMAL, TECNOLÓGICA Y DE ADULTOS (pesos) Monto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  <a:tr h="2005533"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MX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Previsiones para servicios personales para los servicios de educación básica en el Distrito Federal, para el Fondo de Aportaciones para la Educación Básica y Normal, y para el Fondo de Aportaciones para la Educación Tecnológica y de Adultos </a:t>
                      </a:r>
                      <a:r>
                        <a:rPr kumimoji="0" lang="es-MX" sz="11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	</a:t>
                      </a:r>
                      <a:endParaRPr lang="es-MX" dirty="0" smtClean="0">
                        <a:latin typeface="Calibri" pitchFamily="34" charset="0"/>
                      </a:endParaRPr>
                    </a:p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0" lang="es-MX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Calibri" pitchFamily="34" charset="0"/>
                      </a:endParaRPr>
                    </a:p>
                    <a:p>
                      <a:pPr algn="ctr"/>
                      <a:endParaRPr kumimoji="0" lang="es-MX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Calibri" pitchFamily="34" charset="0"/>
                      </a:endParaRPr>
                    </a:p>
                    <a:p>
                      <a:pPr algn="ctr"/>
                      <a:endParaRPr kumimoji="0" lang="es-MX" sz="1800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Calibri" pitchFamily="34" charset="0"/>
                      </a:endParaRPr>
                    </a:p>
                    <a:p>
                      <a:pPr algn="ctr"/>
                      <a:r>
                        <a:rPr kumimoji="0" lang="es-MX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itchFamily="34" charset="0"/>
                        </a:rPr>
                        <a:t>10,990,837,478</a:t>
                      </a:r>
                      <a:endParaRPr lang="es-MX" dirty="0">
                        <a:latin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37689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849710"/>
            <a:ext cx="8229600" cy="5069259"/>
          </a:xfrm>
        </p:spPr>
        <p:txBody>
          <a:bodyPr/>
          <a:lstStyle/>
          <a:p>
            <a:pPr algn="just"/>
            <a:r>
              <a:rPr lang="es-MX" sz="2000" dirty="0">
                <a:solidFill>
                  <a:schemeClr val="tx1"/>
                </a:solidFill>
                <a:latin typeface="Calibri" pitchFamily="34" charset="0"/>
              </a:rPr>
              <a:t>ACUERDO por el que se da a conocer a los gobiernos de las entidades federativas la distribución y calendarización para la ministración durante el ejercicio fiscal 2013, de los recursos correspondientes a los Ramos Generales 28 Participaciones a Entidades Federativas y Municipios, y 33 Aportaciones Federales para Entidades Federativas y Municipios.</a:t>
            </a:r>
          </a:p>
          <a:p>
            <a:endParaRPr lang="es-MX" dirty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Distribución y calendarización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899592" y="2432336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b="1" i="0" u="none" strike="noStrike" baseline="0" dirty="0" smtClean="0">
                <a:latin typeface="Calibri" pitchFamily="34" charset="0"/>
              </a:rPr>
              <a:t>CAPITULO II</a:t>
            </a:r>
          </a:p>
          <a:p>
            <a:pPr algn="ctr"/>
            <a:r>
              <a:rPr lang="es-MX" sz="1600" b="1" i="0" u="none" strike="noStrike" baseline="0" dirty="0" smtClean="0">
                <a:latin typeface="Calibri" pitchFamily="34" charset="0"/>
              </a:rPr>
              <a:t>De la distribución y calendario de los recursos del Ramo General 33 Aportaciones Federales para</a:t>
            </a:r>
          </a:p>
          <a:p>
            <a:pPr algn="ctr"/>
            <a:r>
              <a:rPr lang="es-MX" sz="1600" b="1" i="0" u="none" strike="noStrike" baseline="0" dirty="0" smtClean="0">
                <a:latin typeface="Calibri" pitchFamily="34" charset="0"/>
              </a:rPr>
              <a:t>Entidades Federativas y Municipios</a:t>
            </a:r>
          </a:p>
          <a:p>
            <a:pPr algn="ctr"/>
            <a:r>
              <a:rPr lang="es-MX" sz="1600" b="1" i="0" u="none" strike="noStrike" baseline="0" dirty="0" smtClean="0">
                <a:latin typeface="Calibri" pitchFamily="34" charset="0"/>
              </a:rPr>
              <a:t>ARTICULO CUARTO</a:t>
            </a:r>
            <a:endParaRPr lang="es-MX" sz="1600" dirty="0"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995" y="3755775"/>
            <a:ext cx="4444025" cy="2521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167626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155885"/>
            <a:ext cx="8229600" cy="794141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Matriz de Indicadores para Resultados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392" y="1057275"/>
            <a:ext cx="7920842" cy="506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291554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19" y="1057275"/>
            <a:ext cx="7778337" cy="506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3 Título"/>
          <p:cNvSpPr>
            <a:spLocks noGrp="1"/>
          </p:cNvSpPr>
          <p:nvPr>
            <p:ph type="title"/>
          </p:nvPr>
        </p:nvSpPr>
        <p:spPr>
          <a:xfrm>
            <a:off x="457200" y="155885"/>
            <a:ext cx="8229600" cy="794141"/>
          </a:xfrm>
        </p:spPr>
        <p:txBody>
          <a:bodyPr/>
          <a:lstStyle/>
          <a:p>
            <a:r>
              <a:rPr lang="es-MX" b="1" dirty="0" smtClean="0">
                <a:solidFill>
                  <a:schemeClr val="tx1"/>
                </a:solidFill>
                <a:latin typeface="Calibri" pitchFamily="34" charset="0"/>
              </a:rPr>
              <a:t>Matriz de Indicadores para Resultados</a:t>
            </a:r>
            <a:endParaRPr lang="es-MX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0017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elements/1.1/"/>
    <ds:schemaRef ds:uri="http://schemas.openxmlformats.org/package/2006/metadata/core-propertie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5308</TotalTime>
  <Words>529</Words>
  <Application>Microsoft Office PowerPoint</Application>
  <PresentationFormat>Presentación en pantalla (4:3)</PresentationFormat>
  <Paragraphs>55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Office Theme</vt:lpstr>
      <vt:lpstr>1_Office Theme</vt:lpstr>
      <vt:lpstr>   Fondo de Aportaciones para la Educación Tecnológica y de Adultos   </vt:lpstr>
      <vt:lpstr>  Fondo de Aportaciones para la Educación  Tecnológica y de Adultos (FAETA) </vt:lpstr>
      <vt:lpstr>Criterios para la asignación de los recursos</vt:lpstr>
      <vt:lpstr>Objetivo general</vt:lpstr>
      <vt:lpstr>Objetivo particular</vt:lpstr>
      <vt:lpstr>PEF 2013</vt:lpstr>
      <vt:lpstr>Distribución y calendarización</vt:lpstr>
      <vt:lpstr>Matriz de Indicadores para Resultados</vt:lpstr>
      <vt:lpstr>Matriz de Indicadores para Resultados</vt:lpstr>
      <vt:lpstr>Matriz de Indicadores para Resultados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capacitacion_egresos</cp:lastModifiedBy>
  <cp:revision>466</cp:revision>
  <dcterms:created xsi:type="dcterms:W3CDTF">2013-05-09T01:51:17Z</dcterms:created>
  <dcterms:modified xsi:type="dcterms:W3CDTF">2013-06-15T04:10:25Z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