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7" r:id="rId3"/>
    <p:sldId id="261" r:id="rId4"/>
    <p:sldId id="294" r:id="rId5"/>
    <p:sldId id="295" r:id="rId6"/>
    <p:sldId id="296" r:id="rId7"/>
    <p:sldId id="297" r:id="rId8"/>
    <p:sldId id="298" r:id="rId9"/>
    <p:sldId id="299" r:id="rId10"/>
    <p:sldId id="265" r:id="rId11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53F"/>
    <a:srgbClr val="0060A8"/>
    <a:srgbClr val="00487E"/>
    <a:srgbClr val="0069B8"/>
    <a:srgbClr val="E7F9E9"/>
    <a:srgbClr val="F2FCFB"/>
    <a:srgbClr val="9292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74C1A8A3-306A-4EB7-A6B1-4F7E0EB9C5D6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4C1A8A3-306A-4EB7-A6B1-4F7E0EB9C5D6}" styleName="Estilo medio 3 - Énfasis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6D9F66E-5EB9-4882-86FB-DCBF35E3C3E4}" styleName="Estilo medio 4 - Énfasis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616DA210-FB5B-4158-B5E0-FEB733F419BA}" styleName="Estilo cl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A488322-F2BA-4B5B-9748-0D474271808F}" styleName="Estilo medio 3 - Énfasis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FD0F851-EC5A-4D38-B0AD-8093EC10F338}" styleName="Estilo claro 1 - Acento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E25E649-3F16-4E02-A733-19D2CDBF48F0}" styleName="Estilo medio 3 - Énfasis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Estilo medio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A111915-BE36-4E01-A7E5-04B1672EAD32}" styleName="Estilo claro 2 - Acento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FABFCF23-3B69-468F-B69F-88F6DE6A72F2}" styleName="Estilo medio 1 - Énfasis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35758FB7-9AC5-4552-8A53-C91805E547FA}" styleName="Estilo temático 1 - Énfasis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1" autoAdjust="0"/>
    <p:restoredTop sz="94660"/>
  </p:normalViewPr>
  <p:slideViewPr>
    <p:cSldViewPr>
      <p:cViewPr>
        <p:scale>
          <a:sx n="70" d="100"/>
          <a:sy n="70" d="100"/>
        </p:scale>
        <p:origin x="-138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3634B-9550-4200-B362-13EE364C888E}" type="datetimeFigureOut">
              <a:rPr lang="es-MX" smtClean="0"/>
              <a:pPr/>
              <a:t>12/09/2013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AF537-D183-46F0-828C-2A27D705FC3B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3634B-9550-4200-B362-13EE364C888E}" type="datetimeFigureOut">
              <a:rPr lang="es-MX" smtClean="0"/>
              <a:pPr/>
              <a:t>12/09/2013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AF537-D183-46F0-828C-2A27D705FC3B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3634B-9550-4200-B362-13EE364C888E}" type="datetimeFigureOut">
              <a:rPr lang="es-MX" smtClean="0"/>
              <a:pPr/>
              <a:t>12/09/2013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AF537-D183-46F0-828C-2A27D705FC3B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3634B-9550-4200-B362-13EE364C888E}" type="datetimeFigureOut">
              <a:rPr lang="es-MX" smtClean="0"/>
              <a:pPr/>
              <a:t>12/09/2013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AF537-D183-46F0-828C-2A27D705FC3B}" type="slidenum">
              <a:rPr lang="es-MX" smtClean="0"/>
              <a:pPr/>
              <a:t>‹Nº›</a:t>
            </a:fld>
            <a:endParaRPr lang="es-MX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41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0382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3634B-9550-4200-B362-13EE364C888E}" type="datetimeFigureOut">
              <a:rPr lang="es-MX" smtClean="0"/>
              <a:pPr/>
              <a:t>12/09/2013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AF537-D183-46F0-828C-2A27D705FC3B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3634B-9550-4200-B362-13EE364C888E}" type="datetimeFigureOut">
              <a:rPr lang="es-MX" smtClean="0"/>
              <a:pPr/>
              <a:t>12/09/2013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AF537-D183-46F0-828C-2A27D705FC3B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3634B-9550-4200-B362-13EE364C888E}" type="datetimeFigureOut">
              <a:rPr lang="es-MX" smtClean="0"/>
              <a:pPr/>
              <a:t>12/09/2013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AF537-D183-46F0-828C-2A27D705FC3B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3634B-9550-4200-B362-13EE364C888E}" type="datetimeFigureOut">
              <a:rPr lang="es-MX" smtClean="0"/>
              <a:pPr/>
              <a:t>12/09/2013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AF537-D183-46F0-828C-2A27D705FC3B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3634B-9550-4200-B362-13EE364C888E}" type="datetimeFigureOut">
              <a:rPr lang="es-MX" smtClean="0"/>
              <a:pPr/>
              <a:t>12/09/2013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AF537-D183-46F0-828C-2A27D705FC3B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3634B-9550-4200-B362-13EE364C888E}" type="datetimeFigureOut">
              <a:rPr lang="es-MX" smtClean="0"/>
              <a:pPr/>
              <a:t>12/09/2013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AF537-D183-46F0-828C-2A27D705FC3B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3634B-9550-4200-B362-13EE364C888E}" type="datetimeFigureOut">
              <a:rPr lang="es-MX" smtClean="0"/>
              <a:pPr/>
              <a:t>12/09/2013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AF537-D183-46F0-828C-2A27D705FC3B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3634B-9550-4200-B362-13EE364C888E}" type="datetimeFigureOut">
              <a:rPr lang="es-MX" smtClean="0"/>
              <a:pPr/>
              <a:t>12/09/2013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AF537-D183-46F0-828C-2A27D705FC3B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73634B-9550-4200-B362-13EE364C888E}" type="datetimeFigureOut">
              <a:rPr lang="es-MX" smtClean="0"/>
              <a:pPr/>
              <a:t>12/09/2013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AAF537-D183-46F0-828C-2A27D705FC3B}" type="slidenum">
              <a:rPr lang="es-MX" smtClean="0"/>
              <a:pPr/>
              <a:t>‹Nº›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95000"/>
                <a:alpha val="53000"/>
              </a:schemeClr>
            </a:gs>
            <a:gs pos="0">
              <a:schemeClr val="bg1">
                <a:lumMod val="85000"/>
                <a:alpha val="47000"/>
              </a:schemeClr>
            </a:gs>
            <a:gs pos="50000">
              <a:schemeClr val="bg1">
                <a:alpha val="49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/>
          <p:cNvSpPr/>
          <p:nvPr/>
        </p:nvSpPr>
        <p:spPr>
          <a:xfrm>
            <a:off x="457200" y="274638"/>
            <a:ext cx="6007999" cy="11430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8" name="Imagen 7" descr="escudo nacional_negro.jpg"/>
          <p:cNvPicPr>
            <a:picLocks noChangeAspect="1"/>
          </p:cNvPicPr>
          <p:nvPr/>
        </p:nvPicPr>
        <p:blipFill>
          <a:blip r:embed="rId3" cstate="print">
            <a:alphaModFix amt="28000"/>
            <a:lum bright="82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1034" y="3008162"/>
            <a:ext cx="2857323" cy="2880000"/>
          </a:xfrm>
          <a:prstGeom prst="rect">
            <a:avLst/>
          </a:prstGeom>
          <a:blipFill rotWithShape="0">
            <a:blip r:embed="rId4" cstate="print">
              <a:alphaModFix amt="28000"/>
              <a:lum bright="82000" contrast="-70000"/>
            </a:blip>
            <a:stretch>
              <a:fillRect/>
            </a:stretch>
          </a:blipFill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66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56904"/>
            <a:ext cx="8229600" cy="50692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fld id="{6A73634B-9550-4200-B362-13EE364C888E}" type="datetimeFigureOut">
              <a:rPr lang="es-MX" smtClean="0"/>
              <a:pPr/>
              <a:t>12/09/2013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fld id="{EDAAF537-D183-46F0-828C-2A27D705FC3B}" type="slidenum">
              <a:rPr lang="es-MX" smtClean="0"/>
              <a:pPr/>
              <a:t>‹Nº›</a:t>
            </a:fld>
            <a:endParaRPr lang="es-MX"/>
          </a:p>
        </p:txBody>
      </p:sp>
      <p:cxnSp>
        <p:nvCxnSpPr>
          <p:cNvPr id="21" name="Conector recto 20"/>
          <p:cNvCxnSpPr/>
          <p:nvPr/>
        </p:nvCxnSpPr>
        <p:spPr>
          <a:xfrm>
            <a:off x="457200" y="831273"/>
            <a:ext cx="8229600" cy="0"/>
          </a:xfrm>
          <a:prstGeom prst="line">
            <a:avLst/>
          </a:prstGeom>
          <a:ln>
            <a:solidFill>
              <a:srgbClr val="BE0F3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ectángulo 21"/>
          <p:cNvSpPr/>
          <p:nvPr/>
        </p:nvSpPr>
        <p:spPr>
          <a:xfrm>
            <a:off x="457200" y="6241256"/>
            <a:ext cx="8229600" cy="230187"/>
          </a:xfrm>
          <a:prstGeom prst="rect">
            <a:avLst/>
          </a:prstGeom>
          <a:solidFill>
            <a:srgbClr val="807F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iming>
    <p:tnLst>
      <p:par>
        <p:cTn id="1" dur="indefinite" restart="never" nodeType="tmRoot"/>
      </p:par>
    </p:tnLst>
  </p:timing>
  <p:txStyles>
    <p:titleStyle>
      <a:lvl1pPr algn="r" defTabSz="457200" rtl="0" eaLnBrk="1" latinLnBrk="0" hangingPunct="1">
        <a:spcBef>
          <a:spcPct val="0"/>
        </a:spcBef>
        <a:buNone/>
        <a:defRPr sz="2000" kern="1200">
          <a:solidFill>
            <a:srgbClr val="807F83"/>
          </a:solidFill>
          <a:latin typeface="Trajan Pro"/>
          <a:ea typeface="+mj-ea"/>
          <a:cs typeface="Trajan Pro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807F83"/>
          </a:solidFill>
          <a:latin typeface="Adobe Caslon Pro"/>
          <a:ea typeface="+mn-ea"/>
          <a:cs typeface="Adobe Caslon Pro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807F83"/>
          </a:solidFill>
          <a:latin typeface="Adobe Caslon Pro"/>
          <a:ea typeface="+mn-ea"/>
          <a:cs typeface="Adobe Caslon Pro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807F83"/>
          </a:solidFill>
          <a:latin typeface="Adobe Caslon Pro"/>
          <a:ea typeface="+mn-ea"/>
          <a:cs typeface="Adobe Caslon Pro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807F83"/>
          </a:solidFill>
          <a:latin typeface="Adobe Caslon Pro"/>
          <a:ea typeface="+mn-ea"/>
          <a:cs typeface="Adobe Caslon Pro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807F83"/>
          </a:solidFill>
          <a:latin typeface="Adobe Caslon Pro"/>
          <a:ea typeface="+mn-ea"/>
          <a:cs typeface="Adobe Caslon Pro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0" y="3366535"/>
            <a:ext cx="9144000" cy="3491465"/>
          </a:xfrm>
          <a:prstGeom prst="rect">
            <a:avLst/>
          </a:prstGeom>
          <a:solidFill>
            <a:srgbClr val="807F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0" y="4055922"/>
            <a:ext cx="9144000" cy="1532976"/>
          </a:xfrm>
        </p:spPr>
        <p:txBody>
          <a:bodyPr/>
          <a:lstStyle/>
          <a:p>
            <a:pPr algn="ctr"/>
            <a:r>
              <a:rPr lang="es-MX" sz="2400" spc="300" dirty="0" smtClean="0">
                <a:solidFill>
                  <a:srgbClr val="FFFFFF"/>
                </a:solidFill>
                <a:latin typeface="Calibri" pitchFamily="34" charset="0"/>
              </a:rPr>
              <a:t>Nivel de Indicadores</a:t>
            </a:r>
            <a:r>
              <a:rPr lang="es-MX" sz="1800" spc="300" dirty="0" smtClean="0">
                <a:solidFill>
                  <a:srgbClr val="FFFFFF"/>
                </a:solidFill>
              </a:rPr>
              <a:t/>
            </a:r>
            <a:br>
              <a:rPr lang="es-MX" sz="1800" spc="300" dirty="0" smtClean="0">
                <a:solidFill>
                  <a:srgbClr val="FFFFFF"/>
                </a:solidFill>
              </a:rPr>
            </a:br>
            <a:endParaRPr lang="es-MX" sz="1800" spc="300" dirty="0" smtClean="0">
              <a:solidFill>
                <a:srgbClr val="FFFFFF"/>
              </a:solidFill>
            </a:endParaRPr>
          </a:p>
        </p:txBody>
      </p:sp>
      <p:pic>
        <p:nvPicPr>
          <p:cNvPr id="12" name="Imagen 11" descr="SHCP_Vertical_WEB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7008" y="473328"/>
            <a:ext cx="2001190" cy="2314584"/>
          </a:xfrm>
          <a:prstGeom prst="rect">
            <a:avLst/>
          </a:prstGeom>
        </p:spPr>
      </p:pic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8" name="Subtítulo 2"/>
          <p:cNvSpPr>
            <a:spLocks noGrp="1"/>
          </p:cNvSpPr>
          <p:nvPr>
            <p:ph type="subTitle" idx="1"/>
          </p:nvPr>
        </p:nvSpPr>
        <p:spPr>
          <a:xfrm>
            <a:off x="181167" y="3342586"/>
            <a:ext cx="9143999" cy="577466"/>
          </a:xfrm>
        </p:spPr>
        <p:txBody>
          <a:bodyPr>
            <a:noAutofit/>
          </a:bodyPr>
          <a:lstStyle/>
          <a:p>
            <a:r>
              <a:rPr lang="es-ES" sz="4000" dirty="0" smtClean="0">
                <a:solidFill>
                  <a:schemeClr val="bg1"/>
                </a:solidFill>
                <a:latin typeface="Calibri" pitchFamily="34" charset="0"/>
                <a:cs typeface="Adobe Caslon Pro Bold"/>
              </a:rPr>
              <a:t>- Sistema del Formato Único -</a:t>
            </a:r>
            <a:endParaRPr lang="es-ES" sz="4000" dirty="0">
              <a:solidFill>
                <a:schemeClr val="bg1"/>
              </a:solidFill>
              <a:latin typeface="Calibri" pitchFamily="34" charset="0"/>
              <a:cs typeface="Adobe Caslon Pro Bold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0747" y="5271040"/>
            <a:ext cx="1553711" cy="118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10 CuadroTexto"/>
          <p:cNvSpPr txBox="1"/>
          <p:nvPr/>
        </p:nvSpPr>
        <p:spPr>
          <a:xfrm>
            <a:off x="4572000" y="6198255"/>
            <a:ext cx="4438650" cy="5232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r">
              <a:spcBef>
                <a:spcPct val="20000"/>
              </a:spcBef>
            </a:pPr>
            <a:r>
              <a:rPr lang="es-MX" dirty="0" smtClean="0">
                <a:solidFill>
                  <a:schemeClr val="bg1"/>
                </a:solidFill>
                <a:latin typeface="Calibri" pitchFamily="34" charset="0"/>
                <a:cs typeface="Adobe Caslon Pro Bold"/>
              </a:rPr>
              <a:t>Subsecretaría</a:t>
            </a:r>
            <a:r>
              <a:rPr lang="es-MX" dirty="0" smtClean="0">
                <a:solidFill>
                  <a:schemeClr val="bg1"/>
                </a:solidFill>
                <a:latin typeface="+mj-lt"/>
                <a:cs typeface="Adobe Caslon Pro Bold"/>
              </a:rPr>
              <a:t> </a:t>
            </a:r>
            <a:r>
              <a:rPr lang="es-MX" dirty="0">
                <a:solidFill>
                  <a:schemeClr val="bg1"/>
                </a:solidFill>
                <a:latin typeface="Calibri" pitchFamily="34" charset="0"/>
                <a:cs typeface="Adobe Caslon Pro Bold"/>
              </a:rPr>
              <a:t>de Egresos</a:t>
            </a:r>
          </a:p>
          <a:p>
            <a:pPr algn="r">
              <a:spcBef>
                <a:spcPct val="20000"/>
              </a:spcBef>
            </a:pPr>
            <a:r>
              <a:rPr lang="es-MX" dirty="0">
                <a:solidFill>
                  <a:schemeClr val="bg1"/>
                </a:solidFill>
                <a:latin typeface="Calibri" pitchFamily="34" charset="0"/>
                <a:cs typeface="Adobe Caslon Pro Bold"/>
              </a:rPr>
              <a:t>Unidad de </a:t>
            </a:r>
            <a:r>
              <a:rPr lang="es-MX" dirty="0" smtClean="0">
                <a:solidFill>
                  <a:schemeClr val="bg1"/>
                </a:solidFill>
                <a:latin typeface="Calibri" pitchFamily="34" charset="0"/>
                <a:cs typeface="Adobe Caslon Pro Bold"/>
              </a:rPr>
              <a:t>Evaluación </a:t>
            </a:r>
            <a:r>
              <a:rPr lang="es-MX" dirty="0">
                <a:solidFill>
                  <a:schemeClr val="bg1"/>
                </a:solidFill>
                <a:latin typeface="Calibri" pitchFamily="34" charset="0"/>
                <a:cs typeface="Adobe Caslon Pro Bold"/>
              </a:rPr>
              <a:t>del Desempeño</a:t>
            </a:r>
          </a:p>
          <a:p>
            <a:pPr algn="r">
              <a:spcBef>
                <a:spcPct val="20000"/>
              </a:spcBef>
            </a:pPr>
            <a:endParaRPr lang="es-MX" sz="1000" dirty="0" smtClean="0">
              <a:solidFill>
                <a:schemeClr val="bg1"/>
              </a:solidFill>
              <a:latin typeface="+mj-lt"/>
              <a:cs typeface="Adobe Caslon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2380837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lnSpc>
                <a:spcPct val="170000"/>
              </a:lnSpc>
            </a:pP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  <a:hlinkClick r:id="rId2" action="ppaction://hlinksldjump"/>
              </a:rPr>
              <a:t>1. Seleccionar en el Menú Formato Único &gt; Ficha Técnica de Indicadores &gt; Registro de Metas.</a:t>
            </a:r>
            <a:endParaRPr lang="es-MX" sz="20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70000"/>
              </a:lnSpc>
            </a:pPr>
            <a:r>
              <a:rPr lang="es-MX" sz="2000" dirty="0" smtClean="0">
                <a:latin typeface="Calibri" pitchFamily="34" charset="0"/>
                <a:cs typeface="Calibri" pitchFamily="34" charset="0"/>
                <a:hlinkClick r:id="rId3" action="ppaction://hlinksldjump"/>
              </a:rPr>
              <a:t>2. Seleccionar el programa fondo o convenio, estado y municipio correspondientes.</a:t>
            </a:r>
          </a:p>
          <a:p>
            <a:pPr>
              <a:lnSpc>
                <a:spcPct val="170000"/>
              </a:lnSpc>
            </a:pPr>
            <a:r>
              <a:rPr lang="es-MX" sz="2000" dirty="0" smtClean="0">
                <a:latin typeface="Calibri" pitchFamily="34" charset="0"/>
                <a:cs typeface="Calibri" pitchFamily="34" charset="0"/>
                <a:hlinkClick r:id="rId3" action="ppaction://hlinksldjump"/>
              </a:rPr>
              <a:t>3. Dar </a:t>
            </a:r>
            <a:r>
              <a:rPr lang="es-MX" sz="2000" dirty="0" err="1" smtClean="0">
                <a:latin typeface="Calibri" pitchFamily="34" charset="0"/>
                <a:cs typeface="Calibri" pitchFamily="34" charset="0"/>
                <a:hlinkClick r:id="rId3" action="ppaction://hlinksldjump"/>
              </a:rPr>
              <a:t>click</a:t>
            </a:r>
            <a:r>
              <a:rPr lang="es-MX" sz="2000" dirty="0" smtClean="0">
                <a:latin typeface="Calibri" pitchFamily="34" charset="0"/>
                <a:cs typeface="Calibri" pitchFamily="34" charset="0"/>
                <a:hlinkClick r:id="rId3" action="ppaction://hlinksldjump"/>
              </a:rPr>
              <a:t> en buscar indicadores</a:t>
            </a:r>
            <a:endParaRPr lang="es-MX" sz="2000" dirty="0" smtClean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70000"/>
              </a:lnSpc>
            </a:pPr>
            <a:r>
              <a:rPr lang="es-MX" sz="2000" dirty="0" smtClean="0">
                <a:latin typeface="Calibri" pitchFamily="34" charset="0"/>
                <a:cs typeface="Calibri" pitchFamily="34" charset="0"/>
                <a:hlinkClick r:id="rId4" action="ppaction://hlinksldjump"/>
              </a:rPr>
              <a:t>4. Seleccionar el indicador que se requiera</a:t>
            </a:r>
          </a:p>
          <a:p>
            <a:pPr>
              <a:lnSpc>
                <a:spcPct val="170000"/>
              </a:lnSpc>
            </a:pPr>
            <a:r>
              <a:rPr lang="es-MX" sz="2000" dirty="0" smtClean="0">
                <a:latin typeface="Calibri" pitchFamily="34" charset="0"/>
                <a:cs typeface="Calibri" pitchFamily="34" charset="0"/>
                <a:hlinkClick r:id="rId5" action="ppaction://hlinksldjump"/>
              </a:rPr>
              <a:t>5. Revisar el método de cálculo</a:t>
            </a:r>
            <a:endParaRPr lang="es-MX" sz="2000" dirty="0" smtClean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70000"/>
              </a:lnSpc>
            </a:pPr>
            <a:r>
              <a:rPr lang="es-MX" sz="2000" dirty="0" smtClean="0">
                <a:latin typeface="Calibri" pitchFamily="34" charset="0"/>
                <a:cs typeface="Calibri" pitchFamily="34" charset="0"/>
                <a:hlinkClick r:id="rId4" action="ppaction://hlinksldjump"/>
              </a:rPr>
              <a:t>6. Verificar el periodo de captura del indicador (por ejemplo los anuales no podrán capturarse)</a:t>
            </a:r>
            <a:endParaRPr lang="es-MX" sz="2000" dirty="0" smtClean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70000"/>
              </a:lnSpc>
            </a:pPr>
            <a:r>
              <a:rPr lang="es-MX" sz="2000" dirty="0" smtClean="0">
                <a:latin typeface="Calibri" pitchFamily="34" charset="0"/>
                <a:cs typeface="Calibri" pitchFamily="34" charset="0"/>
                <a:hlinkClick r:id="rId6" action="ppaction://hlinksldjump"/>
              </a:rPr>
              <a:t>7. Capturar o revisar la meta planeada</a:t>
            </a:r>
          </a:p>
          <a:p>
            <a:pPr>
              <a:lnSpc>
                <a:spcPct val="170000"/>
              </a:lnSpc>
            </a:pPr>
            <a:r>
              <a:rPr lang="es-MX" sz="2000" dirty="0" smtClean="0">
                <a:latin typeface="Calibri" pitchFamily="34" charset="0"/>
                <a:cs typeface="Calibri" pitchFamily="34" charset="0"/>
                <a:hlinkClick r:id="rId6" action="ppaction://hlinksldjump"/>
              </a:rPr>
              <a:t>8. Capturar los avances</a:t>
            </a:r>
            <a:endParaRPr lang="es-MX" sz="2000" dirty="0" smtClean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170000"/>
              </a:lnSpc>
            </a:pPr>
            <a:r>
              <a:rPr lang="es-MX" sz="2000" dirty="0" smtClean="0">
                <a:latin typeface="Calibri" pitchFamily="34" charset="0"/>
                <a:cs typeface="Calibri" pitchFamily="34" charset="0"/>
                <a:hlinkClick r:id="rId7" action="ppaction://hlinksldjump"/>
              </a:rPr>
              <a:t>9. Dar </a:t>
            </a:r>
            <a:r>
              <a:rPr lang="es-MX" sz="2000" dirty="0" err="1" smtClean="0">
                <a:latin typeface="Calibri" pitchFamily="34" charset="0"/>
                <a:cs typeface="Calibri" pitchFamily="34" charset="0"/>
                <a:hlinkClick r:id="rId7" action="ppaction://hlinksldjump"/>
              </a:rPr>
              <a:t>click</a:t>
            </a:r>
            <a:r>
              <a:rPr lang="es-MX" sz="2000" dirty="0" smtClean="0">
                <a:latin typeface="Calibri" pitchFamily="34" charset="0"/>
                <a:cs typeface="Calibri" pitchFamily="34" charset="0"/>
                <a:hlinkClick r:id="rId7" action="ppaction://hlinksldjump"/>
              </a:rPr>
              <a:t> en Guardar.</a:t>
            </a:r>
            <a:endParaRPr lang="es-MX" sz="20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2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Registro de metas y avances</a:t>
            </a:r>
            <a:endParaRPr lang="es-MX" sz="22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7000892" y="5072074"/>
            <a:ext cx="1000132" cy="369332"/>
          </a:xfrm>
          <a:prstGeom prst="rect">
            <a:avLst/>
          </a:prstGeom>
          <a:solidFill>
            <a:srgbClr val="E7F9E9"/>
          </a:solidFill>
          <a:ln w="57150">
            <a:solidFill>
              <a:srgbClr val="00853F"/>
            </a:solidFill>
          </a:ln>
        </p:spPr>
        <p:txBody>
          <a:bodyPr wrap="square" rtlCol="0">
            <a:spAutoFit/>
          </a:bodyPr>
          <a:lstStyle/>
          <a:p>
            <a:r>
              <a:rPr lang="es-MX" dirty="0" smtClean="0">
                <a:hlinkClick r:id="rId8" action="ppaction://hlinksldjump"/>
              </a:rPr>
              <a:t>Repaso</a:t>
            </a:r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2200" b="1" dirty="0" smtClean="0">
                <a:latin typeface="Calibri" pitchFamily="34" charset="0"/>
                <a:cs typeface="Calibri" pitchFamily="34" charset="0"/>
              </a:rPr>
              <a:t>1</a:t>
            </a:r>
            <a:endParaRPr lang="es-MX" sz="22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7572396" y="6488668"/>
            <a:ext cx="12480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 smtClean="0">
                <a:solidFill>
                  <a:srgbClr val="0070C0"/>
                </a:solidFill>
                <a:hlinkClick r:id="rId2" action="ppaction://hlinksldjump"/>
              </a:rPr>
              <a:t>Regresar</a:t>
            </a:r>
            <a:endParaRPr lang="es-MX" b="1" dirty="0">
              <a:solidFill>
                <a:srgbClr val="0070C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7875" y="1252538"/>
            <a:ext cx="5048250" cy="435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2200" b="1" dirty="0" smtClean="0">
                <a:latin typeface="Calibri" pitchFamily="34" charset="0"/>
                <a:cs typeface="Calibri" pitchFamily="34" charset="0"/>
              </a:rPr>
              <a:t>2 y 3</a:t>
            </a:r>
            <a:endParaRPr lang="es-MX" sz="22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7572396" y="6488668"/>
            <a:ext cx="13200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 smtClean="0">
                <a:solidFill>
                  <a:srgbClr val="0070C0"/>
                </a:solidFill>
                <a:hlinkClick r:id="rId2" action="ppaction://hlinksldjump"/>
              </a:rPr>
              <a:t>Regresar</a:t>
            </a:r>
            <a:endParaRPr lang="es-MX" b="1" dirty="0">
              <a:solidFill>
                <a:srgbClr val="0070C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340768"/>
            <a:ext cx="9052136" cy="443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1916832"/>
            <a:ext cx="7239000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1700808"/>
            <a:ext cx="7267575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2200" b="1" dirty="0" smtClean="0">
                <a:latin typeface="Calibri" pitchFamily="34" charset="0"/>
                <a:cs typeface="Calibri" pitchFamily="34" charset="0"/>
              </a:rPr>
              <a:t>4 y 5</a:t>
            </a:r>
            <a:endParaRPr lang="es-MX" sz="22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7572396" y="6488668"/>
            <a:ext cx="12480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 smtClean="0">
                <a:solidFill>
                  <a:srgbClr val="0070C0"/>
                </a:solidFill>
                <a:hlinkClick r:id="rId2" action="ppaction://hlinksldjump"/>
              </a:rPr>
              <a:t>Regresar</a:t>
            </a:r>
            <a:endParaRPr lang="es-MX" b="1" dirty="0">
              <a:solidFill>
                <a:srgbClr val="0070C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95425"/>
            <a:ext cx="9179714" cy="371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2200" b="1" dirty="0" smtClean="0">
                <a:latin typeface="Calibri" pitchFamily="34" charset="0"/>
                <a:cs typeface="Calibri" pitchFamily="34" charset="0"/>
              </a:rPr>
              <a:t>6</a:t>
            </a:r>
            <a:endParaRPr lang="es-MX" sz="2200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28278"/>
            <a:ext cx="9143999" cy="1601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CuadroTexto"/>
          <p:cNvSpPr txBox="1"/>
          <p:nvPr/>
        </p:nvSpPr>
        <p:spPr>
          <a:xfrm>
            <a:off x="7572396" y="6488668"/>
            <a:ext cx="13920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 smtClean="0">
                <a:solidFill>
                  <a:srgbClr val="0070C0"/>
                </a:solidFill>
                <a:hlinkClick r:id="rId3" action="ppaction://hlinksldjump"/>
              </a:rPr>
              <a:t>Regresar</a:t>
            </a:r>
            <a:endParaRPr lang="es-MX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>
          <a:xfrm>
            <a:off x="457200" y="3857629"/>
            <a:ext cx="8229600" cy="1714512"/>
          </a:xfrm>
        </p:spPr>
        <p:txBody>
          <a:bodyPr>
            <a:normAutofit/>
          </a:bodyPr>
          <a:lstStyle/>
          <a:p>
            <a:pPr algn="just"/>
            <a:r>
              <a:rPr lang="es-MX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Se pueden capturar las metas, numeradores y denominadores de cualquier trimestre, pero únicamente el avance del trimestre de captura.</a:t>
            </a:r>
            <a:endParaRPr lang="es-MX" sz="24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2200" b="1" dirty="0" smtClean="0">
                <a:latin typeface="Calibri" pitchFamily="34" charset="0"/>
                <a:cs typeface="Calibri" pitchFamily="34" charset="0"/>
              </a:rPr>
              <a:t>7 y 8</a:t>
            </a:r>
            <a:endParaRPr lang="es-MX" sz="2200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43050"/>
            <a:ext cx="9144000" cy="1765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/>
          <p:nvPr/>
        </p:nvSpPr>
        <p:spPr>
          <a:xfrm>
            <a:off x="7572396" y="6488668"/>
            <a:ext cx="13200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 smtClean="0">
                <a:solidFill>
                  <a:srgbClr val="0070C0"/>
                </a:solidFill>
                <a:hlinkClick r:id="rId3" action="ppaction://hlinksldjump"/>
              </a:rPr>
              <a:t>Regresar</a:t>
            </a:r>
            <a:endParaRPr lang="es-MX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098239"/>
            <a:ext cx="8229600" cy="4661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2200" b="1" dirty="0" smtClean="0">
                <a:latin typeface="Calibri" pitchFamily="34" charset="0"/>
                <a:cs typeface="Calibri" pitchFamily="34" charset="0"/>
              </a:rPr>
              <a:t>9</a:t>
            </a:r>
            <a:endParaRPr lang="es-MX" sz="22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7572396" y="6488668"/>
            <a:ext cx="13200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 dirty="0" smtClean="0">
                <a:solidFill>
                  <a:srgbClr val="0070C0"/>
                </a:solidFill>
                <a:hlinkClick r:id="rId3" action="ppaction://hlinksldjump"/>
              </a:rPr>
              <a:t>Regresar</a:t>
            </a:r>
            <a:endParaRPr lang="es-MX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481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ema de Office">
  <a:themeElements>
    <a:clrScheme name="Personalizado 1">
      <a:dk1>
        <a:sysClr val="windowText" lastClr="000000"/>
      </a:dk1>
      <a:lt1>
        <a:sysClr val="window" lastClr="FFFFFF"/>
      </a:lt1>
      <a:dk2>
        <a:srgbClr val="252731"/>
      </a:dk2>
      <a:lt2>
        <a:srgbClr val="EAE7E4"/>
      </a:lt2>
      <a:accent1>
        <a:srgbClr val="990000"/>
      </a:accent1>
      <a:accent2>
        <a:srgbClr val="FF6600"/>
      </a:accent2>
      <a:accent3>
        <a:srgbClr val="FFBA00"/>
      </a:accent3>
      <a:accent4>
        <a:srgbClr val="99CC00"/>
      </a:accent4>
      <a:accent5>
        <a:srgbClr val="3D6701"/>
      </a:accent5>
      <a:accent6>
        <a:srgbClr val="333333"/>
      </a:accent6>
      <a:hlink>
        <a:srgbClr val="660000"/>
      </a:hlink>
      <a:folHlink>
        <a:srgbClr val="CC3300"/>
      </a:folHlink>
    </a:clrScheme>
    <a:fontScheme name="Precedente">
      <a:majorFont>
        <a:latin typeface="Perpetua Titling MT"/>
        <a:ea typeface=""/>
        <a:cs typeface=""/>
        <a:font script="Jpan" typeface="ＭＳ Ｐ明朝"/>
        <a:font script="Hans" typeface="宋体"/>
        <a:font script="Hant" typeface="新細明體"/>
      </a:majorFont>
      <a:minorFont>
        <a:latin typeface="Calisto MT"/>
        <a:ea typeface=""/>
        <a:cs typeface=""/>
        <a:font script="Jpan" typeface="ＭＳ Ｐ明朝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4303</TotalTime>
  <Words>156</Words>
  <Application>Microsoft Office PowerPoint</Application>
  <PresentationFormat>Presentación en pantalla (4:3)</PresentationFormat>
  <Paragraphs>29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diapositiva</vt:lpstr>
      </vt:variant>
      <vt:variant>
        <vt:i4>9</vt:i4>
      </vt:variant>
    </vt:vector>
  </HeadingPairs>
  <TitlesOfParts>
    <vt:vector size="11" baseType="lpstr">
      <vt:lpstr>Tema de Office</vt:lpstr>
      <vt:lpstr>1_Tema de Office</vt:lpstr>
      <vt:lpstr>Nivel de Indicadores </vt:lpstr>
      <vt:lpstr>Registro de metas y avances</vt:lpstr>
      <vt:lpstr>1</vt:lpstr>
      <vt:lpstr>2 y 3</vt:lpstr>
      <vt:lpstr>4 y 5</vt:lpstr>
      <vt:lpstr>6</vt:lpstr>
      <vt:lpstr>7 y 8</vt:lpstr>
      <vt:lpstr>9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Nivel de Indicadores</dc:title>
  <dc:creator>capacitacion_egresos</dc:creator>
  <cp:lastModifiedBy>Nayeli AP</cp:lastModifiedBy>
  <cp:revision>318</cp:revision>
  <dcterms:created xsi:type="dcterms:W3CDTF">2013-08-19T15:36:01Z</dcterms:created>
  <dcterms:modified xsi:type="dcterms:W3CDTF">2013-09-12T05:28:35Z</dcterms:modified>
</cp:coreProperties>
</file>