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3.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1" r:id="rId2"/>
    <p:sldMasterId id="2147483696" r:id="rId3"/>
    <p:sldMasterId id="2147483699" r:id="rId4"/>
  </p:sldMasterIdLst>
  <p:notesMasterIdLst>
    <p:notesMasterId r:id="rId53"/>
  </p:notesMasterIdLst>
  <p:sldIdLst>
    <p:sldId id="257" r:id="rId5"/>
    <p:sldId id="258" r:id="rId6"/>
    <p:sldId id="319" r:id="rId7"/>
    <p:sldId id="270" r:id="rId8"/>
    <p:sldId id="311" r:id="rId9"/>
    <p:sldId id="323" r:id="rId10"/>
    <p:sldId id="325" r:id="rId11"/>
    <p:sldId id="326" r:id="rId12"/>
    <p:sldId id="327" r:id="rId13"/>
    <p:sldId id="313" r:id="rId14"/>
    <p:sldId id="269" r:id="rId15"/>
    <p:sldId id="271" r:id="rId16"/>
    <p:sldId id="290" r:id="rId17"/>
    <p:sldId id="272" r:id="rId18"/>
    <p:sldId id="328" r:id="rId19"/>
    <p:sldId id="329" r:id="rId20"/>
    <p:sldId id="330" r:id="rId21"/>
    <p:sldId id="331" r:id="rId22"/>
    <p:sldId id="273" r:id="rId23"/>
    <p:sldId id="324" r:id="rId24"/>
    <p:sldId id="278" r:id="rId25"/>
    <p:sldId id="291" r:id="rId26"/>
    <p:sldId id="292" r:id="rId27"/>
    <p:sldId id="293" r:id="rId28"/>
    <p:sldId id="294" r:id="rId29"/>
    <p:sldId id="306" r:id="rId30"/>
    <p:sldId id="320" r:id="rId31"/>
    <p:sldId id="321" r:id="rId32"/>
    <p:sldId id="310" r:id="rId33"/>
    <p:sldId id="314" r:id="rId34"/>
    <p:sldId id="316" r:id="rId35"/>
    <p:sldId id="284" r:id="rId36"/>
    <p:sldId id="295" r:id="rId37"/>
    <p:sldId id="296" r:id="rId38"/>
    <p:sldId id="299" r:id="rId39"/>
    <p:sldId id="297" r:id="rId40"/>
    <p:sldId id="285" r:id="rId41"/>
    <p:sldId id="300" r:id="rId42"/>
    <p:sldId id="317" r:id="rId43"/>
    <p:sldId id="322" r:id="rId44"/>
    <p:sldId id="282" r:id="rId45"/>
    <p:sldId id="286" r:id="rId46"/>
    <p:sldId id="301" r:id="rId47"/>
    <p:sldId id="283" r:id="rId48"/>
    <p:sldId id="287" r:id="rId49"/>
    <p:sldId id="302" r:id="rId50"/>
    <p:sldId id="303" r:id="rId51"/>
    <p:sldId id="264" r:id="rId52"/>
  </p:sldIdLst>
  <p:sldSz cx="9144000" cy="6858000" type="screen4x3"/>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D2DFB"/>
    <a:srgbClr val="00853F"/>
    <a:srgbClr val="9292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ABFCF23-3B69-468F-B69F-88F6DE6A72F2}" styleName="Estilo medio 1 - Énfasis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425" autoAdjust="0"/>
    <p:restoredTop sz="94660"/>
  </p:normalViewPr>
  <p:slideViewPr>
    <p:cSldViewPr>
      <p:cViewPr>
        <p:scale>
          <a:sx n="90" d="100"/>
          <a:sy n="90" d="100"/>
        </p:scale>
        <p:origin x="-1758" y="-46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9" d="100"/>
          <a:sy n="69" d="100"/>
        </p:scale>
        <p:origin x="-2790"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MX"/>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6A38074-F69F-4CE5-9CEE-A31E3BB07154}" type="datetimeFigureOut">
              <a:rPr lang="es-MX" smtClean="0"/>
              <a:pPr/>
              <a:t>26/05/2014</a:t>
            </a:fld>
            <a:endParaRPr lang="es-MX"/>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MX"/>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MX"/>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FE6BE2-4CA7-42A4-9CC2-159748CD73DB}" type="slidenum">
              <a:rPr lang="es-MX" smtClean="0"/>
              <a:pPr/>
              <a:t>‹Nº›</a:t>
            </a:fld>
            <a:endParaRPr lang="es-MX"/>
          </a:p>
        </p:txBody>
      </p:sp>
    </p:spTree>
    <p:extLst>
      <p:ext uri="{BB962C8B-B14F-4D97-AF65-F5344CB8AC3E}">
        <p14:creationId xmlns:p14="http://schemas.microsoft.com/office/powerpoint/2010/main" val="21596908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FFFE6BE2-4CA7-42A4-9CC2-159748CD73DB}" type="slidenum">
              <a:rPr lang="es-MX" smtClean="0"/>
              <a:pPr/>
              <a:t>1</a:t>
            </a:fld>
            <a:endParaRPr lang="es-MX"/>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FFFE6BE2-4CA7-42A4-9CC2-159748CD73DB}" type="slidenum">
              <a:rPr lang="es-MX" smtClean="0"/>
              <a:pPr/>
              <a:t>10</a:t>
            </a:fld>
            <a:endParaRPr lang="es-MX"/>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FFFE6BE2-4CA7-42A4-9CC2-159748CD73DB}" type="slidenum">
              <a:rPr lang="es-MX" smtClean="0"/>
              <a:pPr/>
              <a:t>11</a:t>
            </a:fld>
            <a:endParaRPr lang="es-MX"/>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FFFE6BE2-4CA7-42A4-9CC2-159748CD73DB}" type="slidenum">
              <a:rPr lang="es-MX" smtClean="0"/>
              <a:pPr/>
              <a:t>12</a:t>
            </a:fld>
            <a:endParaRPr lang="es-MX"/>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FFFE6BE2-4CA7-42A4-9CC2-159748CD73DB}" type="slidenum">
              <a:rPr lang="es-MX" smtClean="0"/>
              <a:pPr/>
              <a:t>13</a:t>
            </a:fld>
            <a:endParaRPr lang="es-MX"/>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FFFE6BE2-4CA7-42A4-9CC2-159748CD73DB}" type="slidenum">
              <a:rPr lang="es-MX" smtClean="0"/>
              <a:pPr/>
              <a:t>14</a:t>
            </a:fld>
            <a:endParaRPr lang="es-MX"/>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FFFE6BE2-4CA7-42A4-9CC2-159748CD73DB}" type="slidenum">
              <a:rPr lang="es-MX" smtClean="0"/>
              <a:pPr/>
              <a:t>19</a:t>
            </a:fld>
            <a:endParaRPr lang="es-MX"/>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FFFE6BE2-4CA7-42A4-9CC2-159748CD73DB}" type="slidenum">
              <a:rPr lang="es-MX" smtClean="0"/>
              <a:pPr/>
              <a:t>20</a:t>
            </a:fld>
            <a:endParaRPr lang="es-MX"/>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FFFE6BE2-4CA7-42A4-9CC2-159748CD73DB}" type="slidenum">
              <a:rPr lang="es-MX" smtClean="0"/>
              <a:pPr/>
              <a:t>21</a:t>
            </a:fld>
            <a:endParaRPr lang="es-MX"/>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FFFE6BE2-4CA7-42A4-9CC2-159748CD73DB}" type="slidenum">
              <a:rPr lang="es-MX" smtClean="0"/>
              <a:pPr/>
              <a:t>22</a:t>
            </a:fld>
            <a:endParaRPr lang="es-MX"/>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FFFE6BE2-4CA7-42A4-9CC2-159748CD73DB}" type="slidenum">
              <a:rPr lang="es-MX" smtClean="0"/>
              <a:pPr/>
              <a:t>23</a:t>
            </a:fld>
            <a:endParaRPr lang="es-MX"/>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FFFE6BE2-4CA7-42A4-9CC2-159748CD73DB}" type="slidenum">
              <a:rPr lang="es-MX" smtClean="0"/>
              <a:pPr/>
              <a:t>2</a:t>
            </a:fld>
            <a:endParaRPr lang="es-MX"/>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FFFE6BE2-4CA7-42A4-9CC2-159748CD73DB}" type="slidenum">
              <a:rPr lang="es-MX" smtClean="0"/>
              <a:pPr/>
              <a:t>24</a:t>
            </a:fld>
            <a:endParaRPr lang="es-MX"/>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FFFE6BE2-4CA7-42A4-9CC2-159748CD73DB}" type="slidenum">
              <a:rPr lang="es-MX" smtClean="0"/>
              <a:pPr/>
              <a:t>25</a:t>
            </a:fld>
            <a:endParaRPr lang="es-MX"/>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FFFE6BE2-4CA7-42A4-9CC2-159748CD73DB}" type="slidenum">
              <a:rPr lang="es-MX" smtClean="0"/>
              <a:pPr/>
              <a:t>26</a:t>
            </a:fld>
            <a:endParaRPr lang="es-MX"/>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FFFE6BE2-4CA7-42A4-9CC2-159748CD73DB}" type="slidenum">
              <a:rPr lang="es-MX" smtClean="0"/>
              <a:pPr/>
              <a:t>27</a:t>
            </a:fld>
            <a:endParaRPr lang="es-MX"/>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FFFE6BE2-4CA7-42A4-9CC2-159748CD73DB}" type="slidenum">
              <a:rPr lang="es-MX" smtClean="0"/>
              <a:pPr/>
              <a:t>28</a:t>
            </a:fld>
            <a:endParaRPr lang="es-MX"/>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FFFE6BE2-4CA7-42A4-9CC2-159748CD73DB}" type="slidenum">
              <a:rPr lang="es-MX" smtClean="0"/>
              <a:pPr/>
              <a:t>29</a:t>
            </a:fld>
            <a:endParaRPr lang="es-MX"/>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FFFE6BE2-4CA7-42A4-9CC2-159748CD73DB}" type="slidenum">
              <a:rPr lang="es-MX" smtClean="0"/>
              <a:pPr/>
              <a:t>30</a:t>
            </a:fld>
            <a:endParaRPr lang="es-MX"/>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FFFE6BE2-4CA7-42A4-9CC2-159748CD73DB}" type="slidenum">
              <a:rPr lang="es-MX" smtClean="0"/>
              <a:pPr/>
              <a:t>31</a:t>
            </a:fld>
            <a:endParaRPr lang="es-MX"/>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FFFE6BE2-4CA7-42A4-9CC2-159748CD73DB}" type="slidenum">
              <a:rPr lang="es-MX" smtClean="0"/>
              <a:pPr/>
              <a:t>32</a:t>
            </a:fld>
            <a:endParaRPr lang="es-MX"/>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FFFE6BE2-4CA7-42A4-9CC2-159748CD73DB}" type="slidenum">
              <a:rPr lang="es-MX" smtClean="0"/>
              <a:pPr/>
              <a:t>33</a:t>
            </a:fld>
            <a:endParaRPr lang="es-MX"/>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FFFE6BE2-4CA7-42A4-9CC2-159748CD73DB}" type="slidenum">
              <a:rPr lang="es-MX" smtClean="0"/>
              <a:pPr/>
              <a:t>3</a:t>
            </a:fld>
            <a:endParaRPr lang="es-MX"/>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FFFE6BE2-4CA7-42A4-9CC2-159748CD73DB}" type="slidenum">
              <a:rPr lang="es-MX" smtClean="0"/>
              <a:pPr/>
              <a:t>34</a:t>
            </a:fld>
            <a:endParaRPr lang="es-MX"/>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FFFE6BE2-4CA7-42A4-9CC2-159748CD73DB}" type="slidenum">
              <a:rPr lang="es-MX" smtClean="0"/>
              <a:pPr/>
              <a:t>35</a:t>
            </a:fld>
            <a:endParaRPr lang="es-MX"/>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FFFE6BE2-4CA7-42A4-9CC2-159748CD73DB}" type="slidenum">
              <a:rPr lang="es-MX" smtClean="0"/>
              <a:pPr/>
              <a:t>36</a:t>
            </a:fld>
            <a:endParaRPr lang="es-MX"/>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FFFE6BE2-4CA7-42A4-9CC2-159748CD73DB}" type="slidenum">
              <a:rPr lang="es-MX" smtClean="0"/>
              <a:pPr/>
              <a:t>37</a:t>
            </a:fld>
            <a:endParaRPr lang="es-MX"/>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FFFE6BE2-4CA7-42A4-9CC2-159748CD73DB}" type="slidenum">
              <a:rPr lang="es-MX" smtClean="0"/>
              <a:pPr/>
              <a:t>38</a:t>
            </a:fld>
            <a:endParaRPr lang="es-MX"/>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FFFE6BE2-4CA7-42A4-9CC2-159748CD73DB}" type="slidenum">
              <a:rPr lang="es-MX" smtClean="0"/>
              <a:pPr/>
              <a:t>39</a:t>
            </a:fld>
            <a:endParaRPr lang="es-MX"/>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FFFE6BE2-4CA7-42A4-9CC2-159748CD73DB}" type="slidenum">
              <a:rPr lang="es-MX" smtClean="0"/>
              <a:pPr/>
              <a:t>40</a:t>
            </a:fld>
            <a:endParaRPr lang="es-MX"/>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FFFE6BE2-4CA7-42A4-9CC2-159748CD73DB}" type="slidenum">
              <a:rPr lang="es-MX" smtClean="0"/>
              <a:pPr/>
              <a:t>41</a:t>
            </a:fld>
            <a:endParaRPr lang="es-MX"/>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FFFE6BE2-4CA7-42A4-9CC2-159748CD73DB}" type="slidenum">
              <a:rPr lang="es-MX" smtClean="0"/>
              <a:pPr/>
              <a:t>42</a:t>
            </a:fld>
            <a:endParaRPr lang="es-MX"/>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FFFE6BE2-4CA7-42A4-9CC2-159748CD73DB}" type="slidenum">
              <a:rPr lang="es-MX" smtClean="0"/>
              <a:pPr/>
              <a:t>43</a:t>
            </a:fld>
            <a:endParaRPr lang="es-MX"/>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FFFE6BE2-4CA7-42A4-9CC2-159748CD73DB}" type="slidenum">
              <a:rPr lang="es-MX" smtClean="0"/>
              <a:pPr/>
              <a:t>4</a:t>
            </a:fld>
            <a:endParaRPr lang="es-MX"/>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FFFE6BE2-4CA7-42A4-9CC2-159748CD73DB}" type="slidenum">
              <a:rPr lang="es-MX" smtClean="0"/>
              <a:pPr/>
              <a:t>44</a:t>
            </a:fld>
            <a:endParaRPr lang="es-MX"/>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FFFE6BE2-4CA7-42A4-9CC2-159748CD73DB}" type="slidenum">
              <a:rPr lang="es-MX" smtClean="0"/>
              <a:pPr/>
              <a:t>45</a:t>
            </a:fld>
            <a:endParaRPr lang="es-MX"/>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FFFE6BE2-4CA7-42A4-9CC2-159748CD73DB}" type="slidenum">
              <a:rPr lang="es-MX" smtClean="0"/>
              <a:pPr/>
              <a:t>46</a:t>
            </a:fld>
            <a:endParaRPr lang="es-MX"/>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FFFE6BE2-4CA7-42A4-9CC2-159748CD73DB}" type="slidenum">
              <a:rPr lang="es-MX" smtClean="0"/>
              <a:pPr/>
              <a:t>47</a:t>
            </a:fld>
            <a:endParaRPr lang="es-MX"/>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FFFE6BE2-4CA7-42A4-9CC2-159748CD73DB}" type="slidenum">
              <a:rPr lang="es-MX" smtClean="0"/>
              <a:pPr/>
              <a:t>48</a:t>
            </a:fld>
            <a:endParaRPr lang="es-MX"/>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FFFE6BE2-4CA7-42A4-9CC2-159748CD73DB}" type="slidenum">
              <a:rPr lang="es-MX" smtClean="0"/>
              <a:pPr/>
              <a:t>5</a:t>
            </a:fld>
            <a:endParaRPr lang="es-MX"/>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FFFE6BE2-4CA7-42A4-9CC2-159748CD73DB}" type="slidenum">
              <a:rPr lang="es-MX" smtClean="0"/>
              <a:pPr/>
              <a:t>6</a:t>
            </a:fld>
            <a:endParaRPr lang="es-MX"/>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FFFE6BE2-4CA7-42A4-9CC2-159748CD73DB}" type="slidenum">
              <a:rPr lang="es-MX" smtClean="0"/>
              <a:pPr/>
              <a:t>7</a:t>
            </a:fld>
            <a:endParaRPr lang="es-MX"/>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FFFE6BE2-4CA7-42A4-9CC2-159748CD73DB}" type="slidenum">
              <a:rPr lang="es-MX" smtClean="0"/>
              <a:pPr/>
              <a:t>8</a:t>
            </a:fld>
            <a:endParaRPr lang="es-MX"/>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FFFE6BE2-4CA7-42A4-9CC2-159748CD73DB}" type="slidenum">
              <a:rPr lang="es-MX" smtClean="0"/>
              <a:pPr/>
              <a:t>9</a:t>
            </a:fld>
            <a:endParaRPr lang="es-MX"/>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a:xfrm>
            <a:off x="457200" y="6356350"/>
            <a:ext cx="2133600" cy="365125"/>
          </a:xfrm>
          <a:prstGeom prst="rect">
            <a:avLst/>
          </a:prstGeom>
        </p:spPr>
        <p:txBody>
          <a:bodyPr/>
          <a:lstStyle/>
          <a:p>
            <a:fld id="{B14B801E-E700-43C3-A9C3-53910615797C}" type="datetimeFigureOut">
              <a:rPr lang="es-MX" smtClean="0"/>
              <a:pPr/>
              <a:t>26/05/2014</a:t>
            </a:fld>
            <a:endParaRPr lang="es-MX"/>
          </a:p>
        </p:txBody>
      </p:sp>
      <p:sp>
        <p:nvSpPr>
          <p:cNvPr id="3" name="2 Marcador de pie de página"/>
          <p:cNvSpPr>
            <a:spLocks noGrp="1"/>
          </p:cNvSpPr>
          <p:nvPr>
            <p:ph type="ftr" sz="quarter" idx="11"/>
          </p:nvPr>
        </p:nvSpPr>
        <p:spPr>
          <a:xfrm>
            <a:off x="3124200" y="6356350"/>
            <a:ext cx="2895600" cy="365125"/>
          </a:xfrm>
          <a:prstGeom prst="rect">
            <a:avLst/>
          </a:prstGeom>
        </p:spPr>
        <p:txBody>
          <a:bodyPr/>
          <a:lstStyle/>
          <a:p>
            <a:endParaRPr lang="es-MX"/>
          </a:p>
        </p:txBody>
      </p:sp>
      <p:sp>
        <p:nvSpPr>
          <p:cNvPr id="4" name="3 Marcador de número de diapositiva"/>
          <p:cNvSpPr>
            <a:spLocks noGrp="1"/>
          </p:cNvSpPr>
          <p:nvPr>
            <p:ph type="sldNum" sz="quarter" idx="12"/>
          </p:nvPr>
        </p:nvSpPr>
        <p:spPr>
          <a:xfrm>
            <a:off x="6553200" y="6356350"/>
            <a:ext cx="2133600" cy="365125"/>
          </a:xfrm>
          <a:prstGeom prst="rect">
            <a:avLst/>
          </a:prstGeom>
        </p:spPr>
        <p:txBody>
          <a:bodyPr/>
          <a:lstStyle/>
          <a:p>
            <a:fld id="{B611BB83-5B4E-4F51-9F57-81809C354256}" type="slidenum">
              <a:rPr lang="es-MX" smtClean="0"/>
              <a:pPr/>
              <a:t>‹Nº›</a:t>
            </a:fld>
            <a:endParaRPr lang="es-MX"/>
          </a:p>
        </p:txBody>
      </p:sp>
      <p:cxnSp>
        <p:nvCxnSpPr>
          <p:cNvPr id="5" name="Conector recto 20"/>
          <p:cNvCxnSpPr/>
          <p:nvPr userDrawn="1"/>
        </p:nvCxnSpPr>
        <p:spPr>
          <a:xfrm>
            <a:off x="457200" y="474230"/>
            <a:ext cx="8229600" cy="0"/>
          </a:xfrm>
          <a:prstGeom prst="line">
            <a:avLst/>
          </a:prstGeom>
          <a:ln>
            <a:solidFill>
              <a:srgbClr val="BE0F34"/>
            </a:solidFill>
          </a:ln>
        </p:spPr>
        <p:style>
          <a:lnRef idx="2">
            <a:schemeClr val="accent1"/>
          </a:lnRef>
          <a:fillRef idx="0">
            <a:schemeClr val="accent1"/>
          </a:fillRef>
          <a:effectRef idx="1">
            <a:schemeClr val="accent1"/>
          </a:effectRef>
          <a:fontRef idx="minor">
            <a:schemeClr val="tx1"/>
          </a:fontRef>
        </p:style>
      </p:cxnSp>
      <p:sp>
        <p:nvSpPr>
          <p:cNvPr id="6" name="Rectángulo 21"/>
          <p:cNvSpPr/>
          <p:nvPr userDrawn="1"/>
        </p:nvSpPr>
        <p:spPr>
          <a:xfrm>
            <a:off x="457200" y="6151141"/>
            <a:ext cx="8229600" cy="230187"/>
          </a:xfrm>
          <a:prstGeom prst="rect">
            <a:avLst/>
          </a:prstGeom>
          <a:solidFill>
            <a:srgbClr val="807F8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717C4F58-8C35-43E7-B080-31BD73EB35C1}" type="datetime1">
              <a:rPr lang="en-US" smtClean="0"/>
              <a:pPr/>
              <a:t>5/26/2014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66355A-084C-D24E-9AD2-7E4FC41EA627}" type="slidenum">
              <a:rPr lang="en-US" smtClean="0"/>
              <a:pPr/>
              <a:t>‹Nº›</a:t>
            </a:fld>
            <a:endParaRPr lang="en-US"/>
          </a:p>
        </p:txBody>
      </p:sp>
      <p:sp>
        <p:nvSpPr>
          <p:cNvPr id="7"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Autofit/>
          </a:bodyPr>
          <a:lstStyle/>
          <a:p>
            <a:r>
              <a:rPr lang="en-US" dirty="0" err="1" smtClean="0"/>
              <a:t>Título</a:t>
            </a:r>
            <a:endParaRPr lang="en-US" dirty="0"/>
          </a:p>
        </p:txBody>
      </p:sp>
    </p:spTree>
    <p:extLst>
      <p:ext uri="{BB962C8B-B14F-4D97-AF65-F5344CB8AC3E}">
        <p14:creationId xmlns:p14="http://schemas.microsoft.com/office/powerpoint/2010/main" val="41050639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ítulo y objetos">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6304BD9D-C446-488A-951D-83E05EBD78E6}" type="datetimeFigureOut">
              <a:rPr lang="es-MX" smtClean="0"/>
              <a:pPr/>
              <a:t>26/05/2014</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0CE43367-2D55-42FE-92AB-3336AB7153FE}" type="slidenum">
              <a:rPr lang="es-MX" smtClean="0"/>
              <a:pPr/>
              <a:t>‹Nº›</a:t>
            </a:fld>
            <a:endParaRPr lang="es-MX"/>
          </a:p>
        </p:txBody>
      </p:sp>
      <p:sp>
        <p:nvSpPr>
          <p:cNvPr id="7" name="Title Placeholder 1"/>
          <p:cNvSpPr>
            <a:spLocks noGrp="1"/>
          </p:cNvSpPr>
          <p:nvPr>
            <p:ph type="title"/>
          </p:nvPr>
        </p:nvSpPr>
        <p:spPr>
          <a:xfrm>
            <a:off x="457200" y="274638"/>
            <a:ext cx="8229600" cy="794141"/>
          </a:xfrm>
          <a:prstGeom prst="rect">
            <a:avLst/>
          </a:prstGeom>
        </p:spPr>
        <p:txBody>
          <a:bodyPr vert="horz" lIns="91440" tIns="45720" rIns="91440" bIns="45720" rtlCol="0" anchor="ctr">
            <a:noAutofit/>
          </a:bodyPr>
          <a:lstStyle/>
          <a:p>
            <a:r>
              <a:rPr lang="es-ES" smtClean="0"/>
              <a:t>Haga clic para modificar el estilo de título del patrón</a:t>
            </a:r>
            <a:endParaRPr lang="en-US" dirty="0"/>
          </a:p>
        </p:txBody>
      </p:sp>
    </p:spTree>
    <p:extLst>
      <p:ext uri="{BB962C8B-B14F-4D97-AF65-F5344CB8AC3E}">
        <p14:creationId xmlns:p14="http://schemas.microsoft.com/office/powerpoint/2010/main" val="32203822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cSld name="Diapositiva de título">
    <p:bg>
      <p:bgRef idx="1001">
        <a:schemeClr val="bg1"/>
      </p:bgRef>
    </p:bg>
    <p:spTree>
      <p:nvGrpSpPr>
        <p:cNvPr id="1" name=""/>
        <p:cNvGrpSpPr/>
        <p:nvPr/>
      </p:nvGrpSpPr>
      <p:grpSpPr>
        <a:xfrm>
          <a:off x="0" y="0"/>
          <a:ext cx="0" cy="0"/>
          <a:chOff x="0" y="0"/>
          <a:chExt cx="0" cy="0"/>
        </a:xfrm>
      </p:grpSpPr>
      <p:sp>
        <p:nvSpPr>
          <p:cNvPr id="8" name="7 Título"/>
          <p:cNvSpPr>
            <a:spLocks noGrp="1"/>
          </p:cNvSpPr>
          <p:nvPr>
            <p:ph type="ctrTitle"/>
          </p:nvPr>
        </p:nvSpPr>
        <p:spPr>
          <a:xfrm>
            <a:off x="2286000" y="3124200"/>
            <a:ext cx="6172200" cy="1894362"/>
          </a:xfrm>
        </p:spPr>
        <p:txBody>
          <a:bodyPr/>
          <a:lstStyle>
            <a:lvl1pPr>
              <a:defRPr b="1"/>
            </a:lvl1pPr>
          </a:lstStyle>
          <a:p>
            <a:r>
              <a:rPr kumimoji="0" lang="es-ES" smtClean="0"/>
              <a:t>Haga clic para modificar el estilo de título del patrón</a:t>
            </a:r>
            <a:endParaRPr kumimoji="0" lang="en-US"/>
          </a:p>
        </p:txBody>
      </p:sp>
      <p:sp>
        <p:nvSpPr>
          <p:cNvPr id="9" name="8 Subtítulo"/>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smtClean="0"/>
              <a:t>Haga clic para modificar el estilo de subtítulo del patrón</a:t>
            </a:r>
            <a:endParaRPr kumimoji="0" lang="en-US"/>
          </a:p>
        </p:txBody>
      </p:sp>
      <p:sp>
        <p:nvSpPr>
          <p:cNvPr id="28" name="27 Marcador de fecha"/>
          <p:cNvSpPr>
            <a:spLocks noGrp="1"/>
          </p:cNvSpPr>
          <p:nvPr>
            <p:ph type="dt" sz="half" idx="10"/>
          </p:nvPr>
        </p:nvSpPr>
        <p:spPr bwMode="auto">
          <a:xfrm rot="5400000">
            <a:off x="7764621" y="1174097"/>
            <a:ext cx="2286000" cy="381000"/>
          </a:xfrm>
        </p:spPr>
        <p:txBody>
          <a:bodyPr/>
          <a:lstStyle/>
          <a:p>
            <a:fld id="{6304BD9D-C446-488A-951D-83E05EBD78E6}" type="datetimeFigureOut">
              <a:rPr lang="es-MX" smtClean="0"/>
              <a:pPr/>
              <a:t>26/05/2014</a:t>
            </a:fld>
            <a:endParaRPr lang="es-MX"/>
          </a:p>
        </p:txBody>
      </p:sp>
      <p:sp>
        <p:nvSpPr>
          <p:cNvPr id="17" name="16 Marcador de pie de página"/>
          <p:cNvSpPr>
            <a:spLocks noGrp="1"/>
          </p:cNvSpPr>
          <p:nvPr>
            <p:ph type="ftr" sz="quarter" idx="11"/>
          </p:nvPr>
        </p:nvSpPr>
        <p:spPr bwMode="auto">
          <a:xfrm rot="5400000">
            <a:off x="7077269" y="4181669"/>
            <a:ext cx="3657600" cy="384048"/>
          </a:xfrm>
        </p:spPr>
        <p:txBody>
          <a:bodyPr/>
          <a:lstStyle/>
          <a:p>
            <a:endParaRPr lang="es-MX"/>
          </a:p>
        </p:txBody>
      </p:sp>
      <p:sp>
        <p:nvSpPr>
          <p:cNvPr id="29" name="28 Marcador de número de diapositiva"/>
          <p:cNvSpPr>
            <a:spLocks noGrp="1"/>
          </p:cNvSpPr>
          <p:nvPr>
            <p:ph type="sldNum" sz="quarter" idx="12"/>
          </p:nvPr>
        </p:nvSpPr>
        <p:spPr bwMode="auto">
          <a:xfrm>
            <a:off x="1325544" y="4928702"/>
            <a:ext cx="609600" cy="517524"/>
          </a:xfrm>
        </p:spPr>
        <p:txBody>
          <a:bodyPr/>
          <a:lstStyle/>
          <a:p>
            <a:fld id="{0CE43367-2D55-42FE-92AB-3336AB7153FE}" type="slidenum">
              <a:rPr lang="es-MX" smtClean="0"/>
              <a:pPr/>
              <a:t>‹Nº›</a:t>
            </a:fld>
            <a:endParaRPr lang="es-MX"/>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MX"/>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MX"/>
          </a:p>
        </p:txBody>
      </p:sp>
      <p:sp>
        <p:nvSpPr>
          <p:cNvPr id="4" name="3 Marcador de fecha"/>
          <p:cNvSpPr>
            <a:spLocks noGrp="1"/>
          </p:cNvSpPr>
          <p:nvPr>
            <p:ph type="dt" sz="half" idx="10"/>
          </p:nvPr>
        </p:nvSpPr>
        <p:spPr/>
        <p:txBody>
          <a:bodyPr/>
          <a:lstStyle/>
          <a:p>
            <a:fld id="{6304BD9D-C446-488A-951D-83E05EBD78E6}" type="datetimeFigureOut">
              <a:rPr lang="es-MX" smtClean="0"/>
              <a:pPr/>
              <a:t>26/05/2014</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0CE43367-2D55-42FE-92AB-3336AB7153FE}" type="slidenum">
              <a:rPr lang="es-MX" smtClean="0"/>
              <a:pPr/>
              <a:t>‹Nº›</a:t>
            </a:fld>
            <a:endParaRPr lang="es-MX"/>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6304BD9D-C446-488A-951D-83E05EBD78E6}" type="datetimeFigureOut">
              <a:rPr lang="es-MX" smtClean="0"/>
              <a:pPr/>
              <a:t>26/05/2014</a:t>
            </a:fld>
            <a:endParaRPr lang="es-MX"/>
          </a:p>
        </p:txBody>
      </p:sp>
      <p:sp>
        <p:nvSpPr>
          <p:cNvPr id="3" name="2 Marcador de pie de página"/>
          <p:cNvSpPr>
            <a:spLocks noGrp="1"/>
          </p:cNvSpPr>
          <p:nvPr>
            <p:ph type="ftr" sz="quarter" idx="11"/>
          </p:nvPr>
        </p:nvSpPr>
        <p:spPr/>
        <p:txBody>
          <a:bodyPr/>
          <a:lstStyle/>
          <a:p>
            <a:endParaRPr lang="es-MX"/>
          </a:p>
        </p:txBody>
      </p:sp>
      <p:sp>
        <p:nvSpPr>
          <p:cNvPr id="4" name="3 Marcador de número de diapositiva"/>
          <p:cNvSpPr>
            <a:spLocks noGrp="1"/>
          </p:cNvSpPr>
          <p:nvPr>
            <p:ph type="sldNum" sz="quarter" idx="12"/>
          </p:nvPr>
        </p:nvSpPr>
        <p:spPr/>
        <p:txBody>
          <a:bodyPr/>
          <a:lstStyle/>
          <a:p>
            <a:fld id="{0CE43367-2D55-42FE-92AB-3336AB7153FE}" type="slidenum">
              <a:rPr lang="es-MX" smtClean="0"/>
              <a:pPr/>
              <a:t>‹Nº›</a:t>
            </a:fld>
            <a:endParaRPr lang="es-MX"/>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Título y objetos">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6304BD9D-C446-488A-951D-83E05EBD78E6}" type="datetimeFigureOut">
              <a:rPr lang="es-MX" smtClean="0"/>
              <a:pPr/>
              <a:t>26/05/2014</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0CE43367-2D55-42FE-92AB-3336AB7153FE}" type="slidenum">
              <a:rPr lang="es-MX" smtClean="0"/>
              <a:pPr/>
              <a:t>‹Nº›</a:t>
            </a:fld>
            <a:endParaRPr lang="es-MX"/>
          </a:p>
        </p:txBody>
      </p:sp>
      <p:sp>
        <p:nvSpPr>
          <p:cNvPr id="7"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Autofit/>
          </a:bodyPr>
          <a:lstStyle/>
          <a:p>
            <a:r>
              <a:rPr lang="es-ES" smtClean="0"/>
              <a:t>Haga clic para modificar el estilo de título del patrón</a:t>
            </a:r>
            <a:endParaRPr lang="en-US" dirty="0"/>
          </a:p>
        </p:txBody>
      </p:sp>
    </p:spTree>
    <p:extLst>
      <p:ext uri="{BB962C8B-B14F-4D97-AF65-F5344CB8AC3E}">
        <p14:creationId xmlns:p14="http://schemas.microsoft.com/office/powerpoint/2010/main" val="32203822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a:xfrm>
            <a:off x="457200" y="6356350"/>
            <a:ext cx="2133600" cy="365125"/>
          </a:xfrm>
          <a:prstGeom prst="rect">
            <a:avLst/>
          </a:prstGeom>
        </p:spPr>
        <p:txBody>
          <a:bodyPr/>
          <a:lstStyle/>
          <a:p>
            <a:fld id="{B14B801E-E700-43C3-A9C3-53910615797C}" type="datetimeFigureOut">
              <a:rPr lang="es-MX" smtClean="0"/>
              <a:pPr/>
              <a:t>26/05/2014</a:t>
            </a:fld>
            <a:endParaRPr lang="es-MX"/>
          </a:p>
        </p:txBody>
      </p:sp>
      <p:sp>
        <p:nvSpPr>
          <p:cNvPr id="3" name="2 Marcador de pie de página"/>
          <p:cNvSpPr>
            <a:spLocks noGrp="1"/>
          </p:cNvSpPr>
          <p:nvPr>
            <p:ph type="ftr" sz="quarter" idx="11"/>
          </p:nvPr>
        </p:nvSpPr>
        <p:spPr>
          <a:xfrm>
            <a:off x="3124200" y="6356350"/>
            <a:ext cx="2895600" cy="365125"/>
          </a:xfrm>
          <a:prstGeom prst="rect">
            <a:avLst/>
          </a:prstGeom>
        </p:spPr>
        <p:txBody>
          <a:bodyPr/>
          <a:lstStyle/>
          <a:p>
            <a:endParaRPr lang="es-MX"/>
          </a:p>
        </p:txBody>
      </p:sp>
      <p:sp>
        <p:nvSpPr>
          <p:cNvPr id="4" name="3 Marcador de número de diapositiva"/>
          <p:cNvSpPr>
            <a:spLocks noGrp="1"/>
          </p:cNvSpPr>
          <p:nvPr>
            <p:ph type="sldNum" sz="quarter" idx="12"/>
          </p:nvPr>
        </p:nvSpPr>
        <p:spPr>
          <a:xfrm>
            <a:off x="6553200" y="6356350"/>
            <a:ext cx="2133600" cy="365125"/>
          </a:xfrm>
          <a:prstGeom prst="rect">
            <a:avLst/>
          </a:prstGeom>
        </p:spPr>
        <p:txBody>
          <a:bodyPr/>
          <a:lstStyle/>
          <a:p>
            <a:fld id="{B611BB83-5B4E-4F51-9F57-81809C354256}" type="slidenum">
              <a:rPr lang="es-MX" smtClean="0"/>
              <a:pPr/>
              <a:t>‹Nº›</a:t>
            </a:fld>
            <a:endParaRPr lang="es-MX"/>
          </a:p>
        </p:txBody>
      </p:sp>
      <p:cxnSp>
        <p:nvCxnSpPr>
          <p:cNvPr id="5" name="Conector recto 20"/>
          <p:cNvCxnSpPr/>
          <p:nvPr userDrawn="1"/>
        </p:nvCxnSpPr>
        <p:spPr>
          <a:xfrm>
            <a:off x="457200" y="474230"/>
            <a:ext cx="8229600" cy="0"/>
          </a:xfrm>
          <a:prstGeom prst="line">
            <a:avLst/>
          </a:prstGeom>
          <a:ln>
            <a:solidFill>
              <a:srgbClr val="BE0F34"/>
            </a:solidFill>
          </a:ln>
        </p:spPr>
        <p:style>
          <a:lnRef idx="2">
            <a:schemeClr val="accent1"/>
          </a:lnRef>
          <a:fillRef idx="0">
            <a:schemeClr val="accent1"/>
          </a:fillRef>
          <a:effectRef idx="1">
            <a:schemeClr val="accent1"/>
          </a:effectRef>
          <a:fontRef idx="minor">
            <a:schemeClr val="tx1"/>
          </a:fontRef>
        </p:style>
      </p:cxnSp>
      <p:sp>
        <p:nvSpPr>
          <p:cNvPr id="6" name="Rectángulo 21"/>
          <p:cNvSpPr/>
          <p:nvPr userDrawn="1"/>
        </p:nvSpPr>
        <p:spPr>
          <a:xfrm>
            <a:off x="457200" y="6151141"/>
            <a:ext cx="8229600" cy="230187"/>
          </a:xfrm>
          <a:prstGeom prst="rect">
            <a:avLst/>
          </a:prstGeom>
          <a:solidFill>
            <a:srgbClr val="807F8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Título y objetos">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6304BD9D-C446-488A-951D-83E05EBD78E6}" type="datetimeFigureOut">
              <a:rPr lang="es-MX" smtClean="0"/>
              <a:pPr/>
              <a:t>26/05/2014</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0CE43367-2D55-42FE-92AB-3336AB7153FE}" type="slidenum">
              <a:rPr lang="es-MX" smtClean="0"/>
              <a:pPr/>
              <a:t>‹Nº›</a:t>
            </a:fld>
            <a:endParaRPr lang="es-MX"/>
          </a:p>
        </p:txBody>
      </p:sp>
      <p:sp>
        <p:nvSpPr>
          <p:cNvPr id="7"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Autofit/>
          </a:bodyPr>
          <a:lstStyle/>
          <a:p>
            <a:r>
              <a:rPr lang="es-ES" smtClean="0"/>
              <a:t>Haga clic para modificar el estilo de título del patrón</a:t>
            </a:r>
            <a:endParaRPr lang="en-US" dirty="0"/>
          </a:p>
        </p:txBody>
      </p:sp>
    </p:spTree>
    <p:extLst>
      <p:ext uri="{BB962C8B-B14F-4D97-AF65-F5344CB8AC3E}">
        <p14:creationId xmlns:p14="http://schemas.microsoft.com/office/powerpoint/2010/main" val="32203822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6304BD9D-C446-488A-951D-83E05EBD78E6}" type="datetimeFigureOut">
              <a:rPr lang="es-MX" smtClean="0"/>
              <a:pPr/>
              <a:t>26/05/2014</a:t>
            </a:fld>
            <a:endParaRPr lang="es-MX"/>
          </a:p>
        </p:txBody>
      </p:sp>
      <p:sp>
        <p:nvSpPr>
          <p:cNvPr id="3" name="2 Marcador de pie de página"/>
          <p:cNvSpPr>
            <a:spLocks noGrp="1"/>
          </p:cNvSpPr>
          <p:nvPr>
            <p:ph type="ftr" sz="quarter" idx="11"/>
          </p:nvPr>
        </p:nvSpPr>
        <p:spPr/>
        <p:txBody>
          <a:bodyPr/>
          <a:lstStyle/>
          <a:p>
            <a:endParaRPr lang="es-MX"/>
          </a:p>
        </p:txBody>
      </p:sp>
      <p:sp>
        <p:nvSpPr>
          <p:cNvPr id="4" name="3 Marcador de número de diapositiva"/>
          <p:cNvSpPr>
            <a:spLocks noGrp="1"/>
          </p:cNvSpPr>
          <p:nvPr>
            <p:ph type="sldNum" sz="quarter" idx="12"/>
          </p:nvPr>
        </p:nvSpPr>
        <p:spPr/>
        <p:txBody>
          <a:bodyPr/>
          <a:lstStyle/>
          <a:p>
            <a:fld id="{0CE43367-2D55-42FE-92AB-3336AB7153FE}" type="slidenum">
              <a:rPr lang="es-MX" smtClean="0"/>
              <a:pPr/>
              <a:t>‹Nº›</a:t>
            </a:fld>
            <a:endParaRPr lang="es-MX"/>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pn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image" Target="../media/image2.jpeg"/><Relationship Id="rId4"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image" Target="../media/image2.jpeg"/><Relationship Id="rId5" Type="http://schemas.openxmlformats.org/officeDocument/2006/relationships/image" Target="../media/image1.png"/><Relationship Id="rId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0">
              <a:schemeClr val="bg1">
                <a:lumMod val="95000"/>
                <a:alpha val="53000"/>
              </a:schemeClr>
            </a:gs>
            <a:gs pos="0">
              <a:schemeClr val="bg1">
                <a:lumMod val="85000"/>
                <a:alpha val="47000"/>
              </a:schemeClr>
            </a:gs>
            <a:gs pos="50000">
              <a:schemeClr val="bg1">
                <a:alpha val="49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9" name="Rectángulo 8"/>
          <p:cNvSpPr/>
          <p:nvPr/>
        </p:nvSpPr>
        <p:spPr>
          <a:xfrm>
            <a:off x="457200" y="274638"/>
            <a:ext cx="6007999" cy="114300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dirty="0"/>
          </a:p>
        </p:txBody>
      </p:sp>
      <p:pic>
        <p:nvPicPr>
          <p:cNvPr id="8" name="Imagen 7" descr="escudo nacional_negro.jpg"/>
          <p:cNvPicPr>
            <a:picLocks noChangeAspect="1"/>
          </p:cNvPicPr>
          <p:nvPr/>
        </p:nvPicPr>
        <p:blipFill>
          <a:blip r:embed="rId5" cstate="print">
            <a:alphaModFix amt="28000"/>
            <a:lum bright="82000" contrast="-70000"/>
            <a:extLst>
              <a:ext uri="{28A0092B-C50C-407E-A947-70E740481C1C}">
                <a14:useLocalDpi xmlns:a14="http://schemas.microsoft.com/office/drawing/2010/main" val="0"/>
              </a:ext>
            </a:extLst>
          </a:blip>
          <a:stretch>
            <a:fillRect/>
          </a:stretch>
        </p:blipFill>
        <p:spPr>
          <a:xfrm>
            <a:off x="3011034" y="3008162"/>
            <a:ext cx="2857323" cy="2880000"/>
          </a:xfrm>
          <a:prstGeom prst="rect">
            <a:avLst/>
          </a:prstGeom>
          <a:blipFill rotWithShape="0">
            <a:blip r:embed="rId6" cstate="print">
              <a:alphaModFix amt="28000"/>
              <a:lum bright="82000" contrast="-70000"/>
            </a:blip>
            <a:stretch>
              <a:fillRect/>
            </a:stretch>
          </a:blipFill>
        </p:spPr>
      </p:pic>
      <p:sp>
        <p:nvSpPr>
          <p:cNvPr id="2" name="Title Placeholder 1"/>
          <p:cNvSpPr>
            <a:spLocks noGrp="1"/>
          </p:cNvSpPr>
          <p:nvPr>
            <p:ph type="title"/>
          </p:nvPr>
        </p:nvSpPr>
        <p:spPr>
          <a:xfrm>
            <a:off x="457200" y="274638"/>
            <a:ext cx="8229600" cy="556635"/>
          </a:xfrm>
          <a:prstGeom prst="rect">
            <a:avLst/>
          </a:prstGeom>
        </p:spPr>
        <p:txBody>
          <a:bodyPr vert="horz" lIns="91440" tIns="45720" rIns="91440" bIns="45720" rtlCol="0" anchor="ctr">
            <a:noAutofit/>
          </a:bodyPr>
          <a:lstStyle/>
          <a:p>
            <a:r>
              <a:rPr lang="en-US" dirty="0" err="1" smtClean="0"/>
              <a:t>Título</a:t>
            </a:r>
            <a:endParaRPr lang="en-US" dirty="0"/>
          </a:p>
        </p:txBody>
      </p:sp>
      <p:sp>
        <p:nvSpPr>
          <p:cNvPr id="3" name="Text Placeholder 2"/>
          <p:cNvSpPr>
            <a:spLocks noGrp="1"/>
          </p:cNvSpPr>
          <p:nvPr>
            <p:ph type="body" idx="1"/>
          </p:nvPr>
        </p:nvSpPr>
        <p:spPr>
          <a:xfrm>
            <a:off x="457200" y="1056904"/>
            <a:ext cx="8229600" cy="5069259"/>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dobe Caslon Pro"/>
                <a:cs typeface="Adobe Caslon Pro"/>
              </a:defRPr>
            </a:lvl1pPr>
          </a:lstStyle>
          <a:p>
            <a:fld id="{6304BD9D-C446-488A-951D-83E05EBD78E6}" type="datetimeFigureOut">
              <a:rPr lang="es-MX" smtClean="0"/>
              <a:pPr/>
              <a:t>26/05/2014</a:t>
            </a:fld>
            <a:endParaRPr lang="es-MX"/>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dobe Caslon Pro"/>
                <a:cs typeface="Adobe Caslon Pro"/>
              </a:defRPr>
            </a:lvl1pPr>
          </a:lstStyle>
          <a:p>
            <a:endParaRPr lang="es-MX"/>
          </a:p>
        </p:txBody>
      </p:sp>
      <p:sp>
        <p:nvSpPr>
          <p:cNvPr id="6" name="Slide Number Placeholder 5"/>
          <p:cNvSpPr>
            <a:spLocks noGrp="1"/>
          </p:cNvSpPr>
          <p:nvPr>
            <p:ph type="sldNum" sz="quarter" idx="4"/>
          </p:nvPr>
        </p:nvSpPr>
        <p:spPr>
          <a:xfrm>
            <a:off x="6553200" y="6492875"/>
            <a:ext cx="2133600" cy="365125"/>
          </a:xfrm>
          <a:prstGeom prst="rect">
            <a:avLst/>
          </a:prstGeom>
        </p:spPr>
        <p:txBody>
          <a:bodyPr vert="horz" lIns="91440" tIns="45720" rIns="91440" bIns="45720" rtlCol="0" anchor="ctr"/>
          <a:lstStyle>
            <a:lvl1pPr algn="r">
              <a:defRPr sz="1200">
                <a:solidFill>
                  <a:schemeClr val="tx1">
                    <a:tint val="75000"/>
                  </a:schemeClr>
                </a:solidFill>
                <a:latin typeface="Adobe Caslon Pro"/>
                <a:cs typeface="Adobe Caslon Pro"/>
              </a:defRPr>
            </a:lvl1pPr>
          </a:lstStyle>
          <a:p>
            <a:fld id="{0CE43367-2D55-42FE-92AB-3336AB7153FE}" type="slidenum">
              <a:rPr lang="es-MX" smtClean="0"/>
              <a:pPr/>
              <a:t>‹Nº›</a:t>
            </a:fld>
            <a:endParaRPr lang="es-MX"/>
          </a:p>
        </p:txBody>
      </p:sp>
      <p:cxnSp>
        <p:nvCxnSpPr>
          <p:cNvPr id="21" name="Conector recto 20"/>
          <p:cNvCxnSpPr/>
          <p:nvPr/>
        </p:nvCxnSpPr>
        <p:spPr>
          <a:xfrm>
            <a:off x="457200" y="831273"/>
            <a:ext cx="8229600" cy="0"/>
          </a:xfrm>
          <a:prstGeom prst="line">
            <a:avLst/>
          </a:prstGeom>
          <a:ln>
            <a:solidFill>
              <a:srgbClr val="BE0F34"/>
            </a:solidFill>
          </a:ln>
        </p:spPr>
        <p:style>
          <a:lnRef idx="2">
            <a:schemeClr val="accent1"/>
          </a:lnRef>
          <a:fillRef idx="0">
            <a:schemeClr val="accent1"/>
          </a:fillRef>
          <a:effectRef idx="1">
            <a:schemeClr val="accent1"/>
          </a:effectRef>
          <a:fontRef idx="minor">
            <a:schemeClr val="tx1"/>
          </a:fontRef>
        </p:style>
      </p:cxnSp>
      <p:sp>
        <p:nvSpPr>
          <p:cNvPr id="22" name="Rectángulo 21"/>
          <p:cNvSpPr/>
          <p:nvPr/>
        </p:nvSpPr>
        <p:spPr>
          <a:xfrm>
            <a:off x="457200" y="6241256"/>
            <a:ext cx="8229600" cy="230187"/>
          </a:xfrm>
          <a:prstGeom prst="rect">
            <a:avLst/>
          </a:prstGeom>
          <a:solidFill>
            <a:srgbClr val="807F8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dirty="0"/>
          </a:p>
        </p:txBody>
      </p:sp>
    </p:spTree>
    <p:extLst>
      <p:ext uri="{BB962C8B-B14F-4D97-AF65-F5344CB8AC3E}">
        <p14:creationId xmlns:p14="http://schemas.microsoft.com/office/powerpoint/2010/main" val="3693843513"/>
      </p:ext>
    </p:extLst>
  </p:cSld>
  <p:clrMap bg1="lt1" tx1="dk1" bg2="lt2" tx2="dk2" accent1="accent1" accent2="accent2" accent3="accent3" accent4="accent4" accent5="accent5" accent6="accent6" hlink="hlink" folHlink="folHlink"/>
  <p:sldLayoutIdLst>
    <p:sldLayoutId id="2147483662" r:id="rId1"/>
    <p:sldLayoutId id="2147483694" r:id="rId2"/>
    <p:sldLayoutId id="2147483695" r:id="rId3"/>
  </p:sldLayoutIdLst>
  <p:timing>
    <p:tnLst>
      <p:par>
        <p:cTn id="1" dur="indefinite" restart="never" nodeType="tmRoot"/>
      </p:par>
    </p:tnLst>
  </p:timing>
  <p:txStyles>
    <p:titleStyle>
      <a:lvl1pPr algn="r" defTabSz="457200" rtl="0" eaLnBrk="1" latinLnBrk="0" hangingPunct="1">
        <a:spcBef>
          <a:spcPct val="0"/>
        </a:spcBef>
        <a:buNone/>
        <a:defRPr sz="2000" kern="1200">
          <a:solidFill>
            <a:srgbClr val="807F83"/>
          </a:solidFill>
          <a:latin typeface="Trajan Pro"/>
          <a:ea typeface="+mj-ea"/>
          <a:cs typeface="Trajan Pro"/>
        </a:defRPr>
      </a:lvl1pPr>
    </p:titleStyle>
    <p:bodyStyle>
      <a:lvl1pPr marL="342900" indent="-342900" algn="l" defTabSz="457200" rtl="0" eaLnBrk="1" latinLnBrk="0" hangingPunct="1">
        <a:spcBef>
          <a:spcPct val="20000"/>
        </a:spcBef>
        <a:buFont typeface="Arial"/>
        <a:buChar char="•"/>
        <a:defRPr sz="3200" kern="1200">
          <a:solidFill>
            <a:srgbClr val="807F83"/>
          </a:solidFill>
          <a:latin typeface="Adobe Caslon Pro"/>
          <a:ea typeface="+mn-ea"/>
          <a:cs typeface="Adobe Caslon Pro"/>
        </a:defRPr>
      </a:lvl1pPr>
      <a:lvl2pPr marL="742950" indent="-285750" algn="l" defTabSz="457200" rtl="0" eaLnBrk="1" latinLnBrk="0" hangingPunct="1">
        <a:spcBef>
          <a:spcPct val="20000"/>
        </a:spcBef>
        <a:buFont typeface="Arial"/>
        <a:buChar char="–"/>
        <a:defRPr sz="2800" kern="1200">
          <a:solidFill>
            <a:srgbClr val="807F83"/>
          </a:solidFill>
          <a:latin typeface="Adobe Caslon Pro"/>
          <a:ea typeface="+mn-ea"/>
          <a:cs typeface="Adobe Caslon Pro"/>
        </a:defRPr>
      </a:lvl2pPr>
      <a:lvl3pPr marL="1143000" indent="-228600" algn="l" defTabSz="457200" rtl="0" eaLnBrk="1" latinLnBrk="0" hangingPunct="1">
        <a:spcBef>
          <a:spcPct val="20000"/>
        </a:spcBef>
        <a:buFont typeface="Arial"/>
        <a:buChar char="•"/>
        <a:defRPr sz="2400" kern="1200">
          <a:solidFill>
            <a:srgbClr val="807F83"/>
          </a:solidFill>
          <a:latin typeface="Adobe Caslon Pro"/>
          <a:ea typeface="+mn-ea"/>
          <a:cs typeface="Adobe Caslon Pro"/>
        </a:defRPr>
      </a:lvl3pPr>
      <a:lvl4pPr marL="1600200" indent="-228600" algn="l" defTabSz="457200" rtl="0" eaLnBrk="1" latinLnBrk="0" hangingPunct="1">
        <a:spcBef>
          <a:spcPct val="20000"/>
        </a:spcBef>
        <a:buFont typeface="Arial"/>
        <a:buChar char="–"/>
        <a:defRPr sz="2000" kern="1200">
          <a:solidFill>
            <a:srgbClr val="807F83"/>
          </a:solidFill>
          <a:latin typeface="Adobe Caslon Pro"/>
          <a:ea typeface="+mn-ea"/>
          <a:cs typeface="Adobe Caslon Pro"/>
        </a:defRPr>
      </a:lvl4pPr>
      <a:lvl5pPr marL="2057400" indent="-228600" algn="l" defTabSz="457200" rtl="0" eaLnBrk="1" latinLnBrk="0" hangingPunct="1">
        <a:spcBef>
          <a:spcPct val="20000"/>
        </a:spcBef>
        <a:buFont typeface="Arial"/>
        <a:buChar char="»"/>
        <a:defRPr sz="2000" kern="1200">
          <a:solidFill>
            <a:srgbClr val="807F83"/>
          </a:solidFill>
          <a:latin typeface="Adobe Caslon Pro"/>
          <a:ea typeface="+mn-ea"/>
          <a:cs typeface="Adobe Caslon Pro"/>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304BD9D-C446-488A-951D-83E05EBD78E6}" type="datetimeFigureOut">
              <a:rPr lang="es-MX" smtClean="0"/>
              <a:pPr/>
              <a:t>26/05/2014</a:t>
            </a:fld>
            <a:endParaRPr lang="es-MX"/>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E43367-2D55-42FE-92AB-3336AB7153FE}" type="slidenum">
              <a:rPr lang="es-MX" smtClean="0"/>
              <a:pPr/>
              <a:t>‹Nº›</a:t>
            </a:fld>
            <a:endParaRPr lang="es-MX"/>
          </a:p>
        </p:txBody>
      </p:sp>
    </p:spTree>
  </p:cSld>
  <p:clrMap bg1="lt1" tx1="dk1" bg2="lt2" tx2="dk2" accent1="accent1" accent2="accent2" accent3="accent3" accent4="accent4" accent5="accent5" accent6="accent6" hlink="hlink" folHlink="folHlink"/>
  <p:sldLayoutIdLst>
    <p:sldLayoutId id="2147483692" r:id="rId1"/>
    <p:sldLayoutId id="2147483693"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0">
              <a:schemeClr val="bg1">
                <a:lumMod val="95000"/>
                <a:alpha val="53000"/>
              </a:schemeClr>
            </a:gs>
            <a:gs pos="0">
              <a:schemeClr val="bg1">
                <a:lumMod val="85000"/>
                <a:alpha val="47000"/>
              </a:schemeClr>
            </a:gs>
            <a:gs pos="50000">
              <a:schemeClr val="bg1">
                <a:alpha val="49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9" name="Rectángulo 8"/>
          <p:cNvSpPr/>
          <p:nvPr/>
        </p:nvSpPr>
        <p:spPr>
          <a:xfrm>
            <a:off x="457200" y="274638"/>
            <a:ext cx="6007999" cy="114300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pic>
        <p:nvPicPr>
          <p:cNvPr id="8" name="Imagen 7" descr="escudo nacional_negro.jpg"/>
          <p:cNvPicPr>
            <a:picLocks noChangeAspect="1"/>
          </p:cNvPicPr>
          <p:nvPr/>
        </p:nvPicPr>
        <p:blipFill>
          <a:blip r:embed="rId4" cstate="print">
            <a:lum bright="70000" contrast="-70000"/>
            <a:alphaModFix amt="28000"/>
            <a:extLst>
              <a:ext uri="{28A0092B-C50C-407E-A947-70E740481C1C}">
                <a14:useLocalDpi xmlns:a14="http://schemas.microsoft.com/office/drawing/2010/main" val="0"/>
              </a:ext>
            </a:extLst>
          </a:blip>
          <a:stretch>
            <a:fillRect/>
          </a:stretch>
        </p:blipFill>
        <p:spPr>
          <a:xfrm>
            <a:off x="3011034" y="3008162"/>
            <a:ext cx="2857323" cy="2880000"/>
          </a:xfrm>
          <a:prstGeom prst="rect">
            <a:avLst/>
          </a:prstGeom>
          <a:blipFill rotWithShape="0">
            <a:blip r:embed="rId5" cstate="print">
              <a:lum bright="70000" contrast="-70000"/>
              <a:alphaModFix amt="28000"/>
            </a:blip>
            <a:stretch>
              <a:fillRect/>
            </a:stretch>
          </a:blipFill>
        </p:spPr>
      </p:pic>
      <p:sp>
        <p:nvSpPr>
          <p:cNvPr id="2" name="Title Placeholder 1"/>
          <p:cNvSpPr>
            <a:spLocks noGrp="1"/>
          </p:cNvSpPr>
          <p:nvPr>
            <p:ph type="title"/>
          </p:nvPr>
        </p:nvSpPr>
        <p:spPr>
          <a:xfrm>
            <a:off x="457200" y="274638"/>
            <a:ext cx="8229600" cy="580385"/>
          </a:xfrm>
          <a:prstGeom prst="rect">
            <a:avLst/>
          </a:prstGeom>
        </p:spPr>
        <p:txBody>
          <a:bodyPr vert="horz" lIns="91440" tIns="45720" rIns="91440" bIns="45720" rtlCol="0" anchor="ctr">
            <a:noAutofit/>
          </a:bodyPr>
          <a:lstStyle/>
          <a:p>
            <a:r>
              <a:rPr lang="en-US" dirty="0" err="1" smtClean="0"/>
              <a:t>Título</a:t>
            </a:r>
            <a:endParaRPr lang="en-US" dirty="0"/>
          </a:p>
        </p:txBody>
      </p:sp>
      <p:sp>
        <p:nvSpPr>
          <p:cNvPr id="3" name="Text Placeholder 2"/>
          <p:cNvSpPr>
            <a:spLocks noGrp="1"/>
          </p:cNvSpPr>
          <p:nvPr>
            <p:ph type="body" idx="1"/>
          </p:nvPr>
        </p:nvSpPr>
        <p:spPr>
          <a:xfrm>
            <a:off x="457200" y="950024"/>
            <a:ext cx="8229600" cy="527114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dobe Caslon Pro"/>
                <a:cs typeface="Adobe Caslon Pro"/>
              </a:defRPr>
            </a:lvl1pPr>
          </a:lstStyle>
          <a:p>
            <a:fld id="{6304BD9D-C446-488A-951D-83E05EBD78E6}" type="datetimeFigureOut">
              <a:rPr lang="es-MX" smtClean="0"/>
              <a:pPr/>
              <a:t>26/05/2014</a:t>
            </a:fld>
            <a:endParaRPr lang="es-MX"/>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dobe Caslon Pro"/>
                <a:cs typeface="Adobe Caslon Pro"/>
              </a:defRPr>
            </a:lvl1pPr>
          </a:lstStyle>
          <a:p>
            <a:endParaRPr lang="es-MX"/>
          </a:p>
        </p:txBody>
      </p:sp>
      <p:sp>
        <p:nvSpPr>
          <p:cNvPr id="6" name="Slide Number Placeholder 5"/>
          <p:cNvSpPr>
            <a:spLocks noGrp="1"/>
          </p:cNvSpPr>
          <p:nvPr>
            <p:ph type="sldNum" sz="quarter" idx="4"/>
          </p:nvPr>
        </p:nvSpPr>
        <p:spPr>
          <a:xfrm>
            <a:off x="6553200" y="6539230"/>
            <a:ext cx="2133600" cy="365125"/>
          </a:xfrm>
          <a:prstGeom prst="rect">
            <a:avLst/>
          </a:prstGeom>
        </p:spPr>
        <p:txBody>
          <a:bodyPr vert="horz" lIns="91440" tIns="45720" rIns="91440" bIns="45720" rtlCol="0" anchor="ctr"/>
          <a:lstStyle>
            <a:lvl1pPr algn="r">
              <a:defRPr sz="1200">
                <a:solidFill>
                  <a:schemeClr val="tx1">
                    <a:tint val="75000"/>
                  </a:schemeClr>
                </a:solidFill>
                <a:latin typeface="Adobe Caslon Pro"/>
                <a:cs typeface="Adobe Caslon Pro"/>
              </a:defRPr>
            </a:lvl1pPr>
          </a:lstStyle>
          <a:p>
            <a:fld id="{0CE43367-2D55-42FE-92AB-3336AB7153FE}" type="slidenum">
              <a:rPr lang="es-MX" smtClean="0"/>
              <a:pPr/>
              <a:t>‹Nº›</a:t>
            </a:fld>
            <a:endParaRPr lang="es-MX"/>
          </a:p>
        </p:txBody>
      </p:sp>
      <p:cxnSp>
        <p:nvCxnSpPr>
          <p:cNvPr id="21" name="Conector recto 20"/>
          <p:cNvCxnSpPr/>
          <p:nvPr/>
        </p:nvCxnSpPr>
        <p:spPr>
          <a:xfrm>
            <a:off x="457200" y="855023"/>
            <a:ext cx="8229600" cy="0"/>
          </a:xfrm>
          <a:prstGeom prst="line">
            <a:avLst/>
          </a:prstGeom>
          <a:ln>
            <a:solidFill>
              <a:srgbClr val="BE0F34"/>
            </a:solidFill>
          </a:ln>
        </p:spPr>
        <p:style>
          <a:lnRef idx="2">
            <a:schemeClr val="accent1"/>
          </a:lnRef>
          <a:fillRef idx="0">
            <a:schemeClr val="accent1"/>
          </a:fillRef>
          <a:effectRef idx="1">
            <a:schemeClr val="accent1"/>
          </a:effectRef>
          <a:fontRef idx="minor">
            <a:schemeClr val="tx1"/>
          </a:fontRef>
        </p:style>
      </p:cxnSp>
      <p:sp>
        <p:nvSpPr>
          <p:cNvPr id="22" name="Rectángulo 21"/>
          <p:cNvSpPr/>
          <p:nvPr/>
        </p:nvSpPr>
        <p:spPr>
          <a:xfrm>
            <a:off x="457200" y="6331903"/>
            <a:ext cx="8229600" cy="230187"/>
          </a:xfrm>
          <a:prstGeom prst="rect">
            <a:avLst/>
          </a:prstGeom>
          <a:solidFill>
            <a:srgbClr val="807F8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3693843513"/>
      </p:ext>
    </p:extLst>
  </p:cSld>
  <p:clrMap bg1="lt1" tx1="dk1" bg2="lt2" tx2="dk2" accent1="accent1" accent2="accent2" accent3="accent3" accent4="accent4" accent5="accent5" accent6="accent6" hlink="hlink" folHlink="folHlink"/>
  <p:sldLayoutIdLst>
    <p:sldLayoutId id="2147483697" r:id="rId1"/>
    <p:sldLayoutId id="2147483698" r:id="rId2"/>
  </p:sldLayoutIdLst>
  <p:timing>
    <p:tnLst>
      <p:par>
        <p:cTn id="1" dur="indefinite" restart="never" nodeType="tmRoot"/>
      </p:par>
    </p:tnLst>
  </p:timing>
  <p:txStyles>
    <p:titleStyle>
      <a:lvl1pPr algn="r" defTabSz="457200" rtl="0" eaLnBrk="1" latinLnBrk="0" hangingPunct="1">
        <a:spcBef>
          <a:spcPct val="0"/>
        </a:spcBef>
        <a:buNone/>
        <a:defRPr sz="2000" kern="1200">
          <a:solidFill>
            <a:srgbClr val="807F83"/>
          </a:solidFill>
          <a:latin typeface="Trajan Pro"/>
          <a:ea typeface="+mj-ea"/>
          <a:cs typeface="Trajan Pro"/>
        </a:defRPr>
      </a:lvl1pPr>
    </p:titleStyle>
    <p:bodyStyle>
      <a:lvl1pPr marL="342900" indent="-342900" algn="l" defTabSz="457200" rtl="0" eaLnBrk="1" latinLnBrk="0" hangingPunct="1">
        <a:spcBef>
          <a:spcPct val="20000"/>
        </a:spcBef>
        <a:buFont typeface="Arial"/>
        <a:buChar char="•"/>
        <a:defRPr sz="3200" kern="1200">
          <a:solidFill>
            <a:srgbClr val="807F83"/>
          </a:solidFill>
          <a:latin typeface="Adobe Caslon Pro"/>
          <a:ea typeface="+mn-ea"/>
          <a:cs typeface="Adobe Caslon Pro"/>
        </a:defRPr>
      </a:lvl1pPr>
      <a:lvl2pPr marL="742950" indent="-285750" algn="l" defTabSz="457200" rtl="0" eaLnBrk="1" latinLnBrk="0" hangingPunct="1">
        <a:spcBef>
          <a:spcPct val="20000"/>
        </a:spcBef>
        <a:buFont typeface="Arial"/>
        <a:buChar char="–"/>
        <a:defRPr sz="2800" kern="1200">
          <a:solidFill>
            <a:srgbClr val="807F83"/>
          </a:solidFill>
          <a:latin typeface="Adobe Caslon Pro"/>
          <a:ea typeface="+mn-ea"/>
          <a:cs typeface="Adobe Caslon Pro"/>
        </a:defRPr>
      </a:lvl2pPr>
      <a:lvl3pPr marL="1143000" indent="-228600" algn="l" defTabSz="457200" rtl="0" eaLnBrk="1" latinLnBrk="0" hangingPunct="1">
        <a:spcBef>
          <a:spcPct val="20000"/>
        </a:spcBef>
        <a:buFont typeface="Arial"/>
        <a:buChar char="•"/>
        <a:defRPr sz="2400" kern="1200">
          <a:solidFill>
            <a:srgbClr val="807F83"/>
          </a:solidFill>
          <a:latin typeface="Adobe Caslon Pro"/>
          <a:ea typeface="+mn-ea"/>
          <a:cs typeface="Adobe Caslon Pro"/>
        </a:defRPr>
      </a:lvl3pPr>
      <a:lvl4pPr marL="1600200" indent="-228600" algn="l" defTabSz="457200" rtl="0" eaLnBrk="1" latinLnBrk="0" hangingPunct="1">
        <a:spcBef>
          <a:spcPct val="20000"/>
        </a:spcBef>
        <a:buFont typeface="Arial"/>
        <a:buChar char="–"/>
        <a:defRPr sz="2000" kern="1200">
          <a:solidFill>
            <a:srgbClr val="807F83"/>
          </a:solidFill>
          <a:latin typeface="Adobe Caslon Pro"/>
          <a:ea typeface="+mn-ea"/>
          <a:cs typeface="Adobe Caslon Pro"/>
        </a:defRPr>
      </a:lvl4pPr>
      <a:lvl5pPr marL="2057400" indent="-228600" algn="l" defTabSz="457200" rtl="0" eaLnBrk="1" latinLnBrk="0" hangingPunct="1">
        <a:spcBef>
          <a:spcPct val="20000"/>
        </a:spcBef>
        <a:buFont typeface="Arial"/>
        <a:buChar char="»"/>
        <a:defRPr sz="2000" kern="1200">
          <a:solidFill>
            <a:srgbClr val="807F83"/>
          </a:solidFill>
          <a:latin typeface="Adobe Caslon Pro"/>
          <a:ea typeface="+mn-ea"/>
          <a:cs typeface="Adobe Caslon Pro"/>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0">
              <a:schemeClr val="bg1">
                <a:lumMod val="95000"/>
                <a:alpha val="53000"/>
              </a:schemeClr>
            </a:gs>
            <a:gs pos="0">
              <a:schemeClr val="bg1">
                <a:lumMod val="85000"/>
                <a:alpha val="47000"/>
              </a:schemeClr>
            </a:gs>
            <a:gs pos="50000">
              <a:schemeClr val="bg1">
                <a:alpha val="49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9" name="Rectángulo 8"/>
          <p:cNvSpPr/>
          <p:nvPr/>
        </p:nvSpPr>
        <p:spPr>
          <a:xfrm>
            <a:off x="457200" y="274638"/>
            <a:ext cx="6007999" cy="114300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pic>
        <p:nvPicPr>
          <p:cNvPr id="8" name="Imagen 7" descr="escudo nacional_negro.jpg"/>
          <p:cNvPicPr>
            <a:picLocks noChangeAspect="1"/>
          </p:cNvPicPr>
          <p:nvPr/>
        </p:nvPicPr>
        <p:blipFill>
          <a:blip r:embed="rId5" cstate="print">
            <a:lum bright="70000" contrast="-70000"/>
            <a:alphaModFix amt="28000"/>
            <a:extLst>
              <a:ext uri="{28A0092B-C50C-407E-A947-70E740481C1C}">
                <a14:useLocalDpi xmlns:a14="http://schemas.microsoft.com/office/drawing/2010/main" val="0"/>
              </a:ext>
            </a:extLst>
          </a:blip>
          <a:stretch>
            <a:fillRect/>
          </a:stretch>
        </p:blipFill>
        <p:spPr>
          <a:xfrm>
            <a:off x="3011034" y="3008162"/>
            <a:ext cx="2857323" cy="2880000"/>
          </a:xfrm>
          <a:prstGeom prst="rect">
            <a:avLst/>
          </a:prstGeom>
          <a:blipFill rotWithShape="0">
            <a:blip r:embed="rId6" cstate="print">
              <a:lum bright="70000" contrast="-70000"/>
              <a:alphaModFix amt="28000"/>
            </a:blip>
            <a:stretch>
              <a:fillRect/>
            </a:stretch>
          </a:blipFill>
        </p:spPr>
      </p:pic>
      <p:sp>
        <p:nvSpPr>
          <p:cNvPr id="2" name="Title Placeholder 1"/>
          <p:cNvSpPr>
            <a:spLocks noGrp="1"/>
          </p:cNvSpPr>
          <p:nvPr>
            <p:ph type="title"/>
          </p:nvPr>
        </p:nvSpPr>
        <p:spPr>
          <a:xfrm>
            <a:off x="457200" y="274638"/>
            <a:ext cx="8229600" cy="580385"/>
          </a:xfrm>
          <a:prstGeom prst="rect">
            <a:avLst/>
          </a:prstGeom>
        </p:spPr>
        <p:txBody>
          <a:bodyPr vert="horz" lIns="91440" tIns="45720" rIns="91440" bIns="45720" rtlCol="0" anchor="ctr">
            <a:noAutofit/>
          </a:bodyPr>
          <a:lstStyle/>
          <a:p>
            <a:r>
              <a:rPr lang="en-US" dirty="0" err="1" smtClean="0"/>
              <a:t>Título</a:t>
            </a:r>
            <a:endParaRPr lang="en-US" dirty="0"/>
          </a:p>
        </p:txBody>
      </p:sp>
      <p:sp>
        <p:nvSpPr>
          <p:cNvPr id="3" name="Text Placeholder 2"/>
          <p:cNvSpPr>
            <a:spLocks noGrp="1"/>
          </p:cNvSpPr>
          <p:nvPr>
            <p:ph type="body" idx="1"/>
          </p:nvPr>
        </p:nvSpPr>
        <p:spPr>
          <a:xfrm>
            <a:off x="457200" y="950024"/>
            <a:ext cx="8229600" cy="527114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dobe Caslon Pro"/>
                <a:cs typeface="Adobe Caslon Pro"/>
              </a:defRPr>
            </a:lvl1pPr>
          </a:lstStyle>
          <a:p>
            <a:fld id="{6304BD9D-C446-488A-951D-83E05EBD78E6}" type="datetimeFigureOut">
              <a:rPr lang="es-MX" smtClean="0"/>
              <a:pPr/>
              <a:t>26/05/2014</a:t>
            </a:fld>
            <a:endParaRPr lang="es-MX"/>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dobe Caslon Pro"/>
                <a:cs typeface="Adobe Caslon Pro"/>
              </a:defRPr>
            </a:lvl1pPr>
          </a:lstStyle>
          <a:p>
            <a:endParaRPr lang="es-MX"/>
          </a:p>
        </p:txBody>
      </p:sp>
      <p:sp>
        <p:nvSpPr>
          <p:cNvPr id="6" name="Slide Number Placeholder 5"/>
          <p:cNvSpPr>
            <a:spLocks noGrp="1"/>
          </p:cNvSpPr>
          <p:nvPr>
            <p:ph type="sldNum" sz="quarter" idx="4"/>
          </p:nvPr>
        </p:nvSpPr>
        <p:spPr>
          <a:xfrm>
            <a:off x="6553200" y="6539230"/>
            <a:ext cx="2133600" cy="365125"/>
          </a:xfrm>
          <a:prstGeom prst="rect">
            <a:avLst/>
          </a:prstGeom>
        </p:spPr>
        <p:txBody>
          <a:bodyPr vert="horz" lIns="91440" tIns="45720" rIns="91440" bIns="45720" rtlCol="0" anchor="ctr"/>
          <a:lstStyle>
            <a:lvl1pPr algn="r">
              <a:defRPr sz="1200">
                <a:solidFill>
                  <a:schemeClr val="tx1">
                    <a:tint val="75000"/>
                  </a:schemeClr>
                </a:solidFill>
                <a:latin typeface="Adobe Caslon Pro"/>
                <a:cs typeface="Adobe Caslon Pro"/>
              </a:defRPr>
            </a:lvl1pPr>
          </a:lstStyle>
          <a:p>
            <a:fld id="{0CE43367-2D55-42FE-92AB-3336AB7153FE}" type="slidenum">
              <a:rPr lang="es-MX" smtClean="0"/>
              <a:pPr/>
              <a:t>‹Nº›</a:t>
            </a:fld>
            <a:endParaRPr lang="es-MX"/>
          </a:p>
        </p:txBody>
      </p:sp>
      <p:cxnSp>
        <p:nvCxnSpPr>
          <p:cNvPr id="21" name="Conector recto 20"/>
          <p:cNvCxnSpPr/>
          <p:nvPr/>
        </p:nvCxnSpPr>
        <p:spPr>
          <a:xfrm>
            <a:off x="457200" y="855023"/>
            <a:ext cx="8229600" cy="0"/>
          </a:xfrm>
          <a:prstGeom prst="line">
            <a:avLst/>
          </a:prstGeom>
          <a:ln>
            <a:solidFill>
              <a:srgbClr val="BE0F34"/>
            </a:solidFill>
          </a:ln>
        </p:spPr>
        <p:style>
          <a:lnRef idx="2">
            <a:schemeClr val="accent1"/>
          </a:lnRef>
          <a:fillRef idx="0">
            <a:schemeClr val="accent1"/>
          </a:fillRef>
          <a:effectRef idx="1">
            <a:schemeClr val="accent1"/>
          </a:effectRef>
          <a:fontRef idx="minor">
            <a:schemeClr val="tx1"/>
          </a:fontRef>
        </p:style>
      </p:cxnSp>
      <p:sp>
        <p:nvSpPr>
          <p:cNvPr id="22" name="Rectángulo 21"/>
          <p:cNvSpPr/>
          <p:nvPr/>
        </p:nvSpPr>
        <p:spPr>
          <a:xfrm>
            <a:off x="457200" y="6331903"/>
            <a:ext cx="8229600" cy="230187"/>
          </a:xfrm>
          <a:prstGeom prst="rect">
            <a:avLst/>
          </a:prstGeom>
          <a:solidFill>
            <a:srgbClr val="807F8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3693843513"/>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Lst>
  <p:timing>
    <p:tnLst>
      <p:par>
        <p:cTn id="1" dur="indefinite" restart="never" nodeType="tmRoot"/>
      </p:par>
    </p:tnLst>
  </p:timing>
  <p:txStyles>
    <p:titleStyle>
      <a:lvl1pPr algn="r" defTabSz="457200" rtl="0" eaLnBrk="1" latinLnBrk="0" hangingPunct="1">
        <a:spcBef>
          <a:spcPct val="0"/>
        </a:spcBef>
        <a:buNone/>
        <a:defRPr sz="2000" kern="1200">
          <a:solidFill>
            <a:srgbClr val="807F83"/>
          </a:solidFill>
          <a:latin typeface="Trajan Pro"/>
          <a:ea typeface="+mj-ea"/>
          <a:cs typeface="Trajan Pro"/>
        </a:defRPr>
      </a:lvl1pPr>
    </p:titleStyle>
    <p:bodyStyle>
      <a:lvl1pPr marL="342900" indent="-342900" algn="l" defTabSz="457200" rtl="0" eaLnBrk="1" latinLnBrk="0" hangingPunct="1">
        <a:spcBef>
          <a:spcPct val="20000"/>
        </a:spcBef>
        <a:buFont typeface="Arial"/>
        <a:buChar char="•"/>
        <a:defRPr sz="3200" kern="1200">
          <a:solidFill>
            <a:srgbClr val="807F83"/>
          </a:solidFill>
          <a:latin typeface="Adobe Caslon Pro"/>
          <a:ea typeface="+mn-ea"/>
          <a:cs typeface="Adobe Caslon Pro"/>
        </a:defRPr>
      </a:lvl1pPr>
      <a:lvl2pPr marL="742950" indent="-285750" algn="l" defTabSz="457200" rtl="0" eaLnBrk="1" latinLnBrk="0" hangingPunct="1">
        <a:spcBef>
          <a:spcPct val="20000"/>
        </a:spcBef>
        <a:buFont typeface="Arial"/>
        <a:buChar char="–"/>
        <a:defRPr sz="2800" kern="1200">
          <a:solidFill>
            <a:srgbClr val="807F83"/>
          </a:solidFill>
          <a:latin typeface="Adobe Caslon Pro"/>
          <a:ea typeface="+mn-ea"/>
          <a:cs typeface="Adobe Caslon Pro"/>
        </a:defRPr>
      </a:lvl2pPr>
      <a:lvl3pPr marL="1143000" indent="-228600" algn="l" defTabSz="457200" rtl="0" eaLnBrk="1" latinLnBrk="0" hangingPunct="1">
        <a:spcBef>
          <a:spcPct val="20000"/>
        </a:spcBef>
        <a:buFont typeface="Arial"/>
        <a:buChar char="•"/>
        <a:defRPr sz="2400" kern="1200">
          <a:solidFill>
            <a:srgbClr val="807F83"/>
          </a:solidFill>
          <a:latin typeface="Adobe Caslon Pro"/>
          <a:ea typeface="+mn-ea"/>
          <a:cs typeface="Adobe Caslon Pro"/>
        </a:defRPr>
      </a:lvl3pPr>
      <a:lvl4pPr marL="1600200" indent="-228600" algn="l" defTabSz="457200" rtl="0" eaLnBrk="1" latinLnBrk="0" hangingPunct="1">
        <a:spcBef>
          <a:spcPct val="20000"/>
        </a:spcBef>
        <a:buFont typeface="Arial"/>
        <a:buChar char="–"/>
        <a:defRPr sz="2000" kern="1200">
          <a:solidFill>
            <a:srgbClr val="807F83"/>
          </a:solidFill>
          <a:latin typeface="Adobe Caslon Pro"/>
          <a:ea typeface="+mn-ea"/>
          <a:cs typeface="Adobe Caslon Pro"/>
        </a:defRPr>
      </a:lvl4pPr>
      <a:lvl5pPr marL="2057400" indent="-228600" algn="l" defTabSz="457200" rtl="0" eaLnBrk="1" latinLnBrk="0" hangingPunct="1">
        <a:spcBef>
          <a:spcPct val="20000"/>
        </a:spcBef>
        <a:buFont typeface="Arial"/>
        <a:buChar char="»"/>
        <a:defRPr sz="2000" kern="1200">
          <a:solidFill>
            <a:srgbClr val="807F83"/>
          </a:solidFill>
          <a:latin typeface="Adobe Caslon Pro"/>
          <a:ea typeface="+mn-ea"/>
          <a:cs typeface="Adobe Caslon Pro"/>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slide" Target="slide11.xml"/><Relationship Id="rId7" Type="http://schemas.openxmlformats.org/officeDocument/2006/relationships/slide" Target="slide26.xml"/><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slide" Target="slide21.xml"/><Relationship Id="rId5" Type="http://schemas.openxmlformats.org/officeDocument/2006/relationships/slide" Target="slide14.xml"/><Relationship Id="rId4" Type="http://schemas.openxmlformats.org/officeDocument/2006/relationships/slide" Target="slide12.xml"/></Relationships>
</file>

<file path=ppt/slides/_rels/slide1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11.xml"/><Relationship Id="rId1" Type="http://schemas.openxmlformats.org/officeDocument/2006/relationships/slideLayout" Target="../slideLayouts/slideLayout9.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9.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slide" Target="slide13.xml"/></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4.xml"/><Relationship Id="rId5" Type="http://schemas.openxmlformats.org/officeDocument/2006/relationships/slide" Target="slide2.xml"/><Relationship Id="rId4" Type="http://schemas.openxmlformats.org/officeDocument/2006/relationships/slide" Target="slide10.xml"/></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4.xml"/><Relationship Id="rId1" Type="http://schemas.openxmlformats.org/officeDocument/2006/relationships/slideLayout" Target="../slideLayouts/slideLayout9.xml"/><Relationship Id="rId6" Type="http://schemas.openxmlformats.org/officeDocument/2006/relationships/image" Target="../media/image34.png"/><Relationship Id="rId5" Type="http://schemas.openxmlformats.org/officeDocument/2006/relationships/slide" Target="slide19.xml"/><Relationship Id="rId4" Type="http://schemas.openxmlformats.org/officeDocument/2006/relationships/image" Target="../media/image33.png"/></Relationships>
</file>

<file path=ppt/slides/_rels/slide1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2.xml.rels><?xml version="1.0" encoding="UTF-8" standalone="yes"?>
<Relationships xmlns="http://schemas.openxmlformats.org/package/2006/relationships"><Relationship Id="rId3" Type="http://schemas.openxmlformats.org/officeDocument/2006/relationships/hyperlink" Target="http://www.pruebas-sistemas.hacienda.gob.mx/"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6.xml"/><Relationship Id="rId1" Type="http://schemas.openxmlformats.org/officeDocument/2006/relationships/slideLayout" Target="../slideLayouts/slideLayout5.xml"/><Relationship Id="rId5" Type="http://schemas.openxmlformats.org/officeDocument/2006/relationships/slide" Target="slide2.xml"/><Relationship Id="rId4" Type="http://schemas.openxmlformats.org/officeDocument/2006/relationships/slide" Target="slide10.xml"/></Relationships>
</file>

<file path=ppt/slides/_rels/slide2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7.xml"/><Relationship Id="rId1" Type="http://schemas.openxmlformats.org/officeDocument/2006/relationships/slideLayout" Target="../slideLayouts/slideLayout9.xml"/><Relationship Id="rId5" Type="http://schemas.openxmlformats.org/officeDocument/2006/relationships/image" Target="../media/image48.png"/><Relationship Id="rId4" Type="http://schemas.openxmlformats.org/officeDocument/2006/relationships/slide" Target="slide22.xml"/></Relationships>
</file>

<file path=ppt/slides/_rels/slide2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8.xml"/><Relationship Id="rId1" Type="http://schemas.openxmlformats.org/officeDocument/2006/relationships/slideLayout" Target="../slideLayouts/slideLayout4.xml"/><Relationship Id="rId5" Type="http://schemas.openxmlformats.org/officeDocument/2006/relationships/image" Target="../media/image50.png"/><Relationship Id="rId4" Type="http://schemas.openxmlformats.org/officeDocument/2006/relationships/slide" Target="slide23.xml"/></Relationships>
</file>

<file path=ppt/slides/_rels/slide2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9.xml"/><Relationship Id="rId1" Type="http://schemas.openxmlformats.org/officeDocument/2006/relationships/slideLayout" Target="../slideLayouts/slideLayout4.xml"/><Relationship Id="rId5" Type="http://schemas.openxmlformats.org/officeDocument/2006/relationships/image" Target="../media/image53.png"/><Relationship Id="rId4" Type="http://schemas.openxmlformats.org/officeDocument/2006/relationships/image" Target="../media/image52.png"/></Relationships>
</file>

<file path=ppt/slides/_rels/slide24.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57.png"/><Relationship Id="rId2" Type="http://schemas.openxmlformats.org/officeDocument/2006/relationships/notesSlide" Target="../notesSlides/notesSlide20.xml"/><Relationship Id="rId1" Type="http://schemas.openxmlformats.org/officeDocument/2006/relationships/slideLayout" Target="../slideLayouts/slideLayout4.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slide" Target="slide25.xml"/></Relationships>
</file>

<file path=ppt/slides/_rels/slide25.xml.rels><?xml version="1.0" encoding="UTF-8" standalone="yes"?>
<Relationships xmlns="http://schemas.openxmlformats.org/package/2006/relationships"><Relationship Id="rId3" Type="http://schemas.openxmlformats.org/officeDocument/2006/relationships/image" Target="../media/image58.png"/><Relationship Id="rId7" Type="http://schemas.openxmlformats.org/officeDocument/2006/relationships/image" Target="../media/image59.png"/><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slide" Target="slide26.xml"/><Relationship Id="rId5" Type="http://schemas.openxmlformats.org/officeDocument/2006/relationships/slide" Target="slide2.xml"/><Relationship Id="rId4" Type="http://schemas.openxmlformats.org/officeDocument/2006/relationships/slide" Target="slide10.xml"/></Relationships>
</file>

<file path=ppt/slides/_rels/slide26.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notesSlide" Target="../notesSlides/notesSlide22.xml"/><Relationship Id="rId1" Type="http://schemas.openxmlformats.org/officeDocument/2006/relationships/slideLayout" Target="../slideLayouts/slideLayout9.xml"/><Relationship Id="rId6" Type="http://schemas.openxmlformats.org/officeDocument/2006/relationships/slide" Target="slide30.xml"/><Relationship Id="rId5" Type="http://schemas.openxmlformats.org/officeDocument/2006/relationships/slide" Target="slide29.xml"/><Relationship Id="rId4" Type="http://schemas.openxmlformats.org/officeDocument/2006/relationships/slide" Target="slide26.xml"/></Relationships>
</file>

<file path=ppt/slides/_rels/slide2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3.xml"/><Relationship Id="rId1" Type="http://schemas.openxmlformats.org/officeDocument/2006/relationships/slideLayout" Target="../slideLayouts/slideLayout9.xml"/><Relationship Id="rId5" Type="http://schemas.openxmlformats.org/officeDocument/2006/relationships/image" Target="../media/image61.png"/><Relationship Id="rId4" Type="http://schemas.openxmlformats.org/officeDocument/2006/relationships/slide" Target="slide28.xml"/></Relationships>
</file>

<file path=ppt/slides/_rels/slide2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5.xml"/><Relationship Id="rId1" Type="http://schemas.openxmlformats.org/officeDocument/2006/relationships/slideLayout" Target="../slideLayouts/slideLayout4.xml"/><Relationship Id="rId5" Type="http://schemas.openxmlformats.org/officeDocument/2006/relationships/image" Target="../media/image64.png"/><Relationship Id="rId4" Type="http://schemas.openxmlformats.org/officeDocument/2006/relationships/slide" Target="slide30.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26.xml"/><Relationship Id="rId1" Type="http://schemas.openxmlformats.org/officeDocument/2006/relationships/slideLayout" Target="../slideLayouts/slideLayout5.xml"/><Relationship Id="rId5" Type="http://schemas.openxmlformats.org/officeDocument/2006/relationships/slide" Target="slide2.xml"/><Relationship Id="rId4" Type="http://schemas.openxmlformats.org/officeDocument/2006/relationships/slide" Target="slide26.xml"/></Relationships>
</file>

<file path=ppt/slides/_rels/slide31.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notesSlide" Target="../notesSlides/notesSlide27.xml"/><Relationship Id="rId1" Type="http://schemas.openxmlformats.org/officeDocument/2006/relationships/slideLayout" Target="../slideLayouts/slideLayout9.xml"/><Relationship Id="rId4" Type="http://schemas.openxmlformats.org/officeDocument/2006/relationships/slide" Target="slide32.xml"/></Relationships>
</file>

<file path=ppt/slides/_rels/slide32.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slide" Target="slide33.xml"/><Relationship Id="rId7" Type="http://schemas.openxmlformats.org/officeDocument/2006/relationships/image" Target="../media/image68.png"/><Relationship Id="rId2" Type="http://schemas.openxmlformats.org/officeDocument/2006/relationships/notesSlide" Target="../notesSlides/notesSlide28.xml"/><Relationship Id="rId1" Type="http://schemas.openxmlformats.org/officeDocument/2006/relationships/slideLayout" Target="../slideLayouts/slideLayout9.xml"/><Relationship Id="rId6" Type="http://schemas.openxmlformats.org/officeDocument/2006/relationships/image" Target="../media/image67.png"/><Relationship Id="rId5" Type="http://schemas.openxmlformats.org/officeDocument/2006/relationships/image" Target="../media/image33.png"/><Relationship Id="rId4" Type="http://schemas.openxmlformats.org/officeDocument/2006/relationships/image" Target="../media/image66.png"/></Relationships>
</file>

<file path=ppt/slides/_rels/slide3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9.xml"/><Relationship Id="rId1" Type="http://schemas.openxmlformats.org/officeDocument/2006/relationships/slideLayout" Target="../slideLayouts/slideLayout9.xml"/><Relationship Id="rId4" Type="http://schemas.openxmlformats.org/officeDocument/2006/relationships/image" Target="../media/image70.png"/></Relationships>
</file>

<file path=ppt/slides/_rels/slide3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30.xml"/><Relationship Id="rId1" Type="http://schemas.openxmlformats.org/officeDocument/2006/relationships/slideLayout" Target="../slideLayouts/slideLayout9.xml"/><Relationship Id="rId6" Type="http://schemas.openxmlformats.org/officeDocument/2006/relationships/image" Target="../media/image73.png"/><Relationship Id="rId5" Type="http://schemas.openxmlformats.org/officeDocument/2006/relationships/slide" Target="slide35.xml"/><Relationship Id="rId4" Type="http://schemas.openxmlformats.org/officeDocument/2006/relationships/image" Target="../media/image72.png"/></Relationships>
</file>

<file path=ppt/slides/_rels/slide3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31.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32.xml"/><Relationship Id="rId1" Type="http://schemas.openxmlformats.org/officeDocument/2006/relationships/slideLayout" Target="../slideLayouts/slideLayout9.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76.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5.xml"/><Relationship Id="rId1" Type="http://schemas.openxmlformats.org/officeDocument/2006/relationships/slideLayout" Target="../slideLayouts/slideLayout9.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6.xml"/><Relationship Id="rId1" Type="http://schemas.openxmlformats.org/officeDocument/2006/relationships/slideLayout" Target="../slideLayouts/slideLayout9.xml"/><Relationship Id="rId5" Type="http://schemas.openxmlformats.org/officeDocument/2006/relationships/image" Target="../media/image24.png"/><Relationship Id="rId4" Type="http://schemas.openxmlformats.org/officeDocument/2006/relationships/image" Target="../media/image23.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38.xml"/><Relationship Id="rId1" Type="http://schemas.openxmlformats.org/officeDocument/2006/relationships/slideLayout" Target="../slideLayouts/slideLayout9.xml"/><Relationship Id="rId4" Type="http://schemas.openxmlformats.org/officeDocument/2006/relationships/image" Target="../media/image80.png"/></Relationships>
</file>

<file path=ppt/slides/_rels/slide43.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39.xml"/><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41.xml"/><Relationship Id="rId1" Type="http://schemas.openxmlformats.org/officeDocument/2006/relationships/slideLayout" Target="../slideLayouts/slideLayout9.xml"/><Relationship Id="rId6" Type="http://schemas.openxmlformats.org/officeDocument/2006/relationships/image" Target="../media/image84.png"/><Relationship Id="rId5" Type="http://schemas.openxmlformats.org/officeDocument/2006/relationships/slide" Target="slide46.xml"/><Relationship Id="rId4" Type="http://schemas.openxmlformats.org/officeDocument/2006/relationships/image" Target="../media/image83.png"/></Relationships>
</file>

<file path=ppt/slides/_rels/slide46.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42.xml"/><Relationship Id="rId1" Type="http://schemas.openxmlformats.org/officeDocument/2006/relationships/slideLayout" Target="../slideLayouts/slideLayout1.xml"/><Relationship Id="rId5" Type="http://schemas.openxmlformats.org/officeDocument/2006/relationships/image" Target="../media/image87.png"/><Relationship Id="rId4" Type="http://schemas.openxmlformats.org/officeDocument/2006/relationships/image" Target="../media/image86.png"/></Relationships>
</file>

<file path=ppt/slides/_rels/slide47.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43.xml"/><Relationship Id="rId1" Type="http://schemas.openxmlformats.org/officeDocument/2006/relationships/slideLayout" Target="../slideLayouts/slideLayout1.xml"/><Relationship Id="rId5" Type="http://schemas.openxmlformats.org/officeDocument/2006/relationships/image" Target="../media/image89.png"/><Relationship Id="rId4" Type="http://schemas.openxmlformats.org/officeDocument/2006/relationships/slide" Target="slide48.xml"/></Relationships>
</file>

<file path=ppt/slides/_rels/slide48.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4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7.emf"/><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slide" Target="slide10.xml"/><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9.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9.xml"/><Relationship Id="rId5" Type="http://schemas.openxmlformats.org/officeDocument/2006/relationships/image" Target="../media/image24.png"/><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4"/>
          <p:cNvSpPr/>
          <p:nvPr/>
        </p:nvSpPr>
        <p:spPr>
          <a:xfrm>
            <a:off x="0" y="3366535"/>
            <a:ext cx="9144000" cy="3491465"/>
          </a:xfrm>
          <a:prstGeom prst="rect">
            <a:avLst/>
          </a:prstGeom>
          <a:solidFill>
            <a:srgbClr val="807F8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dirty="0"/>
          </a:p>
        </p:txBody>
      </p:sp>
      <p:sp>
        <p:nvSpPr>
          <p:cNvPr id="2" name="Título 1"/>
          <p:cNvSpPr>
            <a:spLocks noGrp="1"/>
          </p:cNvSpPr>
          <p:nvPr>
            <p:ph type="ctrTitle"/>
          </p:nvPr>
        </p:nvSpPr>
        <p:spPr>
          <a:xfrm>
            <a:off x="0" y="4055922"/>
            <a:ext cx="9144000" cy="1532976"/>
          </a:xfrm>
        </p:spPr>
        <p:txBody>
          <a:bodyPr/>
          <a:lstStyle/>
          <a:p>
            <a:pPr algn="ctr"/>
            <a:r>
              <a:rPr lang="es-MX" sz="2800" spc="300" dirty="0" smtClean="0">
                <a:solidFill>
                  <a:srgbClr val="FFFFFF"/>
                </a:solidFill>
                <a:latin typeface="Calibri" pitchFamily="34" charset="0"/>
              </a:rPr>
              <a:t>Gestión de proyectos</a:t>
            </a:r>
            <a:br>
              <a:rPr lang="es-MX" sz="2800" spc="300" dirty="0" smtClean="0">
                <a:solidFill>
                  <a:srgbClr val="FFFFFF"/>
                </a:solidFill>
                <a:latin typeface="Calibri" pitchFamily="34" charset="0"/>
              </a:rPr>
            </a:br>
            <a:r>
              <a:rPr lang="es-MX" sz="1800" spc="300" dirty="0" smtClean="0">
                <a:solidFill>
                  <a:srgbClr val="FFFFFF"/>
                </a:solidFill>
              </a:rPr>
              <a:t/>
            </a:r>
            <a:br>
              <a:rPr lang="es-MX" sz="1800" spc="300" dirty="0" smtClean="0">
                <a:solidFill>
                  <a:srgbClr val="FFFFFF"/>
                </a:solidFill>
              </a:rPr>
            </a:br>
            <a:endParaRPr lang="es-MX" sz="1800" spc="300" dirty="0" smtClean="0">
              <a:solidFill>
                <a:srgbClr val="FFFFFF"/>
              </a:solidFill>
            </a:endParaRPr>
          </a:p>
        </p:txBody>
      </p:sp>
      <p:sp>
        <p:nvSpPr>
          <p:cNvPr id="8" name="Subtítulo 2"/>
          <p:cNvSpPr>
            <a:spLocks noGrp="1"/>
          </p:cNvSpPr>
          <p:nvPr>
            <p:ph type="subTitle" idx="1"/>
          </p:nvPr>
        </p:nvSpPr>
        <p:spPr>
          <a:xfrm>
            <a:off x="181167" y="3342586"/>
            <a:ext cx="9143999" cy="577466"/>
          </a:xfrm>
        </p:spPr>
        <p:txBody>
          <a:bodyPr>
            <a:noAutofit/>
          </a:bodyPr>
          <a:lstStyle/>
          <a:p>
            <a:r>
              <a:rPr lang="es-ES" sz="4000" dirty="0" smtClean="0">
                <a:solidFill>
                  <a:schemeClr val="bg1"/>
                </a:solidFill>
                <a:latin typeface="Calibri" pitchFamily="34" charset="0"/>
                <a:cs typeface="Adobe Caslon Pro Bold"/>
              </a:rPr>
              <a:t>- Sistema del Formato Único -</a:t>
            </a:r>
            <a:endParaRPr lang="es-ES" sz="4000" dirty="0">
              <a:solidFill>
                <a:schemeClr val="bg1"/>
              </a:solidFill>
              <a:latin typeface="Calibri" pitchFamily="34" charset="0"/>
              <a:cs typeface="Adobe Caslon Pro Bold"/>
            </a:endParaRPr>
          </a:p>
        </p:txBody>
      </p:sp>
      <p:sp>
        <p:nvSpPr>
          <p:cNvPr id="6" name="5 Marcador de número de diapositiva"/>
          <p:cNvSpPr>
            <a:spLocks noGrp="1"/>
          </p:cNvSpPr>
          <p:nvPr>
            <p:ph type="sldNum" sz="quarter" idx="12"/>
          </p:nvPr>
        </p:nvSpPr>
        <p:spPr/>
        <p:txBody>
          <a:bodyPr/>
          <a:lstStyle/>
          <a:p>
            <a:fld id="{AF88E988-FB04-AB4E-BE5A-59F242AF7F7A}" type="slidenum">
              <a:rPr lang="en-US" smtClean="0"/>
              <a:pPr/>
              <a:t>1</a:t>
            </a:fld>
            <a:endParaRPr lang="en-US" dirty="0"/>
          </a:p>
        </p:txBody>
      </p:sp>
      <p:pic>
        <p:nvPicPr>
          <p:cNvPr id="12" name="Imagen 11" descr="SHCP_Vertical_WEB.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87008" y="473328"/>
            <a:ext cx="2001190" cy="2314584"/>
          </a:xfrm>
          <a:prstGeom prst="rect">
            <a:avLst/>
          </a:prstGeom>
        </p:spPr>
      </p:pic>
      <p:pic>
        <p:nvPicPr>
          <p:cNvPr id="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10747" y="5271040"/>
            <a:ext cx="1553711" cy="1188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9 CuadroTexto"/>
          <p:cNvSpPr txBox="1"/>
          <p:nvPr/>
        </p:nvSpPr>
        <p:spPr>
          <a:xfrm>
            <a:off x="4572000" y="6198255"/>
            <a:ext cx="4438650" cy="523220"/>
          </a:xfrm>
          <a:prstGeom prst="rect">
            <a:avLst/>
          </a:prstGeom>
        </p:spPr>
        <p:txBody>
          <a:bodyPr vert="horz" lIns="91440" tIns="45720" rIns="91440" bIns="45720" rtlCol="0">
            <a:noAutofit/>
          </a:bodyPr>
          <a:lstStyle/>
          <a:p>
            <a:pPr algn="r">
              <a:spcBef>
                <a:spcPct val="20000"/>
              </a:spcBef>
            </a:pPr>
            <a:r>
              <a:rPr lang="es-MX" dirty="0" smtClean="0">
                <a:solidFill>
                  <a:schemeClr val="bg1"/>
                </a:solidFill>
                <a:latin typeface="Calibri" pitchFamily="34" charset="0"/>
                <a:cs typeface="Adobe Caslon Pro Bold"/>
              </a:rPr>
              <a:t>Subsecretaría</a:t>
            </a:r>
            <a:r>
              <a:rPr lang="es-MX" dirty="0" smtClean="0">
                <a:solidFill>
                  <a:schemeClr val="bg1"/>
                </a:solidFill>
                <a:latin typeface="+mj-lt"/>
                <a:cs typeface="Adobe Caslon Pro Bold"/>
              </a:rPr>
              <a:t> </a:t>
            </a:r>
            <a:r>
              <a:rPr lang="es-MX" dirty="0">
                <a:solidFill>
                  <a:schemeClr val="bg1"/>
                </a:solidFill>
                <a:latin typeface="Calibri" pitchFamily="34" charset="0"/>
                <a:cs typeface="Adobe Caslon Pro Bold"/>
              </a:rPr>
              <a:t>de Egresos</a:t>
            </a:r>
          </a:p>
          <a:p>
            <a:pPr algn="r">
              <a:spcBef>
                <a:spcPct val="20000"/>
              </a:spcBef>
            </a:pPr>
            <a:r>
              <a:rPr lang="es-MX" dirty="0">
                <a:solidFill>
                  <a:schemeClr val="bg1"/>
                </a:solidFill>
                <a:latin typeface="Calibri" pitchFamily="34" charset="0"/>
                <a:cs typeface="Adobe Caslon Pro Bold"/>
              </a:rPr>
              <a:t>Unidad de </a:t>
            </a:r>
            <a:r>
              <a:rPr lang="es-MX" dirty="0" smtClean="0">
                <a:solidFill>
                  <a:schemeClr val="bg1"/>
                </a:solidFill>
                <a:latin typeface="Calibri" pitchFamily="34" charset="0"/>
                <a:cs typeface="Adobe Caslon Pro Bold"/>
              </a:rPr>
              <a:t>Evaluación </a:t>
            </a:r>
            <a:r>
              <a:rPr lang="es-MX" dirty="0">
                <a:solidFill>
                  <a:schemeClr val="bg1"/>
                </a:solidFill>
                <a:latin typeface="Calibri" pitchFamily="34" charset="0"/>
                <a:cs typeface="Adobe Caslon Pro Bold"/>
              </a:rPr>
              <a:t>del Desempeño</a:t>
            </a:r>
          </a:p>
          <a:p>
            <a:pPr algn="r">
              <a:spcBef>
                <a:spcPct val="20000"/>
              </a:spcBef>
            </a:pPr>
            <a:endParaRPr lang="es-MX" sz="1000" dirty="0" smtClean="0">
              <a:solidFill>
                <a:schemeClr val="bg1"/>
              </a:solidFill>
              <a:latin typeface="+mj-lt"/>
              <a:cs typeface="Adobe Caslon Pro Bold"/>
            </a:endParaRPr>
          </a:p>
        </p:txBody>
      </p:sp>
    </p:spTree>
    <p:extLst>
      <p:ext uri="{BB962C8B-B14F-4D97-AF65-F5344CB8AC3E}">
        <p14:creationId xmlns:p14="http://schemas.microsoft.com/office/powerpoint/2010/main" val="238083700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Marcador de contenido"/>
          <p:cNvSpPr>
            <a:spLocks noGrp="1"/>
          </p:cNvSpPr>
          <p:nvPr>
            <p:ph idx="1"/>
          </p:nvPr>
        </p:nvSpPr>
        <p:spPr>
          <a:xfrm>
            <a:off x="899592" y="1428736"/>
            <a:ext cx="7632848" cy="3152392"/>
          </a:xfrm>
        </p:spPr>
        <p:txBody>
          <a:bodyPr>
            <a:normAutofit/>
          </a:bodyPr>
          <a:lstStyle/>
          <a:p>
            <a:pPr lvl="0">
              <a:lnSpc>
                <a:spcPct val="150000"/>
              </a:lnSpc>
            </a:pPr>
            <a:r>
              <a:rPr lang="es-MX" sz="2000" b="1" dirty="0" smtClean="0">
                <a:solidFill>
                  <a:srgbClr val="C00000"/>
                </a:solidFill>
                <a:latin typeface="Calibri" pitchFamily="34" charset="0"/>
                <a:cs typeface="Calibri" pitchFamily="34" charset="0"/>
                <a:hlinkClick r:id="rId3" action="ppaction://hlinksldjump"/>
              </a:rPr>
              <a:t> 1. Registro y actualización de información de proyecto</a:t>
            </a:r>
            <a:endParaRPr lang="es-MX" sz="2000" b="1" dirty="0" smtClean="0">
              <a:solidFill>
                <a:srgbClr val="C00000"/>
              </a:solidFill>
              <a:latin typeface="Calibri" pitchFamily="34" charset="0"/>
              <a:cs typeface="Calibri" pitchFamily="34" charset="0"/>
            </a:endParaRPr>
          </a:p>
          <a:p>
            <a:pPr>
              <a:lnSpc>
                <a:spcPct val="150000"/>
              </a:lnSpc>
            </a:pPr>
            <a:r>
              <a:rPr lang="es-MX" sz="2000" b="1" dirty="0" smtClean="0">
                <a:solidFill>
                  <a:srgbClr val="C00000"/>
                </a:solidFill>
                <a:latin typeface="Calibri" pitchFamily="34" charset="0"/>
                <a:cs typeface="Calibri" pitchFamily="34" charset="0"/>
                <a:hlinkClick r:id="rId3" action="ppaction://hlinksldjump"/>
              </a:rPr>
              <a:t> 2. </a:t>
            </a:r>
            <a:r>
              <a:rPr lang="es-MX" sz="2000" b="1" dirty="0" smtClean="0">
                <a:solidFill>
                  <a:srgbClr val="C00000"/>
                </a:solidFill>
                <a:latin typeface="Calibri" pitchFamily="34" charset="0"/>
                <a:cs typeface="Calibri" pitchFamily="34" charset="0"/>
                <a:hlinkClick r:id="rId4" action="ppaction://hlinksldjump"/>
              </a:rPr>
              <a:t>Modificación de información de proyectos</a:t>
            </a:r>
            <a:endParaRPr lang="es-MX" sz="2000" b="1" dirty="0" smtClean="0">
              <a:solidFill>
                <a:srgbClr val="C00000"/>
              </a:solidFill>
              <a:latin typeface="Calibri" pitchFamily="34" charset="0"/>
              <a:cs typeface="Calibri" pitchFamily="34" charset="0"/>
            </a:endParaRPr>
          </a:p>
          <a:p>
            <a:pPr>
              <a:lnSpc>
                <a:spcPct val="150000"/>
              </a:lnSpc>
            </a:pPr>
            <a:r>
              <a:rPr lang="es-MX" sz="2000" b="1" dirty="0" smtClean="0">
                <a:solidFill>
                  <a:srgbClr val="C00000"/>
                </a:solidFill>
                <a:latin typeface="Calibri" pitchFamily="34" charset="0"/>
                <a:cs typeface="Calibri" pitchFamily="34" charset="0"/>
                <a:hlinkClick r:id="rId5" action="ppaction://hlinksldjump"/>
              </a:rPr>
              <a:t>3. </a:t>
            </a:r>
            <a:r>
              <a:rPr lang="es-MX" sz="2000" b="1" dirty="0" smtClean="0">
                <a:latin typeface="Calibri" pitchFamily="34" charset="0"/>
                <a:cs typeface="Calibri" pitchFamily="34" charset="0"/>
                <a:hlinkClick r:id="rId5" action="ppaction://hlinksldjump"/>
              </a:rPr>
              <a:t>Captura de avances físico y financiero</a:t>
            </a:r>
            <a:endParaRPr lang="es-MX" sz="2000" b="1" dirty="0" smtClean="0">
              <a:latin typeface="Calibri" pitchFamily="34" charset="0"/>
              <a:cs typeface="Calibri" pitchFamily="34" charset="0"/>
            </a:endParaRPr>
          </a:p>
          <a:p>
            <a:pPr>
              <a:lnSpc>
                <a:spcPct val="150000"/>
              </a:lnSpc>
            </a:pPr>
            <a:r>
              <a:rPr lang="es-MX" sz="2000" b="1" dirty="0" smtClean="0">
                <a:latin typeface="Calibri" pitchFamily="34" charset="0"/>
                <a:cs typeface="Calibri" pitchFamily="34" charset="0"/>
                <a:hlinkClick r:id="rId6" action="ppaction://hlinksldjump"/>
              </a:rPr>
              <a:t>4. Carga masiva</a:t>
            </a:r>
            <a:endParaRPr lang="es-MX" sz="2000" b="1" dirty="0" smtClean="0">
              <a:latin typeface="Calibri" pitchFamily="34" charset="0"/>
              <a:cs typeface="Calibri" pitchFamily="34" charset="0"/>
            </a:endParaRPr>
          </a:p>
          <a:p>
            <a:pPr>
              <a:lnSpc>
                <a:spcPct val="150000"/>
              </a:lnSpc>
            </a:pPr>
            <a:r>
              <a:rPr lang="es-MX" sz="2000" b="1" dirty="0" smtClean="0">
                <a:latin typeface="Calibri" pitchFamily="34" charset="0"/>
                <a:cs typeface="Calibri" pitchFamily="34" charset="0"/>
                <a:hlinkClick r:id="rId7" action="ppaction://hlinksldjump"/>
              </a:rPr>
              <a:t>5. Envío para validación</a:t>
            </a:r>
            <a:endParaRPr lang="es-MX" sz="2000" b="1" dirty="0" smtClean="0">
              <a:latin typeface="Calibri" pitchFamily="34" charset="0"/>
              <a:cs typeface="Calibri" pitchFamily="34" charset="0"/>
            </a:endParaRPr>
          </a:p>
          <a:p>
            <a:pPr lvl="0"/>
            <a:endParaRPr lang="es-MX" sz="2000" b="1" dirty="0" smtClean="0">
              <a:latin typeface="Calibri" pitchFamily="34" charset="0"/>
              <a:cs typeface="Calibri" pitchFamily="34" charset="0"/>
            </a:endParaRPr>
          </a:p>
          <a:p>
            <a:endParaRPr lang="es-MX" sz="2000" b="1" dirty="0" smtClean="0">
              <a:solidFill>
                <a:srgbClr val="C00000"/>
              </a:solidFill>
              <a:latin typeface="Calibri" pitchFamily="34" charset="0"/>
              <a:cs typeface="Calibri" pitchFamily="34" charset="0"/>
            </a:endParaRPr>
          </a:p>
          <a:p>
            <a:endParaRPr lang="es-MX" sz="2000" b="1" dirty="0" smtClean="0">
              <a:solidFill>
                <a:srgbClr val="C00000"/>
              </a:solidFill>
              <a:latin typeface="Calibri" pitchFamily="34" charset="0"/>
              <a:cs typeface="Calibri" pitchFamily="34" charset="0"/>
            </a:endParaRPr>
          </a:p>
          <a:p>
            <a:pPr>
              <a:buNone/>
            </a:pPr>
            <a:endParaRPr lang="es-MX" sz="2000" b="1" dirty="0" smtClean="0">
              <a:solidFill>
                <a:srgbClr val="C00000"/>
              </a:solidFill>
              <a:latin typeface="Calibri" pitchFamily="34" charset="0"/>
              <a:cs typeface="Calibri" pitchFamily="34" charset="0"/>
            </a:endParaRPr>
          </a:p>
          <a:p>
            <a:endParaRPr lang="es-MX" sz="2000" dirty="0"/>
          </a:p>
        </p:txBody>
      </p:sp>
      <p:sp>
        <p:nvSpPr>
          <p:cNvPr id="5" name="4 Título"/>
          <p:cNvSpPr>
            <a:spLocks noGrp="1"/>
          </p:cNvSpPr>
          <p:nvPr>
            <p:ph type="title"/>
          </p:nvPr>
        </p:nvSpPr>
        <p:spPr>
          <a:xfrm>
            <a:off x="428596" y="0"/>
            <a:ext cx="8229600" cy="1143000"/>
          </a:xfrm>
        </p:spPr>
        <p:txBody>
          <a:bodyPr/>
          <a:lstStyle/>
          <a:p>
            <a:r>
              <a:rPr lang="es-MX" sz="2400" b="1" dirty="0" smtClean="0">
                <a:solidFill>
                  <a:schemeClr val="tx1"/>
                </a:solidFill>
                <a:latin typeface="Calibri" pitchFamily="34" charset="0"/>
                <a:cs typeface="Calibri" pitchFamily="34" charset="0"/>
              </a:rPr>
              <a:t>Usuario de captura</a:t>
            </a:r>
            <a:endParaRPr lang="es-MX" sz="2400" b="1" dirty="0">
              <a:solidFill>
                <a:schemeClr val="tx1"/>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txBox="1">
            <a:spLocks/>
          </p:cNvSpPr>
          <p:nvPr/>
        </p:nvSpPr>
        <p:spPr>
          <a:xfrm>
            <a:off x="500034" y="428604"/>
            <a:ext cx="8229600" cy="794141"/>
          </a:xfrm>
          <a:prstGeom prst="rect">
            <a:avLst/>
          </a:prstGeom>
        </p:spPr>
        <p:txBody>
          <a:bodyPr/>
          <a:lstStyle/>
          <a:p>
            <a:pPr marL="0" marR="0" lvl="0" indent="0" algn="r" defTabSz="457200" rtl="0" eaLnBrk="1" fontAlgn="auto" latinLnBrk="0" hangingPunct="1">
              <a:lnSpc>
                <a:spcPct val="100000"/>
              </a:lnSpc>
              <a:spcBef>
                <a:spcPct val="0"/>
              </a:spcBef>
              <a:spcAft>
                <a:spcPts val="0"/>
              </a:spcAft>
              <a:buClrTx/>
              <a:buSzTx/>
              <a:buFontTx/>
              <a:buNone/>
              <a:tabLst/>
              <a:defRPr/>
            </a:pPr>
            <a:r>
              <a:rPr kumimoji="0" lang="es-MX" sz="2400" b="1" i="0" u="none" strike="noStrike" kern="1200" cap="none" spc="0" normalizeH="0" baseline="0" noProof="0" dirty="0" smtClean="0">
                <a:ln>
                  <a:noFill/>
                </a:ln>
                <a:effectLst/>
                <a:uLnTx/>
                <a:uFillTx/>
                <a:latin typeface="Calibri" pitchFamily="34" charset="0"/>
                <a:ea typeface="+mj-ea"/>
                <a:cs typeface="Calibri" pitchFamily="34" charset="0"/>
              </a:rPr>
              <a:t>Registro y actualización de información</a:t>
            </a:r>
            <a:r>
              <a:rPr kumimoji="0" lang="es-MX" sz="2400" b="1" i="0" u="none" strike="noStrike" kern="1200" cap="none" spc="0" normalizeH="0" noProof="0" dirty="0" smtClean="0">
                <a:ln>
                  <a:noFill/>
                </a:ln>
                <a:effectLst/>
                <a:uLnTx/>
                <a:uFillTx/>
                <a:latin typeface="Calibri" pitchFamily="34" charset="0"/>
                <a:ea typeface="+mj-ea"/>
                <a:cs typeface="Calibri" pitchFamily="34" charset="0"/>
              </a:rPr>
              <a:t> de proyecto</a:t>
            </a:r>
            <a:endParaRPr kumimoji="0" lang="es-MX" sz="2400" b="1" i="0" u="none" strike="noStrike" kern="1200" cap="none" spc="0" normalizeH="0" baseline="0" noProof="0" dirty="0">
              <a:ln>
                <a:noFill/>
              </a:ln>
              <a:effectLst/>
              <a:uLnTx/>
              <a:uFillTx/>
              <a:latin typeface="Calibri" pitchFamily="34" charset="0"/>
              <a:ea typeface="+mj-ea"/>
              <a:cs typeface="Calibri" pitchFamily="34" charset="0"/>
            </a:endParaRPr>
          </a:p>
        </p:txBody>
      </p:sp>
      <p:sp>
        <p:nvSpPr>
          <p:cNvPr id="4" name="3 CuadroTexto"/>
          <p:cNvSpPr txBox="1"/>
          <p:nvPr/>
        </p:nvSpPr>
        <p:spPr>
          <a:xfrm>
            <a:off x="500034" y="1285860"/>
            <a:ext cx="8215370" cy="1323439"/>
          </a:xfrm>
          <a:prstGeom prst="rect">
            <a:avLst/>
          </a:prstGeom>
          <a:noFill/>
        </p:spPr>
        <p:txBody>
          <a:bodyPr wrap="square" rtlCol="0">
            <a:spAutoFit/>
          </a:bodyPr>
          <a:lstStyle/>
          <a:p>
            <a:r>
              <a:rPr lang="es-MX" sz="2000" dirty="0">
                <a:latin typeface="Calibri" pitchFamily="34" charset="0"/>
                <a:cs typeface="Calibri" pitchFamily="34" charset="0"/>
              </a:rPr>
              <a:t>Ingresar en el Menú a Formato Único &gt; Gestión de Proyectos &gt; Gestión de Proyectos.</a:t>
            </a:r>
          </a:p>
          <a:p>
            <a:pPr marL="342900" indent="-342900">
              <a:buAutoNum type="arabicPeriod"/>
            </a:pPr>
            <a:r>
              <a:rPr lang="es-MX" sz="2000" dirty="0">
                <a:latin typeface="Calibri" pitchFamily="34" charset="0"/>
                <a:cs typeface="Calibri" pitchFamily="34" charset="0"/>
              </a:rPr>
              <a:t>Seleccionar los parámetros de consulta</a:t>
            </a:r>
          </a:p>
          <a:p>
            <a:pPr marL="342900" indent="-342900">
              <a:buAutoNum type="arabicPeriod"/>
            </a:pPr>
            <a:r>
              <a:rPr lang="es-MX" sz="2000" dirty="0">
                <a:latin typeface="Calibri" pitchFamily="34" charset="0"/>
                <a:cs typeface="Calibri" pitchFamily="34" charset="0"/>
              </a:rPr>
              <a:t>Dar </a:t>
            </a:r>
            <a:r>
              <a:rPr lang="es-MX" sz="2000" dirty="0" err="1">
                <a:latin typeface="Calibri" pitchFamily="34" charset="0"/>
                <a:cs typeface="Calibri" pitchFamily="34" charset="0"/>
              </a:rPr>
              <a:t>click</a:t>
            </a:r>
            <a:r>
              <a:rPr lang="es-MX" sz="2000" dirty="0">
                <a:latin typeface="Calibri" pitchFamily="34" charset="0"/>
                <a:cs typeface="Calibri" pitchFamily="34" charset="0"/>
              </a:rPr>
              <a:t> en Nuevo Proyecto</a:t>
            </a:r>
          </a:p>
        </p:txBody>
      </p:sp>
      <p:pic>
        <p:nvPicPr>
          <p:cNvPr id="20482" name="Picture 2">
            <a:hlinkClick r:id="rId3" action="ppaction://hlinksldjump"/>
          </p:cNvPr>
          <p:cNvPicPr>
            <a:picLocks noChangeAspect="1" noChangeArrowheads="1"/>
          </p:cNvPicPr>
          <p:nvPr/>
        </p:nvPicPr>
        <p:blipFill>
          <a:blip r:embed="rId4" cstate="print"/>
          <a:srcRect/>
          <a:stretch>
            <a:fillRect/>
          </a:stretch>
        </p:blipFill>
        <p:spPr bwMode="auto">
          <a:xfrm>
            <a:off x="7429520" y="4714884"/>
            <a:ext cx="1228725" cy="419100"/>
          </a:xfrm>
          <a:prstGeom prst="rect">
            <a:avLst/>
          </a:prstGeom>
          <a:noFill/>
          <a:ln w="9525">
            <a:noFill/>
            <a:miter lim="800000"/>
            <a:headEnd/>
            <a:tailEnd/>
          </a:ln>
        </p:spPr>
      </p:pic>
      <p:pic>
        <p:nvPicPr>
          <p:cNvPr id="3074" name="Picture 2"/>
          <p:cNvPicPr>
            <a:picLocks noChangeAspect="1" noChangeArrowheads="1"/>
          </p:cNvPicPr>
          <p:nvPr/>
        </p:nvPicPr>
        <p:blipFill>
          <a:blip r:embed="rId5" cstate="print"/>
          <a:srcRect/>
          <a:stretch>
            <a:fillRect/>
          </a:stretch>
        </p:blipFill>
        <p:spPr bwMode="auto">
          <a:xfrm>
            <a:off x="85725" y="2852936"/>
            <a:ext cx="9058275" cy="2705100"/>
          </a:xfrm>
          <a:prstGeom prst="rect">
            <a:avLst/>
          </a:prstGeom>
          <a:noFill/>
          <a:ln w="9525">
            <a:noFill/>
            <a:miter lim="800000"/>
            <a:headEnd/>
            <a:tailEnd/>
          </a:ln>
        </p:spPr>
      </p:pic>
      <p:pic>
        <p:nvPicPr>
          <p:cNvPr id="1026" name="Picture 2">
            <a:hlinkClick r:id="rId3" action="ppaction://hlinksldjump"/>
          </p:cNvPr>
          <p:cNvPicPr>
            <a:picLocks noChangeAspect="1" noChangeArrowheads="1"/>
          </p:cNvPicPr>
          <p:nvPr/>
        </p:nvPicPr>
        <p:blipFill>
          <a:blip r:embed="rId6" cstate="print"/>
          <a:srcRect/>
          <a:stretch>
            <a:fillRect/>
          </a:stretch>
        </p:blipFill>
        <p:spPr bwMode="auto">
          <a:xfrm>
            <a:off x="7429520" y="4714884"/>
            <a:ext cx="1373808" cy="42862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ox(in)">
                                      <p:cBhvr>
                                        <p:cTn id="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txBox="1">
            <a:spLocks/>
          </p:cNvSpPr>
          <p:nvPr/>
        </p:nvSpPr>
        <p:spPr>
          <a:xfrm>
            <a:off x="500034" y="428604"/>
            <a:ext cx="8229600" cy="794141"/>
          </a:xfrm>
          <a:prstGeom prst="rect">
            <a:avLst/>
          </a:prstGeom>
        </p:spPr>
        <p:txBody>
          <a:bodyPr/>
          <a:lstStyle/>
          <a:p>
            <a:pPr marL="0" marR="0" lvl="0" indent="0" algn="r" defTabSz="457200" rtl="0" eaLnBrk="1" fontAlgn="auto" latinLnBrk="0" hangingPunct="1">
              <a:lnSpc>
                <a:spcPct val="100000"/>
              </a:lnSpc>
              <a:spcBef>
                <a:spcPct val="0"/>
              </a:spcBef>
              <a:spcAft>
                <a:spcPts val="0"/>
              </a:spcAft>
              <a:buClrTx/>
              <a:buSzTx/>
              <a:buFontTx/>
              <a:buNone/>
              <a:tabLst/>
              <a:defRPr/>
            </a:pPr>
            <a:r>
              <a:rPr lang="es-MX" sz="2400" b="1" dirty="0" smtClean="0">
                <a:latin typeface="Calibri" pitchFamily="34" charset="0"/>
                <a:ea typeface="+mj-ea"/>
                <a:cs typeface="Calibri" pitchFamily="34" charset="0"/>
              </a:rPr>
              <a:t>Modificación de información de proyectos</a:t>
            </a:r>
            <a:endParaRPr kumimoji="0" lang="es-MX" sz="2400" b="1" i="0" u="none" strike="noStrike" kern="1200" cap="none" spc="0" normalizeH="0" baseline="0" noProof="0" dirty="0">
              <a:ln>
                <a:noFill/>
              </a:ln>
              <a:effectLst/>
              <a:uLnTx/>
              <a:uFillTx/>
              <a:latin typeface="Calibri" pitchFamily="34" charset="0"/>
              <a:ea typeface="+mj-ea"/>
              <a:cs typeface="Calibri" pitchFamily="34" charset="0"/>
            </a:endParaRPr>
          </a:p>
        </p:txBody>
      </p:sp>
      <p:sp>
        <p:nvSpPr>
          <p:cNvPr id="3" name="2 CuadroTexto"/>
          <p:cNvSpPr txBox="1"/>
          <p:nvPr/>
        </p:nvSpPr>
        <p:spPr>
          <a:xfrm>
            <a:off x="467544" y="1484784"/>
            <a:ext cx="8215370" cy="707886"/>
          </a:xfrm>
          <a:prstGeom prst="rect">
            <a:avLst/>
          </a:prstGeom>
          <a:noFill/>
        </p:spPr>
        <p:txBody>
          <a:bodyPr wrap="square" rtlCol="0">
            <a:spAutoFit/>
          </a:bodyPr>
          <a:lstStyle/>
          <a:p>
            <a:pPr marL="342900" indent="-342900"/>
            <a:r>
              <a:rPr lang="es-MX" sz="2000" dirty="0" smtClean="0">
                <a:latin typeface="Calibri" pitchFamily="34" charset="0"/>
                <a:cs typeface="Calibri" pitchFamily="34" charset="0"/>
              </a:rPr>
              <a:t>Dar </a:t>
            </a:r>
            <a:r>
              <a:rPr lang="es-MX" sz="2000" dirty="0" err="1">
                <a:latin typeface="Calibri" pitchFamily="34" charset="0"/>
                <a:cs typeface="Calibri" pitchFamily="34" charset="0"/>
              </a:rPr>
              <a:t>click</a:t>
            </a:r>
            <a:r>
              <a:rPr lang="es-MX" sz="2000" dirty="0">
                <a:latin typeface="Calibri" pitchFamily="34" charset="0"/>
                <a:cs typeface="Calibri" pitchFamily="34" charset="0"/>
              </a:rPr>
              <a:t> </a:t>
            </a:r>
            <a:r>
              <a:rPr lang="es-MX" sz="2000" dirty="0" smtClean="0">
                <a:latin typeface="Calibri" pitchFamily="34" charset="0"/>
                <a:cs typeface="Calibri" pitchFamily="34" charset="0"/>
              </a:rPr>
              <a:t>sobre alguno de los nombres de proyecto o sobre el icono que indica la clasificación de proyecto.</a:t>
            </a:r>
            <a:endParaRPr lang="es-MX" sz="2000" dirty="0">
              <a:latin typeface="Calibri" pitchFamily="34" charset="0"/>
              <a:cs typeface="Calibri" pitchFamily="34" charset="0"/>
            </a:endParaRPr>
          </a:p>
        </p:txBody>
      </p:sp>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1627" y="2192670"/>
            <a:ext cx="7587204" cy="4097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a:hlinkClick r:id="rId4"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35370" y="3789041"/>
            <a:ext cx="1440159" cy="273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a:hlinkClick r:id="rId4"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63687" y="3789041"/>
            <a:ext cx="222819" cy="233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3 Rectángulo"/>
          <p:cNvSpPr/>
          <p:nvPr/>
        </p:nvSpPr>
        <p:spPr>
          <a:xfrm>
            <a:off x="1763687" y="3789041"/>
            <a:ext cx="1711842" cy="273261"/>
          </a:xfrm>
          <a:prstGeom prst="rect">
            <a:avLst/>
          </a:prstGeom>
          <a:noFill/>
          <a:ln w="38100">
            <a:solidFill>
              <a:srgbClr val="0070C0"/>
            </a:solidFill>
          </a:ln>
          <a:effectLst>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MX"/>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3609" y="-32888"/>
            <a:ext cx="6480720" cy="68688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15 CuadroTexto"/>
          <p:cNvSpPr txBox="1"/>
          <p:nvPr/>
        </p:nvSpPr>
        <p:spPr>
          <a:xfrm>
            <a:off x="7380312" y="6453336"/>
            <a:ext cx="1152128" cy="369332"/>
          </a:xfrm>
          <a:prstGeom prst="rect">
            <a:avLst/>
          </a:prstGeom>
          <a:noFill/>
        </p:spPr>
        <p:txBody>
          <a:bodyPr wrap="square" rtlCol="0">
            <a:spAutoFit/>
          </a:bodyPr>
          <a:lstStyle/>
          <a:p>
            <a:r>
              <a:rPr lang="es-MX" dirty="0" smtClean="0">
                <a:solidFill>
                  <a:srgbClr val="C00000"/>
                </a:solidFill>
                <a:latin typeface="Calisto MT" pitchFamily="18" charset="0"/>
                <a:hlinkClick r:id="rId4" action="ppaction://hlinksldjump"/>
              </a:rPr>
              <a:t>Regresar</a:t>
            </a:r>
            <a:endParaRPr lang="es-MX" dirty="0" smtClean="0">
              <a:solidFill>
                <a:srgbClr val="C00000"/>
              </a:solidFill>
              <a:latin typeface="Calisto MT" pitchFamily="18" charset="0"/>
              <a:hlinkClick r:id="rId5" action="ppaction://hlinksldjump"/>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ox(in)">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txBox="1">
            <a:spLocks/>
          </p:cNvSpPr>
          <p:nvPr/>
        </p:nvSpPr>
        <p:spPr>
          <a:xfrm>
            <a:off x="500034" y="428604"/>
            <a:ext cx="8229600" cy="794141"/>
          </a:xfrm>
          <a:prstGeom prst="rect">
            <a:avLst/>
          </a:prstGeom>
        </p:spPr>
        <p:txBody>
          <a:bodyPr/>
          <a:lstStyle/>
          <a:p>
            <a:pPr marL="0" marR="0" lvl="0" indent="0" algn="r" defTabSz="457200" rtl="0" eaLnBrk="1" fontAlgn="auto" latinLnBrk="0" hangingPunct="1">
              <a:lnSpc>
                <a:spcPct val="100000"/>
              </a:lnSpc>
              <a:spcBef>
                <a:spcPct val="0"/>
              </a:spcBef>
              <a:spcAft>
                <a:spcPts val="0"/>
              </a:spcAft>
              <a:buClrTx/>
              <a:buSzTx/>
              <a:buFontTx/>
              <a:buNone/>
              <a:tabLst/>
              <a:defRPr/>
            </a:pPr>
            <a:r>
              <a:rPr lang="es-MX" sz="2400" b="1" dirty="0" smtClean="0">
                <a:latin typeface="Calibri" pitchFamily="34" charset="0"/>
                <a:ea typeface="+mj-ea"/>
                <a:cs typeface="Calibri" pitchFamily="34" charset="0"/>
              </a:rPr>
              <a:t>Captura de avances físico y financiero</a:t>
            </a:r>
            <a:endParaRPr kumimoji="0" lang="es-MX" sz="2400" b="1" i="0" u="none" strike="noStrike" kern="1200" cap="none" spc="0" normalizeH="0" baseline="0" noProof="0" dirty="0">
              <a:ln>
                <a:noFill/>
              </a:ln>
              <a:effectLst/>
              <a:uLnTx/>
              <a:uFillTx/>
              <a:latin typeface="Calibri" pitchFamily="34" charset="0"/>
              <a:ea typeface="+mj-ea"/>
              <a:cs typeface="Calibri" pitchFamily="34" charset="0"/>
            </a:endParaRPr>
          </a:p>
        </p:txBody>
      </p:sp>
      <p:sp>
        <p:nvSpPr>
          <p:cNvPr id="3" name="2 CuadroTexto"/>
          <p:cNvSpPr txBox="1"/>
          <p:nvPr/>
        </p:nvSpPr>
        <p:spPr>
          <a:xfrm>
            <a:off x="683568" y="1268760"/>
            <a:ext cx="7888390" cy="400110"/>
          </a:xfrm>
          <a:prstGeom prst="rect">
            <a:avLst/>
          </a:prstGeom>
          <a:noFill/>
        </p:spPr>
        <p:txBody>
          <a:bodyPr wrap="square" rtlCol="0">
            <a:spAutoFit/>
          </a:bodyPr>
          <a:lstStyle/>
          <a:p>
            <a:pPr marL="342900" indent="-342900" algn="just"/>
            <a:r>
              <a:rPr lang="es-MX" sz="2000" dirty="0" smtClean="0">
                <a:latin typeface="Calibri" pitchFamily="34" charset="0"/>
                <a:cs typeface="Calibri" pitchFamily="34" charset="0"/>
              </a:rPr>
              <a:t>Dar </a:t>
            </a:r>
            <a:r>
              <a:rPr lang="es-MX" sz="2000" dirty="0" err="1">
                <a:latin typeface="Calibri" pitchFamily="34" charset="0"/>
                <a:cs typeface="Calibri" pitchFamily="34" charset="0"/>
              </a:rPr>
              <a:t>click</a:t>
            </a:r>
            <a:r>
              <a:rPr lang="es-MX" sz="2000" dirty="0">
                <a:latin typeface="Calibri" pitchFamily="34" charset="0"/>
                <a:cs typeface="Calibri" pitchFamily="34" charset="0"/>
              </a:rPr>
              <a:t> </a:t>
            </a:r>
            <a:r>
              <a:rPr lang="es-MX" sz="2000" dirty="0" smtClean="0">
                <a:latin typeface="Calibri" pitchFamily="34" charset="0"/>
                <a:cs typeface="Calibri" pitchFamily="34" charset="0"/>
              </a:rPr>
              <a:t>en el icono de avance del proyecto que se quiera actualizar.</a:t>
            </a:r>
            <a:endParaRPr lang="es-MX" sz="2000" dirty="0">
              <a:latin typeface="Calibri" pitchFamily="34" charset="0"/>
              <a:cs typeface="Calibri" pitchFamily="34" charset="0"/>
            </a:endParaRPr>
          </a:p>
        </p:txBody>
      </p:sp>
      <p:pic>
        <p:nvPicPr>
          <p:cNvPr id="1029" name="Picture 5"/>
          <p:cNvPicPr>
            <a:picLocks noChangeAspect="1" noChangeArrowheads="1"/>
          </p:cNvPicPr>
          <p:nvPr/>
        </p:nvPicPr>
        <p:blipFill>
          <a:blip r:embed="rId3" cstate="print"/>
          <a:srcRect/>
          <a:stretch>
            <a:fillRect/>
          </a:stretch>
        </p:blipFill>
        <p:spPr bwMode="auto">
          <a:xfrm>
            <a:off x="7000892" y="4929198"/>
            <a:ext cx="438150" cy="28575"/>
          </a:xfrm>
          <a:prstGeom prst="rect">
            <a:avLst/>
          </a:prstGeom>
          <a:noFill/>
          <a:ln w="9525">
            <a:noFill/>
            <a:miter lim="800000"/>
            <a:headEnd/>
            <a:tailEnd/>
          </a:ln>
        </p:spPr>
      </p:pic>
      <p:pic>
        <p:nvPicPr>
          <p:cNvPr id="5122" name="Picture 2"/>
          <p:cNvPicPr>
            <a:picLocks noChangeAspect="1" noChangeArrowheads="1"/>
          </p:cNvPicPr>
          <p:nvPr/>
        </p:nvPicPr>
        <p:blipFill>
          <a:blip r:embed="rId4" cstate="print"/>
          <a:srcRect/>
          <a:stretch>
            <a:fillRect/>
          </a:stretch>
        </p:blipFill>
        <p:spPr bwMode="auto">
          <a:xfrm>
            <a:off x="467544" y="1916832"/>
            <a:ext cx="8352928" cy="3466529"/>
          </a:xfrm>
          <a:prstGeom prst="rect">
            <a:avLst/>
          </a:prstGeom>
          <a:noFill/>
          <a:ln w="9525">
            <a:noFill/>
            <a:miter lim="800000"/>
            <a:headEnd/>
            <a:tailEnd/>
          </a:ln>
        </p:spPr>
      </p:pic>
      <p:pic>
        <p:nvPicPr>
          <p:cNvPr id="8" name="Picture 2">
            <a:hlinkClick r:id="rId5" action="ppaction://hlinksldjump"/>
          </p:cNvPr>
          <p:cNvPicPr>
            <a:picLocks noChangeAspect="1" noChangeArrowheads="1"/>
          </p:cNvPicPr>
          <p:nvPr/>
        </p:nvPicPr>
        <p:blipFill>
          <a:blip r:embed="rId6" cstate="print"/>
          <a:srcRect/>
          <a:stretch>
            <a:fillRect/>
          </a:stretch>
        </p:blipFill>
        <p:spPr bwMode="auto">
          <a:xfrm>
            <a:off x="6660232" y="3861048"/>
            <a:ext cx="323850" cy="2952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57200" y="1511554"/>
            <a:ext cx="4403249" cy="1825538"/>
          </a:xfrm>
        </p:spPr>
        <p:txBody>
          <a:bodyPr>
            <a:noAutofit/>
          </a:bodyPr>
          <a:lstStyle/>
          <a:p>
            <a:pPr marL="0" indent="0" algn="just">
              <a:buNone/>
            </a:pPr>
            <a:r>
              <a:rPr lang="es-MX" sz="2000" dirty="0" smtClean="0">
                <a:solidFill>
                  <a:schemeClr val="accent6"/>
                </a:solidFill>
                <a:latin typeface="+mn-lt"/>
              </a:rPr>
              <a:t>Durante el registro de un nuevo registro, los campos de geo </a:t>
            </a:r>
            <a:r>
              <a:rPr lang="es-MX" sz="2000" dirty="0" err="1" smtClean="0">
                <a:solidFill>
                  <a:schemeClr val="accent6"/>
                </a:solidFill>
                <a:latin typeface="+mn-lt"/>
              </a:rPr>
              <a:t>referenciación</a:t>
            </a:r>
            <a:r>
              <a:rPr lang="es-MX" sz="2000" dirty="0" smtClean="0">
                <a:solidFill>
                  <a:schemeClr val="accent6"/>
                </a:solidFill>
                <a:latin typeface="+mn-lt"/>
              </a:rPr>
              <a:t> asocia información de forma automática pero únicamente a los registros con un nivel de cobertura de localidad.</a:t>
            </a:r>
          </a:p>
        </p:txBody>
      </p:sp>
      <p:sp>
        <p:nvSpPr>
          <p:cNvPr id="3" name="2 Marcador de número de diapositiva"/>
          <p:cNvSpPr>
            <a:spLocks noGrp="1"/>
          </p:cNvSpPr>
          <p:nvPr>
            <p:ph type="sldNum" sz="quarter" idx="12"/>
          </p:nvPr>
        </p:nvSpPr>
        <p:spPr/>
        <p:txBody>
          <a:bodyPr/>
          <a:lstStyle/>
          <a:p>
            <a:fld id="{2066355A-084C-D24E-9AD2-7E4FC41EA627}" type="slidenum">
              <a:rPr lang="en-US" smtClean="0"/>
              <a:pPr/>
              <a:t>15</a:t>
            </a:fld>
            <a:endParaRPr lang="en-US"/>
          </a:p>
        </p:txBody>
      </p:sp>
      <p:sp>
        <p:nvSpPr>
          <p:cNvPr id="4" name="3 Título"/>
          <p:cNvSpPr>
            <a:spLocks noGrp="1"/>
          </p:cNvSpPr>
          <p:nvPr>
            <p:ph type="title"/>
          </p:nvPr>
        </p:nvSpPr>
        <p:spPr>
          <a:xfrm>
            <a:off x="457200" y="10236"/>
            <a:ext cx="8229600" cy="1143000"/>
          </a:xfrm>
        </p:spPr>
        <p:txBody>
          <a:bodyPr/>
          <a:lstStyle/>
          <a:p>
            <a:pPr lvl="0"/>
            <a:r>
              <a:rPr lang="es-MX" sz="2400" b="1" dirty="0">
                <a:solidFill>
                  <a:schemeClr val="tx1"/>
                </a:solidFill>
                <a:latin typeface="+mj-lt"/>
              </a:rPr>
              <a:t>Gestión de Proyectos</a:t>
            </a:r>
          </a:p>
        </p:txBody>
      </p:sp>
      <p:sp>
        <p:nvSpPr>
          <p:cNvPr id="7" name="1 Marcador de contenido"/>
          <p:cNvSpPr txBox="1">
            <a:spLocks/>
          </p:cNvSpPr>
          <p:nvPr/>
        </p:nvSpPr>
        <p:spPr>
          <a:xfrm>
            <a:off x="3683478" y="4849804"/>
            <a:ext cx="5155721" cy="1151732"/>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rgbClr val="807F83"/>
                </a:solidFill>
                <a:latin typeface="Adobe Caslon Pro"/>
                <a:ea typeface="+mn-ea"/>
                <a:cs typeface="Adobe Caslon Pro"/>
              </a:defRPr>
            </a:lvl1pPr>
            <a:lvl2pPr marL="742950" indent="-285750" algn="l" defTabSz="457200" rtl="0" eaLnBrk="1" latinLnBrk="0" hangingPunct="1">
              <a:spcBef>
                <a:spcPct val="20000"/>
              </a:spcBef>
              <a:buFont typeface="Arial"/>
              <a:buChar char="–"/>
              <a:defRPr sz="2800" kern="1200">
                <a:solidFill>
                  <a:srgbClr val="807F83"/>
                </a:solidFill>
                <a:latin typeface="Adobe Caslon Pro"/>
                <a:ea typeface="+mn-ea"/>
                <a:cs typeface="Adobe Caslon Pro"/>
              </a:defRPr>
            </a:lvl2pPr>
            <a:lvl3pPr marL="1143000" indent="-228600" algn="l" defTabSz="457200" rtl="0" eaLnBrk="1" latinLnBrk="0" hangingPunct="1">
              <a:spcBef>
                <a:spcPct val="20000"/>
              </a:spcBef>
              <a:buFont typeface="Arial"/>
              <a:buChar char="•"/>
              <a:defRPr sz="2400" kern="1200">
                <a:solidFill>
                  <a:srgbClr val="807F83"/>
                </a:solidFill>
                <a:latin typeface="Adobe Caslon Pro"/>
                <a:ea typeface="+mn-ea"/>
                <a:cs typeface="Adobe Caslon Pro"/>
              </a:defRPr>
            </a:lvl3pPr>
            <a:lvl4pPr marL="1600200" indent="-228600" algn="l" defTabSz="457200" rtl="0" eaLnBrk="1" latinLnBrk="0" hangingPunct="1">
              <a:spcBef>
                <a:spcPct val="20000"/>
              </a:spcBef>
              <a:buFont typeface="Arial"/>
              <a:buChar char="–"/>
              <a:defRPr sz="2000" kern="1200">
                <a:solidFill>
                  <a:srgbClr val="807F83"/>
                </a:solidFill>
                <a:latin typeface="Adobe Caslon Pro"/>
                <a:ea typeface="+mn-ea"/>
                <a:cs typeface="Adobe Caslon Pro"/>
              </a:defRPr>
            </a:lvl4pPr>
            <a:lvl5pPr marL="2057400" indent="-228600" algn="l" defTabSz="457200" rtl="0" eaLnBrk="1" latinLnBrk="0" hangingPunct="1">
              <a:spcBef>
                <a:spcPct val="20000"/>
              </a:spcBef>
              <a:buFont typeface="Arial"/>
              <a:buChar char="»"/>
              <a:defRPr sz="2000" kern="1200">
                <a:solidFill>
                  <a:srgbClr val="807F83"/>
                </a:solidFill>
                <a:latin typeface="Adobe Caslon Pro"/>
                <a:ea typeface="+mn-ea"/>
                <a:cs typeface="Adobe Caslon Pro"/>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buFont typeface="Arial"/>
              <a:buNone/>
            </a:pPr>
            <a:endParaRPr lang="es-MX" sz="2000" dirty="0" smtClean="0">
              <a:solidFill>
                <a:schemeClr val="accent6"/>
              </a:solidFill>
              <a:latin typeface="+mn-lt"/>
            </a:endParaRPr>
          </a:p>
        </p:txBody>
      </p:sp>
      <p:sp>
        <p:nvSpPr>
          <p:cNvPr id="9" name="1 Marcador de contenido"/>
          <p:cNvSpPr txBox="1">
            <a:spLocks/>
          </p:cNvSpPr>
          <p:nvPr/>
        </p:nvSpPr>
        <p:spPr>
          <a:xfrm>
            <a:off x="457200" y="3587634"/>
            <a:ext cx="8229600" cy="701991"/>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rgbClr val="807F83"/>
                </a:solidFill>
                <a:latin typeface="Adobe Caslon Pro"/>
                <a:ea typeface="+mn-ea"/>
                <a:cs typeface="Adobe Caslon Pro"/>
              </a:defRPr>
            </a:lvl1pPr>
            <a:lvl2pPr marL="742950" indent="-285750" algn="l" defTabSz="457200" rtl="0" eaLnBrk="1" latinLnBrk="0" hangingPunct="1">
              <a:spcBef>
                <a:spcPct val="20000"/>
              </a:spcBef>
              <a:buFont typeface="Arial"/>
              <a:buChar char="–"/>
              <a:defRPr sz="2800" kern="1200">
                <a:solidFill>
                  <a:srgbClr val="807F83"/>
                </a:solidFill>
                <a:latin typeface="Adobe Caslon Pro"/>
                <a:ea typeface="+mn-ea"/>
                <a:cs typeface="Adobe Caslon Pro"/>
              </a:defRPr>
            </a:lvl2pPr>
            <a:lvl3pPr marL="1143000" indent="-228600" algn="l" defTabSz="457200" rtl="0" eaLnBrk="1" latinLnBrk="0" hangingPunct="1">
              <a:spcBef>
                <a:spcPct val="20000"/>
              </a:spcBef>
              <a:buFont typeface="Arial"/>
              <a:buChar char="•"/>
              <a:defRPr sz="2400" kern="1200">
                <a:solidFill>
                  <a:srgbClr val="807F83"/>
                </a:solidFill>
                <a:latin typeface="Adobe Caslon Pro"/>
                <a:ea typeface="+mn-ea"/>
                <a:cs typeface="Adobe Caslon Pro"/>
              </a:defRPr>
            </a:lvl3pPr>
            <a:lvl4pPr marL="1600200" indent="-228600" algn="l" defTabSz="457200" rtl="0" eaLnBrk="1" latinLnBrk="0" hangingPunct="1">
              <a:spcBef>
                <a:spcPct val="20000"/>
              </a:spcBef>
              <a:buFont typeface="Arial"/>
              <a:buChar char="–"/>
              <a:defRPr sz="2000" kern="1200">
                <a:solidFill>
                  <a:srgbClr val="807F83"/>
                </a:solidFill>
                <a:latin typeface="Adobe Caslon Pro"/>
                <a:ea typeface="+mn-ea"/>
                <a:cs typeface="Adobe Caslon Pro"/>
              </a:defRPr>
            </a:lvl4pPr>
            <a:lvl5pPr marL="2057400" indent="-228600" algn="l" defTabSz="457200" rtl="0" eaLnBrk="1" latinLnBrk="0" hangingPunct="1">
              <a:spcBef>
                <a:spcPct val="20000"/>
              </a:spcBef>
              <a:buFont typeface="Arial"/>
              <a:buChar char="»"/>
              <a:defRPr sz="2000" kern="1200">
                <a:solidFill>
                  <a:srgbClr val="807F83"/>
                </a:solidFill>
                <a:latin typeface="Adobe Caslon Pro"/>
                <a:ea typeface="+mn-ea"/>
                <a:cs typeface="Adobe Caslon Pro"/>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buFont typeface="Arial"/>
              <a:buNone/>
            </a:pPr>
            <a:r>
              <a:rPr lang="es-MX" sz="2000" dirty="0" smtClean="0">
                <a:solidFill>
                  <a:schemeClr val="accent6"/>
                </a:solidFill>
                <a:latin typeface="+mn-lt"/>
              </a:rPr>
              <a:t>Cuando se agrega una fuente de financiamiento, los convenios específicos aplican únicamente a los recursos que coordina el Secretariado Ejecutivo. </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95390" y="4512856"/>
            <a:ext cx="4553219" cy="1075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60449" y="1604514"/>
            <a:ext cx="3891582" cy="16219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5100512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número de diapositiva"/>
          <p:cNvSpPr>
            <a:spLocks noGrp="1"/>
          </p:cNvSpPr>
          <p:nvPr>
            <p:ph type="sldNum" sz="quarter" idx="12"/>
          </p:nvPr>
        </p:nvSpPr>
        <p:spPr/>
        <p:txBody>
          <a:bodyPr/>
          <a:lstStyle/>
          <a:p>
            <a:fld id="{2066355A-084C-D24E-9AD2-7E4FC41EA627}" type="slidenum">
              <a:rPr lang="en-US" smtClean="0"/>
              <a:pPr/>
              <a:t>16</a:t>
            </a:fld>
            <a:endParaRPr lang="en-US"/>
          </a:p>
        </p:txBody>
      </p:sp>
      <p:sp>
        <p:nvSpPr>
          <p:cNvPr id="4" name="3 Título"/>
          <p:cNvSpPr>
            <a:spLocks noGrp="1"/>
          </p:cNvSpPr>
          <p:nvPr>
            <p:ph type="title"/>
          </p:nvPr>
        </p:nvSpPr>
        <p:spPr>
          <a:xfrm>
            <a:off x="457200" y="10236"/>
            <a:ext cx="8229600" cy="1143000"/>
          </a:xfrm>
        </p:spPr>
        <p:txBody>
          <a:bodyPr/>
          <a:lstStyle/>
          <a:p>
            <a:pPr lvl="0"/>
            <a:r>
              <a:rPr lang="es-MX" sz="2400" b="1" dirty="0">
                <a:solidFill>
                  <a:schemeClr val="tx1"/>
                </a:solidFill>
                <a:latin typeface="+mj-lt"/>
              </a:rPr>
              <a:t>Gestión de Proyectos</a:t>
            </a:r>
          </a:p>
        </p:txBody>
      </p:sp>
      <p:sp>
        <p:nvSpPr>
          <p:cNvPr id="7" name="1 Marcador de contenido"/>
          <p:cNvSpPr txBox="1">
            <a:spLocks/>
          </p:cNvSpPr>
          <p:nvPr/>
        </p:nvSpPr>
        <p:spPr>
          <a:xfrm>
            <a:off x="3683478" y="4849804"/>
            <a:ext cx="5155721" cy="1151732"/>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rgbClr val="807F83"/>
                </a:solidFill>
                <a:latin typeface="Adobe Caslon Pro"/>
                <a:ea typeface="+mn-ea"/>
                <a:cs typeface="Adobe Caslon Pro"/>
              </a:defRPr>
            </a:lvl1pPr>
            <a:lvl2pPr marL="742950" indent="-285750" algn="l" defTabSz="457200" rtl="0" eaLnBrk="1" latinLnBrk="0" hangingPunct="1">
              <a:spcBef>
                <a:spcPct val="20000"/>
              </a:spcBef>
              <a:buFont typeface="Arial"/>
              <a:buChar char="–"/>
              <a:defRPr sz="2800" kern="1200">
                <a:solidFill>
                  <a:srgbClr val="807F83"/>
                </a:solidFill>
                <a:latin typeface="Adobe Caslon Pro"/>
                <a:ea typeface="+mn-ea"/>
                <a:cs typeface="Adobe Caslon Pro"/>
              </a:defRPr>
            </a:lvl2pPr>
            <a:lvl3pPr marL="1143000" indent="-228600" algn="l" defTabSz="457200" rtl="0" eaLnBrk="1" latinLnBrk="0" hangingPunct="1">
              <a:spcBef>
                <a:spcPct val="20000"/>
              </a:spcBef>
              <a:buFont typeface="Arial"/>
              <a:buChar char="•"/>
              <a:defRPr sz="2400" kern="1200">
                <a:solidFill>
                  <a:srgbClr val="807F83"/>
                </a:solidFill>
                <a:latin typeface="Adobe Caslon Pro"/>
                <a:ea typeface="+mn-ea"/>
                <a:cs typeface="Adobe Caslon Pro"/>
              </a:defRPr>
            </a:lvl3pPr>
            <a:lvl4pPr marL="1600200" indent="-228600" algn="l" defTabSz="457200" rtl="0" eaLnBrk="1" latinLnBrk="0" hangingPunct="1">
              <a:spcBef>
                <a:spcPct val="20000"/>
              </a:spcBef>
              <a:buFont typeface="Arial"/>
              <a:buChar char="–"/>
              <a:defRPr sz="2000" kern="1200">
                <a:solidFill>
                  <a:srgbClr val="807F83"/>
                </a:solidFill>
                <a:latin typeface="Adobe Caslon Pro"/>
                <a:ea typeface="+mn-ea"/>
                <a:cs typeface="Adobe Caslon Pro"/>
              </a:defRPr>
            </a:lvl4pPr>
            <a:lvl5pPr marL="2057400" indent="-228600" algn="l" defTabSz="457200" rtl="0" eaLnBrk="1" latinLnBrk="0" hangingPunct="1">
              <a:spcBef>
                <a:spcPct val="20000"/>
              </a:spcBef>
              <a:buFont typeface="Arial"/>
              <a:buChar char="»"/>
              <a:defRPr sz="2000" kern="1200">
                <a:solidFill>
                  <a:srgbClr val="807F83"/>
                </a:solidFill>
                <a:latin typeface="Adobe Caslon Pro"/>
                <a:ea typeface="+mn-ea"/>
                <a:cs typeface="Adobe Caslon Pro"/>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buFont typeface="Arial"/>
              <a:buNone/>
            </a:pPr>
            <a:endParaRPr lang="es-MX" sz="2000" dirty="0" smtClean="0">
              <a:solidFill>
                <a:schemeClr val="accent6"/>
              </a:solidFill>
              <a:latin typeface="+mn-lt"/>
            </a:endParaRPr>
          </a:p>
        </p:txBody>
      </p:sp>
      <p:sp>
        <p:nvSpPr>
          <p:cNvPr id="5" name="4 CuadroTexto"/>
          <p:cNvSpPr txBox="1"/>
          <p:nvPr/>
        </p:nvSpPr>
        <p:spPr>
          <a:xfrm>
            <a:off x="1535502" y="1178770"/>
            <a:ext cx="6011847" cy="1477328"/>
          </a:xfrm>
          <a:prstGeom prst="rect">
            <a:avLst/>
          </a:prstGeom>
          <a:noFill/>
        </p:spPr>
        <p:txBody>
          <a:bodyPr wrap="square" rtlCol="0">
            <a:spAutoFit/>
          </a:bodyPr>
          <a:lstStyle/>
          <a:p>
            <a:r>
              <a:rPr lang="es-MX" dirty="0" smtClean="0"/>
              <a:t>Derivado de los cambios en la Ley de Coordinación Fiscal (LCF) en los cuales se requiere que todos los proyectos que sean financiados con recursos de FAIS cuenten con elementos de geo </a:t>
            </a:r>
            <a:r>
              <a:rPr lang="es-MX" dirty="0" err="1" smtClean="0"/>
              <a:t>referenciación</a:t>
            </a:r>
            <a:r>
              <a:rPr lang="es-MX" dirty="0" smtClean="0"/>
              <a:t>, se requiere un nuevo campo:</a:t>
            </a:r>
          </a:p>
          <a:p>
            <a:endParaRPr lang="es-MX"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6000" y="2793971"/>
            <a:ext cx="8050845" cy="1258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815" y="3628170"/>
            <a:ext cx="8289985" cy="466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7 CuadroTexto"/>
          <p:cNvSpPr txBox="1"/>
          <p:nvPr/>
        </p:nvSpPr>
        <p:spPr>
          <a:xfrm>
            <a:off x="2363637" y="4559667"/>
            <a:ext cx="4356340" cy="923330"/>
          </a:xfrm>
          <a:prstGeom prst="rect">
            <a:avLst/>
          </a:prstGeom>
          <a:noFill/>
        </p:spPr>
        <p:txBody>
          <a:bodyPr wrap="square" rtlCol="0">
            <a:spAutoFit/>
          </a:bodyPr>
          <a:lstStyle/>
          <a:p>
            <a:pPr algn="ctr"/>
            <a:r>
              <a:rPr lang="es-MX" dirty="0" smtClean="0"/>
              <a:t>La captura de información en esta casilla es:</a:t>
            </a:r>
          </a:p>
          <a:p>
            <a:pPr algn="ctr"/>
            <a:endParaRPr lang="es-MX" dirty="0"/>
          </a:p>
          <a:p>
            <a:pPr algn="ctr"/>
            <a:r>
              <a:rPr lang="es-MX" dirty="0" smtClean="0"/>
              <a:t>Calle, número, código postal.</a:t>
            </a:r>
            <a:endParaRPr lang="es-MX" dirty="0"/>
          </a:p>
        </p:txBody>
      </p:sp>
    </p:spTree>
    <p:extLst>
      <p:ext uri="{BB962C8B-B14F-4D97-AF65-F5344CB8AC3E}">
        <p14:creationId xmlns:p14="http://schemas.microsoft.com/office/powerpoint/2010/main" val="24157059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2149951" y="1153236"/>
            <a:ext cx="4403249" cy="1145382"/>
          </a:xfrm>
        </p:spPr>
        <p:txBody>
          <a:bodyPr>
            <a:noAutofit/>
          </a:bodyPr>
          <a:lstStyle/>
          <a:p>
            <a:pPr marL="0" indent="0" algn="just">
              <a:buNone/>
            </a:pPr>
            <a:r>
              <a:rPr lang="es-MX" sz="2000" dirty="0" smtClean="0">
                <a:solidFill>
                  <a:schemeClr val="accent6"/>
                </a:solidFill>
                <a:latin typeface="+mn-lt"/>
              </a:rPr>
              <a:t>El número de proyecto es una campo abierto para el seguimiento desde sistemas propios.</a:t>
            </a:r>
          </a:p>
        </p:txBody>
      </p:sp>
      <p:sp>
        <p:nvSpPr>
          <p:cNvPr id="3" name="2 Marcador de número de diapositiva"/>
          <p:cNvSpPr>
            <a:spLocks noGrp="1"/>
          </p:cNvSpPr>
          <p:nvPr>
            <p:ph type="sldNum" sz="quarter" idx="12"/>
          </p:nvPr>
        </p:nvSpPr>
        <p:spPr/>
        <p:txBody>
          <a:bodyPr/>
          <a:lstStyle/>
          <a:p>
            <a:fld id="{2066355A-084C-D24E-9AD2-7E4FC41EA627}" type="slidenum">
              <a:rPr lang="en-US" smtClean="0"/>
              <a:pPr/>
              <a:t>17</a:t>
            </a:fld>
            <a:endParaRPr lang="en-US"/>
          </a:p>
        </p:txBody>
      </p:sp>
      <p:sp>
        <p:nvSpPr>
          <p:cNvPr id="4" name="3 Título"/>
          <p:cNvSpPr>
            <a:spLocks noGrp="1"/>
          </p:cNvSpPr>
          <p:nvPr>
            <p:ph type="title"/>
          </p:nvPr>
        </p:nvSpPr>
        <p:spPr>
          <a:xfrm>
            <a:off x="457200" y="10236"/>
            <a:ext cx="8229600" cy="1143000"/>
          </a:xfrm>
        </p:spPr>
        <p:txBody>
          <a:bodyPr/>
          <a:lstStyle/>
          <a:p>
            <a:pPr lvl="0"/>
            <a:r>
              <a:rPr lang="es-MX" sz="2400" b="1" dirty="0" smtClean="0">
                <a:solidFill>
                  <a:schemeClr val="tx1"/>
                </a:solidFill>
                <a:latin typeface="+mj-lt"/>
              </a:rPr>
              <a:t>Detalles del proyecto</a:t>
            </a:r>
            <a:endParaRPr lang="es-MX" sz="2400" b="1" dirty="0">
              <a:solidFill>
                <a:schemeClr val="tx1"/>
              </a:solidFill>
              <a:latin typeface="+mj-lt"/>
            </a:endParaRPr>
          </a:p>
        </p:txBody>
      </p:sp>
      <p:sp>
        <p:nvSpPr>
          <p:cNvPr id="7" name="1 Marcador de contenido"/>
          <p:cNvSpPr txBox="1">
            <a:spLocks/>
          </p:cNvSpPr>
          <p:nvPr/>
        </p:nvSpPr>
        <p:spPr>
          <a:xfrm>
            <a:off x="3683478" y="4849804"/>
            <a:ext cx="5155721" cy="1151732"/>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rgbClr val="807F83"/>
                </a:solidFill>
                <a:latin typeface="Adobe Caslon Pro"/>
                <a:ea typeface="+mn-ea"/>
                <a:cs typeface="Adobe Caslon Pro"/>
              </a:defRPr>
            </a:lvl1pPr>
            <a:lvl2pPr marL="742950" indent="-285750" algn="l" defTabSz="457200" rtl="0" eaLnBrk="1" latinLnBrk="0" hangingPunct="1">
              <a:spcBef>
                <a:spcPct val="20000"/>
              </a:spcBef>
              <a:buFont typeface="Arial"/>
              <a:buChar char="–"/>
              <a:defRPr sz="2800" kern="1200">
                <a:solidFill>
                  <a:srgbClr val="807F83"/>
                </a:solidFill>
                <a:latin typeface="Adobe Caslon Pro"/>
                <a:ea typeface="+mn-ea"/>
                <a:cs typeface="Adobe Caslon Pro"/>
              </a:defRPr>
            </a:lvl2pPr>
            <a:lvl3pPr marL="1143000" indent="-228600" algn="l" defTabSz="457200" rtl="0" eaLnBrk="1" latinLnBrk="0" hangingPunct="1">
              <a:spcBef>
                <a:spcPct val="20000"/>
              </a:spcBef>
              <a:buFont typeface="Arial"/>
              <a:buChar char="•"/>
              <a:defRPr sz="2400" kern="1200">
                <a:solidFill>
                  <a:srgbClr val="807F83"/>
                </a:solidFill>
                <a:latin typeface="Adobe Caslon Pro"/>
                <a:ea typeface="+mn-ea"/>
                <a:cs typeface="Adobe Caslon Pro"/>
              </a:defRPr>
            </a:lvl3pPr>
            <a:lvl4pPr marL="1600200" indent="-228600" algn="l" defTabSz="457200" rtl="0" eaLnBrk="1" latinLnBrk="0" hangingPunct="1">
              <a:spcBef>
                <a:spcPct val="20000"/>
              </a:spcBef>
              <a:buFont typeface="Arial"/>
              <a:buChar char="–"/>
              <a:defRPr sz="2000" kern="1200">
                <a:solidFill>
                  <a:srgbClr val="807F83"/>
                </a:solidFill>
                <a:latin typeface="Adobe Caslon Pro"/>
                <a:ea typeface="+mn-ea"/>
                <a:cs typeface="Adobe Caslon Pro"/>
              </a:defRPr>
            </a:lvl4pPr>
            <a:lvl5pPr marL="2057400" indent="-228600" algn="l" defTabSz="457200" rtl="0" eaLnBrk="1" latinLnBrk="0" hangingPunct="1">
              <a:spcBef>
                <a:spcPct val="20000"/>
              </a:spcBef>
              <a:buFont typeface="Arial"/>
              <a:buChar char="»"/>
              <a:defRPr sz="2000" kern="1200">
                <a:solidFill>
                  <a:srgbClr val="807F83"/>
                </a:solidFill>
                <a:latin typeface="Adobe Caslon Pro"/>
                <a:ea typeface="+mn-ea"/>
                <a:cs typeface="Adobe Caslon Pro"/>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buFont typeface="Arial"/>
              <a:buNone/>
            </a:pPr>
            <a:endParaRPr lang="es-MX" sz="2000" dirty="0" smtClean="0">
              <a:solidFill>
                <a:schemeClr val="accent6"/>
              </a:solidFill>
              <a:latin typeface="+mn-lt"/>
            </a:endParaRPr>
          </a:p>
        </p:txBody>
      </p:sp>
      <p:sp>
        <p:nvSpPr>
          <p:cNvPr id="9" name="1 Marcador de contenido"/>
          <p:cNvSpPr txBox="1">
            <a:spLocks/>
          </p:cNvSpPr>
          <p:nvPr/>
        </p:nvSpPr>
        <p:spPr>
          <a:xfrm>
            <a:off x="380323" y="4444890"/>
            <a:ext cx="2768318" cy="1483743"/>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rgbClr val="807F83"/>
                </a:solidFill>
                <a:latin typeface="Adobe Caslon Pro"/>
                <a:ea typeface="+mn-ea"/>
                <a:cs typeface="Adobe Caslon Pro"/>
              </a:defRPr>
            </a:lvl1pPr>
            <a:lvl2pPr marL="742950" indent="-285750" algn="l" defTabSz="457200" rtl="0" eaLnBrk="1" latinLnBrk="0" hangingPunct="1">
              <a:spcBef>
                <a:spcPct val="20000"/>
              </a:spcBef>
              <a:buFont typeface="Arial"/>
              <a:buChar char="–"/>
              <a:defRPr sz="2800" kern="1200">
                <a:solidFill>
                  <a:srgbClr val="807F83"/>
                </a:solidFill>
                <a:latin typeface="Adobe Caslon Pro"/>
                <a:ea typeface="+mn-ea"/>
                <a:cs typeface="Adobe Caslon Pro"/>
              </a:defRPr>
            </a:lvl2pPr>
            <a:lvl3pPr marL="1143000" indent="-228600" algn="l" defTabSz="457200" rtl="0" eaLnBrk="1" latinLnBrk="0" hangingPunct="1">
              <a:spcBef>
                <a:spcPct val="20000"/>
              </a:spcBef>
              <a:buFont typeface="Arial"/>
              <a:buChar char="•"/>
              <a:defRPr sz="2400" kern="1200">
                <a:solidFill>
                  <a:srgbClr val="807F83"/>
                </a:solidFill>
                <a:latin typeface="Adobe Caslon Pro"/>
                <a:ea typeface="+mn-ea"/>
                <a:cs typeface="Adobe Caslon Pro"/>
              </a:defRPr>
            </a:lvl3pPr>
            <a:lvl4pPr marL="1600200" indent="-228600" algn="l" defTabSz="457200" rtl="0" eaLnBrk="1" latinLnBrk="0" hangingPunct="1">
              <a:spcBef>
                <a:spcPct val="20000"/>
              </a:spcBef>
              <a:buFont typeface="Arial"/>
              <a:buChar char="–"/>
              <a:defRPr sz="2000" kern="1200">
                <a:solidFill>
                  <a:srgbClr val="807F83"/>
                </a:solidFill>
                <a:latin typeface="Adobe Caslon Pro"/>
                <a:ea typeface="+mn-ea"/>
                <a:cs typeface="Adobe Caslon Pro"/>
              </a:defRPr>
            </a:lvl4pPr>
            <a:lvl5pPr marL="2057400" indent="-228600" algn="l" defTabSz="457200" rtl="0" eaLnBrk="1" latinLnBrk="0" hangingPunct="1">
              <a:spcBef>
                <a:spcPct val="20000"/>
              </a:spcBef>
              <a:buFont typeface="Arial"/>
              <a:buChar char="»"/>
              <a:defRPr sz="2000" kern="1200">
                <a:solidFill>
                  <a:srgbClr val="807F83"/>
                </a:solidFill>
                <a:latin typeface="Adobe Caslon Pro"/>
                <a:ea typeface="+mn-ea"/>
                <a:cs typeface="Adobe Caslon Pro"/>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buFont typeface="Arial"/>
              <a:buNone/>
            </a:pPr>
            <a:r>
              <a:rPr lang="es-MX" sz="2000" dirty="0" smtClean="0">
                <a:solidFill>
                  <a:schemeClr val="accent6"/>
                </a:solidFill>
                <a:latin typeface="+mn-lt"/>
              </a:rPr>
              <a:t>La fecha de inicio debe ser en la cual se definió el proyecto y se le asigno un presupuesto</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2788" y="2492996"/>
            <a:ext cx="3898424" cy="1805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4 Rectángulo"/>
          <p:cNvSpPr/>
          <p:nvPr/>
        </p:nvSpPr>
        <p:spPr>
          <a:xfrm>
            <a:off x="6737229" y="2492996"/>
            <a:ext cx="2101969" cy="1200329"/>
          </a:xfrm>
          <a:prstGeom prst="rect">
            <a:avLst/>
          </a:prstGeom>
        </p:spPr>
        <p:txBody>
          <a:bodyPr wrap="square">
            <a:spAutoFit/>
          </a:bodyPr>
          <a:lstStyle/>
          <a:p>
            <a:pPr algn="just"/>
            <a:r>
              <a:rPr lang="es-MX" dirty="0">
                <a:solidFill>
                  <a:schemeClr val="accent6"/>
                </a:solidFill>
              </a:rPr>
              <a:t> la fecha estimada de </a:t>
            </a:r>
            <a:r>
              <a:rPr lang="es-MX" dirty="0" smtClean="0">
                <a:solidFill>
                  <a:schemeClr val="accent6"/>
                </a:solidFill>
              </a:rPr>
              <a:t>término </a:t>
            </a:r>
            <a:r>
              <a:rPr lang="es-MX" dirty="0">
                <a:solidFill>
                  <a:schemeClr val="accent6"/>
                </a:solidFill>
              </a:rPr>
              <a:t>asocia solamente mes y año</a:t>
            </a:r>
          </a:p>
        </p:txBody>
      </p:sp>
      <p:sp>
        <p:nvSpPr>
          <p:cNvPr id="6" name="5 CuadroTexto"/>
          <p:cNvSpPr txBox="1"/>
          <p:nvPr/>
        </p:nvSpPr>
        <p:spPr>
          <a:xfrm>
            <a:off x="6400800" y="4298203"/>
            <a:ext cx="2438398" cy="1754326"/>
          </a:xfrm>
          <a:prstGeom prst="rect">
            <a:avLst/>
          </a:prstGeom>
          <a:noFill/>
        </p:spPr>
        <p:txBody>
          <a:bodyPr wrap="square" rtlCol="0">
            <a:spAutoFit/>
          </a:bodyPr>
          <a:lstStyle/>
          <a:p>
            <a:r>
              <a:rPr lang="es-MX" dirty="0" smtClean="0"/>
              <a:t>Los beneficios esperados del proyecto, pueden obtenerse de los objetivos de las contrataciones que lleven a cabo.</a:t>
            </a:r>
            <a:endParaRPr lang="es-MX" dirty="0"/>
          </a:p>
        </p:txBody>
      </p:sp>
    </p:spTree>
    <p:extLst>
      <p:ext uri="{BB962C8B-B14F-4D97-AF65-F5344CB8AC3E}">
        <p14:creationId xmlns:p14="http://schemas.microsoft.com/office/powerpoint/2010/main" val="247345901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número de diapositiva"/>
          <p:cNvSpPr>
            <a:spLocks noGrp="1"/>
          </p:cNvSpPr>
          <p:nvPr>
            <p:ph type="sldNum" sz="quarter" idx="12"/>
          </p:nvPr>
        </p:nvSpPr>
        <p:spPr/>
        <p:txBody>
          <a:bodyPr/>
          <a:lstStyle/>
          <a:p>
            <a:fld id="{2066355A-084C-D24E-9AD2-7E4FC41EA627}" type="slidenum">
              <a:rPr lang="en-US" smtClean="0"/>
              <a:pPr/>
              <a:t>18</a:t>
            </a:fld>
            <a:endParaRPr lang="en-US"/>
          </a:p>
        </p:txBody>
      </p:sp>
      <p:sp>
        <p:nvSpPr>
          <p:cNvPr id="4" name="3 Título"/>
          <p:cNvSpPr>
            <a:spLocks noGrp="1"/>
          </p:cNvSpPr>
          <p:nvPr>
            <p:ph type="title"/>
          </p:nvPr>
        </p:nvSpPr>
        <p:spPr>
          <a:xfrm>
            <a:off x="457200" y="10236"/>
            <a:ext cx="8229600" cy="1143000"/>
          </a:xfrm>
        </p:spPr>
        <p:txBody>
          <a:bodyPr/>
          <a:lstStyle/>
          <a:p>
            <a:pPr lvl="0"/>
            <a:r>
              <a:rPr lang="es-MX" sz="2400" b="1" dirty="0" smtClean="0">
                <a:solidFill>
                  <a:schemeClr val="tx1"/>
                </a:solidFill>
                <a:latin typeface="+mj-lt"/>
              </a:rPr>
              <a:t>Almacenar proyecto</a:t>
            </a:r>
            <a:endParaRPr lang="es-MX" sz="2400" b="1" dirty="0">
              <a:solidFill>
                <a:schemeClr val="tx1"/>
              </a:solidFill>
              <a:latin typeface="+mj-lt"/>
            </a:endParaRPr>
          </a:p>
        </p:txBody>
      </p:sp>
      <p:sp>
        <p:nvSpPr>
          <p:cNvPr id="7" name="1 Marcador de contenido"/>
          <p:cNvSpPr txBox="1">
            <a:spLocks/>
          </p:cNvSpPr>
          <p:nvPr/>
        </p:nvSpPr>
        <p:spPr>
          <a:xfrm>
            <a:off x="1595888" y="2818438"/>
            <a:ext cx="6121878" cy="771833"/>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rgbClr val="807F83"/>
                </a:solidFill>
                <a:latin typeface="Adobe Caslon Pro"/>
                <a:ea typeface="+mn-ea"/>
                <a:cs typeface="Adobe Caslon Pro"/>
              </a:defRPr>
            </a:lvl1pPr>
            <a:lvl2pPr marL="742950" indent="-285750" algn="l" defTabSz="457200" rtl="0" eaLnBrk="1" latinLnBrk="0" hangingPunct="1">
              <a:spcBef>
                <a:spcPct val="20000"/>
              </a:spcBef>
              <a:buFont typeface="Arial"/>
              <a:buChar char="–"/>
              <a:defRPr sz="2800" kern="1200">
                <a:solidFill>
                  <a:srgbClr val="807F83"/>
                </a:solidFill>
                <a:latin typeface="Adobe Caslon Pro"/>
                <a:ea typeface="+mn-ea"/>
                <a:cs typeface="Adobe Caslon Pro"/>
              </a:defRPr>
            </a:lvl2pPr>
            <a:lvl3pPr marL="1143000" indent="-228600" algn="l" defTabSz="457200" rtl="0" eaLnBrk="1" latinLnBrk="0" hangingPunct="1">
              <a:spcBef>
                <a:spcPct val="20000"/>
              </a:spcBef>
              <a:buFont typeface="Arial"/>
              <a:buChar char="•"/>
              <a:defRPr sz="2400" kern="1200">
                <a:solidFill>
                  <a:srgbClr val="807F83"/>
                </a:solidFill>
                <a:latin typeface="Adobe Caslon Pro"/>
                <a:ea typeface="+mn-ea"/>
                <a:cs typeface="Adobe Caslon Pro"/>
              </a:defRPr>
            </a:lvl3pPr>
            <a:lvl4pPr marL="1600200" indent="-228600" algn="l" defTabSz="457200" rtl="0" eaLnBrk="1" latinLnBrk="0" hangingPunct="1">
              <a:spcBef>
                <a:spcPct val="20000"/>
              </a:spcBef>
              <a:buFont typeface="Arial"/>
              <a:buChar char="–"/>
              <a:defRPr sz="2000" kern="1200">
                <a:solidFill>
                  <a:srgbClr val="807F83"/>
                </a:solidFill>
                <a:latin typeface="Adobe Caslon Pro"/>
                <a:ea typeface="+mn-ea"/>
                <a:cs typeface="Adobe Caslon Pro"/>
              </a:defRPr>
            </a:lvl4pPr>
            <a:lvl5pPr marL="2057400" indent="-228600" algn="l" defTabSz="457200" rtl="0" eaLnBrk="1" latinLnBrk="0" hangingPunct="1">
              <a:spcBef>
                <a:spcPct val="20000"/>
              </a:spcBef>
              <a:buFont typeface="Arial"/>
              <a:buChar char="»"/>
              <a:defRPr sz="2000" kern="1200">
                <a:solidFill>
                  <a:srgbClr val="807F83"/>
                </a:solidFill>
                <a:latin typeface="Adobe Caslon Pro"/>
                <a:ea typeface="+mn-ea"/>
                <a:cs typeface="Adobe Caslon Pro"/>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buFont typeface="Arial"/>
              <a:buNone/>
            </a:pPr>
            <a:r>
              <a:rPr lang="es-MX" sz="2000" dirty="0" smtClean="0">
                <a:solidFill>
                  <a:schemeClr val="accent6"/>
                </a:solidFill>
                <a:latin typeface="+mn-lt"/>
              </a:rPr>
              <a:t>Hasta que se muestra la siguiente pantalla los registros se almacenan correctamente</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8146" y="1110805"/>
            <a:ext cx="3857625" cy="1714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9 CuadroTexto"/>
          <p:cNvSpPr txBox="1"/>
          <p:nvPr/>
        </p:nvSpPr>
        <p:spPr>
          <a:xfrm>
            <a:off x="5296619" y="1336944"/>
            <a:ext cx="3062378" cy="923330"/>
          </a:xfrm>
          <a:prstGeom prst="rect">
            <a:avLst/>
          </a:prstGeom>
          <a:noFill/>
        </p:spPr>
        <p:txBody>
          <a:bodyPr wrap="square" rtlCol="0">
            <a:spAutoFit/>
          </a:bodyPr>
          <a:lstStyle/>
          <a:p>
            <a:r>
              <a:rPr lang="es-MX" dirty="0" smtClean="0"/>
              <a:t>En la parte superior izquierda se debe guardar el proyecto capturado.</a:t>
            </a:r>
            <a:endParaRPr lang="es-MX" dirty="0"/>
          </a:p>
        </p:txBody>
      </p:sp>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6959" y="3590271"/>
            <a:ext cx="3409950" cy="1704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1592358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cstate="print"/>
          <a:srcRect/>
          <a:stretch>
            <a:fillRect/>
          </a:stretch>
        </p:blipFill>
        <p:spPr bwMode="auto">
          <a:xfrm>
            <a:off x="0" y="836712"/>
            <a:ext cx="9088535" cy="4854104"/>
          </a:xfrm>
          <a:prstGeom prst="rect">
            <a:avLst/>
          </a:prstGeom>
          <a:noFill/>
          <a:ln w="9525">
            <a:noFill/>
            <a:miter lim="800000"/>
            <a:headEnd/>
            <a:tailEnd/>
          </a:ln>
        </p:spPr>
      </p:pic>
      <p:pic>
        <p:nvPicPr>
          <p:cNvPr id="4099" name="Picture 3"/>
          <p:cNvPicPr>
            <a:picLocks noChangeAspect="1" noChangeArrowheads="1"/>
          </p:cNvPicPr>
          <p:nvPr/>
        </p:nvPicPr>
        <p:blipFill>
          <a:blip r:embed="rId4" cstate="print"/>
          <a:srcRect/>
          <a:stretch>
            <a:fillRect/>
          </a:stretch>
        </p:blipFill>
        <p:spPr bwMode="auto">
          <a:xfrm>
            <a:off x="904875" y="1844824"/>
            <a:ext cx="8239125" cy="1847850"/>
          </a:xfrm>
          <a:prstGeom prst="rect">
            <a:avLst/>
          </a:prstGeom>
          <a:noFill/>
          <a:ln w="9525">
            <a:noFill/>
            <a:miter lim="800000"/>
            <a:headEnd/>
            <a:tailEnd/>
          </a:ln>
        </p:spPr>
      </p:pic>
      <p:pic>
        <p:nvPicPr>
          <p:cNvPr id="4100" name="Picture 4"/>
          <p:cNvPicPr>
            <a:picLocks noChangeAspect="1" noChangeArrowheads="1"/>
          </p:cNvPicPr>
          <p:nvPr/>
        </p:nvPicPr>
        <p:blipFill>
          <a:blip r:embed="rId5" cstate="print"/>
          <a:srcRect/>
          <a:stretch>
            <a:fillRect/>
          </a:stretch>
        </p:blipFill>
        <p:spPr bwMode="auto">
          <a:xfrm>
            <a:off x="899592" y="3717032"/>
            <a:ext cx="8039100" cy="1581150"/>
          </a:xfrm>
          <a:prstGeom prst="rect">
            <a:avLst/>
          </a:prstGeom>
          <a:noFill/>
          <a:ln w="9525">
            <a:noFill/>
            <a:miter lim="800000"/>
            <a:headEnd/>
            <a:tailEnd/>
          </a:ln>
        </p:spPr>
      </p:pic>
      <p:pic>
        <p:nvPicPr>
          <p:cNvPr id="2050" name="Picture 2"/>
          <p:cNvPicPr>
            <a:picLocks noChangeAspect="1" noChangeArrowheads="1"/>
          </p:cNvPicPr>
          <p:nvPr/>
        </p:nvPicPr>
        <p:blipFill>
          <a:blip r:embed="rId6" cstate="print"/>
          <a:srcRect/>
          <a:stretch>
            <a:fillRect/>
          </a:stretch>
        </p:blipFill>
        <p:spPr bwMode="auto">
          <a:xfrm>
            <a:off x="545785" y="1556792"/>
            <a:ext cx="8598215" cy="36004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box(out)">
                                      <p:cBhvr>
                                        <p:cTn id="7" dur="500"/>
                                        <p:tgtEl>
                                          <p:spTgt spid="4099"/>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nodeType="clickEffect">
                                  <p:stCondLst>
                                    <p:cond delay="0"/>
                                  </p:stCondLst>
                                  <p:childTnLst>
                                    <p:set>
                                      <p:cBhvr>
                                        <p:cTn id="11" dur="1" fill="hold">
                                          <p:stCondLst>
                                            <p:cond delay="0"/>
                                          </p:stCondLst>
                                        </p:cTn>
                                        <p:tgtEl>
                                          <p:spTgt spid="4100"/>
                                        </p:tgtEl>
                                        <p:attrNameLst>
                                          <p:attrName>style.visibility</p:attrName>
                                        </p:attrNameLst>
                                      </p:cBhvr>
                                      <p:to>
                                        <p:strVal val="visible"/>
                                      </p:to>
                                    </p:set>
                                    <p:animEffect transition="in" filter="box(out)">
                                      <p:cBhvr>
                                        <p:cTn id="12" dur="500"/>
                                        <p:tgtEl>
                                          <p:spTgt spid="4100"/>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nodeType="clickEffect">
                                  <p:stCondLst>
                                    <p:cond delay="0"/>
                                  </p:stCondLst>
                                  <p:childTnLst>
                                    <p:set>
                                      <p:cBhvr>
                                        <p:cTn id="16" dur="1" fill="hold">
                                          <p:stCondLst>
                                            <p:cond delay="0"/>
                                          </p:stCondLst>
                                        </p:cTn>
                                        <p:tgtEl>
                                          <p:spTgt spid="2050"/>
                                        </p:tgtEl>
                                        <p:attrNameLst>
                                          <p:attrName>style.visibility</p:attrName>
                                        </p:attrNameLst>
                                      </p:cBhvr>
                                      <p:to>
                                        <p:strVal val="visible"/>
                                      </p:to>
                                    </p:set>
                                    <p:animEffect transition="in" filter="box(out)">
                                      <p:cBhvr>
                                        <p:cTn id="17"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835696" y="0"/>
            <a:ext cx="5565304" cy="794141"/>
          </a:xfrm>
        </p:spPr>
        <p:txBody>
          <a:bodyPr/>
          <a:lstStyle/>
          <a:p>
            <a:r>
              <a:rPr lang="es-MX" sz="2400" b="1" dirty="0" smtClean="0">
                <a:solidFill>
                  <a:schemeClr val="tx1"/>
                </a:solidFill>
                <a:latin typeface="Calibri" pitchFamily="34" charset="0"/>
                <a:cs typeface="Calibri" pitchFamily="34" charset="0"/>
                <a:hlinkClick r:id="rId3"/>
              </a:rPr>
              <a:t>www.pruebas-sistemas.hacienda.gob.mx</a:t>
            </a:r>
            <a:r>
              <a:rPr lang="es-MX" sz="2400" b="1" dirty="0" smtClean="0">
                <a:solidFill>
                  <a:schemeClr val="tx1"/>
                </a:solidFill>
                <a:latin typeface="Calibri" pitchFamily="34" charset="0"/>
                <a:cs typeface="Calibri" pitchFamily="34" charset="0"/>
              </a:rPr>
              <a:t/>
            </a:r>
            <a:br>
              <a:rPr lang="es-MX" sz="2400" b="1" dirty="0" smtClean="0">
                <a:solidFill>
                  <a:schemeClr val="tx1"/>
                </a:solidFill>
                <a:latin typeface="Calibri" pitchFamily="34" charset="0"/>
                <a:cs typeface="Calibri" pitchFamily="34" charset="0"/>
              </a:rPr>
            </a:br>
            <a:r>
              <a:rPr lang="es-MX" sz="2400" b="1" dirty="0" smtClean="0">
                <a:solidFill>
                  <a:schemeClr val="tx1"/>
                </a:solidFill>
                <a:latin typeface="Calibri" pitchFamily="34" charset="0"/>
                <a:cs typeface="Calibri" pitchFamily="34" charset="0"/>
              </a:rPr>
              <a:t>usuario: sfucap33                       </a:t>
            </a:r>
            <a:r>
              <a:rPr lang="es-MX" sz="2400" b="1" dirty="0" err="1" smtClean="0">
                <a:solidFill>
                  <a:schemeClr val="tx1"/>
                </a:solidFill>
                <a:latin typeface="Calibri" pitchFamily="34" charset="0"/>
                <a:cs typeface="Calibri" pitchFamily="34" charset="0"/>
              </a:rPr>
              <a:t>psw</a:t>
            </a:r>
            <a:r>
              <a:rPr lang="es-MX" sz="2400" b="1" dirty="0" smtClean="0">
                <a:solidFill>
                  <a:schemeClr val="tx1"/>
                </a:solidFill>
                <a:latin typeface="Calibri" pitchFamily="34" charset="0"/>
                <a:cs typeface="Calibri" pitchFamily="34" charset="0"/>
              </a:rPr>
              <a:t>: 1234  </a:t>
            </a:r>
            <a:endParaRPr lang="es-MX" sz="2400" b="1" dirty="0">
              <a:solidFill>
                <a:schemeClr val="tx1"/>
              </a:solidFill>
              <a:latin typeface="Calibri" pitchFamily="34" charset="0"/>
              <a:cs typeface="Calibri" pitchFamily="34" charset="0"/>
            </a:endParaRPr>
          </a:p>
        </p:txBody>
      </p:sp>
      <p:pic>
        <p:nvPicPr>
          <p:cNvPr id="2050" name="Picture 2"/>
          <p:cNvPicPr>
            <a:picLocks noChangeAspect="1" noChangeArrowheads="1"/>
          </p:cNvPicPr>
          <p:nvPr/>
        </p:nvPicPr>
        <p:blipFill>
          <a:blip r:embed="rId4" cstate="print"/>
          <a:srcRect/>
          <a:stretch>
            <a:fillRect/>
          </a:stretch>
        </p:blipFill>
        <p:spPr bwMode="auto">
          <a:xfrm>
            <a:off x="1187624" y="1052736"/>
            <a:ext cx="7134225" cy="4857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print"/>
          <a:srcRect/>
          <a:stretch>
            <a:fillRect/>
          </a:stretch>
        </p:blipFill>
        <p:spPr bwMode="auto">
          <a:xfrm>
            <a:off x="611560" y="8614"/>
            <a:ext cx="7879454" cy="6849386"/>
          </a:xfrm>
          <a:prstGeom prst="rect">
            <a:avLst/>
          </a:prstGeom>
          <a:noFill/>
          <a:ln w="9525">
            <a:noFill/>
            <a:miter lim="800000"/>
            <a:headEnd/>
            <a:tailEnd/>
          </a:ln>
        </p:spPr>
      </p:pic>
      <p:sp>
        <p:nvSpPr>
          <p:cNvPr id="3" name="2 Rectángulo"/>
          <p:cNvSpPr/>
          <p:nvPr/>
        </p:nvSpPr>
        <p:spPr>
          <a:xfrm>
            <a:off x="3491880" y="5157192"/>
            <a:ext cx="1368152" cy="144016"/>
          </a:xfrm>
          <a:prstGeom prst="rect">
            <a:avLst/>
          </a:prstGeom>
          <a:noFill/>
          <a:ln w="38100">
            <a:solidFill>
              <a:srgbClr val="2D2DF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4" name="3 CuadroTexto"/>
          <p:cNvSpPr txBox="1"/>
          <p:nvPr/>
        </p:nvSpPr>
        <p:spPr>
          <a:xfrm>
            <a:off x="7812360" y="6488668"/>
            <a:ext cx="1152128" cy="369332"/>
          </a:xfrm>
          <a:prstGeom prst="rect">
            <a:avLst/>
          </a:prstGeom>
          <a:noFill/>
        </p:spPr>
        <p:txBody>
          <a:bodyPr wrap="square" rtlCol="0">
            <a:spAutoFit/>
          </a:bodyPr>
          <a:lstStyle/>
          <a:p>
            <a:r>
              <a:rPr lang="es-MX" dirty="0" smtClean="0">
                <a:solidFill>
                  <a:srgbClr val="C00000"/>
                </a:solidFill>
                <a:latin typeface="Calisto MT" pitchFamily="18" charset="0"/>
                <a:hlinkClick r:id="rId4" action="ppaction://hlinksldjump"/>
              </a:rPr>
              <a:t>Regresar</a:t>
            </a:r>
            <a:endParaRPr lang="es-MX" dirty="0" smtClean="0">
              <a:solidFill>
                <a:srgbClr val="C00000"/>
              </a:solidFill>
              <a:latin typeface="Calisto MT" pitchFamily="18" charset="0"/>
              <a:hlinkClick r:id="rId5" action="ppaction://hlinksldjump"/>
            </a:endParaRPr>
          </a:p>
        </p:txBody>
      </p:sp>
    </p:spTree>
    <p:extLst>
      <p:ext uri="{BB962C8B-B14F-4D97-AF65-F5344CB8AC3E}">
        <p14:creationId xmlns:p14="http://schemas.microsoft.com/office/powerpoint/2010/main" val="1976047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txBox="1">
            <a:spLocks/>
          </p:cNvSpPr>
          <p:nvPr/>
        </p:nvSpPr>
        <p:spPr>
          <a:xfrm>
            <a:off x="500034" y="428604"/>
            <a:ext cx="8229600" cy="794141"/>
          </a:xfrm>
          <a:prstGeom prst="rect">
            <a:avLst/>
          </a:prstGeom>
        </p:spPr>
        <p:txBody>
          <a:bodyPr/>
          <a:lstStyle/>
          <a:p>
            <a:pPr marL="0" marR="0" lvl="0" indent="0" algn="r" defTabSz="457200" rtl="0" eaLnBrk="1" fontAlgn="auto" latinLnBrk="0" hangingPunct="1">
              <a:lnSpc>
                <a:spcPct val="100000"/>
              </a:lnSpc>
              <a:spcBef>
                <a:spcPct val="0"/>
              </a:spcBef>
              <a:spcAft>
                <a:spcPts val="0"/>
              </a:spcAft>
              <a:buClrTx/>
              <a:buSzTx/>
              <a:buFontTx/>
              <a:buNone/>
              <a:tabLst/>
              <a:defRPr/>
            </a:pPr>
            <a:r>
              <a:rPr lang="es-MX" sz="2400" b="1" dirty="0" smtClean="0">
                <a:latin typeface="Calibri" pitchFamily="34" charset="0"/>
                <a:ea typeface="+mj-ea"/>
                <a:cs typeface="Calibri" pitchFamily="34" charset="0"/>
              </a:rPr>
              <a:t>Carga masiva</a:t>
            </a:r>
            <a:endParaRPr kumimoji="0" lang="es-MX" sz="2400" b="1" i="0" u="none" strike="noStrike" kern="1200" cap="none" spc="0" normalizeH="0" baseline="0" noProof="0" dirty="0">
              <a:ln>
                <a:noFill/>
              </a:ln>
              <a:effectLst/>
              <a:uLnTx/>
              <a:uFillTx/>
              <a:latin typeface="Calibri" pitchFamily="34" charset="0"/>
              <a:ea typeface="+mj-ea"/>
              <a:cs typeface="Calibri" pitchFamily="34" charset="0"/>
            </a:endParaRPr>
          </a:p>
        </p:txBody>
      </p:sp>
      <p:sp>
        <p:nvSpPr>
          <p:cNvPr id="3" name="2 CuadroTexto"/>
          <p:cNvSpPr txBox="1"/>
          <p:nvPr/>
        </p:nvSpPr>
        <p:spPr>
          <a:xfrm>
            <a:off x="539552" y="1196752"/>
            <a:ext cx="8215370" cy="1015663"/>
          </a:xfrm>
          <a:prstGeom prst="rect">
            <a:avLst/>
          </a:prstGeom>
          <a:noFill/>
        </p:spPr>
        <p:txBody>
          <a:bodyPr wrap="square" rtlCol="0">
            <a:spAutoFit/>
          </a:bodyPr>
          <a:lstStyle/>
          <a:p>
            <a:pPr marL="342900" indent="-342900" algn="just">
              <a:buAutoNum type="arabicPeriod"/>
            </a:pPr>
            <a:r>
              <a:rPr lang="es-MX" sz="2000" dirty="0" smtClean="0">
                <a:latin typeface="Calibri" pitchFamily="34" charset="0"/>
                <a:cs typeface="Calibri" pitchFamily="34" charset="0"/>
              </a:rPr>
              <a:t>Seleccionar </a:t>
            </a:r>
            <a:r>
              <a:rPr lang="es-MX" sz="2000" dirty="0">
                <a:latin typeface="Calibri" pitchFamily="34" charset="0"/>
                <a:cs typeface="Calibri" pitchFamily="34" charset="0"/>
              </a:rPr>
              <a:t>los parámetros de </a:t>
            </a:r>
            <a:r>
              <a:rPr lang="es-MX" sz="2000" dirty="0" smtClean="0">
                <a:latin typeface="Calibri" pitchFamily="34" charset="0"/>
                <a:cs typeface="Calibri" pitchFamily="34" charset="0"/>
              </a:rPr>
              <a:t>consulta.</a:t>
            </a:r>
            <a:endParaRPr lang="es-MX" sz="2000" dirty="0">
              <a:latin typeface="Calibri" pitchFamily="34" charset="0"/>
              <a:cs typeface="Calibri" pitchFamily="34" charset="0"/>
            </a:endParaRPr>
          </a:p>
          <a:p>
            <a:pPr marL="342900" indent="-342900" algn="just">
              <a:buAutoNum type="arabicPeriod"/>
            </a:pPr>
            <a:r>
              <a:rPr lang="es-MX" sz="2000" dirty="0">
                <a:latin typeface="Calibri" pitchFamily="34" charset="0"/>
                <a:cs typeface="Calibri" pitchFamily="34" charset="0"/>
              </a:rPr>
              <a:t>Dar </a:t>
            </a:r>
            <a:r>
              <a:rPr lang="es-MX" sz="2000" dirty="0" err="1">
                <a:latin typeface="Calibri" pitchFamily="34" charset="0"/>
                <a:cs typeface="Calibri" pitchFamily="34" charset="0"/>
              </a:rPr>
              <a:t>click</a:t>
            </a:r>
            <a:r>
              <a:rPr lang="es-MX" sz="2000" dirty="0">
                <a:latin typeface="Calibri" pitchFamily="34" charset="0"/>
                <a:cs typeface="Calibri" pitchFamily="34" charset="0"/>
              </a:rPr>
              <a:t> </a:t>
            </a:r>
            <a:r>
              <a:rPr lang="es-MX" sz="2000" dirty="0" smtClean="0">
                <a:latin typeface="Calibri" pitchFamily="34" charset="0"/>
                <a:cs typeface="Calibri" pitchFamily="34" charset="0"/>
              </a:rPr>
              <a:t>en el botón de obtener plantilla.</a:t>
            </a:r>
          </a:p>
          <a:p>
            <a:pPr marL="342900" indent="-342900" algn="just">
              <a:buAutoNum type="arabicPeriod"/>
            </a:pPr>
            <a:r>
              <a:rPr lang="es-MX" sz="2000" dirty="0" smtClean="0">
                <a:latin typeface="Calibri" pitchFamily="34" charset="0"/>
                <a:cs typeface="Calibri" pitchFamily="34" charset="0"/>
              </a:rPr>
              <a:t>Dar </a:t>
            </a:r>
            <a:r>
              <a:rPr lang="es-MX" sz="2000" dirty="0" err="1" smtClean="0">
                <a:latin typeface="Calibri" pitchFamily="34" charset="0"/>
                <a:cs typeface="Calibri" pitchFamily="34" charset="0"/>
              </a:rPr>
              <a:t>click</a:t>
            </a:r>
            <a:r>
              <a:rPr lang="es-MX" sz="2000" dirty="0" smtClean="0">
                <a:latin typeface="Calibri" pitchFamily="34" charset="0"/>
                <a:cs typeface="Calibri" pitchFamily="34" charset="0"/>
              </a:rPr>
              <a:t> en el botón de abrir, cuando aparezca  el mensaje de descarga.</a:t>
            </a:r>
            <a:endParaRPr lang="es-MX" sz="2000" dirty="0">
              <a:latin typeface="Calibri" pitchFamily="34" charset="0"/>
              <a:cs typeface="Calibri" pitchFamily="34" charset="0"/>
            </a:endParaRPr>
          </a:p>
        </p:txBody>
      </p:sp>
      <p:pic>
        <p:nvPicPr>
          <p:cNvPr id="6146" name="Picture 2"/>
          <p:cNvPicPr>
            <a:picLocks noChangeAspect="1" noChangeArrowheads="1"/>
          </p:cNvPicPr>
          <p:nvPr/>
        </p:nvPicPr>
        <p:blipFill>
          <a:blip r:embed="rId3" cstate="print"/>
          <a:srcRect/>
          <a:stretch>
            <a:fillRect/>
          </a:stretch>
        </p:blipFill>
        <p:spPr bwMode="auto">
          <a:xfrm>
            <a:off x="251520" y="2564904"/>
            <a:ext cx="8496944" cy="2472946"/>
          </a:xfrm>
          <a:prstGeom prst="rect">
            <a:avLst/>
          </a:prstGeom>
          <a:noFill/>
          <a:ln w="9525">
            <a:noFill/>
            <a:miter lim="800000"/>
            <a:headEnd/>
            <a:tailEnd/>
          </a:ln>
        </p:spPr>
      </p:pic>
      <p:pic>
        <p:nvPicPr>
          <p:cNvPr id="7" name="Picture 3">
            <a:hlinkClick r:id="rId4" action="ppaction://hlinksldjump"/>
          </p:cNvPr>
          <p:cNvPicPr>
            <a:picLocks noChangeAspect="1" noChangeArrowheads="1"/>
          </p:cNvPicPr>
          <p:nvPr/>
        </p:nvPicPr>
        <p:blipFill>
          <a:blip r:embed="rId5" cstate="print"/>
          <a:srcRect/>
          <a:stretch>
            <a:fillRect/>
          </a:stretch>
        </p:blipFill>
        <p:spPr bwMode="auto">
          <a:xfrm>
            <a:off x="3851920" y="3356992"/>
            <a:ext cx="1495425" cy="2952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p:cNvPicPr>
            <a:picLocks noChangeAspect="1" noChangeArrowheads="1"/>
          </p:cNvPicPr>
          <p:nvPr/>
        </p:nvPicPr>
        <p:blipFill>
          <a:blip r:embed="rId3" cstate="print"/>
          <a:srcRect/>
          <a:stretch>
            <a:fillRect/>
          </a:stretch>
        </p:blipFill>
        <p:spPr bwMode="auto">
          <a:xfrm>
            <a:off x="238125" y="1176338"/>
            <a:ext cx="8667750" cy="4505325"/>
          </a:xfrm>
          <a:prstGeom prst="rect">
            <a:avLst/>
          </a:prstGeom>
          <a:noFill/>
          <a:ln w="9525">
            <a:noFill/>
            <a:miter lim="800000"/>
            <a:headEnd/>
            <a:tailEnd/>
          </a:ln>
        </p:spPr>
      </p:pic>
      <p:pic>
        <p:nvPicPr>
          <p:cNvPr id="37891" name="Picture 3">
            <a:hlinkClick r:id="rId4" action="ppaction://hlinksldjump"/>
          </p:cNvPr>
          <p:cNvPicPr>
            <a:picLocks noChangeAspect="1" noChangeArrowheads="1"/>
          </p:cNvPicPr>
          <p:nvPr/>
        </p:nvPicPr>
        <p:blipFill>
          <a:blip r:embed="rId5" cstate="print"/>
          <a:srcRect/>
          <a:stretch>
            <a:fillRect/>
          </a:stretch>
        </p:blipFill>
        <p:spPr bwMode="auto">
          <a:xfrm>
            <a:off x="4714876" y="3714752"/>
            <a:ext cx="809625" cy="2762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7891"/>
                                        </p:tgtEl>
                                        <p:attrNameLst>
                                          <p:attrName>style.visibility</p:attrName>
                                        </p:attrNameLst>
                                      </p:cBhvr>
                                      <p:to>
                                        <p:strVal val="visible"/>
                                      </p:to>
                                    </p:set>
                                    <p:animEffect transition="in" filter="box(in)">
                                      <p:cBhvr>
                                        <p:cTn id="7" dur="500"/>
                                        <p:tgtEl>
                                          <p:spTgt spid="378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p:txBody>
          <a:bodyPr/>
          <a:lstStyle/>
          <a:p>
            <a:endParaRPr lang="es-MX"/>
          </a:p>
        </p:txBody>
      </p:sp>
      <p:sp>
        <p:nvSpPr>
          <p:cNvPr id="3" name="2 Subtítulo"/>
          <p:cNvSpPr>
            <a:spLocks noGrp="1"/>
          </p:cNvSpPr>
          <p:nvPr>
            <p:ph type="subTitle" idx="1"/>
          </p:nvPr>
        </p:nvSpPr>
        <p:spPr/>
        <p:txBody>
          <a:bodyPr/>
          <a:lstStyle/>
          <a:p>
            <a:endParaRPr lang="es-MX"/>
          </a:p>
        </p:txBody>
      </p:sp>
      <p:pic>
        <p:nvPicPr>
          <p:cNvPr id="38915" name="Imagen 28"/>
          <p:cNvPicPr>
            <a:picLocks noChangeAspect="1" noChangeArrowheads="1"/>
          </p:cNvPicPr>
          <p:nvPr/>
        </p:nvPicPr>
        <p:blipFill>
          <a:blip r:embed="rId3" cstate="print"/>
          <a:srcRect/>
          <a:stretch>
            <a:fillRect/>
          </a:stretch>
        </p:blipFill>
        <p:spPr bwMode="auto">
          <a:xfrm>
            <a:off x="0" y="214290"/>
            <a:ext cx="9144000" cy="6357982"/>
          </a:xfrm>
          <a:prstGeom prst="rect">
            <a:avLst/>
          </a:prstGeom>
          <a:noFill/>
        </p:spPr>
      </p:pic>
      <p:pic>
        <p:nvPicPr>
          <p:cNvPr id="8194" name="Picture 2"/>
          <p:cNvPicPr>
            <a:picLocks noChangeAspect="1" noChangeArrowheads="1"/>
          </p:cNvPicPr>
          <p:nvPr/>
        </p:nvPicPr>
        <p:blipFill>
          <a:blip r:embed="rId4" cstate="print"/>
          <a:srcRect/>
          <a:stretch>
            <a:fillRect/>
          </a:stretch>
        </p:blipFill>
        <p:spPr bwMode="auto">
          <a:xfrm>
            <a:off x="1619672" y="1196752"/>
            <a:ext cx="6245975" cy="4158208"/>
          </a:xfrm>
          <a:prstGeom prst="rect">
            <a:avLst/>
          </a:prstGeom>
          <a:noFill/>
          <a:ln w="9525">
            <a:noFill/>
            <a:miter lim="800000"/>
            <a:headEnd/>
            <a:tailEnd/>
          </a:ln>
        </p:spPr>
      </p:pic>
      <p:pic>
        <p:nvPicPr>
          <p:cNvPr id="2050" name="Picture 2"/>
          <p:cNvPicPr>
            <a:picLocks noChangeAspect="1" noChangeArrowheads="1"/>
          </p:cNvPicPr>
          <p:nvPr/>
        </p:nvPicPr>
        <p:blipFill>
          <a:blip r:embed="rId5" cstate="print"/>
          <a:srcRect/>
          <a:stretch>
            <a:fillRect/>
          </a:stretch>
        </p:blipFill>
        <p:spPr bwMode="auto">
          <a:xfrm>
            <a:off x="2786050" y="4286256"/>
            <a:ext cx="1304925" cy="2143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box(out)">
                                      <p:cBhvr>
                                        <p:cTn id="7" dur="500"/>
                                        <p:tgtEl>
                                          <p:spTgt spid="8194"/>
                                        </p:tgtEl>
                                      </p:cBhvr>
                                    </p:animEffect>
                                  </p:childTnLst>
                                </p:cTn>
                              </p:par>
                              <p:par>
                                <p:cTn id="8" presetID="3" presetClass="entr" presetSubtype="10" fill="hold" nodeType="with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blinds(horizontal)">
                                      <p:cBhvr>
                                        <p:cTn id="10"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p:txBody>
          <a:bodyPr/>
          <a:lstStyle/>
          <a:p>
            <a:endParaRPr lang="es-MX"/>
          </a:p>
        </p:txBody>
      </p:sp>
      <p:pic>
        <p:nvPicPr>
          <p:cNvPr id="7171" name="Picture 3"/>
          <p:cNvPicPr>
            <a:picLocks noChangeAspect="1" noChangeArrowheads="1"/>
          </p:cNvPicPr>
          <p:nvPr/>
        </p:nvPicPr>
        <p:blipFill>
          <a:blip r:embed="rId3" cstate="print"/>
          <a:srcRect/>
          <a:stretch>
            <a:fillRect/>
          </a:stretch>
        </p:blipFill>
        <p:spPr bwMode="auto">
          <a:xfrm>
            <a:off x="57150" y="1196752"/>
            <a:ext cx="9086850" cy="4238625"/>
          </a:xfrm>
          <a:prstGeom prst="rect">
            <a:avLst/>
          </a:prstGeom>
          <a:noFill/>
          <a:ln w="9525">
            <a:noFill/>
            <a:miter lim="800000"/>
            <a:headEnd/>
            <a:tailEnd/>
          </a:ln>
        </p:spPr>
      </p:pic>
      <p:pic>
        <p:nvPicPr>
          <p:cNvPr id="17" name="Picture 12">
            <a:hlinkClick r:id="rId4" action="ppaction://hlinksldjump"/>
          </p:cNvPr>
          <p:cNvPicPr>
            <a:picLocks noChangeAspect="1" noChangeArrowheads="1"/>
          </p:cNvPicPr>
          <p:nvPr/>
        </p:nvPicPr>
        <p:blipFill>
          <a:blip r:embed="rId5" cstate="print"/>
          <a:srcRect/>
          <a:stretch>
            <a:fillRect/>
          </a:stretch>
        </p:blipFill>
        <p:spPr bwMode="auto">
          <a:xfrm>
            <a:off x="7929586" y="3286124"/>
            <a:ext cx="1000132" cy="357190"/>
          </a:xfrm>
          <a:prstGeom prst="rect">
            <a:avLst/>
          </a:prstGeom>
          <a:noFill/>
          <a:ln w="9525">
            <a:noFill/>
            <a:miter lim="800000"/>
            <a:headEnd/>
            <a:tailEnd/>
          </a:ln>
        </p:spPr>
      </p:pic>
      <p:pic>
        <p:nvPicPr>
          <p:cNvPr id="15" name="Imagen 20"/>
          <p:cNvPicPr>
            <a:picLocks noChangeAspect="1" noChangeArrowheads="1"/>
          </p:cNvPicPr>
          <p:nvPr/>
        </p:nvPicPr>
        <p:blipFill>
          <a:blip r:embed="rId6" cstate="print"/>
          <a:srcRect/>
          <a:stretch>
            <a:fillRect/>
          </a:stretch>
        </p:blipFill>
        <p:spPr bwMode="auto">
          <a:xfrm>
            <a:off x="1643042" y="1785926"/>
            <a:ext cx="6064866" cy="3929090"/>
          </a:xfrm>
          <a:prstGeom prst="rect">
            <a:avLst/>
          </a:prstGeom>
          <a:noFill/>
        </p:spPr>
      </p:pic>
      <p:pic>
        <p:nvPicPr>
          <p:cNvPr id="3075" name="Picture 3"/>
          <p:cNvPicPr>
            <a:picLocks noChangeAspect="1" noChangeArrowheads="1"/>
          </p:cNvPicPr>
          <p:nvPr/>
        </p:nvPicPr>
        <p:blipFill>
          <a:blip r:embed="rId7" cstate="print"/>
          <a:srcRect/>
          <a:stretch>
            <a:fillRect/>
          </a:stretch>
        </p:blipFill>
        <p:spPr bwMode="auto">
          <a:xfrm>
            <a:off x="714348" y="3429000"/>
            <a:ext cx="2457450" cy="1524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xit" presetSubtype="4" fill="hold" nodeType="clickEffect">
                                  <p:stCondLst>
                                    <p:cond delay="0"/>
                                  </p:stCondLst>
                                  <p:childTnLst>
                                    <p:anim calcmode="lin" valueType="num">
                                      <p:cBhvr additive="base">
                                        <p:cTn id="10" dur="500"/>
                                        <p:tgtEl>
                                          <p:spTgt spid="15"/>
                                        </p:tgtEl>
                                        <p:attrNameLst>
                                          <p:attrName>ppt_x</p:attrName>
                                        </p:attrNameLst>
                                      </p:cBhvr>
                                      <p:tavLst>
                                        <p:tav tm="0">
                                          <p:val>
                                            <p:strVal val="ppt_x"/>
                                          </p:val>
                                        </p:tav>
                                        <p:tav tm="100000">
                                          <p:val>
                                            <p:strVal val="ppt_x"/>
                                          </p:val>
                                        </p:tav>
                                      </p:tavLst>
                                    </p:anim>
                                    <p:anim calcmode="lin" valueType="num">
                                      <p:cBhvr additive="base">
                                        <p:cTn id="11" dur="500"/>
                                        <p:tgtEl>
                                          <p:spTgt spid="15"/>
                                        </p:tgtEl>
                                        <p:attrNameLst>
                                          <p:attrName>ppt_y</p:attrName>
                                        </p:attrNameLst>
                                      </p:cBhvr>
                                      <p:tavLst>
                                        <p:tav tm="0">
                                          <p:val>
                                            <p:strVal val="ppt_y"/>
                                          </p:val>
                                        </p:tav>
                                        <p:tav tm="100000">
                                          <p:val>
                                            <p:strVal val="1+ppt_h/2"/>
                                          </p:val>
                                        </p:tav>
                                      </p:tavLst>
                                    </p:anim>
                                    <p:set>
                                      <p:cBhvr>
                                        <p:cTn id="12" dur="1" fill="hold">
                                          <p:stCondLst>
                                            <p:cond delay="499"/>
                                          </p:stCondLst>
                                        </p:cTn>
                                        <p:tgtEl>
                                          <p:spTgt spid="15"/>
                                        </p:tgtEl>
                                        <p:attrNameLst>
                                          <p:attrName>style.visibility</p:attrName>
                                        </p:attrNameLst>
                                      </p:cBhvr>
                                      <p:to>
                                        <p:strVal val="hidden"/>
                                      </p:to>
                                    </p:set>
                                  </p:childTnLst>
                                </p:cTn>
                              </p:par>
                              <p:par>
                                <p:cTn id="13" presetID="4" presetClass="entr" presetSubtype="16" fill="hold" nodeType="withEffect">
                                  <p:stCondLst>
                                    <p:cond delay="0"/>
                                  </p:stCondLst>
                                  <p:childTnLst>
                                    <p:set>
                                      <p:cBhvr>
                                        <p:cTn id="14" dur="1" fill="hold">
                                          <p:stCondLst>
                                            <p:cond delay="0"/>
                                          </p:stCondLst>
                                        </p:cTn>
                                        <p:tgtEl>
                                          <p:spTgt spid="3075"/>
                                        </p:tgtEl>
                                        <p:attrNameLst>
                                          <p:attrName>style.visibility</p:attrName>
                                        </p:attrNameLst>
                                      </p:cBhvr>
                                      <p:to>
                                        <p:strVal val="visible"/>
                                      </p:to>
                                    </p:set>
                                    <p:animEffect transition="in" filter="box(in)">
                                      <p:cBhvr>
                                        <p:cTn id="15" dur="500"/>
                                        <p:tgtEl>
                                          <p:spTgt spid="3075"/>
                                        </p:tgtEl>
                                      </p:cBhvr>
                                    </p:animEffect>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box(in)">
                                      <p:cBhvr>
                                        <p:cTn id="2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p:txBody>
          <a:bodyPr/>
          <a:lstStyle/>
          <a:p>
            <a:endParaRPr lang="es-MX" dirty="0"/>
          </a:p>
        </p:txBody>
      </p:sp>
      <p:sp>
        <p:nvSpPr>
          <p:cNvPr id="3" name="2 Subtítulo"/>
          <p:cNvSpPr>
            <a:spLocks noGrp="1"/>
          </p:cNvSpPr>
          <p:nvPr>
            <p:ph type="subTitle" idx="1"/>
          </p:nvPr>
        </p:nvSpPr>
        <p:spPr/>
        <p:txBody>
          <a:bodyPr/>
          <a:lstStyle/>
          <a:p>
            <a:endParaRPr lang="es-MX"/>
          </a:p>
        </p:txBody>
      </p:sp>
      <p:pic>
        <p:nvPicPr>
          <p:cNvPr id="40963" name="Imagen 35"/>
          <p:cNvPicPr>
            <a:picLocks noChangeAspect="1" noChangeArrowheads="1"/>
          </p:cNvPicPr>
          <p:nvPr/>
        </p:nvPicPr>
        <p:blipFill>
          <a:blip r:embed="rId3" cstate="print"/>
          <a:srcRect/>
          <a:stretch>
            <a:fillRect/>
          </a:stretch>
        </p:blipFill>
        <p:spPr bwMode="auto">
          <a:xfrm>
            <a:off x="0" y="548680"/>
            <a:ext cx="9144000" cy="5793700"/>
          </a:xfrm>
          <a:prstGeom prst="rect">
            <a:avLst/>
          </a:prstGeom>
          <a:noFill/>
        </p:spPr>
      </p:pic>
      <p:sp>
        <p:nvSpPr>
          <p:cNvPr id="13" name="12 CuadroTexto"/>
          <p:cNvSpPr txBox="1"/>
          <p:nvPr/>
        </p:nvSpPr>
        <p:spPr>
          <a:xfrm>
            <a:off x="7452320" y="6237312"/>
            <a:ext cx="1152128" cy="369332"/>
          </a:xfrm>
          <a:prstGeom prst="rect">
            <a:avLst/>
          </a:prstGeom>
          <a:noFill/>
        </p:spPr>
        <p:txBody>
          <a:bodyPr wrap="square" rtlCol="0">
            <a:spAutoFit/>
          </a:bodyPr>
          <a:lstStyle/>
          <a:p>
            <a:r>
              <a:rPr lang="es-MX" dirty="0" smtClean="0">
                <a:solidFill>
                  <a:srgbClr val="C00000"/>
                </a:solidFill>
                <a:latin typeface="Calisto MT" pitchFamily="18" charset="0"/>
                <a:hlinkClick r:id="rId4" action="ppaction://hlinksldjump"/>
              </a:rPr>
              <a:t>Regresar</a:t>
            </a:r>
            <a:endParaRPr lang="es-MX" dirty="0" smtClean="0">
              <a:solidFill>
                <a:srgbClr val="C00000"/>
              </a:solidFill>
              <a:latin typeface="Calisto MT" pitchFamily="18" charset="0"/>
              <a:hlinkClick r:id="rId5" action="ppaction://hlinksldjump"/>
            </a:endParaRPr>
          </a:p>
        </p:txBody>
      </p:sp>
      <p:pic>
        <p:nvPicPr>
          <p:cNvPr id="4099" name="Picture 3">
            <a:hlinkClick r:id="rId6" action="ppaction://hlinksldjump"/>
          </p:cNvPr>
          <p:cNvPicPr>
            <a:picLocks noChangeAspect="1" noChangeArrowheads="1"/>
          </p:cNvPicPr>
          <p:nvPr/>
        </p:nvPicPr>
        <p:blipFill>
          <a:blip r:embed="rId7" cstate="print"/>
          <a:srcRect/>
          <a:stretch>
            <a:fillRect/>
          </a:stretch>
        </p:blipFill>
        <p:spPr bwMode="auto">
          <a:xfrm>
            <a:off x="1142976" y="6072206"/>
            <a:ext cx="504825" cy="2476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ox(i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txBox="1">
            <a:spLocks/>
          </p:cNvSpPr>
          <p:nvPr/>
        </p:nvSpPr>
        <p:spPr>
          <a:xfrm>
            <a:off x="500034" y="428604"/>
            <a:ext cx="8229600" cy="794141"/>
          </a:xfrm>
          <a:prstGeom prst="rect">
            <a:avLst/>
          </a:prstGeom>
        </p:spPr>
        <p:txBody>
          <a:bodyPr/>
          <a:lstStyle/>
          <a:p>
            <a:pPr marL="0" marR="0" lvl="0" indent="0" algn="r" defTabSz="457200" rtl="0" eaLnBrk="1" fontAlgn="auto" latinLnBrk="0" hangingPunct="1">
              <a:lnSpc>
                <a:spcPct val="100000"/>
              </a:lnSpc>
              <a:spcBef>
                <a:spcPct val="0"/>
              </a:spcBef>
              <a:spcAft>
                <a:spcPts val="0"/>
              </a:spcAft>
              <a:buClrTx/>
              <a:buSzTx/>
              <a:buFontTx/>
              <a:buNone/>
              <a:tabLst/>
              <a:defRPr/>
            </a:pPr>
            <a:r>
              <a:rPr lang="es-MX" sz="2400" b="1" dirty="0" smtClean="0">
                <a:latin typeface="Calibri" pitchFamily="34" charset="0"/>
                <a:ea typeface="+mj-ea"/>
                <a:cs typeface="Calibri" pitchFamily="34" charset="0"/>
              </a:rPr>
              <a:t>Envío para validación</a:t>
            </a:r>
            <a:endParaRPr kumimoji="0" lang="es-MX" sz="2400" b="1" i="0" u="none" strike="noStrike" kern="1200" cap="none" spc="0" normalizeH="0" baseline="0" noProof="0" dirty="0">
              <a:ln>
                <a:noFill/>
              </a:ln>
              <a:effectLst/>
              <a:uLnTx/>
              <a:uFillTx/>
              <a:latin typeface="Calibri" pitchFamily="34" charset="0"/>
              <a:ea typeface="+mj-ea"/>
              <a:cs typeface="Calibri" pitchFamily="34" charset="0"/>
            </a:endParaRPr>
          </a:p>
        </p:txBody>
      </p:sp>
      <p:sp>
        <p:nvSpPr>
          <p:cNvPr id="3" name="2 CuadroTexto"/>
          <p:cNvSpPr txBox="1"/>
          <p:nvPr/>
        </p:nvSpPr>
        <p:spPr>
          <a:xfrm>
            <a:off x="251520" y="1196752"/>
            <a:ext cx="8715436" cy="4708981"/>
          </a:xfrm>
          <a:prstGeom prst="rect">
            <a:avLst/>
          </a:prstGeom>
          <a:noFill/>
        </p:spPr>
        <p:txBody>
          <a:bodyPr wrap="square" rtlCol="0">
            <a:spAutoFit/>
          </a:bodyPr>
          <a:lstStyle/>
          <a:p>
            <a:pPr algn="just"/>
            <a:r>
              <a:rPr lang="es-MX" sz="2000" dirty="0" smtClean="0">
                <a:latin typeface="Calibri" pitchFamily="34" charset="0"/>
                <a:cs typeface="Calibri" pitchFamily="34" charset="0"/>
              </a:rPr>
              <a:t>Aunque ya está la información en cargada en el Sistema, aún no se ha enviado a validar. Si no se envía a validar, aunque los proyectos ya hayan sido capturados, </a:t>
            </a:r>
            <a:r>
              <a:rPr lang="es-MX" sz="2000" b="1" dirty="0" smtClean="0">
                <a:latin typeface="Calibri" pitchFamily="34" charset="0"/>
                <a:cs typeface="Calibri" pitchFamily="34" charset="0"/>
              </a:rPr>
              <a:t>no aparecerán en los reporte trimestral que se entregan a la Cámara de Diputados.</a:t>
            </a:r>
          </a:p>
          <a:p>
            <a:pPr algn="just"/>
            <a:endParaRPr lang="es-MX" sz="2000" dirty="0" smtClean="0">
              <a:latin typeface="Calibri" pitchFamily="34" charset="0"/>
              <a:cs typeface="Calibri" pitchFamily="34" charset="0"/>
            </a:endParaRPr>
          </a:p>
          <a:p>
            <a:pPr marL="342900" indent="-342900" algn="just"/>
            <a:r>
              <a:rPr lang="es-MX" sz="2000" dirty="0" smtClean="0">
                <a:latin typeface="Calibri" pitchFamily="34" charset="0"/>
                <a:cs typeface="Calibri" pitchFamily="34" charset="0"/>
                <a:hlinkClick r:id="rId3" action="ppaction://hlinksldjump"/>
              </a:rPr>
              <a:t>1. Ingresar </a:t>
            </a:r>
            <a:r>
              <a:rPr lang="es-MX" sz="2000" dirty="0">
                <a:latin typeface="Calibri" pitchFamily="34" charset="0"/>
                <a:cs typeface="Calibri" pitchFamily="34" charset="0"/>
                <a:hlinkClick r:id="rId3" action="ppaction://hlinksldjump"/>
              </a:rPr>
              <a:t>en el Menú a Formato Único &gt; Gestión de Proyectos &gt; </a:t>
            </a:r>
            <a:r>
              <a:rPr lang="es-MX" sz="2000" dirty="0" smtClean="0">
                <a:latin typeface="Calibri" pitchFamily="34" charset="0"/>
                <a:cs typeface="Calibri" pitchFamily="34" charset="0"/>
                <a:hlinkClick r:id="rId3" action="ppaction://hlinksldjump"/>
              </a:rPr>
              <a:t>Avances &gt; Envío.</a:t>
            </a:r>
            <a:endParaRPr lang="es-MX" sz="2000" dirty="0">
              <a:latin typeface="Calibri" pitchFamily="34" charset="0"/>
              <a:cs typeface="Calibri" pitchFamily="34" charset="0"/>
              <a:hlinkClick r:id="rId3" action="ppaction://hlinksldjump"/>
            </a:endParaRPr>
          </a:p>
          <a:p>
            <a:pPr marL="342900" indent="-342900" algn="just"/>
            <a:r>
              <a:rPr lang="es-MX" sz="2000" dirty="0">
                <a:latin typeface="Calibri" pitchFamily="34" charset="0"/>
                <a:cs typeface="Calibri" pitchFamily="34" charset="0"/>
                <a:hlinkClick r:id="rId3" action="ppaction://hlinksldjump"/>
              </a:rPr>
              <a:t>Seleccionar los parámetros de </a:t>
            </a:r>
            <a:r>
              <a:rPr lang="es-MX" sz="2000" dirty="0" smtClean="0">
                <a:latin typeface="Calibri" pitchFamily="34" charset="0"/>
                <a:cs typeface="Calibri" pitchFamily="34" charset="0"/>
                <a:hlinkClick r:id="rId3" action="ppaction://hlinksldjump"/>
              </a:rPr>
              <a:t>consulta y buscar avances.</a:t>
            </a:r>
            <a:endParaRPr lang="es-MX" sz="2000" dirty="0" smtClean="0">
              <a:latin typeface="Calibri" pitchFamily="34" charset="0"/>
              <a:cs typeface="Calibri" pitchFamily="34" charset="0"/>
              <a:hlinkClick r:id="rId4" action="ppaction://hlinksldjump"/>
            </a:endParaRPr>
          </a:p>
          <a:p>
            <a:pPr marL="342900" indent="-342900" algn="just"/>
            <a:endParaRPr lang="es-MX" sz="2000" dirty="0" smtClean="0">
              <a:latin typeface="Calibri" pitchFamily="34" charset="0"/>
              <a:cs typeface="Calibri" pitchFamily="34" charset="0"/>
              <a:hlinkClick r:id="rId4" action="ppaction://hlinksldjump"/>
            </a:endParaRPr>
          </a:p>
          <a:p>
            <a:pPr marL="342900" indent="-342900" algn="just"/>
            <a:r>
              <a:rPr lang="es-MX" sz="2000" dirty="0" smtClean="0">
                <a:latin typeface="Calibri" pitchFamily="34" charset="0"/>
                <a:cs typeface="Calibri" pitchFamily="34" charset="0"/>
                <a:hlinkClick r:id="rId3" action="ppaction://hlinksldjump"/>
              </a:rPr>
              <a:t>2. Verificar que el icono amarillo se vuelva verde, pues sólo los verdes se enviarán a validar.</a:t>
            </a:r>
            <a:endParaRPr lang="es-MX" sz="2000" dirty="0" smtClean="0">
              <a:latin typeface="Calibri" pitchFamily="34" charset="0"/>
              <a:cs typeface="Calibri" pitchFamily="34" charset="0"/>
            </a:endParaRPr>
          </a:p>
          <a:p>
            <a:pPr marL="342900" indent="-342900" algn="just"/>
            <a:endParaRPr lang="es-MX" sz="2000" dirty="0" smtClean="0">
              <a:latin typeface="Calibri" pitchFamily="34" charset="0"/>
              <a:cs typeface="Calibri" pitchFamily="34" charset="0"/>
              <a:hlinkClick r:id="rId5" action="ppaction://hlinksldjump"/>
            </a:endParaRPr>
          </a:p>
          <a:p>
            <a:pPr marL="342900" indent="-342900" algn="just"/>
            <a:r>
              <a:rPr lang="es-MX" sz="2000" dirty="0" smtClean="0">
                <a:latin typeface="Calibri" pitchFamily="34" charset="0"/>
                <a:cs typeface="Calibri" pitchFamily="34" charset="0"/>
                <a:hlinkClick r:id="rId5" action="ppaction://hlinksldjump"/>
              </a:rPr>
              <a:t>3.Seleccionar el proyecto a enviar o seleccionar todos en el cuadrito que viene debajo del encabezado de la columna y Enviar a validar.</a:t>
            </a:r>
            <a:endParaRPr lang="es-MX" sz="2000" dirty="0" smtClean="0">
              <a:latin typeface="Calibri" pitchFamily="34" charset="0"/>
              <a:cs typeface="Calibri" pitchFamily="34" charset="0"/>
            </a:endParaRPr>
          </a:p>
          <a:p>
            <a:pPr marL="342900" indent="-342900" algn="just"/>
            <a:endParaRPr lang="es-MX" sz="2000" dirty="0" smtClean="0">
              <a:latin typeface="Calibri" pitchFamily="34" charset="0"/>
              <a:cs typeface="Calibri" pitchFamily="34" charset="0"/>
            </a:endParaRPr>
          </a:p>
          <a:p>
            <a:pPr marL="342900" indent="-342900" algn="just"/>
            <a:r>
              <a:rPr lang="es-MX" sz="2000" dirty="0" smtClean="0">
                <a:latin typeface="Calibri" pitchFamily="34" charset="0"/>
                <a:cs typeface="Calibri" pitchFamily="34" charset="0"/>
                <a:hlinkClick r:id="rId6" action="ppaction://hlinksldjump"/>
              </a:rPr>
              <a:t>4. Dar </a:t>
            </a:r>
            <a:r>
              <a:rPr lang="es-MX" sz="2000" dirty="0" err="1" smtClean="0">
                <a:latin typeface="Calibri" pitchFamily="34" charset="0"/>
                <a:cs typeface="Calibri" pitchFamily="34" charset="0"/>
                <a:hlinkClick r:id="rId6" action="ppaction://hlinksldjump"/>
              </a:rPr>
              <a:t>click</a:t>
            </a:r>
            <a:r>
              <a:rPr lang="es-MX" sz="2000" dirty="0" smtClean="0">
                <a:latin typeface="Calibri" pitchFamily="34" charset="0"/>
                <a:cs typeface="Calibri" pitchFamily="34" charset="0"/>
                <a:hlinkClick r:id="rId6" action="ppaction://hlinksldjump"/>
              </a:rPr>
              <a:t> en Aceptar en el mensaje que informa que los proyectos se registraron correctamente.</a:t>
            </a:r>
            <a:endParaRPr lang="es-MX" sz="2000"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9" name="Picture 5"/>
          <p:cNvPicPr>
            <a:picLocks noChangeAspect="1" noChangeArrowheads="1"/>
          </p:cNvPicPr>
          <p:nvPr/>
        </p:nvPicPr>
        <p:blipFill>
          <a:blip r:embed="rId3" cstate="print"/>
          <a:srcRect/>
          <a:stretch>
            <a:fillRect/>
          </a:stretch>
        </p:blipFill>
        <p:spPr bwMode="auto">
          <a:xfrm>
            <a:off x="0" y="1128713"/>
            <a:ext cx="9144000" cy="4385851"/>
          </a:xfrm>
          <a:prstGeom prst="rect">
            <a:avLst/>
          </a:prstGeom>
          <a:noFill/>
          <a:ln w="9525">
            <a:noFill/>
            <a:miter lim="800000"/>
            <a:headEnd/>
            <a:tailEnd/>
          </a:ln>
        </p:spPr>
      </p:pic>
      <p:pic>
        <p:nvPicPr>
          <p:cNvPr id="6150" name="Picture 6">
            <a:hlinkClick r:id="rId4" action="ppaction://hlinksldjump"/>
          </p:cNvPr>
          <p:cNvPicPr>
            <a:picLocks noChangeAspect="1" noChangeArrowheads="1"/>
          </p:cNvPicPr>
          <p:nvPr/>
        </p:nvPicPr>
        <p:blipFill>
          <a:blip r:embed="rId5" cstate="print"/>
          <a:srcRect/>
          <a:stretch>
            <a:fillRect/>
          </a:stretch>
        </p:blipFill>
        <p:spPr bwMode="auto">
          <a:xfrm>
            <a:off x="7305675" y="3929066"/>
            <a:ext cx="1838325" cy="3524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cstate="print"/>
          <a:srcRect/>
          <a:stretch>
            <a:fillRect/>
          </a:stretch>
        </p:blipFill>
        <p:spPr bwMode="auto">
          <a:xfrm>
            <a:off x="357158" y="928670"/>
            <a:ext cx="8385679" cy="536601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3" cstate="print"/>
          <a:srcRect/>
          <a:stretch>
            <a:fillRect/>
          </a:stretch>
        </p:blipFill>
        <p:spPr bwMode="auto">
          <a:xfrm>
            <a:off x="78589" y="1052736"/>
            <a:ext cx="9065411" cy="5011266"/>
          </a:xfrm>
          <a:prstGeom prst="rect">
            <a:avLst/>
          </a:prstGeom>
          <a:noFill/>
          <a:ln w="9525">
            <a:noFill/>
            <a:miter lim="800000"/>
            <a:headEnd/>
            <a:tailEnd/>
          </a:ln>
        </p:spPr>
      </p:pic>
      <p:pic>
        <p:nvPicPr>
          <p:cNvPr id="8195" name="Picture 3">
            <a:hlinkClick r:id="rId4" action="ppaction://hlinksldjump"/>
          </p:cNvPr>
          <p:cNvPicPr>
            <a:picLocks noChangeAspect="1" noChangeArrowheads="1"/>
          </p:cNvPicPr>
          <p:nvPr/>
        </p:nvPicPr>
        <p:blipFill>
          <a:blip r:embed="rId5" cstate="print"/>
          <a:srcRect/>
          <a:stretch>
            <a:fillRect/>
          </a:stretch>
        </p:blipFill>
        <p:spPr bwMode="auto">
          <a:xfrm>
            <a:off x="0" y="5715016"/>
            <a:ext cx="1552575" cy="333375"/>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8195"/>
                                        </p:tgtEl>
                                        <p:attrNameLst>
                                          <p:attrName>style.visibility</p:attrName>
                                        </p:attrNameLst>
                                      </p:cBhvr>
                                      <p:to>
                                        <p:strVal val="visible"/>
                                      </p:to>
                                    </p:set>
                                    <p:animEffect transition="in" filter="box(in)">
                                      <p:cBhvr>
                                        <p:cTn id="7" dur="500"/>
                                        <p:tgtEl>
                                          <p:spTgt spid="81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633413" y="981075"/>
            <a:ext cx="7877175" cy="489585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3" cstate="print"/>
          <a:srcRect/>
          <a:stretch>
            <a:fillRect/>
          </a:stretch>
        </p:blipFill>
        <p:spPr bwMode="auto">
          <a:xfrm>
            <a:off x="0" y="1124744"/>
            <a:ext cx="9116661" cy="5169570"/>
          </a:xfrm>
          <a:prstGeom prst="rect">
            <a:avLst/>
          </a:prstGeom>
          <a:noFill/>
          <a:ln w="9525">
            <a:noFill/>
            <a:miter lim="800000"/>
            <a:headEnd/>
            <a:tailEnd/>
          </a:ln>
        </p:spPr>
      </p:pic>
      <p:sp>
        <p:nvSpPr>
          <p:cNvPr id="3" name="2 CuadroTexto"/>
          <p:cNvSpPr txBox="1"/>
          <p:nvPr/>
        </p:nvSpPr>
        <p:spPr>
          <a:xfrm>
            <a:off x="7452320" y="6237312"/>
            <a:ext cx="1152128" cy="369332"/>
          </a:xfrm>
          <a:prstGeom prst="rect">
            <a:avLst/>
          </a:prstGeom>
          <a:noFill/>
        </p:spPr>
        <p:txBody>
          <a:bodyPr wrap="square" rtlCol="0">
            <a:spAutoFit/>
          </a:bodyPr>
          <a:lstStyle/>
          <a:p>
            <a:r>
              <a:rPr lang="es-MX" dirty="0" smtClean="0">
                <a:solidFill>
                  <a:srgbClr val="C00000"/>
                </a:solidFill>
                <a:latin typeface="Calisto MT" pitchFamily="18" charset="0"/>
                <a:hlinkClick r:id="rId4" action="ppaction://hlinksldjump"/>
              </a:rPr>
              <a:t>Regresar</a:t>
            </a:r>
            <a:endParaRPr lang="es-MX" dirty="0" smtClean="0">
              <a:solidFill>
                <a:srgbClr val="C00000"/>
              </a:solidFill>
              <a:latin typeface="Calisto MT" pitchFamily="18" charset="0"/>
              <a:hlinkClick r:id="rId5" action="ppaction://hlinksldjump"/>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idx="4294967295"/>
          </p:nvPr>
        </p:nvSpPr>
        <p:spPr>
          <a:xfrm>
            <a:off x="285720" y="0"/>
            <a:ext cx="8229600" cy="1143000"/>
          </a:xfrm>
        </p:spPr>
        <p:txBody>
          <a:bodyPr/>
          <a:lstStyle/>
          <a:p>
            <a:r>
              <a:rPr lang="es-MX" sz="2400" b="1" dirty="0" smtClean="0">
                <a:solidFill>
                  <a:schemeClr val="tx1"/>
                </a:solidFill>
                <a:latin typeface="Calibri" pitchFamily="34" charset="0"/>
                <a:cs typeface="Calibri" pitchFamily="34" charset="0"/>
              </a:rPr>
              <a:t>Usuario </a:t>
            </a:r>
            <a:r>
              <a:rPr lang="es-MX" sz="2400" b="1" smtClean="0">
                <a:solidFill>
                  <a:schemeClr val="tx1"/>
                </a:solidFill>
                <a:latin typeface="Calibri" pitchFamily="34" charset="0"/>
                <a:cs typeface="Calibri" pitchFamily="34" charset="0"/>
              </a:rPr>
              <a:t>de autorización</a:t>
            </a:r>
            <a:endParaRPr lang="es-MX" sz="2400" b="1" dirty="0">
              <a:solidFill>
                <a:schemeClr val="tx1"/>
              </a:solidFill>
            </a:endParaRPr>
          </a:p>
        </p:txBody>
      </p:sp>
      <p:sp>
        <p:nvSpPr>
          <p:cNvPr id="6" name="5 Marcador de contenido"/>
          <p:cNvSpPr>
            <a:spLocks noGrp="1"/>
          </p:cNvSpPr>
          <p:nvPr>
            <p:ph idx="4294967295"/>
          </p:nvPr>
        </p:nvSpPr>
        <p:spPr>
          <a:xfrm>
            <a:off x="1071538" y="2000240"/>
            <a:ext cx="7632700" cy="2305050"/>
          </a:xfrm>
        </p:spPr>
        <p:txBody>
          <a:bodyPr/>
          <a:lstStyle/>
          <a:p>
            <a:r>
              <a:rPr lang="es-MX" sz="2000" b="1" dirty="0" smtClean="0">
                <a:latin typeface="Calibri" pitchFamily="34" charset="0"/>
                <a:cs typeface="Calibri" pitchFamily="34" charset="0"/>
                <a:hlinkClick r:id="rId3" action="ppaction://hlinksldjump"/>
              </a:rPr>
              <a:t>1. </a:t>
            </a:r>
            <a:r>
              <a:rPr lang="es-MX" sz="2000" b="1" dirty="0" smtClean="0">
                <a:latin typeface="Calibri" pitchFamily="34" charset="0"/>
                <a:cs typeface="Calibri" pitchFamily="34" charset="0"/>
                <a:hlinkClick r:id="rId4" action="ppaction://hlinksldjump"/>
              </a:rPr>
              <a:t>Validación individual</a:t>
            </a:r>
            <a:endParaRPr lang="es-MX" sz="2000" b="1" dirty="0" smtClean="0">
              <a:latin typeface="Calibri" pitchFamily="34" charset="0"/>
              <a:cs typeface="Calibri" pitchFamily="34" charset="0"/>
            </a:endParaRPr>
          </a:p>
          <a:p>
            <a:endParaRPr lang="es-MX" sz="2000" b="1" dirty="0" smtClean="0">
              <a:latin typeface="Calibri" pitchFamily="34" charset="0"/>
              <a:cs typeface="Calibri" pitchFamily="34" charset="0"/>
            </a:endParaRPr>
          </a:p>
          <a:p>
            <a:r>
              <a:rPr lang="es-MX" sz="2000" b="1" dirty="0" smtClean="0">
                <a:latin typeface="Calibri" pitchFamily="34" charset="0"/>
                <a:cs typeface="Calibri" pitchFamily="34" charset="0"/>
                <a:hlinkClick r:id="rId3" action="ppaction://hlinksldjump"/>
              </a:rPr>
              <a:t>2. Validación masiva </a:t>
            </a:r>
            <a:endParaRPr lang="es-MX" sz="2000" b="1" dirty="0" smtClean="0">
              <a:latin typeface="Calibri" pitchFamily="34" charset="0"/>
              <a:cs typeface="Calibri" pitchFamily="34" charset="0"/>
            </a:endParaRPr>
          </a:p>
          <a:p>
            <a:endParaRPr lang="es-MX" sz="2000" b="1" dirty="0" smtClean="0">
              <a:latin typeface="Calibri" pitchFamily="34" charset="0"/>
              <a:cs typeface="Calibri" pitchFamily="34" charset="0"/>
            </a:endParaRPr>
          </a:p>
          <a:p>
            <a:pPr lvl="0"/>
            <a:endParaRPr lang="es-MX" sz="2000" b="1" dirty="0" smtClean="0">
              <a:latin typeface="Calibri" pitchFamily="34" charset="0"/>
              <a:cs typeface="Calibri" pitchFamily="34" charset="0"/>
            </a:endParaRPr>
          </a:p>
          <a:p>
            <a:endParaRPr lang="es-MX" sz="2000" b="1" dirty="0" smtClean="0">
              <a:solidFill>
                <a:srgbClr val="C00000"/>
              </a:solidFill>
              <a:latin typeface="Calibri" pitchFamily="34" charset="0"/>
              <a:cs typeface="Calibri" pitchFamily="34" charset="0"/>
            </a:endParaRPr>
          </a:p>
          <a:p>
            <a:endParaRPr lang="es-MX" sz="2000" b="1" dirty="0" smtClean="0">
              <a:solidFill>
                <a:srgbClr val="C00000"/>
              </a:solidFill>
              <a:latin typeface="Calibri" pitchFamily="34" charset="0"/>
              <a:cs typeface="Calibri" pitchFamily="34" charset="0"/>
            </a:endParaRPr>
          </a:p>
          <a:p>
            <a:pPr>
              <a:buNone/>
            </a:pPr>
            <a:endParaRPr lang="es-MX" b="1" dirty="0" smtClean="0">
              <a:solidFill>
                <a:srgbClr val="C00000"/>
              </a:solidFill>
              <a:latin typeface="Calibri" pitchFamily="34" charset="0"/>
              <a:cs typeface="Calibri" pitchFamily="34" charset="0"/>
            </a:endParaRPr>
          </a:p>
          <a:p>
            <a:endParaRPr lang="es-MX"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1 Título"/>
          <p:cNvSpPr txBox="1">
            <a:spLocks/>
          </p:cNvSpPr>
          <p:nvPr/>
        </p:nvSpPr>
        <p:spPr>
          <a:xfrm>
            <a:off x="500034" y="428604"/>
            <a:ext cx="8229600" cy="794141"/>
          </a:xfrm>
          <a:prstGeom prst="rect">
            <a:avLst/>
          </a:prstGeom>
        </p:spPr>
        <p:txBody>
          <a:bodyPr/>
          <a:lstStyle/>
          <a:p>
            <a:pPr marL="0" marR="0" lvl="0" indent="0" algn="r" defTabSz="457200" rtl="0" eaLnBrk="1" fontAlgn="auto" latinLnBrk="0" hangingPunct="1">
              <a:lnSpc>
                <a:spcPct val="100000"/>
              </a:lnSpc>
              <a:spcBef>
                <a:spcPct val="0"/>
              </a:spcBef>
              <a:spcAft>
                <a:spcPts val="0"/>
              </a:spcAft>
              <a:buClrTx/>
              <a:buSzTx/>
              <a:buFontTx/>
              <a:buNone/>
              <a:tabLst/>
              <a:defRPr/>
            </a:pPr>
            <a:r>
              <a:rPr kumimoji="0" lang="es-MX" sz="2400" b="1" i="0" u="none" strike="noStrike" kern="1200" cap="none" spc="0" normalizeH="0" baseline="0" noProof="0" dirty="0" smtClean="0">
                <a:ln>
                  <a:noFill/>
                </a:ln>
                <a:effectLst/>
                <a:uLnTx/>
                <a:uFillTx/>
                <a:latin typeface="Calibri" pitchFamily="34" charset="0"/>
                <a:ea typeface="+mj-ea"/>
                <a:cs typeface="Calibri" pitchFamily="34" charset="0"/>
              </a:rPr>
              <a:t>Validación individual</a:t>
            </a:r>
            <a:endParaRPr kumimoji="0" lang="es-MX" sz="2400" b="1" i="0" u="none" strike="noStrike" kern="1200" cap="none" spc="0" normalizeH="0" baseline="0" noProof="0" dirty="0">
              <a:ln>
                <a:noFill/>
              </a:ln>
              <a:effectLst/>
              <a:uLnTx/>
              <a:uFillTx/>
              <a:latin typeface="Calibri" pitchFamily="34" charset="0"/>
              <a:ea typeface="+mj-ea"/>
              <a:cs typeface="Calibri" pitchFamily="34" charset="0"/>
            </a:endParaRPr>
          </a:p>
        </p:txBody>
      </p:sp>
      <p:sp>
        <p:nvSpPr>
          <p:cNvPr id="6" name="5 CuadroTexto"/>
          <p:cNvSpPr txBox="1"/>
          <p:nvPr/>
        </p:nvSpPr>
        <p:spPr>
          <a:xfrm>
            <a:off x="500034" y="1000108"/>
            <a:ext cx="8215370" cy="1631216"/>
          </a:xfrm>
          <a:prstGeom prst="rect">
            <a:avLst/>
          </a:prstGeom>
          <a:noFill/>
        </p:spPr>
        <p:txBody>
          <a:bodyPr wrap="square" rtlCol="0">
            <a:spAutoFit/>
          </a:bodyPr>
          <a:lstStyle/>
          <a:p>
            <a:pPr marL="800100" lvl="1" indent="-342900" algn="just"/>
            <a:r>
              <a:rPr lang="es-MX" sz="2000" dirty="0">
                <a:solidFill>
                  <a:srgbClr val="807F83"/>
                </a:solidFill>
                <a:latin typeface="Calibri" pitchFamily="34" charset="0"/>
                <a:cs typeface="Calibri" pitchFamily="34" charset="0"/>
              </a:rPr>
              <a:t>Ingresar en el Menú a Formato Único &gt; Gestión de Proyectos &gt; Gestión de Proyectos.</a:t>
            </a:r>
          </a:p>
          <a:p>
            <a:pPr marL="342900" indent="-342900" algn="just">
              <a:buAutoNum type="arabicPeriod"/>
            </a:pPr>
            <a:r>
              <a:rPr lang="es-MX" sz="2000" dirty="0">
                <a:solidFill>
                  <a:srgbClr val="807F83"/>
                </a:solidFill>
                <a:latin typeface="Calibri" pitchFamily="34" charset="0"/>
                <a:cs typeface="Calibri" pitchFamily="34" charset="0"/>
              </a:rPr>
              <a:t>Seleccionar los parámetros de </a:t>
            </a:r>
            <a:r>
              <a:rPr lang="es-MX" sz="2000" dirty="0" smtClean="0">
                <a:solidFill>
                  <a:srgbClr val="807F83"/>
                </a:solidFill>
                <a:latin typeface="Calibri" pitchFamily="34" charset="0"/>
                <a:cs typeface="Calibri" pitchFamily="34" charset="0"/>
              </a:rPr>
              <a:t>consulta.</a:t>
            </a:r>
            <a:endParaRPr lang="es-MX" sz="2000" dirty="0">
              <a:solidFill>
                <a:srgbClr val="807F83"/>
              </a:solidFill>
              <a:latin typeface="Calibri" pitchFamily="34" charset="0"/>
              <a:cs typeface="Calibri" pitchFamily="34" charset="0"/>
            </a:endParaRPr>
          </a:p>
          <a:p>
            <a:pPr marL="342900" indent="-342900" algn="just">
              <a:buAutoNum type="arabicPeriod"/>
            </a:pPr>
            <a:r>
              <a:rPr lang="es-MX" sz="2000" dirty="0">
                <a:solidFill>
                  <a:srgbClr val="807F83"/>
                </a:solidFill>
                <a:latin typeface="Calibri" pitchFamily="34" charset="0"/>
                <a:cs typeface="Calibri" pitchFamily="34" charset="0"/>
              </a:rPr>
              <a:t>Dar </a:t>
            </a:r>
            <a:r>
              <a:rPr lang="es-MX" sz="2000" dirty="0" err="1">
                <a:solidFill>
                  <a:srgbClr val="807F83"/>
                </a:solidFill>
                <a:latin typeface="Calibri" pitchFamily="34" charset="0"/>
                <a:cs typeface="Calibri" pitchFamily="34" charset="0"/>
              </a:rPr>
              <a:t>click</a:t>
            </a:r>
            <a:r>
              <a:rPr lang="es-MX" sz="2000" dirty="0">
                <a:solidFill>
                  <a:srgbClr val="807F83"/>
                </a:solidFill>
                <a:latin typeface="Calibri" pitchFamily="34" charset="0"/>
                <a:cs typeface="Calibri" pitchFamily="34" charset="0"/>
              </a:rPr>
              <a:t> </a:t>
            </a:r>
            <a:r>
              <a:rPr lang="es-MX" sz="2000" dirty="0" smtClean="0">
                <a:solidFill>
                  <a:srgbClr val="807F83"/>
                </a:solidFill>
                <a:latin typeface="Calibri" pitchFamily="34" charset="0"/>
                <a:cs typeface="Calibri" pitchFamily="34" charset="0"/>
              </a:rPr>
              <a:t>en el icono de avance de algún proyecto que se quiera validar (debe tener estatus de Revisión Entidad Federativa).</a:t>
            </a:r>
            <a:endParaRPr lang="es-MX" sz="2000" dirty="0">
              <a:solidFill>
                <a:srgbClr val="807F83"/>
              </a:solidFill>
              <a:latin typeface="Calibri" pitchFamily="34" charset="0"/>
              <a:cs typeface="Calibri" pitchFamily="34" charset="0"/>
            </a:endParaRPr>
          </a:p>
        </p:txBody>
      </p:sp>
      <p:pic>
        <p:nvPicPr>
          <p:cNvPr id="2050" name="Picture 2">
            <a:hlinkClick r:id="rId3" action="ppaction://hlinksldjump"/>
          </p:cNvPr>
          <p:cNvPicPr>
            <a:picLocks noChangeAspect="1" noChangeArrowheads="1"/>
          </p:cNvPicPr>
          <p:nvPr/>
        </p:nvPicPr>
        <p:blipFill>
          <a:blip r:embed="rId4" cstate="print"/>
          <a:srcRect/>
          <a:stretch>
            <a:fillRect/>
          </a:stretch>
        </p:blipFill>
        <p:spPr bwMode="auto">
          <a:xfrm>
            <a:off x="3707904" y="4293096"/>
            <a:ext cx="333375" cy="304800"/>
          </a:xfrm>
          <a:prstGeom prst="rect">
            <a:avLst/>
          </a:prstGeom>
          <a:noFill/>
          <a:ln w="9525">
            <a:noFill/>
            <a:miter lim="800000"/>
            <a:headEnd/>
            <a:tailEnd/>
          </a:ln>
        </p:spPr>
      </p:pic>
      <p:pic>
        <p:nvPicPr>
          <p:cNvPr id="8" name="Picture 2"/>
          <p:cNvPicPr>
            <a:picLocks noChangeAspect="1" noChangeArrowheads="1"/>
          </p:cNvPicPr>
          <p:nvPr/>
        </p:nvPicPr>
        <p:blipFill>
          <a:blip r:embed="rId5" cstate="print"/>
          <a:srcRect/>
          <a:stretch>
            <a:fillRect/>
          </a:stretch>
        </p:blipFill>
        <p:spPr bwMode="auto">
          <a:xfrm>
            <a:off x="395536" y="2636912"/>
            <a:ext cx="8352928" cy="3466529"/>
          </a:xfrm>
          <a:prstGeom prst="rect">
            <a:avLst/>
          </a:prstGeom>
          <a:noFill/>
          <a:ln w="9525">
            <a:noFill/>
            <a:miter lim="800000"/>
            <a:headEnd/>
            <a:tailEnd/>
          </a:ln>
        </p:spPr>
      </p:pic>
      <p:pic>
        <p:nvPicPr>
          <p:cNvPr id="1026" name="Picture 2"/>
          <p:cNvPicPr>
            <a:picLocks noChangeAspect="1" noChangeArrowheads="1"/>
          </p:cNvPicPr>
          <p:nvPr/>
        </p:nvPicPr>
        <p:blipFill>
          <a:blip r:embed="rId6" cstate="print"/>
          <a:srcRect/>
          <a:stretch>
            <a:fillRect/>
          </a:stretch>
        </p:blipFill>
        <p:spPr bwMode="auto">
          <a:xfrm>
            <a:off x="428596" y="2786058"/>
            <a:ext cx="1000132" cy="1019175"/>
          </a:xfrm>
          <a:prstGeom prst="rect">
            <a:avLst/>
          </a:prstGeom>
          <a:noFill/>
          <a:ln w="9525">
            <a:noFill/>
            <a:miter lim="800000"/>
            <a:headEnd/>
            <a:tailEnd/>
          </a:ln>
        </p:spPr>
      </p:pic>
      <p:pic>
        <p:nvPicPr>
          <p:cNvPr id="2" name="Picture 2"/>
          <p:cNvPicPr>
            <a:picLocks noChangeAspect="1" noChangeArrowheads="1"/>
          </p:cNvPicPr>
          <p:nvPr/>
        </p:nvPicPr>
        <p:blipFill>
          <a:blip r:embed="rId7" cstate="print"/>
          <a:srcRect/>
          <a:stretch>
            <a:fillRect/>
          </a:stretch>
        </p:blipFill>
        <p:spPr bwMode="auto">
          <a:xfrm>
            <a:off x="6500826" y="4572007"/>
            <a:ext cx="571504" cy="388623"/>
          </a:xfrm>
          <a:prstGeom prst="rect">
            <a:avLst/>
          </a:prstGeom>
          <a:noFill/>
          <a:ln w="9525">
            <a:noFill/>
            <a:miter lim="800000"/>
            <a:headEnd/>
            <a:tailEnd/>
          </a:ln>
        </p:spPr>
      </p:pic>
      <p:pic>
        <p:nvPicPr>
          <p:cNvPr id="1027" name="Picture 3"/>
          <p:cNvPicPr>
            <a:picLocks noChangeAspect="1" noChangeArrowheads="1"/>
          </p:cNvPicPr>
          <p:nvPr/>
        </p:nvPicPr>
        <p:blipFill>
          <a:blip r:embed="rId8" cstate="print"/>
          <a:srcRect/>
          <a:stretch>
            <a:fillRect/>
          </a:stretch>
        </p:blipFill>
        <p:spPr bwMode="auto">
          <a:xfrm>
            <a:off x="5715008" y="4643446"/>
            <a:ext cx="642942" cy="194831"/>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nodeType="clickEffect">
                                  <p:stCondLst>
                                    <p:cond delay="0"/>
                                  </p:stCondLst>
                                  <p:childTnLst>
                                    <p:animClr clrSpc="rgb" dir="cw">
                                      <p:cBhvr override="childStyle">
                                        <p:cTn id="6" dur="100" fill="hold"/>
                                        <p:tgtEl>
                                          <p:spTgt spid="1027"/>
                                        </p:tgtEl>
                                        <p:attrNameLst>
                                          <p:attrName>style.color</p:attrName>
                                        </p:attrNameLst>
                                      </p:cBhvr>
                                      <p:to>
                                        <a:schemeClr val="accent2"/>
                                      </p:to>
                                    </p:animClr>
                                    <p:animClr clrSpc="rgb" dir="cw">
                                      <p:cBhvr>
                                        <p:cTn id="7" dur="100" fill="hold"/>
                                        <p:tgtEl>
                                          <p:spTgt spid="1027"/>
                                        </p:tgtEl>
                                        <p:attrNameLst>
                                          <p:attrName>fillcolor</p:attrName>
                                        </p:attrNameLst>
                                      </p:cBhvr>
                                      <p:to>
                                        <a:schemeClr val="accent2"/>
                                      </p:to>
                                    </p:animClr>
                                    <p:set>
                                      <p:cBhvr>
                                        <p:cTn id="8" dur="100" fill="hold"/>
                                        <p:tgtEl>
                                          <p:spTgt spid="1027"/>
                                        </p:tgtEl>
                                        <p:attrNameLst>
                                          <p:attrName>fill.type</p:attrName>
                                        </p:attrNameLst>
                                      </p:cBhvr>
                                      <p:to>
                                        <p:strVal val="solid"/>
                                      </p:to>
                                    </p:set>
                                    <p:set>
                                      <p:cBhvr>
                                        <p:cTn id="9" dur="100" fill="hold"/>
                                        <p:tgtEl>
                                          <p:spTgt spid="1027"/>
                                        </p:tgtEl>
                                        <p:attrNameLst>
                                          <p:attrName>fill.on</p:attrName>
                                        </p:attrNameLst>
                                      </p:cBhvr>
                                      <p:to>
                                        <p:strVal val="true"/>
                                      </p:to>
                                    </p:set>
                                    <p:animRot by="120000">
                                      <p:cBhvr>
                                        <p:cTn id="10" dur="100" fill="hold">
                                          <p:stCondLst>
                                            <p:cond delay="0"/>
                                          </p:stCondLst>
                                        </p:cTn>
                                        <p:tgtEl>
                                          <p:spTgt spid="1027"/>
                                        </p:tgtEl>
                                        <p:attrNameLst>
                                          <p:attrName>r</p:attrName>
                                        </p:attrNameLst>
                                      </p:cBhvr>
                                    </p:animRot>
                                    <p:animRot by="-240000">
                                      <p:cBhvr>
                                        <p:cTn id="11" dur="200" fill="hold">
                                          <p:stCondLst>
                                            <p:cond delay="200"/>
                                          </p:stCondLst>
                                        </p:cTn>
                                        <p:tgtEl>
                                          <p:spTgt spid="1027"/>
                                        </p:tgtEl>
                                        <p:attrNameLst>
                                          <p:attrName>r</p:attrName>
                                        </p:attrNameLst>
                                      </p:cBhvr>
                                    </p:animRot>
                                    <p:animRot by="240000">
                                      <p:cBhvr>
                                        <p:cTn id="12" dur="200" fill="hold">
                                          <p:stCondLst>
                                            <p:cond delay="400"/>
                                          </p:stCondLst>
                                        </p:cTn>
                                        <p:tgtEl>
                                          <p:spTgt spid="1027"/>
                                        </p:tgtEl>
                                        <p:attrNameLst>
                                          <p:attrName>r</p:attrName>
                                        </p:attrNameLst>
                                      </p:cBhvr>
                                    </p:animRot>
                                    <p:animRot by="-240000">
                                      <p:cBhvr>
                                        <p:cTn id="13" dur="200" fill="hold">
                                          <p:stCondLst>
                                            <p:cond delay="600"/>
                                          </p:stCondLst>
                                        </p:cTn>
                                        <p:tgtEl>
                                          <p:spTgt spid="1027"/>
                                        </p:tgtEl>
                                        <p:attrNameLst>
                                          <p:attrName>r</p:attrName>
                                        </p:attrNameLst>
                                      </p:cBhvr>
                                    </p:animRot>
                                    <p:animRot by="120000">
                                      <p:cBhvr>
                                        <p:cTn id="14" dur="200" fill="hold">
                                          <p:stCondLst>
                                            <p:cond delay="800"/>
                                          </p:stCondLst>
                                        </p:cTn>
                                        <p:tgtEl>
                                          <p:spTgt spid="1027"/>
                                        </p:tgtEl>
                                        <p:attrNameLst>
                                          <p:attrName>r</p:attrName>
                                        </p:attrNameLst>
                                      </p:cBhvr>
                                    </p:animRot>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diamond(in)">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1403648" y="885838"/>
            <a:ext cx="5832648" cy="5100098"/>
          </a:xfrm>
          <a:prstGeom prst="rect">
            <a:avLst/>
          </a:prstGeom>
          <a:noFill/>
          <a:ln w="9525">
            <a:noFill/>
            <a:miter lim="800000"/>
            <a:headEnd/>
            <a:tailEnd/>
          </a:ln>
        </p:spPr>
      </p:pic>
      <p:sp>
        <p:nvSpPr>
          <p:cNvPr id="17" name="1 Título"/>
          <p:cNvSpPr txBox="1">
            <a:spLocks/>
          </p:cNvSpPr>
          <p:nvPr/>
        </p:nvSpPr>
        <p:spPr>
          <a:xfrm>
            <a:off x="467544" y="404664"/>
            <a:ext cx="8229600" cy="794141"/>
          </a:xfrm>
          <a:prstGeom prst="rect">
            <a:avLst/>
          </a:prstGeom>
        </p:spPr>
        <p:txBody>
          <a:bodyPr/>
          <a:lstStyle/>
          <a:p>
            <a:pPr marL="0" marR="0" lvl="0" indent="0" algn="r" defTabSz="457200" rtl="0" eaLnBrk="1" fontAlgn="auto" latinLnBrk="0" hangingPunct="1">
              <a:lnSpc>
                <a:spcPct val="100000"/>
              </a:lnSpc>
              <a:spcBef>
                <a:spcPct val="0"/>
              </a:spcBef>
              <a:spcAft>
                <a:spcPts val="0"/>
              </a:spcAft>
              <a:buClrTx/>
              <a:buSzTx/>
              <a:buFontTx/>
              <a:buNone/>
              <a:tabLst/>
              <a:defRPr/>
            </a:pPr>
            <a:r>
              <a:rPr kumimoji="0" lang="es-MX" sz="2400" b="1" i="0" u="none" strike="noStrike" kern="1200" cap="none" spc="0" normalizeH="0" baseline="0" noProof="0" dirty="0" smtClean="0">
                <a:ln>
                  <a:noFill/>
                </a:ln>
                <a:effectLst/>
                <a:uLnTx/>
                <a:uFillTx/>
                <a:latin typeface="Calibri" pitchFamily="34" charset="0"/>
                <a:ea typeface="+mj-ea"/>
                <a:cs typeface="Calibri" pitchFamily="34" charset="0"/>
              </a:rPr>
              <a:t>Validación individual</a:t>
            </a:r>
            <a:endParaRPr kumimoji="0" lang="es-MX" sz="2400" b="1" i="0" u="none" strike="noStrike" kern="1200" cap="none" spc="0" normalizeH="0" baseline="0" noProof="0" dirty="0">
              <a:ln>
                <a:noFill/>
              </a:ln>
              <a:effectLst/>
              <a:uLnTx/>
              <a:uFillTx/>
              <a:latin typeface="Calibri" pitchFamily="34" charset="0"/>
              <a:ea typeface="+mj-ea"/>
              <a:cs typeface="Calibri" pitchFamily="34" charset="0"/>
            </a:endParaRPr>
          </a:p>
        </p:txBody>
      </p:sp>
      <p:pic>
        <p:nvPicPr>
          <p:cNvPr id="2050" name="Picture 2"/>
          <p:cNvPicPr>
            <a:picLocks noChangeAspect="1" noChangeArrowheads="1"/>
          </p:cNvPicPr>
          <p:nvPr/>
        </p:nvPicPr>
        <p:blipFill>
          <a:blip r:embed="rId4" cstate="print"/>
          <a:srcRect/>
          <a:stretch>
            <a:fillRect/>
          </a:stretch>
        </p:blipFill>
        <p:spPr bwMode="auto">
          <a:xfrm>
            <a:off x="2987824" y="4653136"/>
            <a:ext cx="2000264" cy="16535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1 Título"/>
          <p:cNvSpPr txBox="1">
            <a:spLocks/>
          </p:cNvSpPr>
          <p:nvPr/>
        </p:nvSpPr>
        <p:spPr>
          <a:xfrm>
            <a:off x="500034" y="428604"/>
            <a:ext cx="8229600" cy="794141"/>
          </a:xfrm>
          <a:prstGeom prst="rect">
            <a:avLst/>
          </a:prstGeom>
        </p:spPr>
        <p:txBody>
          <a:bodyPr/>
          <a:lstStyle/>
          <a:p>
            <a:pPr marL="0" marR="0" lvl="0" indent="0" algn="r" defTabSz="457200" rtl="0" eaLnBrk="1" fontAlgn="auto" latinLnBrk="0" hangingPunct="1">
              <a:lnSpc>
                <a:spcPct val="100000"/>
              </a:lnSpc>
              <a:spcBef>
                <a:spcPct val="0"/>
              </a:spcBef>
              <a:spcAft>
                <a:spcPts val="0"/>
              </a:spcAft>
              <a:buClrTx/>
              <a:buSzTx/>
              <a:buFontTx/>
              <a:buNone/>
              <a:tabLst/>
              <a:defRPr/>
            </a:pPr>
            <a:r>
              <a:rPr kumimoji="0" lang="es-MX" sz="2200" b="1" i="0" u="none" strike="noStrike" kern="1200" cap="none" spc="0" normalizeH="0" baseline="0" noProof="0" dirty="0" smtClean="0">
                <a:ln>
                  <a:noFill/>
                </a:ln>
                <a:effectLst/>
                <a:uLnTx/>
                <a:uFillTx/>
                <a:latin typeface="Calibri" pitchFamily="34" charset="0"/>
                <a:ea typeface="+mj-ea"/>
                <a:cs typeface="Calibri" pitchFamily="34" charset="0"/>
              </a:rPr>
              <a:t>Validación masiva</a:t>
            </a:r>
            <a:endParaRPr kumimoji="0" lang="es-MX" sz="2200" b="1" i="0" u="none" strike="noStrike" kern="1200" cap="none" spc="0" normalizeH="0" baseline="0" noProof="0" dirty="0">
              <a:ln>
                <a:noFill/>
              </a:ln>
              <a:effectLst/>
              <a:uLnTx/>
              <a:uFillTx/>
              <a:latin typeface="Calibri" pitchFamily="34" charset="0"/>
              <a:ea typeface="+mj-ea"/>
              <a:cs typeface="Calibri" pitchFamily="34" charset="0"/>
            </a:endParaRPr>
          </a:p>
        </p:txBody>
      </p:sp>
      <p:sp>
        <p:nvSpPr>
          <p:cNvPr id="6" name="5 CuadroTexto"/>
          <p:cNvSpPr txBox="1"/>
          <p:nvPr/>
        </p:nvSpPr>
        <p:spPr>
          <a:xfrm>
            <a:off x="683568" y="836712"/>
            <a:ext cx="7816382" cy="1631216"/>
          </a:xfrm>
          <a:prstGeom prst="rect">
            <a:avLst/>
          </a:prstGeom>
          <a:noFill/>
        </p:spPr>
        <p:txBody>
          <a:bodyPr wrap="square" rtlCol="0">
            <a:spAutoFit/>
          </a:bodyPr>
          <a:lstStyle/>
          <a:p>
            <a:pPr marL="342900" indent="-342900" algn="just"/>
            <a:r>
              <a:rPr lang="es-MX" sz="2000" dirty="0">
                <a:latin typeface="Calibri" pitchFamily="34" charset="0"/>
                <a:cs typeface="Calibri" pitchFamily="34" charset="0"/>
              </a:rPr>
              <a:t>Ingresar en el Menú a Formato Único &gt; </a:t>
            </a:r>
            <a:r>
              <a:rPr lang="es-MX" sz="2000" dirty="0" smtClean="0">
                <a:latin typeface="Calibri" pitchFamily="34" charset="0"/>
                <a:cs typeface="Calibri" pitchFamily="34" charset="0"/>
              </a:rPr>
              <a:t>Avances &gt; Autorización Masiva.</a:t>
            </a:r>
            <a:endParaRPr lang="es-MX" sz="2000" dirty="0">
              <a:latin typeface="Calibri" pitchFamily="34" charset="0"/>
              <a:cs typeface="Calibri" pitchFamily="34" charset="0"/>
            </a:endParaRPr>
          </a:p>
          <a:p>
            <a:pPr marL="342900" indent="-342900" algn="just">
              <a:buAutoNum type="arabicPeriod"/>
            </a:pPr>
            <a:r>
              <a:rPr lang="es-MX" sz="2000" dirty="0">
                <a:latin typeface="Calibri" pitchFamily="34" charset="0"/>
                <a:cs typeface="Calibri" pitchFamily="34" charset="0"/>
              </a:rPr>
              <a:t>Seleccionar los parámetros de </a:t>
            </a:r>
            <a:r>
              <a:rPr lang="es-MX" sz="2000" dirty="0" smtClean="0">
                <a:latin typeface="Calibri" pitchFamily="34" charset="0"/>
                <a:cs typeface="Calibri" pitchFamily="34" charset="0"/>
              </a:rPr>
              <a:t>consulta.</a:t>
            </a:r>
            <a:endParaRPr lang="es-MX" sz="2000" dirty="0">
              <a:latin typeface="Calibri" pitchFamily="34" charset="0"/>
              <a:cs typeface="Calibri" pitchFamily="34" charset="0"/>
            </a:endParaRPr>
          </a:p>
          <a:p>
            <a:pPr marL="342900" indent="-342900" algn="just">
              <a:buAutoNum type="arabicPeriod"/>
            </a:pPr>
            <a:r>
              <a:rPr lang="es-MX" sz="2000" dirty="0" smtClean="0">
                <a:latin typeface="Calibri" pitchFamily="34" charset="0"/>
                <a:cs typeface="Calibri" pitchFamily="34" charset="0"/>
              </a:rPr>
              <a:t>Revisar los proyectos que aparezcan.</a:t>
            </a:r>
          </a:p>
          <a:p>
            <a:pPr marL="342900" indent="-342900" algn="just">
              <a:buAutoNum type="arabicPeriod"/>
            </a:pPr>
            <a:r>
              <a:rPr lang="es-MX" sz="2000" dirty="0" smtClean="0">
                <a:latin typeface="Calibri" pitchFamily="34" charset="0"/>
                <a:cs typeface="Calibri" pitchFamily="34" charset="0"/>
              </a:rPr>
              <a:t>Dar </a:t>
            </a:r>
            <a:r>
              <a:rPr lang="es-MX" sz="2000" dirty="0" err="1">
                <a:latin typeface="Calibri" pitchFamily="34" charset="0"/>
                <a:cs typeface="Calibri" pitchFamily="34" charset="0"/>
              </a:rPr>
              <a:t>click</a:t>
            </a:r>
            <a:r>
              <a:rPr lang="es-MX" sz="2000" dirty="0">
                <a:latin typeface="Calibri" pitchFamily="34" charset="0"/>
                <a:cs typeface="Calibri" pitchFamily="34" charset="0"/>
              </a:rPr>
              <a:t> </a:t>
            </a:r>
            <a:r>
              <a:rPr lang="es-MX" sz="2000" dirty="0" smtClean="0">
                <a:latin typeface="Calibri" pitchFamily="34" charset="0"/>
                <a:cs typeface="Calibri" pitchFamily="34" charset="0"/>
              </a:rPr>
              <a:t>sobre el botón Descargar Solicitudes.</a:t>
            </a:r>
          </a:p>
          <a:p>
            <a:pPr marL="342900" indent="-342900" algn="just">
              <a:buAutoNum type="arabicPeriod"/>
            </a:pPr>
            <a:r>
              <a:rPr lang="es-MX" sz="2000" dirty="0" smtClean="0">
                <a:latin typeface="Calibri" pitchFamily="34" charset="0"/>
                <a:cs typeface="Calibri" pitchFamily="34" charset="0"/>
              </a:rPr>
              <a:t>Dar </a:t>
            </a:r>
            <a:r>
              <a:rPr lang="es-MX" sz="2000" dirty="0" err="1" smtClean="0">
                <a:latin typeface="Calibri" pitchFamily="34" charset="0"/>
                <a:cs typeface="Calibri" pitchFamily="34" charset="0"/>
              </a:rPr>
              <a:t>click</a:t>
            </a:r>
            <a:r>
              <a:rPr lang="es-MX" sz="2000" dirty="0" smtClean="0">
                <a:latin typeface="Calibri" pitchFamily="34" charset="0"/>
                <a:cs typeface="Calibri" pitchFamily="34" charset="0"/>
              </a:rPr>
              <a:t> en el botón de abrir para generar el archivo de Excel.</a:t>
            </a:r>
          </a:p>
        </p:txBody>
      </p:sp>
      <p:pic>
        <p:nvPicPr>
          <p:cNvPr id="3075" name="Picture 3"/>
          <p:cNvPicPr>
            <a:picLocks noChangeAspect="1" noChangeArrowheads="1"/>
          </p:cNvPicPr>
          <p:nvPr/>
        </p:nvPicPr>
        <p:blipFill>
          <a:blip r:embed="rId3" cstate="print"/>
          <a:srcRect/>
          <a:stretch>
            <a:fillRect/>
          </a:stretch>
        </p:blipFill>
        <p:spPr bwMode="auto">
          <a:xfrm>
            <a:off x="251520" y="2492896"/>
            <a:ext cx="8459315" cy="4077072"/>
          </a:xfrm>
          <a:prstGeom prst="rect">
            <a:avLst/>
          </a:prstGeom>
          <a:noFill/>
          <a:ln w="9525">
            <a:noFill/>
            <a:miter lim="800000"/>
            <a:headEnd/>
            <a:tailEnd/>
          </a:ln>
        </p:spPr>
      </p:pic>
      <p:pic>
        <p:nvPicPr>
          <p:cNvPr id="3077" name="Picture 5"/>
          <p:cNvPicPr>
            <a:picLocks noChangeAspect="1" noChangeArrowheads="1"/>
          </p:cNvPicPr>
          <p:nvPr/>
        </p:nvPicPr>
        <p:blipFill>
          <a:blip r:embed="rId4" cstate="print"/>
          <a:srcRect/>
          <a:stretch>
            <a:fillRect/>
          </a:stretch>
        </p:blipFill>
        <p:spPr bwMode="auto">
          <a:xfrm>
            <a:off x="1643042" y="6215082"/>
            <a:ext cx="5857916" cy="333375"/>
          </a:xfrm>
          <a:prstGeom prst="rect">
            <a:avLst/>
          </a:prstGeom>
          <a:noFill/>
          <a:ln w="9525">
            <a:noFill/>
            <a:miter lim="800000"/>
            <a:headEnd/>
            <a:tailEnd/>
          </a:ln>
        </p:spPr>
      </p:pic>
      <p:pic>
        <p:nvPicPr>
          <p:cNvPr id="3074" name="Picture 2">
            <a:hlinkClick r:id="rId5" action="ppaction://hlinksldjump"/>
          </p:cNvPr>
          <p:cNvPicPr>
            <a:picLocks noChangeAspect="1" noChangeArrowheads="1"/>
          </p:cNvPicPr>
          <p:nvPr/>
        </p:nvPicPr>
        <p:blipFill>
          <a:blip r:embed="rId6" cstate="print"/>
          <a:srcRect/>
          <a:stretch>
            <a:fillRect/>
          </a:stretch>
        </p:blipFill>
        <p:spPr bwMode="auto">
          <a:xfrm>
            <a:off x="5214942" y="2857496"/>
            <a:ext cx="1094742" cy="214314"/>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3077"/>
                                        </p:tgtEl>
                                        <p:attrNameLst>
                                          <p:attrName>style.visibility</p:attrName>
                                        </p:attrNameLst>
                                      </p:cBhvr>
                                      <p:to>
                                        <p:strVal val="visible"/>
                                      </p:to>
                                    </p:set>
                                    <p:animEffect transition="in" filter="box(out)">
                                      <p:cBhvr>
                                        <p:cTn id="7" dur="3000"/>
                                        <p:tgtEl>
                                          <p:spTgt spid="30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cstate="print"/>
          <a:srcRect/>
          <a:stretch>
            <a:fillRect/>
          </a:stretch>
        </p:blipFill>
        <p:spPr bwMode="auto">
          <a:xfrm>
            <a:off x="323528" y="1556792"/>
            <a:ext cx="8567936" cy="3861521"/>
          </a:xfrm>
          <a:prstGeom prst="rect">
            <a:avLst/>
          </a:prstGeom>
          <a:noFill/>
          <a:ln w="9525">
            <a:noFill/>
            <a:miter lim="800000"/>
            <a:headEnd/>
            <a:tailEnd/>
          </a:ln>
        </p:spPr>
      </p:pic>
      <p:sp>
        <p:nvSpPr>
          <p:cNvPr id="5" name="1 Título"/>
          <p:cNvSpPr txBox="1">
            <a:spLocks/>
          </p:cNvSpPr>
          <p:nvPr/>
        </p:nvSpPr>
        <p:spPr>
          <a:xfrm>
            <a:off x="500034" y="428604"/>
            <a:ext cx="8229600" cy="794141"/>
          </a:xfrm>
          <a:prstGeom prst="rect">
            <a:avLst/>
          </a:prstGeom>
        </p:spPr>
        <p:txBody>
          <a:bodyPr/>
          <a:lstStyle/>
          <a:p>
            <a:pPr marL="0" marR="0" lvl="0" indent="0" algn="r" defTabSz="457200" rtl="0" eaLnBrk="1" fontAlgn="auto" latinLnBrk="0" hangingPunct="1">
              <a:lnSpc>
                <a:spcPct val="100000"/>
              </a:lnSpc>
              <a:spcBef>
                <a:spcPct val="0"/>
              </a:spcBef>
              <a:spcAft>
                <a:spcPts val="0"/>
              </a:spcAft>
              <a:buClrTx/>
              <a:buSzTx/>
              <a:buFontTx/>
              <a:buNone/>
              <a:tabLst/>
              <a:defRPr/>
            </a:pPr>
            <a:r>
              <a:rPr kumimoji="0" lang="es-MX" sz="2200" b="1" i="0" u="none" strike="noStrike" kern="1200" cap="none" spc="0" normalizeH="0" baseline="0" noProof="0" dirty="0" smtClean="0">
                <a:ln>
                  <a:noFill/>
                </a:ln>
                <a:effectLst/>
                <a:uLnTx/>
                <a:uFillTx/>
                <a:latin typeface="Calibri" pitchFamily="34" charset="0"/>
                <a:ea typeface="+mj-ea"/>
                <a:cs typeface="Calibri" pitchFamily="34" charset="0"/>
              </a:rPr>
              <a:t>Validación masiva</a:t>
            </a:r>
            <a:endParaRPr kumimoji="0" lang="es-MX" sz="2200" b="1" i="0" u="none" strike="noStrike" kern="1200" cap="none" spc="0" normalizeH="0" baseline="0" noProof="0" dirty="0">
              <a:ln>
                <a:noFill/>
              </a:ln>
              <a:effectLst/>
              <a:uLnTx/>
              <a:uFillTx/>
              <a:latin typeface="Calibri" pitchFamily="34" charset="0"/>
              <a:ea typeface="+mj-ea"/>
              <a:cs typeface="Calibri" pitchFamily="34"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1 Título"/>
          <p:cNvSpPr txBox="1">
            <a:spLocks/>
          </p:cNvSpPr>
          <p:nvPr/>
        </p:nvSpPr>
        <p:spPr>
          <a:xfrm>
            <a:off x="500034" y="428604"/>
            <a:ext cx="8229600" cy="794141"/>
          </a:xfrm>
          <a:prstGeom prst="rect">
            <a:avLst/>
          </a:prstGeom>
        </p:spPr>
        <p:txBody>
          <a:bodyPr/>
          <a:lstStyle/>
          <a:p>
            <a:pPr marL="0" marR="0" lvl="0" indent="0" algn="r" defTabSz="457200" rtl="0" eaLnBrk="1" fontAlgn="auto" latinLnBrk="0" hangingPunct="1">
              <a:lnSpc>
                <a:spcPct val="100000"/>
              </a:lnSpc>
              <a:spcBef>
                <a:spcPct val="0"/>
              </a:spcBef>
              <a:spcAft>
                <a:spcPts val="0"/>
              </a:spcAft>
              <a:buClrTx/>
              <a:buSzTx/>
              <a:buFontTx/>
              <a:buNone/>
              <a:tabLst/>
              <a:defRPr/>
            </a:pPr>
            <a:r>
              <a:rPr kumimoji="0" lang="es-MX" sz="2200" b="1" i="0" u="none" strike="noStrike" kern="1200" cap="none" spc="0" normalizeH="0" baseline="0" noProof="0" dirty="0" smtClean="0">
                <a:ln>
                  <a:noFill/>
                </a:ln>
                <a:effectLst/>
                <a:uLnTx/>
                <a:uFillTx/>
                <a:latin typeface="Calibri" pitchFamily="34" charset="0"/>
                <a:ea typeface="+mj-ea"/>
                <a:cs typeface="Calibri" pitchFamily="34" charset="0"/>
              </a:rPr>
              <a:t>Validación masiva</a:t>
            </a:r>
            <a:endParaRPr kumimoji="0" lang="es-MX" sz="2200" b="1" i="0" u="none" strike="noStrike" kern="1200" cap="none" spc="0" normalizeH="0" baseline="0" noProof="0" dirty="0">
              <a:ln>
                <a:noFill/>
              </a:ln>
              <a:effectLst/>
              <a:uLnTx/>
              <a:uFillTx/>
              <a:latin typeface="Calibri" pitchFamily="34" charset="0"/>
              <a:ea typeface="+mj-ea"/>
              <a:cs typeface="Calibri" pitchFamily="34" charset="0"/>
            </a:endParaRPr>
          </a:p>
        </p:txBody>
      </p:sp>
      <p:pic>
        <p:nvPicPr>
          <p:cNvPr id="5122" name="Picture 2"/>
          <p:cNvPicPr>
            <a:picLocks noChangeAspect="1" noChangeArrowheads="1"/>
          </p:cNvPicPr>
          <p:nvPr/>
        </p:nvPicPr>
        <p:blipFill>
          <a:blip r:embed="rId3" cstate="print"/>
          <a:srcRect/>
          <a:stretch>
            <a:fillRect/>
          </a:stretch>
        </p:blipFill>
        <p:spPr bwMode="auto">
          <a:xfrm>
            <a:off x="467544" y="1268760"/>
            <a:ext cx="8207896" cy="4611242"/>
          </a:xfrm>
          <a:prstGeom prst="rect">
            <a:avLst/>
          </a:prstGeom>
          <a:noFill/>
          <a:ln w="9525">
            <a:noFill/>
            <a:miter lim="800000"/>
            <a:headEnd/>
            <a:tailEnd/>
          </a:ln>
        </p:spPr>
      </p:pic>
      <p:pic>
        <p:nvPicPr>
          <p:cNvPr id="5123" name="Picture 3"/>
          <p:cNvPicPr>
            <a:picLocks noChangeAspect="1" noChangeArrowheads="1"/>
          </p:cNvPicPr>
          <p:nvPr/>
        </p:nvPicPr>
        <p:blipFill>
          <a:blip r:embed="rId4" cstate="print"/>
          <a:srcRect/>
          <a:stretch>
            <a:fillRect/>
          </a:stretch>
        </p:blipFill>
        <p:spPr bwMode="auto">
          <a:xfrm>
            <a:off x="5076056" y="2996952"/>
            <a:ext cx="3669135" cy="3147045"/>
          </a:xfrm>
          <a:prstGeom prst="rect">
            <a:avLst/>
          </a:prstGeom>
          <a:noFill/>
          <a:ln w="9525">
            <a:noFill/>
            <a:miter lim="800000"/>
            <a:headEnd/>
            <a:tailEnd/>
          </a:ln>
        </p:spPr>
      </p:pic>
      <p:pic>
        <p:nvPicPr>
          <p:cNvPr id="5124" name="Picture 4"/>
          <p:cNvPicPr>
            <a:picLocks noChangeAspect="1" noChangeArrowheads="1"/>
          </p:cNvPicPr>
          <p:nvPr/>
        </p:nvPicPr>
        <p:blipFill>
          <a:blip r:embed="rId5" cstate="print"/>
          <a:srcRect/>
          <a:stretch>
            <a:fillRect/>
          </a:stretch>
        </p:blipFill>
        <p:spPr bwMode="auto">
          <a:xfrm>
            <a:off x="4860032" y="2492896"/>
            <a:ext cx="1152525" cy="438150"/>
          </a:xfrm>
          <a:prstGeom prst="rect">
            <a:avLst/>
          </a:prstGeom>
          <a:noFill/>
          <a:ln w="9525">
            <a:noFill/>
            <a:miter lim="800000"/>
            <a:headEnd/>
            <a:tailEnd/>
          </a:ln>
        </p:spPr>
      </p:pic>
      <p:pic>
        <p:nvPicPr>
          <p:cNvPr id="5125" name="Picture 5"/>
          <p:cNvPicPr>
            <a:picLocks noChangeAspect="1" noChangeArrowheads="1"/>
          </p:cNvPicPr>
          <p:nvPr/>
        </p:nvPicPr>
        <p:blipFill>
          <a:blip r:embed="rId6" cstate="print"/>
          <a:srcRect/>
          <a:stretch>
            <a:fillRect/>
          </a:stretch>
        </p:blipFill>
        <p:spPr bwMode="auto">
          <a:xfrm>
            <a:off x="3095625" y="3133725"/>
            <a:ext cx="2952750" cy="5905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box(out)">
                                      <p:cBhvr>
                                        <p:cTn id="7" dur="500"/>
                                        <p:tgtEl>
                                          <p:spTgt spid="512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nodeType="clickEffect">
                                  <p:stCondLst>
                                    <p:cond delay="0"/>
                                  </p:stCondLst>
                                  <p:childTnLst>
                                    <p:set>
                                      <p:cBhvr>
                                        <p:cTn id="11" dur="1" fill="hold">
                                          <p:stCondLst>
                                            <p:cond delay="0"/>
                                          </p:stCondLst>
                                        </p:cTn>
                                        <p:tgtEl>
                                          <p:spTgt spid="5124"/>
                                        </p:tgtEl>
                                        <p:attrNameLst>
                                          <p:attrName>style.visibility</p:attrName>
                                        </p:attrNameLst>
                                      </p:cBhvr>
                                      <p:to>
                                        <p:strVal val="visible"/>
                                      </p:to>
                                    </p:set>
                                    <p:animEffect transition="in" filter="box(out)">
                                      <p:cBhvr>
                                        <p:cTn id="12" dur="500"/>
                                        <p:tgtEl>
                                          <p:spTgt spid="512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nodeType="clickEffect">
                                  <p:stCondLst>
                                    <p:cond delay="0"/>
                                  </p:stCondLst>
                                  <p:childTnLst>
                                    <p:set>
                                      <p:cBhvr>
                                        <p:cTn id="16" dur="1" fill="hold">
                                          <p:stCondLst>
                                            <p:cond delay="0"/>
                                          </p:stCondLst>
                                        </p:cTn>
                                        <p:tgtEl>
                                          <p:spTgt spid="5125"/>
                                        </p:tgtEl>
                                        <p:attrNameLst>
                                          <p:attrName>style.visibility</p:attrName>
                                        </p:attrNameLst>
                                      </p:cBhvr>
                                      <p:to>
                                        <p:strVal val="visible"/>
                                      </p:to>
                                    </p:set>
                                    <p:animEffect transition="in" filter="box(out)">
                                      <p:cBhvr>
                                        <p:cTn id="17" dur="500"/>
                                        <p:tgtEl>
                                          <p:spTgt spid="5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1 Título"/>
          <p:cNvSpPr txBox="1">
            <a:spLocks/>
          </p:cNvSpPr>
          <p:nvPr/>
        </p:nvSpPr>
        <p:spPr>
          <a:xfrm>
            <a:off x="500034" y="428604"/>
            <a:ext cx="8229600" cy="794141"/>
          </a:xfrm>
          <a:prstGeom prst="rect">
            <a:avLst/>
          </a:prstGeom>
        </p:spPr>
        <p:txBody>
          <a:bodyPr/>
          <a:lstStyle/>
          <a:p>
            <a:pPr marL="0" marR="0" lvl="0" indent="0" algn="r" defTabSz="457200" rtl="0" eaLnBrk="1" fontAlgn="auto" latinLnBrk="0" hangingPunct="1">
              <a:lnSpc>
                <a:spcPct val="100000"/>
              </a:lnSpc>
              <a:spcBef>
                <a:spcPct val="0"/>
              </a:spcBef>
              <a:spcAft>
                <a:spcPts val="0"/>
              </a:spcAft>
              <a:buClrTx/>
              <a:buSzTx/>
              <a:buFontTx/>
              <a:buNone/>
              <a:tabLst/>
              <a:defRPr/>
            </a:pPr>
            <a:r>
              <a:rPr kumimoji="0" lang="es-MX" sz="2200" b="1" i="0" u="none" strike="noStrike" kern="1200" cap="none" spc="0" normalizeH="0" baseline="0" noProof="0" dirty="0" smtClean="0">
                <a:ln>
                  <a:noFill/>
                </a:ln>
                <a:effectLst/>
                <a:uLnTx/>
                <a:uFillTx/>
                <a:latin typeface="Calibri" pitchFamily="34" charset="0"/>
                <a:ea typeface="+mj-ea"/>
                <a:cs typeface="Calibri" pitchFamily="34" charset="0"/>
              </a:rPr>
              <a:t>Atención de observaciones</a:t>
            </a:r>
            <a:endParaRPr kumimoji="0" lang="es-MX" sz="2200" b="1" i="0" u="none" strike="noStrike" kern="1200" cap="none" spc="0" normalizeH="0" baseline="0" noProof="0" dirty="0">
              <a:ln>
                <a:noFill/>
              </a:ln>
              <a:effectLst/>
              <a:uLnTx/>
              <a:uFillTx/>
              <a:latin typeface="Calibri" pitchFamily="34" charset="0"/>
              <a:ea typeface="+mj-ea"/>
              <a:cs typeface="Calibri" pitchFamily="34" charset="0"/>
            </a:endParaRPr>
          </a:p>
        </p:txBody>
      </p:sp>
      <p:sp>
        <p:nvSpPr>
          <p:cNvPr id="4" name="3 CuadroTexto"/>
          <p:cNvSpPr txBox="1"/>
          <p:nvPr/>
        </p:nvSpPr>
        <p:spPr>
          <a:xfrm>
            <a:off x="500034" y="1214422"/>
            <a:ext cx="8215370" cy="369332"/>
          </a:xfrm>
          <a:prstGeom prst="rect">
            <a:avLst/>
          </a:prstGeom>
          <a:noFill/>
        </p:spPr>
        <p:txBody>
          <a:bodyPr wrap="square" rtlCol="0">
            <a:spAutoFit/>
          </a:bodyPr>
          <a:lstStyle/>
          <a:p>
            <a:pPr algn="just"/>
            <a:r>
              <a:rPr lang="es-MX" dirty="0" smtClean="0">
                <a:solidFill>
                  <a:srgbClr val="929296"/>
                </a:solidFill>
              </a:rPr>
              <a:t>.</a:t>
            </a:r>
            <a:endParaRPr lang="es-MX" dirty="0">
              <a:solidFill>
                <a:srgbClr val="929296"/>
              </a:solidFill>
            </a:endParaRPr>
          </a:p>
        </p:txBody>
      </p:sp>
      <p:sp>
        <p:nvSpPr>
          <p:cNvPr id="5" name="4 CuadroTexto"/>
          <p:cNvSpPr txBox="1"/>
          <p:nvPr/>
        </p:nvSpPr>
        <p:spPr>
          <a:xfrm>
            <a:off x="500034" y="857232"/>
            <a:ext cx="8215370" cy="4401205"/>
          </a:xfrm>
          <a:prstGeom prst="rect">
            <a:avLst/>
          </a:prstGeom>
          <a:noFill/>
        </p:spPr>
        <p:txBody>
          <a:bodyPr wrap="square" rtlCol="0">
            <a:spAutoFit/>
          </a:bodyPr>
          <a:lstStyle/>
          <a:p>
            <a:pPr algn="just"/>
            <a:r>
              <a:rPr lang="es-MX" sz="2000" dirty="0" smtClean="0">
                <a:latin typeface="Calibri" pitchFamily="34" charset="0"/>
                <a:cs typeface="Calibri" pitchFamily="34" charset="0"/>
              </a:rPr>
              <a:t>Una vez que se ha concluido el proceso de captura, o incluso el de validación, no hay que pensar que nuestra labor en el SFU ha terminado.</a:t>
            </a:r>
          </a:p>
          <a:p>
            <a:pPr algn="just"/>
            <a:endParaRPr lang="es-MX" sz="2000" dirty="0" smtClean="0">
              <a:latin typeface="Calibri" pitchFamily="34" charset="0"/>
              <a:cs typeface="Calibri" pitchFamily="34" charset="0"/>
            </a:endParaRPr>
          </a:p>
          <a:p>
            <a:pPr algn="just"/>
            <a:r>
              <a:rPr lang="es-MX" sz="2000" dirty="0" smtClean="0">
                <a:latin typeface="Calibri" pitchFamily="34" charset="0"/>
                <a:cs typeface="Calibri" pitchFamily="34" charset="0"/>
              </a:rPr>
              <a:t>Es necesario revisar que nuestros proyectos no cuenten con observaciones, ya sea por parte de la entidad federativa, las dependencias coordinadoras de fondo o la UED.</a:t>
            </a:r>
          </a:p>
          <a:p>
            <a:pPr algn="just"/>
            <a:endParaRPr lang="es-MX" sz="2000" dirty="0" smtClean="0">
              <a:latin typeface="Calibri" pitchFamily="34" charset="0"/>
              <a:cs typeface="Calibri" pitchFamily="34" charset="0"/>
            </a:endParaRPr>
          </a:p>
          <a:p>
            <a:pPr algn="just"/>
            <a:r>
              <a:rPr lang="es-MX" sz="2000" b="1" dirty="0" smtClean="0">
                <a:latin typeface="Calibri" pitchFamily="34" charset="0"/>
                <a:cs typeface="Calibri" pitchFamily="34" charset="0"/>
              </a:rPr>
              <a:t>De contar con observaciones y no atenderse, los proyectos no aparecerán en los reportes</a:t>
            </a:r>
            <a:r>
              <a:rPr lang="es-MX" sz="2000" dirty="0" smtClean="0">
                <a:latin typeface="Calibri" pitchFamily="34" charset="0"/>
                <a:cs typeface="Calibri" pitchFamily="34" charset="0"/>
              </a:rPr>
              <a:t> trimestrales que se envían a la Cámara de Diputados ni en los que generan las instituciones ejecutoras para publicación en sus páginas de internet.</a:t>
            </a:r>
          </a:p>
          <a:p>
            <a:pPr algn="just"/>
            <a:endParaRPr lang="es-MX" sz="2000" dirty="0" smtClean="0">
              <a:latin typeface="Calibri" pitchFamily="34" charset="0"/>
              <a:cs typeface="Calibri" pitchFamily="34" charset="0"/>
            </a:endParaRPr>
          </a:p>
          <a:p>
            <a:pPr algn="just"/>
            <a:endParaRPr lang="es-MX" sz="2000" dirty="0" smtClean="0">
              <a:latin typeface="Calibri" pitchFamily="34" charset="0"/>
              <a:cs typeface="Calibri" pitchFamily="34" charset="0"/>
            </a:endParaRPr>
          </a:p>
          <a:p>
            <a:pPr marL="457200" indent="-457200" algn="just">
              <a:buFont typeface="+mj-lt"/>
              <a:buAutoNum type="arabicPeriod"/>
            </a:pPr>
            <a:endParaRPr lang="es-MX" sz="2000" dirty="0">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500034" y="928670"/>
            <a:ext cx="8215370" cy="4801314"/>
          </a:xfrm>
          <a:prstGeom prst="rect">
            <a:avLst/>
          </a:prstGeom>
        </p:spPr>
        <p:txBody>
          <a:bodyPr wrap="square">
            <a:spAutoFit/>
          </a:bodyPr>
          <a:lstStyle/>
          <a:p>
            <a:pPr algn="just"/>
            <a:r>
              <a:rPr lang="es-MX" dirty="0" smtClean="0">
                <a:latin typeface="Calibri" pitchFamily="34" charset="0"/>
                <a:cs typeface="Calibri" pitchFamily="34" charset="0"/>
              </a:rPr>
              <a:t>Así pues, lo que se debe hacer para atender las observaciones que se generen es lo siguiente:</a:t>
            </a:r>
          </a:p>
          <a:p>
            <a:pPr marL="457200" indent="-457200" algn="just">
              <a:buFont typeface="+mj-lt"/>
              <a:buAutoNum type="arabicPeriod"/>
            </a:pPr>
            <a:r>
              <a:rPr lang="es-MX" dirty="0" smtClean="0">
                <a:latin typeface="Calibri" pitchFamily="34" charset="0"/>
                <a:cs typeface="Calibri" pitchFamily="34" charset="0"/>
              </a:rPr>
              <a:t>Ingresar en el Menú a Formato Único &gt; Gestión de Proyectos &gt; Gestión de Proyectos.</a:t>
            </a:r>
          </a:p>
          <a:p>
            <a:pPr marL="457200" indent="-457200" algn="just">
              <a:buFont typeface="+mj-lt"/>
              <a:buAutoNum type="arabicPeriod"/>
            </a:pPr>
            <a:r>
              <a:rPr lang="es-MX" dirty="0" smtClean="0">
                <a:latin typeface="Calibri" pitchFamily="34" charset="0"/>
                <a:cs typeface="Calibri" pitchFamily="34" charset="0"/>
              </a:rPr>
              <a:t>Identificar los proyectos que tengan los siguientes estatus y llevar a cabo las siguientes acciones:</a:t>
            </a:r>
          </a:p>
          <a:p>
            <a:pPr marL="457200" indent="-457200" algn="just">
              <a:buFont typeface="+mj-lt"/>
              <a:buAutoNum type="arabicPeriod"/>
            </a:pPr>
            <a:endParaRPr lang="es-MX" dirty="0" smtClean="0">
              <a:latin typeface="Calibri" pitchFamily="34" charset="0"/>
              <a:cs typeface="Calibri" pitchFamily="34" charset="0"/>
            </a:endParaRPr>
          </a:p>
          <a:p>
            <a:pPr marL="457200" indent="-457200" algn="just">
              <a:buFont typeface="+mj-lt"/>
              <a:buAutoNum type="arabicPeriod"/>
            </a:pPr>
            <a:endParaRPr lang="es-MX" dirty="0" smtClean="0">
              <a:latin typeface="Calibri" pitchFamily="34" charset="0"/>
              <a:cs typeface="Calibri" pitchFamily="34" charset="0"/>
            </a:endParaRPr>
          </a:p>
          <a:p>
            <a:pPr marL="457200" indent="-457200" algn="just">
              <a:buFont typeface="+mj-lt"/>
              <a:buAutoNum type="arabicPeriod"/>
            </a:pPr>
            <a:endParaRPr lang="es-MX" dirty="0" smtClean="0">
              <a:latin typeface="Calibri" pitchFamily="34" charset="0"/>
              <a:cs typeface="Calibri" pitchFamily="34" charset="0"/>
            </a:endParaRPr>
          </a:p>
          <a:p>
            <a:pPr marL="457200" indent="-457200" algn="just">
              <a:buFont typeface="+mj-lt"/>
              <a:buAutoNum type="arabicPeriod"/>
            </a:pPr>
            <a:endParaRPr lang="es-MX" dirty="0" smtClean="0">
              <a:latin typeface="Calibri" pitchFamily="34" charset="0"/>
              <a:cs typeface="Calibri" pitchFamily="34" charset="0"/>
            </a:endParaRPr>
          </a:p>
          <a:p>
            <a:pPr marL="457200" indent="-457200" algn="just">
              <a:buFont typeface="+mj-lt"/>
              <a:buAutoNum type="arabicPeriod"/>
            </a:pPr>
            <a:endParaRPr lang="es-MX" dirty="0" smtClean="0">
              <a:latin typeface="Calibri" pitchFamily="34" charset="0"/>
              <a:cs typeface="Calibri" pitchFamily="34" charset="0"/>
            </a:endParaRPr>
          </a:p>
          <a:p>
            <a:pPr marL="457200" indent="-457200" algn="just">
              <a:buFont typeface="+mj-lt"/>
              <a:buAutoNum type="arabicPeriod"/>
            </a:pPr>
            <a:endParaRPr lang="es-MX" dirty="0" smtClean="0">
              <a:latin typeface="Calibri" pitchFamily="34" charset="0"/>
              <a:cs typeface="Calibri" pitchFamily="34" charset="0"/>
            </a:endParaRPr>
          </a:p>
          <a:p>
            <a:pPr marL="457200" indent="-457200" algn="just">
              <a:buFont typeface="+mj-lt"/>
              <a:buAutoNum type="arabicPeriod"/>
            </a:pPr>
            <a:endParaRPr lang="es-MX" dirty="0" smtClean="0">
              <a:latin typeface="Calibri" pitchFamily="34" charset="0"/>
              <a:cs typeface="Calibri" pitchFamily="34" charset="0"/>
            </a:endParaRPr>
          </a:p>
          <a:p>
            <a:pPr marL="457200" indent="-457200" algn="just">
              <a:buFont typeface="+mj-lt"/>
              <a:buAutoNum type="arabicPeriod"/>
            </a:pPr>
            <a:endParaRPr lang="es-MX" dirty="0" smtClean="0">
              <a:latin typeface="Calibri" pitchFamily="34" charset="0"/>
              <a:cs typeface="Calibri" pitchFamily="34" charset="0"/>
            </a:endParaRPr>
          </a:p>
          <a:p>
            <a:pPr marL="457200" indent="-457200" algn="just">
              <a:buFont typeface="+mj-lt"/>
              <a:buAutoNum type="arabicPeriod"/>
            </a:pPr>
            <a:endParaRPr lang="es-MX" dirty="0" smtClean="0">
              <a:latin typeface="Calibri" pitchFamily="34" charset="0"/>
              <a:cs typeface="Calibri" pitchFamily="34" charset="0"/>
            </a:endParaRPr>
          </a:p>
          <a:p>
            <a:pPr marL="457200" indent="-457200" algn="just">
              <a:buFont typeface="+mj-lt"/>
              <a:buAutoNum type="arabicPeriod"/>
            </a:pPr>
            <a:r>
              <a:rPr lang="es-MX" dirty="0" err="1" smtClean="0">
                <a:latin typeface="Calibri" pitchFamily="34" charset="0"/>
                <a:cs typeface="Calibri" pitchFamily="34" charset="0"/>
              </a:rPr>
              <a:t>Kakaka</a:t>
            </a:r>
            <a:endParaRPr lang="es-MX" dirty="0" smtClean="0">
              <a:latin typeface="Calibri" pitchFamily="34" charset="0"/>
              <a:cs typeface="Calibri" pitchFamily="34" charset="0"/>
            </a:endParaRPr>
          </a:p>
          <a:p>
            <a:pPr marL="457200" indent="-457200" algn="just">
              <a:buFont typeface="+mj-lt"/>
              <a:buAutoNum type="arabicPeriod"/>
            </a:pPr>
            <a:endParaRPr lang="es-MX" dirty="0" smtClean="0">
              <a:latin typeface="Calibri" pitchFamily="34" charset="0"/>
              <a:cs typeface="Calibri" pitchFamily="34" charset="0"/>
            </a:endParaRPr>
          </a:p>
        </p:txBody>
      </p:sp>
      <p:graphicFrame>
        <p:nvGraphicFramePr>
          <p:cNvPr id="3" name="2 Tabla"/>
          <p:cNvGraphicFramePr>
            <a:graphicFrameLocks noGrp="1"/>
          </p:cNvGraphicFramePr>
          <p:nvPr/>
        </p:nvGraphicFramePr>
        <p:xfrm>
          <a:off x="428595" y="2714620"/>
          <a:ext cx="8286809" cy="3418840"/>
        </p:xfrm>
        <a:graphic>
          <a:graphicData uri="http://schemas.openxmlformats.org/drawingml/2006/table">
            <a:tbl>
              <a:tblPr firstRow="1" bandRow="1">
                <a:tableStyleId>{FABFCF23-3B69-468F-B69F-88F6DE6A72F2}</a:tableStyleId>
              </a:tblPr>
              <a:tblGrid>
                <a:gridCol w="1627767"/>
                <a:gridCol w="1701756"/>
                <a:gridCol w="4957286"/>
              </a:tblGrid>
              <a:tr h="370840">
                <a:tc>
                  <a:txBody>
                    <a:bodyPr/>
                    <a:lstStyle/>
                    <a:p>
                      <a:pPr algn="ctr"/>
                      <a:r>
                        <a:rPr lang="es-MX" sz="1400" dirty="0" smtClean="0">
                          <a:latin typeface="Calibri" pitchFamily="34" charset="0"/>
                          <a:cs typeface="Calibri" pitchFamily="34" charset="0"/>
                        </a:rPr>
                        <a:t>Usuario</a:t>
                      </a:r>
                      <a:endParaRPr lang="es-MX" sz="1400" dirty="0">
                        <a:latin typeface="Calibri" pitchFamily="34" charset="0"/>
                        <a:cs typeface="Calibri" pitchFamily="34" charset="0"/>
                      </a:endParaRPr>
                    </a:p>
                  </a:txBody>
                  <a:tcPr anchor="ctr">
                    <a:solidFill>
                      <a:srgbClr val="00853F"/>
                    </a:solidFill>
                  </a:tcPr>
                </a:tc>
                <a:tc>
                  <a:txBody>
                    <a:bodyPr/>
                    <a:lstStyle/>
                    <a:p>
                      <a:pPr algn="ctr"/>
                      <a:r>
                        <a:rPr lang="es-MX" sz="1400" dirty="0" smtClean="0">
                          <a:latin typeface="Calibri" pitchFamily="34" charset="0"/>
                          <a:cs typeface="Calibri" pitchFamily="34" charset="0"/>
                        </a:rPr>
                        <a:t>Estatus</a:t>
                      </a:r>
                      <a:endParaRPr lang="es-MX" sz="1400" dirty="0">
                        <a:latin typeface="Calibri" pitchFamily="34" charset="0"/>
                        <a:cs typeface="Calibri" pitchFamily="34" charset="0"/>
                      </a:endParaRPr>
                    </a:p>
                  </a:txBody>
                  <a:tcPr anchor="ctr">
                    <a:solidFill>
                      <a:srgbClr val="00853F"/>
                    </a:solidFill>
                  </a:tcPr>
                </a:tc>
                <a:tc>
                  <a:txBody>
                    <a:bodyPr/>
                    <a:lstStyle/>
                    <a:p>
                      <a:pPr algn="ctr"/>
                      <a:r>
                        <a:rPr lang="es-MX" sz="1400" dirty="0" smtClean="0">
                          <a:latin typeface="Calibri" pitchFamily="34" charset="0"/>
                          <a:cs typeface="Calibri" pitchFamily="34" charset="0"/>
                        </a:rPr>
                        <a:t>Acción</a:t>
                      </a:r>
                      <a:endParaRPr lang="es-MX" sz="1400" dirty="0">
                        <a:latin typeface="Calibri" pitchFamily="34" charset="0"/>
                        <a:cs typeface="Calibri" pitchFamily="34" charset="0"/>
                      </a:endParaRPr>
                    </a:p>
                  </a:txBody>
                  <a:tcPr anchor="ctr">
                    <a:solidFill>
                      <a:srgbClr val="00853F"/>
                    </a:solidFill>
                  </a:tcPr>
                </a:tc>
              </a:tr>
              <a:tr h="370840">
                <a:tc>
                  <a:txBody>
                    <a:bodyPr/>
                    <a:lstStyle/>
                    <a:p>
                      <a:pPr algn="ctr"/>
                      <a:r>
                        <a:rPr lang="es-MX" sz="1400" dirty="0" smtClean="0">
                          <a:latin typeface="Calibri" pitchFamily="34" charset="0"/>
                          <a:cs typeface="Calibri" pitchFamily="34" charset="0"/>
                        </a:rPr>
                        <a:t>Captura</a:t>
                      </a:r>
                      <a:endParaRPr lang="es-MX" sz="1400" dirty="0">
                        <a:latin typeface="Calibri" pitchFamily="34" charset="0"/>
                        <a:cs typeface="Calibri" pitchFamily="34" charset="0"/>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s-MX" sz="1400" dirty="0" smtClean="0">
                          <a:latin typeface="Calibri" pitchFamily="34" charset="0"/>
                          <a:cs typeface="Calibri" pitchFamily="34" charset="0"/>
                        </a:rPr>
                        <a:t>Observaciones atendiéndose</a:t>
                      </a:r>
                    </a:p>
                  </a:txBody>
                  <a:tcPr anchor="ctr"/>
                </a:tc>
                <a:tc>
                  <a:txBody>
                    <a:bodyPr/>
                    <a:lstStyle/>
                    <a:p>
                      <a:pPr marL="342900" marR="0" indent="-342900" algn="just" defTabSz="457200" rtl="0" eaLnBrk="1" fontAlgn="auto" latinLnBrk="0" hangingPunct="1">
                        <a:lnSpc>
                          <a:spcPct val="100000"/>
                        </a:lnSpc>
                        <a:spcBef>
                          <a:spcPts val="0"/>
                        </a:spcBef>
                        <a:spcAft>
                          <a:spcPts val="0"/>
                        </a:spcAft>
                        <a:buClrTx/>
                        <a:buSzTx/>
                        <a:buFontTx/>
                        <a:buAutoNum type="arabicPeriod"/>
                        <a:tabLst/>
                        <a:defRPr/>
                      </a:pPr>
                      <a:r>
                        <a:rPr lang="es-MX" sz="1400" kern="1200" dirty="0" smtClean="0">
                          <a:solidFill>
                            <a:schemeClr val="dk1"/>
                          </a:solidFill>
                          <a:latin typeface="Calibri" pitchFamily="34" charset="0"/>
                          <a:ea typeface="+mn-ea"/>
                          <a:cs typeface="Calibri" pitchFamily="34" charset="0"/>
                        </a:rPr>
                        <a:t>Revisar los comentarios hechos por la entidad federativa.</a:t>
                      </a:r>
                    </a:p>
                    <a:p>
                      <a:pPr marL="342900" marR="0" indent="-342900" algn="just" defTabSz="457200" rtl="0" eaLnBrk="1" fontAlgn="auto" latinLnBrk="0" hangingPunct="1">
                        <a:lnSpc>
                          <a:spcPct val="100000"/>
                        </a:lnSpc>
                        <a:spcBef>
                          <a:spcPts val="0"/>
                        </a:spcBef>
                        <a:spcAft>
                          <a:spcPts val="0"/>
                        </a:spcAft>
                        <a:buClrTx/>
                        <a:buSzTx/>
                        <a:buFontTx/>
                        <a:buAutoNum type="arabicPeriod"/>
                        <a:tabLst/>
                        <a:defRPr/>
                      </a:pPr>
                      <a:r>
                        <a:rPr lang="es-MX" sz="1400" kern="1200" dirty="0" smtClean="0">
                          <a:solidFill>
                            <a:schemeClr val="dk1"/>
                          </a:solidFill>
                          <a:latin typeface="Calibri" pitchFamily="34" charset="0"/>
                          <a:ea typeface="+mn-ea"/>
                          <a:cs typeface="Calibri" pitchFamily="34" charset="0"/>
                        </a:rPr>
                        <a:t>Llevar a cabo las modificaciones pertinentes.</a:t>
                      </a:r>
                    </a:p>
                    <a:p>
                      <a:pPr marL="342900" marR="0" indent="-342900" algn="just" defTabSz="457200" rtl="0" eaLnBrk="1" fontAlgn="auto" latinLnBrk="0" hangingPunct="1">
                        <a:lnSpc>
                          <a:spcPct val="100000"/>
                        </a:lnSpc>
                        <a:spcBef>
                          <a:spcPts val="0"/>
                        </a:spcBef>
                        <a:spcAft>
                          <a:spcPts val="0"/>
                        </a:spcAft>
                        <a:buClrTx/>
                        <a:buSzTx/>
                        <a:buFontTx/>
                        <a:buAutoNum type="arabicPeriod"/>
                        <a:tabLst/>
                        <a:defRPr/>
                      </a:pPr>
                      <a:r>
                        <a:rPr lang="es-MX" sz="1400" kern="1200" dirty="0" smtClean="0">
                          <a:solidFill>
                            <a:schemeClr val="dk1"/>
                          </a:solidFill>
                          <a:latin typeface="Calibri" pitchFamily="34" charset="0"/>
                          <a:ea typeface="+mn-ea"/>
                          <a:cs typeface="Calibri" pitchFamily="34" charset="0"/>
                        </a:rPr>
                        <a:t>Solicitar de nuevo la validación.</a:t>
                      </a:r>
                    </a:p>
                  </a:txBody>
                  <a:tcPr/>
                </a:tc>
              </a:tr>
              <a:tr h="370840">
                <a:tc>
                  <a:txBody>
                    <a:bodyPr/>
                    <a:lstStyle/>
                    <a:p>
                      <a:pPr algn="ctr"/>
                      <a:r>
                        <a:rPr lang="es-MX" sz="1400" dirty="0" smtClean="0">
                          <a:latin typeface="Calibri" pitchFamily="34" charset="0"/>
                          <a:cs typeface="Calibri" pitchFamily="34" charset="0"/>
                        </a:rPr>
                        <a:t>Autorización</a:t>
                      </a:r>
                      <a:endParaRPr lang="es-MX" sz="1400" dirty="0">
                        <a:latin typeface="Calibri" pitchFamily="34" charset="0"/>
                        <a:cs typeface="Calibri" pitchFamily="34" charset="0"/>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s-MX" sz="1400" dirty="0" smtClean="0">
                          <a:latin typeface="Calibri" pitchFamily="34" charset="0"/>
                          <a:cs typeface="Calibri" pitchFamily="34" charset="0"/>
                        </a:rPr>
                        <a:t>Atender observaciones</a:t>
                      </a:r>
                    </a:p>
                  </a:txBody>
                  <a:tcPr anchor="ctr"/>
                </a:tc>
                <a:tc>
                  <a:txBody>
                    <a:bodyPr/>
                    <a:lstStyle/>
                    <a:p>
                      <a:pPr marL="342900" marR="0" indent="-342900" algn="just" defTabSz="457200" rtl="0" eaLnBrk="1" fontAlgn="auto" latinLnBrk="0" hangingPunct="1">
                        <a:lnSpc>
                          <a:spcPct val="100000"/>
                        </a:lnSpc>
                        <a:spcBef>
                          <a:spcPts val="0"/>
                        </a:spcBef>
                        <a:spcAft>
                          <a:spcPts val="0"/>
                        </a:spcAft>
                        <a:buClrTx/>
                        <a:buSzTx/>
                        <a:buFontTx/>
                        <a:buAutoNum type="arabicPeriod"/>
                        <a:tabLst/>
                        <a:defRPr/>
                      </a:pPr>
                      <a:r>
                        <a:rPr lang="es-MX" sz="1400" kern="1200" dirty="0" smtClean="0">
                          <a:solidFill>
                            <a:schemeClr val="dk1"/>
                          </a:solidFill>
                          <a:latin typeface="Calibri" pitchFamily="34" charset="0"/>
                          <a:ea typeface="+mn-ea"/>
                          <a:cs typeface="Calibri" pitchFamily="34" charset="0"/>
                        </a:rPr>
                        <a:t>Revisar los comentarios hechos por la dependencia coordinadora o la UED.</a:t>
                      </a:r>
                    </a:p>
                    <a:p>
                      <a:pPr marL="342900" marR="0" indent="-342900" algn="just" defTabSz="457200" rtl="0" eaLnBrk="1" fontAlgn="auto" latinLnBrk="0" hangingPunct="1">
                        <a:lnSpc>
                          <a:spcPct val="100000"/>
                        </a:lnSpc>
                        <a:spcBef>
                          <a:spcPts val="0"/>
                        </a:spcBef>
                        <a:spcAft>
                          <a:spcPts val="0"/>
                        </a:spcAft>
                        <a:buClrTx/>
                        <a:buSzTx/>
                        <a:buFontTx/>
                        <a:buAutoNum type="arabicPeriod"/>
                        <a:tabLst/>
                        <a:defRPr/>
                      </a:pPr>
                      <a:r>
                        <a:rPr lang="es-MX" sz="1400" kern="1200" dirty="0" smtClean="0">
                          <a:solidFill>
                            <a:schemeClr val="dk1"/>
                          </a:solidFill>
                          <a:latin typeface="Calibri" pitchFamily="34" charset="0"/>
                          <a:ea typeface="+mn-ea"/>
                          <a:cs typeface="Calibri" pitchFamily="34" charset="0"/>
                        </a:rPr>
                        <a:t>Dar </a:t>
                      </a:r>
                      <a:r>
                        <a:rPr lang="es-MX" sz="1400" kern="1200" dirty="0" err="1" smtClean="0">
                          <a:solidFill>
                            <a:schemeClr val="dk1"/>
                          </a:solidFill>
                          <a:latin typeface="Calibri" pitchFamily="34" charset="0"/>
                          <a:ea typeface="+mn-ea"/>
                          <a:cs typeface="Calibri" pitchFamily="34" charset="0"/>
                        </a:rPr>
                        <a:t>click</a:t>
                      </a:r>
                      <a:r>
                        <a:rPr lang="es-MX" sz="1400" kern="1200" dirty="0" smtClean="0">
                          <a:solidFill>
                            <a:schemeClr val="dk1"/>
                          </a:solidFill>
                          <a:latin typeface="Calibri" pitchFamily="34" charset="0"/>
                          <a:ea typeface="+mn-ea"/>
                          <a:cs typeface="Calibri" pitchFamily="34" charset="0"/>
                        </a:rPr>
                        <a:t> en el botón de solicitar cambios para que la institución ejecutora pueda solventar las observaciones.</a:t>
                      </a:r>
                    </a:p>
                    <a:p>
                      <a:pPr marL="342900" marR="0" indent="-342900" algn="just" defTabSz="457200" rtl="0" eaLnBrk="1" fontAlgn="auto" latinLnBrk="0" hangingPunct="1">
                        <a:lnSpc>
                          <a:spcPct val="100000"/>
                        </a:lnSpc>
                        <a:spcBef>
                          <a:spcPts val="0"/>
                        </a:spcBef>
                        <a:spcAft>
                          <a:spcPts val="0"/>
                        </a:spcAft>
                        <a:buClrTx/>
                        <a:buSzTx/>
                        <a:buFontTx/>
                        <a:buAutoNum type="arabicPeriod"/>
                        <a:tabLst/>
                        <a:defRPr/>
                      </a:pPr>
                      <a:r>
                        <a:rPr lang="es-MX" sz="1400" kern="1200" dirty="0" smtClean="0">
                          <a:solidFill>
                            <a:schemeClr val="dk1"/>
                          </a:solidFill>
                          <a:latin typeface="Calibri" pitchFamily="34" charset="0"/>
                          <a:ea typeface="+mn-ea"/>
                          <a:cs typeface="Calibri" pitchFamily="34" charset="0"/>
                        </a:rPr>
                        <a:t>El estatus cambiará a “observaciones atendiéndose”.</a:t>
                      </a:r>
                    </a:p>
                    <a:p>
                      <a:pPr marL="342900" marR="0" indent="-342900" algn="just" defTabSz="457200" rtl="0" eaLnBrk="1" fontAlgn="auto" latinLnBrk="0" hangingPunct="1">
                        <a:lnSpc>
                          <a:spcPct val="100000"/>
                        </a:lnSpc>
                        <a:spcBef>
                          <a:spcPts val="0"/>
                        </a:spcBef>
                        <a:spcAft>
                          <a:spcPts val="0"/>
                        </a:spcAft>
                        <a:buClrTx/>
                        <a:buSzTx/>
                        <a:buFontTx/>
                        <a:buAutoNum type="arabicPeriod"/>
                        <a:tabLst/>
                        <a:defRPr/>
                      </a:pPr>
                      <a:r>
                        <a:rPr lang="es-MX" sz="1400" kern="1200" dirty="0" smtClean="0">
                          <a:solidFill>
                            <a:schemeClr val="dk1"/>
                          </a:solidFill>
                          <a:latin typeface="Calibri" pitchFamily="34" charset="0"/>
                          <a:ea typeface="+mn-ea"/>
                          <a:cs typeface="Calibri" pitchFamily="34" charset="0"/>
                        </a:rPr>
                        <a:t>Esperar a que el proyecto pase a “Observaciones atendidas”, par revisarlo y validarlo o regresarlo de nuevo con cambios.</a:t>
                      </a:r>
                    </a:p>
                  </a:txBody>
                  <a:tcPr/>
                </a:tc>
              </a:tr>
              <a:tr h="37084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s-MX" sz="1400" dirty="0" smtClean="0">
                          <a:latin typeface="Calibri" pitchFamily="34" charset="0"/>
                          <a:cs typeface="Calibri" pitchFamily="34" charset="0"/>
                        </a:rPr>
                        <a:t>Autorización</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s-MX" sz="1400" dirty="0" smtClean="0">
                          <a:latin typeface="Calibri" pitchFamily="34" charset="0"/>
                          <a:cs typeface="Calibri" pitchFamily="34" charset="0"/>
                        </a:rPr>
                        <a:t>Observaciones atendidas</a:t>
                      </a:r>
                    </a:p>
                  </a:txBody>
                  <a:tcPr anchor="ctr"/>
                </a:tc>
                <a:tc>
                  <a:txBody>
                    <a:bodyPr/>
                    <a:lstStyle/>
                    <a:p>
                      <a:pPr marL="342900" marR="0" indent="-342900" algn="just" defTabSz="457200" rtl="0" eaLnBrk="1" fontAlgn="auto" latinLnBrk="0" hangingPunct="1">
                        <a:lnSpc>
                          <a:spcPct val="100000"/>
                        </a:lnSpc>
                        <a:spcBef>
                          <a:spcPts val="0"/>
                        </a:spcBef>
                        <a:spcAft>
                          <a:spcPts val="0"/>
                        </a:spcAft>
                        <a:buClrTx/>
                        <a:buSzTx/>
                        <a:buFontTx/>
                        <a:buAutoNum type="arabicPeriod"/>
                        <a:tabLst/>
                        <a:defRPr/>
                      </a:pPr>
                      <a:r>
                        <a:rPr lang="es-MX" sz="1400" dirty="0" smtClean="0">
                          <a:latin typeface="Calibri" pitchFamily="34" charset="0"/>
                          <a:cs typeface="Calibri" pitchFamily="34" charset="0"/>
                        </a:rPr>
                        <a:t>Revisar la información corregida por la institución</a:t>
                      </a:r>
                      <a:r>
                        <a:rPr lang="es-MX" sz="1400" baseline="0" dirty="0" smtClean="0">
                          <a:latin typeface="Calibri" pitchFamily="34" charset="0"/>
                          <a:cs typeface="Calibri" pitchFamily="34" charset="0"/>
                        </a:rPr>
                        <a:t> ejecutora. </a:t>
                      </a:r>
                    </a:p>
                    <a:p>
                      <a:pPr marL="342900" marR="0" indent="-342900" algn="just" defTabSz="457200" rtl="0" eaLnBrk="1" fontAlgn="auto" latinLnBrk="0" hangingPunct="1">
                        <a:lnSpc>
                          <a:spcPct val="100000"/>
                        </a:lnSpc>
                        <a:spcBef>
                          <a:spcPts val="0"/>
                        </a:spcBef>
                        <a:spcAft>
                          <a:spcPts val="0"/>
                        </a:spcAft>
                        <a:buClrTx/>
                        <a:buSzTx/>
                        <a:buFontTx/>
                        <a:buAutoNum type="arabicPeriod"/>
                        <a:tabLst/>
                        <a:defRPr/>
                      </a:pPr>
                      <a:r>
                        <a:rPr lang="es-MX" sz="1400" baseline="0" dirty="0" smtClean="0">
                          <a:latin typeface="Calibri" pitchFamily="34" charset="0"/>
                          <a:cs typeface="Calibri" pitchFamily="34" charset="0"/>
                        </a:rPr>
                        <a:t>Validar el registro o volver a regresarlo para que realice más modificaciones.</a:t>
                      </a:r>
                      <a:endParaRPr lang="es-MX" sz="1400" dirty="0" smtClean="0">
                        <a:latin typeface="Calibri" pitchFamily="34" charset="0"/>
                        <a:cs typeface="Calibri" pitchFamily="34" charset="0"/>
                      </a:endParaRPr>
                    </a:p>
                  </a:txBody>
                  <a:tcPr/>
                </a:tc>
              </a:tr>
            </a:tbl>
          </a:graphicData>
        </a:graphic>
      </p:graphicFrame>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idx="4294967295"/>
          </p:nvPr>
        </p:nvSpPr>
        <p:spPr>
          <a:xfrm>
            <a:off x="0" y="0"/>
            <a:ext cx="8229600" cy="1143000"/>
          </a:xfrm>
        </p:spPr>
        <p:txBody>
          <a:bodyPr/>
          <a:lstStyle/>
          <a:p>
            <a:r>
              <a:rPr lang="es-MX" sz="2400" b="1" dirty="0" smtClean="0">
                <a:solidFill>
                  <a:schemeClr val="tx1"/>
                </a:solidFill>
                <a:latin typeface="Calibri" pitchFamily="34" charset="0"/>
              </a:rPr>
              <a:t>Estatus de los proyectos</a:t>
            </a:r>
            <a:endParaRPr lang="es-MX" sz="2400" b="1" dirty="0">
              <a:solidFill>
                <a:schemeClr val="tx1"/>
              </a:solidFill>
              <a:latin typeface="Calibri" pitchFamily="34" charset="0"/>
            </a:endParaRPr>
          </a:p>
        </p:txBody>
      </p:sp>
      <p:sp>
        <p:nvSpPr>
          <p:cNvPr id="2" name="1 Marcador de contenido"/>
          <p:cNvSpPr>
            <a:spLocks noGrp="1"/>
          </p:cNvSpPr>
          <p:nvPr>
            <p:ph idx="4294967295"/>
          </p:nvPr>
        </p:nvSpPr>
        <p:spPr>
          <a:xfrm>
            <a:off x="0" y="1268413"/>
            <a:ext cx="4465638" cy="2376487"/>
          </a:xfrm>
        </p:spPr>
        <p:txBody>
          <a:bodyPr>
            <a:noAutofit/>
          </a:bodyPr>
          <a:lstStyle/>
          <a:p>
            <a:pPr algn="just">
              <a:buNone/>
            </a:pPr>
            <a:r>
              <a:rPr lang="es-MX" sz="2000" dirty="0" smtClean="0">
                <a:solidFill>
                  <a:schemeClr val="tx1"/>
                </a:solidFill>
                <a:latin typeface="Calibri" pitchFamily="34" charset="0"/>
              </a:rPr>
              <a:t>      La CANCELACIÓN de un proyecto debe ser utilizada cuando los proyectos no cuentan con el total del avance financiero y/o físico sin continuidad sobre los mismos, indicando en las observaciones la razón de la cancelación.</a:t>
            </a:r>
          </a:p>
        </p:txBody>
      </p:sp>
      <p:pic>
        <p:nvPicPr>
          <p:cNvPr id="6147" name="Picture 3"/>
          <p:cNvPicPr>
            <a:picLocks noChangeAspect="1" noChangeArrowheads="1"/>
          </p:cNvPicPr>
          <p:nvPr/>
        </p:nvPicPr>
        <p:blipFill>
          <a:blip r:embed="rId3" cstate="print"/>
          <a:srcRect/>
          <a:stretch>
            <a:fillRect/>
          </a:stretch>
        </p:blipFill>
        <p:spPr bwMode="auto">
          <a:xfrm>
            <a:off x="6696236" y="4437112"/>
            <a:ext cx="576064" cy="1348833"/>
          </a:xfrm>
          <a:prstGeom prst="rect">
            <a:avLst/>
          </a:prstGeom>
          <a:noFill/>
          <a:ln w="9525">
            <a:noFill/>
            <a:miter lim="800000"/>
            <a:headEnd/>
            <a:tailEnd/>
          </a:ln>
        </p:spPr>
      </p:pic>
      <p:pic>
        <p:nvPicPr>
          <p:cNvPr id="6148" name="Picture 4"/>
          <p:cNvPicPr>
            <a:picLocks noChangeAspect="1" noChangeArrowheads="1"/>
          </p:cNvPicPr>
          <p:nvPr/>
        </p:nvPicPr>
        <p:blipFill>
          <a:blip r:embed="rId4" cstate="print"/>
          <a:srcRect/>
          <a:stretch>
            <a:fillRect/>
          </a:stretch>
        </p:blipFill>
        <p:spPr bwMode="auto">
          <a:xfrm>
            <a:off x="6588224" y="2276872"/>
            <a:ext cx="792088" cy="668874"/>
          </a:xfrm>
          <a:prstGeom prst="rect">
            <a:avLst/>
          </a:prstGeom>
          <a:noFill/>
          <a:ln w="9525">
            <a:noFill/>
            <a:miter lim="800000"/>
            <a:headEnd/>
            <a:tailEnd/>
          </a:ln>
        </p:spPr>
      </p:pic>
      <p:sp>
        <p:nvSpPr>
          <p:cNvPr id="9" name="1 Marcador de contenido"/>
          <p:cNvSpPr txBox="1">
            <a:spLocks/>
          </p:cNvSpPr>
          <p:nvPr/>
        </p:nvSpPr>
        <p:spPr>
          <a:xfrm>
            <a:off x="1259632" y="3861048"/>
            <a:ext cx="4392488" cy="2156072"/>
          </a:xfrm>
          <a:prstGeom prst="rect">
            <a:avLst/>
          </a:prstGeom>
        </p:spPr>
        <p:txBody>
          <a:bodyPr vert="horz" lIns="91440" tIns="45720" rIns="91440" bIns="45720" rtlCol="0">
            <a:normAutofit/>
          </a:bodyPr>
          <a:lstStyle/>
          <a:p>
            <a:pPr marL="342900" marR="0" lvl="0" indent="-342900" algn="just" defTabSz="457200" rtl="0" eaLnBrk="1" fontAlgn="auto" latinLnBrk="0" hangingPunct="1">
              <a:lnSpc>
                <a:spcPct val="100000"/>
              </a:lnSpc>
              <a:spcBef>
                <a:spcPct val="20000"/>
              </a:spcBef>
              <a:spcAft>
                <a:spcPts val="0"/>
              </a:spcAft>
              <a:buClrTx/>
              <a:buSzTx/>
              <a:tabLst/>
              <a:defRPr/>
            </a:pPr>
            <a:r>
              <a:rPr kumimoji="0" lang="es-MX" sz="2000" i="0" u="none" strike="noStrike" kern="1200" cap="none" spc="0" normalizeH="0" baseline="0" noProof="0" dirty="0" smtClean="0">
                <a:ln>
                  <a:noFill/>
                </a:ln>
                <a:effectLst/>
                <a:uLnTx/>
                <a:uFillTx/>
                <a:latin typeface="Calibri" pitchFamily="34" charset="0"/>
                <a:cs typeface="Adobe Caslon Pro"/>
              </a:rPr>
              <a:t>      La SUSPENSIÓN de un proyecto debe ser utilizada cuando los proyectos no cuentan con el total de avance financiero y/o físico, pero se espera tener avance financiero y/o físico en reportes subsecuentes.</a:t>
            </a:r>
            <a:endParaRPr kumimoji="0" lang="es-MX" sz="2000" i="0" u="none" strike="noStrike" kern="1200" cap="none" spc="0" normalizeH="0" baseline="0" noProof="0" dirty="0">
              <a:ln>
                <a:noFill/>
              </a:ln>
              <a:effectLst/>
              <a:uLnTx/>
              <a:uFillTx/>
              <a:latin typeface="Calibri" pitchFamily="34" charset="0"/>
              <a:cs typeface="Adobe Caslon Pro"/>
            </a:endParaRPr>
          </a:p>
        </p:txBody>
      </p:sp>
      <p:pic>
        <p:nvPicPr>
          <p:cNvPr id="5122" name="Picture 2"/>
          <p:cNvPicPr>
            <a:picLocks noChangeAspect="1" noChangeArrowheads="1"/>
          </p:cNvPicPr>
          <p:nvPr/>
        </p:nvPicPr>
        <p:blipFill>
          <a:blip r:embed="rId5" cstate="print"/>
          <a:srcRect/>
          <a:stretch>
            <a:fillRect/>
          </a:stretch>
        </p:blipFill>
        <p:spPr bwMode="auto">
          <a:xfrm>
            <a:off x="6357950" y="1500174"/>
            <a:ext cx="1245700" cy="642942"/>
          </a:xfrm>
          <a:prstGeom prst="rect">
            <a:avLst/>
          </a:prstGeom>
          <a:noFill/>
          <a:ln w="9525">
            <a:noFill/>
            <a:miter lim="800000"/>
            <a:headEnd/>
            <a:tailEnd/>
          </a:ln>
        </p:spPr>
      </p:pic>
      <p:pic>
        <p:nvPicPr>
          <p:cNvPr id="5123" name="Picture 3"/>
          <p:cNvPicPr>
            <a:picLocks noChangeAspect="1" noChangeArrowheads="1"/>
          </p:cNvPicPr>
          <p:nvPr/>
        </p:nvPicPr>
        <p:blipFill>
          <a:blip r:embed="rId6" cstate="print"/>
          <a:srcRect/>
          <a:stretch>
            <a:fillRect/>
          </a:stretch>
        </p:blipFill>
        <p:spPr bwMode="auto">
          <a:xfrm>
            <a:off x="6429388" y="3714752"/>
            <a:ext cx="1208951" cy="57150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bg1">
                <a:lumMod val="95000"/>
                <a:alpha val="53000"/>
              </a:schemeClr>
            </a:gs>
            <a:gs pos="0">
              <a:schemeClr val="bg1">
                <a:lumMod val="85000"/>
                <a:alpha val="47000"/>
              </a:schemeClr>
            </a:gs>
            <a:gs pos="50000">
              <a:schemeClr val="bg1">
                <a:alpha val="49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3" name="1 Título"/>
          <p:cNvSpPr txBox="1">
            <a:spLocks/>
          </p:cNvSpPr>
          <p:nvPr/>
        </p:nvSpPr>
        <p:spPr>
          <a:xfrm>
            <a:off x="500034" y="428604"/>
            <a:ext cx="8229600" cy="794141"/>
          </a:xfrm>
          <a:prstGeom prst="rect">
            <a:avLst/>
          </a:prstGeom>
        </p:spPr>
        <p:txBody>
          <a:bodyPr/>
          <a:lstStyle/>
          <a:p>
            <a:pPr marL="0" marR="0" lvl="0" indent="0" algn="r" defTabSz="457200" rtl="0" eaLnBrk="1" fontAlgn="auto" latinLnBrk="0" hangingPunct="1">
              <a:lnSpc>
                <a:spcPct val="100000"/>
              </a:lnSpc>
              <a:spcBef>
                <a:spcPct val="0"/>
              </a:spcBef>
              <a:spcAft>
                <a:spcPts val="0"/>
              </a:spcAft>
              <a:buClrTx/>
              <a:buSzTx/>
              <a:buFontTx/>
              <a:buNone/>
              <a:tabLst/>
              <a:defRPr/>
            </a:pPr>
            <a:r>
              <a:rPr kumimoji="0" lang="es-MX" sz="2400" b="1" i="0" u="none" strike="noStrike" kern="1200" cap="none" spc="0" normalizeH="0" baseline="0" noProof="0" dirty="0" smtClean="0">
                <a:ln>
                  <a:noFill/>
                </a:ln>
                <a:effectLst/>
                <a:uLnTx/>
                <a:uFillTx/>
                <a:latin typeface="Calibri" pitchFamily="34" charset="0"/>
                <a:ea typeface="+mj-ea"/>
                <a:cs typeface="Calibri" pitchFamily="34" charset="0"/>
              </a:rPr>
              <a:t>Maximizar la pantalla antes de seleccionar alguna opción</a:t>
            </a:r>
            <a:endParaRPr kumimoji="0" lang="es-MX" sz="2400" b="1" i="0" u="none" strike="noStrike" kern="1200" cap="none" spc="0" normalizeH="0" baseline="0" noProof="0" dirty="0">
              <a:ln>
                <a:noFill/>
              </a:ln>
              <a:effectLst/>
              <a:uLnTx/>
              <a:uFillTx/>
              <a:latin typeface="Calibri" pitchFamily="34" charset="0"/>
              <a:ea typeface="+mj-ea"/>
              <a:cs typeface="Calibri" pitchFamily="34" charset="0"/>
            </a:endParaRPr>
          </a:p>
        </p:txBody>
      </p:sp>
      <p:sp>
        <p:nvSpPr>
          <p:cNvPr id="4" name="3 CuadroTexto"/>
          <p:cNvSpPr txBox="1"/>
          <p:nvPr/>
        </p:nvSpPr>
        <p:spPr>
          <a:xfrm>
            <a:off x="500034" y="1071546"/>
            <a:ext cx="8215370" cy="1015663"/>
          </a:xfrm>
          <a:prstGeom prst="rect">
            <a:avLst/>
          </a:prstGeom>
          <a:noFill/>
        </p:spPr>
        <p:txBody>
          <a:bodyPr wrap="square" rtlCol="0">
            <a:spAutoFit/>
          </a:bodyPr>
          <a:lstStyle/>
          <a:p>
            <a:pPr algn="just"/>
            <a:r>
              <a:rPr lang="es-MX" sz="2000" dirty="0" smtClean="0">
                <a:latin typeface="Calibri" pitchFamily="34" charset="0"/>
                <a:cs typeface="Calibri" pitchFamily="34" charset="0"/>
              </a:rPr>
              <a:t>Para </a:t>
            </a:r>
            <a:r>
              <a:rPr lang="es-MX" sz="2000" dirty="0">
                <a:latin typeface="Calibri" pitchFamily="34" charset="0"/>
                <a:cs typeface="Calibri" pitchFamily="34" charset="0"/>
              </a:rPr>
              <a:t>una mejor visualización de los datos, deberá maximizarse la pantalla, una vez que se ingresa al Sistema, antes de seleccionar la opción del menú en la que queramos trabajar.</a:t>
            </a:r>
          </a:p>
        </p:txBody>
      </p:sp>
      <p:pic>
        <p:nvPicPr>
          <p:cNvPr id="2" name="Picture 2"/>
          <p:cNvPicPr>
            <a:picLocks noChangeAspect="1" noChangeArrowheads="1"/>
          </p:cNvPicPr>
          <p:nvPr/>
        </p:nvPicPr>
        <p:blipFill>
          <a:blip r:embed="rId3" cstate="print"/>
          <a:srcRect/>
          <a:stretch>
            <a:fillRect/>
          </a:stretch>
        </p:blipFill>
        <p:spPr bwMode="auto">
          <a:xfrm>
            <a:off x="1115616" y="2136785"/>
            <a:ext cx="6552728" cy="4095455"/>
          </a:xfrm>
          <a:prstGeom prst="rect">
            <a:avLst/>
          </a:prstGeom>
          <a:noFill/>
          <a:ln w="9525">
            <a:noFill/>
            <a:miter lim="800000"/>
            <a:headEnd/>
            <a:tailEnd/>
          </a:ln>
        </p:spPr>
      </p:pic>
      <p:sp>
        <p:nvSpPr>
          <p:cNvPr id="6" name="5 Flecha derecha"/>
          <p:cNvSpPr/>
          <p:nvPr/>
        </p:nvSpPr>
        <p:spPr>
          <a:xfrm>
            <a:off x="5796136" y="1916832"/>
            <a:ext cx="1368152" cy="504056"/>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s-MX"/>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idx="4294967295"/>
          </p:nvPr>
        </p:nvSpPr>
        <p:spPr>
          <a:xfrm>
            <a:off x="0" y="0"/>
            <a:ext cx="8229600" cy="1143000"/>
          </a:xfrm>
        </p:spPr>
        <p:txBody>
          <a:bodyPr/>
          <a:lstStyle/>
          <a:p>
            <a:r>
              <a:rPr lang="es-MX" sz="2400" b="1" dirty="0" smtClean="0">
                <a:solidFill>
                  <a:schemeClr val="tx1"/>
                </a:solidFill>
                <a:latin typeface="Calibri" pitchFamily="34" charset="0"/>
              </a:rPr>
              <a:t>Estatus de los proyectos</a:t>
            </a:r>
            <a:endParaRPr lang="es-MX" sz="2400" b="1" dirty="0">
              <a:solidFill>
                <a:schemeClr val="tx1"/>
              </a:solidFill>
              <a:latin typeface="Calibri" pitchFamily="34" charset="0"/>
            </a:endParaRPr>
          </a:p>
        </p:txBody>
      </p:sp>
      <p:sp>
        <p:nvSpPr>
          <p:cNvPr id="2" name="1 Marcador de contenido"/>
          <p:cNvSpPr>
            <a:spLocks noGrp="1"/>
          </p:cNvSpPr>
          <p:nvPr>
            <p:ph idx="4294967295"/>
          </p:nvPr>
        </p:nvSpPr>
        <p:spPr>
          <a:xfrm>
            <a:off x="0" y="1268413"/>
            <a:ext cx="4465638" cy="2376487"/>
          </a:xfrm>
        </p:spPr>
        <p:txBody>
          <a:bodyPr>
            <a:noAutofit/>
          </a:bodyPr>
          <a:lstStyle/>
          <a:p>
            <a:pPr algn="just">
              <a:buNone/>
            </a:pPr>
            <a:r>
              <a:rPr lang="es-MX" sz="2000" dirty="0" smtClean="0">
                <a:solidFill>
                  <a:schemeClr val="tx1"/>
                </a:solidFill>
                <a:latin typeface="Calibri" pitchFamily="34" charset="0"/>
              </a:rPr>
              <a:t>      Debe TERMINARSE un proyecto siempre y cuando se haya alcanzado el total de avance físico y financiero durante el trimestre anterior, y deberá asegurarse que se cubrió completamente el ciclo de registro y validación  de los datos, con el fin de garantizar la integridad de la información.</a:t>
            </a:r>
          </a:p>
        </p:txBody>
      </p:sp>
      <p:pic>
        <p:nvPicPr>
          <p:cNvPr id="4098" name="Picture 2"/>
          <p:cNvPicPr>
            <a:picLocks noChangeAspect="1" noChangeArrowheads="1"/>
          </p:cNvPicPr>
          <p:nvPr/>
        </p:nvPicPr>
        <p:blipFill>
          <a:blip r:embed="rId3" cstate="print"/>
          <a:srcRect/>
          <a:stretch>
            <a:fillRect/>
          </a:stretch>
        </p:blipFill>
        <p:spPr bwMode="auto">
          <a:xfrm>
            <a:off x="6429388" y="1500174"/>
            <a:ext cx="1143008" cy="571504"/>
          </a:xfrm>
          <a:prstGeom prst="rect">
            <a:avLst/>
          </a:prstGeom>
          <a:noFill/>
          <a:ln w="9525">
            <a:noFill/>
            <a:miter lim="800000"/>
            <a:headEnd/>
            <a:tailEnd/>
          </a:ln>
        </p:spPr>
      </p:pic>
      <p:pic>
        <p:nvPicPr>
          <p:cNvPr id="4099" name="Picture 3"/>
          <p:cNvPicPr>
            <a:picLocks noChangeAspect="1" noChangeArrowheads="1"/>
          </p:cNvPicPr>
          <p:nvPr/>
        </p:nvPicPr>
        <p:blipFill>
          <a:blip r:embed="rId4" cstate="print"/>
          <a:srcRect/>
          <a:stretch>
            <a:fillRect/>
          </a:stretch>
        </p:blipFill>
        <p:spPr bwMode="auto">
          <a:xfrm>
            <a:off x="6643702" y="2357430"/>
            <a:ext cx="714380" cy="727369"/>
          </a:xfrm>
          <a:prstGeom prst="rect">
            <a:avLst/>
          </a:prstGeom>
          <a:noFill/>
          <a:ln w="9525">
            <a:noFill/>
            <a:miter lim="800000"/>
            <a:headEnd/>
            <a:tailEnd/>
          </a:ln>
        </p:spPr>
      </p:pic>
      <p:pic>
        <p:nvPicPr>
          <p:cNvPr id="4100" name="Picture 4"/>
          <p:cNvPicPr>
            <a:picLocks noChangeAspect="1" noChangeArrowheads="1"/>
          </p:cNvPicPr>
          <p:nvPr/>
        </p:nvPicPr>
        <p:blipFill>
          <a:blip r:embed="rId5" cstate="print"/>
          <a:srcRect/>
          <a:stretch>
            <a:fillRect/>
          </a:stretch>
        </p:blipFill>
        <p:spPr bwMode="auto">
          <a:xfrm>
            <a:off x="7544442" y="4929198"/>
            <a:ext cx="694705" cy="581026"/>
          </a:xfrm>
          <a:prstGeom prst="rect">
            <a:avLst/>
          </a:prstGeom>
          <a:noFill/>
          <a:ln w="9525">
            <a:noFill/>
            <a:miter lim="800000"/>
            <a:headEnd/>
            <a:tailEnd/>
          </a:ln>
        </p:spPr>
      </p:pic>
      <p:sp>
        <p:nvSpPr>
          <p:cNvPr id="12" name="11 CuadroTexto"/>
          <p:cNvSpPr txBox="1"/>
          <p:nvPr/>
        </p:nvSpPr>
        <p:spPr>
          <a:xfrm>
            <a:off x="3571868" y="4429132"/>
            <a:ext cx="3214710" cy="1631216"/>
          </a:xfrm>
          <a:prstGeom prst="rect">
            <a:avLst/>
          </a:prstGeom>
          <a:noFill/>
        </p:spPr>
        <p:txBody>
          <a:bodyPr wrap="square" rtlCol="0">
            <a:spAutoFit/>
          </a:bodyPr>
          <a:lstStyle/>
          <a:p>
            <a:pPr algn="just"/>
            <a:r>
              <a:rPr lang="es-MX" sz="2000" dirty="0" smtClean="0"/>
              <a:t>Ícono que indica que un proyecto ya no puede ser modificado. Para hacerlo se necesita solicitar su reactivación a la UED.</a:t>
            </a:r>
            <a:endParaRPr lang="es-MX" sz="2000"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p:txBody>
          <a:bodyPr/>
          <a:lstStyle/>
          <a:p>
            <a:r>
              <a:rPr lang="es-MX" sz="4000" dirty="0" smtClean="0">
                <a:solidFill>
                  <a:schemeClr val="tx1"/>
                </a:solidFill>
                <a:latin typeface="Calibri" pitchFamily="34" charset="0"/>
                <a:cs typeface="Calibri" pitchFamily="34" charset="0"/>
              </a:rPr>
              <a:t>Consultas</a:t>
            </a:r>
            <a:endParaRPr lang="es-MX" sz="4000" dirty="0">
              <a:solidFill>
                <a:schemeClr val="tx1"/>
              </a:solidFill>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1 Título"/>
          <p:cNvSpPr txBox="1">
            <a:spLocks/>
          </p:cNvSpPr>
          <p:nvPr/>
        </p:nvSpPr>
        <p:spPr>
          <a:xfrm>
            <a:off x="500034" y="428604"/>
            <a:ext cx="8229600" cy="794141"/>
          </a:xfrm>
          <a:prstGeom prst="rect">
            <a:avLst/>
          </a:prstGeom>
        </p:spPr>
        <p:txBody>
          <a:bodyPr/>
          <a:lstStyle/>
          <a:p>
            <a:pPr marL="0" marR="0" lvl="0" indent="0" algn="r" defTabSz="457200" rtl="0" eaLnBrk="1" fontAlgn="auto" latinLnBrk="0" hangingPunct="1">
              <a:lnSpc>
                <a:spcPct val="100000"/>
              </a:lnSpc>
              <a:spcBef>
                <a:spcPct val="0"/>
              </a:spcBef>
              <a:spcAft>
                <a:spcPts val="0"/>
              </a:spcAft>
              <a:buClrTx/>
              <a:buSzTx/>
              <a:buFontTx/>
              <a:buNone/>
              <a:tabLst/>
              <a:defRPr/>
            </a:pPr>
            <a:r>
              <a:rPr kumimoji="0" lang="es-MX" sz="2200" b="1" i="0" u="none" strike="noStrike" kern="1200" cap="none" spc="0" normalizeH="0" baseline="0" noProof="0" dirty="0" smtClean="0">
                <a:ln>
                  <a:noFill/>
                </a:ln>
                <a:effectLst/>
                <a:uLnTx/>
                <a:uFillTx/>
                <a:latin typeface="Calibri" pitchFamily="34" charset="0"/>
                <a:ea typeface="+mj-ea"/>
                <a:cs typeface="Calibri" pitchFamily="34" charset="0"/>
              </a:rPr>
              <a:t>Detalle de proyecto</a:t>
            </a:r>
            <a:endParaRPr kumimoji="0" lang="es-MX" sz="2200" b="1" i="0" u="none" strike="noStrike" kern="1200" cap="none" spc="0" normalizeH="0" baseline="0" noProof="0" dirty="0">
              <a:ln>
                <a:noFill/>
              </a:ln>
              <a:effectLst/>
              <a:uLnTx/>
              <a:uFillTx/>
              <a:latin typeface="Calibri" pitchFamily="34" charset="0"/>
              <a:ea typeface="+mj-ea"/>
              <a:cs typeface="Calibri" pitchFamily="34" charset="0"/>
            </a:endParaRPr>
          </a:p>
        </p:txBody>
      </p:sp>
      <p:sp>
        <p:nvSpPr>
          <p:cNvPr id="8" name="7 CuadroTexto"/>
          <p:cNvSpPr txBox="1"/>
          <p:nvPr/>
        </p:nvSpPr>
        <p:spPr>
          <a:xfrm>
            <a:off x="500034" y="857232"/>
            <a:ext cx="8215370" cy="1631216"/>
          </a:xfrm>
          <a:prstGeom prst="rect">
            <a:avLst/>
          </a:prstGeom>
          <a:noFill/>
        </p:spPr>
        <p:txBody>
          <a:bodyPr wrap="square" rtlCol="0">
            <a:spAutoFit/>
          </a:bodyPr>
          <a:lstStyle/>
          <a:p>
            <a:pPr marL="342900" indent="-342900" algn="just"/>
            <a:r>
              <a:rPr lang="es-MX" sz="2000" dirty="0">
                <a:latin typeface="Calibri" pitchFamily="34" charset="0"/>
                <a:cs typeface="Calibri" pitchFamily="34" charset="0"/>
              </a:rPr>
              <a:t>Ingresar en el Menú a Formato Único &gt; </a:t>
            </a:r>
            <a:r>
              <a:rPr lang="es-MX" sz="2000" dirty="0" smtClean="0">
                <a:latin typeface="Calibri" pitchFamily="34" charset="0"/>
                <a:cs typeface="Calibri" pitchFamily="34" charset="0"/>
              </a:rPr>
              <a:t>Gestión de Proyectos &gt; Gestión de Proyectos.</a:t>
            </a:r>
            <a:endParaRPr lang="es-MX" sz="2000" dirty="0">
              <a:latin typeface="Calibri" pitchFamily="34" charset="0"/>
              <a:cs typeface="Calibri" pitchFamily="34" charset="0"/>
            </a:endParaRPr>
          </a:p>
          <a:p>
            <a:pPr marL="342900" indent="-342900" algn="just">
              <a:buAutoNum type="arabicPeriod"/>
            </a:pPr>
            <a:r>
              <a:rPr lang="es-MX" sz="2000" dirty="0">
                <a:latin typeface="Calibri" pitchFamily="34" charset="0"/>
                <a:cs typeface="Calibri" pitchFamily="34" charset="0"/>
              </a:rPr>
              <a:t>Seleccionar los parámetros de </a:t>
            </a:r>
            <a:r>
              <a:rPr lang="es-MX" sz="2000" dirty="0" smtClean="0">
                <a:latin typeface="Calibri" pitchFamily="34" charset="0"/>
                <a:cs typeface="Calibri" pitchFamily="34" charset="0"/>
              </a:rPr>
              <a:t>consulta.</a:t>
            </a:r>
            <a:endParaRPr lang="es-MX" sz="2000" dirty="0">
              <a:latin typeface="Calibri" pitchFamily="34" charset="0"/>
              <a:cs typeface="Calibri" pitchFamily="34" charset="0"/>
            </a:endParaRPr>
          </a:p>
          <a:p>
            <a:pPr marL="342900" indent="-342900" algn="just">
              <a:buAutoNum type="arabicPeriod"/>
            </a:pPr>
            <a:r>
              <a:rPr lang="es-MX" sz="2000" dirty="0" smtClean="0">
                <a:latin typeface="Calibri" pitchFamily="34" charset="0"/>
                <a:cs typeface="Calibri" pitchFamily="34" charset="0"/>
              </a:rPr>
              <a:t>Revisar los proyectos que aparezcan (filtrarlos de ser necesario).</a:t>
            </a:r>
          </a:p>
          <a:p>
            <a:pPr marL="342900" indent="-342900" algn="just">
              <a:buAutoNum type="arabicPeriod"/>
            </a:pPr>
            <a:r>
              <a:rPr lang="es-MX" sz="2000" dirty="0" smtClean="0">
                <a:latin typeface="Calibri" pitchFamily="34" charset="0"/>
                <a:cs typeface="Calibri" pitchFamily="34" charset="0"/>
              </a:rPr>
              <a:t>Dar </a:t>
            </a:r>
            <a:r>
              <a:rPr lang="es-MX" sz="2000" dirty="0" err="1">
                <a:latin typeface="Calibri" pitchFamily="34" charset="0"/>
                <a:cs typeface="Calibri" pitchFamily="34" charset="0"/>
              </a:rPr>
              <a:t>click</a:t>
            </a:r>
            <a:r>
              <a:rPr lang="es-MX" sz="2000" dirty="0">
                <a:latin typeface="Calibri" pitchFamily="34" charset="0"/>
                <a:cs typeface="Calibri" pitchFamily="34" charset="0"/>
              </a:rPr>
              <a:t> </a:t>
            </a:r>
            <a:r>
              <a:rPr lang="es-MX" sz="2000" dirty="0" smtClean="0">
                <a:latin typeface="Calibri" pitchFamily="34" charset="0"/>
                <a:cs typeface="Calibri" pitchFamily="34" charset="0"/>
              </a:rPr>
              <a:t>sobre el nombre de la localidad.</a:t>
            </a:r>
          </a:p>
        </p:txBody>
      </p:sp>
      <p:pic>
        <p:nvPicPr>
          <p:cNvPr id="7170" name="Picture 2"/>
          <p:cNvPicPr>
            <a:picLocks noChangeAspect="1" noChangeArrowheads="1"/>
          </p:cNvPicPr>
          <p:nvPr/>
        </p:nvPicPr>
        <p:blipFill>
          <a:blip r:embed="rId3" cstate="print"/>
          <a:srcRect/>
          <a:stretch>
            <a:fillRect/>
          </a:stretch>
        </p:blipFill>
        <p:spPr bwMode="auto">
          <a:xfrm>
            <a:off x="297307" y="2492896"/>
            <a:ext cx="8523165" cy="3541136"/>
          </a:xfrm>
          <a:prstGeom prst="rect">
            <a:avLst/>
          </a:prstGeom>
          <a:noFill/>
          <a:ln w="9525">
            <a:noFill/>
            <a:miter lim="800000"/>
            <a:headEnd/>
            <a:tailEnd/>
          </a:ln>
        </p:spPr>
      </p:pic>
      <p:pic>
        <p:nvPicPr>
          <p:cNvPr id="7171" name="Picture 3"/>
          <p:cNvPicPr>
            <a:picLocks noChangeAspect="1" noChangeArrowheads="1"/>
          </p:cNvPicPr>
          <p:nvPr/>
        </p:nvPicPr>
        <p:blipFill>
          <a:blip r:embed="rId4" cstate="print"/>
          <a:srcRect/>
          <a:stretch>
            <a:fillRect/>
          </a:stretch>
        </p:blipFill>
        <p:spPr bwMode="auto">
          <a:xfrm>
            <a:off x="1331639" y="3573016"/>
            <a:ext cx="7272809" cy="25056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cstate="print"/>
          <a:srcRect/>
          <a:stretch>
            <a:fillRect/>
          </a:stretch>
        </p:blipFill>
        <p:spPr bwMode="auto">
          <a:xfrm>
            <a:off x="827584" y="980728"/>
            <a:ext cx="7317693" cy="5091550"/>
          </a:xfrm>
          <a:prstGeom prst="rect">
            <a:avLst/>
          </a:prstGeom>
          <a:noFill/>
          <a:ln w="9525">
            <a:noFill/>
            <a:miter lim="800000"/>
            <a:headEnd/>
            <a:tailEnd/>
          </a:ln>
        </p:spPr>
      </p:pic>
      <p:sp>
        <p:nvSpPr>
          <p:cNvPr id="11" name="1 Título"/>
          <p:cNvSpPr txBox="1">
            <a:spLocks/>
          </p:cNvSpPr>
          <p:nvPr/>
        </p:nvSpPr>
        <p:spPr>
          <a:xfrm>
            <a:off x="500034" y="428604"/>
            <a:ext cx="8229600" cy="794141"/>
          </a:xfrm>
          <a:prstGeom prst="rect">
            <a:avLst/>
          </a:prstGeom>
        </p:spPr>
        <p:txBody>
          <a:bodyPr/>
          <a:lstStyle/>
          <a:p>
            <a:pPr marL="0" marR="0" lvl="0" indent="0" algn="r" defTabSz="457200" rtl="0" eaLnBrk="1" fontAlgn="auto" latinLnBrk="0" hangingPunct="1">
              <a:lnSpc>
                <a:spcPct val="100000"/>
              </a:lnSpc>
              <a:spcBef>
                <a:spcPct val="0"/>
              </a:spcBef>
              <a:spcAft>
                <a:spcPts val="0"/>
              </a:spcAft>
              <a:buClrTx/>
              <a:buSzTx/>
              <a:buFontTx/>
              <a:buNone/>
              <a:tabLst/>
              <a:defRPr/>
            </a:pPr>
            <a:r>
              <a:rPr kumimoji="0" lang="es-MX" sz="2200" b="1" i="0" u="none" strike="noStrike" kern="1200" cap="none" spc="0" normalizeH="0" baseline="0" noProof="0" dirty="0" smtClean="0">
                <a:ln>
                  <a:noFill/>
                </a:ln>
                <a:effectLst/>
                <a:uLnTx/>
                <a:uFillTx/>
                <a:latin typeface="Calibri" pitchFamily="34" charset="0"/>
                <a:ea typeface="+mj-ea"/>
                <a:cs typeface="Calibri" pitchFamily="34" charset="0"/>
              </a:rPr>
              <a:t>Detalle de proyecto</a:t>
            </a:r>
            <a:endParaRPr kumimoji="0" lang="es-MX" sz="2200" b="1" i="0" u="none" strike="noStrike" kern="1200" cap="none" spc="0" normalizeH="0" baseline="0" noProof="0" dirty="0">
              <a:ln>
                <a:noFill/>
              </a:ln>
              <a:effectLst/>
              <a:uLnTx/>
              <a:uFillTx/>
              <a:latin typeface="Calibri" pitchFamily="34" charset="0"/>
              <a:ea typeface="+mj-ea"/>
              <a:cs typeface="Calibri" pitchFamily="34"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p:txBody>
          <a:bodyPr/>
          <a:lstStyle/>
          <a:p>
            <a:r>
              <a:rPr lang="es-MX" sz="4000" dirty="0" smtClean="0">
                <a:solidFill>
                  <a:schemeClr val="tx1"/>
                </a:solidFill>
                <a:latin typeface="Calibri" pitchFamily="34" charset="0"/>
                <a:cs typeface="Calibri" pitchFamily="34" charset="0"/>
              </a:rPr>
              <a:t>Reportes</a:t>
            </a:r>
            <a:endParaRPr lang="es-MX" sz="4000" dirty="0">
              <a:solidFill>
                <a:schemeClr val="tx1"/>
              </a:solidFill>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1 Título"/>
          <p:cNvSpPr txBox="1">
            <a:spLocks/>
          </p:cNvSpPr>
          <p:nvPr/>
        </p:nvSpPr>
        <p:spPr>
          <a:xfrm>
            <a:off x="500034" y="428604"/>
            <a:ext cx="8229600" cy="794141"/>
          </a:xfrm>
          <a:prstGeom prst="rect">
            <a:avLst/>
          </a:prstGeom>
        </p:spPr>
        <p:txBody>
          <a:bodyPr/>
          <a:lstStyle/>
          <a:p>
            <a:pPr marL="0" marR="0" lvl="0" indent="0" algn="r" defTabSz="457200" rtl="0" eaLnBrk="1" fontAlgn="auto" latinLnBrk="0" hangingPunct="1">
              <a:lnSpc>
                <a:spcPct val="100000"/>
              </a:lnSpc>
              <a:spcBef>
                <a:spcPct val="0"/>
              </a:spcBef>
              <a:spcAft>
                <a:spcPts val="0"/>
              </a:spcAft>
              <a:buClrTx/>
              <a:buSzTx/>
              <a:buFontTx/>
              <a:buNone/>
              <a:tabLst/>
              <a:defRPr/>
            </a:pPr>
            <a:r>
              <a:rPr kumimoji="0" lang="es-MX" sz="2200" b="1" i="0" u="none" strike="noStrike" kern="1200" cap="none" spc="0" normalizeH="0" baseline="0" noProof="0" dirty="0" smtClean="0">
                <a:ln>
                  <a:noFill/>
                </a:ln>
                <a:effectLst/>
                <a:uLnTx/>
                <a:uFillTx/>
                <a:latin typeface="Calibri" pitchFamily="34" charset="0"/>
                <a:ea typeface="+mj-ea"/>
                <a:cs typeface="Calibri" pitchFamily="34" charset="0"/>
              </a:rPr>
              <a:t>Proyectos por Estado</a:t>
            </a:r>
            <a:endParaRPr kumimoji="0" lang="es-MX" sz="2200" b="1" i="0" u="none" strike="noStrike" kern="1200" cap="none" spc="0" normalizeH="0" baseline="0" noProof="0" dirty="0">
              <a:ln>
                <a:noFill/>
              </a:ln>
              <a:effectLst/>
              <a:uLnTx/>
              <a:uFillTx/>
              <a:latin typeface="Calibri" pitchFamily="34" charset="0"/>
              <a:ea typeface="+mj-ea"/>
              <a:cs typeface="Calibri" pitchFamily="34" charset="0"/>
            </a:endParaRPr>
          </a:p>
        </p:txBody>
      </p:sp>
      <p:sp>
        <p:nvSpPr>
          <p:cNvPr id="4" name="3 CuadroTexto"/>
          <p:cNvSpPr txBox="1"/>
          <p:nvPr/>
        </p:nvSpPr>
        <p:spPr>
          <a:xfrm>
            <a:off x="500034" y="928670"/>
            <a:ext cx="8215370" cy="1754326"/>
          </a:xfrm>
          <a:prstGeom prst="rect">
            <a:avLst/>
          </a:prstGeom>
          <a:noFill/>
        </p:spPr>
        <p:txBody>
          <a:bodyPr wrap="square" rtlCol="0">
            <a:spAutoFit/>
          </a:bodyPr>
          <a:lstStyle/>
          <a:p>
            <a:pPr algn="just"/>
            <a:r>
              <a:rPr lang="es-MX" dirty="0" smtClean="0">
                <a:latin typeface="Calibri" pitchFamily="34" charset="0"/>
                <a:cs typeface="Calibri" pitchFamily="34" charset="0"/>
              </a:rPr>
              <a:t>Ingresar en el Menú a Formato Único &gt; Gestión de Proyectos &gt; Consultas y Reportes &gt; Proyectos por Estado</a:t>
            </a:r>
          </a:p>
          <a:p>
            <a:pPr marL="342900" indent="-342900" algn="just">
              <a:buAutoNum type="arabicPeriod"/>
            </a:pPr>
            <a:r>
              <a:rPr lang="es-MX" dirty="0" smtClean="0">
                <a:latin typeface="Calibri" pitchFamily="34" charset="0"/>
                <a:cs typeface="Calibri" pitchFamily="34" charset="0"/>
              </a:rPr>
              <a:t>Seleccionar los parámetros de consulta.</a:t>
            </a:r>
          </a:p>
          <a:p>
            <a:pPr marL="342900" indent="-342900" algn="just">
              <a:buAutoNum type="arabicPeriod"/>
            </a:pPr>
            <a:r>
              <a:rPr lang="es-MX" dirty="0" smtClean="0">
                <a:latin typeface="Calibri" pitchFamily="34" charset="0"/>
                <a:cs typeface="Calibri" pitchFamily="34" charset="0"/>
              </a:rPr>
              <a:t>Dar </a:t>
            </a:r>
            <a:r>
              <a:rPr lang="es-MX" dirty="0" err="1" smtClean="0">
                <a:latin typeface="Calibri" pitchFamily="34" charset="0"/>
                <a:cs typeface="Calibri" pitchFamily="34" charset="0"/>
              </a:rPr>
              <a:t>click</a:t>
            </a:r>
            <a:r>
              <a:rPr lang="es-MX" dirty="0" smtClean="0">
                <a:latin typeface="Calibri" pitchFamily="34" charset="0"/>
                <a:cs typeface="Calibri" pitchFamily="34" charset="0"/>
              </a:rPr>
              <a:t> en el botón de abrir cuando se despliegue el mensaje de la descarga (se descargará un archivo </a:t>
            </a:r>
            <a:r>
              <a:rPr lang="es-MX" dirty="0" err="1" smtClean="0">
                <a:latin typeface="Calibri" pitchFamily="34" charset="0"/>
                <a:cs typeface="Calibri" pitchFamily="34" charset="0"/>
              </a:rPr>
              <a:t>zip</a:t>
            </a:r>
            <a:r>
              <a:rPr lang="es-MX" dirty="0" smtClean="0">
                <a:latin typeface="Calibri" pitchFamily="34" charset="0"/>
                <a:cs typeface="Calibri" pitchFamily="34" charset="0"/>
              </a:rPr>
              <a:t>).</a:t>
            </a:r>
          </a:p>
          <a:p>
            <a:pPr marL="342900" indent="-342900" algn="just">
              <a:buAutoNum type="arabicPeriod"/>
            </a:pPr>
            <a:r>
              <a:rPr lang="es-MX" dirty="0" smtClean="0">
                <a:latin typeface="Calibri" pitchFamily="34" charset="0"/>
                <a:cs typeface="Calibri" pitchFamily="34" charset="0"/>
              </a:rPr>
              <a:t>Dar </a:t>
            </a:r>
            <a:r>
              <a:rPr lang="es-MX" dirty="0" err="1" smtClean="0">
                <a:latin typeface="Calibri" pitchFamily="34" charset="0"/>
                <a:cs typeface="Calibri" pitchFamily="34" charset="0"/>
              </a:rPr>
              <a:t>click</a:t>
            </a:r>
            <a:r>
              <a:rPr lang="es-MX" dirty="0" smtClean="0">
                <a:latin typeface="Calibri" pitchFamily="34" charset="0"/>
                <a:cs typeface="Calibri" pitchFamily="34" charset="0"/>
              </a:rPr>
              <a:t> en el botón de abrir, cuando aparezca  el mensaje de descarga.</a:t>
            </a:r>
            <a:endParaRPr lang="es-MX" dirty="0"/>
          </a:p>
        </p:txBody>
      </p:sp>
      <p:pic>
        <p:nvPicPr>
          <p:cNvPr id="8193" name="Picture 1"/>
          <p:cNvPicPr>
            <a:picLocks noChangeAspect="1" noChangeArrowheads="1"/>
          </p:cNvPicPr>
          <p:nvPr/>
        </p:nvPicPr>
        <p:blipFill>
          <a:blip r:embed="rId3" cstate="print"/>
          <a:srcRect/>
          <a:stretch>
            <a:fillRect/>
          </a:stretch>
        </p:blipFill>
        <p:spPr bwMode="auto">
          <a:xfrm>
            <a:off x="38100" y="2357430"/>
            <a:ext cx="9067800" cy="3476625"/>
          </a:xfrm>
          <a:prstGeom prst="rect">
            <a:avLst/>
          </a:prstGeom>
          <a:noFill/>
          <a:ln w="9525">
            <a:noFill/>
            <a:miter lim="800000"/>
            <a:headEnd/>
            <a:tailEnd/>
          </a:ln>
        </p:spPr>
      </p:pic>
      <p:pic>
        <p:nvPicPr>
          <p:cNvPr id="8194" name="Picture 2"/>
          <p:cNvPicPr>
            <a:picLocks noChangeAspect="1" noChangeArrowheads="1"/>
          </p:cNvPicPr>
          <p:nvPr/>
        </p:nvPicPr>
        <p:blipFill>
          <a:blip r:embed="rId4" cstate="print"/>
          <a:srcRect/>
          <a:stretch>
            <a:fillRect/>
          </a:stretch>
        </p:blipFill>
        <p:spPr bwMode="auto">
          <a:xfrm>
            <a:off x="2571736" y="3829050"/>
            <a:ext cx="4114800" cy="3028950"/>
          </a:xfrm>
          <a:prstGeom prst="rect">
            <a:avLst/>
          </a:prstGeom>
          <a:noFill/>
          <a:ln w="9525">
            <a:noFill/>
            <a:miter lim="800000"/>
            <a:headEnd/>
            <a:tailEnd/>
          </a:ln>
        </p:spPr>
      </p:pic>
      <p:pic>
        <p:nvPicPr>
          <p:cNvPr id="8195" name="Picture 3">
            <a:hlinkClick r:id="rId5" action="ppaction://hlinksldjump"/>
          </p:cNvPr>
          <p:cNvPicPr>
            <a:picLocks noChangeAspect="1" noChangeArrowheads="1"/>
          </p:cNvPicPr>
          <p:nvPr/>
        </p:nvPicPr>
        <p:blipFill>
          <a:blip r:embed="rId6" cstate="print"/>
          <a:srcRect/>
          <a:stretch>
            <a:fillRect/>
          </a:stretch>
        </p:blipFill>
        <p:spPr bwMode="auto">
          <a:xfrm>
            <a:off x="3877397" y="5572140"/>
            <a:ext cx="923199" cy="28575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 calcmode="lin" valueType="num">
                                      <p:cBhvr additive="base">
                                        <p:cTn id="7" dur="500" fill="hold"/>
                                        <p:tgtEl>
                                          <p:spTgt spid="8194"/>
                                        </p:tgtEl>
                                        <p:attrNameLst>
                                          <p:attrName>ppt_x</p:attrName>
                                        </p:attrNameLst>
                                      </p:cBhvr>
                                      <p:tavLst>
                                        <p:tav tm="0">
                                          <p:val>
                                            <p:strVal val="#ppt_x"/>
                                          </p:val>
                                        </p:tav>
                                        <p:tav tm="100000">
                                          <p:val>
                                            <p:strVal val="#ppt_x"/>
                                          </p:val>
                                        </p:tav>
                                      </p:tavLst>
                                    </p:anim>
                                    <p:anim calcmode="lin" valueType="num">
                                      <p:cBhvr additive="base">
                                        <p:cTn id="8" dur="500" fill="hold"/>
                                        <p:tgtEl>
                                          <p:spTgt spid="819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195"/>
                                        </p:tgtEl>
                                        <p:attrNameLst>
                                          <p:attrName>style.visibility</p:attrName>
                                        </p:attrNameLst>
                                      </p:cBhvr>
                                      <p:to>
                                        <p:strVal val="visible"/>
                                      </p:to>
                                    </p:set>
                                    <p:anim calcmode="lin" valueType="num">
                                      <p:cBhvr additive="base">
                                        <p:cTn id="11" dur="500" fill="hold"/>
                                        <p:tgtEl>
                                          <p:spTgt spid="8195"/>
                                        </p:tgtEl>
                                        <p:attrNameLst>
                                          <p:attrName>ppt_x</p:attrName>
                                        </p:attrNameLst>
                                      </p:cBhvr>
                                      <p:tavLst>
                                        <p:tav tm="0">
                                          <p:val>
                                            <p:strVal val="#ppt_x"/>
                                          </p:val>
                                        </p:tav>
                                        <p:tav tm="100000">
                                          <p:val>
                                            <p:strVal val="#ppt_x"/>
                                          </p:val>
                                        </p:tav>
                                      </p:tavLst>
                                    </p:anim>
                                    <p:anim calcmode="lin" valueType="num">
                                      <p:cBhvr additive="base">
                                        <p:cTn id="12" dur="500" fill="hold"/>
                                        <p:tgtEl>
                                          <p:spTgt spid="819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p:cNvPicPr>
            <a:picLocks noChangeAspect="1" noChangeArrowheads="1"/>
          </p:cNvPicPr>
          <p:nvPr/>
        </p:nvPicPr>
        <p:blipFill>
          <a:blip r:embed="rId3" cstate="print"/>
          <a:srcRect/>
          <a:stretch>
            <a:fillRect/>
          </a:stretch>
        </p:blipFill>
        <p:spPr bwMode="auto">
          <a:xfrm>
            <a:off x="0" y="1000108"/>
            <a:ext cx="9144000" cy="1977538"/>
          </a:xfrm>
          <a:prstGeom prst="rect">
            <a:avLst/>
          </a:prstGeom>
          <a:noFill/>
          <a:ln w="9525">
            <a:noFill/>
            <a:miter lim="800000"/>
            <a:headEnd/>
            <a:tailEnd/>
          </a:ln>
        </p:spPr>
      </p:pic>
      <p:pic>
        <p:nvPicPr>
          <p:cNvPr id="48132" name="Picture 4"/>
          <p:cNvPicPr>
            <a:picLocks noChangeAspect="1" noChangeArrowheads="1"/>
          </p:cNvPicPr>
          <p:nvPr/>
        </p:nvPicPr>
        <p:blipFill>
          <a:blip r:embed="rId4" cstate="print"/>
          <a:srcRect/>
          <a:stretch>
            <a:fillRect/>
          </a:stretch>
        </p:blipFill>
        <p:spPr bwMode="auto">
          <a:xfrm>
            <a:off x="0" y="2571744"/>
            <a:ext cx="933450" cy="209550"/>
          </a:xfrm>
          <a:prstGeom prst="rect">
            <a:avLst/>
          </a:prstGeom>
          <a:noFill/>
          <a:ln w="9525">
            <a:noFill/>
            <a:miter lim="800000"/>
            <a:headEnd/>
            <a:tailEnd/>
          </a:ln>
        </p:spPr>
      </p:pic>
      <p:pic>
        <p:nvPicPr>
          <p:cNvPr id="6" name="5 Imagen"/>
          <p:cNvPicPr/>
          <p:nvPr/>
        </p:nvPicPr>
        <p:blipFill>
          <a:blip r:embed="rId5" cstate="print"/>
          <a:srcRect/>
          <a:stretch>
            <a:fillRect/>
          </a:stretch>
        </p:blipFill>
        <p:spPr bwMode="auto">
          <a:xfrm>
            <a:off x="0" y="-1"/>
            <a:ext cx="9144000" cy="6858001"/>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p:cNvPicPr>
            <a:picLocks noChangeAspect="1" noChangeArrowheads="1"/>
          </p:cNvPicPr>
          <p:nvPr/>
        </p:nvPicPr>
        <p:blipFill>
          <a:blip r:embed="rId3" cstate="print"/>
          <a:srcRect/>
          <a:stretch>
            <a:fillRect/>
          </a:stretch>
        </p:blipFill>
        <p:spPr bwMode="auto">
          <a:xfrm>
            <a:off x="0" y="0"/>
            <a:ext cx="9136837" cy="6858000"/>
          </a:xfrm>
          <a:prstGeom prst="rect">
            <a:avLst/>
          </a:prstGeom>
          <a:noFill/>
          <a:ln w="9525">
            <a:noFill/>
            <a:miter lim="800000"/>
            <a:headEnd/>
            <a:tailEnd/>
          </a:ln>
        </p:spPr>
      </p:pic>
      <p:pic>
        <p:nvPicPr>
          <p:cNvPr id="49155" name="Picture 3">
            <a:hlinkClick r:id="rId4" action="ppaction://hlinksldjump"/>
          </p:cNvPr>
          <p:cNvPicPr>
            <a:picLocks noChangeAspect="1" noChangeArrowheads="1"/>
          </p:cNvPicPr>
          <p:nvPr/>
        </p:nvPicPr>
        <p:blipFill>
          <a:blip r:embed="rId5" cstate="print"/>
          <a:srcRect/>
          <a:stretch>
            <a:fillRect/>
          </a:stretch>
        </p:blipFill>
        <p:spPr bwMode="auto">
          <a:xfrm>
            <a:off x="7381875" y="1571612"/>
            <a:ext cx="1762125" cy="2571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idx="4294967295"/>
          </p:nvPr>
        </p:nvSpPr>
        <p:spPr>
          <a:xfrm>
            <a:off x="0" y="0"/>
            <a:ext cx="8229600" cy="776288"/>
          </a:xfrm>
          <a:prstGeom prst="rect">
            <a:avLst/>
          </a:prstGeom>
        </p:spPr>
        <p:txBody>
          <a:bodyPr/>
          <a:lstStyle/>
          <a:p>
            <a:r>
              <a:rPr lang="es-MX" sz="2800" b="1" dirty="0" smtClean="0">
                <a:solidFill>
                  <a:schemeClr val="bg1">
                    <a:lumMod val="50000"/>
                  </a:schemeClr>
                </a:solidFill>
              </a:rPr>
              <a:t>Próximos cambios</a:t>
            </a:r>
          </a:p>
        </p:txBody>
      </p:sp>
      <p:sp>
        <p:nvSpPr>
          <p:cNvPr id="6" name="5 CuadroTexto"/>
          <p:cNvSpPr txBox="1"/>
          <p:nvPr/>
        </p:nvSpPr>
        <p:spPr>
          <a:xfrm>
            <a:off x="539552" y="764704"/>
            <a:ext cx="7992888" cy="1938992"/>
          </a:xfrm>
          <a:prstGeom prst="rect">
            <a:avLst/>
          </a:prstGeom>
          <a:solidFill>
            <a:schemeClr val="bg1">
              <a:lumMod val="50000"/>
            </a:schemeClr>
          </a:solidFill>
          <a:ln>
            <a:solidFill>
              <a:srgbClr val="5F5F5F"/>
            </a:solidFill>
          </a:ln>
          <a:effectLst>
            <a:outerShdw blurRad="50800" dist="38100" dir="2700000" algn="tl" rotWithShape="0">
              <a:prstClr val="black">
                <a:alpha val="40000"/>
              </a:prstClr>
            </a:outerShdw>
          </a:effectLst>
          <a:scene3d>
            <a:camera prst="orthographicFront"/>
            <a:lightRig rig="threePt" dir="t"/>
          </a:scene3d>
          <a:sp3d>
            <a:bevelT/>
          </a:sp3d>
        </p:spPr>
        <p:txBody>
          <a:bodyPr wrap="square" rtlCol="0">
            <a:spAutoFit/>
          </a:bodyPr>
          <a:lstStyle/>
          <a:p>
            <a:pPr algn="just"/>
            <a:r>
              <a:rPr lang="es-MX" sz="2400" b="1" dirty="0" smtClean="0">
                <a:solidFill>
                  <a:schemeClr val="bg1"/>
                </a:solidFill>
                <a:latin typeface="Calibri" pitchFamily="34" charset="0"/>
              </a:rPr>
              <a:t>Durante los próximos meses se trabajará en la actualización de este módulo del SFU por lo que se les solicita atención a los avisos y material de actualización que se les enviará a los enlaces determinados de las secretarías de finanzas u homólogas.</a:t>
            </a:r>
          </a:p>
        </p:txBody>
      </p:sp>
      <p:pic>
        <p:nvPicPr>
          <p:cNvPr id="7" name="6 Imagen" descr="3dguysconprop_0001.jpg"/>
          <p:cNvPicPr>
            <a:picLocks noChangeAspect="1"/>
          </p:cNvPicPr>
          <p:nvPr/>
        </p:nvPicPr>
        <p:blipFill>
          <a:blip r:embed="rId3" cstate="print"/>
          <a:stretch>
            <a:fillRect/>
          </a:stretch>
        </p:blipFill>
        <p:spPr>
          <a:xfrm>
            <a:off x="2987824" y="2808312"/>
            <a:ext cx="3212976" cy="3212976"/>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txBox="1">
            <a:spLocks/>
          </p:cNvSpPr>
          <p:nvPr/>
        </p:nvSpPr>
        <p:spPr>
          <a:xfrm>
            <a:off x="500034" y="428604"/>
            <a:ext cx="8229600" cy="794141"/>
          </a:xfrm>
          <a:prstGeom prst="rect">
            <a:avLst/>
          </a:prstGeom>
        </p:spPr>
        <p:txBody>
          <a:bodyPr/>
          <a:lstStyle/>
          <a:p>
            <a:pPr marL="0" marR="0" lvl="0" indent="0" algn="r" defTabSz="457200" rtl="0" eaLnBrk="1" fontAlgn="auto" latinLnBrk="0" hangingPunct="1">
              <a:lnSpc>
                <a:spcPct val="100000"/>
              </a:lnSpc>
              <a:spcBef>
                <a:spcPct val="0"/>
              </a:spcBef>
              <a:spcAft>
                <a:spcPts val="0"/>
              </a:spcAft>
              <a:buClrTx/>
              <a:buSzTx/>
              <a:buFontTx/>
              <a:buNone/>
              <a:tabLst/>
              <a:defRPr/>
            </a:pPr>
            <a:r>
              <a:rPr kumimoji="0" lang="es-MX" sz="2400" b="1" i="0" u="none" strike="noStrike" kern="1200" cap="none" spc="0" normalizeH="0" baseline="0" noProof="0" dirty="0" smtClean="0">
                <a:ln>
                  <a:noFill/>
                </a:ln>
                <a:effectLst/>
                <a:uLnTx/>
                <a:uFillTx/>
                <a:latin typeface="Calibri" pitchFamily="34" charset="0"/>
                <a:ea typeface="+mj-ea"/>
                <a:cs typeface="Calibri" pitchFamily="34" charset="0"/>
              </a:rPr>
              <a:t>Tipos de estatus</a:t>
            </a:r>
            <a:endParaRPr kumimoji="0" lang="es-MX" sz="2400" b="1" i="0" u="none" strike="noStrike" kern="1200" cap="none" spc="0" normalizeH="0" baseline="0" noProof="0" dirty="0">
              <a:ln>
                <a:noFill/>
              </a:ln>
              <a:effectLst/>
              <a:uLnTx/>
              <a:uFillTx/>
              <a:latin typeface="Calibri" pitchFamily="34" charset="0"/>
              <a:ea typeface="+mj-ea"/>
              <a:cs typeface="Calibri" pitchFamily="34" charset="0"/>
            </a:endParaRPr>
          </a:p>
        </p:txBody>
      </p:sp>
      <p:graphicFrame>
        <p:nvGraphicFramePr>
          <p:cNvPr id="6" name="5 Tabla"/>
          <p:cNvGraphicFramePr>
            <a:graphicFrameLocks noGrp="1"/>
          </p:cNvGraphicFramePr>
          <p:nvPr/>
        </p:nvGraphicFramePr>
        <p:xfrm>
          <a:off x="285720" y="1571612"/>
          <a:ext cx="8715436" cy="4146808"/>
        </p:xfrm>
        <a:graphic>
          <a:graphicData uri="http://schemas.openxmlformats.org/drawingml/2006/table">
            <a:tbl>
              <a:tblPr/>
              <a:tblGrid>
                <a:gridCol w="1571636"/>
                <a:gridCol w="6357982"/>
                <a:gridCol w="785818"/>
              </a:tblGrid>
              <a:tr h="571504">
                <a:tc>
                  <a:txBody>
                    <a:bodyPr/>
                    <a:lstStyle/>
                    <a:p>
                      <a:pPr algn="ctr">
                        <a:lnSpc>
                          <a:spcPct val="100000"/>
                        </a:lnSpc>
                        <a:spcAft>
                          <a:spcPts val="0"/>
                        </a:spcAft>
                      </a:pPr>
                      <a:r>
                        <a:rPr lang="es-ES_tradnl" sz="1400" b="1" dirty="0">
                          <a:solidFill>
                            <a:srgbClr val="FFFFFF"/>
                          </a:solidFill>
                          <a:latin typeface="Calibri"/>
                          <a:ea typeface="Calibri"/>
                          <a:cs typeface="Calibri"/>
                        </a:rPr>
                        <a:t>Nombre del estatus de avance</a:t>
                      </a:r>
                      <a:endParaRPr lang="es-MX" sz="1400" b="1"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853F"/>
                    </a:solidFill>
                  </a:tcPr>
                </a:tc>
                <a:tc>
                  <a:txBody>
                    <a:bodyPr/>
                    <a:lstStyle/>
                    <a:p>
                      <a:pPr algn="ctr">
                        <a:lnSpc>
                          <a:spcPct val="115000"/>
                        </a:lnSpc>
                        <a:spcAft>
                          <a:spcPts val="0"/>
                        </a:spcAft>
                      </a:pPr>
                      <a:r>
                        <a:rPr lang="es-ES_tradnl" sz="1400" b="1" dirty="0">
                          <a:solidFill>
                            <a:srgbClr val="FFFFFF"/>
                          </a:solidFill>
                          <a:latin typeface="Calibri"/>
                          <a:ea typeface="Calibri"/>
                          <a:cs typeface="Calibri"/>
                        </a:rPr>
                        <a:t>Descripción</a:t>
                      </a:r>
                      <a:endParaRPr lang="es-MX" sz="1400" b="1"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853F"/>
                    </a:solidFill>
                  </a:tcPr>
                </a:tc>
                <a:tc>
                  <a:txBody>
                    <a:bodyPr/>
                    <a:lstStyle/>
                    <a:p>
                      <a:pPr algn="ctr">
                        <a:lnSpc>
                          <a:spcPct val="115000"/>
                        </a:lnSpc>
                        <a:spcAft>
                          <a:spcPts val="0"/>
                        </a:spcAft>
                      </a:pPr>
                      <a:r>
                        <a:rPr lang="es-ES_tradnl" sz="1400" b="1" dirty="0">
                          <a:solidFill>
                            <a:srgbClr val="FFFFFF"/>
                          </a:solidFill>
                          <a:latin typeface="Calibri"/>
                          <a:ea typeface="Calibri"/>
                          <a:cs typeface="Calibri"/>
                        </a:rPr>
                        <a:t>Fecha de cierre</a:t>
                      </a:r>
                      <a:endParaRPr lang="es-MX" sz="1400" b="1"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853F"/>
                    </a:solidFill>
                  </a:tcPr>
                </a:tc>
              </a:tr>
              <a:tr h="214314">
                <a:tc>
                  <a:txBody>
                    <a:bodyPr/>
                    <a:lstStyle/>
                    <a:p>
                      <a:pPr algn="ctr">
                        <a:lnSpc>
                          <a:spcPct val="115000"/>
                        </a:lnSpc>
                        <a:spcAft>
                          <a:spcPts val="0"/>
                        </a:spcAft>
                      </a:pPr>
                      <a:r>
                        <a:rPr lang="es-ES_tradnl" sz="1200" b="1">
                          <a:solidFill>
                            <a:srgbClr val="FFFFFF"/>
                          </a:solidFill>
                          <a:latin typeface="Calibri"/>
                          <a:ea typeface="Calibri"/>
                          <a:cs typeface="Calibri"/>
                        </a:rPr>
                        <a:t>Registro</a:t>
                      </a:r>
                      <a:endParaRPr lang="es-MX" sz="12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853F"/>
                    </a:solidFill>
                  </a:tcPr>
                </a:tc>
                <a:tc>
                  <a:txBody>
                    <a:bodyPr/>
                    <a:lstStyle/>
                    <a:p>
                      <a:pPr algn="just">
                        <a:lnSpc>
                          <a:spcPct val="115000"/>
                        </a:lnSpc>
                        <a:spcAft>
                          <a:spcPts val="0"/>
                        </a:spcAft>
                      </a:pPr>
                      <a:r>
                        <a:rPr lang="es-ES_tradnl" sz="1200" dirty="0">
                          <a:latin typeface="Calibri"/>
                          <a:ea typeface="Calibri"/>
                          <a:cs typeface="Calibri"/>
                        </a:rPr>
                        <a:t>Es cuando se puede capturar la información del proyecto, incluyendo sus avances. Seguirá en registro a menos que se envíe a validar.</a:t>
                      </a:r>
                      <a:endParaRPr lang="es-MX" sz="12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ES_tradnl" sz="1200">
                          <a:latin typeface="Calibri"/>
                          <a:ea typeface="Calibri"/>
                          <a:cs typeface="Calibri"/>
                        </a:rPr>
                        <a:t>15</a:t>
                      </a:r>
                      <a:endParaRPr lang="es-MX" sz="12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4637">
                <a:tc>
                  <a:txBody>
                    <a:bodyPr/>
                    <a:lstStyle/>
                    <a:p>
                      <a:pPr algn="ctr">
                        <a:lnSpc>
                          <a:spcPct val="115000"/>
                        </a:lnSpc>
                        <a:spcAft>
                          <a:spcPts val="0"/>
                        </a:spcAft>
                      </a:pPr>
                      <a:r>
                        <a:rPr lang="es-ES_tradnl" sz="1200" b="1">
                          <a:solidFill>
                            <a:srgbClr val="FFFFFF"/>
                          </a:solidFill>
                          <a:latin typeface="Calibri"/>
                          <a:ea typeface="Calibri"/>
                          <a:cs typeface="Calibri"/>
                        </a:rPr>
                        <a:t>Revisión Entidad Federativa</a:t>
                      </a:r>
                      <a:endParaRPr lang="es-MX" sz="12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853F"/>
                    </a:solidFill>
                  </a:tcPr>
                </a:tc>
                <a:tc>
                  <a:txBody>
                    <a:bodyPr/>
                    <a:lstStyle/>
                    <a:p>
                      <a:pPr algn="just">
                        <a:lnSpc>
                          <a:spcPct val="115000"/>
                        </a:lnSpc>
                        <a:spcAft>
                          <a:spcPts val="0"/>
                        </a:spcAft>
                      </a:pPr>
                      <a:r>
                        <a:rPr lang="es-ES_tradnl" sz="1200">
                          <a:latin typeface="Calibri"/>
                          <a:ea typeface="Calibri"/>
                          <a:cs typeface="Calibri"/>
                        </a:rPr>
                        <a:t>Es cuando ya se capturaron los avances y se dio click en solicitar validación. Ahora depende de la entidad federativa validar lo capturado o regresarlo con modificaciones.</a:t>
                      </a:r>
                      <a:endParaRPr lang="es-MX" sz="12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ES_tradnl" sz="1200">
                          <a:latin typeface="Calibri"/>
                          <a:ea typeface="Calibri"/>
                          <a:cs typeface="Calibri"/>
                        </a:rPr>
                        <a:t>18</a:t>
                      </a:r>
                      <a:endParaRPr lang="es-MX" sz="12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7524">
                <a:tc>
                  <a:txBody>
                    <a:bodyPr/>
                    <a:lstStyle/>
                    <a:p>
                      <a:pPr algn="ctr">
                        <a:lnSpc>
                          <a:spcPct val="115000"/>
                        </a:lnSpc>
                        <a:spcAft>
                          <a:spcPts val="0"/>
                        </a:spcAft>
                      </a:pPr>
                      <a:r>
                        <a:rPr lang="es-ES_tradnl" sz="1200" b="1" dirty="0">
                          <a:solidFill>
                            <a:srgbClr val="FFFFFF"/>
                          </a:solidFill>
                          <a:latin typeface="Calibri"/>
                          <a:ea typeface="Calibri"/>
                          <a:cs typeface="Calibri"/>
                        </a:rPr>
                        <a:t>Validado</a:t>
                      </a:r>
                      <a:endParaRPr lang="es-MX" sz="12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853F"/>
                    </a:solidFill>
                  </a:tcPr>
                </a:tc>
                <a:tc>
                  <a:txBody>
                    <a:bodyPr/>
                    <a:lstStyle/>
                    <a:p>
                      <a:pPr algn="just">
                        <a:lnSpc>
                          <a:spcPct val="115000"/>
                        </a:lnSpc>
                        <a:spcAft>
                          <a:spcPts val="0"/>
                        </a:spcAft>
                      </a:pPr>
                      <a:r>
                        <a:rPr lang="es-ES_tradnl" sz="1200" dirty="0">
                          <a:latin typeface="Calibri"/>
                          <a:ea typeface="Calibri"/>
                          <a:cs typeface="Calibri"/>
                        </a:rPr>
                        <a:t>Es cuando la entidad federativa está de acuerdo con lo capturado y no tiene comentarios que requieran solventarse por la institución ejecutora (permanecerá el estatus hasta el siguiente trimestre)</a:t>
                      </a:r>
                      <a:endParaRPr lang="es-MX" sz="12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ES_tradnl" sz="1200" dirty="0" smtClean="0">
                          <a:latin typeface="Calibri"/>
                          <a:ea typeface="Calibri"/>
                          <a:cs typeface="Calibri"/>
                        </a:rPr>
                        <a:t>18</a:t>
                      </a:r>
                      <a:endParaRPr lang="es-MX" sz="12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2896">
                <a:tc>
                  <a:txBody>
                    <a:bodyPr/>
                    <a:lstStyle/>
                    <a:p>
                      <a:pPr algn="ctr">
                        <a:lnSpc>
                          <a:spcPct val="115000"/>
                        </a:lnSpc>
                        <a:spcAft>
                          <a:spcPts val="0"/>
                        </a:spcAft>
                      </a:pPr>
                      <a:r>
                        <a:rPr lang="es-MX" sz="1200" b="1" kern="1200" dirty="0" smtClean="0">
                          <a:solidFill>
                            <a:srgbClr val="FFFFFF"/>
                          </a:solidFill>
                          <a:latin typeface="Calibri"/>
                          <a:ea typeface="Calibri"/>
                          <a:cs typeface="Calibri"/>
                        </a:rPr>
                        <a:t>Observaciones atendiéndose</a:t>
                      </a:r>
                      <a:endParaRPr lang="es-MX" sz="1200" b="1" kern="1200" dirty="0">
                        <a:solidFill>
                          <a:srgbClr val="FFFFFF"/>
                        </a:solidFill>
                        <a:latin typeface="Calibri"/>
                        <a:ea typeface="Calibri"/>
                        <a:cs typeface="Calibri"/>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853F"/>
                    </a:solidFill>
                  </a:tcPr>
                </a:tc>
                <a:tc>
                  <a:txBody>
                    <a:bodyPr/>
                    <a:lstStyle/>
                    <a:p>
                      <a:pPr algn="just">
                        <a:lnSpc>
                          <a:spcPct val="115000"/>
                        </a:lnSpc>
                        <a:spcAft>
                          <a:spcPts val="0"/>
                        </a:spcAft>
                      </a:pPr>
                      <a:r>
                        <a:rPr lang="es-ES_tradnl" sz="1200" dirty="0" smtClean="0">
                          <a:latin typeface="Calibri"/>
                          <a:ea typeface="Calibri"/>
                          <a:cs typeface="Calibri"/>
                        </a:rPr>
                        <a:t>Es cuando la entidad federativa emite alguna observación a determinado proyecto y lo regresa para que las instituciones ejecutoras puedan solventarlas y enviar de nuevo a validar.</a:t>
                      </a:r>
                      <a:endParaRPr lang="es-MX" sz="12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MX" sz="1200" dirty="0" smtClean="0">
                          <a:latin typeface="Calibri"/>
                          <a:ea typeface="Calibri"/>
                          <a:cs typeface="Times New Roman"/>
                        </a:rPr>
                        <a:t>18/23-&gt;</a:t>
                      </a:r>
                      <a:endParaRPr lang="es-MX" sz="12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6095">
                <a:tc>
                  <a:txBody>
                    <a:bodyPr/>
                    <a:lstStyle/>
                    <a:p>
                      <a:pPr algn="ctr">
                        <a:lnSpc>
                          <a:spcPct val="115000"/>
                        </a:lnSpc>
                        <a:spcAft>
                          <a:spcPts val="0"/>
                        </a:spcAft>
                      </a:pPr>
                      <a:r>
                        <a:rPr lang="es-MX" sz="1200" b="1" kern="1200" dirty="0" smtClean="0">
                          <a:solidFill>
                            <a:srgbClr val="FFFFFF"/>
                          </a:solidFill>
                          <a:latin typeface="Calibri"/>
                          <a:ea typeface="Calibri"/>
                          <a:cs typeface="Calibri"/>
                        </a:rPr>
                        <a:t>Observaciones atendidas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853F"/>
                    </a:solidFill>
                  </a:tcPr>
                </a:tc>
                <a:tc>
                  <a:txBody>
                    <a:bodyPr/>
                    <a:lstStyle/>
                    <a:p>
                      <a:pPr algn="just">
                        <a:lnSpc>
                          <a:spcPct val="115000"/>
                        </a:lnSpc>
                        <a:spcAft>
                          <a:spcPts val="0"/>
                        </a:spcAft>
                      </a:pPr>
                      <a:r>
                        <a:rPr lang="es-MX" sz="1200" dirty="0" smtClean="0">
                          <a:latin typeface="Calibri"/>
                          <a:ea typeface="Calibri"/>
                          <a:cs typeface="Times New Roman"/>
                        </a:rPr>
                        <a:t>Es cuando la institución</a:t>
                      </a:r>
                      <a:r>
                        <a:rPr lang="es-MX" sz="1200" baseline="0" dirty="0" smtClean="0">
                          <a:latin typeface="Calibri"/>
                          <a:ea typeface="Calibri"/>
                          <a:cs typeface="Times New Roman"/>
                        </a:rPr>
                        <a:t> ejecutora hace los cambios requeridos por la entidad federativa y envía de nuevo su información a validar.</a:t>
                      </a:r>
                      <a:endParaRPr lang="es-MX" sz="12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MX" sz="1200" dirty="0" smtClean="0">
                          <a:latin typeface="Calibri"/>
                          <a:ea typeface="Calibri"/>
                          <a:cs typeface="Times New Roman"/>
                        </a:rPr>
                        <a:t>20/25</a:t>
                      </a:r>
                      <a:endParaRPr lang="es-MX" sz="12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9774">
                <a:tc>
                  <a:txBody>
                    <a:bodyPr/>
                    <a:lstStyle/>
                    <a:p>
                      <a:pPr algn="ctr">
                        <a:lnSpc>
                          <a:spcPct val="115000"/>
                        </a:lnSpc>
                        <a:spcAft>
                          <a:spcPts val="0"/>
                        </a:spcAft>
                      </a:pPr>
                      <a:r>
                        <a:rPr lang="es-ES_tradnl" sz="1200" b="1" dirty="0" smtClean="0">
                          <a:solidFill>
                            <a:srgbClr val="FFFFFF"/>
                          </a:solidFill>
                          <a:latin typeface="Calibri"/>
                          <a:ea typeface="Calibri"/>
                          <a:cs typeface="Calibri"/>
                        </a:rPr>
                        <a:t>Atender Observaciones</a:t>
                      </a:r>
                      <a:endParaRPr lang="es-MX" sz="12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853F"/>
                    </a:solidFill>
                  </a:tcPr>
                </a:tc>
                <a:tc>
                  <a:txBody>
                    <a:bodyPr/>
                    <a:lstStyle/>
                    <a:p>
                      <a:pPr algn="just">
                        <a:lnSpc>
                          <a:spcPct val="115000"/>
                        </a:lnSpc>
                        <a:spcAft>
                          <a:spcPts val="0"/>
                        </a:spcAft>
                      </a:pPr>
                      <a:r>
                        <a:rPr lang="es-ES_tradnl" sz="1200" dirty="0">
                          <a:latin typeface="Calibri"/>
                          <a:ea typeface="Calibri"/>
                          <a:cs typeface="Calibri"/>
                        </a:rPr>
                        <a:t>Es cuando </a:t>
                      </a:r>
                      <a:r>
                        <a:rPr lang="es-ES_tradnl" sz="1200" dirty="0" smtClean="0">
                          <a:latin typeface="Calibri"/>
                          <a:ea typeface="Calibri"/>
                          <a:cs typeface="Calibri"/>
                        </a:rPr>
                        <a:t>alguna </a:t>
                      </a:r>
                      <a:r>
                        <a:rPr lang="es-ES_tradnl" sz="1200" dirty="0">
                          <a:latin typeface="Calibri"/>
                          <a:ea typeface="Calibri"/>
                          <a:cs typeface="Calibri"/>
                        </a:rPr>
                        <a:t>coordinadora de fondo o la UED emiten alguna observación a determinado proyecto y lo regresan </a:t>
                      </a:r>
                      <a:r>
                        <a:rPr lang="es-ES_tradnl" sz="1200" dirty="0" smtClean="0">
                          <a:latin typeface="Calibri"/>
                          <a:ea typeface="Calibri"/>
                          <a:cs typeface="Calibri"/>
                        </a:rPr>
                        <a:t>a</a:t>
                      </a:r>
                      <a:r>
                        <a:rPr lang="es-ES_tradnl" sz="1200" baseline="0" dirty="0" smtClean="0">
                          <a:latin typeface="Calibri"/>
                          <a:ea typeface="Calibri"/>
                          <a:cs typeface="Calibri"/>
                        </a:rPr>
                        <a:t> los usuarios con perfil autorizador hagan las aclaraciones pertinentes o lo turnen para su corrección a las </a:t>
                      </a:r>
                      <a:r>
                        <a:rPr lang="es-ES_tradnl" sz="1200" dirty="0" smtClean="0">
                          <a:latin typeface="Calibri"/>
                          <a:ea typeface="Calibri"/>
                          <a:cs typeface="Calibri"/>
                        </a:rPr>
                        <a:t>instituciones </a:t>
                      </a:r>
                      <a:r>
                        <a:rPr lang="es-ES_tradnl" sz="1200" dirty="0">
                          <a:latin typeface="Calibri"/>
                          <a:ea typeface="Calibri"/>
                          <a:cs typeface="Calibri"/>
                        </a:rPr>
                        <a:t>ejecutoras </a:t>
                      </a:r>
                      <a:r>
                        <a:rPr lang="es-ES_tradnl" sz="1200" dirty="0" smtClean="0">
                          <a:latin typeface="Calibri"/>
                          <a:ea typeface="Calibri"/>
                          <a:cs typeface="Calibri"/>
                        </a:rPr>
                        <a:t>correspondientes.</a:t>
                      </a:r>
                      <a:r>
                        <a:rPr lang="es-ES_tradnl" sz="1200" baseline="0" dirty="0" smtClean="0">
                          <a:latin typeface="Calibri"/>
                          <a:ea typeface="Calibri"/>
                          <a:cs typeface="Calibri"/>
                        </a:rPr>
                        <a:t> </a:t>
                      </a:r>
                      <a:endParaRPr lang="es-MX" sz="12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ES_tradnl" sz="1200" dirty="0" smtClean="0">
                          <a:latin typeface="Calibri"/>
                          <a:ea typeface="Calibri"/>
                          <a:cs typeface="Calibri"/>
                        </a:rPr>
                        <a:t>23</a:t>
                      </a:r>
                      <a:endParaRPr lang="es-MX" sz="12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9774">
                <a:tc>
                  <a:txBody>
                    <a:bodyPr/>
                    <a:lstStyle/>
                    <a:p>
                      <a:pPr marL="0" algn="ctr" defTabSz="457200" rtl="0" eaLnBrk="1" latinLnBrk="0" hangingPunct="1">
                        <a:lnSpc>
                          <a:spcPct val="115000"/>
                        </a:lnSpc>
                        <a:spcAft>
                          <a:spcPts val="0"/>
                        </a:spcAft>
                      </a:pPr>
                      <a:r>
                        <a:rPr lang="es-MX" sz="1200" b="1" kern="1200" dirty="0" smtClean="0">
                          <a:solidFill>
                            <a:srgbClr val="FFFFFF"/>
                          </a:solidFill>
                          <a:latin typeface="Calibri"/>
                          <a:ea typeface="Calibri"/>
                          <a:cs typeface="Calibri"/>
                        </a:rPr>
                        <a:t>Valida observaciones</a:t>
                      </a:r>
                      <a:endParaRPr lang="es-MX" sz="1200" b="1" kern="1200" dirty="0">
                        <a:solidFill>
                          <a:srgbClr val="FFFFFF"/>
                        </a:solidFill>
                        <a:latin typeface="Calibri"/>
                        <a:ea typeface="Calibri"/>
                        <a:cs typeface="Calibri"/>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853F"/>
                    </a:solidFill>
                  </a:tcPr>
                </a:tc>
                <a:tc>
                  <a:txBody>
                    <a:bodyPr/>
                    <a:lstStyle/>
                    <a:p>
                      <a:pPr algn="just">
                        <a:lnSpc>
                          <a:spcPct val="115000"/>
                        </a:lnSpc>
                        <a:spcAft>
                          <a:spcPts val="0"/>
                        </a:spcAft>
                      </a:pPr>
                      <a:r>
                        <a:rPr lang="es-MX" sz="1200" dirty="0" smtClean="0">
                          <a:latin typeface="Calibri"/>
                          <a:ea typeface="Calibri"/>
                          <a:cs typeface="Times New Roman"/>
                        </a:rPr>
                        <a:t>Es</a:t>
                      </a:r>
                      <a:r>
                        <a:rPr lang="es-MX" sz="1200" baseline="0" dirty="0" smtClean="0">
                          <a:latin typeface="Calibri"/>
                          <a:ea typeface="Calibri"/>
                          <a:cs typeface="Times New Roman"/>
                        </a:rPr>
                        <a:t> cuando la entidad federativa está de acuerdo con las modificaciones o justificaciones capturadas por una institución ejecutora, luego de que previamente tales proyectos habían sido regresados con observaciones.</a:t>
                      </a:r>
                      <a:endParaRPr lang="es-MX" sz="12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s-MX" sz="1200" dirty="0" smtClean="0">
                          <a:latin typeface="Calibri"/>
                          <a:ea typeface="Calibri"/>
                          <a:cs typeface="Times New Roman"/>
                        </a:rPr>
                        <a:t>25</a:t>
                      </a:r>
                      <a:endParaRPr lang="es-MX" sz="12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3 CuadroTexto"/>
          <p:cNvSpPr txBox="1"/>
          <p:nvPr/>
        </p:nvSpPr>
        <p:spPr>
          <a:xfrm>
            <a:off x="571472" y="857232"/>
            <a:ext cx="8143932" cy="642942"/>
          </a:xfrm>
          <a:prstGeom prst="rect">
            <a:avLst/>
          </a:prstGeom>
          <a:noFill/>
        </p:spPr>
        <p:txBody>
          <a:bodyPr wrap="square" rtlCol="0">
            <a:spAutoFit/>
          </a:bodyPr>
          <a:lstStyle/>
          <a:p>
            <a:r>
              <a:rPr lang="es-MX" dirty="0" smtClean="0">
                <a:latin typeface="Calibri" pitchFamily="34" charset="0"/>
                <a:cs typeface="Calibri" pitchFamily="34" charset="0"/>
              </a:rPr>
              <a:t>Después de cualquier carga de información, se recomienda verificar que el estatus sea el correcto para corroborar el éxito del registro.</a:t>
            </a:r>
            <a:endParaRPr lang="es-MX" dirty="0">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47664" y="-24414"/>
            <a:ext cx="5760640" cy="68824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1991" y="494163"/>
            <a:ext cx="7934325" cy="223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1560" y="2204864"/>
            <a:ext cx="7877175" cy="199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25859" y="2732538"/>
            <a:ext cx="7648575" cy="143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2 Rectángulo"/>
          <p:cNvSpPr/>
          <p:nvPr/>
        </p:nvSpPr>
        <p:spPr>
          <a:xfrm>
            <a:off x="725859" y="2204864"/>
            <a:ext cx="2117949" cy="288032"/>
          </a:xfrm>
          <a:prstGeom prst="rect">
            <a:avLst/>
          </a:prstGeom>
          <a:noFill/>
          <a:ln w="762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pic>
        <p:nvPicPr>
          <p:cNvPr id="1030" name="Picture 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47713" y="2681288"/>
            <a:ext cx="7648575" cy="1495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11558" y="3645024"/>
            <a:ext cx="7877175" cy="847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6"/>
          <p:cNvPicPr>
            <a:picLocks noChangeAspect="1" noChangeArrowheads="1"/>
          </p:cNvPicPr>
          <p:nvPr/>
        </p:nvPicPr>
        <p:blipFill>
          <a:blip r:embed="rId9" cstate="print"/>
          <a:srcRect/>
          <a:stretch>
            <a:fillRect/>
          </a:stretch>
        </p:blipFill>
        <p:spPr bwMode="auto">
          <a:xfrm>
            <a:off x="2627784" y="4287592"/>
            <a:ext cx="2914650" cy="1895475"/>
          </a:xfrm>
          <a:prstGeom prst="rect">
            <a:avLst/>
          </a:prstGeom>
          <a:noFill/>
          <a:ln w="9525">
            <a:noFill/>
            <a:miter lim="800000"/>
            <a:headEnd/>
            <a:tailEnd/>
          </a:ln>
        </p:spPr>
      </p:pic>
      <p:pic>
        <p:nvPicPr>
          <p:cNvPr id="4" name="Picture 3"/>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80264" y="3713597"/>
            <a:ext cx="7896225" cy="2733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527790" y="5871659"/>
            <a:ext cx="5924529" cy="95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13 CuadroTexto"/>
          <p:cNvSpPr txBox="1"/>
          <p:nvPr/>
        </p:nvSpPr>
        <p:spPr>
          <a:xfrm>
            <a:off x="7786710" y="6488668"/>
            <a:ext cx="1152128" cy="369332"/>
          </a:xfrm>
          <a:prstGeom prst="rect">
            <a:avLst/>
          </a:prstGeom>
          <a:noFill/>
        </p:spPr>
        <p:txBody>
          <a:bodyPr wrap="square" rtlCol="0">
            <a:spAutoFit/>
          </a:bodyPr>
          <a:lstStyle/>
          <a:p>
            <a:r>
              <a:rPr lang="es-MX" dirty="0" smtClean="0">
                <a:solidFill>
                  <a:srgbClr val="C00000"/>
                </a:solidFill>
                <a:latin typeface="Calisto MT" pitchFamily="18" charset="0"/>
                <a:hlinkClick r:id="rId12" action="ppaction://hlinksldjump"/>
              </a:rPr>
              <a:t>Regresar</a:t>
            </a:r>
            <a:endParaRPr lang="es-MX" dirty="0" smtClean="0">
              <a:solidFill>
                <a:srgbClr val="C00000"/>
              </a:solidFill>
              <a:latin typeface="Calisto MT" pitchFamily="18" charset="0"/>
              <a:hlinkClick r:id="" action="ppaction://noaction"/>
            </a:endParaRPr>
          </a:p>
        </p:txBody>
      </p:sp>
      <p:pic>
        <p:nvPicPr>
          <p:cNvPr id="10" name="Picture 1"/>
          <p:cNvPicPr>
            <a:picLocks noChangeAspect="1" noChangeArrowheads="1"/>
          </p:cNvPicPr>
          <p:nvPr/>
        </p:nvPicPr>
        <p:blipFill>
          <a:blip r:embed="rId13" cstate="print"/>
          <a:srcRect/>
          <a:stretch>
            <a:fillRect/>
          </a:stretch>
        </p:blipFill>
        <p:spPr bwMode="auto">
          <a:xfrm>
            <a:off x="1264884" y="1613350"/>
            <a:ext cx="7129980" cy="4200494"/>
          </a:xfrm>
          <a:prstGeom prst="rect">
            <a:avLst/>
          </a:prstGeom>
          <a:noFill/>
          <a:ln w="9525">
            <a:noFill/>
            <a:miter lim="800000"/>
            <a:headEnd/>
            <a:tailEnd/>
          </a:ln>
          <a:effectLst/>
        </p:spPr>
      </p:pic>
    </p:spTree>
    <p:extLst>
      <p:ext uri="{BB962C8B-B14F-4D97-AF65-F5344CB8AC3E}">
        <p14:creationId xmlns:p14="http://schemas.microsoft.com/office/powerpoint/2010/main" val="470415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randombar(horizontal)">
                                      <p:cBhvr>
                                        <p:cTn id="7" dur="500"/>
                                        <p:tgtEl>
                                          <p:spTgt spid="102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028"/>
                                        </p:tgtEl>
                                        <p:attrNameLst>
                                          <p:attrName>style.visibility</p:attrName>
                                        </p:attrNameLst>
                                      </p:cBhvr>
                                      <p:to>
                                        <p:strVal val="visible"/>
                                      </p:to>
                                    </p:set>
                                    <p:animEffect transition="in" filter="randombar(horizontal)">
                                      <p:cBhvr>
                                        <p:cTn id="12" dur="500"/>
                                        <p:tgtEl>
                                          <p:spTgt spid="1028"/>
                                        </p:tgtEl>
                                      </p:cBhvr>
                                    </p:animEffect>
                                  </p:childTnLst>
                                </p:cTn>
                              </p:par>
                              <p:par>
                                <p:cTn id="13" presetID="6" presetClass="entr" presetSubtype="16"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circle(in)">
                                      <p:cBhvr>
                                        <p:cTn id="15" dur="8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1029"/>
                                        </p:tgtEl>
                                        <p:attrNameLst>
                                          <p:attrName>style.visibility</p:attrName>
                                        </p:attrNameLst>
                                      </p:cBhvr>
                                      <p:to>
                                        <p:strVal val="visible"/>
                                      </p:to>
                                    </p:set>
                                    <p:animEffect transition="in" filter="randombar(horizontal)">
                                      <p:cBhvr>
                                        <p:cTn id="20" dur="500"/>
                                        <p:tgtEl>
                                          <p:spTgt spid="1029"/>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1030"/>
                                        </p:tgtEl>
                                        <p:attrNameLst>
                                          <p:attrName>style.visibility</p:attrName>
                                        </p:attrNameLst>
                                      </p:cBhvr>
                                      <p:to>
                                        <p:strVal val="visible"/>
                                      </p:to>
                                    </p:set>
                                    <p:animEffect transition="in" filter="randombar(horizontal)">
                                      <p:cBhvr>
                                        <p:cTn id="25" dur="500"/>
                                        <p:tgtEl>
                                          <p:spTgt spid="1030"/>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nodeType="clickEffect">
                                  <p:stCondLst>
                                    <p:cond delay="0"/>
                                  </p:stCondLst>
                                  <p:childTnLst>
                                    <p:set>
                                      <p:cBhvr>
                                        <p:cTn id="29" dur="1" fill="hold">
                                          <p:stCondLst>
                                            <p:cond delay="0"/>
                                          </p:stCondLst>
                                        </p:cTn>
                                        <p:tgtEl>
                                          <p:spTgt spid="1031"/>
                                        </p:tgtEl>
                                        <p:attrNameLst>
                                          <p:attrName>style.visibility</p:attrName>
                                        </p:attrNameLst>
                                      </p:cBhvr>
                                      <p:to>
                                        <p:strVal val="visible"/>
                                      </p:to>
                                    </p:set>
                                    <p:animEffect transition="in" filter="randombar(horizontal)">
                                      <p:cBhvr>
                                        <p:cTn id="30" dur="500"/>
                                        <p:tgtEl>
                                          <p:spTgt spid="1031"/>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down)">
                                      <p:cBhvr>
                                        <p:cTn id="35" dur="5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nodeType="clickEffect">
                                  <p:stCondLst>
                                    <p:cond delay="0"/>
                                  </p:stCondLst>
                                  <p:childTnLst>
                                    <p:anim calcmode="lin" valueType="num">
                                      <p:cBhvr additive="base">
                                        <p:cTn id="39" dur="500"/>
                                        <p:tgtEl>
                                          <p:spTgt spid="10"/>
                                        </p:tgtEl>
                                        <p:attrNameLst>
                                          <p:attrName>ppt_x</p:attrName>
                                        </p:attrNameLst>
                                      </p:cBhvr>
                                      <p:tavLst>
                                        <p:tav tm="0">
                                          <p:val>
                                            <p:strVal val="ppt_x"/>
                                          </p:val>
                                        </p:tav>
                                        <p:tav tm="100000">
                                          <p:val>
                                            <p:strVal val="ppt_x"/>
                                          </p:val>
                                        </p:tav>
                                      </p:tavLst>
                                    </p:anim>
                                    <p:anim calcmode="lin" valueType="num">
                                      <p:cBhvr additive="base">
                                        <p:cTn id="40" dur="500"/>
                                        <p:tgtEl>
                                          <p:spTgt spid="10"/>
                                        </p:tgtEl>
                                        <p:attrNameLst>
                                          <p:attrName>ppt_y</p:attrName>
                                        </p:attrNameLst>
                                      </p:cBhvr>
                                      <p:tavLst>
                                        <p:tav tm="0">
                                          <p:val>
                                            <p:strVal val="ppt_y"/>
                                          </p:val>
                                        </p:tav>
                                        <p:tav tm="100000">
                                          <p:val>
                                            <p:strVal val="1+ppt_h/2"/>
                                          </p:val>
                                        </p:tav>
                                      </p:tavLst>
                                    </p:anim>
                                    <p:set>
                                      <p:cBhvr>
                                        <p:cTn id="41" dur="1" fill="hold">
                                          <p:stCondLst>
                                            <p:cond delay="499"/>
                                          </p:stCondLst>
                                        </p:cTn>
                                        <p:tgtEl>
                                          <p:spTgt spid="10"/>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nodeType="click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box(in)">
                                      <p:cBhvr>
                                        <p:cTn id="46" dur="500"/>
                                        <p:tgtEl>
                                          <p:spTgt spid="11"/>
                                        </p:tgtEl>
                                      </p:cBhvr>
                                    </p:animEffect>
                                  </p:childTnLst>
                                </p:cTn>
                              </p:par>
                            </p:childTnLst>
                          </p:cTn>
                        </p:par>
                      </p:childTnLst>
                    </p:cTn>
                  </p:par>
                  <p:par>
                    <p:cTn id="47" fill="hold">
                      <p:stCondLst>
                        <p:cond delay="indefinite"/>
                      </p:stCondLst>
                      <p:childTnLst>
                        <p:par>
                          <p:cTn id="48" fill="hold">
                            <p:stCondLst>
                              <p:cond delay="0"/>
                            </p:stCondLst>
                            <p:childTnLst>
                              <p:par>
                                <p:cTn id="49" presetID="3" presetClass="exit" presetSubtype="10" fill="hold" nodeType="clickEffect">
                                  <p:stCondLst>
                                    <p:cond delay="0"/>
                                  </p:stCondLst>
                                  <p:childTnLst>
                                    <p:animEffect transition="out" filter="blinds(horizontal)">
                                      <p:cBhvr>
                                        <p:cTn id="50" dur="500"/>
                                        <p:tgtEl>
                                          <p:spTgt spid="11"/>
                                        </p:tgtEl>
                                      </p:cBhvr>
                                    </p:animEffect>
                                    <p:set>
                                      <p:cBhvr>
                                        <p:cTn id="51" dur="1" fill="hold">
                                          <p:stCondLst>
                                            <p:cond delay="499"/>
                                          </p:stCondLst>
                                        </p:cTn>
                                        <p:tgtEl>
                                          <p:spTgt spid="11"/>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nodeType="clickEffect">
                                  <p:stCondLst>
                                    <p:cond delay="0"/>
                                  </p:stCondLst>
                                  <p:childTnLst>
                                    <p:set>
                                      <p:cBhvr>
                                        <p:cTn id="55" dur="1" fill="hold">
                                          <p:stCondLst>
                                            <p:cond delay="0"/>
                                          </p:stCondLst>
                                        </p:cTn>
                                        <p:tgtEl>
                                          <p:spTgt spid="4"/>
                                        </p:tgtEl>
                                        <p:attrNameLst>
                                          <p:attrName>style.visibility</p:attrName>
                                        </p:attrNameLst>
                                      </p:cBhvr>
                                      <p:to>
                                        <p:strVal val="visible"/>
                                      </p:to>
                                    </p:set>
                                    <p:anim calcmode="lin" valueType="num">
                                      <p:cBhvr additive="base">
                                        <p:cTn id="56" dur="500" fill="hold"/>
                                        <p:tgtEl>
                                          <p:spTgt spid="4"/>
                                        </p:tgtEl>
                                        <p:attrNameLst>
                                          <p:attrName>ppt_x</p:attrName>
                                        </p:attrNameLst>
                                      </p:cBhvr>
                                      <p:tavLst>
                                        <p:tav tm="0">
                                          <p:val>
                                            <p:strVal val="#ppt_x"/>
                                          </p:val>
                                        </p:tav>
                                        <p:tav tm="100000">
                                          <p:val>
                                            <p:strVal val="#ppt_x"/>
                                          </p:val>
                                        </p:tav>
                                      </p:tavLst>
                                    </p:anim>
                                    <p:anim calcmode="lin" valueType="num">
                                      <p:cBhvr additive="base">
                                        <p:cTn id="5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nodeType="clickEffect">
                                  <p:stCondLst>
                                    <p:cond delay="0"/>
                                  </p:stCondLst>
                                  <p:childTnLst>
                                    <p:set>
                                      <p:cBhvr>
                                        <p:cTn id="61" dur="1" fill="hold">
                                          <p:stCondLst>
                                            <p:cond delay="0"/>
                                          </p:stCondLst>
                                        </p:cTn>
                                        <p:tgtEl>
                                          <p:spTgt spid="5"/>
                                        </p:tgtEl>
                                        <p:attrNameLst>
                                          <p:attrName>style.visibility</p:attrName>
                                        </p:attrNameLst>
                                      </p:cBhvr>
                                      <p:to>
                                        <p:strVal val="visible"/>
                                      </p:to>
                                    </p:set>
                                    <p:anim calcmode="lin" valueType="num">
                                      <p:cBhvr additive="base">
                                        <p:cTn id="62" dur="500" fill="hold"/>
                                        <p:tgtEl>
                                          <p:spTgt spid="5"/>
                                        </p:tgtEl>
                                        <p:attrNameLst>
                                          <p:attrName>ppt_x</p:attrName>
                                        </p:attrNameLst>
                                      </p:cBhvr>
                                      <p:tavLst>
                                        <p:tav tm="0">
                                          <p:val>
                                            <p:strVal val="#ppt_x"/>
                                          </p:val>
                                        </p:tav>
                                        <p:tav tm="100000">
                                          <p:val>
                                            <p:strVal val="#ppt_x"/>
                                          </p:val>
                                        </p:tav>
                                      </p:tavLst>
                                    </p:anim>
                                    <p:anim calcmode="lin" valueType="num">
                                      <p:cBhvr additive="base">
                                        <p:cTn id="6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8" presetClass="entr" presetSubtype="16" fill="hold" grpId="0" nodeType="clickEffect">
                                  <p:stCondLst>
                                    <p:cond delay="0"/>
                                  </p:stCondLst>
                                  <p:childTnLst>
                                    <p:set>
                                      <p:cBhvr>
                                        <p:cTn id="67" dur="1" fill="hold">
                                          <p:stCondLst>
                                            <p:cond delay="0"/>
                                          </p:stCondLst>
                                        </p:cTn>
                                        <p:tgtEl>
                                          <p:spTgt spid="14"/>
                                        </p:tgtEl>
                                        <p:attrNameLst>
                                          <p:attrName>style.visibility</p:attrName>
                                        </p:attrNameLst>
                                      </p:cBhvr>
                                      <p:to>
                                        <p:strVal val="visible"/>
                                      </p:to>
                                    </p:set>
                                    <p:animEffect transition="in" filter="diamond(in)">
                                      <p:cBhvr>
                                        <p:cTn id="6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500034" y="928670"/>
            <a:ext cx="8215370" cy="4801314"/>
          </a:xfrm>
          <a:prstGeom prst="rect">
            <a:avLst/>
          </a:prstGeom>
        </p:spPr>
        <p:txBody>
          <a:bodyPr wrap="square">
            <a:spAutoFit/>
          </a:bodyPr>
          <a:lstStyle/>
          <a:p>
            <a:pPr algn="just"/>
            <a:r>
              <a:rPr lang="es-MX" dirty="0" smtClean="0">
                <a:latin typeface="Calibri" pitchFamily="34" charset="0"/>
                <a:cs typeface="Calibri" pitchFamily="34" charset="0"/>
              </a:rPr>
              <a:t>Así pues, lo que se debe hacer para atender las observaciones que se generen es lo siguiente:</a:t>
            </a:r>
          </a:p>
          <a:p>
            <a:pPr marL="457200" indent="-457200" algn="just">
              <a:buFont typeface="+mj-lt"/>
              <a:buAutoNum type="arabicPeriod"/>
            </a:pPr>
            <a:r>
              <a:rPr lang="es-MX" dirty="0" smtClean="0">
                <a:latin typeface="Calibri" pitchFamily="34" charset="0"/>
                <a:cs typeface="Calibri" pitchFamily="34" charset="0"/>
              </a:rPr>
              <a:t>Ingresar en el Menú a Formato Único &gt; Gestión de Proyectos &gt; Gestión de Proyectos.</a:t>
            </a:r>
          </a:p>
          <a:p>
            <a:pPr marL="457200" indent="-457200" algn="just">
              <a:buFont typeface="+mj-lt"/>
              <a:buAutoNum type="arabicPeriod"/>
            </a:pPr>
            <a:r>
              <a:rPr lang="es-MX" dirty="0" smtClean="0">
                <a:latin typeface="Calibri" pitchFamily="34" charset="0"/>
                <a:cs typeface="Calibri" pitchFamily="34" charset="0"/>
              </a:rPr>
              <a:t>Identificar los proyectos que tengan los siguientes estatus y llevar a cabo las siguientes acciones:</a:t>
            </a:r>
          </a:p>
          <a:p>
            <a:pPr marL="457200" indent="-457200" algn="just">
              <a:buFont typeface="+mj-lt"/>
              <a:buAutoNum type="arabicPeriod"/>
            </a:pPr>
            <a:endParaRPr lang="es-MX" dirty="0" smtClean="0">
              <a:latin typeface="Calibri" pitchFamily="34" charset="0"/>
              <a:cs typeface="Calibri" pitchFamily="34" charset="0"/>
            </a:endParaRPr>
          </a:p>
          <a:p>
            <a:pPr marL="457200" indent="-457200" algn="just">
              <a:buFont typeface="+mj-lt"/>
              <a:buAutoNum type="arabicPeriod"/>
            </a:pPr>
            <a:endParaRPr lang="es-MX" dirty="0" smtClean="0">
              <a:latin typeface="Calibri" pitchFamily="34" charset="0"/>
              <a:cs typeface="Calibri" pitchFamily="34" charset="0"/>
            </a:endParaRPr>
          </a:p>
          <a:p>
            <a:pPr marL="457200" indent="-457200" algn="just">
              <a:buFont typeface="+mj-lt"/>
              <a:buAutoNum type="arabicPeriod"/>
            </a:pPr>
            <a:endParaRPr lang="es-MX" dirty="0" smtClean="0">
              <a:latin typeface="Calibri" pitchFamily="34" charset="0"/>
              <a:cs typeface="Calibri" pitchFamily="34" charset="0"/>
            </a:endParaRPr>
          </a:p>
          <a:p>
            <a:pPr marL="457200" indent="-457200" algn="just">
              <a:buFont typeface="+mj-lt"/>
              <a:buAutoNum type="arabicPeriod"/>
            </a:pPr>
            <a:endParaRPr lang="es-MX" dirty="0" smtClean="0">
              <a:latin typeface="Calibri" pitchFamily="34" charset="0"/>
              <a:cs typeface="Calibri" pitchFamily="34" charset="0"/>
            </a:endParaRPr>
          </a:p>
          <a:p>
            <a:pPr marL="457200" indent="-457200" algn="just">
              <a:buFont typeface="+mj-lt"/>
              <a:buAutoNum type="arabicPeriod"/>
            </a:pPr>
            <a:endParaRPr lang="es-MX" dirty="0" smtClean="0">
              <a:latin typeface="Calibri" pitchFamily="34" charset="0"/>
              <a:cs typeface="Calibri" pitchFamily="34" charset="0"/>
            </a:endParaRPr>
          </a:p>
          <a:p>
            <a:pPr marL="457200" indent="-457200" algn="just">
              <a:buFont typeface="+mj-lt"/>
              <a:buAutoNum type="arabicPeriod"/>
            </a:pPr>
            <a:endParaRPr lang="es-MX" dirty="0" smtClean="0">
              <a:latin typeface="Calibri" pitchFamily="34" charset="0"/>
              <a:cs typeface="Calibri" pitchFamily="34" charset="0"/>
            </a:endParaRPr>
          </a:p>
          <a:p>
            <a:pPr marL="457200" indent="-457200" algn="just">
              <a:buFont typeface="+mj-lt"/>
              <a:buAutoNum type="arabicPeriod"/>
            </a:pPr>
            <a:endParaRPr lang="es-MX" dirty="0" smtClean="0">
              <a:latin typeface="Calibri" pitchFamily="34" charset="0"/>
              <a:cs typeface="Calibri" pitchFamily="34" charset="0"/>
            </a:endParaRPr>
          </a:p>
          <a:p>
            <a:pPr marL="457200" indent="-457200" algn="just">
              <a:buFont typeface="+mj-lt"/>
              <a:buAutoNum type="arabicPeriod"/>
            </a:pPr>
            <a:endParaRPr lang="es-MX" dirty="0" smtClean="0">
              <a:latin typeface="Calibri" pitchFamily="34" charset="0"/>
              <a:cs typeface="Calibri" pitchFamily="34" charset="0"/>
            </a:endParaRPr>
          </a:p>
          <a:p>
            <a:pPr marL="457200" indent="-457200" algn="just">
              <a:buFont typeface="+mj-lt"/>
              <a:buAutoNum type="arabicPeriod"/>
            </a:pPr>
            <a:endParaRPr lang="es-MX" dirty="0" smtClean="0">
              <a:latin typeface="Calibri" pitchFamily="34" charset="0"/>
              <a:cs typeface="Calibri" pitchFamily="34" charset="0"/>
            </a:endParaRPr>
          </a:p>
          <a:p>
            <a:pPr marL="457200" indent="-457200" algn="just">
              <a:buFont typeface="+mj-lt"/>
              <a:buAutoNum type="arabicPeriod"/>
            </a:pPr>
            <a:r>
              <a:rPr lang="es-MX" dirty="0" err="1" smtClean="0">
                <a:latin typeface="Calibri" pitchFamily="34" charset="0"/>
                <a:cs typeface="Calibri" pitchFamily="34" charset="0"/>
              </a:rPr>
              <a:t>Kakaka</a:t>
            </a:r>
            <a:endParaRPr lang="es-MX" dirty="0" smtClean="0">
              <a:latin typeface="Calibri" pitchFamily="34" charset="0"/>
              <a:cs typeface="Calibri" pitchFamily="34" charset="0"/>
            </a:endParaRPr>
          </a:p>
          <a:p>
            <a:pPr marL="457200" indent="-457200" algn="just">
              <a:buFont typeface="+mj-lt"/>
              <a:buAutoNum type="arabicPeriod"/>
            </a:pPr>
            <a:endParaRPr lang="es-MX" dirty="0" smtClean="0">
              <a:latin typeface="Calibri" pitchFamily="34" charset="0"/>
              <a:cs typeface="Calibri" pitchFamily="34" charset="0"/>
            </a:endParaRPr>
          </a:p>
        </p:txBody>
      </p:sp>
      <p:graphicFrame>
        <p:nvGraphicFramePr>
          <p:cNvPr id="3" name="2 Tabla"/>
          <p:cNvGraphicFramePr>
            <a:graphicFrameLocks noGrp="1"/>
          </p:cNvGraphicFramePr>
          <p:nvPr/>
        </p:nvGraphicFramePr>
        <p:xfrm>
          <a:off x="428595" y="2714620"/>
          <a:ext cx="8286809" cy="3418840"/>
        </p:xfrm>
        <a:graphic>
          <a:graphicData uri="http://schemas.openxmlformats.org/drawingml/2006/table">
            <a:tbl>
              <a:tblPr firstRow="1" bandRow="1">
                <a:tableStyleId>{FABFCF23-3B69-468F-B69F-88F6DE6A72F2}</a:tableStyleId>
              </a:tblPr>
              <a:tblGrid>
                <a:gridCol w="1627767"/>
                <a:gridCol w="1701756"/>
                <a:gridCol w="4957286"/>
              </a:tblGrid>
              <a:tr h="370840">
                <a:tc>
                  <a:txBody>
                    <a:bodyPr/>
                    <a:lstStyle/>
                    <a:p>
                      <a:pPr algn="ctr"/>
                      <a:r>
                        <a:rPr lang="es-MX" sz="1400" dirty="0" smtClean="0">
                          <a:latin typeface="Calibri" pitchFamily="34" charset="0"/>
                          <a:cs typeface="Calibri" pitchFamily="34" charset="0"/>
                        </a:rPr>
                        <a:t>Usuario</a:t>
                      </a:r>
                      <a:endParaRPr lang="es-MX" sz="1400" dirty="0">
                        <a:latin typeface="Calibri" pitchFamily="34" charset="0"/>
                        <a:cs typeface="Calibri" pitchFamily="34" charset="0"/>
                      </a:endParaRPr>
                    </a:p>
                  </a:txBody>
                  <a:tcPr anchor="ctr">
                    <a:solidFill>
                      <a:srgbClr val="00853F"/>
                    </a:solidFill>
                  </a:tcPr>
                </a:tc>
                <a:tc>
                  <a:txBody>
                    <a:bodyPr/>
                    <a:lstStyle/>
                    <a:p>
                      <a:pPr algn="ctr"/>
                      <a:r>
                        <a:rPr lang="es-MX" sz="1400" dirty="0" smtClean="0">
                          <a:latin typeface="Calibri" pitchFamily="34" charset="0"/>
                          <a:cs typeface="Calibri" pitchFamily="34" charset="0"/>
                        </a:rPr>
                        <a:t>Estatus</a:t>
                      </a:r>
                      <a:endParaRPr lang="es-MX" sz="1400" dirty="0">
                        <a:latin typeface="Calibri" pitchFamily="34" charset="0"/>
                        <a:cs typeface="Calibri" pitchFamily="34" charset="0"/>
                      </a:endParaRPr>
                    </a:p>
                  </a:txBody>
                  <a:tcPr anchor="ctr">
                    <a:solidFill>
                      <a:srgbClr val="00853F"/>
                    </a:solidFill>
                  </a:tcPr>
                </a:tc>
                <a:tc>
                  <a:txBody>
                    <a:bodyPr/>
                    <a:lstStyle/>
                    <a:p>
                      <a:pPr algn="ctr"/>
                      <a:r>
                        <a:rPr lang="es-MX" sz="1400" dirty="0" smtClean="0">
                          <a:latin typeface="Calibri" pitchFamily="34" charset="0"/>
                          <a:cs typeface="Calibri" pitchFamily="34" charset="0"/>
                        </a:rPr>
                        <a:t>Acción</a:t>
                      </a:r>
                      <a:endParaRPr lang="es-MX" sz="1400" dirty="0">
                        <a:latin typeface="Calibri" pitchFamily="34" charset="0"/>
                        <a:cs typeface="Calibri" pitchFamily="34" charset="0"/>
                      </a:endParaRPr>
                    </a:p>
                  </a:txBody>
                  <a:tcPr anchor="ctr">
                    <a:solidFill>
                      <a:srgbClr val="00853F"/>
                    </a:solidFill>
                  </a:tcPr>
                </a:tc>
              </a:tr>
              <a:tr h="370840">
                <a:tc>
                  <a:txBody>
                    <a:bodyPr/>
                    <a:lstStyle/>
                    <a:p>
                      <a:pPr algn="ctr"/>
                      <a:r>
                        <a:rPr lang="es-MX" sz="1400" dirty="0" smtClean="0">
                          <a:latin typeface="Calibri" pitchFamily="34" charset="0"/>
                          <a:cs typeface="Calibri" pitchFamily="34" charset="0"/>
                        </a:rPr>
                        <a:t>Captura</a:t>
                      </a:r>
                      <a:endParaRPr lang="es-MX" sz="1400" dirty="0">
                        <a:latin typeface="Calibri" pitchFamily="34" charset="0"/>
                        <a:cs typeface="Calibri" pitchFamily="34" charset="0"/>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s-MX" sz="1400" dirty="0" smtClean="0">
                          <a:latin typeface="Calibri" pitchFamily="34" charset="0"/>
                          <a:cs typeface="Calibri" pitchFamily="34" charset="0"/>
                        </a:rPr>
                        <a:t>Observaciones atendiéndose</a:t>
                      </a:r>
                    </a:p>
                  </a:txBody>
                  <a:tcPr anchor="ctr"/>
                </a:tc>
                <a:tc>
                  <a:txBody>
                    <a:bodyPr/>
                    <a:lstStyle/>
                    <a:p>
                      <a:pPr marL="342900" marR="0" indent="-342900" algn="just" defTabSz="457200" rtl="0" eaLnBrk="1" fontAlgn="auto" latinLnBrk="0" hangingPunct="1">
                        <a:lnSpc>
                          <a:spcPct val="100000"/>
                        </a:lnSpc>
                        <a:spcBef>
                          <a:spcPts val="0"/>
                        </a:spcBef>
                        <a:spcAft>
                          <a:spcPts val="0"/>
                        </a:spcAft>
                        <a:buClrTx/>
                        <a:buSzTx/>
                        <a:buFontTx/>
                        <a:buAutoNum type="arabicPeriod"/>
                        <a:tabLst/>
                        <a:defRPr/>
                      </a:pPr>
                      <a:r>
                        <a:rPr lang="es-MX" sz="1400" kern="1200" dirty="0" smtClean="0">
                          <a:solidFill>
                            <a:schemeClr val="dk1"/>
                          </a:solidFill>
                          <a:latin typeface="Calibri" pitchFamily="34" charset="0"/>
                          <a:ea typeface="+mn-ea"/>
                          <a:cs typeface="Calibri" pitchFamily="34" charset="0"/>
                        </a:rPr>
                        <a:t>Revisar los comentarios hechos por la entidad federativa.</a:t>
                      </a:r>
                    </a:p>
                    <a:p>
                      <a:pPr marL="342900" marR="0" indent="-342900" algn="just" defTabSz="457200" rtl="0" eaLnBrk="1" fontAlgn="auto" latinLnBrk="0" hangingPunct="1">
                        <a:lnSpc>
                          <a:spcPct val="100000"/>
                        </a:lnSpc>
                        <a:spcBef>
                          <a:spcPts val="0"/>
                        </a:spcBef>
                        <a:spcAft>
                          <a:spcPts val="0"/>
                        </a:spcAft>
                        <a:buClrTx/>
                        <a:buSzTx/>
                        <a:buFontTx/>
                        <a:buAutoNum type="arabicPeriod"/>
                        <a:tabLst/>
                        <a:defRPr/>
                      </a:pPr>
                      <a:r>
                        <a:rPr lang="es-MX" sz="1400" kern="1200" dirty="0" smtClean="0">
                          <a:solidFill>
                            <a:schemeClr val="dk1"/>
                          </a:solidFill>
                          <a:latin typeface="Calibri" pitchFamily="34" charset="0"/>
                          <a:ea typeface="+mn-ea"/>
                          <a:cs typeface="Calibri" pitchFamily="34" charset="0"/>
                        </a:rPr>
                        <a:t>Llevar a cabo las modificaciones pertinentes.</a:t>
                      </a:r>
                    </a:p>
                    <a:p>
                      <a:pPr marL="342900" marR="0" indent="-342900" algn="just" defTabSz="457200" rtl="0" eaLnBrk="1" fontAlgn="auto" latinLnBrk="0" hangingPunct="1">
                        <a:lnSpc>
                          <a:spcPct val="100000"/>
                        </a:lnSpc>
                        <a:spcBef>
                          <a:spcPts val="0"/>
                        </a:spcBef>
                        <a:spcAft>
                          <a:spcPts val="0"/>
                        </a:spcAft>
                        <a:buClrTx/>
                        <a:buSzTx/>
                        <a:buFontTx/>
                        <a:buAutoNum type="arabicPeriod"/>
                        <a:tabLst/>
                        <a:defRPr/>
                      </a:pPr>
                      <a:r>
                        <a:rPr lang="es-MX" sz="1400" kern="1200" dirty="0" smtClean="0">
                          <a:solidFill>
                            <a:schemeClr val="dk1"/>
                          </a:solidFill>
                          <a:latin typeface="Calibri" pitchFamily="34" charset="0"/>
                          <a:ea typeface="+mn-ea"/>
                          <a:cs typeface="Calibri" pitchFamily="34" charset="0"/>
                        </a:rPr>
                        <a:t>Solicitar de nuevo la validación.</a:t>
                      </a:r>
                    </a:p>
                  </a:txBody>
                  <a:tcPr/>
                </a:tc>
              </a:tr>
              <a:tr h="370840">
                <a:tc>
                  <a:txBody>
                    <a:bodyPr/>
                    <a:lstStyle/>
                    <a:p>
                      <a:pPr algn="ctr"/>
                      <a:r>
                        <a:rPr lang="es-MX" sz="1400" dirty="0" smtClean="0">
                          <a:latin typeface="Calibri" pitchFamily="34" charset="0"/>
                          <a:cs typeface="Calibri" pitchFamily="34" charset="0"/>
                        </a:rPr>
                        <a:t>Autorización</a:t>
                      </a:r>
                      <a:endParaRPr lang="es-MX" sz="1400" dirty="0">
                        <a:latin typeface="Calibri" pitchFamily="34" charset="0"/>
                        <a:cs typeface="Calibri" pitchFamily="34" charset="0"/>
                      </a:endParaRP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s-MX" sz="1400" dirty="0" smtClean="0">
                          <a:latin typeface="Calibri" pitchFamily="34" charset="0"/>
                          <a:cs typeface="Calibri" pitchFamily="34" charset="0"/>
                        </a:rPr>
                        <a:t>Atender observaciones</a:t>
                      </a:r>
                    </a:p>
                  </a:txBody>
                  <a:tcPr anchor="ctr"/>
                </a:tc>
                <a:tc>
                  <a:txBody>
                    <a:bodyPr/>
                    <a:lstStyle/>
                    <a:p>
                      <a:pPr marL="342900" marR="0" indent="-342900" algn="just" defTabSz="457200" rtl="0" eaLnBrk="1" fontAlgn="auto" latinLnBrk="0" hangingPunct="1">
                        <a:lnSpc>
                          <a:spcPct val="100000"/>
                        </a:lnSpc>
                        <a:spcBef>
                          <a:spcPts val="0"/>
                        </a:spcBef>
                        <a:spcAft>
                          <a:spcPts val="0"/>
                        </a:spcAft>
                        <a:buClrTx/>
                        <a:buSzTx/>
                        <a:buFontTx/>
                        <a:buAutoNum type="arabicPeriod"/>
                        <a:tabLst/>
                        <a:defRPr/>
                      </a:pPr>
                      <a:r>
                        <a:rPr lang="es-MX" sz="1400" kern="1200" dirty="0" smtClean="0">
                          <a:solidFill>
                            <a:schemeClr val="dk1"/>
                          </a:solidFill>
                          <a:latin typeface="Calibri" pitchFamily="34" charset="0"/>
                          <a:ea typeface="+mn-ea"/>
                          <a:cs typeface="Calibri" pitchFamily="34" charset="0"/>
                        </a:rPr>
                        <a:t>Revisar los comentarios hechos por la dependencia coordinadora o la UED.</a:t>
                      </a:r>
                    </a:p>
                    <a:p>
                      <a:pPr marL="342900" marR="0" indent="-342900" algn="just" defTabSz="457200" rtl="0" eaLnBrk="1" fontAlgn="auto" latinLnBrk="0" hangingPunct="1">
                        <a:lnSpc>
                          <a:spcPct val="100000"/>
                        </a:lnSpc>
                        <a:spcBef>
                          <a:spcPts val="0"/>
                        </a:spcBef>
                        <a:spcAft>
                          <a:spcPts val="0"/>
                        </a:spcAft>
                        <a:buClrTx/>
                        <a:buSzTx/>
                        <a:buFontTx/>
                        <a:buAutoNum type="arabicPeriod"/>
                        <a:tabLst/>
                        <a:defRPr/>
                      </a:pPr>
                      <a:r>
                        <a:rPr lang="es-MX" sz="1400" kern="1200" dirty="0" smtClean="0">
                          <a:solidFill>
                            <a:schemeClr val="dk1"/>
                          </a:solidFill>
                          <a:latin typeface="Calibri" pitchFamily="34" charset="0"/>
                          <a:ea typeface="+mn-ea"/>
                          <a:cs typeface="Calibri" pitchFamily="34" charset="0"/>
                        </a:rPr>
                        <a:t>Dar </a:t>
                      </a:r>
                      <a:r>
                        <a:rPr lang="es-MX" sz="1400" kern="1200" dirty="0" err="1" smtClean="0">
                          <a:solidFill>
                            <a:schemeClr val="dk1"/>
                          </a:solidFill>
                          <a:latin typeface="Calibri" pitchFamily="34" charset="0"/>
                          <a:ea typeface="+mn-ea"/>
                          <a:cs typeface="Calibri" pitchFamily="34" charset="0"/>
                        </a:rPr>
                        <a:t>click</a:t>
                      </a:r>
                      <a:r>
                        <a:rPr lang="es-MX" sz="1400" kern="1200" dirty="0" smtClean="0">
                          <a:solidFill>
                            <a:schemeClr val="dk1"/>
                          </a:solidFill>
                          <a:latin typeface="Calibri" pitchFamily="34" charset="0"/>
                          <a:ea typeface="+mn-ea"/>
                          <a:cs typeface="Calibri" pitchFamily="34" charset="0"/>
                        </a:rPr>
                        <a:t> en el botón de solicitar cambios para que la institución ejecutora pueda solventar las observaciones.</a:t>
                      </a:r>
                    </a:p>
                    <a:p>
                      <a:pPr marL="342900" marR="0" indent="-342900" algn="just" defTabSz="457200" rtl="0" eaLnBrk="1" fontAlgn="auto" latinLnBrk="0" hangingPunct="1">
                        <a:lnSpc>
                          <a:spcPct val="100000"/>
                        </a:lnSpc>
                        <a:spcBef>
                          <a:spcPts val="0"/>
                        </a:spcBef>
                        <a:spcAft>
                          <a:spcPts val="0"/>
                        </a:spcAft>
                        <a:buClrTx/>
                        <a:buSzTx/>
                        <a:buFontTx/>
                        <a:buAutoNum type="arabicPeriod"/>
                        <a:tabLst/>
                        <a:defRPr/>
                      </a:pPr>
                      <a:r>
                        <a:rPr lang="es-MX" sz="1400" kern="1200" dirty="0" smtClean="0">
                          <a:solidFill>
                            <a:schemeClr val="dk1"/>
                          </a:solidFill>
                          <a:latin typeface="Calibri" pitchFamily="34" charset="0"/>
                          <a:ea typeface="+mn-ea"/>
                          <a:cs typeface="Calibri" pitchFamily="34" charset="0"/>
                        </a:rPr>
                        <a:t>El estatus cambiará a “observaciones atendiéndose”.</a:t>
                      </a:r>
                    </a:p>
                    <a:p>
                      <a:pPr marL="342900" marR="0" indent="-342900" algn="just" defTabSz="457200" rtl="0" eaLnBrk="1" fontAlgn="auto" latinLnBrk="0" hangingPunct="1">
                        <a:lnSpc>
                          <a:spcPct val="100000"/>
                        </a:lnSpc>
                        <a:spcBef>
                          <a:spcPts val="0"/>
                        </a:spcBef>
                        <a:spcAft>
                          <a:spcPts val="0"/>
                        </a:spcAft>
                        <a:buClrTx/>
                        <a:buSzTx/>
                        <a:buFontTx/>
                        <a:buAutoNum type="arabicPeriod"/>
                        <a:tabLst/>
                        <a:defRPr/>
                      </a:pPr>
                      <a:r>
                        <a:rPr lang="es-MX" sz="1400" kern="1200" dirty="0" smtClean="0">
                          <a:solidFill>
                            <a:schemeClr val="dk1"/>
                          </a:solidFill>
                          <a:latin typeface="Calibri" pitchFamily="34" charset="0"/>
                          <a:ea typeface="+mn-ea"/>
                          <a:cs typeface="Calibri" pitchFamily="34" charset="0"/>
                        </a:rPr>
                        <a:t>Esperar a que el proyecto pase a “Observaciones atendidas”, par revisarlo y validarlo o regresarlo de nuevo con cambios.</a:t>
                      </a:r>
                    </a:p>
                  </a:txBody>
                  <a:tcPr/>
                </a:tc>
              </a:tr>
              <a:tr h="37084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s-MX" sz="1400" dirty="0" smtClean="0">
                          <a:latin typeface="Calibri" pitchFamily="34" charset="0"/>
                          <a:cs typeface="Calibri" pitchFamily="34" charset="0"/>
                        </a:rPr>
                        <a:t>Autorización</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s-MX" sz="1400" dirty="0" smtClean="0">
                          <a:latin typeface="Calibri" pitchFamily="34" charset="0"/>
                          <a:cs typeface="Calibri" pitchFamily="34" charset="0"/>
                        </a:rPr>
                        <a:t>Observaciones atendidas</a:t>
                      </a:r>
                    </a:p>
                  </a:txBody>
                  <a:tcPr anchor="ctr"/>
                </a:tc>
                <a:tc>
                  <a:txBody>
                    <a:bodyPr/>
                    <a:lstStyle/>
                    <a:p>
                      <a:pPr marL="342900" marR="0" indent="-342900" algn="just" defTabSz="457200" rtl="0" eaLnBrk="1" fontAlgn="auto" latinLnBrk="0" hangingPunct="1">
                        <a:lnSpc>
                          <a:spcPct val="100000"/>
                        </a:lnSpc>
                        <a:spcBef>
                          <a:spcPts val="0"/>
                        </a:spcBef>
                        <a:spcAft>
                          <a:spcPts val="0"/>
                        </a:spcAft>
                        <a:buClrTx/>
                        <a:buSzTx/>
                        <a:buFontTx/>
                        <a:buAutoNum type="arabicPeriod"/>
                        <a:tabLst/>
                        <a:defRPr/>
                      </a:pPr>
                      <a:r>
                        <a:rPr lang="es-MX" sz="1400" dirty="0" smtClean="0">
                          <a:latin typeface="Calibri" pitchFamily="34" charset="0"/>
                          <a:cs typeface="Calibri" pitchFamily="34" charset="0"/>
                        </a:rPr>
                        <a:t>Revisar la información corregida por la institución</a:t>
                      </a:r>
                      <a:r>
                        <a:rPr lang="es-MX" sz="1400" baseline="0" dirty="0" smtClean="0">
                          <a:latin typeface="Calibri" pitchFamily="34" charset="0"/>
                          <a:cs typeface="Calibri" pitchFamily="34" charset="0"/>
                        </a:rPr>
                        <a:t> ejecutora. </a:t>
                      </a:r>
                    </a:p>
                    <a:p>
                      <a:pPr marL="342900" marR="0" indent="-342900" algn="just" defTabSz="457200" rtl="0" eaLnBrk="1" fontAlgn="auto" latinLnBrk="0" hangingPunct="1">
                        <a:lnSpc>
                          <a:spcPct val="100000"/>
                        </a:lnSpc>
                        <a:spcBef>
                          <a:spcPts val="0"/>
                        </a:spcBef>
                        <a:spcAft>
                          <a:spcPts val="0"/>
                        </a:spcAft>
                        <a:buClrTx/>
                        <a:buSzTx/>
                        <a:buFontTx/>
                        <a:buAutoNum type="arabicPeriod"/>
                        <a:tabLst/>
                        <a:defRPr/>
                      </a:pPr>
                      <a:r>
                        <a:rPr lang="es-MX" sz="1400" baseline="0" dirty="0" smtClean="0">
                          <a:latin typeface="Calibri" pitchFamily="34" charset="0"/>
                          <a:cs typeface="Calibri" pitchFamily="34" charset="0"/>
                        </a:rPr>
                        <a:t>Validar el registro o volver a regresarlo para que realice más modificaciones.</a:t>
                      </a:r>
                      <a:endParaRPr lang="es-MX" sz="1400" dirty="0" smtClean="0">
                        <a:latin typeface="Calibri" pitchFamily="34" charset="0"/>
                        <a:cs typeface="Calibri" pitchFamily="34" charset="0"/>
                      </a:endParaRPr>
                    </a:p>
                  </a:txBody>
                  <a:tcPr/>
                </a:tc>
              </a:tr>
            </a:tbl>
          </a:graphicData>
        </a:graphic>
      </p:graphicFrame>
    </p:spTree>
    <p:extLst>
      <p:ext uri="{BB962C8B-B14F-4D97-AF65-F5344CB8AC3E}">
        <p14:creationId xmlns:p14="http://schemas.microsoft.com/office/powerpoint/2010/main" val="113680282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idx="4294967295"/>
          </p:nvPr>
        </p:nvSpPr>
        <p:spPr>
          <a:xfrm>
            <a:off x="0" y="0"/>
            <a:ext cx="8229600" cy="1143000"/>
          </a:xfrm>
        </p:spPr>
        <p:txBody>
          <a:bodyPr/>
          <a:lstStyle/>
          <a:p>
            <a:r>
              <a:rPr lang="es-MX" sz="2400" b="1" dirty="0" smtClean="0">
                <a:solidFill>
                  <a:schemeClr val="tx1"/>
                </a:solidFill>
                <a:latin typeface="Calibri" pitchFamily="34" charset="0"/>
              </a:rPr>
              <a:t>Estatus de los proyectos</a:t>
            </a:r>
            <a:endParaRPr lang="es-MX" sz="2400" b="1" dirty="0">
              <a:solidFill>
                <a:schemeClr val="tx1"/>
              </a:solidFill>
              <a:latin typeface="Calibri" pitchFamily="34" charset="0"/>
            </a:endParaRPr>
          </a:p>
        </p:txBody>
      </p:sp>
      <p:sp>
        <p:nvSpPr>
          <p:cNvPr id="2" name="1 Marcador de contenido"/>
          <p:cNvSpPr>
            <a:spLocks noGrp="1"/>
          </p:cNvSpPr>
          <p:nvPr>
            <p:ph idx="4294967295"/>
          </p:nvPr>
        </p:nvSpPr>
        <p:spPr>
          <a:xfrm>
            <a:off x="0" y="1268413"/>
            <a:ext cx="4465638" cy="2376487"/>
          </a:xfrm>
        </p:spPr>
        <p:txBody>
          <a:bodyPr>
            <a:noAutofit/>
          </a:bodyPr>
          <a:lstStyle/>
          <a:p>
            <a:pPr algn="just">
              <a:buNone/>
            </a:pPr>
            <a:r>
              <a:rPr lang="es-MX" sz="2000" dirty="0" smtClean="0">
                <a:solidFill>
                  <a:schemeClr val="tx1"/>
                </a:solidFill>
                <a:latin typeface="Calibri" pitchFamily="34" charset="0"/>
              </a:rPr>
              <a:t>      La CANCELACIÓN de un proyecto debe ser utilizada cuando los proyectos no cuentan con el total del avance financiero y/o físico sin continuidad sobre los mismos, indicando en las observaciones la razón de la cancelación.</a:t>
            </a:r>
          </a:p>
        </p:txBody>
      </p:sp>
      <p:pic>
        <p:nvPicPr>
          <p:cNvPr id="6147" name="Picture 3"/>
          <p:cNvPicPr>
            <a:picLocks noChangeAspect="1" noChangeArrowheads="1"/>
          </p:cNvPicPr>
          <p:nvPr/>
        </p:nvPicPr>
        <p:blipFill>
          <a:blip r:embed="rId3" cstate="print"/>
          <a:srcRect/>
          <a:stretch>
            <a:fillRect/>
          </a:stretch>
        </p:blipFill>
        <p:spPr bwMode="auto">
          <a:xfrm>
            <a:off x="6696236" y="4437112"/>
            <a:ext cx="576064" cy="1348833"/>
          </a:xfrm>
          <a:prstGeom prst="rect">
            <a:avLst/>
          </a:prstGeom>
          <a:noFill/>
          <a:ln w="9525">
            <a:noFill/>
            <a:miter lim="800000"/>
            <a:headEnd/>
            <a:tailEnd/>
          </a:ln>
        </p:spPr>
      </p:pic>
      <p:pic>
        <p:nvPicPr>
          <p:cNvPr id="6148" name="Picture 4"/>
          <p:cNvPicPr>
            <a:picLocks noChangeAspect="1" noChangeArrowheads="1"/>
          </p:cNvPicPr>
          <p:nvPr/>
        </p:nvPicPr>
        <p:blipFill>
          <a:blip r:embed="rId4" cstate="print"/>
          <a:srcRect/>
          <a:stretch>
            <a:fillRect/>
          </a:stretch>
        </p:blipFill>
        <p:spPr bwMode="auto">
          <a:xfrm>
            <a:off x="6588224" y="2276872"/>
            <a:ext cx="792088" cy="668874"/>
          </a:xfrm>
          <a:prstGeom prst="rect">
            <a:avLst/>
          </a:prstGeom>
          <a:noFill/>
          <a:ln w="9525">
            <a:noFill/>
            <a:miter lim="800000"/>
            <a:headEnd/>
            <a:tailEnd/>
          </a:ln>
        </p:spPr>
      </p:pic>
      <p:sp>
        <p:nvSpPr>
          <p:cNvPr id="9" name="1 Marcador de contenido"/>
          <p:cNvSpPr txBox="1">
            <a:spLocks/>
          </p:cNvSpPr>
          <p:nvPr/>
        </p:nvSpPr>
        <p:spPr>
          <a:xfrm>
            <a:off x="1259632" y="3861048"/>
            <a:ext cx="4392488" cy="2156072"/>
          </a:xfrm>
          <a:prstGeom prst="rect">
            <a:avLst/>
          </a:prstGeom>
        </p:spPr>
        <p:txBody>
          <a:bodyPr vert="horz" lIns="91440" tIns="45720" rIns="91440" bIns="45720" rtlCol="0">
            <a:normAutofit/>
          </a:bodyPr>
          <a:lstStyle/>
          <a:p>
            <a:pPr marL="342900" marR="0" lvl="0" indent="-342900" algn="just" defTabSz="457200" rtl="0" eaLnBrk="1" fontAlgn="auto" latinLnBrk="0" hangingPunct="1">
              <a:lnSpc>
                <a:spcPct val="100000"/>
              </a:lnSpc>
              <a:spcBef>
                <a:spcPct val="20000"/>
              </a:spcBef>
              <a:spcAft>
                <a:spcPts val="0"/>
              </a:spcAft>
              <a:buClrTx/>
              <a:buSzTx/>
              <a:tabLst/>
              <a:defRPr/>
            </a:pPr>
            <a:r>
              <a:rPr kumimoji="0" lang="es-MX" sz="2000" i="0" u="none" strike="noStrike" kern="1200" cap="none" spc="0" normalizeH="0" baseline="0" noProof="0" dirty="0" smtClean="0">
                <a:ln>
                  <a:noFill/>
                </a:ln>
                <a:effectLst/>
                <a:uLnTx/>
                <a:uFillTx/>
                <a:latin typeface="Calibri" pitchFamily="34" charset="0"/>
                <a:cs typeface="Adobe Caslon Pro"/>
              </a:rPr>
              <a:t>      La SUSPENSIÓN de un proyecto debe ser utilizada cuando los proyectos no cuentan con el total de avance financiero y/o físico, pero se espera tener avance financiero y/o físico en reportes subsecuentes.</a:t>
            </a:r>
            <a:endParaRPr kumimoji="0" lang="es-MX" sz="2000" i="0" u="none" strike="noStrike" kern="1200" cap="none" spc="0" normalizeH="0" baseline="0" noProof="0" dirty="0">
              <a:ln>
                <a:noFill/>
              </a:ln>
              <a:effectLst/>
              <a:uLnTx/>
              <a:uFillTx/>
              <a:latin typeface="Calibri" pitchFamily="34" charset="0"/>
              <a:cs typeface="Adobe Caslon Pro"/>
            </a:endParaRPr>
          </a:p>
        </p:txBody>
      </p:sp>
      <p:pic>
        <p:nvPicPr>
          <p:cNvPr id="5122" name="Picture 2"/>
          <p:cNvPicPr>
            <a:picLocks noChangeAspect="1" noChangeArrowheads="1"/>
          </p:cNvPicPr>
          <p:nvPr/>
        </p:nvPicPr>
        <p:blipFill>
          <a:blip r:embed="rId5" cstate="print"/>
          <a:srcRect/>
          <a:stretch>
            <a:fillRect/>
          </a:stretch>
        </p:blipFill>
        <p:spPr bwMode="auto">
          <a:xfrm>
            <a:off x="6357950" y="1500174"/>
            <a:ext cx="1245700" cy="642942"/>
          </a:xfrm>
          <a:prstGeom prst="rect">
            <a:avLst/>
          </a:prstGeom>
          <a:noFill/>
          <a:ln w="9525">
            <a:noFill/>
            <a:miter lim="800000"/>
            <a:headEnd/>
            <a:tailEnd/>
          </a:ln>
        </p:spPr>
      </p:pic>
      <p:pic>
        <p:nvPicPr>
          <p:cNvPr id="5123" name="Picture 3"/>
          <p:cNvPicPr>
            <a:picLocks noChangeAspect="1" noChangeArrowheads="1"/>
          </p:cNvPicPr>
          <p:nvPr/>
        </p:nvPicPr>
        <p:blipFill>
          <a:blip r:embed="rId6" cstate="print"/>
          <a:srcRect/>
          <a:stretch>
            <a:fillRect/>
          </a:stretch>
        </p:blipFill>
        <p:spPr bwMode="auto">
          <a:xfrm>
            <a:off x="6429388" y="3714752"/>
            <a:ext cx="1208951" cy="571504"/>
          </a:xfrm>
          <a:prstGeom prst="rect">
            <a:avLst/>
          </a:prstGeom>
          <a:noFill/>
          <a:ln w="9525">
            <a:noFill/>
            <a:miter lim="800000"/>
            <a:headEnd/>
            <a:tailEnd/>
          </a:ln>
        </p:spPr>
      </p:pic>
    </p:spTree>
    <p:extLst>
      <p:ext uri="{BB962C8B-B14F-4D97-AF65-F5344CB8AC3E}">
        <p14:creationId xmlns:p14="http://schemas.microsoft.com/office/powerpoint/2010/main" val="406238418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idx="4294967295"/>
          </p:nvPr>
        </p:nvSpPr>
        <p:spPr>
          <a:xfrm>
            <a:off x="0" y="0"/>
            <a:ext cx="8229600" cy="1143000"/>
          </a:xfrm>
        </p:spPr>
        <p:txBody>
          <a:bodyPr/>
          <a:lstStyle/>
          <a:p>
            <a:r>
              <a:rPr lang="es-MX" sz="2400" b="1" dirty="0" smtClean="0">
                <a:solidFill>
                  <a:schemeClr val="tx1"/>
                </a:solidFill>
                <a:latin typeface="Calibri" pitchFamily="34" charset="0"/>
              </a:rPr>
              <a:t>Estatus de los proyectos</a:t>
            </a:r>
            <a:endParaRPr lang="es-MX" sz="2400" b="1" dirty="0">
              <a:solidFill>
                <a:schemeClr val="tx1"/>
              </a:solidFill>
              <a:latin typeface="Calibri" pitchFamily="34" charset="0"/>
            </a:endParaRPr>
          </a:p>
        </p:txBody>
      </p:sp>
      <p:sp>
        <p:nvSpPr>
          <p:cNvPr id="2" name="1 Marcador de contenido"/>
          <p:cNvSpPr>
            <a:spLocks noGrp="1"/>
          </p:cNvSpPr>
          <p:nvPr>
            <p:ph idx="4294967295"/>
          </p:nvPr>
        </p:nvSpPr>
        <p:spPr>
          <a:xfrm>
            <a:off x="0" y="1268413"/>
            <a:ext cx="4465638" cy="2376487"/>
          </a:xfrm>
        </p:spPr>
        <p:txBody>
          <a:bodyPr>
            <a:noAutofit/>
          </a:bodyPr>
          <a:lstStyle/>
          <a:p>
            <a:pPr algn="just">
              <a:buNone/>
            </a:pPr>
            <a:r>
              <a:rPr lang="es-MX" sz="2000" dirty="0" smtClean="0">
                <a:solidFill>
                  <a:schemeClr val="tx1"/>
                </a:solidFill>
                <a:latin typeface="Calibri" pitchFamily="34" charset="0"/>
              </a:rPr>
              <a:t>      Debe TERMINARSE un proyecto siempre y cuando se haya alcanzado el total de avance físico y financiero durante el trimestre anterior, y deberá asegurarse que se cubrió completamente el ciclo de registro y validación  de los datos, con el fin de garantizar la integridad de la información.</a:t>
            </a:r>
          </a:p>
        </p:txBody>
      </p:sp>
      <p:pic>
        <p:nvPicPr>
          <p:cNvPr id="4098" name="Picture 2"/>
          <p:cNvPicPr>
            <a:picLocks noChangeAspect="1" noChangeArrowheads="1"/>
          </p:cNvPicPr>
          <p:nvPr/>
        </p:nvPicPr>
        <p:blipFill>
          <a:blip r:embed="rId3" cstate="print"/>
          <a:srcRect/>
          <a:stretch>
            <a:fillRect/>
          </a:stretch>
        </p:blipFill>
        <p:spPr bwMode="auto">
          <a:xfrm>
            <a:off x="6429388" y="1500174"/>
            <a:ext cx="1143008" cy="571504"/>
          </a:xfrm>
          <a:prstGeom prst="rect">
            <a:avLst/>
          </a:prstGeom>
          <a:noFill/>
          <a:ln w="9525">
            <a:noFill/>
            <a:miter lim="800000"/>
            <a:headEnd/>
            <a:tailEnd/>
          </a:ln>
        </p:spPr>
      </p:pic>
      <p:pic>
        <p:nvPicPr>
          <p:cNvPr id="4099" name="Picture 3"/>
          <p:cNvPicPr>
            <a:picLocks noChangeAspect="1" noChangeArrowheads="1"/>
          </p:cNvPicPr>
          <p:nvPr/>
        </p:nvPicPr>
        <p:blipFill>
          <a:blip r:embed="rId4" cstate="print"/>
          <a:srcRect/>
          <a:stretch>
            <a:fillRect/>
          </a:stretch>
        </p:blipFill>
        <p:spPr bwMode="auto">
          <a:xfrm>
            <a:off x="6643702" y="2357430"/>
            <a:ext cx="714380" cy="727369"/>
          </a:xfrm>
          <a:prstGeom prst="rect">
            <a:avLst/>
          </a:prstGeom>
          <a:noFill/>
          <a:ln w="9525">
            <a:noFill/>
            <a:miter lim="800000"/>
            <a:headEnd/>
            <a:tailEnd/>
          </a:ln>
        </p:spPr>
      </p:pic>
      <p:pic>
        <p:nvPicPr>
          <p:cNvPr id="4100" name="Picture 4"/>
          <p:cNvPicPr>
            <a:picLocks noChangeAspect="1" noChangeArrowheads="1"/>
          </p:cNvPicPr>
          <p:nvPr/>
        </p:nvPicPr>
        <p:blipFill>
          <a:blip r:embed="rId5" cstate="print"/>
          <a:srcRect/>
          <a:stretch>
            <a:fillRect/>
          </a:stretch>
        </p:blipFill>
        <p:spPr bwMode="auto">
          <a:xfrm>
            <a:off x="7544442" y="4929198"/>
            <a:ext cx="694705" cy="581026"/>
          </a:xfrm>
          <a:prstGeom prst="rect">
            <a:avLst/>
          </a:prstGeom>
          <a:noFill/>
          <a:ln w="9525">
            <a:noFill/>
            <a:miter lim="800000"/>
            <a:headEnd/>
            <a:tailEnd/>
          </a:ln>
        </p:spPr>
      </p:pic>
      <p:sp>
        <p:nvSpPr>
          <p:cNvPr id="12" name="11 CuadroTexto"/>
          <p:cNvSpPr txBox="1"/>
          <p:nvPr/>
        </p:nvSpPr>
        <p:spPr>
          <a:xfrm>
            <a:off x="3571868" y="4429132"/>
            <a:ext cx="3214710" cy="1631216"/>
          </a:xfrm>
          <a:prstGeom prst="rect">
            <a:avLst/>
          </a:prstGeom>
          <a:noFill/>
        </p:spPr>
        <p:txBody>
          <a:bodyPr wrap="square" rtlCol="0">
            <a:spAutoFit/>
          </a:bodyPr>
          <a:lstStyle/>
          <a:p>
            <a:pPr algn="just"/>
            <a:r>
              <a:rPr lang="es-MX" sz="2000" dirty="0" smtClean="0"/>
              <a:t>Ícono que indica que un proyecto ya no puede ser modificado. Para hacerlo se necesita solicitar su reactivación a la UED.</a:t>
            </a:r>
            <a:endParaRPr lang="es-MX" sz="2000" dirty="0"/>
          </a:p>
        </p:txBody>
      </p:sp>
    </p:spTree>
    <p:extLst>
      <p:ext uri="{BB962C8B-B14F-4D97-AF65-F5344CB8AC3E}">
        <p14:creationId xmlns:p14="http://schemas.microsoft.com/office/powerpoint/2010/main" val="2425925086"/>
      </p:ext>
    </p:extLst>
  </p:cSld>
  <p:clrMapOvr>
    <a:masterClrMapping/>
  </p:clrMapOvr>
  <p:timing>
    <p:tnLst>
      <p:par>
        <p:cTn id="1" dur="indefinite" restart="never" nodeType="tmRoot"/>
      </p:par>
    </p:tnLst>
  </p:timing>
</p:sld>
</file>

<file path=ppt/theme/theme1.xml><?xml version="1.0" encoding="utf-8"?>
<a:theme xmlns:a="http://schemas.openxmlformats.org/drawingml/2006/main" name="1_Tema de Office">
  <a:themeElements>
    <a:clrScheme name="Personalizado 1">
      <a:dk1>
        <a:sysClr val="windowText" lastClr="000000"/>
      </a:dk1>
      <a:lt1>
        <a:sysClr val="window" lastClr="FFFFFF"/>
      </a:lt1>
      <a:dk2>
        <a:srgbClr val="252731"/>
      </a:dk2>
      <a:lt2>
        <a:srgbClr val="EAE7E4"/>
      </a:lt2>
      <a:accent1>
        <a:srgbClr val="990000"/>
      </a:accent1>
      <a:accent2>
        <a:srgbClr val="FF6600"/>
      </a:accent2>
      <a:accent3>
        <a:srgbClr val="FFBA00"/>
      </a:accent3>
      <a:accent4>
        <a:srgbClr val="99CC00"/>
      </a:accent4>
      <a:accent5>
        <a:srgbClr val="3D6701"/>
      </a:accent5>
      <a:accent6>
        <a:srgbClr val="333333"/>
      </a:accent6>
      <a:hlink>
        <a:srgbClr val="660000"/>
      </a:hlink>
      <a:folHlink>
        <a:srgbClr val="CC3300"/>
      </a:folHlink>
    </a:clrScheme>
    <a:fontScheme name="Precedente">
      <a:majorFont>
        <a:latin typeface="Perpetua Titling MT"/>
        <a:ea typeface=""/>
        <a:cs typeface=""/>
        <a:font script="Jpan" typeface="ＭＳ Ｐ明朝"/>
        <a:font script="Hans" typeface="宋体"/>
        <a:font script="Hant" typeface="新細明體"/>
      </a:majorFont>
      <a:minorFont>
        <a:latin typeface="Calisto MT"/>
        <a:ea typeface=""/>
        <a:cs typeface=""/>
        <a:font script="Jpan" typeface="ＭＳ Ｐ明朝"/>
        <a:font script="Hans" typeface="宋体"/>
        <a:font script="Hant" typeface="新細明體"/>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pptF177.tmp">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Espectro">
      <a:dk1>
        <a:sysClr val="windowText" lastClr="000000"/>
      </a:dk1>
      <a:lt1>
        <a:sysClr val="window" lastClr="FFFFFF"/>
      </a:lt1>
      <a:dk2>
        <a:srgbClr val="252731"/>
      </a:dk2>
      <a:lt2>
        <a:srgbClr val="EAE7E4"/>
      </a:lt2>
      <a:accent1>
        <a:srgbClr val="990000"/>
      </a:accent1>
      <a:accent2>
        <a:srgbClr val="FF6600"/>
      </a:accent2>
      <a:accent3>
        <a:srgbClr val="FFBA00"/>
      </a:accent3>
      <a:accent4>
        <a:srgbClr val="99CC00"/>
      </a:accent4>
      <a:accent5>
        <a:srgbClr val="528A02"/>
      </a:accent5>
      <a:accent6>
        <a:srgbClr val="333333"/>
      </a:accent6>
      <a:hlink>
        <a:srgbClr val="660000"/>
      </a:hlink>
      <a:folHlink>
        <a:srgbClr val="CC33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2_Tema de Office">
  <a:themeElements>
    <a:clrScheme name="Espectro">
      <a:dk1>
        <a:sysClr val="windowText" lastClr="000000"/>
      </a:dk1>
      <a:lt1>
        <a:sysClr val="window" lastClr="FFFFFF"/>
      </a:lt1>
      <a:dk2>
        <a:srgbClr val="252731"/>
      </a:dk2>
      <a:lt2>
        <a:srgbClr val="EAE7E4"/>
      </a:lt2>
      <a:accent1>
        <a:srgbClr val="990000"/>
      </a:accent1>
      <a:accent2>
        <a:srgbClr val="FF6600"/>
      </a:accent2>
      <a:accent3>
        <a:srgbClr val="FFBA00"/>
      </a:accent3>
      <a:accent4>
        <a:srgbClr val="99CC00"/>
      </a:accent4>
      <a:accent5>
        <a:srgbClr val="528A02"/>
      </a:accent5>
      <a:accent6>
        <a:srgbClr val="333333"/>
      </a:accent6>
      <a:hlink>
        <a:srgbClr val="660000"/>
      </a:hlink>
      <a:folHlink>
        <a:srgbClr val="CC33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3119</TotalTime>
  <Words>1898</Words>
  <Application>Microsoft Office PowerPoint</Application>
  <PresentationFormat>Presentación en pantalla (4:3)</PresentationFormat>
  <Paragraphs>253</Paragraphs>
  <Slides>48</Slides>
  <Notes>44</Notes>
  <HiddenSlides>1</HiddenSlides>
  <MMClips>0</MMClips>
  <ScaleCrop>false</ScaleCrop>
  <HeadingPairs>
    <vt:vector size="4" baseType="variant">
      <vt:variant>
        <vt:lpstr>Tema</vt:lpstr>
      </vt:variant>
      <vt:variant>
        <vt:i4>4</vt:i4>
      </vt:variant>
      <vt:variant>
        <vt:lpstr>Títulos de diapositiva</vt:lpstr>
      </vt:variant>
      <vt:variant>
        <vt:i4>48</vt:i4>
      </vt:variant>
    </vt:vector>
  </HeadingPairs>
  <TitlesOfParts>
    <vt:vector size="52" baseType="lpstr">
      <vt:lpstr>1_Tema de Office</vt:lpstr>
      <vt:lpstr>pptF177.tmp</vt:lpstr>
      <vt:lpstr>Tema de Office</vt:lpstr>
      <vt:lpstr>2_Tema de Office</vt:lpstr>
      <vt:lpstr>Gestión de proyectos  </vt:lpstr>
      <vt:lpstr>www.pruebas-sistemas.hacienda.gob.mx usuario: sfucap33                       psw: 1234  </vt:lpstr>
      <vt:lpstr>Presentación de PowerPoint</vt:lpstr>
      <vt:lpstr>Presentación de PowerPoint</vt:lpstr>
      <vt:lpstr>Presentación de PowerPoint</vt:lpstr>
      <vt:lpstr>Presentación de PowerPoint</vt:lpstr>
      <vt:lpstr>Presentación de PowerPoint</vt:lpstr>
      <vt:lpstr>Estatus de los proyectos</vt:lpstr>
      <vt:lpstr>Estatus de los proyectos</vt:lpstr>
      <vt:lpstr>Usuario de captura</vt:lpstr>
      <vt:lpstr>Presentación de PowerPoint</vt:lpstr>
      <vt:lpstr>Presentación de PowerPoint</vt:lpstr>
      <vt:lpstr>Presentación de PowerPoint</vt:lpstr>
      <vt:lpstr>Presentación de PowerPoint</vt:lpstr>
      <vt:lpstr>Gestión de Proyectos</vt:lpstr>
      <vt:lpstr>Gestión de Proyectos</vt:lpstr>
      <vt:lpstr>Detalles del proyecto</vt:lpstr>
      <vt:lpstr>Almacenar proyecto</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Usuario de autorización</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Estatus de los proyectos</vt:lpstr>
      <vt:lpstr>Estatus de los proyectos</vt:lpstr>
      <vt:lpstr>Consultas</vt:lpstr>
      <vt:lpstr>Presentación de PowerPoint</vt:lpstr>
      <vt:lpstr>Presentación de PowerPoint</vt:lpstr>
      <vt:lpstr>Reportes</vt:lpstr>
      <vt:lpstr>Presentación de PowerPoint</vt:lpstr>
      <vt:lpstr>Presentación de PowerPoint</vt:lpstr>
      <vt:lpstr>Presentación de PowerPoint</vt:lpstr>
      <vt:lpstr>Próximos cambios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Gestión de proyectos (Parte práctica)</dc:title>
  <dc:creator>capacitacion_egresos</dc:creator>
  <cp:lastModifiedBy>Ramon Narvaez Terron</cp:lastModifiedBy>
  <cp:revision>223</cp:revision>
  <dcterms:created xsi:type="dcterms:W3CDTF">2013-09-03T18:15:34Z</dcterms:created>
  <dcterms:modified xsi:type="dcterms:W3CDTF">2014-05-27T01:03:53Z</dcterms:modified>
</cp:coreProperties>
</file>