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9" r:id="rId5"/>
  </p:sldMasterIdLst>
  <p:notesMasterIdLst>
    <p:notesMasterId r:id="rId21"/>
  </p:notesMasterIdLst>
  <p:sldIdLst>
    <p:sldId id="256" r:id="rId6"/>
    <p:sldId id="424" r:id="rId7"/>
    <p:sldId id="425" r:id="rId8"/>
    <p:sldId id="426" r:id="rId9"/>
    <p:sldId id="427" r:id="rId10"/>
    <p:sldId id="413" r:id="rId11"/>
    <p:sldId id="414" r:id="rId12"/>
    <p:sldId id="429" r:id="rId13"/>
    <p:sldId id="428" r:id="rId14"/>
    <p:sldId id="421" r:id="rId15"/>
    <p:sldId id="422" r:id="rId16"/>
    <p:sldId id="430" r:id="rId17"/>
    <p:sldId id="434" r:id="rId18"/>
    <p:sldId id="432" r:id="rId19"/>
    <p:sldId id="43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CCE4"/>
    <a:srgbClr val="D8E476"/>
    <a:srgbClr val="D9D9D9"/>
    <a:srgbClr val="00853F"/>
    <a:srgbClr val="929296"/>
    <a:srgbClr val="007836"/>
    <a:srgbClr val="FFF3F3"/>
    <a:srgbClr val="FF8181"/>
    <a:srgbClr val="FFE5E5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1" autoAdjust="0"/>
    <p:restoredTop sz="86386" autoAdjust="0"/>
  </p:normalViewPr>
  <p:slideViewPr>
    <p:cSldViewPr snapToGrid="0" snapToObjects="1">
      <p:cViewPr>
        <p:scale>
          <a:sx n="110" d="100"/>
          <a:sy n="110" d="100"/>
        </p:scale>
        <p:origin x="-9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8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A4738-C0F6-4F61-BEB8-7A5B3C45447D}" type="datetimeFigureOut">
              <a:rPr lang="es-MX" smtClean="0"/>
              <a:pPr/>
              <a:t>26/05/2014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BC8E2-8905-4FBC-A635-CD3EB0D3AA9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2935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5/26/2014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5/26/2014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5/26/2014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5/26/2014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5/26/2014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+mj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33265" y="3430587"/>
            <a:ext cx="5773003" cy="1470025"/>
          </a:xfrm>
        </p:spPr>
        <p:txBody>
          <a:bodyPr/>
          <a:lstStyle/>
          <a:p>
            <a:pPr algn="ctr"/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ES_tradnl" sz="4000" dirty="0" smtClean="0">
                <a:solidFill>
                  <a:schemeClr val="bg1"/>
                </a:solidFill>
                <a:latin typeface="+mj-lt"/>
              </a:rPr>
              <a:t>Sistema de Formato Único  </a:t>
            </a:r>
            <a:r>
              <a:rPr lang="es-ES_tradnl" sz="3200" dirty="0" smtClean="0">
                <a:solidFill>
                  <a:schemeClr val="bg1"/>
                </a:solidFill>
                <a:latin typeface="+mj-lt"/>
              </a:rPr>
              <a:t>Avance Financiero</a:t>
            </a: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endParaRPr lang="es-E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15" name="14 CuadroTexto"/>
          <p:cNvSpPr txBox="1"/>
          <p:nvPr/>
        </p:nvSpPr>
        <p:spPr>
          <a:xfrm>
            <a:off x="4552945" y="6016010"/>
            <a:ext cx="4438650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Subsecretaría de Egresos</a:t>
            </a:r>
          </a:p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Unidad de Evaluación del Desempeño</a:t>
            </a:r>
          </a:p>
          <a:p>
            <a:pPr algn="r">
              <a:spcBef>
                <a:spcPct val="20000"/>
              </a:spcBef>
            </a:pPr>
            <a:endParaRPr lang="es-MX" sz="1000" dirty="0" smtClean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47" y="5122627"/>
            <a:ext cx="1553711" cy="11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Errores principales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21097" y="960258"/>
            <a:ext cx="78845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dirty="0"/>
              <a:t>Si el mensaje de error es porque ya se encuentra información cargada, es necesario volver a subir el archivo, pero con alguna modificación en la </a:t>
            </a:r>
            <a:r>
              <a:rPr lang="es-MX" b="1" dirty="0"/>
              <a:t>Dependencia Ejecutora</a:t>
            </a:r>
            <a:r>
              <a:rPr lang="es-MX" dirty="0"/>
              <a:t>. Al subir la plantilla con una Dependencia Ejecutora distinta, el Sistema la toma como si fuera un nuevo registro. </a:t>
            </a:r>
          </a:p>
        </p:txBody>
      </p:sp>
      <p:pic>
        <p:nvPicPr>
          <p:cNvPr id="10" name="9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496" y="2242868"/>
            <a:ext cx="6055743" cy="3864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014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Errores principales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21097" y="960258"/>
            <a:ext cx="7884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dirty="0" smtClean="0"/>
              <a:t>La modificación se realiza en el campo de dependencia ejecutora: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67" y="1329590"/>
            <a:ext cx="7861269" cy="1821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67" y="3814995"/>
            <a:ext cx="7879328" cy="2060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6 CuadroTexto"/>
          <p:cNvSpPr txBox="1"/>
          <p:nvPr/>
        </p:nvSpPr>
        <p:spPr>
          <a:xfrm>
            <a:off x="718593" y="3168664"/>
            <a:ext cx="788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MX" dirty="0" smtClean="0"/>
              <a:t>Se cambio el nombre de la dependencia ejecutora de </a:t>
            </a:r>
            <a:r>
              <a:rPr lang="es-MX" i="1" dirty="0" smtClean="0"/>
              <a:t>Gobierno Municipal </a:t>
            </a:r>
            <a:r>
              <a:rPr lang="es-MX" dirty="0" smtClean="0"/>
              <a:t>por </a:t>
            </a:r>
            <a:r>
              <a:rPr lang="es-MX" b="1" dirty="0" smtClean="0"/>
              <a:t>Gobierno del municipio A.</a:t>
            </a:r>
          </a:p>
        </p:txBody>
      </p:sp>
    </p:spTree>
    <p:extLst>
      <p:ext uri="{BB962C8B-B14F-4D97-AF65-F5344CB8AC3E}">
        <p14:creationId xmlns:p14="http://schemas.microsoft.com/office/powerpoint/2010/main" val="591737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es-MX" sz="1800" dirty="0">
                <a:solidFill>
                  <a:schemeClr val="tx1"/>
                </a:solidFill>
                <a:latin typeface="+mn-lt"/>
                <a:cs typeface="+mn-cs"/>
              </a:rPr>
              <a:t>Desde las Consultas y Avance, nuestra captura ya debe aparecer con </a:t>
            </a:r>
            <a:r>
              <a:rPr lang="es-MX" sz="1800" b="1" dirty="0">
                <a:solidFill>
                  <a:schemeClr val="tx1"/>
                </a:solidFill>
                <a:latin typeface="+mn-lt"/>
                <a:cs typeface="+mn-cs"/>
              </a:rPr>
              <a:t>estatus de Revisión Entidad Federativa </a:t>
            </a:r>
            <a:r>
              <a:rPr lang="es-MX" sz="1800" dirty="0">
                <a:solidFill>
                  <a:schemeClr val="tx1"/>
                </a:solidFill>
                <a:latin typeface="+mn-lt"/>
                <a:cs typeface="+mn-cs"/>
              </a:rPr>
              <a:t>para corroborar que la carga ha sido completada satisfactoriamente.</a:t>
            </a: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Comprobación de la captura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6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54" y="2009954"/>
            <a:ext cx="8686799" cy="3684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72" y="2373432"/>
            <a:ext cx="16478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25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5" name="Picture 1" descr="Captura de pantalla 2014-04-03 a la(s) 13.49.2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1" t="24" r="1501" b="-24"/>
          <a:stretch>
            <a:fillRect/>
          </a:stretch>
        </p:blipFill>
        <p:spPr bwMode="auto">
          <a:xfrm>
            <a:off x="-371027" y="950024"/>
            <a:ext cx="9515028" cy="573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3 Título"/>
          <p:cNvSpPr txBox="1">
            <a:spLocks/>
          </p:cNvSpPr>
          <p:nvPr/>
        </p:nvSpPr>
        <p:spPr>
          <a:xfrm>
            <a:off x="457200" y="274638"/>
            <a:ext cx="8229600" cy="5276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Estatus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620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7223"/>
            <a:ext cx="8324584" cy="3775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1 Marcador de contenido"/>
          <p:cNvSpPr>
            <a:spLocks noGrp="1"/>
          </p:cNvSpPr>
          <p:nvPr>
            <p:ph idx="1"/>
          </p:nvPr>
        </p:nvSpPr>
        <p:spPr>
          <a:xfrm>
            <a:off x="457200" y="1148431"/>
            <a:ext cx="8229600" cy="5271140"/>
          </a:xfrm>
        </p:spPr>
        <p:txBody>
          <a:bodyPr/>
          <a:lstStyle/>
          <a:p>
            <a:pPr lvl="0" algn="just"/>
            <a:r>
              <a:rPr lang="es-MX" sz="1800" dirty="0" smtClean="0">
                <a:solidFill>
                  <a:schemeClr val="tx1"/>
                </a:solidFill>
                <a:latin typeface="+mn-lt"/>
                <a:cs typeface="+mn-cs"/>
              </a:rPr>
              <a:t>Los reportes que deben publicarse, de acuerdo con la LCF y la LFPRH, de Avance Financiero se obtienen desde la opción de </a:t>
            </a:r>
            <a:r>
              <a:rPr lang="es-MX" sz="1800" b="1" dirty="0" smtClean="0">
                <a:solidFill>
                  <a:schemeClr val="tx1"/>
                </a:solidFill>
                <a:latin typeface="+mn-lt"/>
                <a:cs typeface="+mn-cs"/>
              </a:rPr>
              <a:t>Reporte por Estado.</a:t>
            </a:r>
            <a:endParaRPr lang="es-MX" sz="1800" b="1" dirty="0">
              <a:solidFill>
                <a:schemeClr val="tx1"/>
              </a:solidFill>
              <a:latin typeface="+mn-lt"/>
              <a:cs typeface="+mn-cs"/>
            </a:endParaRPr>
          </a:p>
          <a:p>
            <a:endParaRPr lang="es-MX" dirty="0"/>
          </a:p>
        </p:txBody>
      </p:sp>
      <p:sp>
        <p:nvSpPr>
          <p:cNvPr id="7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Generación de reportes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842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Generación de reportes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8040"/>
            <a:ext cx="9144000" cy="550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06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6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sz="2400" b="1" dirty="0">
                <a:solidFill>
                  <a:schemeClr val="tx1"/>
                </a:solidFill>
                <a:latin typeface="+mj-lt"/>
              </a:rPr>
              <a:t>Descargar la plantilla</a:t>
            </a:r>
          </a:p>
        </p:txBody>
      </p:sp>
      <p:sp>
        <p:nvSpPr>
          <p:cNvPr id="23555" name="Content Placeholder 2"/>
          <p:cNvSpPr txBox="1">
            <a:spLocks/>
          </p:cNvSpPr>
          <p:nvPr/>
        </p:nvSpPr>
        <p:spPr bwMode="auto">
          <a:xfrm>
            <a:off x="532607" y="1446512"/>
            <a:ext cx="4144962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endParaRPr lang="es-MX">
              <a:latin typeface="Soberana Sans Light" pitchFamily="50" charset="0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2420938" y="257016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endParaRPr lang="es-MX" sz="1800"/>
          </a:p>
        </p:txBody>
      </p:sp>
      <p:sp>
        <p:nvSpPr>
          <p:cNvPr id="23558" name="Content Placeholder 1"/>
          <p:cNvSpPr>
            <a:spLocks noGrp="1"/>
          </p:cNvSpPr>
          <p:nvPr>
            <p:ph idx="1"/>
          </p:nvPr>
        </p:nvSpPr>
        <p:spPr>
          <a:xfrm>
            <a:off x="461169" y="941388"/>
            <a:ext cx="8432800" cy="756397"/>
          </a:xfrm>
        </p:spPr>
        <p:txBody>
          <a:bodyPr>
            <a:noAutofit/>
          </a:bodyPr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Ingresar a Nivel Financiero &gt; Carga Nivel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Financiero.</a:t>
            </a:r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Seleccionar  los  parámetros  de  consulta 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descargar  los  programas</a:t>
            </a:r>
            <a:endParaRPr lang="es-ES_tradnl" sz="1400" dirty="0" smtClean="0">
              <a:solidFill>
                <a:srgbClr val="595959"/>
              </a:solidFill>
              <a:latin typeface="Soberana Sans Light" pitchFamily="50" charset="0"/>
            </a:endParaRPr>
          </a:p>
        </p:txBody>
      </p:sp>
      <p:pic>
        <p:nvPicPr>
          <p:cNvPr id="23559" name="Picture 2" descr="Captura de pantalla 2014-04-02 a la(s) 11.44.1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45" y="2050995"/>
            <a:ext cx="5365630" cy="402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Imagen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4" t="11357" r="23642"/>
          <a:stretch>
            <a:fillRect/>
          </a:stretch>
        </p:blipFill>
        <p:spPr bwMode="auto">
          <a:xfrm>
            <a:off x="3910304" y="2440748"/>
            <a:ext cx="4511054" cy="2880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61170" y="2938463"/>
            <a:ext cx="23165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Una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vez seleccionados la entidad federativa y el municipio o </a:t>
            </a:r>
            <a:r>
              <a:rPr lang="es-MX" altLang="es-MX" sz="2000" dirty="0">
                <a:latin typeface="Calibri" pitchFamily="34" charset="0"/>
                <a:cs typeface="Calibri" pitchFamily="34" charset="0"/>
              </a:rPr>
              <a:t>“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Gobierno de la entidad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federativa</a:t>
            </a:r>
            <a:r>
              <a:rPr lang="es-MX" altLang="es-MX" sz="2000" dirty="0">
                <a:latin typeface="Calibri" pitchFamily="34" charset="0"/>
                <a:cs typeface="Calibri" pitchFamily="34" charset="0"/>
              </a:rPr>
              <a:t>”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, se da clic en obtener plantilla.</a:t>
            </a:r>
          </a:p>
          <a:p>
            <a:endParaRPr lang="es-ES_tradnl" sz="2000" dirty="0">
              <a:solidFill>
                <a:srgbClr val="595959"/>
              </a:solidFill>
              <a:latin typeface="Soberana Sans Light" pitchFamily="50" charset="0"/>
            </a:endParaRPr>
          </a:p>
          <a:p>
            <a:endParaRPr lang="es-MX" sz="2000" dirty="0"/>
          </a:p>
        </p:txBody>
      </p:sp>
      <p:sp>
        <p:nvSpPr>
          <p:cNvPr id="3" name="2 CuadroTexto"/>
          <p:cNvSpPr txBox="1"/>
          <p:nvPr/>
        </p:nvSpPr>
        <p:spPr>
          <a:xfrm>
            <a:off x="793374" y="1721583"/>
            <a:ext cx="191531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dirty="0">
                <a:latin typeface="Calibri" pitchFamily="34" charset="0"/>
                <a:cs typeface="Calibri" pitchFamily="34" charset="0"/>
              </a:rPr>
              <a:t>presupuestarios precargados en el sistema.</a:t>
            </a:r>
          </a:p>
          <a:p>
            <a:pPr algn="just"/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45" y="2656666"/>
            <a:ext cx="18859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91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457199" y="829244"/>
            <a:ext cx="8432800" cy="756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Diferenciar los programas presupuestarios de las partidas genéricas.</a:t>
            </a:r>
          </a:p>
          <a:p>
            <a:pPr algn="just"/>
            <a:endParaRPr lang="es-MX" sz="5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el archivo es posible incluir o eliminar todas las filas necesarias para el desglose de partidas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genéricas.</a:t>
            </a:r>
          </a:p>
          <a:p>
            <a:pPr algn="just"/>
            <a:endParaRPr lang="es-MX" sz="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necesario mantener la fila de encabezado, es decir la de programa presupuestario, y a partir de ella desglosar en la parte inferior las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partidas. </a:t>
            </a:r>
          </a:p>
          <a:p>
            <a:pPr algn="just"/>
            <a:endParaRPr lang="es-MX" sz="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667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Llenado de </a:t>
            </a:r>
            <a:r>
              <a:rPr lang="es-MX" sz="2400" b="1" dirty="0">
                <a:solidFill>
                  <a:schemeClr val="tx1"/>
                </a:solidFill>
                <a:latin typeface="+mj-lt"/>
              </a:rPr>
              <a:t>la plantilla</a:t>
            </a:r>
          </a:p>
        </p:txBody>
      </p:sp>
      <p:pic>
        <p:nvPicPr>
          <p:cNvPr id="9" name="8 Imagen"/>
          <p:cNvPicPr/>
          <p:nvPr/>
        </p:nvPicPr>
        <p:blipFill>
          <a:blip r:embed="rId2"/>
          <a:stretch>
            <a:fillRect/>
          </a:stretch>
        </p:blipFill>
        <p:spPr>
          <a:xfrm>
            <a:off x="457198" y="2708695"/>
            <a:ext cx="8315865" cy="389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54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Picture 9" descr="Celdas llen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9675"/>
            <a:ext cx="9144000" cy="565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pPr>
              <a:defRPr/>
            </a:pPr>
            <a:r>
              <a:rPr lang="es-MX" sz="2400" b="1" smtClean="0">
                <a:solidFill>
                  <a:schemeClr val="tx1"/>
                </a:solidFill>
                <a:latin typeface="+mj-lt"/>
              </a:rPr>
              <a:t>Llenado de la plantilla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6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67" y="1941829"/>
            <a:ext cx="5848708" cy="4191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459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6" name="Picture 4" descr="Captura de pantalla 2014-04-02 a la(s) 12.03.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"/>
          <a:stretch>
            <a:fillRect/>
          </a:stretch>
        </p:blipFill>
        <p:spPr bwMode="auto">
          <a:xfrm>
            <a:off x="0" y="1190438"/>
            <a:ext cx="9153525" cy="540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pPr>
              <a:defRPr/>
            </a:pPr>
            <a:r>
              <a:rPr lang="es-MX" sz="2400" b="1" smtClean="0">
                <a:solidFill>
                  <a:schemeClr val="tx1"/>
                </a:solidFill>
                <a:latin typeface="+mj-lt"/>
              </a:rPr>
              <a:t>Llenado de la plantilla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6445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239478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6815" y="986138"/>
            <a:ext cx="82123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buFont typeface="Arial" pitchFamily="34" charset="0"/>
              <a:buChar char="•"/>
            </a:pPr>
            <a:r>
              <a:rPr lang="es-MX" sz="2000" dirty="0">
                <a:latin typeface="Calibri" pitchFamily="34" charset="0"/>
                <a:cs typeface="Calibri" pitchFamily="34" charset="0"/>
              </a:rPr>
              <a:t>Después hay que regresar al Sistema, dar </a:t>
            </a:r>
            <a:r>
              <a:rPr lang="es-MX" sz="2000" dirty="0" err="1">
                <a:latin typeface="Calibri" pitchFamily="34" charset="0"/>
                <a:cs typeface="Calibri" pitchFamily="34" charset="0"/>
              </a:rPr>
              <a:t>click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 en Examinar, seleccionar el archivo y dar </a:t>
            </a:r>
            <a:r>
              <a:rPr lang="es-MX" sz="2000" dirty="0" err="1">
                <a:latin typeface="Calibri" pitchFamily="34" charset="0"/>
                <a:cs typeface="Calibri" pitchFamily="34" charset="0"/>
              </a:rPr>
              <a:t>click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 en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Cargar.</a:t>
            </a:r>
          </a:p>
          <a:p>
            <a:pPr marL="342900" lvl="0" indent="-342900" algn="just">
              <a:buFont typeface="Arial" pitchFamily="34" charset="0"/>
              <a:buChar char="•"/>
            </a:pPr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Para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que se vean los botones de Examinar y Cargar es necesario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maximizar la pantalla antes de ingresar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a la sección de Nivel Financiero. Si no aparecen hay que ingresar a cualquier otra sección, maximizar y volver a ingresar a Carga Nivel Financiero.</a:t>
            </a:r>
          </a:p>
        </p:txBody>
      </p:sp>
      <p:pic>
        <p:nvPicPr>
          <p:cNvPr id="9" name="8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86" y="3381556"/>
            <a:ext cx="7220308" cy="26828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7799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239478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543462" y="1095252"/>
            <a:ext cx="7884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MX" dirty="0" smtClean="0"/>
              <a:t>Los programas cargados se deben seleccionar en los cuadros verdes y dar clic sobre guardar, posterior a dicha acción el sistema muestra la lista de los errores en que se incurrió en el registro de información.</a:t>
            </a:r>
            <a:endParaRPr lang="es-MX" dirty="0"/>
          </a:p>
        </p:txBody>
      </p:sp>
      <p:pic>
        <p:nvPicPr>
          <p:cNvPr id="7" name="6 Imagen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9" y="2208363"/>
            <a:ext cx="7375585" cy="386151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Rectángulo"/>
          <p:cNvSpPr/>
          <p:nvPr/>
        </p:nvSpPr>
        <p:spPr>
          <a:xfrm>
            <a:off x="1000664" y="3519577"/>
            <a:ext cx="241540" cy="28467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Rectángulo"/>
          <p:cNvSpPr/>
          <p:nvPr/>
        </p:nvSpPr>
        <p:spPr>
          <a:xfrm>
            <a:off x="1000664" y="4485736"/>
            <a:ext cx="181155" cy="14664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10 Rectángulo"/>
          <p:cNvSpPr/>
          <p:nvPr/>
        </p:nvSpPr>
        <p:spPr>
          <a:xfrm>
            <a:off x="1030856" y="3910642"/>
            <a:ext cx="181155" cy="14664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2" name="11 Image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733" y="2673529"/>
            <a:ext cx="6538822" cy="29311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781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4 Image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19" y="2725948"/>
            <a:ext cx="7806906" cy="323490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5 CuadroTexto"/>
          <p:cNvSpPr txBox="1"/>
          <p:nvPr/>
        </p:nvSpPr>
        <p:spPr>
          <a:xfrm>
            <a:off x="543462" y="1095252"/>
            <a:ext cx="7884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MX" dirty="0" smtClean="0"/>
              <a:t>Se pueden </a:t>
            </a:r>
            <a:r>
              <a:rPr lang="es-MX" b="1" dirty="0" smtClean="0"/>
              <a:t>corregir los errores desde el propio Sistema</a:t>
            </a:r>
            <a:r>
              <a:rPr lang="es-MX" dirty="0" smtClean="0"/>
              <a:t>, sin necesidad de cargar de nueva cuenta la plantilla.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MX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s-MX" dirty="0" smtClean="0"/>
              <a:t>Basta con dar doble </a:t>
            </a:r>
            <a:r>
              <a:rPr lang="es-MX" dirty="0" err="1" smtClean="0"/>
              <a:t>click</a:t>
            </a:r>
            <a:r>
              <a:rPr lang="es-MX" dirty="0" smtClean="0"/>
              <a:t> en las casillas necesarias, corregir y </a:t>
            </a:r>
            <a:r>
              <a:rPr lang="es-MX" b="1" dirty="0" smtClean="0"/>
              <a:t>volver a seleccionar y guardar el registro</a:t>
            </a:r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7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268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5" y="3769743"/>
            <a:ext cx="8700735" cy="131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543462" y="1095252"/>
            <a:ext cx="788454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s-MX" dirty="0" smtClean="0"/>
              <a:t>En caso de que el registro ya sea correcto, los íconos amarillos se sustituirán por unos verdes que indican que ya no existen errores de carga.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MX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s-MX" dirty="0"/>
              <a:t>En la sección de programas cargados, </a:t>
            </a:r>
            <a:r>
              <a:rPr lang="es-MX" b="1" dirty="0"/>
              <a:t>deben estar todos los registros</a:t>
            </a:r>
            <a:r>
              <a:rPr lang="es-MX" dirty="0"/>
              <a:t> con estatus </a:t>
            </a:r>
            <a:r>
              <a:rPr lang="es-MX" b="1" dirty="0"/>
              <a:t>en verde </a:t>
            </a:r>
            <a:r>
              <a:rPr lang="es-MX" dirty="0"/>
              <a:t>para proseguir con </a:t>
            </a:r>
            <a:r>
              <a:rPr lang="es-MX" dirty="0" smtClean="0"/>
              <a:t>la solicitud de validación de la información.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MX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es-MX" dirty="0" smtClean="0"/>
              <a:t>Es necesario </a:t>
            </a:r>
            <a:r>
              <a:rPr lang="es-MX" b="1" dirty="0" smtClean="0"/>
              <a:t>volver a seleccionar los registros para enviar a validar. </a:t>
            </a:r>
            <a:endParaRPr lang="es-MX" b="1" dirty="0"/>
          </a:p>
        </p:txBody>
      </p:sp>
      <p:sp>
        <p:nvSpPr>
          <p:cNvPr id="9" name="8 Rectángulo"/>
          <p:cNvSpPr/>
          <p:nvPr/>
        </p:nvSpPr>
        <p:spPr>
          <a:xfrm>
            <a:off x="345057" y="4045789"/>
            <a:ext cx="198405" cy="2156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Rectángulo"/>
          <p:cNvSpPr/>
          <p:nvPr/>
        </p:nvSpPr>
        <p:spPr>
          <a:xfrm>
            <a:off x="299052" y="4390305"/>
            <a:ext cx="198405" cy="21566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55" y="5077004"/>
            <a:ext cx="870073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3" name="12 Imagen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42" y="3661794"/>
            <a:ext cx="5600700" cy="2501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064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2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3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4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sharepoint/v3/fields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7600</TotalTime>
  <Words>514</Words>
  <Application>Microsoft Office PowerPoint</Application>
  <PresentationFormat>Presentación en pantalla (4:3)</PresentationFormat>
  <Paragraphs>62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17" baseType="lpstr">
      <vt:lpstr>Office Theme</vt:lpstr>
      <vt:lpstr>2_Office Theme</vt:lpstr>
      <vt:lpstr>   Sistema de Formato Único  Avance Financiero   </vt:lpstr>
      <vt:lpstr>Descargar la plantilla</vt:lpstr>
      <vt:lpstr>Llenado de la plantilla</vt:lpstr>
      <vt:lpstr>Presentación de PowerPoint</vt:lpstr>
      <vt:lpstr>Presentación de PowerPoint</vt:lpstr>
      <vt:lpstr>Carga avance financiero</vt:lpstr>
      <vt:lpstr>Carga avance financiero</vt:lpstr>
      <vt:lpstr>Carga avance financiero</vt:lpstr>
      <vt:lpstr>Carga avance financiero</vt:lpstr>
      <vt:lpstr>Errores principales</vt:lpstr>
      <vt:lpstr>Errores principales</vt:lpstr>
      <vt:lpstr>Comprobación de la captura</vt:lpstr>
      <vt:lpstr>Presentación de PowerPoint</vt:lpstr>
      <vt:lpstr>Generación de reportes</vt:lpstr>
      <vt:lpstr>Generación de reportes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Ramon Narvaez Terron</cp:lastModifiedBy>
  <cp:revision>481</cp:revision>
  <dcterms:created xsi:type="dcterms:W3CDTF">2010-04-12T23:12:02Z</dcterms:created>
  <dcterms:modified xsi:type="dcterms:W3CDTF">2014-05-27T01:03:02Z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