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9" r:id="rId5"/>
  </p:sldMasterIdLst>
  <p:notesMasterIdLst>
    <p:notesMasterId r:id="rId21"/>
  </p:notesMasterIdLst>
  <p:sldIdLst>
    <p:sldId id="256" r:id="rId6"/>
    <p:sldId id="392" r:id="rId7"/>
    <p:sldId id="400" r:id="rId8"/>
    <p:sldId id="404" r:id="rId9"/>
    <p:sldId id="316" r:id="rId10"/>
    <p:sldId id="442" r:id="rId11"/>
    <p:sldId id="443" r:id="rId12"/>
    <p:sldId id="444" r:id="rId13"/>
    <p:sldId id="445" r:id="rId14"/>
    <p:sldId id="390" r:id="rId15"/>
    <p:sldId id="446" r:id="rId16"/>
    <p:sldId id="447" r:id="rId17"/>
    <p:sldId id="448" r:id="rId18"/>
    <p:sldId id="376" r:id="rId19"/>
    <p:sldId id="44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181"/>
    <a:srgbClr val="CCCCFF"/>
    <a:srgbClr val="E7E7E7"/>
    <a:srgbClr val="C7D3C3"/>
    <a:srgbClr val="DFFDE0"/>
    <a:srgbClr val="007836"/>
    <a:srgbClr val="929296"/>
    <a:srgbClr val="00853F"/>
    <a:srgbClr val="FFF3F3"/>
    <a:srgbClr val="FF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1" autoAdjust="0"/>
    <p:restoredTop sz="86386" autoAdjust="0"/>
  </p:normalViewPr>
  <p:slideViewPr>
    <p:cSldViewPr snapToGrid="0" snapToObjects="1">
      <p:cViewPr>
        <p:scale>
          <a:sx n="110" d="100"/>
          <a:sy n="110" d="100"/>
        </p:scale>
        <p:origin x="-840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8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D3554F-1AB1-4F21-A686-00539B73C095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7F3B27E-6622-4480-B862-2CE5074C7EFF}">
      <dgm:prSet phldrT="[Texto]" custT="1"/>
      <dgm:spPr>
        <a:gradFill flip="none" rotWithShape="0">
          <a:gsLst>
            <a:gs pos="0">
              <a:srgbClr val="064A09"/>
            </a:gs>
            <a:gs pos="50000">
              <a:srgbClr val="007E3C"/>
            </a:gs>
            <a:gs pos="100000">
              <a:srgbClr val="119F36"/>
            </a:gs>
          </a:gsLst>
          <a:lin ang="10800000" scaled="1"/>
          <a:tileRect/>
        </a:gradFill>
      </dgm:spPr>
      <dgm:t>
        <a:bodyPr/>
        <a:lstStyle/>
        <a:p>
          <a:r>
            <a:rPr lang="es-MX" sz="4000" b="1" dirty="0" err="1" smtClean="0">
              <a:latin typeface="Soberana Titular" pitchFamily="50" charset="0"/>
            </a:rPr>
            <a:t>GpR</a:t>
          </a:r>
          <a:endParaRPr lang="es-MX" sz="4000" b="1" dirty="0">
            <a:latin typeface="Soberana Titular" pitchFamily="50" charset="0"/>
          </a:endParaRPr>
        </a:p>
      </dgm:t>
    </dgm:pt>
    <dgm:pt modelId="{91D9C769-E0A5-427E-930E-9C19C2D915BA}" type="parTrans" cxnId="{3003FCD4-9922-48E7-A7B7-F603D1DF1D9C}">
      <dgm:prSet/>
      <dgm:spPr/>
      <dgm:t>
        <a:bodyPr/>
        <a:lstStyle/>
        <a:p>
          <a:endParaRPr lang="es-MX"/>
        </a:p>
      </dgm:t>
    </dgm:pt>
    <dgm:pt modelId="{BD1EC632-51C4-4B74-8A4C-8A09265189A5}" type="sibTrans" cxnId="{3003FCD4-9922-48E7-A7B7-F603D1DF1D9C}">
      <dgm:prSet/>
      <dgm:spPr/>
      <dgm:t>
        <a:bodyPr/>
        <a:lstStyle/>
        <a:p>
          <a:endParaRPr lang="es-MX"/>
        </a:p>
      </dgm:t>
    </dgm:pt>
    <dgm:pt modelId="{FED4F5A3-3F49-4EB2-B38B-7ADB9DFF0008}">
      <dgm:prSet phldrT="[Texto]" custT="1"/>
      <dgm:spPr>
        <a:gradFill flip="none" rotWithShape="0">
          <a:gsLst>
            <a:gs pos="0">
              <a:srgbClr val="B7FFCD">
                <a:shade val="30000"/>
                <a:satMod val="115000"/>
              </a:srgbClr>
            </a:gs>
            <a:gs pos="50000">
              <a:srgbClr val="B7FFCD">
                <a:shade val="67500"/>
                <a:satMod val="115000"/>
              </a:srgbClr>
            </a:gs>
            <a:gs pos="100000">
              <a:srgbClr val="B7FFCD">
                <a:shade val="100000"/>
                <a:satMod val="115000"/>
              </a:srgbClr>
            </a:gs>
          </a:gsLst>
          <a:lin ang="13500000" scaled="1"/>
          <a:tileRect/>
        </a:gradFill>
        <a:ln>
          <a:solidFill>
            <a:srgbClr val="A9DBBD"/>
          </a:solidFill>
        </a:ln>
      </dgm:spPr>
      <dgm:t>
        <a:bodyPr/>
        <a:lstStyle/>
        <a:p>
          <a:r>
            <a:rPr lang="es-MX" sz="3200" dirty="0" err="1" smtClean="0">
              <a:latin typeface="Soberana Titular" pitchFamily="50" charset="0"/>
            </a:rPr>
            <a:t>PbR</a:t>
          </a:r>
          <a:endParaRPr lang="es-MX" sz="3200" dirty="0">
            <a:latin typeface="Soberana Titular" pitchFamily="50" charset="0"/>
          </a:endParaRPr>
        </a:p>
      </dgm:t>
    </dgm:pt>
    <dgm:pt modelId="{412F17C4-CEA2-44AA-8A24-8B3344D7C38D}" type="parTrans" cxnId="{B92D138A-C0E3-497E-84DE-D0E8F1CD8F2B}">
      <dgm:prSet/>
      <dgm:spPr/>
      <dgm:t>
        <a:bodyPr/>
        <a:lstStyle/>
        <a:p>
          <a:endParaRPr lang="es-MX"/>
        </a:p>
      </dgm:t>
    </dgm:pt>
    <dgm:pt modelId="{A8E628E5-F155-4EE4-B9E6-2C75EE2FFE04}" type="sibTrans" cxnId="{B92D138A-C0E3-497E-84DE-D0E8F1CD8F2B}">
      <dgm:prSet/>
      <dgm:spPr/>
      <dgm:t>
        <a:bodyPr/>
        <a:lstStyle/>
        <a:p>
          <a:endParaRPr lang="es-MX"/>
        </a:p>
      </dgm:t>
    </dgm:pt>
    <dgm:pt modelId="{21DF1D51-329A-4BC3-9E13-40FE2AE0C4FC}">
      <dgm:prSet phldrT="[Texto]" custT="1"/>
      <dgm:spPr>
        <a:gradFill flip="none" rotWithShape="0">
          <a:gsLst>
            <a:gs pos="0">
              <a:srgbClr val="A8A9AD">
                <a:tint val="66000"/>
                <a:satMod val="160000"/>
              </a:srgbClr>
            </a:gs>
            <a:gs pos="50000">
              <a:srgbClr val="A8A9AD">
                <a:tint val="44500"/>
                <a:satMod val="160000"/>
              </a:srgbClr>
            </a:gs>
            <a:gs pos="100000">
              <a:srgbClr val="A8A9AD">
                <a:tint val="23500"/>
                <a:satMod val="160000"/>
              </a:srgbClr>
            </a:gs>
          </a:gsLst>
          <a:lin ang="13500000" scaled="1"/>
          <a:tileRect/>
        </a:gradFill>
        <a:ln>
          <a:solidFill>
            <a:srgbClr val="929292"/>
          </a:solidFill>
        </a:ln>
      </dgm:spPr>
      <dgm:t>
        <a:bodyPr/>
        <a:lstStyle/>
        <a:p>
          <a:r>
            <a:rPr lang="es-MX" sz="2400" dirty="0" smtClean="0">
              <a:solidFill>
                <a:srgbClr val="7F7F7F"/>
              </a:solidFill>
              <a:latin typeface="Soberana Titular" pitchFamily="50" charset="0"/>
            </a:rPr>
            <a:t>SED</a:t>
          </a:r>
          <a:endParaRPr lang="es-MX" sz="2400" dirty="0">
            <a:solidFill>
              <a:srgbClr val="7F7F7F"/>
            </a:solidFill>
            <a:latin typeface="Soberana Titular" pitchFamily="50" charset="0"/>
          </a:endParaRPr>
        </a:p>
      </dgm:t>
    </dgm:pt>
    <dgm:pt modelId="{013F3E0A-BA4F-4F61-8C97-90D6EA5A8DA5}" type="parTrans" cxnId="{8E326D9A-5C5C-440E-8DCB-54BD9CA9ED02}">
      <dgm:prSet/>
      <dgm:spPr/>
      <dgm:t>
        <a:bodyPr/>
        <a:lstStyle/>
        <a:p>
          <a:endParaRPr lang="es-MX"/>
        </a:p>
      </dgm:t>
    </dgm:pt>
    <dgm:pt modelId="{10B07F39-C73D-410C-9A8B-0D41054D25DA}" type="sibTrans" cxnId="{8E326D9A-5C5C-440E-8DCB-54BD9CA9ED02}">
      <dgm:prSet/>
      <dgm:spPr/>
      <dgm:t>
        <a:bodyPr/>
        <a:lstStyle/>
        <a:p>
          <a:endParaRPr lang="es-MX"/>
        </a:p>
      </dgm:t>
    </dgm:pt>
    <dgm:pt modelId="{BF727E59-E11E-4D46-9A71-08AE5ACA5C85}" type="pres">
      <dgm:prSet presAssocID="{95D3554F-1AB1-4F21-A686-00539B73C095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C936A9EB-E78A-408F-B8C7-F18A28A52A5F}" type="pres">
      <dgm:prSet presAssocID="{95D3554F-1AB1-4F21-A686-00539B73C095}" presName="comp1" presStyleCnt="0"/>
      <dgm:spPr/>
    </dgm:pt>
    <dgm:pt modelId="{D4CA60B0-47C7-447A-97C8-90CA163D7C24}" type="pres">
      <dgm:prSet presAssocID="{95D3554F-1AB1-4F21-A686-00539B73C095}" presName="circle1" presStyleLbl="node1" presStyleIdx="0" presStyleCnt="3"/>
      <dgm:spPr/>
      <dgm:t>
        <a:bodyPr/>
        <a:lstStyle/>
        <a:p>
          <a:endParaRPr lang="es-MX"/>
        </a:p>
      </dgm:t>
    </dgm:pt>
    <dgm:pt modelId="{92EFD2A6-A512-4DCF-BA00-DA31A8C736E5}" type="pres">
      <dgm:prSet presAssocID="{95D3554F-1AB1-4F21-A686-00539B73C095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4C5CC670-7EB1-43A8-97A4-6FA121CEC703}" type="pres">
      <dgm:prSet presAssocID="{95D3554F-1AB1-4F21-A686-00539B73C095}" presName="comp2" presStyleCnt="0"/>
      <dgm:spPr/>
    </dgm:pt>
    <dgm:pt modelId="{44A8E166-2660-4A8B-A11A-89D746CFF76F}" type="pres">
      <dgm:prSet presAssocID="{95D3554F-1AB1-4F21-A686-00539B73C095}" presName="circle2" presStyleLbl="node1" presStyleIdx="1" presStyleCnt="3" custLinFactNeighborY="261"/>
      <dgm:spPr/>
      <dgm:t>
        <a:bodyPr/>
        <a:lstStyle/>
        <a:p>
          <a:endParaRPr lang="es-MX"/>
        </a:p>
      </dgm:t>
    </dgm:pt>
    <dgm:pt modelId="{7C2DD5F4-85DF-4CE4-8B0D-113BA4CD58A4}" type="pres">
      <dgm:prSet presAssocID="{95D3554F-1AB1-4F21-A686-00539B73C095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6A46DA5-3219-4917-9CB3-97E597ED51B7}" type="pres">
      <dgm:prSet presAssocID="{95D3554F-1AB1-4F21-A686-00539B73C095}" presName="comp3" presStyleCnt="0"/>
      <dgm:spPr/>
    </dgm:pt>
    <dgm:pt modelId="{6D6BED46-8807-4E9D-8C93-17DE05AFCCE2}" type="pres">
      <dgm:prSet presAssocID="{95D3554F-1AB1-4F21-A686-00539B73C095}" presName="circle3" presStyleLbl="node1" presStyleIdx="2" presStyleCnt="3"/>
      <dgm:spPr/>
      <dgm:t>
        <a:bodyPr/>
        <a:lstStyle/>
        <a:p>
          <a:endParaRPr lang="es-MX"/>
        </a:p>
      </dgm:t>
    </dgm:pt>
    <dgm:pt modelId="{F9F7A03D-6E39-451E-BCB6-71FFCE650535}" type="pres">
      <dgm:prSet presAssocID="{95D3554F-1AB1-4F21-A686-00539B73C095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7914F0C5-CBA9-4948-8165-C98B5CA049E3}" type="presOf" srcId="{95D3554F-1AB1-4F21-A686-00539B73C095}" destId="{BF727E59-E11E-4D46-9A71-08AE5ACA5C85}" srcOrd="0" destOrd="0" presId="urn:microsoft.com/office/officeart/2005/8/layout/venn2"/>
    <dgm:cxn modelId="{26112726-5A6E-4ACE-ACD0-D94C57BD8E79}" type="presOf" srcId="{21DF1D51-329A-4BC3-9E13-40FE2AE0C4FC}" destId="{6D6BED46-8807-4E9D-8C93-17DE05AFCCE2}" srcOrd="0" destOrd="0" presId="urn:microsoft.com/office/officeart/2005/8/layout/venn2"/>
    <dgm:cxn modelId="{B74CE5B5-733B-4760-A983-71290F11BDAF}" type="presOf" srcId="{27F3B27E-6622-4480-B862-2CE5074C7EFF}" destId="{D4CA60B0-47C7-447A-97C8-90CA163D7C24}" srcOrd="0" destOrd="0" presId="urn:microsoft.com/office/officeart/2005/8/layout/venn2"/>
    <dgm:cxn modelId="{F0B213A8-7F30-4AEC-8F22-37F7BAA314AA}" type="presOf" srcId="{FED4F5A3-3F49-4EB2-B38B-7ADB9DFF0008}" destId="{7C2DD5F4-85DF-4CE4-8B0D-113BA4CD58A4}" srcOrd="1" destOrd="0" presId="urn:microsoft.com/office/officeart/2005/8/layout/venn2"/>
    <dgm:cxn modelId="{3003FCD4-9922-48E7-A7B7-F603D1DF1D9C}" srcId="{95D3554F-1AB1-4F21-A686-00539B73C095}" destId="{27F3B27E-6622-4480-B862-2CE5074C7EFF}" srcOrd="0" destOrd="0" parTransId="{91D9C769-E0A5-427E-930E-9C19C2D915BA}" sibTransId="{BD1EC632-51C4-4B74-8A4C-8A09265189A5}"/>
    <dgm:cxn modelId="{8E326D9A-5C5C-440E-8DCB-54BD9CA9ED02}" srcId="{95D3554F-1AB1-4F21-A686-00539B73C095}" destId="{21DF1D51-329A-4BC3-9E13-40FE2AE0C4FC}" srcOrd="2" destOrd="0" parTransId="{013F3E0A-BA4F-4F61-8C97-90D6EA5A8DA5}" sibTransId="{10B07F39-C73D-410C-9A8B-0D41054D25DA}"/>
    <dgm:cxn modelId="{D86EC1CD-D470-4D85-A6D5-389EF2EBFB1D}" type="presOf" srcId="{FED4F5A3-3F49-4EB2-B38B-7ADB9DFF0008}" destId="{44A8E166-2660-4A8B-A11A-89D746CFF76F}" srcOrd="0" destOrd="0" presId="urn:microsoft.com/office/officeart/2005/8/layout/venn2"/>
    <dgm:cxn modelId="{6D3CF19A-72DB-4C46-BE88-E5563D71CB0C}" type="presOf" srcId="{21DF1D51-329A-4BC3-9E13-40FE2AE0C4FC}" destId="{F9F7A03D-6E39-451E-BCB6-71FFCE650535}" srcOrd="1" destOrd="0" presId="urn:microsoft.com/office/officeart/2005/8/layout/venn2"/>
    <dgm:cxn modelId="{E0C0EBF1-CC1A-4828-BC63-4A8AB13F5C94}" type="presOf" srcId="{27F3B27E-6622-4480-B862-2CE5074C7EFF}" destId="{92EFD2A6-A512-4DCF-BA00-DA31A8C736E5}" srcOrd="1" destOrd="0" presId="urn:microsoft.com/office/officeart/2005/8/layout/venn2"/>
    <dgm:cxn modelId="{B92D138A-C0E3-497E-84DE-D0E8F1CD8F2B}" srcId="{95D3554F-1AB1-4F21-A686-00539B73C095}" destId="{FED4F5A3-3F49-4EB2-B38B-7ADB9DFF0008}" srcOrd="1" destOrd="0" parTransId="{412F17C4-CEA2-44AA-8A24-8B3344D7C38D}" sibTransId="{A8E628E5-F155-4EE4-B9E6-2C75EE2FFE04}"/>
    <dgm:cxn modelId="{6F7E3345-CFC8-4BF3-8107-062BB592861F}" type="presParOf" srcId="{BF727E59-E11E-4D46-9A71-08AE5ACA5C85}" destId="{C936A9EB-E78A-408F-B8C7-F18A28A52A5F}" srcOrd="0" destOrd="0" presId="urn:microsoft.com/office/officeart/2005/8/layout/venn2"/>
    <dgm:cxn modelId="{D6AEBE1F-4932-47A8-A488-CC0AD11A9B52}" type="presParOf" srcId="{C936A9EB-E78A-408F-B8C7-F18A28A52A5F}" destId="{D4CA60B0-47C7-447A-97C8-90CA163D7C24}" srcOrd="0" destOrd="0" presId="urn:microsoft.com/office/officeart/2005/8/layout/venn2"/>
    <dgm:cxn modelId="{3F7E91AC-B544-4ED2-8330-5AC1EF5C017E}" type="presParOf" srcId="{C936A9EB-E78A-408F-B8C7-F18A28A52A5F}" destId="{92EFD2A6-A512-4DCF-BA00-DA31A8C736E5}" srcOrd="1" destOrd="0" presId="urn:microsoft.com/office/officeart/2005/8/layout/venn2"/>
    <dgm:cxn modelId="{A9DEB1A2-DE53-496F-8D91-4FCD17007FEC}" type="presParOf" srcId="{BF727E59-E11E-4D46-9A71-08AE5ACA5C85}" destId="{4C5CC670-7EB1-43A8-97A4-6FA121CEC703}" srcOrd="1" destOrd="0" presId="urn:microsoft.com/office/officeart/2005/8/layout/venn2"/>
    <dgm:cxn modelId="{C227275D-7C38-492C-9B1B-12C612311718}" type="presParOf" srcId="{4C5CC670-7EB1-43A8-97A4-6FA121CEC703}" destId="{44A8E166-2660-4A8B-A11A-89D746CFF76F}" srcOrd="0" destOrd="0" presId="urn:microsoft.com/office/officeart/2005/8/layout/venn2"/>
    <dgm:cxn modelId="{7E49E760-BA53-428F-B99E-1EADAF836348}" type="presParOf" srcId="{4C5CC670-7EB1-43A8-97A4-6FA121CEC703}" destId="{7C2DD5F4-85DF-4CE4-8B0D-113BA4CD58A4}" srcOrd="1" destOrd="0" presId="urn:microsoft.com/office/officeart/2005/8/layout/venn2"/>
    <dgm:cxn modelId="{59607824-568E-4F17-B22F-AEF07BC9D88B}" type="presParOf" srcId="{BF727E59-E11E-4D46-9A71-08AE5ACA5C85}" destId="{96A46DA5-3219-4917-9CB3-97E597ED51B7}" srcOrd="2" destOrd="0" presId="urn:microsoft.com/office/officeart/2005/8/layout/venn2"/>
    <dgm:cxn modelId="{7B47A1A1-F086-420F-B176-0F782A6724F2}" type="presParOf" srcId="{96A46DA5-3219-4917-9CB3-97E597ED51B7}" destId="{6D6BED46-8807-4E9D-8C93-17DE05AFCCE2}" srcOrd="0" destOrd="0" presId="urn:microsoft.com/office/officeart/2005/8/layout/venn2"/>
    <dgm:cxn modelId="{44315C55-F4F4-4E7C-966B-2DCD4D0F0C08}" type="presParOf" srcId="{96A46DA5-3219-4917-9CB3-97E597ED51B7}" destId="{F9F7A03D-6E39-451E-BCB6-71FFCE650535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CA60B0-47C7-447A-97C8-90CA163D7C24}">
      <dsp:nvSpPr>
        <dsp:cNvPr id="0" name=""/>
        <dsp:cNvSpPr/>
      </dsp:nvSpPr>
      <dsp:spPr>
        <a:xfrm>
          <a:off x="104946" y="0"/>
          <a:ext cx="5236865" cy="5236865"/>
        </a:xfrm>
        <a:prstGeom prst="ellipse">
          <a:avLst/>
        </a:prstGeom>
        <a:gradFill flip="none" rotWithShape="0">
          <a:gsLst>
            <a:gs pos="0">
              <a:srgbClr val="064A09"/>
            </a:gs>
            <a:gs pos="50000">
              <a:srgbClr val="007E3C"/>
            </a:gs>
            <a:gs pos="100000">
              <a:srgbClr val="119F36"/>
            </a:gs>
          </a:gsLst>
          <a:lin ang="108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4000" b="1" kern="1200" dirty="0" err="1" smtClean="0">
              <a:latin typeface="Soberana Titular" pitchFamily="50" charset="0"/>
            </a:rPr>
            <a:t>GpR</a:t>
          </a:r>
          <a:endParaRPr lang="es-MX" sz="4000" b="1" kern="1200" dirty="0">
            <a:latin typeface="Soberana Titular" pitchFamily="50" charset="0"/>
          </a:endParaRPr>
        </a:p>
      </dsp:txBody>
      <dsp:txXfrm>
        <a:off x="1808236" y="261843"/>
        <a:ext cx="1830284" cy="785529"/>
      </dsp:txXfrm>
    </dsp:sp>
    <dsp:sp modelId="{44A8E166-2660-4A8B-A11A-89D746CFF76F}">
      <dsp:nvSpPr>
        <dsp:cNvPr id="0" name=""/>
        <dsp:cNvSpPr/>
      </dsp:nvSpPr>
      <dsp:spPr>
        <a:xfrm>
          <a:off x="759554" y="1309216"/>
          <a:ext cx="3927648" cy="3927648"/>
        </a:xfrm>
        <a:prstGeom prst="ellipse">
          <a:avLst/>
        </a:prstGeom>
        <a:gradFill flip="none" rotWithShape="0">
          <a:gsLst>
            <a:gs pos="0">
              <a:srgbClr val="B7FFCD">
                <a:shade val="30000"/>
                <a:satMod val="115000"/>
              </a:srgbClr>
            </a:gs>
            <a:gs pos="50000">
              <a:srgbClr val="B7FFCD">
                <a:shade val="67500"/>
                <a:satMod val="115000"/>
              </a:srgbClr>
            </a:gs>
            <a:gs pos="100000">
              <a:srgbClr val="B7FFCD">
                <a:shade val="100000"/>
                <a:satMod val="115000"/>
              </a:srgbClr>
            </a:gs>
          </a:gsLst>
          <a:lin ang="13500000" scaled="1"/>
          <a:tileRect/>
        </a:gradFill>
        <a:ln w="25400" cap="flat" cmpd="sng" algn="ctr">
          <a:solidFill>
            <a:srgbClr val="A9DB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3200" kern="1200" dirty="0" err="1" smtClean="0">
              <a:latin typeface="Soberana Titular" pitchFamily="50" charset="0"/>
            </a:rPr>
            <a:t>PbR</a:t>
          </a:r>
          <a:endParaRPr lang="es-MX" sz="3200" kern="1200" dirty="0">
            <a:latin typeface="Soberana Titular" pitchFamily="50" charset="0"/>
          </a:endParaRPr>
        </a:p>
      </dsp:txBody>
      <dsp:txXfrm>
        <a:off x="1808236" y="1554694"/>
        <a:ext cx="1830284" cy="736434"/>
      </dsp:txXfrm>
    </dsp:sp>
    <dsp:sp modelId="{6D6BED46-8807-4E9D-8C93-17DE05AFCCE2}">
      <dsp:nvSpPr>
        <dsp:cNvPr id="0" name=""/>
        <dsp:cNvSpPr/>
      </dsp:nvSpPr>
      <dsp:spPr>
        <a:xfrm>
          <a:off x="1414162" y="2618432"/>
          <a:ext cx="2618432" cy="2618432"/>
        </a:xfrm>
        <a:prstGeom prst="ellipse">
          <a:avLst/>
        </a:prstGeom>
        <a:gradFill flip="none" rotWithShape="0">
          <a:gsLst>
            <a:gs pos="0">
              <a:srgbClr val="A8A9AD">
                <a:tint val="66000"/>
                <a:satMod val="160000"/>
              </a:srgbClr>
            </a:gs>
            <a:gs pos="50000">
              <a:srgbClr val="A8A9AD">
                <a:tint val="44500"/>
                <a:satMod val="160000"/>
              </a:srgbClr>
            </a:gs>
            <a:gs pos="100000">
              <a:srgbClr val="A8A9AD">
                <a:tint val="23500"/>
                <a:satMod val="160000"/>
              </a:srgbClr>
            </a:gs>
          </a:gsLst>
          <a:lin ang="13500000" scaled="1"/>
          <a:tileRect/>
        </a:gradFill>
        <a:ln w="25400" cap="flat" cmpd="sng" algn="ctr">
          <a:solidFill>
            <a:srgbClr val="92929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kern="1200" dirty="0" smtClean="0">
              <a:solidFill>
                <a:srgbClr val="7F7F7F"/>
              </a:solidFill>
              <a:latin typeface="Soberana Titular" pitchFamily="50" charset="0"/>
            </a:rPr>
            <a:t>SED</a:t>
          </a:r>
          <a:endParaRPr lang="es-MX" sz="2400" kern="1200" dirty="0">
            <a:solidFill>
              <a:srgbClr val="7F7F7F"/>
            </a:solidFill>
            <a:latin typeface="Soberana Titular" pitchFamily="50" charset="0"/>
          </a:endParaRPr>
        </a:p>
      </dsp:txBody>
      <dsp:txXfrm>
        <a:off x="1797623" y="3273040"/>
        <a:ext cx="1851511" cy="1309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DA4738-C0F6-4F61-BEB8-7A5B3C45447D}" type="datetimeFigureOut">
              <a:rPr lang="es-MX" smtClean="0"/>
              <a:pPr/>
              <a:t>12/09/2014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BC8E2-8905-4FBC-A635-CD3EB0D3AA95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2935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/>
              <a:pPr/>
              <a:t>9/12/2014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/>
              <a:pPr/>
              <a:t>9/12/2014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+mj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33265" y="3430587"/>
            <a:ext cx="5773003" cy="1470025"/>
          </a:xfrm>
        </p:spPr>
        <p:txBody>
          <a:bodyPr/>
          <a:lstStyle/>
          <a:p>
            <a:pPr algn="ctr"/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ES_tradnl" sz="4000" dirty="0" smtClean="0">
                <a:solidFill>
                  <a:schemeClr val="bg1"/>
                </a:solidFill>
                <a:latin typeface="+mj-lt"/>
              </a:rPr>
              <a:t>Sistema de Formato Único  </a:t>
            </a:r>
            <a:r>
              <a:rPr lang="es-ES_tradnl" sz="3200" dirty="0" smtClean="0">
                <a:solidFill>
                  <a:schemeClr val="bg1"/>
                </a:solidFill>
                <a:latin typeface="+mj-lt"/>
              </a:rPr>
              <a:t>Marco Legal e Introducción</a:t>
            </a: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r>
              <a:rPr lang="es-MX" sz="4000" dirty="0" smtClean="0">
                <a:solidFill>
                  <a:schemeClr val="bg1"/>
                </a:solidFill>
                <a:latin typeface="+mj-lt"/>
              </a:rPr>
              <a:t/>
            </a:r>
            <a:br>
              <a:rPr lang="es-MX" sz="4000" dirty="0" smtClean="0">
                <a:solidFill>
                  <a:schemeClr val="bg1"/>
                </a:solidFill>
                <a:latin typeface="+mj-lt"/>
              </a:rPr>
            </a:br>
            <a:endParaRPr lang="es-E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15" name="14 CuadroTexto"/>
          <p:cNvSpPr txBox="1"/>
          <p:nvPr/>
        </p:nvSpPr>
        <p:spPr>
          <a:xfrm>
            <a:off x="4552945" y="6016010"/>
            <a:ext cx="4438650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Subsecretaría de Egresos</a:t>
            </a:r>
          </a:p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Unidad de Evaluación del Desempeño</a:t>
            </a:r>
          </a:p>
          <a:p>
            <a:pPr algn="r">
              <a:spcBef>
                <a:spcPct val="20000"/>
              </a:spcBef>
            </a:pPr>
            <a:endParaRPr lang="es-MX" sz="1000" dirty="0" smtClean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47" y="5122627"/>
            <a:ext cx="1553711" cy="11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378424"/>
            <a:ext cx="8229600" cy="4685946"/>
          </a:xfrm>
        </p:spPr>
        <p:txBody>
          <a:bodyPr>
            <a:noAutofit/>
          </a:bodyPr>
          <a:lstStyle/>
          <a:p>
            <a:pPr algn="just"/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Los </a:t>
            </a:r>
            <a:r>
              <a:rPr lang="es-ES_tradnl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Lineamientos para informar sobre los recursos federales transferidos a entidades federativas, municipios y demarcaciones territoriales del Distrito Federal, y de operación de los recursos del Ramo General 33</a:t>
            </a:r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es-ES_tradnl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publicados el 25 de abril del 2014, establecen las disposiciones para el reporte de:</a:t>
            </a:r>
          </a:p>
          <a:p>
            <a:pPr algn="just"/>
            <a:endParaRPr lang="es-ES_tradnl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5" algn="just">
              <a:buFont typeface="Courier New" pitchFamily="49" charset="0"/>
              <a:buChar char="o"/>
            </a:pPr>
            <a:r>
              <a:rPr lang="es-ES_tradnl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Aportaciones federales</a:t>
            </a:r>
          </a:p>
          <a:p>
            <a:pPr lvl="5" algn="just">
              <a:buFont typeface="Courier New" pitchFamily="49" charset="0"/>
              <a:buChar char="o"/>
            </a:pPr>
            <a:r>
              <a:rPr lang="es-ES_tradnl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Convenios de coordinación </a:t>
            </a:r>
          </a:p>
          <a:p>
            <a:pPr lvl="5" algn="just">
              <a:buFont typeface="Courier New" pitchFamily="49" charset="0"/>
              <a:buChar char="o"/>
            </a:pPr>
            <a:r>
              <a:rPr lang="es-ES_tradnl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Subsidios</a:t>
            </a:r>
          </a:p>
          <a:p>
            <a:pPr lvl="1" algn="just">
              <a:buFont typeface="Courier New" pitchFamily="49" charset="0"/>
              <a:buChar char="o"/>
            </a:pPr>
            <a:endParaRPr lang="es-ES_tradnl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Así como informar sobre 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Resultados de evaluaciones</a:t>
            </a:r>
          </a:p>
          <a:p>
            <a:pPr lvl="1" algn="just">
              <a:buFont typeface="Courier New" pitchFamily="49" charset="0"/>
              <a:buChar char="o"/>
            </a:pPr>
            <a:r>
              <a:rPr lang="es-ES_tradnl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Operación para la entrega de los recursos del Ramo General 33.</a:t>
            </a:r>
            <a:endParaRPr lang="es-ES_tradnl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103910"/>
            <a:ext cx="8229600" cy="1143000"/>
          </a:xfrm>
        </p:spPr>
        <p:txBody>
          <a:bodyPr/>
          <a:lstStyle/>
          <a:p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Lineamientos SFU</a:t>
            </a:r>
            <a:endParaRPr lang="es-ES_tradnl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7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142999"/>
            <a:ext cx="8229600" cy="368830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Solicitar a la UED que proporcione acceso al SFU a municipios</a:t>
            </a:r>
          </a:p>
          <a:p>
            <a:pPr marL="0" indent="0" algn="just">
              <a:buNone/>
            </a:pPr>
            <a:endParaRPr lang="es-ES_tradnl" sz="2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buNone/>
            </a:pPr>
            <a:endParaRPr lang="es-ES_tradnl" sz="5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Revisar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 validar 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que sus municipios y entidades:</a:t>
            </a:r>
          </a:p>
          <a:p>
            <a:pPr algn="just"/>
            <a:endParaRPr lang="es-ES_tradnl" sz="2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 algn="just"/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Capturen y dar seguimiento a la validación </a:t>
            </a:r>
          </a:p>
          <a:p>
            <a:pPr lvl="1" algn="just"/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Poner a disposición Información de su ámbito de competencia</a:t>
            </a:r>
          </a:p>
          <a:p>
            <a:pPr lvl="1" algn="just"/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Atender observaciones </a:t>
            </a:r>
          </a:p>
          <a:p>
            <a:pPr lvl="1" algn="just"/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Responsabilizarse de la información de su competencia</a:t>
            </a:r>
            <a:endParaRPr lang="es-ES_tradnl" sz="5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ES_tradnl" dirty="0">
              <a:solidFill>
                <a:schemeClr val="tx1"/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Atribuciones de las entidades federativas y municipios</a:t>
            </a:r>
            <a:endParaRPr lang="es-ES_tradnl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3916">
            <a:off x="7226473" y="3995088"/>
            <a:ext cx="1369431" cy="2205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4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71140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Implementar </a:t>
            </a: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indicadores de desempeño 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 </a:t>
            </a: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metas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en coordinación con las entidades federativas.</a:t>
            </a:r>
          </a:p>
          <a:p>
            <a:pPr algn="just">
              <a:lnSpc>
                <a:spcPct val="150000"/>
              </a:lnSpc>
            </a:pP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Revisar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la calidad de la información.</a:t>
            </a:r>
          </a:p>
          <a:p>
            <a:pPr algn="just">
              <a:lnSpc>
                <a:spcPct val="150000"/>
              </a:lnSpc>
            </a:pP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Comunicar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 las entidades federativas las </a:t>
            </a:r>
            <a:r>
              <a:rPr lang="es-ES_tradnl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observaciones</a:t>
            </a:r>
            <a:r>
              <a:rPr lang="es-ES_tradnl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o recomendaciones que existan.</a:t>
            </a:r>
          </a:p>
          <a:p>
            <a:endParaRPr lang="es-ES_tradnl" dirty="0">
              <a:solidFill>
                <a:schemeClr val="tx1"/>
              </a:solidFill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Atribuciones de las dependencias coordinadoras de los fondos</a:t>
            </a:r>
            <a:endParaRPr lang="es-ES_tradnl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9616">
            <a:off x="4154864" y="3906942"/>
            <a:ext cx="1529255" cy="203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9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064524"/>
            <a:ext cx="8229600" cy="4967785"/>
          </a:xfrm>
        </p:spPr>
        <p:txBody>
          <a:bodyPr>
            <a:noAutofit/>
          </a:bodyPr>
          <a:lstStyle/>
          <a:p>
            <a:pPr marL="714375" indent="-352425" algn="just">
              <a:buNone/>
            </a:pPr>
            <a:r>
              <a:rPr lang="es-MX" sz="21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Secretaría de Hacienda y Crédito Público. </a:t>
            </a:r>
          </a:p>
          <a:p>
            <a:pPr marL="714375" indent="-352425" algn="just">
              <a:buNone/>
            </a:pPr>
            <a:endParaRPr lang="es-MX" sz="8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742950" lvl="3" indent="-285750">
              <a:buFont typeface="Arial" pitchFamily="34" charset="0"/>
              <a:buChar char="•"/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Concentrar la información</a:t>
            </a:r>
          </a:p>
          <a:p>
            <a:pPr marL="742950" lvl="3" indent="-285750">
              <a:buFont typeface="Arial" pitchFamily="34" charset="0"/>
              <a:buChar char="•"/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Generar los reportes para su integración</a:t>
            </a:r>
          </a:p>
          <a:p>
            <a:pPr marL="457200" lvl="3" indent="0">
              <a:buNone/>
            </a:pPr>
            <a:endParaRPr lang="es-MX" sz="2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lvl="2" indent="15875" algn="just">
              <a:buNone/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acuerdo con el Art. 85° de la Ley Federal de Presupuesto y Responsabilidad Hacendaria:</a:t>
            </a:r>
          </a:p>
          <a:p>
            <a:pPr marL="0" lvl="2" indent="15875" algn="just">
              <a:buNone/>
            </a:pPr>
            <a:endParaRPr lang="es-MX" sz="2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lvl="2" indent="15875" algn="just">
              <a:buNone/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“</a:t>
            </a:r>
            <a:r>
              <a:rPr lang="es-MX" sz="21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Las entidades federativas </a:t>
            </a:r>
            <a:r>
              <a:rPr lang="es-MX" sz="21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enviarán</a:t>
            </a:r>
            <a:r>
              <a:rPr lang="es-MX" sz="21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al </a:t>
            </a:r>
            <a:r>
              <a:rPr lang="es-MX" sz="21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Ejecutivo Federal</a:t>
            </a:r>
            <a:r>
              <a:rPr lang="es-MX" sz="21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de conformidad con los lineamientos y mediante el sistema de información establecido para tal fin por la Secretaría, </a:t>
            </a:r>
            <a:r>
              <a:rPr lang="es-MX" sz="21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informes</a:t>
            </a:r>
            <a:r>
              <a:rPr lang="es-MX" sz="21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sobre el </a:t>
            </a:r>
            <a:r>
              <a:rPr lang="es-MX" sz="21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ejercicio, destino y los resultados</a:t>
            </a:r>
            <a:r>
              <a:rPr lang="es-MX" sz="21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obtenidos, respecto de los recursos federales que les sean transferidos.”</a:t>
            </a:r>
          </a:p>
          <a:p>
            <a:pPr marL="714375" indent="-352425" algn="just"/>
            <a:endParaRPr lang="es-MX" sz="1600" dirty="0" smtClean="0">
              <a:solidFill>
                <a:schemeClr val="tx1"/>
              </a:solidFill>
              <a:latin typeface="Adobe Caslon Pro" pitchFamily="18" charset="0"/>
            </a:endParaRPr>
          </a:p>
          <a:p>
            <a:pPr marL="714375" indent="-352425" algn="just">
              <a:buNone/>
            </a:pPr>
            <a:endParaRPr lang="es-MX" sz="1600" dirty="0" smtClean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01013"/>
            <a:ext cx="8229600" cy="717853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+mn-lt"/>
              </a:rPr>
              <a:t>Atribuciones de la SHCP</a:t>
            </a:r>
            <a:endParaRPr lang="es-ES" sz="24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755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243322"/>
            <a:ext cx="8229600" cy="4614014"/>
          </a:xfrm>
        </p:spPr>
        <p:txBody>
          <a:bodyPr>
            <a:normAutofit/>
          </a:bodyPr>
          <a:lstStyle/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relación con la normatividad de 2008, los principales cambios que introdujeron estos nuevos Lineamientos son los siguientes:</a:t>
            </a:r>
          </a:p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Cambio en la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coordinación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del SFU.</a:t>
            </a:r>
          </a:p>
          <a:p>
            <a:pPr lvl="1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Incorporación de la  coordinación del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Ramo 33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 esta normatividad.</a:t>
            </a:r>
          </a:p>
          <a:p>
            <a:pPr lvl="1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Énfasis en utilizar herramientas de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planeación estratégica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Indicadores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con alineación a la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MIR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lvl="1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Especificación de los subsidios y convenios que son regulados por estos lineamientos.</a:t>
            </a:r>
          </a:p>
          <a:p>
            <a:pPr lvl="1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Presentación del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calendario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para el registro de avances del SFU.</a:t>
            </a:r>
          </a:p>
          <a:p>
            <a:pPr lvl="1"/>
            <a:endParaRPr lang="es-MX" dirty="0" smtClean="0">
              <a:solidFill>
                <a:schemeClr val="tx1"/>
              </a:solidFill>
            </a:endParaRPr>
          </a:p>
          <a:p>
            <a:pPr lvl="1"/>
            <a:endParaRPr lang="es-MX" dirty="0" smtClean="0">
              <a:solidFill>
                <a:schemeClr val="tx1"/>
              </a:solidFill>
            </a:endParaRPr>
          </a:p>
          <a:p>
            <a:pPr lvl="1"/>
            <a:endParaRPr lang="es-MX" dirty="0" smtClean="0">
              <a:solidFill>
                <a:schemeClr val="tx1"/>
              </a:solidFill>
            </a:endParaRPr>
          </a:p>
          <a:p>
            <a:endParaRPr lang="es-MX" dirty="0" smtClean="0">
              <a:solidFill>
                <a:schemeClr val="tx1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62763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Cambios principales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Calendario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653" y="911125"/>
            <a:ext cx="7392837" cy="5403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27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835451"/>
            <a:ext cx="8229602" cy="4634098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Sistema del Formato Único (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SFU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 es la aplicación informática mediante la cual las entidades federativas, municipios y demarcaciones  territoriales del Distrito Federal reportan sobre el </a:t>
            </a:r>
            <a:r>
              <a:rPr lang="es-MX" sz="20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ejercicio, destino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y </a:t>
            </a:r>
            <a:r>
              <a:rPr lang="es-MX" sz="20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resultados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obtenidos con los recursos federales transferidos mediante aportaciones, convenios y subsidios.</a:t>
            </a:r>
          </a:p>
          <a:p>
            <a:endParaRPr lang="es-ES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5509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+mj-lt"/>
              </a:rPr>
              <a:t>Sistema de Formato Único</a:t>
            </a:r>
            <a:endParaRPr lang="es-ES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3420789"/>
            <a:ext cx="31718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078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2" indent="-342900" algn="just">
              <a:lnSpc>
                <a:spcPct val="150000"/>
              </a:lnSpc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LFPRH</a:t>
            </a:r>
          </a:p>
          <a:p>
            <a:pPr marL="800100" lvl="3" indent="-342900" algn="just">
              <a:lnSpc>
                <a:spcPct val="150000"/>
              </a:lnSpc>
            </a:pP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Artículo 85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Origen del SFU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</a:t>
            </a: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consolidada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20 días posteriores al cierre de trimestre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Publicación de la información 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reportada trimestralmente</a:t>
            </a:r>
          </a:p>
          <a:p>
            <a:pPr marL="1257300" lvl="4" indent="-342900" algn="just">
              <a:lnSpc>
                <a:spcPct val="150000"/>
              </a:lnSpc>
            </a:pPr>
            <a:endParaRPr lang="es-MX" sz="5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lvl="2" indent="-342900" algn="just">
              <a:lnSpc>
                <a:spcPct val="150000"/>
              </a:lnSpc>
            </a:pPr>
            <a:r>
              <a:rPr lang="es-MX" sz="21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LCF</a:t>
            </a:r>
          </a:p>
          <a:p>
            <a:pPr marL="800100" lvl="3" indent="-342900" algn="just">
              <a:lnSpc>
                <a:spcPct val="150000"/>
              </a:lnSpc>
            </a:pP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Artículo 48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Informar sobre el ejercicio y destino de los recursos de los </a:t>
            </a: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Fondos de Aportaciones Federales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con su respectiva publicación.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Una vez </a:t>
            </a: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recibidas las ministraciones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las entidades federativas cuentan con </a:t>
            </a: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cinco días hábiles para enterar al 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ente </a:t>
            </a:r>
            <a:r>
              <a:rPr lang="es-MX" sz="17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ejecutor</a:t>
            </a:r>
            <a:r>
              <a:rPr lang="es-MX" sz="17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local del gasto.</a:t>
            </a:r>
            <a:endParaRPr lang="es-MX" sz="17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1257300" lvl="4" indent="-342900" algn="just"/>
            <a:endParaRPr lang="es-MX" sz="17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914400" lvl="4" indent="0" algn="just">
              <a:buNone/>
            </a:pPr>
            <a:endParaRPr lang="es-MX" sz="17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lvl="2" indent="15875" algn="just">
              <a:buNone/>
            </a:pPr>
            <a:endParaRPr lang="es-MX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8978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Normatividad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032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pPr marL="342900" lvl="2" indent="-342900" algn="just">
              <a:lnSpc>
                <a:spcPct val="150000"/>
              </a:lnSpc>
            </a:pP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LGCG</a:t>
            </a:r>
            <a:endParaRPr lang="es-MX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800100" lvl="3" indent="-342900" algn="just">
              <a:lnSpc>
                <a:spcPct val="150000"/>
              </a:lnSpc>
            </a:pP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Artículo 71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Informar de forma pormenorizada sobre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avance físico </a:t>
            </a: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obras,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diferencias entre montos</a:t>
            </a: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transferidos y erogados y resultados de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evaluaciones</a:t>
            </a:r>
          </a:p>
          <a:p>
            <a:pPr marL="800100" lvl="3" indent="-342900" algn="just">
              <a:lnSpc>
                <a:spcPct val="150000"/>
              </a:lnSpc>
            </a:pP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Artículo 72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Imposibilidad de imponer reservas a la información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Obligación de reportar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grado de avance </a:t>
            </a: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 el ejercicio de recursos federales,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proyectos, metas y resultados </a:t>
            </a: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obtenidos con la aplicación de los recursos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Acceso al Sistema a </a:t>
            </a: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órganos de fiscalización</a:t>
            </a:r>
          </a:p>
          <a:p>
            <a:pPr marL="800100" lvl="3" indent="-342900" algn="just">
              <a:lnSpc>
                <a:spcPct val="150000"/>
              </a:lnSpc>
            </a:pP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Artículo 80</a:t>
            </a:r>
          </a:p>
          <a:p>
            <a:pPr marL="1257300" lvl="4" indent="-342900" algn="just">
              <a:lnSpc>
                <a:spcPct val="150000"/>
              </a:lnSpc>
            </a:pPr>
            <a:r>
              <a:rPr lang="es-MX" sz="17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Indicadores</a:t>
            </a:r>
            <a:r>
              <a:rPr lang="es-MX" sz="17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para evaluar resultados de recursos federales</a:t>
            </a:r>
          </a:p>
          <a:p>
            <a:pPr marL="0" lvl="2" indent="15875" algn="just">
              <a:buNone/>
            </a:pPr>
            <a:endParaRPr lang="es-MX" sz="21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8978"/>
            <a:ext cx="8229600" cy="1143000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Normatividad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54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378423"/>
            <a:ext cx="8229600" cy="2920621"/>
          </a:xfrm>
        </p:spPr>
        <p:txBody>
          <a:bodyPr>
            <a:noAutofit/>
          </a:bodyPr>
          <a:lstStyle/>
          <a:p>
            <a:pPr algn="just"/>
            <a:endParaRPr lang="es-MX" sz="200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es-MX" sz="2000" dirty="0">
                <a:solidFill>
                  <a:schemeClr val="tx1"/>
                </a:solidFill>
                <a:latin typeface="+mn-lt"/>
              </a:rPr>
              <a:t>Los recursos deben administrarse de forma </a:t>
            </a:r>
            <a:r>
              <a:rPr lang="es-MX" sz="2000" b="1" dirty="0">
                <a:solidFill>
                  <a:schemeClr val="tx1"/>
                </a:solidFill>
                <a:latin typeface="+mn-lt"/>
              </a:rPr>
              <a:t>eficiente, eficaz, con economía, transparencia y honradez </a:t>
            </a:r>
            <a:r>
              <a:rPr lang="es-MX" sz="2000" dirty="0">
                <a:solidFill>
                  <a:schemeClr val="tx1"/>
                </a:solidFill>
                <a:latin typeface="+mn-lt"/>
              </a:rPr>
              <a:t>para satisfacer </a:t>
            </a:r>
            <a:r>
              <a:rPr lang="es-MX" sz="2000" dirty="0" smtClean="0">
                <a:solidFill>
                  <a:schemeClr val="tx1"/>
                </a:solidFill>
                <a:latin typeface="+mn-lt"/>
              </a:rPr>
              <a:t>sus objetivos.</a:t>
            </a:r>
          </a:p>
          <a:p>
            <a:pPr algn="just">
              <a:buNone/>
            </a:pPr>
            <a:endParaRPr lang="es-MX" sz="2000" dirty="0" smtClean="0">
              <a:solidFill>
                <a:schemeClr val="tx1"/>
              </a:solidFill>
              <a:latin typeface="+mn-lt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+mn-lt"/>
              </a:rPr>
              <a:t>La base para una </a:t>
            </a:r>
            <a:r>
              <a:rPr lang="es-MX" sz="2000" b="1" dirty="0" smtClean="0">
                <a:solidFill>
                  <a:schemeClr val="tx1"/>
                </a:solidFill>
                <a:latin typeface="+mn-lt"/>
              </a:rPr>
              <a:t>rendición de cuentas </a:t>
            </a:r>
            <a:r>
              <a:rPr lang="es-MX" sz="2000" dirty="0" smtClean="0">
                <a:solidFill>
                  <a:schemeClr val="tx1"/>
                </a:solidFill>
                <a:latin typeface="+mn-lt"/>
              </a:rPr>
              <a:t>efectiva es contar con información útil y estratégica. </a:t>
            </a:r>
          </a:p>
          <a:p>
            <a:pPr algn="just">
              <a:buNone/>
            </a:pPr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  <a:p>
            <a:pPr algn="just"/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  <a:p>
            <a:pPr algn="just">
              <a:buNone/>
            </a:pPr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0233"/>
          </a:xfrm>
        </p:spPr>
        <p:txBody>
          <a:bodyPr/>
          <a:lstStyle/>
          <a:p>
            <a:r>
              <a:rPr lang="es-ES" sz="2400" b="1" dirty="0">
                <a:solidFill>
                  <a:schemeClr val="tx1"/>
                </a:solidFill>
                <a:latin typeface="+mn-lt"/>
              </a:rPr>
              <a:t>¿Por qué es importante?</a:t>
            </a:r>
          </a:p>
        </p:txBody>
      </p:sp>
      <p:sp>
        <p:nvSpPr>
          <p:cNvPr id="5" name="Marcador de contenido 1"/>
          <p:cNvSpPr txBox="1">
            <a:spLocks/>
          </p:cNvSpPr>
          <p:nvPr/>
        </p:nvSpPr>
        <p:spPr>
          <a:xfrm>
            <a:off x="457200" y="3493826"/>
            <a:ext cx="8229600" cy="1610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807F83"/>
                </a:solidFill>
                <a:latin typeface="Adobe Caslon Pro"/>
                <a:ea typeface="+mn-ea"/>
                <a:cs typeface="Adobe Caslon Pro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/>
              <a:buNone/>
            </a:pPr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información integrada en el SFU nos permitirá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analizar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que los recursos que se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ejercen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sean orientados al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logro de resultados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tangibles para la población.</a:t>
            </a:r>
          </a:p>
          <a:p>
            <a:pPr algn="just">
              <a:buFont typeface="Arial"/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/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 typeface="Arial"/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1800" dirty="0" smtClean="0">
              <a:solidFill>
                <a:schemeClr val="tx1"/>
              </a:solidFill>
              <a:latin typeface="+mj-lt"/>
            </a:endParaRPr>
          </a:p>
          <a:p>
            <a:pPr algn="just">
              <a:buFont typeface="Arial"/>
              <a:buNone/>
            </a:pPr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201004"/>
            <a:ext cx="8229600" cy="491072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2000" dirty="0">
                <a:solidFill>
                  <a:schemeClr val="tx1"/>
                </a:solidFill>
                <a:latin typeface="+mn-lt"/>
                <a:ea typeface="+mj-ea"/>
                <a:cs typeface="Trajan Pro"/>
              </a:rPr>
              <a:t>La base para una </a:t>
            </a:r>
            <a:r>
              <a:rPr lang="es-MX" sz="2000" b="1" dirty="0">
                <a:solidFill>
                  <a:schemeClr val="tx1"/>
                </a:solidFill>
                <a:latin typeface="+mn-lt"/>
                <a:ea typeface="+mj-ea"/>
                <a:cs typeface="Trajan Pro"/>
              </a:rPr>
              <a:t>rendición de cuentas </a:t>
            </a:r>
            <a:r>
              <a:rPr lang="es-MX" sz="2000" dirty="0">
                <a:solidFill>
                  <a:schemeClr val="tx1"/>
                </a:solidFill>
                <a:latin typeface="+mn-lt"/>
                <a:ea typeface="+mj-ea"/>
                <a:cs typeface="Trajan Pro"/>
              </a:rPr>
              <a:t>efectiva es contar con información </a:t>
            </a:r>
            <a:r>
              <a:rPr lang="es-MX" sz="2000" dirty="0" smtClean="0">
                <a:solidFill>
                  <a:schemeClr val="tx1"/>
                </a:solidFill>
                <a:latin typeface="+mn-lt"/>
                <a:ea typeface="+mj-ea"/>
                <a:cs typeface="Trajan Pro"/>
              </a:rPr>
              <a:t>que </a:t>
            </a:r>
            <a:r>
              <a:rPr lang="es-MX" sz="2000" dirty="0">
                <a:solidFill>
                  <a:schemeClr val="tx1"/>
                </a:solidFill>
                <a:latin typeface="+mn-lt"/>
                <a:ea typeface="+mj-ea"/>
                <a:cs typeface="Trajan Pro"/>
              </a:rPr>
              <a:t>nos pueda decir dónde estamos y cómo vamos. </a:t>
            </a: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	</a:t>
            </a:r>
            <a:endParaRPr lang="es-MX" sz="1800" dirty="0" smtClean="0">
              <a:solidFill>
                <a:schemeClr val="tx1"/>
              </a:solidFill>
              <a:latin typeface="Adobe Caslon Pro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167" y="2406304"/>
            <a:ext cx="2095692" cy="316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Llamada rectangular redondeada"/>
          <p:cNvSpPr/>
          <p:nvPr/>
        </p:nvSpPr>
        <p:spPr>
          <a:xfrm>
            <a:off x="3169914" y="2267449"/>
            <a:ext cx="5414528" cy="3438058"/>
          </a:xfrm>
          <a:prstGeom prst="wedgeRoundRectCallout">
            <a:avLst>
              <a:gd name="adj1" fmla="val -62183"/>
              <a:gd name="adj2" fmla="val -21187"/>
              <a:gd name="adj3" fmla="val 16667"/>
            </a:avLst>
          </a:prstGeom>
          <a:solidFill>
            <a:srgbClr val="005024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dirty="0" smtClean="0">
                <a:latin typeface="Calibri" pitchFamily="34" charset="0"/>
              </a:rPr>
              <a:t>La rendición de cuentas consiste en </a:t>
            </a:r>
            <a:r>
              <a:rPr lang="es-MX" b="1" dirty="0" smtClean="0">
                <a:latin typeface="Calibri" pitchFamily="34" charset="0"/>
              </a:rPr>
              <a:t>informar </a:t>
            </a:r>
            <a:r>
              <a:rPr lang="es-MX" dirty="0" smtClean="0">
                <a:latin typeface="Calibri" pitchFamily="34" charset="0"/>
              </a:rPr>
              <a:t>y explicar a los ciudadanos las acciones realizadas por el gobierno de manera </a:t>
            </a:r>
            <a:r>
              <a:rPr lang="es-MX" b="1" dirty="0" smtClean="0">
                <a:latin typeface="Calibri" pitchFamily="34" charset="0"/>
              </a:rPr>
              <a:t>transparente y clara </a:t>
            </a:r>
            <a:r>
              <a:rPr lang="es-MX" dirty="0" smtClean="0">
                <a:latin typeface="Calibri" pitchFamily="34" charset="0"/>
              </a:rPr>
              <a:t>para dar a conocer sus estructuras y funcionamiento,</a:t>
            </a:r>
          </a:p>
          <a:p>
            <a:pPr algn="just"/>
            <a:endParaRPr lang="es-MX" dirty="0">
              <a:latin typeface="Calibri" pitchFamily="34" charset="0"/>
            </a:endParaRPr>
          </a:p>
          <a:p>
            <a:pPr algn="just"/>
            <a:r>
              <a:rPr lang="es-MX" sz="2000" dirty="0" smtClean="0">
                <a:latin typeface="Calibri" pitchFamily="34" charset="0"/>
              </a:rPr>
              <a:t>Y, por consecuencia, poder </a:t>
            </a:r>
            <a:r>
              <a:rPr lang="es-MX" sz="2000" b="1" dirty="0" smtClean="0">
                <a:latin typeface="Calibri" pitchFamily="34" charset="0"/>
              </a:rPr>
              <a:t>implementar acciones </a:t>
            </a:r>
            <a:r>
              <a:rPr lang="es-MX" sz="2000" dirty="0" smtClean="0">
                <a:latin typeface="Calibri" pitchFamily="34" charset="0"/>
              </a:rPr>
              <a:t>sancionatorias o de mejora. </a:t>
            </a:r>
          </a:p>
          <a:p>
            <a:pPr algn="just"/>
            <a:endParaRPr lang="es-MX" dirty="0" smtClean="0">
              <a:latin typeface="Calibri" pitchFamily="34" charset="0"/>
            </a:endParaRPr>
          </a:p>
        </p:txBody>
      </p:sp>
      <p:sp>
        <p:nvSpPr>
          <p:cNvPr id="8" name="Título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0233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+mn-lt"/>
              </a:rPr>
              <a:t>¿Por qué es</a:t>
            </a:r>
            <a:r>
              <a:rPr lang="es-ES" sz="2400" b="1" baseline="0" dirty="0" smtClean="0">
                <a:solidFill>
                  <a:schemeClr val="tx1"/>
                </a:solidFill>
                <a:latin typeface="+mn-lt"/>
              </a:rPr>
              <a:t> importante?</a:t>
            </a:r>
            <a:endParaRPr lang="es-ES" sz="2400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5479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7993" y="177421"/>
            <a:ext cx="8229600" cy="764275"/>
          </a:xfrm>
        </p:spPr>
        <p:txBody>
          <a:bodyPr/>
          <a:lstStyle/>
          <a:p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Conceptos básicos</a:t>
            </a:r>
            <a:endParaRPr lang="es-ES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12 Cerrar llave"/>
          <p:cNvSpPr/>
          <p:nvPr/>
        </p:nvSpPr>
        <p:spPr>
          <a:xfrm>
            <a:off x="5643744" y="1075771"/>
            <a:ext cx="1283267" cy="4917651"/>
          </a:xfrm>
          <a:prstGeom prst="rightBrace">
            <a:avLst/>
          </a:prstGeom>
          <a:ln w="38100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sz="1600"/>
          </a:p>
        </p:txBody>
      </p:sp>
      <p:sp>
        <p:nvSpPr>
          <p:cNvPr id="14" name="13 CuadroTexto"/>
          <p:cNvSpPr txBox="1"/>
          <p:nvPr/>
        </p:nvSpPr>
        <p:spPr>
          <a:xfrm>
            <a:off x="7017220" y="1985552"/>
            <a:ext cx="18736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Soberana Sans" pitchFamily="50" charset="0"/>
              </a:rPr>
              <a:t>Transparencia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600" dirty="0">
              <a:latin typeface="Soberana Sans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Soberana Sans" pitchFamily="50" charset="0"/>
              </a:rPr>
              <a:t>Rendición de cuentas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600" dirty="0">
              <a:latin typeface="Soberana Sans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Soberana Sans" pitchFamily="50" charset="0"/>
              </a:rPr>
              <a:t>Eficacia y eficiencia en el ejercicio de los </a:t>
            </a:r>
            <a:r>
              <a:rPr lang="es-MX" sz="1600" dirty="0" smtClean="0">
                <a:latin typeface="Soberana Sans" pitchFamily="50" charset="0"/>
              </a:rPr>
              <a:t>recursos públicos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600" dirty="0">
              <a:latin typeface="Soberana Sans" pitchFamily="50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Soberana Sans" pitchFamily="50" charset="0"/>
              </a:rPr>
              <a:t>Calidad del gasto</a:t>
            </a:r>
            <a:endParaRPr lang="es-MX" sz="1600" dirty="0">
              <a:latin typeface="Soberana Sans" pitchFamily="50" charset="0"/>
            </a:endParaRPr>
          </a:p>
        </p:txBody>
      </p:sp>
      <p:graphicFrame>
        <p:nvGraphicFramePr>
          <p:cNvPr id="15" name="14 Diagrama"/>
          <p:cNvGraphicFramePr/>
          <p:nvPr>
            <p:extLst>
              <p:ext uri="{D42A27DB-BD31-4B8C-83A1-F6EECF244321}">
                <p14:modId xmlns:p14="http://schemas.microsoft.com/office/powerpoint/2010/main" val="1636257321"/>
              </p:ext>
            </p:extLst>
          </p:nvPr>
        </p:nvGraphicFramePr>
        <p:xfrm>
          <a:off x="507993" y="1009314"/>
          <a:ext cx="5446758" cy="5236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178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45355" cy="612466"/>
          </a:xfrm>
        </p:spPr>
        <p:txBody>
          <a:bodyPr/>
          <a:lstStyle/>
          <a:p>
            <a:pPr algn="ctr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Presupuesto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Inercial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es-MX" sz="24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vs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Presupuesto basado en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Resultados</a:t>
            </a: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1921534" y="1059624"/>
            <a:ext cx="1693776" cy="785579"/>
            <a:chOff x="1182029" y="0"/>
            <a:chExt cx="2107580" cy="1170877"/>
          </a:xfrm>
          <a:scene3d>
            <a:camera prst="orthographicFront"/>
            <a:lightRig rig="threePt" dir="t"/>
          </a:scene3d>
        </p:grpSpPr>
        <p:sp>
          <p:nvSpPr>
            <p:cNvPr id="30" name="29 Recortar rectángulo de esquina sencilla"/>
            <p:cNvSpPr/>
            <p:nvPr/>
          </p:nvSpPr>
          <p:spPr>
            <a:xfrm>
              <a:off x="1182029" y="0"/>
              <a:ext cx="2107580" cy="1170877"/>
            </a:xfrm>
            <a:prstGeom prst="snip1Rect">
              <a:avLst/>
            </a:prstGeom>
            <a:solidFill>
              <a:srgbClr val="7F7F7F"/>
            </a:solidFill>
            <a:effectLst>
              <a:innerShdw blurRad="63500" dist="50800" dir="10800000">
                <a:prstClr val="black">
                  <a:alpha val="50000"/>
                </a:prstClr>
              </a:innerShdw>
            </a:effectLst>
            <a:sp3d>
              <a:bevelT/>
            </a:sp3d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ecortar rectángulo de esquina sencilla 4"/>
            <p:cNvSpPr/>
            <p:nvPr/>
          </p:nvSpPr>
          <p:spPr>
            <a:xfrm>
              <a:off x="1182029" y="97575"/>
              <a:ext cx="2010005" cy="1073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kern="1200" dirty="0" smtClean="0">
                  <a:solidFill>
                    <a:schemeClr val="bg1"/>
                  </a:solidFill>
                  <a:latin typeface="Soberana Titular" pitchFamily="50" charset="0"/>
                </a:rPr>
                <a:t>Presupuesto Inercial</a:t>
              </a:r>
              <a:endParaRPr lang="es-MX" sz="1600" kern="1200" dirty="0">
                <a:solidFill>
                  <a:schemeClr val="bg1"/>
                </a:solidFill>
                <a:latin typeface="Soberana Titular" pitchFamily="50" charset="0"/>
              </a:endParaRPr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4965816" y="1059624"/>
            <a:ext cx="1693776" cy="785579"/>
            <a:chOff x="4226311" y="0"/>
            <a:chExt cx="2107580" cy="1170877"/>
          </a:xfrm>
          <a:scene3d>
            <a:camera prst="orthographicFront"/>
            <a:lightRig rig="threePt" dir="t"/>
          </a:scene3d>
        </p:grpSpPr>
        <p:sp>
          <p:nvSpPr>
            <p:cNvPr id="28" name="27 Recortar rectángulo de esquina sencilla"/>
            <p:cNvSpPr/>
            <p:nvPr/>
          </p:nvSpPr>
          <p:spPr>
            <a:xfrm>
              <a:off x="4226311" y="0"/>
              <a:ext cx="2107580" cy="1170877"/>
            </a:xfrm>
            <a:prstGeom prst="snip1Rect">
              <a:avLst/>
            </a:prstGeom>
            <a:solidFill>
              <a:srgbClr val="00B050">
                <a:alpha val="90000"/>
              </a:srgbClr>
            </a:solidFill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>
              <a:bevelT/>
            </a:sp3d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Recortar rectángulo de esquina sencilla 6"/>
            <p:cNvSpPr/>
            <p:nvPr/>
          </p:nvSpPr>
          <p:spPr>
            <a:xfrm>
              <a:off x="4226311" y="97575"/>
              <a:ext cx="2010005" cy="10733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80010" bIns="8001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600" kern="1200" dirty="0" err="1" smtClean="0">
                  <a:solidFill>
                    <a:schemeClr val="bg1"/>
                  </a:solidFill>
                  <a:latin typeface="Soberana Titular" pitchFamily="50" charset="0"/>
                </a:rPr>
                <a:t>PbR</a:t>
              </a:r>
              <a:endParaRPr lang="es-MX" sz="1600" kern="1200" dirty="0">
                <a:solidFill>
                  <a:schemeClr val="bg1"/>
                </a:solidFill>
                <a:latin typeface="Soberana Titular" pitchFamily="50" charset="0"/>
              </a:endParaRPr>
            </a:p>
          </p:txBody>
        </p:sp>
      </p:grpSp>
      <p:sp>
        <p:nvSpPr>
          <p:cNvPr id="11" name="10 Triángulo isósceles"/>
          <p:cNvSpPr/>
          <p:nvPr/>
        </p:nvSpPr>
        <p:spPr>
          <a:xfrm>
            <a:off x="4058386" y="5577238"/>
            <a:ext cx="705740" cy="589184"/>
          </a:xfrm>
          <a:prstGeom prst="triangle">
            <a:avLst/>
          </a:prstGeom>
          <a:blipFill rotWithShape="0">
            <a:blip r:embed="rId2"/>
            <a:tile tx="0" ty="0" sx="100000" sy="100000" flip="none" algn="tl"/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11 Rectángulo"/>
          <p:cNvSpPr/>
          <p:nvPr/>
        </p:nvSpPr>
        <p:spPr>
          <a:xfrm rot="240000">
            <a:off x="1859216" y="5186773"/>
            <a:ext cx="4235733" cy="247274"/>
          </a:xfrm>
          <a:prstGeom prst="rect">
            <a:avLst/>
          </a:prstGeom>
          <a:blipFill rotWithShape="0">
            <a:blip r:embed="rId2"/>
            <a:tile tx="0" ty="0" sx="100000" sy="100000" flip="none" algn="tl"/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12 Grupo"/>
          <p:cNvGrpSpPr/>
          <p:nvPr/>
        </p:nvGrpSpPr>
        <p:grpSpPr>
          <a:xfrm>
            <a:off x="5026698" y="4502661"/>
            <a:ext cx="1690017" cy="657338"/>
            <a:chOff x="4287193" y="3678455"/>
            <a:chExt cx="2102903" cy="979738"/>
          </a:xfrm>
          <a:scene3d>
            <a:camera prst="orthographicFront"/>
            <a:lightRig rig="threePt" dir="t"/>
          </a:scene3d>
        </p:grpSpPr>
        <p:sp>
          <p:nvSpPr>
            <p:cNvPr id="26" name="25 Rectángulo redondeado"/>
            <p:cNvSpPr/>
            <p:nvPr/>
          </p:nvSpPr>
          <p:spPr>
            <a:xfrm rot="240000">
              <a:off x="4287193" y="3678455"/>
              <a:ext cx="2102903" cy="979738"/>
            </a:xfrm>
            <a:prstGeom prst="roundRect">
              <a:avLst/>
            </a:prstGeom>
            <a:solidFill>
              <a:srgbClr val="00D05E"/>
            </a:solidFill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7" name="26 Rectángulo"/>
            <p:cNvSpPr/>
            <p:nvPr/>
          </p:nvSpPr>
          <p:spPr>
            <a:xfrm rot="240000">
              <a:off x="4335020" y="3726282"/>
              <a:ext cx="2007249" cy="8840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100" kern="1200" dirty="0" smtClean="0">
                  <a:latin typeface="Soberana Sans" pitchFamily="50" charset="0"/>
                </a:rPr>
                <a:t>¿En cuánto se reduce la tasa delictiva?</a:t>
              </a:r>
              <a:endParaRPr lang="es-MX" sz="1100" kern="1200" dirty="0">
                <a:latin typeface="Soberana Sans" pitchFamily="50" charset="0"/>
              </a:endParaRPr>
            </a:p>
          </p:txBody>
        </p:sp>
      </p:grpSp>
      <p:grpSp>
        <p:nvGrpSpPr>
          <p:cNvPr id="14" name="13 Grupo"/>
          <p:cNvGrpSpPr/>
          <p:nvPr/>
        </p:nvGrpSpPr>
        <p:grpSpPr>
          <a:xfrm>
            <a:off x="5102805" y="3448871"/>
            <a:ext cx="1690017" cy="657338"/>
            <a:chOff x="4363300" y="2624665"/>
            <a:chExt cx="2102903" cy="979738"/>
          </a:xfrm>
          <a:scene3d>
            <a:camera prst="orthographicFront"/>
            <a:lightRig rig="threePt" dir="t"/>
          </a:scene3d>
        </p:grpSpPr>
        <p:sp>
          <p:nvSpPr>
            <p:cNvPr id="24" name="23 Rectángulo redondeado"/>
            <p:cNvSpPr/>
            <p:nvPr/>
          </p:nvSpPr>
          <p:spPr>
            <a:xfrm rot="240000">
              <a:off x="4363300" y="2624665"/>
              <a:ext cx="2102903" cy="979738"/>
            </a:xfrm>
            <a:prstGeom prst="roundRect">
              <a:avLst/>
            </a:prstGeom>
            <a:solidFill>
              <a:srgbClr val="00D05E"/>
            </a:solidFill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5" name="24 Rectángulo"/>
            <p:cNvSpPr/>
            <p:nvPr/>
          </p:nvSpPr>
          <p:spPr>
            <a:xfrm rot="240000">
              <a:off x="4411127" y="2672492"/>
              <a:ext cx="2007249" cy="8840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100" kern="1200" dirty="0" smtClean="0">
                  <a:latin typeface="Soberana Sans" pitchFamily="50" charset="0"/>
                </a:rPr>
                <a:t>¿En cuánto se incrementa la competitividad de los egresados?</a:t>
              </a:r>
              <a:endParaRPr lang="es-MX" sz="1100" kern="1200" dirty="0">
                <a:latin typeface="Soberana Sans" pitchFamily="50" charset="0"/>
              </a:endParaRPr>
            </a:p>
          </p:txBody>
        </p:sp>
      </p:grpSp>
      <p:grpSp>
        <p:nvGrpSpPr>
          <p:cNvPr id="15" name="14 Grupo"/>
          <p:cNvGrpSpPr/>
          <p:nvPr/>
        </p:nvGrpSpPr>
        <p:grpSpPr>
          <a:xfrm>
            <a:off x="5178912" y="2418499"/>
            <a:ext cx="1690017" cy="657338"/>
            <a:chOff x="4439407" y="1594293"/>
            <a:chExt cx="2102903" cy="979738"/>
          </a:xfrm>
          <a:scene3d>
            <a:camera prst="orthographicFront"/>
            <a:lightRig rig="threePt" dir="t"/>
          </a:scene3d>
        </p:grpSpPr>
        <p:sp>
          <p:nvSpPr>
            <p:cNvPr id="22" name="21 Rectángulo redondeado"/>
            <p:cNvSpPr/>
            <p:nvPr/>
          </p:nvSpPr>
          <p:spPr>
            <a:xfrm rot="240000">
              <a:off x="4439407" y="1594293"/>
              <a:ext cx="2102903" cy="979738"/>
            </a:xfrm>
            <a:prstGeom prst="roundRect">
              <a:avLst/>
            </a:prstGeom>
            <a:solidFill>
              <a:srgbClr val="00D05E"/>
            </a:solidFill>
            <a:effectLst>
              <a:glow rad="101600">
                <a:schemeClr val="accent6">
                  <a:satMod val="175000"/>
                  <a:alpha val="40000"/>
                </a:schemeClr>
              </a:glo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22 Rectángulo"/>
            <p:cNvSpPr/>
            <p:nvPr/>
          </p:nvSpPr>
          <p:spPr>
            <a:xfrm rot="240000">
              <a:off x="4487234" y="1642120"/>
              <a:ext cx="2007249" cy="8840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100" kern="1200" dirty="0" smtClean="0">
                  <a:latin typeface="Soberana Sans" pitchFamily="50" charset="0"/>
                </a:rPr>
                <a:t>¿Cuánto aumenta el rendimiento educativo en el nivel básico?</a:t>
              </a:r>
              <a:endParaRPr lang="es-MX" sz="1100" kern="1200" dirty="0">
                <a:latin typeface="Soberana Sans" pitchFamily="50" charset="0"/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2011688" y="4291903"/>
            <a:ext cx="1690017" cy="657338"/>
            <a:chOff x="1272183" y="3467697"/>
            <a:chExt cx="2102903" cy="979738"/>
          </a:xfrm>
          <a:scene3d>
            <a:camera prst="orthographicFront"/>
            <a:lightRig rig="threePt" dir="t"/>
          </a:scene3d>
        </p:grpSpPr>
        <p:sp>
          <p:nvSpPr>
            <p:cNvPr id="20" name="19 Rectángulo redondeado"/>
            <p:cNvSpPr/>
            <p:nvPr/>
          </p:nvSpPr>
          <p:spPr>
            <a:xfrm rot="240000">
              <a:off x="1272183" y="3467697"/>
              <a:ext cx="2102903" cy="979738"/>
            </a:xfrm>
            <a:prstGeom prst="roundRect">
              <a:avLst/>
            </a:prstGeom>
            <a:solidFill>
              <a:srgbClr val="A8A9AD"/>
            </a:solidFill>
            <a:effectLst>
              <a:innerShdw blurRad="63500" dist="50800" dir="10800000">
                <a:prstClr val="black">
                  <a:alpha val="50000"/>
                </a:prstClr>
              </a:innerShd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1" name="20 Rectángulo"/>
            <p:cNvSpPr/>
            <p:nvPr/>
          </p:nvSpPr>
          <p:spPr>
            <a:xfrm rot="240000">
              <a:off x="1320010" y="3515524"/>
              <a:ext cx="2007249" cy="8840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100" kern="1200" dirty="0" smtClean="0">
                  <a:latin typeface="Soberana Sans" pitchFamily="50" charset="0"/>
                </a:rPr>
                <a:t>¿Cuántas cárceles  construimos?</a:t>
              </a:r>
              <a:endParaRPr lang="es-MX" sz="1100" kern="1200" dirty="0">
                <a:latin typeface="Soberana Sans" pitchFamily="50" charset="0"/>
              </a:endParaRPr>
            </a:p>
          </p:txBody>
        </p:sp>
      </p:grpSp>
      <p:grpSp>
        <p:nvGrpSpPr>
          <p:cNvPr id="17" name="16 Grupo"/>
          <p:cNvGrpSpPr/>
          <p:nvPr/>
        </p:nvGrpSpPr>
        <p:grpSpPr>
          <a:xfrm>
            <a:off x="2087795" y="3238113"/>
            <a:ext cx="1690017" cy="657338"/>
            <a:chOff x="1348290" y="2413907"/>
            <a:chExt cx="2102903" cy="979738"/>
          </a:xfrm>
          <a:scene3d>
            <a:camera prst="orthographicFront"/>
            <a:lightRig rig="threePt" dir="t"/>
          </a:scene3d>
        </p:grpSpPr>
        <p:sp>
          <p:nvSpPr>
            <p:cNvPr id="18" name="17 Rectángulo redondeado"/>
            <p:cNvSpPr/>
            <p:nvPr/>
          </p:nvSpPr>
          <p:spPr>
            <a:xfrm rot="240000">
              <a:off x="1348290" y="2413907"/>
              <a:ext cx="2102903" cy="979738"/>
            </a:xfrm>
            <a:prstGeom prst="roundRect">
              <a:avLst/>
            </a:prstGeom>
            <a:solidFill>
              <a:srgbClr val="A8A9AD"/>
            </a:solidFill>
            <a:effectLst>
              <a:innerShdw blurRad="63500" dist="50800" dir="10800000">
                <a:prstClr val="black">
                  <a:alpha val="50000"/>
                </a:prstClr>
              </a:innerShdw>
            </a:effectLst>
            <a:sp3d>
              <a:bevelT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9" name="18 Rectángulo"/>
            <p:cNvSpPr/>
            <p:nvPr/>
          </p:nvSpPr>
          <p:spPr>
            <a:xfrm rot="240000">
              <a:off x="1396117" y="2461734"/>
              <a:ext cx="2007249" cy="8840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1100" kern="1200" dirty="0" smtClean="0">
                  <a:latin typeface="Soberana Sans" pitchFamily="50" charset="0"/>
                </a:rPr>
                <a:t>¿Cuántas escuelas puedo construir?</a:t>
              </a:r>
              <a:endParaRPr lang="es-MX" sz="1100" kern="1200" dirty="0">
                <a:latin typeface="Soberana Sans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629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+mj-lt"/>
              </a:rPr>
              <a:t>Un Programa o proyecto</a:t>
            </a:r>
            <a:endParaRPr lang="es-MX" sz="24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98" y="1199549"/>
            <a:ext cx="6795335" cy="480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999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sharepoint/v3/field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6934</TotalTime>
  <Words>771</Words>
  <Application>Microsoft Office PowerPoint</Application>
  <PresentationFormat>Presentación en pantalla (4:3)</PresentationFormat>
  <Paragraphs>126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17" baseType="lpstr">
      <vt:lpstr>Office Theme</vt:lpstr>
      <vt:lpstr>2_Office Theme</vt:lpstr>
      <vt:lpstr>   Sistema de Formato Único  Marco Legal e Introducción   </vt:lpstr>
      <vt:lpstr>Sistema de Formato Único</vt:lpstr>
      <vt:lpstr>Normatividad</vt:lpstr>
      <vt:lpstr>Normatividad</vt:lpstr>
      <vt:lpstr>¿Por qué es importante?</vt:lpstr>
      <vt:lpstr>¿Por qué es importante?</vt:lpstr>
      <vt:lpstr>Conceptos básicos</vt:lpstr>
      <vt:lpstr>Presupuesto Inercial  vs  Presupuesto basado en Resultados</vt:lpstr>
      <vt:lpstr>Un Programa o proyecto</vt:lpstr>
      <vt:lpstr>Lineamientos SFU</vt:lpstr>
      <vt:lpstr>Atribuciones de las entidades federativas y municipios</vt:lpstr>
      <vt:lpstr>Atribuciones de las dependencias coordinadoras de los fondos</vt:lpstr>
      <vt:lpstr>Atribuciones de la SHCP</vt:lpstr>
      <vt:lpstr>Cambios principales</vt:lpstr>
      <vt:lpstr>Calendario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Ramon Narvaez Terron</cp:lastModifiedBy>
  <cp:revision>455</cp:revision>
  <dcterms:created xsi:type="dcterms:W3CDTF">2010-04-12T23:12:02Z</dcterms:created>
  <dcterms:modified xsi:type="dcterms:W3CDTF">2014-09-12T16:45:05Z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