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14"/>
  </p:notesMasterIdLst>
  <p:sldIdLst>
    <p:sldId id="256" r:id="rId5"/>
    <p:sldId id="315" r:id="rId6"/>
    <p:sldId id="316" r:id="rId7"/>
    <p:sldId id="317" r:id="rId8"/>
    <p:sldId id="318" r:id="rId9"/>
    <p:sldId id="319" r:id="rId10"/>
    <p:sldId id="320" r:id="rId11"/>
    <p:sldId id="321" r:id="rId12"/>
    <p:sldId id="322"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pacitacion_egresos" initials="c"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0F34"/>
    <a:srgbClr val="007836"/>
    <a:srgbClr val="807F8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Énfasis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85" autoAdjust="0"/>
    <p:restoredTop sz="94638" autoAdjust="0"/>
  </p:normalViewPr>
  <p:slideViewPr>
    <p:cSldViewPr snapToGrid="0" snapToObjects="1">
      <p:cViewPr>
        <p:scale>
          <a:sx n="80" d="100"/>
          <a:sy n="80" d="100"/>
        </p:scale>
        <p:origin x="-930" y="192"/>
      </p:cViewPr>
      <p:guideLst>
        <p:guide orient="horz" pos="2160"/>
        <p:guide pos="2880"/>
      </p:guideLst>
    </p:cSldViewPr>
  </p:slideViewPr>
  <p:outlineViewPr>
    <p:cViewPr>
      <p:scale>
        <a:sx n="33" d="100"/>
        <a:sy n="33" d="100"/>
      </p:scale>
      <p:origin x="0" y="102"/>
    </p:cViewPr>
  </p:outlin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DF4F85-418B-4B3D-A2E8-BFD97EA19416}" type="doc">
      <dgm:prSet loTypeId="urn:microsoft.com/office/officeart/2005/8/layout/pyramid2" loCatId="pyramid" qsTypeId="urn:microsoft.com/office/officeart/2005/8/quickstyle/simple1" qsCatId="simple" csTypeId="urn:microsoft.com/office/officeart/2005/8/colors/accent2_1" csCatId="accent2" phldr="1"/>
      <dgm:spPr/>
      <dgm:t>
        <a:bodyPr/>
        <a:lstStyle/>
        <a:p>
          <a:endParaRPr lang="es-MX"/>
        </a:p>
      </dgm:t>
    </dgm:pt>
    <dgm:pt modelId="{4DD197D4-D6D9-4DAE-8417-4C1F2D52091A}">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FIN</a:t>
          </a:r>
          <a:r>
            <a:rPr lang="es-MX" sz="1000" dirty="0" smtClean="0">
              <a:latin typeface="Calibri" pitchFamily="34" charset="0"/>
            </a:rPr>
            <a:t>: </a:t>
          </a:r>
          <a:r>
            <a:rPr lang="es-MX" sz="1000" u="none" strike="noStrike" dirty="0" smtClean="0">
              <a:effectLst/>
              <a:latin typeface="Calibri" pitchFamily="34" charset="0"/>
            </a:rPr>
            <a:t>Porcentaje de Variación de la Incidencia Delictiva </a:t>
          </a:r>
          <a:endParaRPr lang="es-MX" sz="1000" dirty="0">
            <a:latin typeface="Calibri" pitchFamily="34" charset="0"/>
          </a:endParaRPr>
        </a:p>
      </dgm:t>
    </dgm:pt>
    <dgm:pt modelId="{9F329E06-B35B-4415-9D44-3DA0C2573B52}" type="parTrans" cxnId="{22DF1760-8E76-42D3-81E7-68DB5334CF10}">
      <dgm:prSet/>
      <dgm:spPr/>
      <dgm:t>
        <a:bodyPr/>
        <a:lstStyle/>
        <a:p>
          <a:endParaRPr lang="es-MX"/>
        </a:p>
      </dgm:t>
    </dgm:pt>
    <dgm:pt modelId="{19CA3E58-8691-4A25-8E60-5BD501205CE8}" type="sibTrans" cxnId="{22DF1760-8E76-42D3-81E7-68DB5334CF10}">
      <dgm:prSet/>
      <dgm:spPr/>
      <dgm:t>
        <a:bodyPr/>
        <a:lstStyle/>
        <a:p>
          <a:endParaRPr lang="es-MX"/>
        </a:p>
      </dgm:t>
    </dgm:pt>
    <dgm:pt modelId="{904F33DF-6CD1-459F-B04E-4DB2DA5E3733}">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PROPÓSITO</a:t>
          </a:r>
          <a:r>
            <a:rPr lang="es-MX" sz="1000" dirty="0" smtClean="0">
              <a:latin typeface="Calibri" pitchFamily="34" charset="0"/>
            </a:rPr>
            <a:t>: </a:t>
          </a:r>
          <a:r>
            <a:rPr lang="es-MX" sz="1000" u="none" strike="noStrike" dirty="0" smtClean="0">
              <a:effectLst/>
              <a:latin typeface="Calibri" pitchFamily="34" charset="0"/>
            </a:rPr>
            <a:t>Índice de cumplimiento de metas establecidas en los convenios de coordinación.</a:t>
          </a:r>
          <a:endParaRPr lang="es-MX" sz="1000" dirty="0">
            <a:latin typeface="Calibri" pitchFamily="34" charset="0"/>
          </a:endParaRPr>
        </a:p>
      </dgm:t>
    </dgm:pt>
    <dgm:pt modelId="{A14A2EDF-52C0-4053-BA4F-26838D07C3B5}" type="parTrans" cxnId="{28869680-DF60-4AAC-8005-9BF0137BE945}">
      <dgm:prSet/>
      <dgm:spPr/>
      <dgm:t>
        <a:bodyPr/>
        <a:lstStyle/>
        <a:p>
          <a:endParaRPr lang="es-MX"/>
        </a:p>
      </dgm:t>
    </dgm:pt>
    <dgm:pt modelId="{54AC7043-FD16-45B7-B8AC-7DDA0C96B0E3}" type="sibTrans" cxnId="{28869680-DF60-4AAC-8005-9BF0137BE945}">
      <dgm:prSet/>
      <dgm:spPr/>
      <dgm:t>
        <a:bodyPr/>
        <a:lstStyle/>
        <a:p>
          <a:endParaRPr lang="es-MX"/>
        </a:p>
      </dgm:t>
    </dgm:pt>
    <dgm:pt modelId="{879061B7-426F-467D-AC2B-4CB0B750FB0C}">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COMPONENTE 3</a:t>
          </a:r>
          <a:r>
            <a:rPr lang="es-MX" sz="1000" dirty="0" smtClean="0">
              <a:latin typeface="Calibri" pitchFamily="34" charset="0"/>
            </a:rPr>
            <a:t>: Tasa de variación de elementos capacitados</a:t>
          </a:r>
          <a:endParaRPr lang="es-MX" sz="1000" dirty="0">
            <a:latin typeface="Calibri" pitchFamily="34" charset="0"/>
          </a:endParaRPr>
        </a:p>
      </dgm:t>
    </dgm:pt>
    <dgm:pt modelId="{DA31E3AF-2453-4C94-8C5E-7074F90C970C}" type="parTrans" cxnId="{40E87DBA-5CD8-45E4-8131-5AF2F745E7C5}">
      <dgm:prSet/>
      <dgm:spPr/>
      <dgm:t>
        <a:bodyPr/>
        <a:lstStyle/>
        <a:p>
          <a:endParaRPr lang="es-MX"/>
        </a:p>
      </dgm:t>
    </dgm:pt>
    <dgm:pt modelId="{F1432606-748E-44EB-954D-2734CB38A694}" type="sibTrans" cxnId="{40E87DBA-5CD8-45E4-8131-5AF2F745E7C5}">
      <dgm:prSet/>
      <dgm:spPr/>
      <dgm:t>
        <a:bodyPr/>
        <a:lstStyle/>
        <a:p>
          <a:endParaRPr lang="es-MX"/>
        </a:p>
      </dgm:t>
    </dgm:pt>
    <dgm:pt modelId="{7E577F3A-857B-4E42-9FE7-DE2E85390BF6}">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COMPONENTE 4</a:t>
          </a:r>
          <a:r>
            <a:rPr lang="es-MX" sz="1000" dirty="0" smtClean="0">
              <a:latin typeface="Calibri" pitchFamily="34" charset="0"/>
            </a:rPr>
            <a:t>: Tiempo de atención a las llamadas de emergencia</a:t>
          </a:r>
          <a:endParaRPr lang="es-MX" sz="1000" dirty="0">
            <a:latin typeface="Calibri" pitchFamily="34" charset="0"/>
          </a:endParaRPr>
        </a:p>
      </dgm:t>
    </dgm:pt>
    <dgm:pt modelId="{DF063399-125E-4705-9493-73810A54E926}" type="parTrans" cxnId="{03D08077-0DC5-4D8F-B63F-6B6F7D553C3F}">
      <dgm:prSet/>
      <dgm:spPr/>
      <dgm:t>
        <a:bodyPr/>
        <a:lstStyle/>
        <a:p>
          <a:endParaRPr lang="es-MX"/>
        </a:p>
      </dgm:t>
    </dgm:pt>
    <dgm:pt modelId="{6C60E060-F15F-44AF-A2F7-34418B74FA1F}" type="sibTrans" cxnId="{03D08077-0DC5-4D8F-B63F-6B6F7D553C3F}">
      <dgm:prSet/>
      <dgm:spPr/>
      <dgm:t>
        <a:bodyPr/>
        <a:lstStyle/>
        <a:p>
          <a:endParaRPr lang="es-MX"/>
        </a:p>
      </dgm:t>
    </dgm:pt>
    <dgm:pt modelId="{6D4A7FBE-D943-455A-A8A2-E3FC12A2E44B}">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COMPONENTE 5</a:t>
          </a:r>
          <a:r>
            <a:rPr lang="es-MX" sz="1000" dirty="0" smtClean="0">
              <a:latin typeface="Calibri" pitchFamily="34" charset="0"/>
            </a:rPr>
            <a:t>: Tasa de crecimiento de conexiones a la Red del SNSP</a:t>
          </a:r>
          <a:endParaRPr lang="es-MX" sz="1000" dirty="0">
            <a:latin typeface="Calibri" pitchFamily="34" charset="0"/>
          </a:endParaRPr>
        </a:p>
      </dgm:t>
    </dgm:pt>
    <dgm:pt modelId="{8623DC4A-B92A-4CC5-8387-7A455E76F24F}" type="parTrans" cxnId="{20623351-D5EE-4332-B200-15934A4A68E7}">
      <dgm:prSet/>
      <dgm:spPr/>
      <dgm:t>
        <a:bodyPr/>
        <a:lstStyle/>
        <a:p>
          <a:endParaRPr lang="es-MX"/>
        </a:p>
      </dgm:t>
    </dgm:pt>
    <dgm:pt modelId="{97E31851-E1C6-4E33-801D-415A9529BB35}" type="sibTrans" cxnId="{20623351-D5EE-4332-B200-15934A4A68E7}">
      <dgm:prSet/>
      <dgm:spPr/>
      <dgm:t>
        <a:bodyPr/>
        <a:lstStyle/>
        <a:p>
          <a:endParaRPr lang="es-MX"/>
        </a:p>
      </dgm:t>
    </dgm:pt>
    <dgm:pt modelId="{6F8D80AC-3E9E-4339-8099-C97D3ED8580C}">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COMPONENTE 2</a:t>
          </a:r>
          <a:r>
            <a:rPr lang="es-MX" sz="1000" dirty="0" smtClean="0">
              <a:latin typeface="Calibri" pitchFamily="34" charset="0"/>
            </a:rPr>
            <a:t>: Porcentaje de avance en la adquisición de equipamiento</a:t>
          </a:r>
          <a:endParaRPr lang="es-MX" sz="1000" dirty="0">
            <a:latin typeface="Calibri" pitchFamily="34" charset="0"/>
          </a:endParaRPr>
        </a:p>
      </dgm:t>
    </dgm:pt>
    <dgm:pt modelId="{6D4AE2F9-994C-499A-AEE7-142253E61E52}" type="parTrans" cxnId="{A18FEF33-0283-4002-9EC2-14CDC60BE8AE}">
      <dgm:prSet/>
      <dgm:spPr/>
      <dgm:t>
        <a:bodyPr/>
        <a:lstStyle/>
        <a:p>
          <a:endParaRPr lang="es-MX"/>
        </a:p>
      </dgm:t>
    </dgm:pt>
    <dgm:pt modelId="{CC117A8A-8702-4ABB-8F77-17AD0EC4500D}" type="sibTrans" cxnId="{A18FEF33-0283-4002-9EC2-14CDC60BE8AE}">
      <dgm:prSet/>
      <dgm:spPr/>
      <dgm:t>
        <a:bodyPr/>
        <a:lstStyle/>
        <a:p>
          <a:endParaRPr lang="es-MX"/>
        </a:p>
      </dgm:t>
    </dgm:pt>
    <dgm:pt modelId="{CB2AD329-8642-4037-AA8B-40D6ED76281C}">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ACTIVIDAD 1</a:t>
          </a:r>
          <a:r>
            <a:rPr lang="es-MX" sz="1000" dirty="0" smtClean="0">
              <a:latin typeface="Calibri" pitchFamily="34" charset="0"/>
            </a:rPr>
            <a:t>: Porcentaje de expedientes técnicos con opinión favorable remitidos al SESNSP por las entidades federativas</a:t>
          </a:r>
          <a:endParaRPr lang="es-MX" sz="1000" dirty="0">
            <a:latin typeface="Calibri" pitchFamily="34" charset="0"/>
          </a:endParaRPr>
        </a:p>
      </dgm:t>
    </dgm:pt>
    <dgm:pt modelId="{EED8D5C4-5CC3-4DFE-ADCD-428483584564}" type="parTrans" cxnId="{466E58C5-EEF6-4B2C-A4AB-BF9E8379882F}">
      <dgm:prSet/>
      <dgm:spPr/>
      <dgm:t>
        <a:bodyPr/>
        <a:lstStyle/>
        <a:p>
          <a:endParaRPr lang="es-MX"/>
        </a:p>
      </dgm:t>
    </dgm:pt>
    <dgm:pt modelId="{BCD18F18-B761-4C4C-8761-BE827EC33AEF}" type="sibTrans" cxnId="{466E58C5-EEF6-4B2C-A4AB-BF9E8379882F}">
      <dgm:prSet/>
      <dgm:spPr/>
      <dgm:t>
        <a:bodyPr/>
        <a:lstStyle/>
        <a:p>
          <a:endParaRPr lang="es-MX"/>
        </a:p>
      </dgm:t>
    </dgm:pt>
    <dgm:pt modelId="{47107EE5-EF3D-415E-97EA-5392C83C97B5}">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ACTIVIDAD 3</a:t>
          </a:r>
          <a:r>
            <a:rPr lang="es-MX" sz="1000" dirty="0" smtClean="0">
              <a:latin typeface="Calibri" pitchFamily="34" charset="0"/>
            </a:rPr>
            <a:t>: Porcentaje de elementos capacitados en el programa de profesionalización</a:t>
          </a:r>
          <a:endParaRPr lang="es-MX" sz="1000" dirty="0">
            <a:latin typeface="Calibri" pitchFamily="34" charset="0"/>
          </a:endParaRPr>
        </a:p>
      </dgm:t>
    </dgm:pt>
    <dgm:pt modelId="{4DDBE591-20E4-43FE-9614-EC3B22F9CA0F}" type="parTrans" cxnId="{F5C0B8E0-39F1-468B-9F4C-BBA53723C4CC}">
      <dgm:prSet/>
      <dgm:spPr/>
      <dgm:t>
        <a:bodyPr/>
        <a:lstStyle/>
        <a:p>
          <a:endParaRPr lang="es-MX"/>
        </a:p>
      </dgm:t>
    </dgm:pt>
    <dgm:pt modelId="{70774221-5690-4E39-BE52-96361FA1144E}" type="sibTrans" cxnId="{F5C0B8E0-39F1-468B-9F4C-BBA53723C4CC}">
      <dgm:prSet/>
      <dgm:spPr/>
      <dgm:t>
        <a:bodyPr/>
        <a:lstStyle/>
        <a:p>
          <a:endParaRPr lang="es-MX"/>
        </a:p>
      </dgm:t>
    </dgm:pt>
    <dgm:pt modelId="{C208A739-1D03-47FA-917B-6C4E211AFA57}">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ACTIVIDAD 4</a:t>
          </a:r>
          <a:r>
            <a:rPr lang="es-MX" sz="1000" dirty="0" smtClean="0">
              <a:latin typeface="Calibri" pitchFamily="34" charset="0"/>
            </a:rPr>
            <a:t>: Llamadas de emergencia atendidas</a:t>
          </a:r>
          <a:endParaRPr lang="es-MX" sz="1000" dirty="0">
            <a:latin typeface="Calibri" pitchFamily="34" charset="0"/>
          </a:endParaRPr>
        </a:p>
      </dgm:t>
    </dgm:pt>
    <dgm:pt modelId="{3E020A25-D037-4EA4-936D-FA4B39A8A42B}" type="parTrans" cxnId="{234120A6-C450-4E32-AFB4-C6CA694882CF}">
      <dgm:prSet/>
      <dgm:spPr/>
      <dgm:t>
        <a:bodyPr/>
        <a:lstStyle/>
        <a:p>
          <a:endParaRPr lang="es-MX"/>
        </a:p>
      </dgm:t>
    </dgm:pt>
    <dgm:pt modelId="{5AAA2028-B470-4FAC-A0A8-E836731D00E0}" type="sibTrans" cxnId="{234120A6-C450-4E32-AFB4-C6CA694882CF}">
      <dgm:prSet/>
      <dgm:spPr/>
      <dgm:t>
        <a:bodyPr/>
        <a:lstStyle/>
        <a:p>
          <a:endParaRPr lang="es-MX"/>
        </a:p>
      </dgm:t>
    </dgm:pt>
    <dgm:pt modelId="{605F7613-C8B3-4E11-A58D-8224468CC6BB}">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COMPONENTE 1</a:t>
          </a:r>
          <a:r>
            <a:rPr lang="es-MX" sz="1000" dirty="0" smtClean="0">
              <a:latin typeface="Calibri" pitchFamily="34" charset="0"/>
            </a:rPr>
            <a:t>: Porcentaje de avance  físico financiero de las acciones de infraestructura</a:t>
          </a:r>
          <a:endParaRPr lang="es-MX" sz="1000" dirty="0">
            <a:latin typeface="Calibri" pitchFamily="34" charset="0"/>
          </a:endParaRPr>
        </a:p>
      </dgm:t>
    </dgm:pt>
    <dgm:pt modelId="{CC4B5AF5-B062-4D48-8FFD-9350107B58E8}" type="sibTrans" cxnId="{5FD9B39A-2DA6-4AE2-820F-295047760646}">
      <dgm:prSet/>
      <dgm:spPr/>
      <dgm:t>
        <a:bodyPr/>
        <a:lstStyle/>
        <a:p>
          <a:endParaRPr lang="es-MX"/>
        </a:p>
      </dgm:t>
    </dgm:pt>
    <dgm:pt modelId="{240EFDC0-DAF9-4570-BBA7-EB6B373E619A}" type="parTrans" cxnId="{5FD9B39A-2DA6-4AE2-820F-295047760646}">
      <dgm:prSet/>
      <dgm:spPr/>
      <dgm:t>
        <a:bodyPr/>
        <a:lstStyle/>
        <a:p>
          <a:endParaRPr lang="es-MX"/>
        </a:p>
      </dgm:t>
    </dgm:pt>
    <dgm:pt modelId="{3D922207-03DB-4908-A4AA-4EB7B0F0DE69}">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ACTIVIDAD 2</a:t>
          </a:r>
          <a:r>
            <a:rPr lang="es-MX" sz="1000" dirty="0" smtClean="0">
              <a:latin typeface="Calibri" pitchFamily="34" charset="0"/>
            </a:rPr>
            <a:t>: Porcentaje de cédulas técnicas revisadas y validadas por la Dirección General de Apoyo Técnico</a:t>
          </a:r>
          <a:endParaRPr lang="es-MX" sz="1000" dirty="0">
            <a:latin typeface="Calibri" pitchFamily="34" charset="0"/>
          </a:endParaRPr>
        </a:p>
      </dgm:t>
    </dgm:pt>
    <dgm:pt modelId="{CC17AD7E-2049-4686-92F9-D5C64030C3E6}" type="parTrans" cxnId="{3752D360-081B-400E-BF4F-4BC82B0267E6}">
      <dgm:prSet/>
      <dgm:spPr/>
      <dgm:t>
        <a:bodyPr/>
        <a:lstStyle/>
        <a:p>
          <a:endParaRPr lang="es-MX"/>
        </a:p>
      </dgm:t>
    </dgm:pt>
    <dgm:pt modelId="{DB334230-17B9-4E89-A425-FDB50F83DEB7}" type="sibTrans" cxnId="{3752D360-081B-400E-BF4F-4BC82B0267E6}">
      <dgm:prSet/>
      <dgm:spPr/>
      <dgm:t>
        <a:bodyPr/>
        <a:lstStyle/>
        <a:p>
          <a:endParaRPr lang="es-MX"/>
        </a:p>
      </dgm:t>
    </dgm:pt>
    <dgm:pt modelId="{5374F2D1-5827-46D3-91C0-6DA496B778AE}">
      <dgm:prSet phldrT="[Texto]" custT="1"/>
      <dgm:spPr>
        <a:scene3d>
          <a:camera prst="orthographicFront">
            <a:rot lat="0" lon="0" rev="0"/>
          </a:camera>
          <a:lightRig rig="balanced" dir="t">
            <a:rot lat="0" lon="0" rev="8700000"/>
          </a:lightRig>
        </a:scene3d>
        <a:sp3d>
          <a:bevelT w="190500" h="38100"/>
        </a:sp3d>
      </dgm:spPr>
      <dgm:t>
        <a:bodyPr/>
        <a:lstStyle/>
        <a:p>
          <a:pPr algn="just"/>
          <a:r>
            <a:rPr lang="es-MX" sz="1000" b="1" dirty="0" smtClean="0">
              <a:latin typeface="Calibri" pitchFamily="34" charset="0"/>
            </a:rPr>
            <a:t>ACTIVIDAD 5</a:t>
          </a:r>
          <a:r>
            <a:rPr lang="es-MX" sz="1000" dirty="0" smtClean="0">
              <a:latin typeface="Calibri" pitchFamily="34" charset="0"/>
            </a:rPr>
            <a:t>: Disponibilidad de la Red de Telecomunicaciones de Seguridad Pública en la Entidad</a:t>
          </a:r>
          <a:endParaRPr lang="es-MX" sz="1000" dirty="0">
            <a:latin typeface="Calibri" pitchFamily="34" charset="0"/>
          </a:endParaRPr>
        </a:p>
      </dgm:t>
    </dgm:pt>
    <dgm:pt modelId="{1F8FD0F6-8115-4359-8838-45BB2977D9C9}" type="parTrans" cxnId="{179D3870-4C97-42F5-AD62-8F174A0D72E1}">
      <dgm:prSet/>
      <dgm:spPr/>
      <dgm:t>
        <a:bodyPr/>
        <a:lstStyle/>
        <a:p>
          <a:endParaRPr lang="es-MX"/>
        </a:p>
      </dgm:t>
    </dgm:pt>
    <dgm:pt modelId="{D7252569-C636-4A75-807A-9609AC29B7FF}" type="sibTrans" cxnId="{179D3870-4C97-42F5-AD62-8F174A0D72E1}">
      <dgm:prSet/>
      <dgm:spPr/>
      <dgm:t>
        <a:bodyPr/>
        <a:lstStyle/>
        <a:p>
          <a:endParaRPr lang="es-MX"/>
        </a:p>
      </dgm:t>
    </dgm:pt>
    <dgm:pt modelId="{B7E1FC6D-6B2F-4F5E-957C-B2C8A2589E04}" type="pres">
      <dgm:prSet presAssocID="{05DF4F85-418B-4B3D-A2E8-BFD97EA19416}" presName="compositeShape" presStyleCnt="0">
        <dgm:presLayoutVars>
          <dgm:dir/>
          <dgm:resizeHandles/>
        </dgm:presLayoutVars>
      </dgm:prSet>
      <dgm:spPr/>
      <dgm:t>
        <a:bodyPr/>
        <a:lstStyle/>
        <a:p>
          <a:endParaRPr lang="es-MX"/>
        </a:p>
      </dgm:t>
    </dgm:pt>
    <dgm:pt modelId="{22357038-BF4B-41B7-B5E2-5C9FF76E34C1}" type="pres">
      <dgm:prSet presAssocID="{05DF4F85-418B-4B3D-A2E8-BFD97EA19416}" presName="pyramid" presStyleLbl="node1" presStyleIdx="0" presStyleCnt="1" custScaleX="88957"/>
      <dgm:spPr>
        <a:scene3d>
          <a:camera prst="orthographicFront">
            <a:rot lat="0" lon="0" rev="0"/>
          </a:camera>
          <a:lightRig rig="balanced" dir="t">
            <a:rot lat="0" lon="0" rev="8700000"/>
          </a:lightRig>
        </a:scene3d>
        <a:sp3d>
          <a:bevelT w="190500" h="38100"/>
        </a:sp3d>
      </dgm:spPr>
    </dgm:pt>
    <dgm:pt modelId="{61E19D5A-A2E3-49EC-A0B1-F1B828FFD010}" type="pres">
      <dgm:prSet presAssocID="{05DF4F85-418B-4B3D-A2E8-BFD97EA19416}" presName="theList" presStyleCnt="0"/>
      <dgm:spPr/>
    </dgm:pt>
    <dgm:pt modelId="{2E6508C5-846A-42AB-85A8-C2DC9476E12F}" type="pres">
      <dgm:prSet presAssocID="{4DD197D4-D6D9-4DAE-8417-4C1F2D52091A}" presName="aNode" presStyleLbl="fgAcc1" presStyleIdx="0" presStyleCnt="12">
        <dgm:presLayoutVars>
          <dgm:bulletEnabled val="1"/>
        </dgm:presLayoutVars>
      </dgm:prSet>
      <dgm:spPr/>
      <dgm:t>
        <a:bodyPr/>
        <a:lstStyle/>
        <a:p>
          <a:endParaRPr lang="es-MX"/>
        </a:p>
      </dgm:t>
    </dgm:pt>
    <dgm:pt modelId="{56B4B922-DFA0-4324-8425-08B73C796E7A}" type="pres">
      <dgm:prSet presAssocID="{4DD197D4-D6D9-4DAE-8417-4C1F2D52091A}" presName="aSpace" presStyleCnt="0"/>
      <dgm:spPr/>
    </dgm:pt>
    <dgm:pt modelId="{05C5280E-68D8-457A-89BE-EA40A4B622C3}" type="pres">
      <dgm:prSet presAssocID="{904F33DF-6CD1-459F-B04E-4DB2DA5E3733}" presName="aNode" presStyleLbl="fgAcc1" presStyleIdx="1" presStyleCnt="12">
        <dgm:presLayoutVars>
          <dgm:bulletEnabled val="1"/>
        </dgm:presLayoutVars>
      </dgm:prSet>
      <dgm:spPr/>
      <dgm:t>
        <a:bodyPr/>
        <a:lstStyle/>
        <a:p>
          <a:endParaRPr lang="es-MX"/>
        </a:p>
      </dgm:t>
    </dgm:pt>
    <dgm:pt modelId="{F6EE0468-F01A-483D-9483-AC1582D0BC0C}" type="pres">
      <dgm:prSet presAssocID="{904F33DF-6CD1-459F-B04E-4DB2DA5E3733}" presName="aSpace" presStyleCnt="0"/>
      <dgm:spPr/>
    </dgm:pt>
    <dgm:pt modelId="{EAAD8DD5-5D7E-4506-82EB-5AC76B3AF9D2}" type="pres">
      <dgm:prSet presAssocID="{605F7613-C8B3-4E11-A58D-8224468CC6BB}" presName="aNode" presStyleLbl="fgAcc1" presStyleIdx="2" presStyleCnt="12">
        <dgm:presLayoutVars>
          <dgm:bulletEnabled val="1"/>
        </dgm:presLayoutVars>
      </dgm:prSet>
      <dgm:spPr/>
      <dgm:t>
        <a:bodyPr/>
        <a:lstStyle/>
        <a:p>
          <a:endParaRPr lang="es-MX"/>
        </a:p>
      </dgm:t>
    </dgm:pt>
    <dgm:pt modelId="{DEF32D5E-5B29-47F3-A9FC-6FDD89CD9013}" type="pres">
      <dgm:prSet presAssocID="{605F7613-C8B3-4E11-A58D-8224468CC6BB}" presName="aSpace" presStyleCnt="0"/>
      <dgm:spPr/>
    </dgm:pt>
    <dgm:pt modelId="{2239AAA1-2D4C-4F7B-B125-4B304CB5BF93}" type="pres">
      <dgm:prSet presAssocID="{6F8D80AC-3E9E-4339-8099-C97D3ED8580C}" presName="aNode" presStyleLbl="fgAcc1" presStyleIdx="3" presStyleCnt="12">
        <dgm:presLayoutVars>
          <dgm:bulletEnabled val="1"/>
        </dgm:presLayoutVars>
      </dgm:prSet>
      <dgm:spPr/>
      <dgm:t>
        <a:bodyPr/>
        <a:lstStyle/>
        <a:p>
          <a:endParaRPr lang="es-MX"/>
        </a:p>
      </dgm:t>
    </dgm:pt>
    <dgm:pt modelId="{79974EDE-4605-45F5-9C68-C7571D07824F}" type="pres">
      <dgm:prSet presAssocID="{6F8D80AC-3E9E-4339-8099-C97D3ED8580C}" presName="aSpace" presStyleCnt="0"/>
      <dgm:spPr/>
    </dgm:pt>
    <dgm:pt modelId="{D9532692-44B8-4869-B68A-6A87BE18AC86}" type="pres">
      <dgm:prSet presAssocID="{879061B7-426F-467D-AC2B-4CB0B750FB0C}" presName="aNode" presStyleLbl="fgAcc1" presStyleIdx="4" presStyleCnt="12">
        <dgm:presLayoutVars>
          <dgm:bulletEnabled val="1"/>
        </dgm:presLayoutVars>
      </dgm:prSet>
      <dgm:spPr/>
      <dgm:t>
        <a:bodyPr/>
        <a:lstStyle/>
        <a:p>
          <a:endParaRPr lang="es-MX"/>
        </a:p>
      </dgm:t>
    </dgm:pt>
    <dgm:pt modelId="{C44C840D-47CB-44B2-8A73-A62C7D26B3A7}" type="pres">
      <dgm:prSet presAssocID="{879061B7-426F-467D-AC2B-4CB0B750FB0C}" presName="aSpace" presStyleCnt="0"/>
      <dgm:spPr/>
    </dgm:pt>
    <dgm:pt modelId="{11217BB0-7513-4736-B498-3F3E4736A8D0}" type="pres">
      <dgm:prSet presAssocID="{7E577F3A-857B-4E42-9FE7-DE2E85390BF6}" presName="aNode" presStyleLbl="fgAcc1" presStyleIdx="5" presStyleCnt="12">
        <dgm:presLayoutVars>
          <dgm:bulletEnabled val="1"/>
        </dgm:presLayoutVars>
      </dgm:prSet>
      <dgm:spPr/>
      <dgm:t>
        <a:bodyPr/>
        <a:lstStyle/>
        <a:p>
          <a:endParaRPr lang="es-MX"/>
        </a:p>
      </dgm:t>
    </dgm:pt>
    <dgm:pt modelId="{C0BF8BCB-DFA3-4DD6-AB96-B556667A1597}" type="pres">
      <dgm:prSet presAssocID="{7E577F3A-857B-4E42-9FE7-DE2E85390BF6}" presName="aSpace" presStyleCnt="0"/>
      <dgm:spPr/>
    </dgm:pt>
    <dgm:pt modelId="{BCF1B186-2AB1-4BC2-961F-A94A31CFE0AA}" type="pres">
      <dgm:prSet presAssocID="{6D4A7FBE-D943-455A-A8A2-E3FC12A2E44B}" presName="aNode" presStyleLbl="fgAcc1" presStyleIdx="6" presStyleCnt="12">
        <dgm:presLayoutVars>
          <dgm:bulletEnabled val="1"/>
        </dgm:presLayoutVars>
      </dgm:prSet>
      <dgm:spPr/>
      <dgm:t>
        <a:bodyPr/>
        <a:lstStyle/>
        <a:p>
          <a:endParaRPr lang="es-MX"/>
        </a:p>
      </dgm:t>
    </dgm:pt>
    <dgm:pt modelId="{7ED03EF3-F048-44B8-8286-5B687936C507}" type="pres">
      <dgm:prSet presAssocID="{6D4A7FBE-D943-455A-A8A2-E3FC12A2E44B}" presName="aSpace" presStyleCnt="0"/>
      <dgm:spPr/>
    </dgm:pt>
    <dgm:pt modelId="{51472502-E615-45D4-9A96-CF4A0349D7E5}" type="pres">
      <dgm:prSet presAssocID="{CB2AD329-8642-4037-AA8B-40D6ED76281C}" presName="aNode" presStyleLbl="fgAcc1" presStyleIdx="7" presStyleCnt="12">
        <dgm:presLayoutVars>
          <dgm:bulletEnabled val="1"/>
        </dgm:presLayoutVars>
      </dgm:prSet>
      <dgm:spPr/>
      <dgm:t>
        <a:bodyPr/>
        <a:lstStyle/>
        <a:p>
          <a:endParaRPr lang="es-MX"/>
        </a:p>
      </dgm:t>
    </dgm:pt>
    <dgm:pt modelId="{E403C22E-6A74-4B0C-B55B-C4D0B3E06804}" type="pres">
      <dgm:prSet presAssocID="{CB2AD329-8642-4037-AA8B-40D6ED76281C}" presName="aSpace" presStyleCnt="0"/>
      <dgm:spPr/>
    </dgm:pt>
    <dgm:pt modelId="{23BE8983-42C1-47AD-BF3D-B6978EC3A129}" type="pres">
      <dgm:prSet presAssocID="{3D922207-03DB-4908-A4AA-4EB7B0F0DE69}" presName="aNode" presStyleLbl="fgAcc1" presStyleIdx="8" presStyleCnt="12">
        <dgm:presLayoutVars>
          <dgm:bulletEnabled val="1"/>
        </dgm:presLayoutVars>
      </dgm:prSet>
      <dgm:spPr/>
      <dgm:t>
        <a:bodyPr/>
        <a:lstStyle/>
        <a:p>
          <a:endParaRPr lang="es-MX"/>
        </a:p>
      </dgm:t>
    </dgm:pt>
    <dgm:pt modelId="{C28DDE73-9F64-48AC-8CFB-BBF72570F352}" type="pres">
      <dgm:prSet presAssocID="{3D922207-03DB-4908-A4AA-4EB7B0F0DE69}" presName="aSpace" presStyleCnt="0"/>
      <dgm:spPr/>
    </dgm:pt>
    <dgm:pt modelId="{163BD1C9-E7D1-43A0-A704-5758B1EC7320}" type="pres">
      <dgm:prSet presAssocID="{47107EE5-EF3D-415E-97EA-5392C83C97B5}" presName="aNode" presStyleLbl="fgAcc1" presStyleIdx="9" presStyleCnt="12">
        <dgm:presLayoutVars>
          <dgm:bulletEnabled val="1"/>
        </dgm:presLayoutVars>
      </dgm:prSet>
      <dgm:spPr/>
      <dgm:t>
        <a:bodyPr/>
        <a:lstStyle/>
        <a:p>
          <a:endParaRPr lang="es-MX"/>
        </a:p>
      </dgm:t>
    </dgm:pt>
    <dgm:pt modelId="{8549154A-FC40-4E31-A9B0-56EEC870A7E6}" type="pres">
      <dgm:prSet presAssocID="{47107EE5-EF3D-415E-97EA-5392C83C97B5}" presName="aSpace" presStyleCnt="0"/>
      <dgm:spPr/>
    </dgm:pt>
    <dgm:pt modelId="{B2539184-B988-4492-B182-BF9E67E0E0A3}" type="pres">
      <dgm:prSet presAssocID="{C208A739-1D03-47FA-917B-6C4E211AFA57}" presName="aNode" presStyleLbl="fgAcc1" presStyleIdx="10" presStyleCnt="12">
        <dgm:presLayoutVars>
          <dgm:bulletEnabled val="1"/>
        </dgm:presLayoutVars>
      </dgm:prSet>
      <dgm:spPr/>
      <dgm:t>
        <a:bodyPr/>
        <a:lstStyle/>
        <a:p>
          <a:endParaRPr lang="es-MX"/>
        </a:p>
      </dgm:t>
    </dgm:pt>
    <dgm:pt modelId="{7D077EB0-07B2-4132-BFDE-CED4380F5B5E}" type="pres">
      <dgm:prSet presAssocID="{C208A739-1D03-47FA-917B-6C4E211AFA57}" presName="aSpace" presStyleCnt="0"/>
      <dgm:spPr/>
    </dgm:pt>
    <dgm:pt modelId="{A8A68B50-F361-4042-B95E-76E52D19B7F9}" type="pres">
      <dgm:prSet presAssocID="{5374F2D1-5827-46D3-91C0-6DA496B778AE}" presName="aNode" presStyleLbl="fgAcc1" presStyleIdx="11" presStyleCnt="12">
        <dgm:presLayoutVars>
          <dgm:bulletEnabled val="1"/>
        </dgm:presLayoutVars>
      </dgm:prSet>
      <dgm:spPr/>
      <dgm:t>
        <a:bodyPr/>
        <a:lstStyle/>
        <a:p>
          <a:endParaRPr lang="es-MX"/>
        </a:p>
      </dgm:t>
    </dgm:pt>
    <dgm:pt modelId="{F81F1844-21B0-43E0-BC57-20988365EBD8}" type="pres">
      <dgm:prSet presAssocID="{5374F2D1-5827-46D3-91C0-6DA496B778AE}" presName="aSpace" presStyleCnt="0"/>
      <dgm:spPr/>
    </dgm:pt>
  </dgm:ptLst>
  <dgm:cxnLst>
    <dgm:cxn modelId="{F5C0B8E0-39F1-468B-9F4C-BBA53723C4CC}" srcId="{05DF4F85-418B-4B3D-A2E8-BFD97EA19416}" destId="{47107EE5-EF3D-415E-97EA-5392C83C97B5}" srcOrd="9" destOrd="0" parTransId="{4DDBE591-20E4-43FE-9614-EC3B22F9CA0F}" sibTransId="{70774221-5690-4E39-BE52-96361FA1144E}"/>
    <dgm:cxn modelId="{A18FEF33-0283-4002-9EC2-14CDC60BE8AE}" srcId="{05DF4F85-418B-4B3D-A2E8-BFD97EA19416}" destId="{6F8D80AC-3E9E-4339-8099-C97D3ED8580C}" srcOrd="3" destOrd="0" parTransId="{6D4AE2F9-994C-499A-AEE7-142253E61E52}" sibTransId="{CC117A8A-8702-4ABB-8F77-17AD0EC4500D}"/>
    <dgm:cxn modelId="{49EF1407-007A-47F6-A9FD-14170206E1BB}" type="presOf" srcId="{879061B7-426F-467D-AC2B-4CB0B750FB0C}" destId="{D9532692-44B8-4869-B68A-6A87BE18AC86}" srcOrd="0" destOrd="0" presId="urn:microsoft.com/office/officeart/2005/8/layout/pyramid2"/>
    <dgm:cxn modelId="{BAC558DD-B7BD-4AEF-856C-86FA227BF180}" type="presOf" srcId="{05DF4F85-418B-4B3D-A2E8-BFD97EA19416}" destId="{B7E1FC6D-6B2F-4F5E-957C-B2C8A2589E04}" srcOrd="0" destOrd="0" presId="urn:microsoft.com/office/officeart/2005/8/layout/pyramid2"/>
    <dgm:cxn modelId="{40E87DBA-5CD8-45E4-8131-5AF2F745E7C5}" srcId="{05DF4F85-418B-4B3D-A2E8-BFD97EA19416}" destId="{879061B7-426F-467D-AC2B-4CB0B750FB0C}" srcOrd="4" destOrd="0" parTransId="{DA31E3AF-2453-4C94-8C5E-7074F90C970C}" sibTransId="{F1432606-748E-44EB-954D-2734CB38A694}"/>
    <dgm:cxn modelId="{03D08077-0DC5-4D8F-B63F-6B6F7D553C3F}" srcId="{05DF4F85-418B-4B3D-A2E8-BFD97EA19416}" destId="{7E577F3A-857B-4E42-9FE7-DE2E85390BF6}" srcOrd="5" destOrd="0" parTransId="{DF063399-125E-4705-9493-73810A54E926}" sibTransId="{6C60E060-F15F-44AF-A2F7-34418B74FA1F}"/>
    <dgm:cxn modelId="{179D3870-4C97-42F5-AD62-8F174A0D72E1}" srcId="{05DF4F85-418B-4B3D-A2E8-BFD97EA19416}" destId="{5374F2D1-5827-46D3-91C0-6DA496B778AE}" srcOrd="11" destOrd="0" parTransId="{1F8FD0F6-8115-4359-8838-45BB2977D9C9}" sibTransId="{D7252569-C636-4A75-807A-9609AC29B7FF}"/>
    <dgm:cxn modelId="{89125052-FB09-41C0-9FC5-6C71C113430D}" type="presOf" srcId="{904F33DF-6CD1-459F-B04E-4DB2DA5E3733}" destId="{05C5280E-68D8-457A-89BE-EA40A4B622C3}" srcOrd="0" destOrd="0" presId="urn:microsoft.com/office/officeart/2005/8/layout/pyramid2"/>
    <dgm:cxn modelId="{1EDFE441-E073-4464-B887-3F7265A13D36}" type="presOf" srcId="{605F7613-C8B3-4E11-A58D-8224468CC6BB}" destId="{EAAD8DD5-5D7E-4506-82EB-5AC76B3AF9D2}" srcOrd="0" destOrd="0" presId="urn:microsoft.com/office/officeart/2005/8/layout/pyramid2"/>
    <dgm:cxn modelId="{43C63400-24D0-4C1A-BF41-E1BFF9C9BC8C}" type="presOf" srcId="{3D922207-03DB-4908-A4AA-4EB7B0F0DE69}" destId="{23BE8983-42C1-47AD-BF3D-B6978EC3A129}" srcOrd="0" destOrd="0" presId="urn:microsoft.com/office/officeart/2005/8/layout/pyramid2"/>
    <dgm:cxn modelId="{20623351-D5EE-4332-B200-15934A4A68E7}" srcId="{05DF4F85-418B-4B3D-A2E8-BFD97EA19416}" destId="{6D4A7FBE-D943-455A-A8A2-E3FC12A2E44B}" srcOrd="6" destOrd="0" parTransId="{8623DC4A-B92A-4CC5-8387-7A455E76F24F}" sibTransId="{97E31851-E1C6-4E33-801D-415A9529BB35}"/>
    <dgm:cxn modelId="{552B5536-15CE-4AB5-8161-8F440AC6C7EA}" type="presOf" srcId="{5374F2D1-5827-46D3-91C0-6DA496B778AE}" destId="{A8A68B50-F361-4042-B95E-76E52D19B7F9}" srcOrd="0" destOrd="0" presId="urn:microsoft.com/office/officeart/2005/8/layout/pyramid2"/>
    <dgm:cxn modelId="{A59A9AF1-5298-4758-8C35-319F8BAF0391}" type="presOf" srcId="{6D4A7FBE-D943-455A-A8A2-E3FC12A2E44B}" destId="{BCF1B186-2AB1-4BC2-961F-A94A31CFE0AA}" srcOrd="0" destOrd="0" presId="urn:microsoft.com/office/officeart/2005/8/layout/pyramid2"/>
    <dgm:cxn modelId="{234120A6-C450-4E32-AFB4-C6CA694882CF}" srcId="{05DF4F85-418B-4B3D-A2E8-BFD97EA19416}" destId="{C208A739-1D03-47FA-917B-6C4E211AFA57}" srcOrd="10" destOrd="0" parTransId="{3E020A25-D037-4EA4-936D-FA4B39A8A42B}" sibTransId="{5AAA2028-B470-4FAC-A0A8-E836731D00E0}"/>
    <dgm:cxn modelId="{821C2DEC-1F82-4AD5-9CB3-F2C2819A34CE}" type="presOf" srcId="{47107EE5-EF3D-415E-97EA-5392C83C97B5}" destId="{163BD1C9-E7D1-43A0-A704-5758B1EC7320}" srcOrd="0" destOrd="0" presId="urn:microsoft.com/office/officeart/2005/8/layout/pyramid2"/>
    <dgm:cxn modelId="{22DF1760-8E76-42D3-81E7-68DB5334CF10}" srcId="{05DF4F85-418B-4B3D-A2E8-BFD97EA19416}" destId="{4DD197D4-D6D9-4DAE-8417-4C1F2D52091A}" srcOrd="0" destOrd="0" parTransId="{9F329E06-B35B-4415-9D44-3DA0C2573B52}" sibTransId="{19CA3E58-8691-4A25-8E60-5BD501205CE8}"/>
    <dgm:cxn modelId="{5FD9B39A-2DA6-4AE2-820F-295047760646}" srcId="{05DF4F85-418B-4B3D-A2E8-BFD97EA19416}" destId="{605F7613-C8B3-4E11-A58D-8224468CC6BB}" srcOrd="2" destOrd="0" parTransId="{240EFDC0-DAF9-4570-BBA7-EB6B373E619A}" sibTransId="{CC4B5AF5-B062-4D48-8FFD-9350107B58E8}"/>
    <dgm:cxn modelId="{33FF78D6-E976-4A89-9DBA-7C9B742C9D95}" type="presOf" srcId="{6F8D80AC-3E9E-4339-8099-C97D3ED8580C}" destId="{2239AAA1-2D4C-4F7B-B125-4B304CB5BF93}" srcOrd="0" destOrd="0" presId="urn:microsoft.com/office/officeart/2005/8/layout/pyramid2"/>
    <dgm:cxn modelId="{11D2ADCE-DC1C-4B27-810A-B4107A77747A}" type="presOf" srcId="{CB2AD329-8642-4037-AA8B-40D6ED76281C}" destId="{51472502-E615-45D4-9A96-CF4A0349D7E5}" srcOrd="0" destOrd="0" presId="urn:microsoft.com/office/officeart/2005/8/layout/pyramid2"/>
    <dgm:cxn modelId="{930F4273-61EC-4DF4-AC52-4C18F4A45C0F}" type="presOf" srcId="{7E577F3A-857B-4E42-9FE7-DE2E85390BF6}" destId="{11217BB0-7513-4736-B498-3F3E4736A8D0}" srcOrd="0" destOrd="0" presId="urn:microsoft.com/office/officeart/2005/8/layout/pyramid2"/>
    <dgm:cxn modelId="{B849BC32-835C-4648-AB89-9D22ED0A2901}" type="presOf" srcId="{C208A739-1D03-47FA-917B-6C4E211AFA57}" destId="{B2539184-B988-4492-B182-BF9E67E0E0A3}" srcOrd="0" destOrd="0" presId="urn:microsoft.com/office/officeart/2005/8/layout/pyramid2"/>
    <dgm:cxn modelId="{696E03F4-F13A-4170-8F8A-556841F056B4}" type="presOf" srcId="{4DD197D4-D6D9-4DAE-8417-4C1F2D52091A}" destId="{2E6508C5-846A-42AB-85A8-C2DC9476E12F}" srcOrd="0" destOrd="0" presId="urn:microsoft.com/office/officeart/2005/8/layout/pyramid2"/>
    <dgm:cxn modelId="{466E58C5-EEF6-4B2C-A4AB-BF9E8379882F}" srcId="{05DF4F85-418B-4B3D-A2E8-BFD97EA19416}" destId="{CB2AD329-8642-4037-AA8B-40D6ED76281C}" srcOrd="7" destOrd="0" parTransId="{EED8D5C4-5CC3-4DFE-ADCD-428483584564}" sibTransId="{BCD18F18-B761-4C4C-8761-BE827EC33AEF}"/>
    <dgm:cxn modelId="{3752D360-081B-400E-BF4F-4BC82B0267E6}" srcId="{05DF4F85-418B-4B3D-A2E8-BFD97EA19416}" destId="{3D922207-03DB-4908-A4AA-4EB7B0F0DE69}" srcOrd="8" destOrd="0" parTransId="{CC17AD7E-2049-4686-92F9-D5C64030C3E6}" sibTransId="{DB334230-17B9-4E89-A425-FDB50F83DEB7}"/>
    <dgm:cxn modelId="{28869680-DF60-4AAC-8005-9BF0137BE945}" srcId="{05DF4F85-418B-4B3D-A2E8-BFD97EA19416}" destId="{904F33DF-6CD1-459F-B04E-4DB2DA5E3733}" srcOrd="1" destOrd="0" parTransId="{A14A2EDF-52C0-4053-BA4F-26838D07C3B5}" sibTransId="{54AC7043-FD16-45B7-B8AC-7DDA0C96B0E3}"/>
    <dgm:cxn modelId="{4366E618-7182-46B0-ACB9-154F8722941A}" type="presParOf" srcId="{B7E1FC6D-6B2F-4F5E-957C-B2C8A2589E04}" destId="{22357038-BF4B-41B7-B5E2-5C9FF76E34C1}" srcOrd="0" destOrd="0" presId="urn:microsoft.com/office/officeart/2005/8/layout/pyramid2"/>
    <dgm:cxn modelId="{13941B55-82D1-4A54-B94E-F7EE41B961E4}" type="presParOf" srcId="{B7E1FC6D-6B2F-4F5E-957C-B2C8A2589E04}" destId="{61E19D5A-A2E3-49EC-A0B1-F1B828FFD010}" srcOrd="1" destOrd="0" presId="urn:microsoft.com/office/officeart/2005/8/layout/pyramid2"/>
    <dgm:cxn modelId="{569D51B1-C099-43D8-95EA-E6862481EA9A}" type="presParOf" srcId="{61E19D5A-A2E3-49EC-A0B1-F1B828FFD010}" destId="{2E6508C5-846A-42AB-85A8-C2DC9476E12F}" srcOrd="0" destOrd="0" presId="urn:microsoft.com/office/officeart/2005/8/layout/pyramid2"/>
    <dgm:cxn modelId="{0C7D280E-364A-486F-B007-2E14517FB351}" type="presParOf" srcId="{61E19D5A-A2E3-49EC-A0B1-F1B828FFD010}" destId="{56B4B922-DFA0-4324-8425-08B73C796E7A}" srcOrd="1" destOrd="0" presId="urn:microsoft.com/office/officeart/2005/8/layout/pyramid2"/>
    <dgm:cxn modelId="{89F2353D-A37C-4D9B-8B5A-4B49581AC4AC}" type="presParOf" srcId="{61E19D5A-A2E3-49EC-A0B1-F1B828FFD010}" destId="{05C5280E-68D8-457A-89BE-EA40A4B622C3}" srcOrd="2" destOrd="0" presId="urn:microsoft.com/office/officeart/2005/8/layout/pyramid2"/>
    <dgm:cxn modelId="{50E04650-217C-47BA-9022-823D6773098D}" type="presParOf" srcId="{61E19D5A-A2E3-49EC-A0B1-F1B828FFD010}" destId="{F6EE0468-F01A-483D-9483-AC1582D0BC0C}" srcOrd="3" destOrd="0" presId="urn:microsoft.com/office/officeart/2005/8/layout/pyramid2"/>
    <dgm:cxn modelId="{3FF92DCE-E86C-4F9A-9321-0B46CB521BB7}" type="presParOf" srcId="{61E19D5A-A2E3-49EC-A0B1-F1B828FFD010}" destId="{EAAD8DD5-5D7E-4506-82EB-5AC76B3AF9D2}" srcOrd="4" destOrd="0" presId="urn:microsoft.com/office/officeart/2005/8/layout/pyramid2"/>
    <dgm:cxn modelId="{B2BF57D1-1A40-47CE-97FD-7EA06A4C2638}" type="presParOf" srcId="{61E19D5A-A2E3-49EC-A0B1-F1B828FFD010}" destId="{DEF32D5E-5B29-47F3-A9FC-6FDD89CD9013}" srcOrd="5" destOrd="0" presId="urn:microsoft.com/office/officeart/2005/8/layout/pyramid2"/>
    <dgm:cxn modelId="{BC3F5983-92B3-4030-B226-C2A90A0B2049}" type="presParOf" srcId="{61E19D5A-A2E3-49EC-A0B1-F1B828FFD010}" destId="{2239AAA1-2D4C-4F7B-B125-4B304CB5BF93}" srcOrd="6" destOrd="0" presId="urn:microsoft.com/office/officeart/2005/8/layout/pyramid2"/>
    <dgm:cxn modelId="{89CDBD4A-BE24-4F2B-86B0-8A216F26914C}" type="presParOf" srcId="{61E19D5A-A2E3-49EC-A0B1-F1B828FFD010}" destId="{79974EDE-4605-45F5-9C68-C7571D07824F}" srcOrd="7" destOrd="0" presId="urn:microsoft.com/office/officeart/2005/8/layout/pyramid2"/>
    <dgm:cxn modelId="{FA2E1CC8-A3DE-4A7F-B47D-203B081794B0}" type="presParOf" srcId="{61E19D5A-A2E3-49EC-A0B1-F1B828FFD010}" destId="{D9532692-44B8-4869-B68A-6A87BE18AC86}" srcOrd="8" destOrd="0" presId="urn:microsoft.com/office/officeart/2005/8/layout/pyramid2"/>
    <dgm:cxn modelId="{0A26A012-0444-4416-B485-0406234B9190}" type="presParOf" srcId="{61E19D5A-A2E3-49EC-A0B1-F1B828FFD010}" destId="{C44C840D-47CB-44B2-8A73-A62C7D26B3A7}" srcOrd="9" destOrd="0" presId="urn:microsoft.com/office/officeart/2005/8/layout/pyramid2"/>
    <dgm:cxn modelId="{E07CECA3-6309-4B6F-A206-B643FE8CB3E5}" type="presParOf" srcId="{61E19D5A-A2E3-49EC-A0B1-F1B828FFD010}" destId="{11217BB0-7513-4736-B498-3F3E4736A8D0}" srcOrd="10" destOrd="0" presId="urn:microsoft.com/office/officeart/2005/8/layout/pyramid2"/>
    <dgm:cxn modelId="{A980664C-6CD5-4443-87B5-4991CAA5A809}" type="presParOf" srcId="{61E19D5A-A2E3-49EC-A0B1-F1B828FFD010}" destId="{C0BF8BCB-DFA3-4DD6-AB96-B556667A1597}" srcOrd="11" destOrd="0" presId="urn:microsoft.com/office/officeart/2005/8/layout/pyramid2"/>
    <dgm:cxn modelId="{5CF4CD5A-F595-41A6-9A08-FF7F0CD0624C}" type="presParOf" srcId="{61E19D5A-A2E3-49EC-A0B1-F1B828FFD010}" destId="{BCF1B186-2AB1-4BC2-961F-A94A31CFE0AA}" srcOrd="12" destOrd="0" presId="urn:microsoft.com/office/officeart/2005/8/layout/pyramid2"/>
    <dgm:cxn modelId="{46493FE9-20FE-4A5B-AA1D-465CB562BA84}" type="presParOf" srcId="{61E19D5A-A2E3-49EC-A0B1-F1B828FFD010}" destId="{7ED03EF3-F048-44B8-8286-5B687936C507}" srcOrd="13" destOrd="0" presId="urn:microsoft.com/office/officeart/2005/8/layout/pyramid2"/>
    <dgm:cxn modelId="{F0EE7E62-6368-4146-A0F0-CFB1C3C44277}" type="presParOf" srcId="{61E19D5A-A2E3-49EC-A0B1-F1B828FFD010}" destId="{51472502-E615-45D4-9A96-CF4A0349D7E5}" srcOrd="14" destOrd="0" presId="urn:microsoft.com/office/officeart/2005/8/layout/pyramid2"/>
    <dgm:cxn modelId="{35F7E3FE-BE15-46D2-B51F-FC8FF50C89D7}" type="presParOf" srcId="{61E19D5A-A2E3-49EC-A0B1-F1B828FFD010}" destId="{E403C22E-6A74-4B0C-B55B-C4D0B3E06804}" srcOrd="15" destOrd="0" presId="urn:microsoft.com/office/officeart/2005/8/layout/pyramid2"/>
    <dgm:cxn modelId="{604CD33B-1FAF-4252-B5F1-EA97C8C358C7}" type="presParOf" srcId="{61E19D5A-A2E3-49EC-A0B1-F1B828FFD010}" destId="{23BE8983-42C1-47AD-BF3D-B6978EC3A129}" srcOrd="16" destOrd="0" presId="urn:microsoft.com/office/officeart/2005/8/layout/pyramid2"/>
    <dgm:cxn modelId="{67F26BA1-1B6B-4472-A03C-D0A07421B627}" type="presParOf" srcId="{61E19D5A-A2E3-49EC-A0B1-F1B828FFD010}" destId="{C28DDE73-9F64-48AC-8CFB-BBF72570F352}" srcOrd="17" destOrd="0" presId="urn:microsoft.com/office/officeart/2005/8/layout/pyramid2"/>
    <dgm:cxn modelId="{83229968-4EEF-4F9D-A23F-4819E34CB6BD}" type="presParOf" srcId="{61E19D5A-A2E3-49EC-A0B1-F1B828FFD010}" destId="{163BD1C9-E7D1-43A0-A704-5758B1EC7320}" srcOrd="18" destOrd="0" presId="urn:microsoft.com/office/officeart/2005/8/layout/pyramid2"/>
    <dgm:cxn modelId="{B04142A9-B5D1-4B83-AF4C-38CFC179E48E}" type="presParOf" srcId="{61E19D5A-A2E3-49EC-A0B1-F1B828FFD010}" destId="{8549154A-FC40-4E31-A9B0-56EEC870A7E6}" srcOrd="19" destOrd="0" presId="urn:microsoft.com/office/officeart/2005/8/layout/pyramid2"/>
    <dgm:cxn modelId="{297FFDF7-0738-46B6-8EAC-C6420ABD1466}" type="presParOf" srcId="{61E19D5A-A2E3-49EC-A0B1-F1B828FFD010}" destId="{B2539184-B988-4492-B182-BF9E67E0E0A3}" srcOrd="20" destOrd="0" presId="urn:microsoft.com/office/officeart/2005/8/layout/pyramid2"/>
    <dgm:cxn modelId="{FF119B40-14A3-4DD3-B088-D167782ACF4A}" type="presParOf" srcId="{61E19D5A-A2E3-49EC-A0B1-F1B828FFD010}" destId="{7D077EB0-07B2-4132-BFDE-CED4380F5B5E}" srcOrd="21" destOrd="0" presId="urn:microsoft.com/office/officeart/2005/8/layout/pyramid2"/>
    <dgm:cxn modelId="{2A59BFB0-31DC-4FE3-AB2F-D833EC4A7F09}" type="presParOf" srcId="{61E19D5A-A2E3-49EC-A0B1-F1B828FFD010}" destId="{A8A68B50-F361-4042-B95E-76E52D19B7F9}" srcOrd="22" destOrd="0" presId="urn:microsoft.com/office/officeart/2005/8/layout/pyramid2"/>
    <dgm:cxn modelId="{44577B77-198D-41FB-AFB1-089A318C15D1}" type="presParOf" srcId="{61E19D5A-A2E3-49EC-A0B1-F1B828FFD010}" destId="{F81F1844-21B0-43E0-BC57-20988365EBD8}" srcOrd="23"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57038-BF4B-41B7-B5E2-5C9FF76E34C1}">
      <dsp:nvSpPr>
        <dsp:cNvPr id="0" name=""/>
        <dsp:cNvSpPr/>
      </dsp:nvSpPr>
      <dsp:spPr>
        <a:xfrm>
          <a:off x="846525" y="0"/>
          <a:ext cx="5060436" cy="5688632"/>
        </a:xfrm>
        <a:prstGeom prst="triangle">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sp>
    <dsp:sp modelId="{2E6508C5-846A-42AB-85A8-C2DC9476E12F}">
      <dsp:nvSpPr>
        <dsp:cNvPr id="0" name=""/>
        <dsp:cNvSpPr/>
      </dsp:nvSpPr>
      <dsp:spPr>
        <a:xfrm>
          <a:off x="3376743" y="571918"/>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FIN</a:t>
          </a:r>
          <a:r>
            <a:rPr lang="es-MX" sz="1000" kern="1200" dirty="0" smtClean="0">
              <a:latin typeface="Calibri" pitchFamily="34" charset="0"/>
            </a:rPr>
            <a:t>: </a:t>
          </a:r>
          <a:r>
            <a:rPr lang="es-MX" sz="1000" u="none" strike="noStrike" kern="1200" dirty="0" smtClean="0">
              <a:effectLst/>
              <a:latin typeface="Calibri" pitchFamily="34" charset="0"/>
            </a:rPr>
            <a:t>Porcentaje de Variación de la Incidencia Delictiva </a:t>
          </a:r>
          <a:endParaRPr lang="es-MX" sz="1000" kern="1200" dirty="0">
            <a:latin typeface="Calibri" pitchFamily="34" charset="0"/>
          </a:endParaRPr>
        </a:p>
      </dsp:txBody>
      <dsp:txXfrm>
        <a:off x="3393177" y="588352"/>
        <a:ext cx="3664742" cy="303783"/>
      </dsp:txXfrm>
    </dsp:sp>
    <dsp:sp modelId="{05C5280E-68D8-457A-89BE-EA40A4B622C3}">
      <dsp:nvSpPr>
        <dsp:cNvPr id="0" name=""/>
        <dsp:cNvSpPr/>
      </dsp:nvSpPr>
      <dsp:spPr>
        <a:xfrm>
          <a:off x="3376743" y="950651"/>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PROPÓSITO</a:t>
          </a:r>
          <a:r>
            <a:rPr lang="es-MX" sz="1000" kern="1200" dirty="0" smtClean="0">
              <a:latin typeface="Calibri" pitchFamily="34" charset="0"/>
            </a:rPr>
            <a:t>: </a:t>
          </a:r>
          <a:r>
            <a:rPr lang="es-MX" sz="1000" u="none" strike="noStrike" kern="1200" dirty="0" smtClean="0">
              <a:effectLst/>
              <a:latin typeface="Calibri" pitchFamily="34" charset="0"/>
            </a:rPr>
            <a:t>Índice de cumplimiento de metas establecidas en los convenios de coordinación.</a:t>
          </a:r>
          <a:endParaRPr lang="es-MX" sz="1000" kern="1200" dirty="0">
            <a:latin typeface="Calibri" pitchFamily="34" charset="0"/>
          </a:endParaRPr>
        </a:p>
      </dsp:txBody>
      <dsp:txXfrm>
        <a:off x="3393177" y="967085"/>
        <a:ext cx="3664742" cy="303783"/>
      </dsp:txXfrm>
    </dsp:sp>
    <dsp:sp modelId="{EAAD8DD5-5D7E-4506-82EB-5AC76B3AF9D2}">
      <dsp:nvSpPr>
        <dsp:cNvPr id="0" name=""/>
        <dsp:cNvSpPr/>
      </dsp:nvSpPr>
      <dsp:spPr>
        <a:xfrm>
          <a:off x="3376743" y="1329384"/>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COMPONENTE 1</a:t>
          </a:r>
          <a:r>
            <a:rPr lang="es-MX" sz="1000" kern="1200" dirty="0" smtClean="0">
              <a:latin typeface="Calibri" pitchFamily="34" charset="0"/>
            </a:rPr>
            <a:t>: Porcentaje de avance  físico financiero de las acciones de infraestructura</a:t>
          </a:r>
          <a:endParaRPr lang="es-MX" sz="1000" kern="1200" dirty="0">
            <a:latin typeface="Calibri" pitchFamily="34" charset="0"/>
          </a:endParaRPr>
        </a:p>
      </dsp:txBody>
      <dsp:txXfrm>
        <a:off x="3393177" y="1345818"/>
        <a:ext cx="3664742" cy="303783"/>
      </dsp:txXfrm>
    </dsp:sp>
    <dsp:sp modelId="{2239AAA1-2D4C-4F7B-B125-4B304CB5BF93}">
      <dsp:nvSpPr>
        <dsp:cNvPr id="0" name=""/>
        <dsp:cNvSpPr/>
      </dsp:nvSpPr>
      <dsp:spPr>
        <a:xfrm>
          <a:off x="3376743" y="1708117"/>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COMPONENTE 2</a:t>
          </a:r>
          <a:r>
            <a:rPr lang="es-MX" sz="1000" kern="1200" dirty="0" smtClean="0">
              <a:latin typeface="Calibri" pitchFamily="34" charset="0"/>
            </a:rPr>
            <a:t>: Porcentaje de avance en la adquisición de equipamiento</a:t>
          </a:r>
          <a:endParaRPr lang="es-MX" sz="1000" kern="1200" dirty="0">
            <a:latin typeface="Calibri" pitchFamily="34" charset="0"/>
          </a:endParaRPr>
        </a:p>
      </dsp:txBody>
      <dsp:txXfrm>
        <a:off x="3393177" y="1724551"/>
        <a:ext cx="3664742" cy="303783"/>
      </dsp:txXfrm>
    </dsp:sp>
    <dsp:sp modelId="{D9532692-44B8-4869-B68A-6A87BE18AC86}">
      <dsp:nvSpPr>
        <dsp:cNvPr id="0" name=""/>
        <dsp:cNvSpPr/>
      </dsp:nvSpPr>
      <dsp:spPr>
        <a:xfrm>
          <a:off x="3376743" y="2086850"/>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COMPONENTE 3</a:t>
          </a:r>
          <a:r>
            <a:rPr lang="es-MX" sz="1000" kern="1200" dirty="0" smtClean="0">
              <a:latin typeface="Calibri" pitchFamily="34" charset="0"/>
            </a:rPr>
            <a:t>: Tasa de variación de elementos capacitados</a:t>
          </a:r>
          <a:endParaRPr lang="es-MX" sz="1000" kern="1200" dirty="0">
            <a:latin typeface="Calibri" pitchFamily="34" charset="0"/>
          </a:endParaRPr>
        </a:p>
      </dsp:txBody>
      <dsp:txXfrm>
        <a:off x="3393177" y="2103284"/>
        <a:ext cx="3664742" cy="303783"/>
      </dsp:txXfrm>
    </dsp:sp>
    <dsp:sp modelId="{11217BB0-7513-4736-B498-3F3E4736A8D0}">
      <dsp:nvSpPr>
        <dsp:cNvPr id="0" name=""/>
        <dsp:cNvSpPr/>
      </dsp:nvSpPr>
      <dsp:spPr>
        <a:xfrm>
          <a:off x="3376743" y="2465583"/>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COMPONENTE 4</a:t>
          </a:r>
          <a:r>
            <a:rPr lang="es-MX" sz="1000" kern="1200" dirty="0" smtClean="0">
              <a:latin typeface="Calibri" pitchFamily="34" charset="0"/>
            </a:rPr>
            <a:t>: Tiempo de atención a las llamadas de emergencia</a:t>
          </a:r>
          <a:endParaRPr lang="es-MX" sz="1000" kern="1200" dirty="0">
            <a:latin typeface="Calibri" pitchFamily="34" charset="0"/>
          </a:endParaRPr>
        </a:p>
      </dsp:txBody>
      <dsp:txXfrm>
        <a:off x="3393177" y="2482017"/>
        <a:ext cx="3664742" cy="303783"/>
      </dsp:txXfrm>
    </dsp:sp>
    <dsp:sp modelId="{BCF1B186-2AB1-4BC2-961F-A94A31CFE0AA}">
      <dsp:nvSpPr>
        <dsp:cNvPr id="0" name=""/>
        <dsp:cNvSpPr/>
      </dsp:nvSpPr>
      <dsp:spPr>
        <a:xfrm>
          <a:off x="3376743" y="2844315"/>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COMPONENTE 5</a:t>
          </a:r>
          <a:r>
            <a:rPr lang="es-MX" sz="1000" kern="1200" dirty="0" smtClean="0">
              <a:latin typeface="Calibri" pitchFamily="34" charset="0"/>
            </a:rPr>
            <a:t>: Tasa de crecimiento de conexiones a la Red del SNSP</a:t>
          </a:r>
          <a:endParaRPr lang="es-MX" sz="1000" kern="1200" dirty="0">
            <a:latin typeface="Calibri" pitchFamily="34" charset="0"/>
          </a:endParaRPr>
        </a:p>
      </dsp:txBody>
      <dsp:txXfrm>
        <a:off x="3393177" y="2860749"/>
        <a:ext cx="3664742" cy="303783"/>
      </dsp:txXfrm>
    </dsp:sp>
    <dsp:sp modelId="{51472502-E615-45D4-9A96-CF4A0349D7E5}">
      <dsp:nvSpPr>
        <dsp:cNvPr id="0" name=""/>
        <dsp:cNvSpPr/>
      </dsp:nvSpPr>
      <dsp:spPr>
        <a:xfrm>
          <a:off x="3376743" y="3223048"/>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ACTIVIDAD 1</a:t>
          </a:r>
          <a:r>
            <a:rPr lang="es-MX" sz="1000" kern="1200" dirty="0" smtClean="0">
              <a:latin typeface="Calibri" pitchFamily="34" charset="0"/>
            </a:rPr>
            <a:t>: Porcentaje de expedientes técnicos con opinión favorable remitidos al SESNSP por las entidades federativas</a:t>
          </a:r>
          <a:endParaRPr lang="es-MX" sz="1000" kern="1200" dirty="0">
            <a:latin typeface="Calibri" pitchFamily="34" charset="0"/>
          </a:endParaRPr>
        </a:p>
      </dsp:txBody>
      <dsp:txXfrm>
        <a:off x="3393177" y="3239482"/>
        <a:ext cx="3664742" cy="303783"/>
      </dsp:txXfrm>
    </dsp:sp>
    <dsp:sp modelId="{23BE8983-42C1-47AD-BF3D-B6978EC3A129}">
      <dsp:nvSpPr>
        <dsp:cNvPr id="0" name=""/>
        <dsp:cNvSpPr/>
      </dsp:nvSpPr>
      <dsp:spPr>
        <a:xfrm>
          <a:off x="3376743" y="3601781"/>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ACTIVIDAD 2</a:t>
          </a:r>
          <a:r>
            <a:rPr lang="es-MX" sz="1000" kern="1200" dirty="0" smtClean="0">
              <a:latin typeface="Calibri" pitchFamily="34" charset="0"/>
            </a:rPr>
            <a:t>: Porcentaje de cédulas técnicas revisadas y validadas por la Dirección General de Apoyo Técnico</a:t>
          </a:r>
          <a:endParaRPr lang="es-MX" sz="1000" kern="1200" dirty="0">
            <a:latin typeface="Calibri" pitchFamily="34" charset="0"/>
          </a:endParaRPr>
        </a:p>
      </dsp:txBody>
      <dsp:txXfrm>
        <a:off x="3393177" y="3618215"/>
        <a:ext cx="3664742" cy="303783"/>
      </dsp:txXfrm>
    </dsp:sp>
    <dsp:sp modelId="{163BD1C9-E7D1-43A0-A704-5758B1EC7320}">
      <dsp:nvSpPr>
        <dsp:cNvPr id="0" name=""/>
        <dsp:cNvSpPr/>
      </dsp:nvSpPr>
      <dsp:spPr>
        <a:xfrm>
          <a:off x="3376743" y="3980514"/>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ACTIVIDAD 3</a:t>
          </a:r>
          <a:r>
            <a:rPr lang="es-MX" sz="1000" kern="1200" dirty="0" smtClean="0">
              <a:latin typeface="Calibri" pitchFamily="34" charset="0"/>
            </a:rPr>
            <a:t>: Porcentaje de elementos capacitados en el programa de profesionalización</a:t>
          </a:r>
          <a:endParaRPr lang="es-MX" sz="1000" kern="1200" dirty="0">
            <a:latin typeface="Calibri" pitchFamily="34" charset="0"/>
          </a:endParaRPr>
        </a:p>
      </dsp:txBody>
      <dsp:txXfrm>
        <a:off x="3393177" y="3996948"/>
        <a:ext cx="3664742" cy="303783"/>
      </dsp:txXfrm>
    </dsp:sp>
    <dsp:sp modelId="{B2539184-B988-4492-B182-BF9E67E0E0A3}">
      <dsp:nvSpPr>
        <dsp:cNvPr id="0" name=""/>
        <dsp:cNvSpPr/>
      </dsp:nvSpPr>
      <dsp:spPr>
        <a:xfrm>
          <a:off x="3376743" y="4359247"/>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ACTIVIDAD 4</a:t>
          </a:r>
          <a:r>
            <a:rPr lang="es-MX" sz="1000" kern="1200" dirty="0" smtClean="0">
              <a:latin typeface="Calibri" pitchFamily="34" charset="0"/>
            </a:rPr>
            <a:t>: Llamadas de emergencia atendidas</a:t>
          </a:r>
          <a:endParaRPr lang="es-MX" sz="1000" kern="1200" dirty="0">
            <a:latin typeface="Calibri" pitchFamily="34" charset="0"/>
          </a:endParaRPr>
        </a:p>
      </dsp:txBody>
      <dsp:txXfrm>
        <a:off x="3393177" y="4375681"/>
        <a:ext cx="3664742" cy="303783"/>
      </dsp:txXfrm>
    </dsp:sp>
    <dsp:sp modelId="{A8A68B50-F361-4042-B95E-76E52D19B7F9}">
      <dsp:nvSpPr>
        <dsp:cNvPr id="0" name=""/>
        <dsp:cNvSpPr/>
      </dsp:nvSpPr>
      <dsp:spPr>
        <a:xfrm>
          <a:off x="3376743" y="4737980"/>
          <a:ext cx="3697610" cy="336651"/>
        </a:xfrm>
        <a:prstGeom prst="roundRect">
          <a:avLst/>
        </a:prstGeom>
        <a:solidFill>
          <a:schemeClr val="accent2">
            <a:alpha val="90000"/>
            <a:tint val="40000"/>
            <a:hueOff val="0"/>
            <a:satOff val="0"/>
            <a:lumOff val="0"/>
            <a:alphaOff val="0"/>
          </a:schemeClr>
        </a:solidFill>
        <a:ln w="25400" cap="flat" cmpd="sng" algn="ctr">
          <a:solidFill>
            <a:schemeClr val="accent2">
              <a:hueOff val="0"/>
              <a:satOff val="0"/>
              <a:lumOff val="0"/>
              <a:alphaOff val="0"/>
            </a:schemeClr>
          </a:solidFill>
          <a:prstDash val="solid"/>
        </a:ln>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just" defTabSz="444500">
            <a:lnSpc>
              <a:spcPct val="90000"/>
            </a:lnSpc>
            <a:spcBef>
              <a:spcPct val="0"/>
            </a:spcBef>
            <a:spcAft>
              <a:spcPct val="35000"/>
            </a:spcAft>
          </a:pPr>
          <a:r>
            <a:rPr lang="es-MX" sz="1000" b="1" kern="1200" dirty="0" smtClean="0">
              <a:latin typeface="Calibri" pitchFamily="34" charset="0"/>
            </a:rPr>
            <a:t>ACTIVIDAD 5</a:t>
          </a:r>
          <a:r>
            <a:rPr lang="es-MX" sz="1000" kern="1200" dirty="0" smtClean="0">
              <a:latin typeface="Calibri" pitchFamily="34" charset="0"/>
            </a:rPr>
            <a:t>: Disponibilidad de la Red de Telecomunicaciones de Seguridad Pública en la Entidad</a:t>
          </a:r>
          <a:endParaRPr lang="es-MX" sz="1000" kern="1200" dirty="0">
            <a:latin typeface="Calibri" pitchFamily="34" charset="0"/>
          </a:endParaRPr>
        </a:p>
      </dsp:txBody>
      <dsp:txXfrm>
        <a:off x="3393177" y="4754414"/>
        <a:ext cx="3664742" cy="30378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2F461C-F373-4658-9068-F4CBC4B06FFD}" type="datetimeFigureOut">
              <a:rPr lang="es-MX" smtClean="0"/>
              <a:pPr/>
              <a:t>16/06/2013</a:t>
            </a:fld>
            <a:endParaRPr lang="es-MX"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F4EB24-6FA3-4AE3-84B8-4D9AB03D3E2A}" type="slidenum">
              <a:rPr lang="es-MX" smtClean="0"/>
              <a:pPr/>
              <a:t>‹Nº›</a:t>
            </a:fld>
            <a:endParaRPr lang="es-MX" dirty="0"/>
          </a:p>
        </p:txBody>
      </p:sp>
    </p:spTree>
    <p:extLst>
      <p:ext uri="{BB962C8B-B14F-4D97-AF65-F5344CB8AC3E}">
        <p14:creationId xmlns:p14="http://schemas.microsoft.com/office/powerpoint/2010/main" val="2014662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CBF4EB24-6FA3-4AE3-84B8-4D9AB03D3E2A}" type="slidenum">
              <a:rPr lang="es-MX" smtClean="0"/>
              <a:pPr/>
              <a:t>1</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28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6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22A218D-63DC-4549-A007-AF0BA2AC7EE0}" type="datetime1">
              <a:rPr lang="en-US" smtClean="0"/>
              <a:pPr/>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1A17AE-1FD1-4149-998A-23CB5143C085}" type="datetime1">
              <a:rPr lang="en-US" smtClean="0"/>
              <a:pPr/>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23622"/>
            <a:ext cx="2057400" cy="4502541"/>
          </a:xfrm>
        </p:spPr>
        <p:txBody>
          <a:bodyPr vert="eaVert"/>
          <a:lstStyle>
            <a:lvl1pPr>
              <a:defRPr>
                <a:solidFill>
                  <a:srgbClr val="807F83"/>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23622"/>
            <a:ext cx="6019800" cy="450254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A1C901-E73D-4C6B-B4D7-691AFF180076}" type="datetime1">
              <a:rPr lang="en-US" smtClean="0"/>
              <a:pPr/>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2417996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C238F03A-58E1-4ECA-9024-348A9A81A53D}" type="slidenum">
              <a:rPr lang="en-US" smtClean="0"/>
              <a:pPr/>
              <a:t>‹Nº›</a:t>
            </a:fld>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C238F03A-58E1-4ECA-9024-348A9A81A53D}" type="slidenum">
              <a:rPr lang="en-US" smtClean="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141165E-2682-45C0-A57F-AE507E1B2E86}" type="datetime1">
              <a:rPr lang="en-US" smtClean="0"/>
              <a:pPr/>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794141"/>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807F83"/>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89D454DD-1229-4CB7-9B6F-0D3CCF3CC312}" type="datetime1">
              <a:rPr lang="en-US" smtClean="0"/>
              <a:pPr/>
              <a:t>6/16/2013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AF2B4D-6B12-4EDF-87BB-2B55CECB6611}"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HCP">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3784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40300" y="1600200"/>
            <a:ext cx="3746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111B6F-DF2F-4724-8A57-8FFB13265327}" type="datetime1">
              <a:rPr lang="en-US" smtClean="0"/>
              <a:pPr/>
              <a:t>6/16/2013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9"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38100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8100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14900" y="1535113"/>
            <a:ext cx="37719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914900" y="2174875"/>
            <a:ext cx="37719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B1809A98-F24B-4EE5-BF04-794F597C252F}" type="datetime1">
              <a:rPr lang="en-US" smtClean="0"/>
              <a:pPr/>
              <a:t>6/16/2013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10"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B701F01-0303-4491-B805-C15A6D3C57BC}" type="datetime1">
              <a:rPr lang="en-US" smtClean="0"/>
              <a:pPr/>
              <a:t>6/16/2013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3D3EB1-24BE-48E9-8358-9E66386FF030}" type="datetime1">
              <a:rPr lang="en-US" smtClean="0"/>
              <a:pPr/>
              <a:t>6/16/2013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6900" y="1767944"/>
            <a:ext cx="4286250" cy="4358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767944"/>
            <a:ext cx="3784600" cy="4358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1D752B4-0B9C-4C5F-85B1-1DF1056DC4E5}" type="datetime1">
              <a:rPr lang="en-US" smtClean="0"/>
              <a:pPr/>
              <a:t>6/16/2013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‹Nº›</a:t>
            </a:fld>
            <a:endParaRPr kumimoji="0" lang="en-US" dirty="0">
              <a:solidFill>
                <a:schemeClr val="accent3">
                  <a:shade val="75000"/>
                </a:schemeClr>
              </a:solidFill>
            </a:endParaRPr>
          </a:p>
        </p:txBody>
      </p:sp>
      <p:sp>
        <p:nvSpPr>
          <p:cNvPr id="8"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659703"/>
            <a:ext cx="5486400" cy="3067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FC509-4A26-48C7-8726-4BF6B3FAD8E4}" type="datetime1">
              <a:rPr lang="en-US" smtClean="0"/>
              <a:pPr/>
              <a:t>6/16/2013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10"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userDrawn="1"/>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8" name="Imagen 7" descr="escudo nacional_negro.jpg"/>
          <p:cNvPicPr>
            <a:picLocks noChangeAspect="1"/>
          </p:cNvPicPr>
          <p:nvPr userDrawn="1"/>
        </p:nvPicPr>
        <p:blipFill>
          <a:blip r:embed="rId15">
            <a:lum bright="70000" contrast="-70000"/>
            <a:alphaModFix amt="28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16">
              <a:lum bright="70000" contrast="-70000"/>
              <a:alphaModFix amt="28000"/>
            </a:blip>
            <a:stretch>
              <a:fillRect/>
            </a:stretch>
          </a:blipFill>
        </p:spPr>
      </p:pic>
      <p:sp>
        <p:nvSpPr>
          <p:cNvPr id="2" name="Title Placeholder 1"/>
          <p:cNvSpPr>
            <a:spLocks noGrp="1"/>
          </p:cNvSpPr>
          <p:nvPr>
            <p:ph type="title"/>
          </p:nvPr>
        </p:nvSpPr>
        <p:spPr>
          <a:xfrm>
            <a:off x="457200" y="274638"/>
            <a:ext cx="8229600" cy="782266"/>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1056904"/>
            <a:ext cx="8229600" cy="506925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D9D82225-CD8E-4974-AA72-A21752FB6C64}" type="datetime1">
              <a:rPr lang="en-US" smtClean="0"/>
              <a:pPr/>
              <a:t>6/16/2013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2066355A-084C-D24E-9AD2-7E4FC41EA627}" type="slidenum">
              <a:rPr lang="en-US" smtClean="0"/>
              <a:pPr/>
              <a:t>‹Nº›</a:t>
            </a:fld>
            <a:endParaRPr lang="en-US" dirty="0"/>
          </a:p>
        </p:txBody>
      </p:sp>
      <p:cxnSp>
        <p:nvCxnSpPr>
          <p:cNvPr id="21" name="Conector recto 20"/>
          <p:cNvCxnSpPr/>
          <p:nvPr userDrawn="1"/>
        </p:nvCxnSpPr>
        <p:spPr>
          <a:xfrm>
            <a:off x="457200" y="1056904"/>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userDrawn="1"/>
        </p:nvSpPr>
        <p:spPr>
          <a:xfrm>
            <a:off x="457200" y="6126163"/>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 id="2147493468" r:id="rId12"/>
    <p:sldLayoutId id="2147493469" r:id="rId13"/>
  </p:sldLayoutIdLst>
  <p:timing>
    <p:tnLst>
      <p:par>
        <p:cTn id="1" dur="indefinite" restart="never" nodeType="tmRoot"/>
      </p:par>
    </p:tnLst>
  </p:timing>
  <p:hf hdr="0" ftr="0" dt="0"/>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0">
          <a:gsLst>
            <a:gs pos="0">
              <a:schemeClr val="bg1">
                <a:lumMod val="85000"/>
                <a:alpha val="70000"/>
              </a:schemeClr>
            </a:gs>
            <a:gs pos="100000">
              <a:schemeClr val="bg1">
                <a:lumMod val="75000"/>
                <a:alpha val="70000"/>
              </a:schemeClr>
            </a:gs>
            <a:gs pos="84000">
              <a:schemeClr val="bg1">
                <a:lumMod val="85000"/>
                <a:alpha val="20000"/>
              </a:schemeClr>
            </a:gs>
            <a:gs pos="19000">
              <a:schemeClr val="bg1">
                <a:lumMod val="85000"/>
                <a:alpha val="20000"/>
              </a:schemeClr>
            </a:gs>
            <a:gs pos="50000">
              <a:schemeClr val="bg1">
                <a:alpha val="88000"/>
              </a:schemeClr>
            </a:gs>
          </a:gsLst>
          <a:lin ang="0" scaled="0"/>
          <a:tileRect/>
        </a:gradFill>
        <a:effectLst/>
      </p:bgPr>
    </p:bg>
    <p:spTree>
      <p:nvGrpSpPr>
        <p:cNvPr id="1" name=""/>
        <p:cNvGrpSpPr/>
        <p:nvPr/>
      </p:nvGrpSpPr>
      <p:grpSpPr>
        <a:xfrm>
          <a:off x="0" y="0"/>
          <a:ext cx="0" cy="0"/>
          <a:chOff x="0" y="0"/>
          <a:chExt cx="0" cy="0"/>
        </a:xfrm>
      </p:grpSpPr>
      <p:sp>
        <p:nvSpPr>
          <p:cNvPr id="5" name="Rectángulo 4"/>
          <p:cNvSpPr/>
          <p:nvPr/>
        </p:nvSpPr>
        <p:spPr>
          <a:xfrm>
            <a:off x="0" y="3366535"/>
            <a:ext cx="9144000" cy="3491465"/>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2" name="Título 1"/>
          <p:cNvSpPr>
            <a:spLocks noGrp="1"/>
          </p:cNvSpPr>
          <p:nvPr>
            <p:ph type="ctrTitle"/>
          </p:nvPr>
        </p:nvSpPr>
        <p:spPr>
          <a:xfrm>
            <a:off x="0" y="4055922"/>
            <a:ext cx="9144000" cy="1532976"/>
          </a:xfrm>
        </p:spPr>
        <p:txBody>
          <a:bodyPr/>
          <a:lstStyle/>
          <a:p>
            <a:pPr marL="444500" lvl="0" indent="3175" algn="ctr" defTabSz="914400">
              <a:tabLst>
                <a:tab pos="2744788" algn="l"/>
                <a:tab pos="5489575" algn="l"/>
              </a:tabLst>
              <a:defRPr/>
            </a:pPr>
            <a:r>
              <a:rPr lang="es-MX" b="1" dirty="0" smtClean="0">
                <a:solidFill>
                  <a:schemeClr val="bg1"/>
                </a:solidFill>
                <a:latin typeface="Calibri" pitchFamily="34" charset="0"/>
              </a:rPr>
              <a:t>FONDO DE APORTACIONES PARA LA SEGURIDAD PÚBLICA DE LOS ESTADOS Y DEL DISTRITO FEDERAL </a:t>
            </a:r>
            <a:br>
              <a:rPr lang="es-MX" b="1" dirty="0" smtClean="0">
                <a:solidFill>
                  <a:schemeClr val="bg1"/>
                </a:solidFill>
                <a:latin typeface="Calibri" pitchFamily="34" charset="0"/>
              </a:rPr>
            </a:br>
            <a:r>
              <a:rPr lang="es-MX" b="1" dirty="0" smtClean="0">
                <a:solidFill>
                  <a:schemeClr val="bg1"/>
                </a:solidFill>
                <a:latin typeface="Calibri" pitchFamily="34" charset="0"/>
              </a:rPr>
              <a:t>(FASP)</a:t>
            </a:r>
            <a:endParaRPr lang="es-ES_tradnl" dirty="0">
              <a:solidFill>
                <a:schemeClr val="bg1"/>
              </a:solidFill>
              <a:latin typeface="Calibri" pitchFamily="34" charset="0"/>
              <a:cs typeface="Arial" charset="0"/>
            </a:endParaRPr>
          </a:p>
        </p:txBody>
      </p:sp>
      <p:sp>
        <p:nvSpPr>
          <p:cNvPr id="6" name="5 Marcador de número de diapositiva"/>
          <p:cNvSpPr>
            <a:spLocks noGrp="1"/>
          </p:cNvSpPr>
          <p:nvPr>
            <p:ph type="sldNum" sz="quarter" idx="12"/>
          </p:nvPr>
        </p:nvSpPr>
        <p:spPr/>
        <p:txBody>
          <a:bodyPr/>
          <a:lstStyle/>
          <a:p>
            <a:fld id="{AF88E988-FB04-AB4E-BE5A-59F242AF7F7A}" type="slidenum">
              <a:rPr lang="en-US" smtClean="0"/>
              <a:pPr/>
              <a:t>1</a:t>
            </a:fld>
            <a:endParaRPr lang="en-US" dirty="0"/>
          </a:p>
        </p:txBody>
      </p:sp>
      <p:pic>
        <p:nvPicPr>
          <p:cNvPr id="1026" name="Picture 2" descr="https://encrypted-tbn2.gstatic.com/images?q=tbn:ANd9GcSf-cbnvbJBNqMO2MmcqaJDgANoGYBuy2EFWlHaGwOrNrStSxKX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1426" y="1267711"/>
            <a:ext cx="3721147" cy="1273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0837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1907704" y="116632"/>
            <a:ext cx="7092280" cy="540060"/>
          </a:xfrm>
          <a:prstGeom prst="rect">
            <a:avLst/>
          </a:prstGeom>
        </p:spPr>
        <p:txBody>
          <a:bodyPr/>
          <a:lstStyle>
            <a:lvl1pPr algn="l" defTabSz="914400" rtl="0" eaLnBrk="1" latinLnBrk="0" hangingPunct="1">
              <a:spcBef>
                <a:spcPct val="0"/>
              </a:spcBef>
              <a:buNone/>
              <a:defRPr sz="4000" kern="1200">
                <a:solidFill>
                  <a:schemeClr val="accent2">
                    <a:lumMod val="75000"/>
                  </a:schemeClr>
                </a:solidFill>
                <a:latin typeface="+mj-lt"/>
                <a:ea typeface="+mj-ea"/>
                <a:cs typeface="+mj-cs"/>
              </a:defRPr>
            </a:lvl1pPr>
          </a:lstStyle>
          <a:p>
            <a:pPr algn="ctr"/>
            <a:r>
              <a:rPr lang="en-US" sz="1600" b="1" dirty="0" smtClean="0">
                <a:solidFill>
                  <a:schemeClr val="bg1"/>
                </a:solidFill>
              </a:rPr>
              <a:t>FONDO DE APORTACIONES PARA LA SEGURIDAD PÚBLICA (FASP) 2013 </a:t>
            </a:r>
          </a:p>
        </p:txBody>
      </p:sp>
      <p:sp>
        <p:nvSpPr>
          <p:cNvPr id="7" name="Rectangle 22"/>
          <p:cNvSpPr>
            <a:spLocks/>
          </p:cNvSpPr>
          <p:nvPr/>
        </p:nvSpPr>
        <p:spPr bwMode="auto">
          <a:xfrm>
            <a:off x="827584" y="1250874"/>
            <a:ext cx="7416824"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0" tIns="0" rIns="0" bIns="0">
            <a:scene3d>
              <a:camera prst="orthographicFront"/>
              <a:lightRig rig="balanced" dir="t">
                <a:rot lat="0" lon="0" rev="2100000"/>
              </a:lightRig>
            </a:scene3d>
            <a:sp3d extrusionH="57150" prstMaterial="metal">
              <a:bevelT w="38100" h="25400"/>
              <a:contourClr>
                <a:schemeClr val="bg2"/>
              </a:contourClr>
            </a:sp3d>
          </a:bodyPr>
          <a:lstStyle/>
          <a:p>
            <a:pPr marL="39688" algn="just">
              <a:defRPr/>
            </a:pPr>
            <a:r>
              <a:rPr lang="es-MX" sz="1600" dirty="0" smtClean="0">
                <a:ln w="50800"/>
                <a:latin typeface="Calibri" pitchFamily="34" charset="0"/>
                <a:ea typeface="MS PGothic" pitchFamily="34" charset="-128"/>
                <a:sym typeface="Lucida Grande" charset="0"/>
              </a:rPr>
              <a:t>Son r</a:t>
            </a:r>
            <a:r>
              <a:rPr lang="es-MX" sz="1600" dirty="0" smtClean="0">
                <a:latin typeface="Calibri" pitchFamily="34" charset="0"/>
              </a:rPr>
              <a:t>ecursos </a:t>
            </a:r>
            <a:r>
              <a:rPr lang="es-MX" sz="1600" dirty="0">
                <a:latin typeface="Calibri" pitchFamily="34" charset="0"/>
              </a:rPr>
              <a:t>que la Federación transfiere a las haciendas públicas de los Estados y del Distrito Federal para la seguridad pública, </a:t>
            </a:r>
            <a:r>
              <a:rPr lang="es-MX" sz="1600" dirty="0" smtClean="0">
                <a:latin typeface="Calibri" pitchFamily="34" charset="0"/>
              </a:rPr>
              <a:t>y </a:t>
            </a:r>
            <a:r>
              <a:rPr lang="es-MX" sz="1600" dirty="0">
                <a:latin typeface="Calibri" pitchFamily="34" charset="0"/>
              </a:rPr>
              <a:t>que son determinados anualmente en el </a:t>
            </a:r>
            <a:r>
              <a:rPr lang="es-MX" sz="1600" dirty="0" smtClean="0">
                <a:latin typeface="Calibri" pitchFamily="34" charset="0"/>
              </a:rPr>
              <a:t>Presupuesto de Egresos de la Federación; </a:t>
            </a:r>
            <a:r>
              <a:rPr lang="es-MX" sz="1600" dirty="0">
                <a:latin typeface="Calibri" pitchFamily="34" charset="0"/>
              </a:rPr>
              <a:t>y tiene por </a:t>
            </a:r>
            <a:r>
              <a:rPr lang="es-MX" sz="1600" b="1" i="1" dirty="0">
                <a:latin typeface="Calibri" pitchFamily="34" charset="0"/>
              </a:rPr>
              <a:t>objetivo fortalecer la infraestructura, el equipamiento y la capacitación de las instituciones de seguridad, procuración e impartición de justicia de las entidades federativas</a:t>
            </a:r>
            <a:r>
              <a:rPr lang="es-MX" sz="1600" b="1" i="1" dirty="0" smtClean="0">
                <a:latin typeface="Calibri" pitchFamily="34" charset="0"/>
              </a:rPr>
              <a:t>.</a:t>
            </a:r>
          </a:p>
          <a:p>
            <a:pPr marL="39688" algn="just">
              <a:defRPr/>
            </a:pPr>
            <a:endParaRPr lang="es-MX" sz="1600" dirty="0">
              <a:latin typeface="Calibri" pitchFamily="34" charset="0"/>
            </a:endParaRPr>
          </a:p>
          <a:p>
            <a:pPr marL="39688" algn="just">
              <a:defRPr/>
            </a:pPr>
            <a:endParaRPr lang="es-MX" b="1" dirty="0">
              <a:ln w="50800"/>
              <a:latin typeface="Calibri" pitchFamily="34" charset="0"/>
              <a:ea typeface="MS PGothic" pitchFamily="34" charset="-128"/>
              <a:sym typeface="Lucida Grande" charset="0"/>
            </a:endParaRPr>
          </a:p>
        </p:txBody>
      </p:sp>
      <p:grpSp>
        <p:nvGrpSpPr>
          <p:cNvPr id="3" name="8 Grupo"/>
          <p:cNvGrpSpPr/>
          <p:nvPr/>
        </p:nvGrpSpPr>
        <p:grpSpPr>
          <a:xfrm>
            <a:off x="2447626" y="2717938"/>
            <a:ext cx="4079277" cy="2129484"/>
            <a:chOff x="253901" y="1974450"/>
            <a:chExt cx="3275173" cy="2747234"/>
          </a:xfrm>
        </p:grpSpPr>
        <p:grpSp>
          <p:nvGrpSpPr>
            <p:cNvPr id="5" name="9 Grupo"/>
            <p:cNvGrpSpPr/>
            <p:nvPr/>
          </p:nvGrpSpPr>
          <p:grpSpPr>
            <a:xfrm>
              <a:off x="253901" y="1974450"/>
              <a:ext cx="3275173" cy="2016621"/>
              <a:chOff x="1187393" y="333792"/>
              <a:chExt cx="6769214" cy="5040560"/>
            </a:xfrm>
          </p:grpSpPr>
          <p:pic>
            <p:nvPicPr>
              <p:cNvPr id="15" name="1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393" y="333792"/>
                <a:ext cx="6769214" cy="5040560"/>
              </a:xfrm>
              <a:prstGeom prst="rect">
                <a:avLst/>
              </a:prstGeom>
            </p:spPr>
          </p:pic>
          <p:sp>
            <p:nvSpPr>
              <p:cNvPr id="16" name="15 Rectángulo"/>
              <p:cNvSpPr/>
              <p:nvPr/>
            </p:nvSpPr>
            <p:spPr>
              <a:xfrm>
                <a:off x="1216768" y="381757"/>
                <a:ext cx="5328822" cy="2880320"/>
              </a:xfrm>
              <a:prstGeom prst="rect">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sz="1400" dirty="0">
                  <a:latin typeface="Calibri" pitchFamily="34" charset="0"/>
                </a:endParaRPr>
              </a:p>
            </p:txBody>
          </p:sp>
        </p:grpSp>
        <p:sp>
          <p:nvSpPr>
            <p:cNvPr id="11" name="10 CuadroTexto"/>
            <p:cNvSpPr txBox="1"/>
            <p:nvPr/>
          </p:nvSpPr>
          <p:spPr>
            <a:xfrm>
              <a:off x="280073" y="2098458"/>
              <a:ext cx="2556559" cy="952946"/>
            </a:xfrm>
            <a:prstGeom prst="rect">
              <a:avLst/>
            </a:prstGeom>
            <a:noFill/>
          </p:spPr>
          <p:txBody>
            <a:bodyPr wrap="square" rtlCol="0">
              <a:spAutoFit/>
            </a:bodyPr>
            <a:lstStyle/>
            <a:p>
              <a:pPr algn="ctr"/>
              <a:r>
                <a:rPr lang="es-MX" sz="1400" b="1" dirty="0" smtClean="0">
                  <a:solidFill>
                    <a:schemeClr val="bg1"/>
                  </a:solidFill>
                  <a:latin typeface="Calibri" pitchFamily="34" charset="0"/>
                </a:rPr>
                <a:t>PRESUPUESTO DE EGRESOS DE LA FEDERACIÓN</a:t>
              </a:r>
            </a:p>
            <a:p>
              <a:pPr algn="ctr"/>
              <a:r>
                <a:rPr lang="es-MX" sz="1400" b="1" dirty="0" smtClean="0">
                  <a:solidFill>
                    <a:schemeClr val="bg1"/>
                  </a:solidFill>
                  <a:latin typeface="Calibri" pitchFamily="34" charset="0"/>
                </a:rPr>
                <a:t> 2013</a:t>
              </a:r>
              <a:endParaRPr lang="es-MX" sz="1400" b="1" dirty="0">
                <a:solidFill>
                  <a:schemeClr val="bg1"/>
                </a:solidFill>
                <a:latin typeface="Calibri" pitchFamily="34" charset="0"/>
              </a:endParaRPr>
            </a:p>
          </p:txBody>
        </p:sp>
        <p:sp>
          <p:nvSpPr>
            <p:cNvPr id="12" name="11 CuadroTexto"/>
            <p:cNvSpPr txBox="1"/>
            <p:nvPr/>
          </p:nvSpPr>
          <p:spPr>
            <a:xfrm>
              <a:off x="269220" y="3323496"/>
              <a:ext cx="2556559" cy="675003"/>
            </a:xfrm>
            <a:prstGeom prst="rect">
              <a:avLst/>
            </a:prstGeom>
            <a:noFill/>
          </p:spPr>
          <p:txBody>
            <a:bodyPr wrap="square" rtlCol="0" anchor="ctr">
              <a:spAutoFit/>
            </a:bodyPr>
            <a:lstStyle/>
            <a:p>
              <a:pPr algn="ctr"/>
              <a:r>
                <a:rPr lang="es-MX" sz="1400" b="1" dirty="0" smtClean="0">
                  <a:solidFill>
                    <a:schemeClr val="accent2">
                      <a:lumMod val="50000"/>
                    </a:schemeClr>
                  </a:solidFill>
                  <a:latin typeface="Calibri" pitchFamily="34" charset="0"/>
                </a:rPr>
                <a:t>FASP</a:t>
              </a:r>
            </a:p>
            <a:p>
              <a:pPr algn="ctr"/>
              <a:r>
                <a:rPr lang="es-MX" sz="1400" b="1" dirty="0" smtClean="0">
                  <a:solidFill>
                    <a:schemeClr val="accent2">
                      <a:lumMod val="50000"/>
                    </a:schemeClr>
                  </a:solidFill>
                  <a:latin typeface="Calibri" pitchFamily="34" charset="0"/>
                </a:rPr>
                <a:t>$7,631,760,775.00</a:t>
              </a:r>
              <a:endParaRPr lang="es-MX" sz="1400" b="1" dirty="0">
                <a:solidFill>
                  <a:schemeClr val="accent2">
                    <a:lumMod val="50000"/>
                  </a:schemeClr>
                </a:solidFill>
                <a:latin typeface="Calibri" pitchFamily="34" charset="0"/>
              </a:endParaRPr>
            </a:p>
          </p:txBody>
        </p:sp>
        <p:sp>
          <p:nvSpPr>
            <p:cNvPr id="14" name="13 CuadroTexto"/>
            <p:cNvSpPr txBox="1"/>
            <p:nvPr/>
          </p:nvSpPr>
          <p:spPr>
            <a:xfrm>
              <a:off x="317391" y="4046681"/>
              <a:ext cx="2556559" cy="675003"/>
            </a:xfrm>
            <a:prstGeom prst="rect">
              <a:avLst/>
            </a:prstGeom>
            <a:noFill/>
          </p:spPr>
          <p:txBody>
            <a:bodyPr wrap="square" rtlCol="0">
              <a:spAutoFit/>
            </a:bodyPr>
            <a:lstStyle/>
            <a:p>
              <a:pPr algn="ctr"/>
              <a:r>
                <a:rPr lang="es-MX" sz="1400" b="1" dirty="0" smtClean="0">
                  <a:solidFill>
                    <a:schemeClr val="accent2">
                      <a:lumMod val="50000"/>
                    </a:schemeClr>
                  </a:solidFill>
                  <a:latin typeface="Calibri" pitchFamily="34" charset="0"/>
                </a:rPr>
                <a:t>APORTACIÓN ESTATAL</a:t>
              </a:r>
            </a:p>
            <a:p>
              <a:pPr algn="ctr"/>
              <a:r>
                <a:rPr lang="es-MX" sz="1400" b="1" dirty="0" smtClean="0">
                  <a:solidFill>
                    <a:schemeClr val="accent2">
                      <a:lumMod val="50000"/>
                    </a:schemeClr>
                  </a:solidFill>
                  <a:latin typeface="Calibri" pitchFamily="34" charset="0"/>
                </a:rPr>
                <a:t>$2,165,278,715.20</a:t>
              </a:r>
              <a:endParaRPr lang="es-MX" sz="1400" b="1" dirty="0">
                <a:solidFill>
                  <a:schemeClr val="accent2">
                    <a:lumMod val="50000"/>
                  </a:schemeClr>
                </a:solidFill>
                <a:latin typeface="Calibri" pitchFamily="34" charset="0"/>
              </a:endParaRPr>
            </a:p>
          </p:txBody>
        </p:sp>
      </p:grpSp>
      <p:sp>
        <p:nvSpPr>
          <p:cNvPr id="17" name="Rectangle 22"/>
          <p:cNvSpPr>
            <a:spLocks/>
          </p:cNvSpPr>
          <p:nvPr/>
        </p:nvSpPr>
        <p:spPr bwMode="auto">
          <a:xfrm>
            <a:off x="2904024" y="5097624"/>
            <a:ext cx="2736304" cy="63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rnd">
                <a:solidFill>
                  <a:schemeClr val="tx1"/>
                </a:solidFill>
                <a:round/>
                <a:headEnd/>
                <a:tailEnd/>
              </a14:hiddenLine>
            </a:ext>
          </a:extLst>
        </p:spPr>
        <p:txBody>
          <a:bodyPr lIns="0" tIns="0" rIns="0" bIns="0">
            <a:scene3d>
              <a:camera prst="orthographicFront"/>
              <a:lightRig rig="balanced" dir="t">
                <a:rot lat="0" lon="0" rev="2100000"/>
              </a:lightRig>
            </a:scene3d>
            <a:sp3d extrusionH="57150" prstMaterial="metal">
              <a:bevelT w="38100" h="25400"/>
              <a:contourClr>
                <a:schemeClr val="bg2"/>
              </a:contourClr>
            </a:sp3d>
          </a:bodyPr>
          <a:lstStyle/>
          <a:p>
            <a:pPr marL="39688" algn="ctr">
              <a:defRPr/>
            </a:pPr>
            <a:r>
              <a:rPr lang="es-MX" sz="1600" b="1" dirty="0" smtClean="0">
                <a:ln w="50800"/>
                <a:latin typeface="Calibri" pitchFamily="34" charset="0"/>
                <a:ea typeface="MS PGothic" pitchFamily="34" charset="-128"/>
                <a:sym typeface="Lucida Grande" charset="0"/>
              </a:rPr>
              <a:t>FINANCIAMIENTO CONJUNTO $9,797,039,490.20</a:t>
            </a:r>
            <a:endParaRPr lang="es-MX" sz="1600" b="1" dirty="0">
              <a:ln w="50800"/>
              <a:latin typeface="Calibri" pitchFamily="34" charset="0"/>
              <a:ea typeface="MS PGothic" pitchFamily="34" charset="-128"/>
              <a:sym typeface="Lucida Grande" charset="0"/>
            </a:endParaRPr>
          </a:p>
        </p:txBody>
      </p:sp>
      <p:sp>
        <p:nvSpPr>
          <p:cNvPr id="6" name="5 CuadroTexto"/>
          <p:cNvSpPr txBox="1"/>
          <p:nvPr/>
        </p:nvSpPr>
        <p:spPr>
          <a:xfrm>
            <a:off x="391887" y="522514"/>
            <a:ext cx="8087096" cy="430887"/>
          </a:xfrm>
          <a:prstGeom prst="rect">
            <a:avLst/>
          </a:prstGeom>
          <a:noFill/>
        </p:spPr>
        <p:txBody>
          <a:bodyPr wrap="square" rtlCol="0">
            <a:spAutoFit/>
          </a:bodyPr>
          <a:lstStyle/>
          <a:p>
            <a:pPr algn="r"/>
            <a:r>
              <a:rPr lang="es-MX" sz="2200" b="1" dirty="0" smtClean="0">
                <a:latin typeface="Calibri" pitchFamily="34" charset="0"/>
              </a:rPr>
              <a:t>¿Qué es el FASP?</a:t>
            </a:r>
            <a:endParaRPr lang="es-MX" sz="2200" b="1" dirty="0">
              <a:latin typeface="Calibri" pitchFamily="34" charset="0"/>
            </a:endParaRPr>
          </a:p>
        </p:txBody>
      </p:sp>
    </p:spTree>
    <p:extLst>
      <p:ext uri="{BB962C8B-B14F-4D97-AF65-F5344CB8AC3E}">
        <p14:creationId xmlns:p14="http://schemas.microsoft.com/office/powerpoint/2010/main" val="36905815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683568" y="1412776"/>
            <a:ext cx="7992888" cy="4001095"/>
          </a:xfrm>
          <a:prstGeom prst="rect">
            <a:avLst/>
          </a:prstGeom>
          <a:noFill/>
          <a:ln>
            <a:noFill/>
          </a:ln>
        </p:spPr>
        <p:txBody>
          <a:bodyPr wrap="square" rtlCol="0">
            <a:spAutoFit/>
          </a:bodyPr>
          <a:lstStyle/>
          <a:p>
            <a:pPr marL="285750" indent="-285750" algn="just">
              <a:buFont typeface="Wingdings" pitchFamily="2" charset="2"/>
              <a:buChar char="q"/>
            </a:pPr>
            <a:endParaRPr lang="es-MX" sz="1100" dirty="0" smtClean="0">
              <a:latin typeface="Calibri" pitchFamily="34" charset="0"/>
            </a:endParaRPr>
          </a:p>
          <a:p>
            <a:pPr algn="just"/>
            <a:endParaRPr lang="es-MX" sz="1100" dirty="0" smtClean="0">
              <a:latin typeface="Calibri" pitchFamily="34" charset="0"/>
            </a:endParaRPr>
          </a:p>
          <a:p>
            <a:pPr marL="285750" indent="-285750" algn="just">
              <a:buFont typeface="Wingdings" pitchFamily="2" charset="2"/>
              <a:buChar char="q"/>
            </a:pPr>
            <a:r>
              <a:rPr lang="es-MX" dirty="0" smtClean="0">
                <a:latin typeface="Calibri" pitchFamily="34" charset="0"/>
              </a:rPr>
              <a:t>Presupuesto </a:t>
            </a:r>
            <a:r>
              <a:rPr lang="es-MX" dirty="0">
                <a:latin typeface="Calibri" pitchFamily="34" charset="0"/>
              </a:rPr>
              <a:t>de Egresos de la </a:t>
            </a:r>
            <a:r>
              <a:rPr lang="es-MX" dirty="0" smtClean="0">
                <a:latin typeface="Calibri" pitchFamily="34" charset="0"/>
              </a:rPr>
              <a:t>Federación</a:t>
            </a:r>
          </a:p>
          <a:p>
            <a:pPr algn="just"/>
            <a:endParaRPr lang="es-MX" dirty="0" smtClean="0">
              <a:latin typeface="Calibri" pitchFamily="34" charset="0"/>
              <a:cs typeface="Calibri" pitchFamily="34" charset="0"/>
            </a:endParaRPr>
          </a:p>
          <a:p>
            <a:pPr algn="just"/>
            <a:endParaRPr lang="es-MX" dirty="0">
              <a:latin typeface="Calibri" pitchFamily="34" charset="0"/>
              <a:cs typeface="Calibri" pitchFamily="34" charset="0"/>
            </a:endParaRPr>
          </a:p>
          <a:p>
            <a:pPr marL="285750" indent="-285750" algn="just">
              <a:buFont typeface="Wingdings" pitchFamily="2" charset="2"/>
              <a:buChar char="q"/>
            </a:pPr>
            <a:r>
              <a:rPr lang="es-MX" dirty="0">
                <a:latin typeface="Calibri" pitchFamily="34" charset="0"/>
              </a:rPr>
              <a:t>Ley de Coordinación </a:t>
            </a:r>
            <a:r>
              <a:rPr lang="es-MX" dirty="0" smtClean="0">
                <a:latin typeface="Calibri" pitchFamily="34" charset="0"/>
              </a:rPr>
              <a:t>Fiscal</a:t>
            </a:r>
          </a:p>
          <a:p>
            <a:pPr algn="just"/>
            <a:endParaRPr lang="es-MX" dirty="0" smtClean="0">
              <a:latin typeface="Calibri" pitchFamily="34" charset="0"/>
              <a:cs typeface="Calibri" pitchFamily="34" charset="0"/>
            </a:endParaRPr>
          </a:p>
          <a:p>
            <a:pPr algn="just"/>
            <a:endParaRPr lang="es-MX" dirty="0">
              <a:latin typeface="Calibri" pitchFamily="34" charset="0"/>
              <a:cs typeface="Calibri" pitchFamily="34" charset="0"/>
            </a:endParaRPr>
          </a:p>
          <a:p>
            <a:pPr marL="285750" indent="-285750" algn="just">
              <a:buFont typeface="Wingdings" pitchFamily="2" charset="2"/>
              <a:buChar char="q"/>
            </a:pPr>
            <a:r>
              <a:rPr lang="es-MX" dirty="0">
                <a:latin typeface="Calibri" pitchFamily="34" charset="0"/>
              </a:rPr>
              <a:t>Ley General del Sistema Nacional de Seguridad </a:t>
            </a:r>
            <a:r>
              <a:rPr lang="es-MX" dirty="0" smtClean="0">
                <a:latin typeface="Calibri" pitchFamily="34" charset="0"/>
              </a:rPr>
              <a:t>Pública</a:t>
            </a:r>
          </a:p>
          <a:p>
            <a:pPr algn="just"/>
            <a:endParaRPr lang="es-MX" dirty="0" smtClean="0">
              <a:latin typeface="Calibri" pitchFamily="34" charset="0"/>
              <a:cs typeface="Calibri" pitchFamily="34" charset="0"/>
            </a:endParaRPr>
          </a:p>
          <a:p>
            <a:pPr algn="just"/>
            <a:endParaRPr lang="es-MX" dirty="0">
              <a:latin typeface="Calibri" pitchFamily="34" charset="0"/>
              <a:cs typeface="Calibri" pitchFamily="34" charset="0"/>
            </a:endParaRPr>
          </a:p>
          <a:p>
            <a:pPr marL="285750" indent="-285750" algn="just">
              <a:buFont typeface="Wingdings" pitchFamily="2" charset="2"/>
              <a:buChar char="q"/>
            </a:pPr>
            <a:r>
              <a:rPr lang="es-MX" dirty="0">
                <a:latin typeface="Calibri" pitchFamily="34" charset="0"/>
              </a:rPr>
              <a:t>Criterios Generales para la Administración y Ejercicio de los Recursos del Fondo de Aportaciones para la Seguridad Pública de los Estados y del Distrito Federal (FASP) que serán Aplicables para el Ejercicio Fiscal 2012 y Subsecuentes</a:t>
            </a:r>
            <a:endParaRPr lang="es-MX" dirty="0">
              <a:latin typeface="Calibri" pitchFamily="34" charset="0"/>
              <a:cs typeface="Calibri" pitchFamily="34" charset="0"/>
            </a:endParaRPr>
          </a:p>
          <a:p>
            <a:pPr algn="just"/>
            <a:endParaRPr lang="es-MX" sz="1600" dirty="0" smtClean="0">
              <a:latin typeface="Calibri" pitchFamily="34" charset="0"/>
            </a:endParaRPr>
          </a:p>
        </p:txBody>
      </p:sp>
      <p:sp>
        <p:nvSpPr>
          <p:cNvPr id="6" name="5 CuadroTexto"/>
          <p:cNvSpPr txBox="1"/>
          <p:nvPr/>
        </p:nvSpPr>
        <p:spPr>
          <a:xfrm>
            <a:off x="391887" y="522514"/>
            <a:ext cx="8087096" cy="430887"/>
          </a:xfrm>
          <a:prstGeom prst="rect">
            <a:avLst/>
          </a:prstGeom>
          <a:noFill/>
        </p:spPr>
        <p:txBody>
          <a:bodyPr wrap="square" rtlCol="0">
            <a:spAutoFit/>
          </a:bodyPr>
          <a:lstStyle/>
          <a:p>
            <a:pPr algn="r"/>
            <a:r>
              <a:rPr lang="es-MX" sz="2200" b="1" dirty="0" smtClean="0">
                <a:latin typeface="Calibri" pitchFamily="34" charset="0"/>
              </a:rPr>
              <a:t>Marco Normativo</a:t>
            </a:r>
            <a:endParaRPr lang="es-MX" sz="2200" b="1" dirty="0">
              <a:latin typeface="Calibri" pitchFamily="34" charset="0"/>
            </a:endParaRPr>
          </a:p>
        </p:txBody>
      </p:sp>
    </p:spTree>
    <p:extLst>
      <p:ext uri="{BB962C8B-B14F-4D97-AF65-F5344CB8AC3E}">
        <p14:creationId xmlns:p14="http://schemas.microsoft.com/office/powerpoint/2010/main" val="4052769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1039040" y="6246173"/>
            <a:ext cx="7817183" cy="261610"/>
          </a:xfrm>
          <a:prstGeom prst="rect">
            <a:avLst/>
          </a:prstGeom>
          <a:noFill/>
        </p:spPr>
        <p:txBody>
          <a:bodyPr wrap="square" rtlCol="0">
            <a:spAutoFit/>
          </a:bodyPr>
          <a:lstStyle/>
          <a:p>
            <a:pPr algn="just"/>
            <a:r>
              <a:rPr lang="es-MX" sz="1050" dirty="0"/>
              <a:t>* </a:t>
            </a:r>
            <a:r>
              <a:rPr lang="es-MX" sz="1050" dirty="0" smtClean="0"/>
              <a:t>Ejes </a:t>
            </a:r>
            <a:r>
              <a:rPr lang="es-MX" sz="1050" dirty="0"/>
              <a:t>aprobados en el Acuerdo 10/XXX/11 por el Consejo Nacional de Seguridad Pública en su XXXI </a:t>
            </a:r>
            <a:r>
              <a:rPr lang="es-MX" sz="1050" dirty="0" smtClean="0"/>
              <a:t>sesión</a:t>
            </a:r>
            <a:r>
              <a:rPr lang="es-MX" sz="1050" dirty="0"/>
              <a:t>.</a:t>
            </a:r>
          </a:p>
        </p:txBody>
      </p:sp>
      <p:sp>
        <p:nvSpPr>
          <p:cNvPr id="5" name="4 CuadroTexto"/>
          <p:cNvSpPr txBox="1"/>
          <p:nvPr/>
        </p:nvSpPr>
        <p:spPr>
          <a:xfrm>
            <a:off x="1039040" y="1059121"/>
            <a:ext cx="7416824" cy="4462760"/>
          </a:xfrm>
          <a:prstGeom prst="rect">
            <a:avLst/>
          </a:prstGeom>
          <a:noFill/>
        </p:spPr>
        <p:txBody>
          <a:bodyPr wrap="square" rtlCol="0">
            <a:spAutoFit/>
          </a:bodyPr>
          <a:lstStyle/>
          <a:p>
            <a:pPr lvl="1" algn="ctr"/>
            <a:endParaRPr lang="es-MX" sz="1400" b="1" dirty="0">
              <a:latin typeface="Calibri" pitchFamily="34" charset="0"/>
              <a:ea typeface="Calibri"/>
              <a:cs typeface="Times New Roman"/>
            </a:endParaRPr>
          </a:p>
          <a:p>
            <a:pPr marL="400050" lvl="0" indent="-400050" algn="just">
              <a:buAutoNum type="romanUcPeriod"/>
            </a:pPr>
            <a:r>
              <a:rPr lang="es-MX" dirty="0" smtClean="0">
                <a:latin typeface="Calibri" pitchFamily="34" charset="0"/>
              </a:rPr>
              <a:t>Prevención </a:t>
            </a:r>
            <a:r>
              <a:rPr lang="es-MX" dirty="0">
                <a:latin typeface="Calibri" pitchFamily="34" charset="0"/>
              </a:rPr>
              <a:t>Social de la Violencia, Delincuencia y del </a:t>
            </a:r>
            <a:r>
              <a:rPr lang="es-MX" dirty="0" smtClean="0">
                <a:latin typeface="Calibri" pitchFamily="34" charset="0"/>
              </a:rPr>
              <a:t>Delito</a:t>
            </a:r>
          </a:p>
          <a:p>
            <a:pPr lvl="0" algn="just"/>
            <a:endParaRPr lang="es-MX" dirty="0">
              <a:latin typeface="Calibri" pitchFamily="34" charset="0"/>
            </a:endParaRPr>
          </a:p>
          <a:p>
            <a:pPr marL="400050" lvl="0" indent="-400050" algn="just">
              <a:buAutoNum type="romanUcPeriod" startAt="2"/>
            </a:pPr>
            <a:r>
              <a:rPr lang="es-MX" dirty="0" smtClean="0">
                <a:latin typeface="Calibri" pitchFamily="34" charset="0"/>
              </a:rPr>
              <a:t>Control </a:t>
            </a:r>
            <a:r>
              <a:rPr lang="es-MX" dirty="0">
                <a:latin typeface="Calibri" pitchFamily="34" charset="0"/>
              </a:rPr>
              <a:t>de </a:t>
            </a:r>
            <a:r>
              <a:rPr lang="es-MX" dirty="0" smtClean="0">
                <a:latin typeface="Calibri" pitchFamily="34" charset="0"/>
              </a:rPr>
              <a:t>Confianza</a:t>
            </a:r>
          </a:p>
          <a:p>
            <a:pPr lvl="0" algn="just"/>
            <a:endParaRPr lang="es-MX" dirty="0">
              <a:latin typeface="Calibri" pitchFamily="34" charset="0"/>
            </a:endParaRPr>
          </a:p>
          <a:p>
            <a:pPr marL="400050" lvl="0" indent="-400050" algn="just">
              <a:buAutoNum type="romanUcPeriod" startAt="3"/>
            </a:pPr>
            <a:r>
              <a:rPr lang="es-MX" dirty="0" smtClean="0">
                <a:latin typeface="Calibri" pitchFamily="34" charset="0"/>
              </a:rPr>
              <a:t>Desarrollo Institucional</a:t>
            </a:r>
          </a:p>
          <a:p>
            <a:pPr lvl="0" algn="just"/>
            <a:endParaRPr lang="es-MX" dirty="0">
              <a:latin typeface="Calibri" pitchFamily="34" charset="0"/>
            </a:endParaRPr>
          </a:p>
          <a:p>
            <a:pPr marL="400050" lvl="0" indent="-400050" algn="just">
              <a:buAutoNum type="romanUcPeriod" startAt="4"/>
            </a:pPr>
            <a:r>
              <a:rPr lang="es-MX" dirty="0" smtClean="0">
                <a:latin typeface="Calibri" pitchFamily="34" charset="0"/>
              </a:rPr>
              <a:t>Fortalecimiento </a:t>
            </a:r>
            <a:r>
              <a:rPr lang="es-MX" dirty="0">
                <a:latin typeface="Calibri" pitchFamily="34" charset="0"/>
              </a:rPr>
              <a:t>de la Procuración de </a:t>
            </a:r>
            <a:r>
              <a:rPr lang="es-MX" dirty="0" smtClean="0">
                <a:latin typeface="Calibri" pitchFamily="34" charset="0"/>
              </a:rPr>
              <a:t>Justicia</a:t>
            </a:r>
          </a:p>
          <a:p>
            <a:pPr lvl="0" algn="just"/>
            <a:endParaRPr lang="es-MX" dirty="0">
              <a:latin typeface="Calibri" pitchFamily="34" charset="0"/>
            </a:endParaRPr>
          </a:p>
          <a:p>
            <a:pPr marL="400050" lvl="0" indent="-400050" algn="just">
              <a:buAutoNum type="romanUcPeriod" startAt="5"/>
            </a:pPr>
            <a:r>
              <a:rPr lang="es-MX" dirty="0" smtClean="0">
                <a:latin typeface="Calibri" pitchFamily="34" charset="0"/>
              </a:rPr>
              <a:t>Fortalecimiento </a:t>
            </a:r>
            <a:r>
              <a:rPr lang="es-MX" dirty="0">
                <a:latin typeface="Calibri" pitchFamily="34" charset="0"/>
              </a:rPr>
              <a:t>de las Instituciones </a:t>
            </a:r>
            <a:r>
              <a:rPr lang="es-MX" dirty="0" smtClean="0">
                <a:latin typeface="Calibri" pitchFamily="34" charset="0"/>
              </a:rPr>
              <a:t>Judiciales</a:t>
            </a:r>
          </a:p>
          <a:p>
            <a:pPr lvl="0" algn="just"/>
            <a:endParaRPr lang="es-MX" dirty="0">
              <a:latin typeface="Calibri" pitchFamily="34" charset="0"/>
            </a:endParaRPr>
          </a:p>
          <a:p>
            <a:pPr marL="400050" lvl="0" indent="-400050" algn="just">
              <a:buAutoNum type="romanUcPeriod" startAt="6"/>
            </a:pPr>
            <a:r>
              <a:rPr lang="es-MX" dirty="0" smtClean="0">
                <a:latin typeface="Calibri" pitchFamily="34" charset="0"/>
              </a:rPr>
              <a:t>Sistema Penitenciario</a:t>
            </a:r>
          </a:p>
          <a:p>
            <a:pPr lvl="0" algn="just"/>
            <a:endParaRPr lang="es-MX" dirty="0">
              <a:latin typeface="Calibri" pitchFamily="34" charset="0"/>
            </a:endParaRPr>
          </a:p>
          <a:p>
            <a:pPr marL="400050" lvl="0" indent="-400050" algn="just">
              <a:buAutoNum type="romanUcPeriod" startAt="7"/>
            </a:pPr>
            <a:r>
              <a:rPr lang="es-MX" dirty="0" smtClean="0">
                <a:latin typeface="Calibri" pitchFamily="34" charset="0"/>
              </a:rPr>
              <a:t>Sistema </a:t>
            </a:r>
            <a:r>
              <a:rPr lang="es-MX" dirty="0">
                <a:latin typeface="Calibri" pitchFamily="34" charset="0"/>
              </a:rPr>
              <a:t>Nacional de Información de Seguridad </a:t>
            </a:r>
            <a:r>
              <a:rPr lang="es-MX" dirty="0" smtClean="0">
                <a:latin typeface="Calibri" pitchFamily="34" charset="0"/>
              </a:rPr>
              <a:t>Pública</a:t>
            </a:r>
          </a:p>
          <a:p>
            <a:pPr lvl="0" algn="just"/>
            <a:endParaRPr lang="es-MX" dirty="0">
              <a:latin typeface="Calibri" pitchFamily="34" charset="0"/>
            </a:endParaRPr>
          </a:p>
          <a:p>
            <a:pPr lvl="0" algn="just"/>
            <a:r>
              <a:rPr lang="es-MX" dirty="0" smtClean="0">
                <a:latin typeface="Calibri" pitchFamily="34" charset="0"/>
              </a:rPr>
              <a:t>VIII. Transparencia </a:t>
            </a:r>
            <a:r>
              <a:rPr lang="es-MX" dirty="0">
                <a:latin typeface="Calibri" pitchFamily="34" charset="0"/>
              </a:rPr>
              <a:t>y Rendición de </a:t>
            </a:r>
            <a:r>
              <a:rPr lang="es-MX" dirty="0" smtClean="0">
                <a:latin typeface="Calibri" pitchFamily="34" charset="0"/>
              </a:rPr>
              <a:t>Cuentas</a:t>
            </a:r>
            <a:endParaRPr lang="es-MX" dirty="0">
              <a:latin typeface="Calibri" pitchFamily="34" charset="0"/>
            </a:endParaRPr>
          </a:p>
        </p:txBody>
      </p:sp>
      <p:sp>
        <p:nvSpPr>
          <p:cNvPr id="6" name="Title 3"/>
          <p:cNvSpPr txBox="1">
            <a:spLocks/>
          </p:cNvSpPr>
          <p:nvPr/>
        </p:nvSpPr>
        <p:spPr>
          <a:xfrm>
            <a:off x="1907704" y="116632"/>
            <a:ext cx="7092280" cy="540060"/>
          </a:xfrm>
          <a:prstGeom prst="rect">
            <a:avLst/>
          </a:prstGeom>
        </p:spPr>
        <p:txBody>
          <a:bodyPr/>
          <a:lstStyle>
            <a:lvl1pPr algn="l" defTabSz="914400" rtl="0" eaLnBrk="1" latinLnBrk="0" hangingPunct="1">
              <a:spcBef>
                <a:spcPct val="0"/>
              </a:spcBef>
              <a:buNone/>
              <a:defRPr sz="4000" kern="1200">
                <a:solidFill>
                  <a:schemeClr val="accent2">
                    <a:lumMod val="75000"/>
                  </a:schemeClr>
                </a:solidFill>
                <a:latin typeface="+mj-lt"/>
                <a:ea typeface="+mj-ea"/>
                <a:cs typeface="+mj-cs"/>
              </a:defRPr>
            </a:lvl1pPr>
          </a:lstStyle>
          <a:p>
            <a:pPr algn="ctr"/>
            <a:r>
              <a:rPr lang="en-US" sz="1600" b="1" dirty="0" smtClean="0">
                <a:solidFill>
                  <a:schemeClr val="bg1"/>
                </a:solidFill>
              </a:rPr>
              <a:t>FONDO DE APORTACIONES PARA LA SEGURIDAD PÚBLICA (FASP) 2013 </a:t>
            </a:r>
          </a:p>
        </p:txBody>
      </p:sp>
      <p:sp>
        <p:nvSpPr>
          <p:cNvPr id="8" name="7 CuadroTexto"/>
          <p:cNvSpPr txBox="1"/>
          <p:nvPr/>
        </p:nvSpPr>
        <p:spPr>
          <a:xfrm>
            <a:off x="391887" y="522514"/>
            <a:ext cx="8087096" cy="430887"/>
          </a:xfrm>
          <a:prstGeom prst="rect">
            <a:avLst/>
          </a:prstGeom>
          <a:noFill/>
        </p:spPr>
        <p:txBody>
          <a:bodyPr wrap="square" rtlCol="0">
            <a:spAutoFit/>
          </a:bodyPr>
          <a:lstStyle/>
          <a:p>
            <a:pPr algn="r"/>
            <a:r>
              <a:rPr lang="es-MX" sz="2200" b="1" dirty="0" smtClean="0">
                <a:latin typeface="Calibri" pitchFamily="34" charset="0"/>
              </a:rPr>
              <a:t>Ejes estratégicos</a:t>
            </a:r>
            <a:endParaRPr lang="es-MX" sz="2200" b="1" dirty="0">
              <a:latin typeface="Calibri" pitchFamily="34" charset="0"/>
            </a:endParaRPr>
          </a:p>
        </p:txBody>
      </p:sp>
    </p:spTree>
    <p:extLst>
      <p:ext uri="{BB962C8B-B14F-4D97-AF65-F5344CB8AC3E}">
        <p14:creationId xmlns:p14="http://schemas.microsoft.com/office/powerpoint/2010/main" val="40947736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CuadroTexto"/>
          <p:cNvSpPr txBox="1"/>
          <p:nvPr/>
        </p:nvSpPr>
        <p:spPr>
          <a:xfrm>
            <a:off x="1019225" y="6413266"/>
            <a:ext cx="8005464" cy="400110"/>
          </a:xfrm>
          <a:prstGeom prst="rect">
            <a:avLst/>
          </a:prstGeom>
          <a:noFill/>
        </p:spPr>
        <p:txBody>
          <a:bodyPr wrap="square" rtlCol="0">
            <a:spAutoFit/>
          </a:bodyPr>
          <a:lstStyle/>
          <a:p>
            <a:pPr algn="just"/>
            <a:r>
              <a:rPr lang="es-MX" sz="1000" dirty="0" smtClean="0">
                <a:latin typeface="Calibri" pitchFamily="34" charset="0"/>
              </a:rPr>
              <a:t>*    Programas </a:t>
            </a:r>
            <a:r>
              <a:rPr lang="es-MX" sz="1000" dirty="0">
                <a:latin typeface="Calibri" pitchFamily="34" charset="0"/>
              </a:rPr>
              <a:t>aprobados en </a:t>
            </a:r>
            <a:r>
              <a:rPr lang="es-MX" sz="1000" dirty="0" smtClean="0">
                <a:latin typeface="Calibri" pitchFamily="34" charset="0"/>
              </a:rPr>
              <a:t>el Acuerdo </a:t>
            </a:r>
            <a:r>
              <a:rPr lang="es-MX" sz="1000" dirty="0">
                <a:latin typeface="Calibri" pitchFamily="34" charset="0"/>
              </a:rPr>
              <a:t>10/XXX/11 por </a:t>
            </a:r>
            <a:r>
              <a:rPr lang="es-MX" sz="1000" dirty="0" smtClean="0">
                <a:latin typeface="Calibri" pitchFamily="34" charset="0"/>
              </a:rPr>
              <a:t>el Consejo Nacional de Seguridad Pública en su XXXI sesión.</a:t>
            </a:r>
          </a:p>
          <a:p>
            <a:pPr algn="just"/>
            <a:r>
              <a:rPr lang="es-MX" sz="1000" dirty="0" smtClean="0">
                <a:latin typeface="Calibri" pitchFamily="34" charset="0"/>
              </a:rPr>
              <a:t>** Programa aprobado  </a:t>
            </a:r>
            <a:r>
              <a:rPr lang="es-MX" sz="1000" dirty="0">
                <a:latin typeface="Calibri" pitchFamily="34" charset="0"/>
              </a:rPr>
              <a:t>en el </a:t>
            </a:r>
            <a:r>
              <a:rPr lang="es-MX" sz="1000" dirty="0" smtClean="0">
                <a:latin typeface="Calibri" pitchFamily="34" charset="0"/>
              </a:rPr>
              <a:t>Acuerdo </a:t>
            </a:r>
            <a:r>
              <a:rPr lang="es-MX" sz="1000" dirty="0">
                <a:latin typeface="Calibri" pitchFamily="34" charset="0"/>
              </a:rPr>
              <a:t>03/XXXIII/12 </a:t>
            </a:r>
            <a:r>
              <a:rPr lang="es-MX" sz="1000" dirty="0" smtClean="0">
                <a:latin typeface="Calibri" pitchFamily="34" charset="0"/>
              </a:rPr>
              <a:t>por el </a:t>
            </a:r>
            <a:r>
              <a:rPr lang="es-MX" sz="1000" dirty="0">
                <a:latin typeface="Calibri" pitchFamily="34" charset="0"/>
              </a:rPr>
              <a:t>Consejo Nacional de Seguridad Pública </a:t>
            </a:r>
            <a:r>
              <a:rPr lang="es-MX" sz="1000" dirty="0" smtClean="0">
                <a:latin typeface="Calibri" pitchFamily="34" charset="0"/>
              </a:rPr>
              <a:t>en su XXXIII sesión.</a:t>
            </a:r>
            <a:endParaRPr lang="es-MX" sz="1000" dirty="0">
              <a:latin typeface="Calibri" pitchFamily="34" charset="0"/>
            </a:endParaRPr>
          </a:p>
        </p:txBody>
      </p:sp>
      <p:sp>
        <p:nvSpPr>
          <p:cNvPr id="3" name="2 CuadroTexto"/>
          <p:cNvSpPr txBox="1"/>
          <p:nvPr/>
        </p:nvSpPr>
        <p:spPr>
          <a:xfrm>
            <a:off x="827050" y="1088847"/>
            <a:ext cx="7901314" cy="5086905"/>
          </a:xfrm>
          <a:prstGeom prst="rect">
            <a:avLst/>
          </a:prstGeom>
          <a:noFill/>
        </p:spPr>
        <p:txBody>
          <a:bodyPr wrap="square" rtlCol="0">
            <a:spAutoFit/>
          </a:bodyPr>
          <a:lstStyle/>
          <a:p>
            <a:pPr marL="400050" lvl="0" indent="-400050" algn="just">
              <a:lnSpc>
                <a:spcPts val="2300"/>
              </a:lnSpc>
              <a:buFont typeface="+mj-lt"/>
              <a:buAutoNum type="romanUcPeriod"/>
            </a:pPr>
            <a:r>
              <a:rPr lang="es-MX" sz="1600" dirty="0" smtClean="0">
                <a:latin typeface="Calibri" pitchFamily="34" charset="0"/>
              </a:rPr>
              <a:t>Prevención </a:t>
            </a:r>
            <a:r>
              <a:rPr lang="es-MX" sz="1600" dirty="0">
                <a:latin typeface="Calibri" pitchFamily="34" charset="0"/>
              </a:rPr>
              <a:t>Social de la Violencia y la Delincuencia con Participación Ciudadana</a:t>
            </a:r>
          </a:p>
          <a:p>
            <a:pPr marL="400050" lvl="0" indent="-400050" algn="just">
              <a:lnSpc>
                <a:spcPts val="2300"/>
              </a:lnSpc>
              <a:buFont typeface="+mj-lt"/>
              <a:buAutoNum type="romanUcPeriod"/>
            </a:pPr>
            <a:r>
              <a:rPr lang="es-MX" sz="1600" dirty="0">
                <a:latin typeface="Calibri" pitchFamily="34" charset="0"/>
              </a:rPr>
              <a:t>Fortalecimiento de las Capacidades de Evaluación en Control de Confianza</a:t>
            </a:r>
          </a:p>
          <a:p>
            <a:pPr marL="400050" lvl="0" indent="-400050" algn="just">
              <a:lnSpc>
                <a:spcPts val="2300"/>
              </a:lnSpc>
              <a:buFont typeface="+mj-lt"/>
              <a:buAutoNum type="romanUcPeriod"/>
            </a:pPr>
            <a:r>
              <a:rPr lang="es-MX" sz="1600" dirty="0">
                <a:latin typeface="Calibri" pitchFamily="34" charset="0"/>
              </a:rPr>
              <a:t>Profesionalización de las Instituciones de Seguridad Pública</a:t>
            </a:r>
          </a:p>
          <a:p>
            <a:pPr marL="400050" lvl="0" indent="-400050" algn="just">
              <a:lnSpc>
                <a:spcPts val="2300"/>
              </a:lnSpc>
              <a:buFont typeface="+mj-lt"/>
              <a:buAutoNum type="romanUcPeriod"/>
            </a:pPr>
            <a:r>
              <a:rPr lang="es-MX" sz="1600" dirty="0">
                <a:latin typeface="Calibri" pitchFamily="34" charset="0"/>
              </a:rPr>
              <a:t>Instrumentación de la Estrategia en el Combate al Secuestro (UECS)</a:t>
            </a:r>
          </a:p>
          <a:p>
            <a:pPr marL="400050" lvl="0" indent="-400050" algn="just">
              <a:lnSpc>
                <a:spcPts val="2300"/>
              </a:lnSpc>
              <a:buFont typeface="+mj-lt"/>
              <a:buAutoNum type="romanUcPeriod"/>
            </a:pPr>
            <a:r>
              <a:rPr lang="es-MX" sz="1600" dirty="0">
                <a:latin typeface="Calibri" pitchFamily="34" charset="0"/>
              </a:rPr>
              <a:t>Implementación de Centros de Operación Estratégica (COE's)</a:t>
            </a:r>
          </a:p>
          <a:p>
            <a:pPr marL="400050" lvl="0" indent="-400050" algn="just">
              <a:lnSpc>
                <a:spcPts val="2300"/>
              </a:lnSpc>
              <a:buFont typeface="+mj-lt"/>
              <a:buAutoNum type="romanUcPeriod"/>
            </a:pPr>
            <a:r>
              <a:rPr lang="es-MX" sz="1600" dirty="0">
                <a:latin typeface="Calibri" pitchFamily="34" charset="0"/>
              </a:rPr>
              <a:t>Huella balística y rastreo computarizado de armamento</a:t>
            </a:r>
          </a:p>
          <a:p>
            <a:pPr marL="400050" lvl="0" indent="-400050" algn="just">
              <a:lnSpc>
                <a:spcPts val="2300"/>
              </a:lnSpc>
              <a:buFont typeface="+mj-lt"/>
              <a:buAutoNum type="romanUcPeriod"/>
            </a:pPr>
            <a:r>
              <a:rPr lang="es-MX" sz="1600" dirty="0">
                <a:latin typeface="Calibri" pitchFamily="34" charset="0"/>
              </a:rPr>
              <a:t>Acceso a la justicia para las Mujeres</a:t>
            </a:r>
          </a:p>
          <a:p>
            <a:pPr marL="400050" lvl="0" indent="-400050" algn="just">
              <a:lnSpc>
                <a:spcPts val="2300"/>
              </a:lnSpc>
              <a:buFont typeface="+mj-lt"/>
              <a:buAutoNum type="romanUcPeriod"/>
            </a:pPr>
            <a:r>
              <a:rPr lang="es-MX" sz="1600" dirty="0">
                <a:latin typeface="Calibri" pitchFamily="34" charset="0"/>
              </a:rPr>
              <a:t>Nuevo Sistema de Justicia Penal</a:t>
            </a:r>
          </a:p>
          <a:p>
            <a:pPr marL="400050" lvl="0" indent="-400050" algn="just">
              <a:lnSpc>
                <a:spcPts val="2300"/>
              </a:lnSpc>
              <a:buFont typeface="+mj-lt"/>
              <a:buAutoNum type="romanUcPeriod"/>
            </a:pPr>
            <a:r>
              <a:rPr lang="es-MX" sz="1600" dirty="0">
                <a:latin typeface="Calibri" pitchFamily="34" charset="0"/>
              </a:rPr>
              <a:t>Fortalecimiento de las capacidades humanas y tecnológicas del Sistema Penitenciario Nacional</a:t>
            </a:r>
          </a:p>
          <a:p>
            <a:pPr marL="400050" lvl="0" indent="-400050" algn="just">
              <a:lnSpc>
                <a:spcPts val="2300"/>
              </a:lnSpc>
              <a:buFont typeface="+mj-lt"/>
              <a:buAutoNum type="romanUcPeriod"/>
            </a:pPr>
            <a:r>
              <a:rPr lang="es-MX" sz="1600" dirty="0">
                <a:latin typeface="Calibri" pitchFamily="34" charset="0"/>
              </a:rPr>
              <a:t>Red Nacional de Telecomunicaciones</a:t>
            </a:r>
          </a:p>
          <a:p>
            <a:pPr marL="400050" lvl="0" indent="-400050" algn="just">
              <a:lnSpc>
                <a:spcPts val="2300"/>
              </a:lnSpc>
              <a:buFont typeface="+mj-lt"/>
              <a:buAutoNum type="romanUcPeriod"/>
            </a:pPr>
            <a:r>
              <a:rPr lang="es-MX" sz="1600" dirty="0">
                <a:latin typeface="Calibri" pitchFamily="34" charset="0"/>
              </a:rPr>
              <a:t>Sistema Nacional de Información (Bases de Datos)</a:t>
            </a:r>
          </a:p>
          <a:p>
            <a:pPr marL="400050" lvl="0" indent="-400050" algn="just">
              <a:lnSpc>
                <a:spcPts val="2300"/>
              </a:lnSpc>
              <a:buFont typeface="+mj-lt"/>
              <a:buAutoNum type="romanUcPeriod"/>
            </a:pPr>
            <a:r>
              <a:rPr lang="es-MX" sz="1600" dirty="0">
                <a:latin typeface="Calibri" pitchFamily="34" charset="0"/>
              </a:rPr>
              <a:t>Servicios de llamadas de emergencia 066 y de denuncia anónima 089</a:t>
            </a:r>
          </a:p>
          <a:p>
            <a:pPr marL="400050" lvl="0" indent="-400050" algn="just">
              <a:lnSpc>
                <a:spcPts val="2300"/>
              </a:lnSpc>
              <a:buFont typeface="+mj-lt"/>
              <a:buAutoNum type="romanUcPeriod"/>
            </a:pPr>
            <a:r>
              <a:rPr lang="es-MX" sz="1600" dirty="0">
                <a:latin typeface="Calibri" pitchFamily="34" charset="0"/>
              </a:rPr>
              <a:t>Registro Público Vehicular</a:t>
            </a:r>
          </a:p>
          <a:p>
            <a:pPr marL="400050" lvl="0" indent="-400050" algn="just">
              <a:lnSpc>
                <a:spcPts val="2300"/>
              </a:lnSpc>
              <a:buFont typeface="+mj-lt"/>
              <a:buAutoNum type="romanUcPeriod"/>
            </a:pPr>
            <a:r>
              <a:rPr lang="es-MX" sz="1600" dirty="0">
                <a:latin typeface="Calibri" pitchFamily="34" charset="0"/>
              </a:rPr>
              <a:t>Unidad de Inteligencia Patrimonial y Económica (UIPE's</a:t>
            </a:r>
            <a:r>
              <a:rPr lang="es-MX" sz="1600" dirty="0" smtClean="0">
                <a:latin typeface="Calibri" pitchFamily="34" charset="0"/>
              </a:rPr>
              <a:t>)</a:t>
            </a:r>
          </a:p>
          <a:p>
            <a:pPr marL="400050" indent="-400050" algn="just">
              <a:lnSpc>
                <a:spcPts val="2300"/>
              </a:lnSpc>
              <a:buFont typeface="+mj-lt"/>
              <a:buAutoNum type="romanUcPeriod"/>
            </a:pPr>
            <a:r>
              <a:rPr lang="es-MX" sz="1600" dirty="0">
                <a:latin typeface="Calibri" pitchFamily="34" charset="0"/>
              </a:rPr>
              <a:t>Evaluación de los distintos </a:t>
            </a:r>
            <a:r>
              <a:rPr lang="es-MX" sz="1600" dirty="0" smtClean="0">
                <a:latin typeface="Calibri" pitchFamily="34" charset="0"/>
              </a:rPr>
              <a:t>programas </a:t>
            </a:r>
            <a:r>
              <a:rPr lang="es-MX" sz="1600" dirty="0">
                <a:latin typeface="Calibri" pitchFamily="34" charset="0"/>
              </a:rPr>
              <a:t>o </a:t>
            </a:r>
            <a:r>
              <a:rPr lang="es-MX" sz="1600" dirty="0" smtClean="0">
                <a:latin typeface="Calibri" pitchFamily="34" charset="0"/>
              </a:rPr>
              <a:t>acciones</a:t>
            </a:r>
            <a:endParaRPr lang="es-MX" sz="1600" dirty="0">
              <a:latin typeface="Calibri" pitchFamily="34" charset="0"/>
            </a:endParaRPr>
          </a:p>
          <a:p>
            <a:pPr marL="400050" lvl="0" indent="-400050" algn="just">
              <a:lnSpc>
                <a:spcPts val="2300"/>
              </a:lnSpc>
              <a:buFont typeface="+mj-lt"/>
              <a:buAutoNum type="romanUcPeriod"/>
            </a:pPr>
            <a:r>
              <a:rPr lang="es-MX" sz="1600" dirty="0">
                <a:latin typeface="Calibri" pitchFamily="34" charset="0"/>
              </a:rPr>
              <a:t>Genética </a:t>
            </a:r>
            <a:r>
              <a:rPr lang="es-MX" sz="1600" dirty="0" smtClean="0">
                <a:latin typeface="Calibri" pitchFamily="34" charset="0"/>
              </a:rPr>
              <a:t>Forense**</a:t>
            </a:r>
            <a:endParaRPr lang="es-MX" sz="1600" dirty="0">
              <a:latin typeface="Calibri" pitchFamily="34" charset="0"/>
            </a:endParaRPr>
          </a:p>
        </p:txBody>
      </p:sp>
      <p:sp>
        <p:nvSpPr>
          <p:cNvPr id="5" name="Title 3"/>
          <p:cNvSpPr txBox="1">
            <a:spLocks/>
          </p:cNvSpPr>
          <p:nvPr/>
        </p:nvSpPr>
        <p:spPr>
          <a:xfrm>
            <a:off x="1907704" y="116632"/>
            <a:ext cx="7092280" cy="540060"/>
          </a:xfrm>
          <a:prstGeom prst="rect">
            <a:avLst/>
          </a:prstGeom>
        </p:spPr>
        <p:txBody>
          <a:bodyPr/>
          <a:lstStyle>
            <a:lvl1pPr algn="l" defTabSz="914400" rtl="0" eaLnBrk="1" latinLnBrk="0" hangingPunct="1">
              <a:spcBef>
                <a:spcPct val="0"/>
              </a:spcBef>
              <a:buNone/>
              <a:defRPr sz="4000" kern="1200">
                <a:solidFill>
                  <a:schemeClr val="accent2">
                    <a:lumMod val="75000"/>
                  </a:schemeClr>
                </a:solidFill>
                <a:latin typeface="+mj-lt"/>
                <a:ea typeface="+mj-ea"/>
                <a:cs typeface="+mj-cs"/>
              </a:defRPr>
            </a:lvl1pPr>
          </a:lstStyle>
          <a:p>
            <a:pPr algn="ctr"/>
            <a:r>
              <a:rPr lang="en-US" sz="1600" b="1" dirty="0" smtClean="0">
                <a:solidFill>
                  <a:schemeClr val="bg1"/>
                </a:solidFill>
              </a:rPr>
              <a:t>FONDO DE APORTACIONES PARA LA SEGURIDAD PÚBLICA (FASP) 2013 </a:t>
            </a:r>
          </a:p>
        </p:txBody>
      </p:sp>
      <p:sp>
        <p:nvSpPr>
          <p:cNvPr id="6" name="5 CuadroTexto"/>
          <p:cNvSpPr txBox="1"/>
          <p:nvPr/>
        </p:nvSpPr>
        <p:spPr>
          <a:xfrm>
            <a:off x="391887" y="522514"/>
            <a:ext cx="8087096" cy="430887"/>
          </a:xfrm>
          <a:prstGeom prst="rect">
            <a:avLst/>
          </a:prstGeom>
          <a:noFill/>
        </p:spPr>
        <p:txBody>
          <a:bodyPr wrap="square" rtlCol="0">
            <a:spAutoFit/>
          </a:bodyPr>
          <a:lstStyle/>
          <a:p>
            <a:pPr algn="r"/>
            <a:r>
              <a:rPr lang="es-MX" sz="2200" b="1" dirty="0" smtClean="0">
                <a:latin typeface="Calibri" pitchFamily="34" charset="0"/>
              </a:rPr>
              <a:t>Programas con prioridad nacional</a:t>
            </a:r>
            <a:endParaRPr lang="es-MX" sz="2200" b="1" dirty="0">
              <a:latin typeface="Calibri" pitchFamily="34" charset="0"/>
            </a:endParaRPr>
          </a:p>
        </p:txBody>
      </p:sp>
    </p:spTree>
    <p:extLst>
      <p:ext uri="{BB962C8B-B14F-4D97-AF65-F5344CB8AC3E}">
        <p14:creationId xmlns:p14="http://schemas.microsoft.com/office/powerpoint/2010/main" val="5163902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95736" y="53752"/>
            <a:ext cx="6491064" cy="566936"/>
          </a:xfrm>
        </p:spPr>
        <p:txBody>
          <a:bodyPr/>
          <a:lstStyle/>
          <a:p>
            <a:pPr algn="ctr"/>
            <a:r>
              <a:rPr lang="es-MX" sz="1800" b="1" dirty="0">
                <a:solidFill>
                  <a:schemeClr val="bg1"/>
                </a:solidFill>
              </a:rPr>
              <a:t>Matriz de Indicadores para </a:t>
            </a:r>
            <a:r>
              <a:rPr lang="es-MX" sz="1800" b="1" dirty="0" smtClean="0">
                <a:solidFill>
                  <a:schemeClr val="bg1"/>
                </a:solidFill>
              </a:rPr>
              <a:t>Resultados </a:t>
            </a:r>
            <a:r>
              <a:rPr lang="es-MX" sz="1800" b="1" dirty="0">
                <a:solidFill>
                  <a:schemeClr val="bg1"/>
                </a:solidFill>
              </a:rPr>
              <a:t>del </a:t>
            </a:r>
            <a:r>
              <a:rPr lang="es-MX" sz="1800" b="1" dirty="0" smtClean="0">
                <a:solidFill>
                  <a:schemeClr val="bg1"/>
                </a:solidFill>
              </a:rPr>
              <a:t>FASP 2013</a:t>
            </a:r>
            <a:br>
              <a:rPr lang="es-MX" sz="1800" b="1" dirty="0" smtClean="0">
                <a:solidFill>
                  <a:schemeClr val="bg1"/>
                </a:solidFill>
              </a:rPr>
            </a:br>
            <a:endParaRPr lang="es-MX" sz="1800" b="1" dirty="0">
              <a:solidFill>
                <a:schemeClr val="bg1"/>
              </a:solidFill>
            </a:endParaRPr>
          </a:p>
        </p:txBody>
      </p:sp>
      <p:graphicFrame>
        <p:nvGraphicFramePr>
          <p:cNvPr id="3" name="2 Diagrama"/>
          <p:cNvGraphicFramePr/>
          <p:nvPr>
            <p:extLst>
              <p:ext uri="{D42A27DB-BD31-4B8C-83A1-F6EECF244321}">
                <p14:modId xmlns:p14="http://schemas.microsoft.com/office/powerpoint/2010/main" val="1147167817"/>
              </p:ext>
            </p:extLst>
          </p:nvPr>
        </p:nvGraphicFramePr>
        <p:xfrm>
          <a:off x="899592" y="908720"/>
          <a:ext cx="7920880"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5 CuadroTexto"/>
          <p:cNvSpPr txBox="1"/>
          <p:nvPr/>
        </p:nvSpPr>
        <p:spPr>
          <a:xfrm>
            <a:off x="2771800" y="6237312"/>
            <a:ext cx="3240360" cy="338554"/>
          </a:xfrm>
          <a:prstGeom prst="rect">
            <a:avLst/>
          </a:prstGeom>
          <a:noFill/>
        </p:spPr>
        <p:txBody>
          <a:bodyPr wrap="square" rtlCol="0">
            <a:spAutoFit/>
          </a:bodyPr>
          <a:lstStyle/>
          <a:p>
            <a:pPr algn="ctr"/>
            <a:r>
              <a:rPr lang="es-MX" sz="1600" b="1" i="1" dirty="0" smtClean="0">
                <a:latin typeface="Calibri" pitchFamily="34" charset="0"/>
              </a:rPr>
              <a:t>Total: 12 Indicadores</a:t>
            </a:r>
            <a:endParaRPr lang="es-MX" sz="1600" b="1" i="1" dirty="0">
              <a:latin typeface="Calibri" pitchFamily="34" charset="0"/>
            </a:endParaRPr>
          </a:p>
        </p:txBody>
      </p:sp>
      <p:sp>
        <p:nvSpPr>
          <p:cNvPr id="7" name="6 Abrir llave"/>
          <p:cNvSpPr/>
          <p:nvPr/>
        </p:nvSpPr>
        <p:spPr>
          <a:xfrm>
            <a:off x="3851920" y="2276872"/>
            <a:ext cx="360040" cy="1800200"/>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dirty="0"/>
          </a:p>
        </p:txBody>
      </p:sp>
      <p:sp>
        <p:nvSpPr>
          <p:cNvPr id="8" name="7 Abrir llave"/>
          <p:cNvSpPr/>
          <p:nvPr/>
        </p:nvSpPr>
        <p:spPr>
          <a:xfrm>
            <a:off x="3851920" y="4077072"/>
            <a:ext cx="360040" cy="1944216"/>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dirty="0"/>
          </a:p>
        </p:txBody>
      </p:sp>
      <p:sp>
        <p:nvSpPr>
          <p:cNvPr id="9" name="8 CuadroTexto"/>
          <p:cNvSpPr txBox="1"/>
          <p:nvPr/>
        </p:nvSpPr>
        <p:spPr>
          <a:xfrm>
            <a:off x="1442914" y="4818347"/>
            <a:ext cx="2376264" cy="461665"/>
          </a:xfrm>
          <a:prstGeom prst="rect">
            <a:avLst/>
          </a:prstGeom>
          <a:noFill/>
        </p:spPr>
        <p:txBody>
          <a:bodyPr wrap="square" rtlCol="0">
            <a:spAutoFit/>
          </a:bodyPr>
          <a:lstStyle/>
          <a:p>
            <a:pPr algn="ctr"/>
            <a:r>
              <a:rPr lang="es-MX" sz="1200" b="1" i="1" dirty="0" smtClean="0">
                <a:latin typeface="Calibri" pitchFamily="34" charset="0"/>
              </a:rPr>
              <a:t>5 Indicadores para el nivel de Actividad</a:t>
            </a:r>
            <a:endParaRPr lang="es-MX" sz="1200" b="1" i="1" dirty="0">
              <a:latin typeface="Calibri" pitchFamily="34" charset="0"/>
            </a:endParaRPr>
          </a:p>
        </p:txBody>
      </p:sp>
      <p:sp>
        <p:nvSpPr>
          <p:cNvPr id="10" name="9 CuadroTexto"/>
          <p:cNvSpPr txBox="1"/>
          <p:nvPr/>
        </p:nvSpPr>
        <p:spPr>
          <a:xfrm>
            <a:off x="1475656" y="2967335"/>
            <a:ext cx="2376264" cy="461665"/>
          </a:xfrm>
          <a:prstGeom prst="rect">
            <a:avLst/>
          </a:prstGeom>
          <a:noFill/>
        </p:spPr>
        <p:txBody>
          <a:bodyPr wrap="square" rtlCol="0">
            <a:spAutoFit/>
          </a:bodyPr>
          <a:lstStyle/>
          <a:p>
            <a:pPr algn="ctr"/>
            <a:r>
              <a:rPr lang="es-MX" sz="1200" b="1" i="1" dirty="0" smtClean="0">
                <a:latin typeface="Calibri" pitchFamily="34" charset="0"/>
              </a:rPr>
              <a:t>5 Indicadores para el nivel de Componente</a:t>
            </a:r>
            <a:endParaRPr lang="es-MX" sz="1200" b="1" i="1" dirty="0">
              <a:latin typeface="Calibri" pitchFamily="34" charset="0"/>
            </a:endParaRPr>
          </a:p>
        </p:txBody>
      </p:sp>
      <p:sp>
        <p:nvSpPr>
          <p:cNvPr id="11" name="10 CuadroTexto"/>
          <p:cNvSpPr txBox="1"/>
          <p:nvPr/>
        </p:nvSpPr>
        <p:spPr>
          <a:xfrm>
            <a:off x="1638189" y="1815207"/>
            <a:ext cx="2376264" cy="461665"/>
          </a:xfrm>
          <a:prstGeom prst="rect">
            <a:avLst/>
          </a:prstGeom>
          <a:noFill/>
        </p:spPr>
        <p:txBody>
          <a:bodyPr wrap="square" rtlCol="0">
            <a:spAutoFit/>
          </a:bodyPr>
          <a:lstStyle/>
          <a:p>
            <a:pPr algn="ctr"/>
            <a:r>
              <a:rPr lang="es-MX" sz="1200" b="1" i="1" dirty="0" smtClean="0">
                <a:latin typeface="Calibri" pitchFamily="34" charset="0"/>
              </a:rPr>
              <a:t>1 Indicador para el nivel de Propósito</a:t>
            </a:r>
            <a:endParaRPr lang="es-MX" sz="1200" b="1" i="1" dirty="0">
              <a:latin typeface="Calibri" pitchFamily="34" charset="0"/>
            </a:endParaRPr>
          </a:p>
        </p:txBody>
      </p:sp>
      <p:sp>
        <p:nvSpPr>
          <p:cNvPr id="12" name="11 CuadroTexto"/>
          <p:cNvSpPr txBox="1"/>
          <p:nvPr/>
        </p:nvSpPr>
        <p:spPr>
          <a:xfrm>
            <a:off x="1691680" y="1495817"/>
            <a:ext cx="2376264" cy="276999"/>
          </a:xfrm>
          <a:prstGeom prst="rect">
            <a:avLst/>
          </a:prstGeom>
          <a:noFill/>
        </p:spPr>
        <p:txBody>
          <a:bodyPr wrap="square" rtlCol="0">
            <a:spAutoFit/>
          </a:bodyPr>
          <a:lstStyle/>
          <a:p>
            <a:pPr algn="ctr"/>
            <a:r>
              <a:rPr lang="es-MX" sz="1200" b="1" i="1" dirty="0" smtClean="0">
                <a:latin typeface="Calibri" pitchFamily="34" charset="0"/>
              </a:rPr>
              <a:t>1 Indicador para el nivel de Fin</a:t>
            </a:r>
            <a:endParaRPr lang="es-MX" sz="1200" b="1" i="1" dirty="0">
              <a:latin typeface="Calibri" pitchFamily="34" charset="0"/>
            </a:endParaRPr>
          </a:p>
        </p:txBody>
      </p:sp>
      <p:sp>
        <p:nvSpPr>
          <p:cNvPr id="13" name="12 Abrir llave"/>
          <p:cNvSpPr/>
          <p:nvPr/>
        </p:nvSpPr>
        <p:spPr>
          <a:xfrm>
            <a:off x="3923927" y="1484784"/>
            <a:ext cx="266725" cy="33042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dirty="0"/>
          </a:p>
        </p:txBody>
      </p:sp>
      <p:sp>
        <p:nvSpPr>
          <p:cNvPr id="15" name="14 Abrir llave"/>
          <p:cNvSpPr/>
          <p:nvPr/>
        </p:nvSpPr>
        <p:spPr>
          <a:xfrm>
            <a:off x="3898577" y="1880827"/>
            <a:ext cx="266725" cy="33042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MX" dirty="0"/>
          </a:p>
        </p:txBody>
      </p:sp>
    </p:spTree>
    <p:extLst>
      <p:ext uri="{BB962C8B-B14F-4D97-AF65-F5344CB8AC3E}">
        <p14:creationId xmlns:p14="http://schemas.microsoft.com/office/powerpoint/2010/main" val="7462247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95736" y="53752"/>
            <a:ext cx="6491064" cy="566936"/>
          </a:xfrm>
        </p:spPr>
        <p:txBody>
          <a:bodyPr/>
          <a:lstStyle/>
          <a:p>
            <a:pPr algn="ctr"/>
            <a:r>
              <a:rPr lang="es-MX" sz="1600" b="1" dirty="0">
                <a:solidFill>
                  <a:schemeClr val="bg1"/>
                </a:solidFill>
              </a:rPr>
              <a:t>Matriz de Indicadores para </a:t>
            </a:r>
            <a:r>
              <a:rPr lang="es-MX" sz="1600" b="1" dirty="0" smtClean="0">
                <a:solidFill>
                  <a:schemeClr val="bg1"/>
                </a:solidFill>
              </a:rPr>
              <a:t>Resultados </a:t>
            </a:r>
            <a:r>
              <a:rPr lang="es-MX" sz="1600" b="1" dirty="0">
                <a:solidFill>
                  <a:schemeClr val="bg1"/>
                </a:solidFill>
              </a:rPr>
              <a:t>del </a:t>
            </a:r>
            <a:r>
              <a:rPr lang="es-MX" sz="1600" b="1" dirty="0" smtClean="0">
                <a:solidFill>
                  <a:schemeClr val="bg1"/>
                </a:solidFill>
              </a:rPr>
              <a:t>FASP 2013</a:t>
            </a:r>
            <a:br>
              <a:rPr lang="es-MX" sz="1600" b="1" dirty="0" smtClean="0">
                <a:solidFill>
                  <a:schemeClr val="bg1"/>
                </a:solidFill>
              </a:rPr>
            </a:br>
            <a:r>
              <a:rPr lang="es-MX" sz="1600" b="1" dirty="0" smtClean="0">
                <a:solidFill>
                  <a:schemeClr val="bg1"/>
                </a:solidFill>
              </a:rPr>
              <a:t>Indicadores de Fin y de Propósito</a:t>
            </a:r>
            <a:endParaRPr lang="es-MX" sz="1600" b="1" dirty="0">
              <a:solidFill>
                <a:schemeClr val="bg1"/>
              </a:solidFill>
            </a:endParaRPr>
          </a:p>
        </p:txBody>
      </p:sp>
      <p:graphicFrame>
        <p:nvGraphicFramePr>
          <p:cNvPr id="7" name="6 Tabla"/>
          <p:cNvGraphicFramePr>
            <a:graphicFrameLocks noGrp="1"/>
          </p:cNvGraphicFramePr>
          <p:nvPr>
            <p:extLst>
              <p:ext uri="{D42A27DB-BD31-4B8C-83A1-F6EECF244321}">
                <p14:modId xmlns:p14="http://schemas.microsoft.com/office/powerpoint/2010/main" val="1234481741"/>
              </p:ext>
            </p:extLst>
          </p:nvPr>
        </p:nvGraphicFramePr>
        <p:xfrm>
          <a:off x="1043608" y="1700808"/>
          <a:ext cx="7128792" cy="3628669"/>
        </p:xfrm>
        <a:graphic>
          <a:graphicData uri="http://schemas.openxmlformats.org/drawingml/2006/table">
            <a:tbl>
              <a:tblPr/>
              <a:tblGrid>
                <a:gridCol w="1025384"/>
                <a:gridCol w="2190892"/>
                <a:gridCol w="1816499"/>
                <a:gridCol w="2096017"/>
              </a:tblGrid>
              <a:tr h="313058">
                <a:tc>
                  <a:txBody>
                    <a:bodyPr/>
                    <a:lstStyle/>
                    <a:p>
                      <a:pPr algn="ctr" fontAlgn="ctr">
                        <a:lnSpc>
                          <a:spcPct val="115000"/>
                        </a:lnSpc>
                        <a:spcAft>
                          <a:spcPts val="0"/>
                        </a:spcAft>
                      </a:pPr>
                      <a:r>
                        <a:rPr lang="es-MX" sz="1000" b="1" kern="1200" dirty="0">
                          <a:solidFill>
                            <a:srgbClr val="FFFFFF"/>
                          </a:solidFill>
                          <a:effectLst/>
                          <a:latin typeface="Calibri" pitchFamily="34" charset="0"/>
                          <a:ea typeface="Times New Roman"/>
                          <a:cs typeface="Calibri"/>
                        </a:rPr>
                        <a:t>NIVEL</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lnSpc>
                          <a:spcPct val="115000"/>
                        </a:lnSpc>
                        <a:spcAft>
                          <a:spcPts val="0"/>
                        </a:spcAft>
                      </a:pPr>
                      <a:r>
                        <a:rPr lang="es-MX" sz="1000" b="1" kern="1200" dirty="0">
                          <a:solidFill>
                            <a:srgbClr val="FFFFFF"/>
                          </a:solidFill>
                          <a:effectLst/>
                          <a:latin typeface="Calibri" pitchFamily="34" charset="0"/>
                          <a:ea typeface="Times New Roman"/>
                          <a:cs typeface="Calibri"/>
                        </a:rPr>
                        <a:t>OBJETIVOS / RESUMEN NARRATIVO</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lnSpc>
                          <a:spcPct val="115000"/>
                        </a:lnSpc>
                        <a:spcAft>
                          <a:spcPts val="0"/>
                        </a:spcAft>
                      </a:pPr>
                      <a:r>
                        <a:rPr lang="es-MX" sz="1000" b="1" kern="1200" dirty="0">
                          <a:solidFill>
                            <a:srgbClr val="FFFFFF"/>
                          </a:solidFill>
                          <a:effectLst/>
                          <a:latin typeface="Calibri" pitchFamily="34" charset="0"/>
                          <a:ea typeface="Times New Roman"/>
                          <a:cs typeface="Calibri"/>
                        </a:rPr>
                        <a:t>INDICADOR</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ctr">
                        <a:lnSpc>
                          <a:spcPct val="115000"/>
                        </a:lnSpc>
                        <a:spcAft>
                          <a:spcPts val="0"/>
                        </a:spcAft>
                      </a:pPr>
                      <a:r>
                        <a:rPr lang="es-MX" sz="1000" b="1" kern="1200" dirty="0">
                          <a:solidFill>
                            <a:srgbClr val="FFFFFF"/>
                          </a:solidFill>
                          <a:effectLst/>
                          <a:latin typeface="Calibri" pitchFamily="34" charset="0"/>
                          <a:ea typeface="Times New Roman"/>
                          <a:cs typeface="Calibri"/>
                        </a:rPr>
                        <a:t>DEFINICIÓN</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835807">
                <a:tc>
                  <a:txBody>
                    <a:bodyPr/>
                    <a:lstStyle/>
                    <a:p>
                      <a:pPr algn="ctr" fontAlgn="ctr">
                        <a:lnSpc>
                          <a:spcPct val="115000"/>
                        </a:lnSpc>
                        <a:spcAft>
                          <a:spcPts val="0"/>
                        </a:spcAft>
                      </a:pPr>
                      <a:r>
                        <a:rPr lang="es-MX" sz="1200" b="1" kern="1200" dirty="0">
                          <a:solidFill>
                            <a:srgbClr val="000000"/>
                          </a:solidFill>
                          <a:effectLst/>
                          <a:latin typeface="Calibri" pitchFamily="34" charset="0"/>
                          <a:ea typeface="Times New Roman"/>
                          <a:cs typeface="Calibri"/>
                        </a:rPr>
                        <a:t>FIN</a:t>
                      </a:r>
                      <a:endParaRPr lang="es-MX" sz="18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205740" marR="90805" algn="just" fontAlgn="ctr">
                        <a:lnSpc>
                          <a:spcPct val="115000"/>
                        </a:lnSpc>
                        <a:spcAft>
                          <a:spcPts val="0"/>
                        </a:spcAft>
                      </a:pPr>
                      <a:r>
                        <a:rPr lang="es-MX" sz="1200" b="1" kern="1200" dirty="0" smtClean="0">
                          <a:solidFill>
                            <a:srgbClr val="FFFFFF"/>
                          </a:solidFill>
                          <a:effectLst/>
                          <a:latin typeface="Calibri" pitchFamily="34" charset="0"/>
                          <a:ea typeface="Times New Roman"/>
                          <a:cs typeface="Calibri"/>
                        </a:rPr>
                        <a:t>1. </a:t>
                      </a:r>
                      <a:r>
                        <a:rPr lang="es-MX" sz="1200" kern="1200" dirty="0" smtClean="0">
                          <a:solidFill>
                            <a:srgbClr val="FFFFFF"/>
                          </a:solidFill>
                          <a:effectLst/>
                          <a:latin typeface="Calibri" pitchFamily="34" charset="0"/>
                          <a:ea typeface="Times New Roman"/>
                          <a:cs typeface="Calibri"/>
                        </a:rPr>
                        <a:t>Contribuir </a:t>
                      </a:r>
                      <a:r>
                        <a:rPr lang="es-MX" sz="1200" kern="1200" dirty="0">
                          <a:solidFill>
                            <a:srgbClr val="FFFFFF"/>
                          </a:solidFill>
                          <a:effectLst/>
                          <a:latin typeface="Calibri" pitchFamily="34" charset="0"/>
                          <a:ea typeface="Times New Roman"/>
                          <a:cs typeface="Calibri"/>
                        </a:rPr>
                        <a:t>a reducir la incidencia delictiva en las entidades federativas mediante el fortalecimiento de sus capacidades para implementar programas establecidos en los convenios de coordinación del fondo.</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33C"/>
                    </a:solidFill>
                  </a:tcPr>
                </a:tc>
                <a:tc>
                  <a:txBody>
                    <a:bodyPr/>
                    <a:lstStyle/>
                    <a:p>
                      <a:pPr marL="164465" marR="147320" algn="just" fontAlgn="ctr">
                        <a:lnSpc>
                          <a:spcPct val="115000"/>
                        </a:lnSpc>
                        <a:spcAft>
                          <a:spcPts val="0"/>
                        </a:spcAft>
                      </a:pPr>
                      <a:r>
                        <a:rPr lang="es-MX" sz="1200" kern="1200" dirty="0">
                          <a:solidFill>
                            <a:srgbClr val="FFFFFF"/>
                          </a:solidFill>
                          <a:effectLst/>
                          <a:latin typeface="Calibri" pitchFamily="34" charset="0"/>
                          <a:ea typeface="Times New Roman"/>
                          <a:cs typeface="Calibri"/>
                        </a:rPr>
                        <a:t>Porcentaje de Variación de la Incidencia </a:t>
                      </a:r>
                      <a:r>
                        <a:rPr lang="es-MX" sz="1200" kern="1200" dirty="0" smtClean="0">
                          <a:solidFill>
                            <a:srgbClr val="FFFFFF"/>
                          </a:solidFill>
                          <a:effectLst/>
                          <a:latin typeface="Calibri" pitchFamily="34" charset="0"/>
                          <a:ea typeface="Times New Roman"/>
                          <a:cs typeface="Calibri"/>
                        </a:rPr>
                        <a:t>delictiva .</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33C"/>
                    </a:solidFill>
                  </a:tcPr>
                </a:tc>
                <a:tc>
                  <a:txBody>
                    <a:bodyPr/>
                    <a:lstStyle/>
                    <a:p>
                      <a:pPr marL="107315" marR="131445" algn="just" fontAlgn="ctr">
                        <a:lnSpc>
                          <a:spcPct val="115000"/>
                        </a:lnSpc>
                        <a:spcAft>
                          <a:spcPts val="0"/>
                        </a:spcAft>
                      </a:pPr>
                      <a:r>
                        <a:rPr lang="es-MX" sz="1200" kern="1200" dirty="0">
                          <a:solidFill>
                            <a:srgbClr val="FFFFFF"/>
                          </a:solidFill>
                          <a:effectLst/>
                          <a:latin typeface="Calibri" pitchFamily="34" charset="0"/>
                          <a:ea typeface="Times New Roman"/>
                          <a:cs typeface="Calibri"/>
                        </a:rPr>
                        <a:t>Mide la variación de </a:t>
                      </a:r>
                      <a:r>
                        <a:rPr lang="es-MX" sz="1200" kern="1200" dirty="0" smtClean="0">
                          <a:solidFill>
                            <a:srgbClr val="FFFFFF"/>
                          </a:solidFill>
                          <a:effectLst/>
                          <a:latin typeface="Calibri" pitchFamily="34" charset="0"/>
                          <a:ea typeface="Times New Roman"/>
                          <a:cs typeface="Calibri"/>
                        </a:rPr>
                        <a:t>la incidencia </a:t>
                      </a:r>
                      <a:r>
                        <a:rPr lang="es-MX" sz="1200" kern="1200" dirty="0">
                          <a:solidFill>
                            <a:srgbClr val="FFFFFF"/>
                          </a:solidFill>
                          <a:effectLst/>
                          <a:latin typeface="Calibri" pitchFamily="34" charset="0"/>
                          <a:ea typeface="Times New Roman"/>
                          <a:cs typeface="Calibri"/>
                        </a:rPr>
                        <a:t>delictiva del fuero común y federal en las 32 entidades federativas con respecto a lo reportado el año anterior.</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6933C"/>
                    </a:solidFill>
                  </a:tcPr>
                </a:tc>
              </a:tr>
              <a:tr h="1235511">
                <a:tc>
                  <a:txBody>
                    <a:bodyPr/>
                    <a:lstStyle/>
                    <a:p>
                      <a:pPr algn="ctr" fontAlgn="ctr">
                        <a:lnSpc>
                          <a:spcPct val="115000"/>
                        </a:lnSpc>
                        <a:spcAft>
                          <a:spcPts val="0"/>
                        </a:spcAft>
                      </a:pPr>
                      <a:r>
                        <a:rPr lang="es-MX" sz="1200" b="1" kern="1200" dirty="0">
                          <a:solidFill>
                            <a:srgbClr val="000000"/>
                          </a:solidFill>
                          <a:effectLst/>
                          <a:latin typeface="Calibri" pitchFamily="34" charset="0"/>
                          <a:ea typeface="Times New Roman"/>
                          <a:cs typeface="Calibri"/>
                        </a:rPr>
                        <a:t>PROPÓSITO</a:t>
                      </a:r>
                      <a:endParaRPr lang="es-MX" sz="18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205740" marR="90805" algn="just" fontAlgn="ctr">
                        <a:lnSpc>
                          <a:spcPct val="115000"/>
                        </a:lnSpc>
                        <a:spcAft>
                          <a:spcPts val="0"/>
                        </a:spcAft>
                      </a:pPr>
                      <a:endParaRPr lang="es-MX" sz="1200" kern="1200" dirty="0" smtClean="0">
                        <a:solidFill>
                          <a:srgbClr val="000000"/>
                        </a:solidFill>
                        <a:effectLst/>
                        <a:latin typeface="Calibri" pitchFamily="34" charset="0"/>
                        <a:ea typeface="Times New Roman"/>
                        <a:cs typeface="Calibri"/>
                      </a:endParaRPr>
                    </a:p>
                    <a:p>
                      <a:pPr marL="205740" marR="90805" algn="just" fontAlgn="ctr">
                        <a:lnSpc>
                          <a:spcPct val="115000"/>
                        </a:lnSpc>
                        <a:spcAft>
                          <a:spcPts val="0"/>
                        </a:spcAft>
                      </a:pPr>
                      <a:r>
                        <a:rPr lang="es-MX" sz="1200" b="1" kern="1200" dirty="0" smtClean="0">
                          <a:solidFill>
                            <a:srgbClr val="000000"/>
                          </a:solidFill>
                          <a:effectLst/>
                          <a:latin typeface="Calibri" pitchFamily="34" charset="0"/>
                          <a:ea typeface="Times New Roman"/>
                          <a:cs typeface="Calibri"/>
                        </a:rPr>
                        <a:t>1. </a:t>
                      </a:r>
                      <a:r>
                        <a:rPr lang="es-MX" sz="1200" kern="1200" dirty="0" smtClean="0">
                          <a:solidFill>
                            <a:srgbClr val="000000"/>
                          </a:solidFill>
                          <a:effectLst/>
                          <a:latin typeface="Calibri" pitchFamily="34" charset="0"/>
                          <a:ea typeface="Times New Roman"/>
                          <a:cs typeface="Calibri"/>
                        </a:rPr>
                        <a:t>Las </a:t>
                      </a:r>
                      <a:r>
                        <a:rPr lang="es-MX" sz="1200" kern="1200" dirty="0">
                          <a:solidFill>
                            <a:srgbClr val="000000"/>
                          </a:solidFill>
                          <a:effectLst/>
                          <a:latin typeface="Calibri" pitchFamily="34" charset="0"/>
                          <a:ea typeface="Times New Roman"/>
                          <a:cs typeface="Calibri"/>
                        </a:rPr>
                        <a:t>entidades federativas fortalecen sus capacidades para implementar los programas establecidos en los convenios de coordinación del fondo.</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marL="164465" marR="147320" algn="just" fontAlgn="ctr">
                        <a:lnSpc>
                          <a:spcPct val="115000"/>
                        </a:lnSpc>
                        <a:spcAft>
                          <a:spcPts val="0"/>
                        </a:spcAft>
                      </a:pPr>
                      <a:r>
                        <a:rPr lang="es-MX" sz="1200" kern="1200" dirty="0">
                          <a:solidFill>
                            <a:srgbClr val="000000"/>
                          </a:solidFill>
                          <a:effectLst/>
                          <a:latin typeface="Calibri" pitchFamily="34" charset="0"/>
                          <a:ea typeface="Times New Roman"/>
                          <a:cs typeface="Calibri"/>
                        </a:rPr>
                        <a:t>Índice de cumplimiento de metas establecidas en los convenios de coordinación.</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c>
                  <a:txBody>
                    <a:bodyPr/>
                    <a:lstStyle/>
                    <a:p>
                      <a:pPr marL="107315" marR="131445" algn="just" fontAlgn="ctr">
                        <a:lnSpc>
                          <a:spcPct val="115000"/>
                        </a:lnSpc>
                        <a:spcAft>
                          <a:spcPts val="0"/>
                        </a:spcAft>
                      </a:pPr>
                      <a:r>
                        <a:rPr lang="es-MX" sz="1200" kern="1200" dirty="0">
                          <a:solidFill>
                            <a:srgbClr val="000000"/>
                          </a:solidFill>
                          <a:effectLst/>
                          <a:latin typeface="Calibri" pitchFamily="34" charset="0"/>
                          <a:ea typeface="Times New Roman"/>
                          <a:cs typeface="Calibri"/>
                        </a:rPr>
                        <a:t>Mide el avance en el cumplimiento de las metas de cada uno de los programas ejecutivos por parte de las  Entidades </a:t>
                      </a:r>
                      <a:r>
                        <a:rPr lang="es-MX" sz="1200" kern="1200" dirty="0" smtClean="0">
                          <a:solidFill>
                            <a:srgbClr val="000000"/>
                          </a:solidFill>
                          <a:effectLst/>
                          <a:latin typeface="Calibri" pitchFamily="34" charset="0"/>
                          <a:ea typeface="Times New Roman"/>
                          <a:cs typeface="Calibri"/>
                        </a:rPr>
                        <a:t>Federativas.</a:t>
                      </a:r>
                      <a:endParaRPr lang="es-MX" sz="1200" dirty="0">
                        <a:effectLst/>
                        <a:latin typeface="Calibri" pitchFamily="34" charset="0"/>
                        <a:ea typeface="Calibri"/>
                        <a:cs typeface="Times New Roman"/>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8E4BC"/>
                    </a:solidFill>
                  </a:tcPr>
                </a:tc>
              </a:tr>
            </a:tbl>
          </a:graphicData>
        </a:graphic>
      </p:graphicFrame>
    </p:spTree>
    <p:extLst>
      <p:ext uri="{BB962C8B-B14F-4D97-AF65-F5344CB8AC3E}">
        <p14:creationId xmlns:p14="http://schemas.microsoft.com/office/powerpoint/2010/main" val="896185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95736" y="53752"/>
            <a:ext cx="6491064" cy="566936"/>
          </a:xfrm>
        </p:spPr>
        <p:txBody>
          <a:bodyPr/>
          <a:lstStyle/>
          <a:p>
            <a:pPr algn="ctr"/>
            <a:r>
              <a:rPr lang="es-MX" sz="1600" b="1" dirty="0">
                <a:solidFill>
                  <a:schemeClr val="bg1"/>
                </a:solidFill>
              </a:rPr>
              <a:t>Matriz de Indicadores para </a:t>
            </a:r>
            <a:r>
              <a:rPr lang="es-MX" sz="1600" b="1" dirty="0" smtClean="0">
                <a:solidFill>
                  <a:schemeClr val="bg1"/>
                </a:solidFill>
              </a:rPr>
              <a:t>Resultados </a:t>
            </a:r>
            <a:r>
              <a:rPr lang="es-MX" sz="1600" b="1" dirty="0">
                <a:solidFill>
                  <a:schemeClr val="bg1"/>
                </a:solidFill>
              </a:rPr>
              <a:t>del FASP 2013</a:t>
            </a:r>
            <a:r>
              <a:rPr lang="es-MX" sz="1600" b="1" dirty="0" smtClean="0">
                <a:solidFill>
                  <a:schemeClr val="bg1"/>
                </a:solidFill>
              </a:rPr>
              <a:t/>
            </a:r>
            <a:br>
              <a:rPr lang="es-MX" sz="1600" b="1" dirty="0" smtClean="0">
                <a:solidFill>
                  <a:schemeClr val="bg1"/>
                </a:solidFill>
              </a:rPr>
            </a:br>
            <a:r>
              <a:rPr lang="es-MX" sz="1600" b="1" dirty="0" smtClean="0">
                <a:solidFill>
                  <a:schemeClr val="bg1"/>
                </a:solidFill>
              </a:rPr>
              <a:t>Indicadores de Componente</a:t>
            </a:r>
            <a:endParaRPr lang="es-MX" sz="1600" b="1" dirty="0">
              <a:solidFill>
                <a:schemeClr val="bg1"/>
              </a:solidFill>
            </a:endParaRPr>
          </a:p>
        </p:txBody>
      </p:sp>
      <p:graphicFrame>
        <p:nvGraphicFramePr>
          <p:cNvPr id="12" name="11 Tabla"/>
          <p:cNvGraphicFramePr>
            <a:graphicFrameLocks noGrp="1"/>
          </p:cNvGraphicFramePr>
          <p:nvPr>
            <p:extLst>
              <p:ext uri="{D42A27DB-BD31-4B8C-83A1-F6EECF244321}">
                <p14:modId xmlns:p14="http://schemas.microsoft.com/office/powerpoint/2010/main" val="822460874"/>
              </p:ext>
            </p:extLst>
          </p:nvPr>
        </p:nvGraphicFramePr>
        <p:xfrm>
          <a:off x="1043609" y="1196752"/>
          <a:ext cx="7704855" cy="5369416"/>
        </p:xfrm>
        <a:graphic>
          <a:graphicData uri="http://schemas.openxmlformats.org/drawingml/2006/table">
            <a:tbl>
              <a:tblPr/>
              <a:tblGrid>
                <a:gridCol w="1076906"/>
                <a:gridCol w="1760797"/>
                <a:gridCol w="2433576"/>
                <a:gridCol w="2433576"/>
              </a:tblGrid>
              <a:tr h="342664">
                <a:tc>
                  <a:txBody>
                    <a:bodyPr/>
                    <a:lstStyle/>
                    <a:p>
                      <a:pPr algn="ctr">
                        <a:lnSpc>
                          <a:spcPct val="115000"/>
                        </a:lnSpc>
                        <a:spcAft>
                          <a:spcPts val="1000"/>
                        </a:spcAft>
                      </a:pPr>
                      <a:r>
                        <a:rPr lang="es-MX" sz="1050" b="1" dirty="0">
                          <a:solidFill>
                            <a:schemeClr val="bg1"/>
                          </a:solidFill>
                          <a:effectLst/>
                          <a:latin typeface="Calibri"/>
                          <a:ea typeface="Calibri"/>
                          <a:cs typeface="Times New Roman"/>
                        </a:rPr>
                        <a:t>NIVEL</a:t>
                      </a:r>
                      <a:endParaRPr lang="es-MX" sz="1050" dirty="0">
                        <a:solidFill>
                          <a:schemeClr val="bg1"/>
                        </a:solidFill>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1000"/>
                        </a:spcAft>
                      </a:pPr>
                      <a:r>
                        <a:rPr lang="es-MX" sz="1050" b="1" dirty="0">
                          <a:solidFill>
                            <a:schemeClr val="bg1"/>
                          </a:solidFill>
                          <a:effectLst/>
                          <a:latin typeface="Calibri"/>
                          <a:ea typeface="Calibri"/>
                          <a:cs typeface="Times New Roman"/>
                        </a:rPr>
                        <a:t>OBJETIVOS / RESUMEN NARRATIVO</a:t>
                      </a:r>
                      <a:endParaRPr lang="es-MX" sz="1050" dirty="0">
                        <a:solidFill>
                          <a:schemeClr val="bg1"/>
                        </a:solidFill>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1000"/>
                        </a:spcAft>
                      </a:pPr>
                      <a:r>
                        <a:rPr lang="es-MX" sz="1050" b="1" dirty="0">
                          <a:solidFill>
                            <a:schemeClr val="bg1"/>
                          </a:solidFill>
                          <a:effectLst/>
                          <a:latin typeface="Calibri"/>
                          <a:ea typeface="Calibri"/>
                          <a:cs typeface="Times New Roman"/>
                        </a:rPr>
                        <a:t>INDICADOR</a:t>
                      </a:r>
                      <a:endParaRPr lang="es-MX" sz="1050" dirty="0">
                        <a:solidFill>
                          <a:schemeClr val="bg1"/>
                        </a:solidFill>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1000"/>
                        </a:spcAft>
                      </a:pPr>
                      <a:r>
                        <a:rPr lang="es-MX" sz="1050" b="1" dirty="0">
                          <a:solidFill>
                            <a:schemeClr val="bg1"/>
                          </a:solidFill>
                          <a:effectLst/>
                          <a:latin typeface="Calibri"/>
                          <a:ea typeface="Calibri"/>
                          <a:cs typeface="Times New Roman"/>
                        </a:rPr>
                        <a:t>DEFINICIÓN</a:t>
                      </a:r>
                      <a:endParaRPr lang="es-MX" sz="1050" dirty="0">
                        <a:solidFill>
                          <a:schemeClr val="bg1"/>
                        </a:solidFill>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852095">
                <a:tc rowSpan="5">
                  <a:txBody>
                    <a:bodyPr/>
                    <a:lstStyle/>
                    <a:p>
                      <a:pPr algn="ctr">
                        <a:lnSpc>
                          <a:spcPct val="115000"/>
                        </a:lnSpc>
                        <a:spcAft>
                          <a:spcPts val="1000"/>
                        </a:spcAft>
                      </a:pPr>
                      <a:r>
                        <a:rPr lang="es-MX" sz="1200" b="1" dirty="0">
                          <a:effectLst/>
                          <a:latin typeface="Calibri"/>
                          <a:ea typeface="Calibri"/>
                          <a:cs typeface="Times New Roman"/>
                        </a:rPr>
                        <a:t>COMPONENTE</a:t>
                      </a:r>
                      <a:endParaRPr lang="es-MX" sz="1200" dirty="0">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153670" marR="127000" algn="l">
                        <a:lnSpc>
                          <a:spcPct val="115000"/>
                        </a:lnSpc>
                        <a:spcAft>
                          <a:spcPts val="1000"/>
                        </a:spcAft>
                      </a:pPr>
                      <a:r>
                        <a:rPr lang="es-MX" sz="1050" b="1" dirty="0" smtClean="0">
                          <a:effectLst/>
                          <a:latin typeface="Calibri"/>
                          <a:ea typeface="Calibri"/>
                          <a:cs typeface="Times New Roman"/>
                        </a:rPr>
                        <a:t>1.</a:t>
                      </a:r>
                      <a:r>
                        <a:rPr lang="es-MX" sz="1050" baseline="0" dirty="0" smtClean="0">
                          <a:effectLst/>
                          <a:latin typeface="Calibri"/>
                          <a:ea typeface="Calibri"/>
                          <a:cs typeface="Times New Roman"/>
                        </a:rPr>
                        <a:t> </a:t>
                      </a:r>
                      <a:r>
                        <a:rPr lang="es-MX" sz="1050" dirty="0" smtClean="0">
                          <a:effectLst/>
                          <a:latin typeface="Calibri"/>
                          <a:ea typeface="Calibri"/>
                          <a:cs typeface="Times New Roman"/>
                        </a:rPr>
                        <a:t>Infraestructura </a:t>
                      </a:r>
                      <a:r>
                        <a:rPr lang="es-MX" sz="1050" dirty="0">
                          <a:effectLst/>
                          <a:latin typeface="Calibri"/>
                          <a:ea typeface="Calibri"/>
                          <a:cs typeface="Times New Roman"/>
                        </a:rPr>
                        <a:t>desarrollada.</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32715" marR="85090" indent="-10795" algn="just">
                        <a:lnSpc>
                          <a:spcPct val="115000"/>
                        </a:lnSpc>
                        <a:spcAft>
                          <a:spcPts val="1000"/>
                        </a:spcAft>
                      </a:pPr>
                      <a:r>
                        <a:rPr lang="es-MX" sz="1050" dirty="0">
                          <a:effectLst/>
                          <a:latin typeface="Calibri"/>
                          <a:ea typeface="Calibri"/>
                          <a:cs typeface="Times New Roman"/>
                        </a:rPr>
                        <a:t>Porcentaje de avance  físico financiero de las acciones de infraestructura.</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74625" marR="175260" indent="-10160" algn="just">
                        <a:lnSpc>
                          <a:spcPct val="115000"/>
                        </a:lnSpc>
                        <a:spcAft>
                          <a:spcPts val="1000"/>
                        </a:spcAft>
                      </a:pPr>
                      <a:r>
                        <a:rPr lang="es-MX" sz="1050" dirty="0">
                          <a:effectLst/>
                          <a:latin typeface="Calibri"/>
                          <a:ea typeface="Calibri"/>
                          <a:cs typeface="Times New Roman"/>
                        </a:rPr>
                        <a:t>Se refiere a la cantidad de acciones de infraestructura de las cuales se ha reportado un avance superior al 50% en su ejecución o cumplimiento.</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r>
              <a:tr h="1021905">
                <a:tc vMerge="1">
                  <a:txBody>
                    <a:bodyPr/>
                    <a:lstStyle/>
                    <a:p>
                      <a:endParaRPr lang="es-MX"/>
                    </a:p>
                  </a:txBody>
                  <a:tcPr/>
                </a:tc>
                <a:tc>
                  <a:txBody>
                    <a:bodyPr/>
                    <a:lstStyle/>
                    <a:p>
                      <a:pPr marL="153670" marR="127000" algn="just">
                        <a:lnSpc>
                          <a:spcPct val="115000"/>
                        </a:lnSpc>
                        <a:spcAft>
                          <a:spcPts val="1000"/>
                        </a:spcAft>
                      </a:pPr>
                      <a:r>
                        <a:rPr lang="es-MX" sz="1050" b="1" dirty="0" smtClean="0">
                          <a:effectLst/>
                          <a:latin typeface="Calibri"/>
                          <a:ea typeface="Calibri"/>
                          <a:cs typeface="Times New Roman"/>
                        </a:rPr>
                        <a:t>2</a:t>
                      </a:r>
                      <a:r>
                        <a:rPr lang="es-MX" sz="1050" dirty="0" smtClean="0">
                          <a:effectLst/>
                          <a:latin typeface="Calibri"/>
                          <a:ea typeface="Calibri"/>
                          <a:cs typeface="Times New Roman"/>
                        </a:rPr>
                        <a:t>. Equipamiento </a:t>
                      </a:r>
                      <a:r>
                        <a:rPr lang="es-MX" sz="1050" dirty="0">
                          <a:effectLst/>
                          <a:latin typeface="Calibri"/>
                          <a:ea typeface="Calibri"/>
                          <a:cs typeface="Times New Roman"/>
                        </a:rPr>
                        <a:t>adquirido.</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32715" marR="85090" indent="-10795" algn="just">
                        <a:lnSpc>
                          <a:spcPct val="115000"/>
                        </a:lnSpc>
                        <a:spcAft>
                          <a:spcPts val="1000"/>
                        </a:spcAft>
                      </a:pPr>
                      <a:r>
                        <a:rPr lang="es-MX" sz="1050" dirty="0">
                          <a:effectLst/>
                          <a:latin typeface="Calibri"/>
                          <a:ea typeface="Calibri"/>
                          <a:cs typeface="Times New Roman"/>
                        </a:rPr>
                        <a:t>Porcentaje de avance en la adquisición de equipamiento.</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74625" marR="175260" indent="-10160" algn="just">
                        <a:lnSpc>
                          <a:spcPct val="115000"/>
                        </a:lnSpc>
                        <a:spcAft>
                          <a:spcPts val="1000"/>
                        </a:spcAft>
                      </a:pPr>
                      <a:r>
                        <a:rPr lang="es-MX" sz="1050" dirty="0">
                          <a:effectLst/>
                          <a:latin typeface="Calibri"/>
                          <a:ea typeface="Calibri"/>
                          <a:cs typeface="Times New Roman"/>
                        </a:rPr>
                        <a:t>Mide el porcentaje de avance en la adquisición de equipamiento de personal y para las instalaciones de cada uno de los programas comprometidos por las Entidades </a:t>
                      </a:r>
                      <a:r>
                        <a:rPr lang="es-MX" sz="1050" dirty="0" smtClean="0">
                          <a:effectLst/>
                          <a:latin typeface="Calibri"/>
                          <a:ea typeface="Calibri"/>
                          <a:cs typeface="Times New Roman"/>
                        </a:rPr>
                        <a:t>Federativas.</a:t>
                      </a:r>
                      <a:endParaRPr lang="es-MX" sz="1050" dirty="0">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r>
              <a:tr h="852095">
                <a:tc vMerge="1">
                  <a:txBody>
                    <a:bodyPr/>
                    <a:lstStyle/>
                    <a:p>
                      <a:endParaRPr lang="es-MX"/>
                    </a:p>
                  </a:txBody>
                  <a:tcPr/>
                </a:tc>
                <a:tc>
                  <a:txBody>
                    <a:bodyPr/>
                    <a:lstStyle/>
                    <a:p>
                      <a:pPr marL="153670" marR="127000" algn="just">
                        <a:lnSpc>
                          <a:spcPct val="115000"/>
                        </a:lnSpc>
                        <a:spcAft>
                          <a:spcPts val="1000"/>
                        </a:spcAft>
                      </a:pPr>
                      <a:r>
                        <a:rPr lang="es-MX" sz="1050" b="1" dirty="0" smtClean="0">
                          <a:effectLst/>
                          <a:latin typeface="Calibri"/>
                          <a:ea typeface="Calibri"/>
                          <a:cs typeface="Times New Roman"/>
                        </a:rPr>
                        <a:t>3.</a:t>
                      </a:r>
                      <a:r>
                        <a:rPr lang="es-MX" sz="1050" dirty="0" smtClean="0">
                          <a:effectLst/>
                          <a:latin typeface="Calibri"/>
                          <a:ea typeface="Calibri"/>
                          <a:cs typeface="Times New Roman"/>
                        </a:rPr>
                        <a:t> Personal </a:t>
                      </a:r>
                      <a:r>
                        <a:rPr lang="es-MX" sz="1050" dirty="0">
                          <a:effectLst/>
                          <a:latin typeface="Calibri"/>
                          <a:ea typeface="Calibri"/>
                          <a:cs typeface="Times New Roman"/>
                        </a:rPr>
                        <a:t>capacitado.</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32715" marR="85090" indent="-10795" algn="just">
                        <a:lnSpc>
                          <a:spcPct val="115000"/>
                        </a:lnSpc>
                        <a:spcAft>
                          <a:spcPts val="1000"/>
                        </a:spcAft>
                      </a:pPr>
                      <a:r>
                        <a:rPr lang="es-MX" sz="1050" dirty="0">
                          <a:effectLst/>
                          <a:latin typeface="Calibri"/>
                          <a:ea typeface="Calibri"/>
                          <a:cs typeface="Times New Roman"/>
                        </a:rPr>
                        <a:t>Tasa de variación de elementos capacitados.</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74625" marR="175260" indent="-10160" algn="just">
                        <a:lnSpc>
                          <a:spcPct val="115000"/>
                        </a:lnSpc>
                        <a:spcAft>
                          <a:spcPts val="1000"/>
                        </a:spcAft>
                      </a:pPr>
                      <a:r>
                        <a:rPr lang="es-MX" sz="1050" dirty="0">
                          <a:effectLst/>
                          <a:latin typeface="Calibri"/>
                          <a:ea typeface="Calibri"/>
                          <a:cs typeface="Times New Roman"/>
                        </a:rPr>
                        <a:t>Mide la variación con respecto al personal comprometido a capacitar en las metas de cada uno de los programas de las Entidades Federativas.</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r>
              <a:tr h="852095">
                <a:tc vMerge="1">
                  <a:txBody>
                    <a:bodyPr/>
                    <a:lstStyle/>
                    <a:p>
                      <a:endParaRPr lang="es-MX"/>
                    </a:p>
                  </a:txBody>
                  <a:tcPr/>
                </a:tc>
                <a:tc>
                  <a:txBody>
                    <a:bodyPr/>
                    <a:lstStyle/>
                    <a:p>
                      <a:pPr marL="153670" marR="127000" algn="just">
                        <a:lnSpc>
                          <a:spcPct val="115000"/>
                        </a:lnSpc>
                        <a:spcAft>
                          <a:spcPts val="1000"/>
                        </a:spcAft>
                      </a:pPr>
                      <a:r>
                        <a:rPr lang="es-MX" sz="1050" b="1" dirty="0" smtClean="0">
                          <a:effectLst/>
                          <a:latin typeface="Calibri"/>
                          <a:ea typeface="Calibri"/>
                          <a:cs typeface="Times New Roman"/>
                        </a:rPr>
                        <a:t>4.</a:t>
                      </a:r>
                      <a:r>
                        <a:rPr lang="es-MX" sz="1050" dirty="0" smtClean="0">
                          <a:effectLst/>
                          <a:latin typeface="Calibri"/>
                          <a:ea typeface="Calibri"/>
                          <a:cs typeface="Times New Roman"/>
                        </a:rPr>
                        <a:t> La </a:t>
                      </a:r>
                      <a:r>
                        <a:rPr lang="es-MX" sz="1050" dirty="0">
                          <a:effectLst/>
                          <a:latin typeface="Calibri"/>
                          <a:ea typeface="Calibri"/>
                          <a:cs typeface="Times New Roman"/>
                        </a:rPr>
                        <a:t>ciudadanía cuenta con un medio oportuno y eficiente para solicitar auxilio.</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32715" marR="85090" indent="-10795" algn="just">
                        <a:lnSpc>
                          <a:spcPct val="115000"/>
                        </a:lnSpc>
                        <a:spcAft>
                          <a:spcPts val="1000"/>
                        </a:spcAft>
                      </a:pPr>
                      <a:r>
                        <a:rPr lang="es-MX" sz="1050" dirty="0">
                          <a:effectLst/>
                          <a:latin typeface="Calibri"/>
                          <a:ea typeface="Calibri"/>
                          <a:cs typeface="Times New Roman"/>
                        </a:rPr>
                        <a:t>Tiempo de atención a las llamadas de emergencia.</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74625" marR="175260" indent="-10160" algn="just">
                        <a:lnSpc>
                          <a:spcPct val="115000"/>
                        </a:lnSpc>
                        <a:spcAft>
                          <a:spcPts val="1000"/>
                        </a:spcAft>
                      </a:pPr>
                      <a:r>
                        <a:rPr lang="es-MX" sz="1050" dirty="0">
                          <a:effectLst/>
                          <a:latin typeface="Calibri"/>
                          <a:ea typeface="Calibri"/>
                          <a:cs typeface="Times New Roman"/>
                        </a:rPr>
                        <a:t>Mide la eficacia de tiempo en que la Entidad Federativa atiende las llamadas de emergencia de la Ciudadanía a través del Código de Servicio Especial 066.</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r>
              <a:tr h="1191715">
                <a:tc vMerge="1">
                  <a:txBody>
                    <a:bodyPr/>
                    <a:lstStyle/>
                    <a:p>
                      <a:endParaRPr lang="es-MX"/>
                    </a:p>
                  </a:txBody>
                  <a:tcPr/>
                </a:tc>
                <a:tc>
                  <a:txBody>
                    <a:bodyPr/>
                    <a:lstStyle/>
                    <a:p>
                      <a:pPr marL="153670" marR="127000" algn="l">
                        <a:lnSpc>
                          <a:spcPct val="115000"/>
                        </a:lnSpc>
                        <a:spcAft>
                          <a:spcPts val="1000"/>
                        </a:spcAft>
                      </a:pPr>
                      <a:r>
                        <a:rPr lang="es-MX" sz="1050" b="1" dirty="0" smtClean="0">
                          <a:effectLst/>
                          <a:latin typeface="Calibri"/>
                          <a:ea typeface="Calibri"/>
                          <a:cs typeface="Times New Roman"/>
                        </a:rPr>
                        <a:t>5. </a:t>
                      </a:r>
                      <a:r>
                        <a:rPr lang="es-MX" sz="1050" dirty="0" smtClean="0">
                          <a:effectLst/>
                          <a:latin typeface="Calibri"/>
                          <a:ea typeface="Calibri"/>
                          <a:cs typeface="Times New Roman"/>
                        </a:rPr>
                        <a:t>Red</a:t>
                      </a:r>
                      <a:r>
                        <a:rPr lang="es-MX" sz="1050" baseline="0" dirty="0" smtClean="0">
                          <a:effectLst/>
                          <a:latin typeface="Calibri"/>
                          <a:ea typeface="Calibri"/>
                          <a:cs typeface="Times New Roman"/>
                        </a:rPr>
                        <a:t> </a:t>
                      </a:r>
                      <a:r>
                        <a:rPr lang="es-MX" sz="1050" dirty="0" smtClean="0">
                          <a:effectLst/>
                          <a:latin typeface="Calibri"/>
                          <a:ea typeface="Calibri"/>
                          <a:cs typeface="Times New Roman"/>
                        </a:rPr>
                        <a:t>de </a:t>
                      </a:r>
                      <a:r>
                        <a:rPr lang="es-MX" sz="1050" dirty="0">
                          <a:effectLst/>
                          <a:latin typeface="Calibri"/>
                          <a:ea typeface="Calibri"/>
                          <a:cs typeface="Times New Roman"/>
                        </a:rPr>
                        <a:t>telecomunicaciones segura y encriptada para el suministro, intercambio y consulta de Información de Seguridad Publica.</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32715" marR="85090" indent="-10795" algn="just">
                        <a:lnSpc>
                          <a:spcPct val="115000"/>
                        </a:lnSpc>
                        <a:spcAft>
                          <a:spcPts val="1000"/>
                        </a:spcAft>
                      </a:pPr>
                      <a:r>
                        <a:rPr lang="es-MX" sz="1050" dirty="0">
                          <a:effectLst/>
                          <a:latin typeface="Calibri"/>
                          <a:ea typeface="Calibri"/>
                          <a:cs typeface="Times New Roman"/>
                        </a:rPr>
                        <a:t>Tasa de crecimiento de conexiones a la Red del SNSP</a:t>
                      </a: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c>
                  <a:txBody>
                    <a:bodyPr/>
                    <a:lstStyle/>
                    <a:p>
                      <a:pPr marL="174625" marR="175260" indent="-10160" algn="just">
                        <a:lnSpc>
                          <a:spcPct val="115000"/>
                        </a:lnSpc>
                        <a:spcAft>
                          <a:spcPts val="1000"/>
                        </a:spcAft>
                      </a:pPr>
                      <a:r>
                        <a:rPr lang="es-MX" sz="1050" dirty="0">
                          <a:effectLst/>
                          <a:latin typeface="Calibri"/>
                          <a:ea typeface="Calibri"/>
                          <a:cs typeface="Times New Roman"/>
                        </a:rPr>
                        <a:t>Medir el crecimiento de Instituciones de Seguridad Publica interconectadas a la Red del SNSP a través del C4 y/o </a:t>
                      </a:r>
                      <a:r>
                        <a:rPr lang="es-MX" sz="1050" dirty="0" smtClean="0">
                          <a:effectLst/>
                          <a:latin typeface="Calibri"/>
                          <a:ea typeface="Calibri"/>
                          <a:cs typeface="Times New Roman"/>
                        </a:rPr>
                        <a:t>SubC4s.</a:t>
                      </a:r>
                      <a:endParaRPr lang="es-MX" sz="1050" dirty="0">
                        <a:effectLst/>
                        <a:latin typeface="Calibri"/>
                        <a:ea typeface="Calibri"/>
                        <a:cs typeface="Times New Roman"/>
                      </a:endParaRPr>
                    </a:p>
                  </a:txBody>
                  <a:tcPr marL="3298" marR="3298" marT="329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0B5"/>
                    </a:solidFill>
                  </a:tcPr>
                </a:tc>
              </a:tr>
            </a:tbl>
          </a:graphicData>
        </a:graphic>
      </p:graphicFrame>
    </p:spTree>
    <p:extLst>
      <p:ext uri="{BB962C8B-B14F-4D97-AF65-F5344CB8AC3E}">
        <p14:creationId xmlns:p14="http://schemas.microsoft.com/office/powerpoint/2010/main" val="17123150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95736" y="53752"/>
            <a:ext cx="6491064" cy="566936"/>
          </a:xfrm>
        </p:spPr>
        <p:txBody>
          <a:bodyPr/>
          <a:lstStyle/>
          <a:p>
            <a:pPr algn="ctr"/>
            <a:r>
              <a:rPr lang="es-MX" sz="1600" b="1" dirty="0">
                <a:solidFill>
                  <a:schemeClr val="bg1"/>
                </a:solidFill>
              </a:rPr>
              <a:t>Matriz de Indicadores para </a:t>
            </a:r>
            <a:r>
              <a:rPr lang="es-MX" sz="1600" b="1" dirty="0" smtClean="0">
                <a:solidFill>
                  <a:schemeClr val="bg1"/>
                </a:solidFill>
              </a:rPr>
              <a:t>Resultados </a:t>
            </a:r>
            <a:r>
              <a:rPr lang="es-MX" sz="1600" b="1" dirty="0">
                <a:solidFill>
                  <a:schemeClr val="bg1"/>
                </a:solidFill>
              </a:rPr>
              <a:t>del FASP </a:t>
            </a:r>
            <a:r>
              <a:rPr lang="es-MX" sz="1600" b="1" dirty="0" smtClean="0">
                <a:solidFill>
                  <a:schemeClr val="bg1"/>
                </a:solidFill>
              </a:rPr>
              <a:t>2013</a:t>
            </a:r>
            <a:br>
              <a:rPr lang="es-MX" sz="1600" b="1" dirty="0" smtClean="0">
                <a:solidFill>
                  <a:schemeClr val="bg1"/>
                </a:solidFill>
              </a:rPr>
            </a:br>
            <a:r>
              <a:rPr lang="es-MX" sz="1600" b="1" dirty="0" smtClean="0">
                <a:solidFill>
                  <a:schemeClr val="bg1"/>
                </a:solidFill>
              </a:rPr>
              <a:t>Indicadores de Actividad</a:t>
            </a:r>
            <a:endParaRPr lang="es-MX" sz="1600" b="1" dirty="0">
              <a:solidFill>
                <a:schemeClr val="bg1"/>
              </a:solidFill>
            </a:endParaRPr>
          </a:p>
        </p:txBody>
      </p:sp>
      <p:graphicFrame>
        <p:nvGraphicFramePr>
          <p:cNvPr id="5" name="4 Tabla"/>
          <p:cNvGraphicFramePr>
            <a:graphicFrameLocks noGrp="1"/>
          </p:cNvGraphicFramePr>
          <p:nvPr>
            <p:extLst>
              <p:ext uri="{D42A27DB-BD31-4B8C-83A1-F6EECF244321}">
                <p14:modId xmlns:p14="http://schemas.microsoft.com/office/powerpoint/2010/main" val="1709906922"/>
              </p:ext>
            </p:extLst>
          </p:nvPr>
        </p:nvGraphicFramePr>
        <p:xfrm>
          <a:off x="1043609" y="980728"/>
          <a:ext cx="7416823" cy="5682410"/>
        </p:xfrm>
        <a:graphic>
          <a:graphicData uri="http://schemas.openxmlformats.org/drawingml/2006/table">
            <a:tbl>
              <a:tblPr/>
              <a:tblGrid>
                <a:gridCol w="953725"/>
                <a:gridCol w="1893136"/>
                <a:gridCol w="2247522"/>
                <a:gridCol w="2322440"/>
              </a:tblGrid>
              <a:tr h="288032">
                <a:tc>
                  <a:txBody>
                    <a:bodyPr/>
                    <a:lstStyle/>
                    <a:p>
                      <a:pPr algn="ctr">
                        <a:lnSpc>
                          <a:spcPct val="115000"/>
                        </a:lnSpc>
                        <a:spcAft>
                          <a:spcPts val="1000"/>
                        </a:spcAft>
                      </a:pPr>
                      <a:r>
                        <a:rPr lang="es-MX" sz="1000" b="1" dirty="0">
                          <a:solidFill>
                            <a:schemeClr val="bg1"/>
                          </a:solidFill>
                          <a:effectLst/>
                          <a:latin typeface="Calibri"/>
                          <a:ea typeface="Calibri"/>
                          <a:cs typeface="Times New Roman"/>
                        </a:rPr>
                        <a:t>NIVEL</a:t>
                      </a:r>
                      <a:endParaRPr lang="es-MX" sz="1000" dirty="0">
                        <a:solidFill>
                          <a:schemeClr val="bg1"/>
                        </a:solidFill>
                        <a:effectLst/>
                        <a:latin typeface="Calibri"/>
                        <a:ea typeface="Calibri"/>
                        <a:cs typeface="Times New Roman"/>
                      </a:endParaRP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1000"/>
                        </a:spcAft>
                      </a:pPr>
                      <a:r>
                        <a:rPr lang="es-MX" sz="1000" b="1" dirty="0">
                          <a:solidFill>
                            <a:schemeClr val="bg1"/>
                          </a:solidFill>
                          <a:effectLst/>
                          <a:latin typeface="Calibri"/>
                          <a:ea typeface="Calibri"/>
                          <a:cs typeface="Times New Roman"/>
                        </a:rPr>
                        <a:t>OBJETIVOS / RESUMEN NARRATIVO</a:t>
                      </a:r>
                      <a:endParaRPr lang="es-MX" sz="1000" dirty="0">
                        <a:solidFill>
                          <a:schemeClr val="bg1"/>
                        </a:solidFill>
                        <a:effectLst/>
                        <a:latin typeface="Calibri"/>
                        <a:ea typeface="Calibri"/>
                        <a:cs typeface="Times New Roman"/>
                      </a:endParaRP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1000"/>
                        </a:spcAft>
                      </a:pPr>
                      <a:r>
                        <a:rPr lang="es-MX" sz="1000" b="1" dirty="0">
                          <a:solidFill>
                            <a:schemeClr val="bg1"/>
                          </a:solidFill>
                          <a:effectLst/>
                          <a:latin typeface="Calibri"/>
                          <a:ea typeface="Calibri"/>
                          <a:cs typeface="Times New Roman"/>
                        </a:rPr>
                        <a:t>INDICADOR</a:t>
                      </a:r>
                      <a:endParaRPr lang="es-MX" sz="1000" dirty="0">
                        <a:solidFill>
                          <a:schemeClr val="bg1"/>
                        </a:solidFill>
                        <a:effectLst/>
                        <a:latin typeface="Calibri"/>
                        <a:ea typeface="Calibri"/>
                        <a:cs typeface="Times New Roman"/>
                      </a:endParaRP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a:lnSpc>
                          <a:spcPct val="115000"/>
                        </a:lnSpc>
                        <a:spcAft>
                          <a:spcPts val="1000"/>
                        </a:spcAft>
                      </a:pPr>
                      <a:r>
                        <a:rPr lang="es-MX" sz="1000" b="1" dirty="0">
                          <a:solidFill>
                            <a:schemeClr val="bg1"/>
                          </a:solidFill>
                          <a:effectLst/>
                          <a:latin typeface="Calibri"/>
                          <a:ea typeface="Calibri"/>
                          <a:cs typeface="Times New Roman"/>
                        </a:rPr>
                        <a:t>DEFINICIÓN</a:t>
                      </a:r>
                      <a:endParaRPr lang="es-MX" sz="1000" dirty="0">
                        <a:solidFill>
                          <a:schemeClr val="bg1"/>
                        </a:solidFill>
                        <a:effectLst/>
                        <a:latin typeface="Calibri"/>
                        <a:ea typeface="Calibri"/>
                        <a:cs typeface="Times New Roman"/>
                      </a:endParaRP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1437434">
                <a:tc rowSpan="5">
                  <a:txBody>
                    <a:bodyPr/>
                    <a:lstStyle/>
                    <a:p>
                      <a:pPr algn="ctr">
                        <a:lnSpc>
                          <a:spcPct val="115000"/>
                        </a:lnSpc>
                        <a:spcAft>
                          <a:spcPts val="1000"/>
                        </a:spcAft>
                      </a:pPr>
                      <a:r>
                        <a:rPr lang="es-MX" sz="1400" b="1" dirty="0" smtClean="0">
                          <a:effectLst/>
                          <a:latin typeface="Calibri"/>
                          <a:ea typeface="Calibri"/>
                          <a:cs typeface="Times New Roman"/>
                        </a:rPr>
                        <a:t>ACTIVIDAD</a:t>
                      </a:r>
                      <a:endParaRPr lang="es-MX" sz="1400" dirty="0">
                        <a:effectLst/>
                        <a:latin typeface="Calibri"/>
                        <a:ea typeface="Calibri"/>
                        <a:cs typeface="Times New Roman"/>
                      </a:endParaRP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123825" marR="170815" algn="just">
                        <a:lnSpc>
                          <a:spcPct val="115000"/>
                        </a:lnSpc>
                        <a:spcAft>
                          <a:spcPts val="1000"/>
                        </a:spcAft>
                      </a:pPr>
                      <a:r>
                        <a:rPr lang="es-MX" sz="1000" b="1" dirty="0" smtClean="0">
                          <a:effectLst/>
                          <a:latin typeface="Calibri"/>
                          <a:ea typeface="Calibri"/>
                          <a:cs typeface="Times New Roman"/>
                        </a:rPr>
                        <a:t>1. </a:t>
                      </a:r>
                      <a:r>
                        <a:rPr lang="es-MX" sz="1000" dirty="0" smtClean="0">
                          <a:effectLst/>
                          <a:latin typeface="Calibri"/>
                          <a:ea typeface="Calibri"/>
                          <a:cs typeface="Times New Roman"/>
                        </a:rPr>
                        <a:t>Obtención </a:t>
                      </a:r>
                      <a:r>
                        <a:rPr lang="es-MX" sz="1000" dirty="0">
                          <a:effectLst/>
                          <a:latin typeface="Calibri"/>
                          <a:ea typeface="Calibri"/>
                          <a:cs typeface="Times New Roman"/>
                        </a:rPr>
                        <a:t>de opinión favorable de expedientes técnicos de infraestructura por parte de la Dirección General de Apoyo Técnico del Secretariado Ejecutivo.</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90805" marR="151765" algn="just">
                        <a:lnSpc>
                          <a:spcPct val="115000"/>
                        </a:lnSpc>
                        <a:spcAft>
                          <a:spcPts val="1000"/>
                        </a:spcAft>
                      </a:pPr>
                      <a:r>
                        <a:rPr lang="es-MX" sz="1000" dirty="0">
                          <a:effectLst/>
                          <a:latin typeface="Calibri"/>
                          <a:ea typeface="Calibri"/>
                          <a:cs typeface="Times New Roman"/>
                        </a:rPr>
                        <a:t>Porcentaje de expedientes con opinión favorable.</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109855" marR="168910" algn="just">
                        <a:lnSpc>
                          <a:spcPct val="115000"/>
                        </a:lnSpc>
                        <a:spcAft>
                          <a:spcPts val="1000"/>
                        </a:spcAft>
                      </a:pPr>
                      <a:r>
                        <a:rPr lang="es-MX" sz="1000" dirty="0">
                          <a:effectLst/>
                          <a:latin typeface="Calibri"/>
                          <a:ea typeface="Calibri"/>
                          <a:cs typeface="Times New Roman"/>
                        </a:rPr>
                        <a:t>Mide el avance en expedientes técnicos remitidos al SESNSP y opinados de manera favorable por el mismo, de conformidad con las acciones programadas en materia de infraestructura y  de acuerdo a los montos comprometidos en el anexo técnico del FASP.</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r>
              <a:tr h="886105">
                <a:tc vMerge="1">
                  <a:txBody>
                    <a:bodyPr/>
                    <a:lstStyle/>
                    <a:p>
                      <a:endParaRPr lang="es-MX"/>
                    </a:p>
                  </a:txBody>
                  <a:tcPr/>
                </a:tc>
                <a:tc>
                  <a:txBody>
                    <a:bodyPr/>
                    <a:lstStyle/>
                    <a:p>
                      <a:pPr marL="123825" marR="170815" algn="just">
                        <a:lnSpc>
                          <a:spcPct val="115000"/>
                        </a:lnSpc>
                        <a:spcAft>
                          <a:spcPts val="1000"/>
                        </a:spcAft>
                      </a:pPr>
                      <a:r>
                        <a:rPr lang="es-MX" sz="1000" b="1" dirty="0" smtClean="0">
                          <a:effectLst/>
                          <a:latin typeface="Calibri"/>
                          <a:ea typeface="Calibri"/>
                          <a:cs typeface="Times New Roman"/>
                        </a:rPr>
                        <a:t>2.</a:t>
                      </a:r>
                      <a:r>
                        <a:rPr lang="es-MX" sz="1000" dirty="0" smtClean="0">
                          <a:effectLst/>
                          <a:latin typeface="Calibri"/>
                          <a:ea typeface="Calibri"/>
                          <a:cs typeface="Times New Roman"/>
                        </a:rPr>
                        <a:t> Revisión </a:t>
                      </a:r>
                      <a:r>
                        <a:rPr lang="es-MX" sz="1000" dirty="0">
                          <a:effectLst/>
                          <a:latin typeface="Calibri"/>
                          <a:ea typeface="Calibri"/>
                          <a:cs typeface="Times New Roman"/>
                        </a:rPr>
                        <a:t>y registro de cédulas técnicas por parte de la Dirección General de Apoyo Técnico del Secretariado Ejecutivo.</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90805" marR="151765" algn="just">
                        <a:lnSpc>
                          <a:spcPct val="115000"/>
                        </a:lnSpc>
                        <a:spcAft>
                          <a:spcPts val="1000"/>
                        </a:spcAft>
                      </a:pPr>
                      <a:r>
                        <a:rPr lang="es-MX" sz="1000" dirty="0">
                          <a:effectLst/>
                          <a:latin typeface="Calibri"/>
                          <a:ea typeface="Calibri"/>
                          <a:cs typeface="Times New Roman"/>
                        </a:rPr>
                        <a:t>Porcentaje de cédulas técnicas revisadas y validadas por la Dirección General de Apoyo Técnico.</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109855" marR="168910" algn="just">
                        <a:lnSpc>
                          <a:spcPct val="115000"/>
                        </a:lnSpc>
                        <a:spcAft>
                          <a:spcPts val="1000"/>
                        </a:spcAft>
                      </a:pPr>
                      <a:r>
                        <a:rPr lang="es-MX" sz="1000" dirty="0">
                          <a:effectLst/>
                          <a:latin typeface="Calibri"/>
                          <a:ea typeface="Calibri"/>
                          <a:cs typeface="Times New Roman"/>
                        </a:rPr>
                        <a:t/>
                      </a:r>
                      <a:br>
                        <a:rPr lang="es-MX" sz="1000" dirty="0">
                          <a:effectLst/>
                          <a:latin typeface="Calibri"/>
                          <a:ea typeface="Calibri"/>
                          <a:cs typeface="Times New Roman"/>
                        </a:rPr>
                      </a:br>
                      <a:r>
                        <a:rPr lang="es-MX" sz="1000" dirty="0">
                          <a:effectLst/>
                          <a:latin typeface="Calibri"/>
                          <a:ea typeface="Calibri"/>
                          <a:cs typeface="Times New Roman"/>
                        </a:rPr>
                        <a:t>Cedulas Técnicas recibidas con firmas del estado y enviadas a la Dirección General de Apoyo Técnico para su cotejo y registro.</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r>
              <a:tr h="1422795">
                <a:tc vMerge="1">
                  <a:txBody>
                    <a:bodyPr/>
                    <a:lstStyle/>
                    <a:p>
                      <a:endParaRPr lang="es-MX"/>
                    </a:p>
                  </a:txBody>
                  <a:tcPr/>
                </a:tc>
                <a:tc>
                  <a:txBody>
                    <a:bodyPr/>
                    <a:lstStyle/>
                    <a:p>
                      <a:pPr marL="123825" marR="170815" algn="just">
                        <a:lnSpc>
                          <a:spcPct val="115000"/>
                        </a:lnSpc>
                        <a:spcAft>
                          <a:spcPts val="1000"/>
                        </a:spcAft>
                      </a:pPr>
                      <a:r>
                        <a:rPr lang="es-MX" sz="1000" b="1" dirty="0" smtClean="0">
                          <a:effectLst/>
                          <a:latin typeface="Calibri"/>
                          <a:ea typeface="Calibri"/>
                          <a:cs typeface="Times New Roman"/>
                        </a:rPr>
                        <a:t>3.</a:t>
                      </a:r>
                      <a:r>
                        <a:rPr lang="es-MX" sz="1000" dirty="0" smtClean="0">
                          <a:effectLst/>
                          <a:latin typeface="Calibri"/>
                          <a:ea typeface="Calibri"/>
                          <a:cs typeface="Times New Roman"/>
                        </a:rPr>
                        <a:t> Capacitación </a:t>
                      </a:r>
                      <a:r>
                        <a:rPr lang="es-MX" sz="1000" dirty="0">
                          <a:effectLst/>
                          <a:latin typeface="Calibri"/>
                          <a:ea typeface="Calibri"/>
                          <a:cs typeface="Times New Roman"/>
                        </a:rPr>
                        <a:t>de elementos en el programa de profesionalización.</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90805" marR="151765" algn="just">
                        <a:lnSpc>
                          <a:spcPct val="115000"/>
                        </a:lnSpc>
                        <a:spcAft>
                          <a:spcPts val="1000"/>
                        </a:spcAft>
                      </a:pPr>
                      <a:r>
                        <a:rPr lang="es-MX" sz="1000" dirty="0">
                          <a:effectLst/>
                          <a:latin typeface="Calibri"/>
                          <a:ea typeface="Calibri"/>
                          <a:cs typeface="Times New Roman"/>
                        </a:rPr>
                        <a:t>Porcentaje de elementos capacitados en el programa de profesionalización.</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109855" marR="168910" algn="just">
                        <a:lnSpc>
                          <a:spcPct val="115000"/>
                        </a:lnSpc>
                        <a:spcAft>
                          <a:spcPts val="1000"/>
                        </a:spcAft>
                      </a:pPr>
                      <a:r>
                        <a:rPr lang="es-MX" sz="1000" dirty="0">
                          <a:effectLst/>
                          <a:latin typeface="Calibri"/>
                          <a:ea typeface="Calibri"/>
                          <a:cs typeface="Times New Roman"/>
                        </a:rPr>
                        <a:t>Mide el avance de la formación inicial, actualización y especialización de los elementos de las instituciones de Seguridad Pública, de conformidad con las metas establecidas en los anexos técnicos únicos del programa con prioridad nacional de las 32 entidades federativas.</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r>
              <a:tr h="761939">
                <a:tc vMerge="1">
                  <a:txBody>
                    <a:bodyPr/>
                    <a:lstStyle/>
                    <a:p>
                      <a:endParaRPr lang="es-MX"/>
                    </a:p>
                  </a:txBody>
                  <a:tcPr/>
                </a:tc>
                <a:tc>
                  <a:txBody>
                    <a:bodyPr/>
                    <a:lstStyle/>
                    <a:p>
                      <a:pPr marL="123825" marR="170815" algn="just">
                        <a:lnSpc>
                          <a:spcPct val="115000"/>
                        </a:lnSpc>
                        <a:spcAft>
                          <a:spcPts val="1000"/>
                        </a:spcAft>
                      </a:pPr>
                      <a:r>
                        <a:rPr lang="es-MX" sz="1000" b="1" dirty="0" smtClean="0">
                          <a:effectLst/>
                          <a:latin typeface="Calibri"/>
                          <a:ea typeface="Calibri"/>
                          <a:cs typeface="Times New Roman"/>
                        </a:rPr>
                        <a:t>4.</a:t>
                      </a:r>
                      <a:r>
                        <a:rPr lang="es-MX" sz="1000" dirty="0" smtClean="0">
                          <a:effectLst/>
                          <a:latin typeface="Calibri"/>
                          <a:ea typeface="Calibri"/>
                          <a:cs typeface="Times New Roman"/>
                        </a:rPr>
                        <a:t> Llamadas </a:t>
                      </a:r>
                      <a:r>
                        <a:rPr lang="es-MX" sz="1000" dirty="0">
                          <a:effectLst/>
                          <a:latin typeface="Calibri"/>
                          <a:ea typeface="Calibri"/>
                          <a:cs typeface="Times New Roman"/>
                        </a:rPr>
                        <a:t>de emergencia canalizadas y atendidas por </a:t>
                      </a:r>
                      <a:r>
                        <a:rPr lang="es-MX" sz="1000" dirty="0" smtClean="0">
                          <a:effectLst/>
                          <a:latin typeface="Calibri"/>
                          <a:ea typeface="Calibri"/>
                          <a:cs typeface="Times New Roman"/>
                        </a:rPr>
                        <a:t>Entidad Federativa.</a:t>
                      </a:r>
                      <a:endParaRPr lang="es-MX" sz="1000" dirty="0">
                        <a:effectLst/>
                        <a:latin typeface="Calibri"/>
                        <a:ea typeface="Calibri"/>
                        <a:cs typeface="Times New Roman"/>
                      </a:endParaRP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90805" marR="151765" algn="just">
                        <a:lnSpc>
                          <a:spcPct val="115000"/>
                        </a:lnSpc>
                        <a:spcAft>
                          <a:spcPts val="1000"/>
                        </a:spcAft>
                      </a:pPr>
                      <a:r>
                        <a:rPr lang="es-MX" sz="1000" dirty="0">
                          <a:effectLst/>
                          <a:latin typeface="Calibri"/>
                          <a:ea typeface="Calibri"/>
                          <a:cs typeface="Times New Roman"/>
                        </a:rPr>
                        <a:t>Llamadas de emergencia atendidas.</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109855" marR="168910" algn="just">
                        <a:lnSpc>
                          <a:spcPct val="115000"/>
                        </a:lnSpc>
                        <a:spcAft>
                          <a:spcPts val="1000"/>
                        </a:spcAft>
                      </a:pPr>
                      <a:r>
                        <a:rPr lang="es-MX" sz="1000" dirty="0">
                          <a:effectLst/>
                          <a:latin typeface="Calibri"/>
                          <a:ea typeface="Calibri"/>
                          <a:cs typeface="Times New Roman"/>
                        </a:rPr>
                        <a:t>Mide las llamadas  que fueron canalizadas y/o despachadas para su atención por parte de una Institución y/o Corporación al lugar del incidente.</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r>
              <a:tr h="886105">
                <a:tc vMerge="1">
                  <a:txBody>
                    <a:bodyPr/>
                    <a:lstStyle/>
                    <a:p>
                      <a:endParaRPr lang="es-MX"/>
                    </a:p>
                  </a:txBody>
                  <a:tcPr/>
                </a:tc>
                <a:tc>
                  <a:txBody>
                    <a:bodyPr/>
                    <a:lstStyle/>
                    <a:p>
                      <a:pPr marL="123825" marR="170815" algn="just">
                        <a:lnSpc>
                          <a:spcPct val="115000"/>
                        </a:lnSpc>
                        <a:spcAft>
                          <a:spcPts val="1000"/>
                        </a:spcAft>
                      </a:pPr>
                      <a:r>
                        <a:rPr lang="es-MX" sz="1000" b="1" dirty="0" smtClean="0">
                          <a:effectLst/>
                          <a:latin typeface="Calibri"/>
                          <a:ea typeface="Calibri"/>
                          <a:cs typeface="Times New Roman"/>
                        </a:rPr>
                        <a:t>5.</a:t>
                      </a:r>
                      <a:r>
                        <a:rPr lang="es-MX" sz="1000" dirty="0" smtClean="0">
                          <a:effectLst/>
                          <a:latin typeface="Calibri"/>
                          <a:ea typeface="Calibri"/>
                          <a:cs typeface="Times New Roman"/>
                        </a:rPr>
                        <a:t> Vigilar </a:t>
                      </a:r>
                      <a:r>
                        <a:rPr lang="es-MX" sz="1000" dirty="0">
                          <a:effectLst/>
                          <a:latin typeface="Calibri"/>
                          <a:ea typeface="Calibri"/>
                          <a:cs typeface="Times New Roman"/>
                        </a:rPr>
                        <a:t>la operación de la Red de Telecomunicaciones de Seguridad Publica en las Entidades.</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90805" marR="151765" algn="just">
                        <a:lnSpc>
                          <a:spcPct val="115000"/>
                        </a:lnSpc>
                        <a:spcAft>
                          <a:spcPts val="1000"/>
                        </a:spcAft>
                      </a:pPr>
                      <a:r>
                        <a:rPr lang="es-MX" sz="1000" dirty="0">
                          <a:effectLst/>
                          <a:latin typeface="Calibri"/>
                          <a:ea typeface="Calibri"/>
                          <a:cs typeface="Times New Roman"/>
                        </a:rPr>
                        <a:t>Disponibilidad de la Red de Telecomunicaciones de Seguridad Pública en la Entidad.</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c>
                  <a:txBody>
                    <a:bodyPr/>
                    <a:lstStyle/>
                    <a:p>
                      <a:pPr marL="109855" marR="168910" algn="just">
                        <a:lnSpc>
                          <a:spcPct val="115000"/>
                        </a:lnSpc>
                        <a:spcAft>
                          <a:spcPts val="1000"/>
                        </a:spcAft>
                      </a:pPr>
                      <a:r>
                        <a:rPr lang="es-MX" sz="1000" dirty="0">
                          <a:effectLst/>
                          <a:latin typeface="Calibri"/>
                          <a:ea typeface="Calibri"/>
                          <a:cs typeface="Times New Roman"/>
                        </a:rPr>
                        <a:t>Mide el  porcentaje de disponibilidad de los sistemas de telecomunicaciones para seguridad pública para conectividad a la Red Nacional de Telecomunicaciones del SNSP.</a:t>
                      </a:r>
                    </a:p>
                  </a:txBody>
                  <a:tcPr marL="2081" marR="2081" marT="208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BF1DE"/>
                    </a:solidFill>
                  </a:tcPr>
                </a:tc>
              </a:tr>
            </a:tbl>
          </a:graphicData>
        </a:graphic>
      </p:graphicFrame>
    </p:spTree>
    <p:extLst>
      <p:ext uri="{BB962C8B-B14F-4D97-AF65-F5344CB8AC3E}">
        <p14:creationId xmlns:p14="http://schemas.microsoft.com/office/powerpoint/2010/main" val="36145092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Personalizado 1">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3D6701"/>
      </a:accent5>
      <a:accent6>
        <a:srgbClr val="333333"/>
      </a:accent6>
      <a:hlink>
        <a:srgbClr val="660000"/>
      </a:hlink>
      <a:folHlink>
        <a:srgbClr val="CC3300"/>
      </a:folHlink>
    </a:clrScheme>
    <a:fontScheme name="Precedente">
      <a:majorFont>
        <a:latin typeface="Perpetua Titling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schemas.microsoft.com/sharepoint/v3/field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Concourse</Template>
  <TotalTime>5570</TotalTime>
  <Words>1275</Words>
  <Application>Microsoft Office PowerPoint</Application>
  <PresentationFormat>Presentación en pantalla (4:3)</PresentationFormat>
  <Paragraphs>139</Paragraphs>
  <Slides>9</Slides>
  <Notes>1</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Office Theme</vt:lpstr>
      <vt:lpstr>FONDO DE APORTACIONES PARA LA SEGURIDAD PÚBLICA DE LOS ESTADOS Y DEL DISTRITO FEDERAL  (FASP)</vt:lpstr>
      <vt:lpstr>Presentación de PowerPoint</vt:lpstr>
      <vt:lpstr>Presentación de PowerPoint</vt:lpstr>
      <vt:lpstr>Presentación de PowerPoint</vt:lpstr>
      <vt:lpstr>Presentación de PowerPoint</vt:lpstr>
      <vt:lpstr>Matriz de Indicadores para Resultados del FASP 2013 </vt:lpstr>
      <vt:lpstr>Matriz de Indicadores para Resultados del FASP 2013 Indicadores de Fin y de Propósito</vt:lpstr>
      <vt:lpstr>Matriz de Indicadores para Resultados del FASP 2013 Indicadores de Componente</vt:lpstr>
      <vt:lpstr>Matriz de Indicadores para Resultados del FASP 2013 Indicadores de Actividad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Ramón</cp:lastModifiedBy>
  <cp:revision>482</cp:revision>
  <dcterms:created xsi:type="dcterms:W3CDTF">2013-05-02T23:05:09Z</dcterms:created>
  <dcterms:modified xsi:type="dcterms:W3CDTF">2013-06-16T13:48:11Z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